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6" r:id="rId5"/>
  </p:sldMasterIdLst>
  <p:notesMasterIdLst>
    <p:notesMasterId r:id="rId42"/>
  </p:notesMasterIdLst>
  <p:sldIdLst>
    <p:sldId id="256" r:id="rId6"/>
    <p:sldId id="317" r:id="rId7"/>
    <p:sldId id="302" r:id="rId8"/>
    <p:sldId id="352" r:id="rId9"/>
    <p:sldId id="300" r:id="rId10"/>
    <p:sldId id="257" r:id="rId11"/>
    <p:sldId id="318" r:id="rId12"/>
    <p:sldId id="258" r:id="rId13"/>
    <p:sldId id="319" r:id="rId14"/>
    <p:sldId id="259" r:id="rId15"/>
    <p:sldId id="260" r:id="rId16"/>
    <p:sldId id="322" r:id="rId17"/>
    <p:sldId id="353" r:id="rId18"/>
    <p:sldId id="261" r:id="rId19"/>
    <p:sldId id="262" r:id="rId20"/>
    <p:sldId id="263" r:id="rId21"/>
    <p:sldId id="264" r:id="rId22"/>
    <p:sldId id="265" r:id="rId23"/>
    <p:sldId id="289" r:id="rId24"/>
    <p:sldId id="354" r:id="rId25"/>
    <p:sldId id="292" r:id="rId26"/>
    <p:sldId id="311" r:id="rId27"/>
    <p:sldId id="312" r:id="rId28"/>
    <p:sldId id="313" r:id="rId29"/>
    <p:sldId id="314" r:id="rId30"/>
    <p:sldId id="315" r:id="rId31"/>
    <p:sldId id="326" r:id="rId32"/>
    <p:sldId id="325" r:id="rId33"/>
    <p:sldId id="324" r:id="rId34"/>
    <p:sldId id="327" r:id="rId35"/>
    <p:sldId id="328" r:id="rId36"/>
    <p:sldId id="329" r:id="rId37"/>
    <p:sldId id="297" r:id="rId38"/>
    <p:sldId id="271" r:id="rId39"/>
    <p:sldId id="299" r:id="rId40"/>
    <p:sldId id="349" r:id="rId4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Module 5 - Mentoring" id="{C11F595C-808A-48B5-99C6-5C5E78DD37B5}">
          <p14:sldIdLst>
            <p14:sldId id="256"/>
            <p14:sldId id="317"/>
            <p14:sldId id="302"/>
            <p14:sldId id="352"/>
            <p14:sldId id="300"/>
            <p14:sldId id="257"/>
            <p14:sldId id="318"/>
            <p14:sldId id="258"/>
            <p14:sldId id="319"/>
            <p14:sldId id="259"/>
            <p14:sldId id="260"/>
            <p14:sldId id="322"/>
          </p14:sldIdLst>
        </p14:section>
        <p14:section name="Bli en effektiv mentee" id="{08A80180-5B54-4342-A155-3DD3DC50C3DD}">
          <p14:sldIdLst>
            <p14:sldId id="353"/>
            <p14:sldId id="261"/>
            <p14:sldId id="262"/>
            <p14:sldId id="263"/>
            <p14:sldId id="264"/>
            <p14:sldId id="265"/>
            <p14:sldId id="289"/>
          </p14:sldIdLst>
        </p14:section>
        <p14:section name="Växa in i rollen som mentor" id="{B7D1EF5A-B3DA-4D9A-9827-04EDE0DB46A9}">
          <p14:sldIdLst>
            <p14:sldId id="354"/>
            <p14:sldId id="292"/>
            <p14:sldId id="311"/>
            <p14:sldId id="312"/>
            <p14:sldId id="313"/>
            <p14:sldId id="314"/>
            <p14:sldId id="315"/>
            <p14:sldId id="326"/>
            <p14:sldId id="325"/>
            <p14:sldId id="324"/>
            <p14:sldId id="327"/>
            <p14:sldId id="328"/>
            <p14:sldId id="329"/>
            <p14:sldId id="297"/>
            <p14:sldId id="271"/>
            <p14:sldId id="299"/>
            <p14:sldId id="349"/>
          </p14:sldIdLst>
        </p14:section>
      </p14:sectionLst>
    </p:ex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26z96FH07TjDaI6MmyX0z1VDnN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00CD04-6205-0693-61A2-9C604949BD0A}" name="antigoni@when.org.gr" initials="an" userId="S::antigoni_when.org.gr#ext#@enspunlpt.onmicrosoft.com::ecd22fbe-1bbb-4a2c-8cfe-313f208f7388" providerId="AD"/>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E607C65D-3334-01BB-E6B5-597E157B9DF2}" name="Gabi Filip" initials="GF" userId="S::HQFILGAB@carlsberggroup.com::2e577dd8-36a3-4f90-a553-6a1e45ac9d7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DB5879-48B8-4116-B00A-4C0131EB1CFB}">
  <a:tblStyle styleId="{77DB5879-48B8-4116-B00A-4C0131EB1CFB}"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828"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56" Type="http://schemas.microsoft.com/office/2018/10/relationships/authors" Target="authors.xml"/><Relationship Id="rId8" Type="http://schemas.openxmlformats.org/officeDocument/2006/relationships/slide" Target="slides/slide3.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P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13" Type="http://schemas.openxmlformats.org/officeDocument/2006/relationships/hyperlink" Target="https://www.ccl.org/articles/leading-effectively-articles/closing-the-gap-between-intent-vs-impact-sbii/"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12" Type="http://schemas.openxmlformats.org/officeDocument/2006/relationships/hyperlink" Target="https://nordicnlp.com/2025/02/27/the-power-of-metaphors-in-coaching/"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mindtools.com/an0fzpz/the-grow-model-of-coaching-and-mentoring" TargetMode="External"/><Relationship Id="rId11" Type="http://schemas.openxmlformats.org/officeDocument/2006/relationships/hyperlink" Target="https://writingcooperative.com/3-storytelling-frameworks-i-am-using-to-transform-my-content-writing-8433c83ce87e" TargetMode="External"/><Relationship Id="rId5" Type="http://schemas.openxmlformats.org/officeDocument/2006/relationships/hyperlink" Target="https://untools.co/ladder-of-inference/" TargetMode="External"/><Relationship Id="rId15" Type="http://schemas.openxmlformats.org/officeDocument/2006/relationships/hyperlink" Target="https://bramlettpartners.com/blog/radical-candor-care-personally-challenge-directly" TargetMode="External"/><Relationship Id="rId10" Type="http://schemas.openxmlformats.org/officeDocument/2006/relationships/hyperlink" Target="https://ca.indeed.com/career-advice/interviewing/star-interview-method" TargetMode="External"/><Relationship Id="rId4" Type="http://schemas.openxmlformats.org/officeDocument/2006/relationships/hyperlink" Target="https://colinjamesmethod.com/what-is-reflective-listening/" TargetMode="External"/><Relationship Id="rId9" Type="http://schemas.openxmlformats.org/officeDocument/2006/relationships/hyperlink" Target="https://www.viacharacter.org/topics/articles/how-is-the-via-survey-different-from-strengthsfinder" TargetMode="External"/><Relationship Id="rId14" Type="http://schemas.openxmlformats.org/officeDocument/2006/relationships/hyperlink" Target="https://www.nlp-techniques.org/what-is-nlp/nlp-planning/nlp-feedforward/"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tockton.ac.uk/media/3545/the-soler-model-script.pdf"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viacharacter.org/topics/articles/how-is-the-via-survey-different-from-strengthsfinder" TargetMode="External"/><Relationship Id="rId5"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4" Type="http://schemas.openxmlformats.org/officeDocument/2006/relationships/hyperlink" Target="https://positivepsychology.com/appreciative-inquiry/"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bramlettpartners.com/blog/radical-candor-care-personally-challenge-directly" TargetMode="External"/><Relationship Id="rId4" Type="http://schemas.openxmlformats.org/officeDocument/2006/relationships/hyperlink" Target="https://www.nlp-techniques.org/what-is-nlp/nlp-planning/nlp-feedforward/"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thrivewithmentoring.com/blog/creating-a-personal-development-plan-with-your-mentor"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AA68F3D-F94F-AA18-DEB1-720408CAA0C5}"/>
            </a:ext>
          </a:extLst>
        </p:cNvPr>
        <p:cNvGrpSpPr/>
        <p:nvPr/>
      </p:nvGrpSpPr>
      <p:grpSpPr>
        <a:xfrm>
          <a:off x="0" y="0"/>
          <a:ext cx="0" cy="0"/>
          <a:chOff x="0" y="0"/>
          <a:chExt cx="0" cy="0"/>
        </a:xfrm>
      </p:grpSpPr>
      <p:sp>
        <p:nvSpPr>
          <p:cNvPr id="224" name="Google Shape;224;p3:notes">
            <a:extLst>
              <a:ext uri="{FF2B5EF4-FFF2-40B4-BE49-F238E27FC236}">
                <a16:creationId xmlns:a16="http://schemas.microsoft.com/office/drawing/2014/main" id="{95EE8878-5919-828F-D173-9C5D836D5F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a:extLst>
              <a:ext uri="{FF2B5EF4-FFF2-40B4-BE49-F238E27FC236}">
                <a16:creationId xmlns:a16="http://schemas.microsoft.com/office/drawing/2014/main" id="{C591331A-276F-FCFE-3A2C-3F5232004A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750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ea64c330c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ea64c330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ea64c330c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ea64c330c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ea64c330c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ea64c330c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6ea64c330c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6ea64c330c_0_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pt-PT" b="1">
                <a:latin typeface="Arial"/>
                <a:ea typeface="Arial"/>
                <a:cs typeface="Arial"/>
                <a:sym typeface="Arial"/>
              </a:rPr>
              <a:t>Speaker notes: Help participants reflect on their own readiness to mentor by identifying key indicators and internal motivations.</a:t>
            </a:r>
            <a:endParaRPr b="1">
              <a:latin typeface="Arial"/>
              <a:ea typeface="Arial"/>
              <a:cs typeface="Arial"/>
              <a:sym typeface="Arial"/>
            </a:endParaRPr>
          </a:p>
        </p:txBody>
      </p:sp>
      <p:sp>
        <p:nvSpPr>
          <p:cNvPr id="219" name="Google Shape;219;g36ea64c330c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0FB13EB1-25D8-44BA-9F7D-21C1FEEE5C47}"/>
            </a:ext>
          </a:extLst>
        </p:cNvPr>
        <p:cNvGrpSpPr/>
        <p:nvPr/>
      </p:nvGrpSpPr>
      <p:grpSpPr>
        <a:xfrm>
          <a:off x="0" y="0"/>
          <a:ext cx="0" cy="0"/>
          <a:chOff x="0" y="0"/>
          <a:chExt cx="0" cy="0"/>
        </a:xfrm>
      </p:grpSpPr>
      <p:sp>
        <p:nvSpPr>
          <p:cNvPr id="255" name="Google Shape;255;g36ef86f86b0_2_57:notes">
            <a:extLst>
              <a:ext uri="{FF2B5EF4-FFF2-40B4-BE49-F238E27FC236}">
                <a16:creationId xmlns:a16="http://schemas.microsoft.com/office/drawing/2014/main" id="{FB0705FD-553D-3CF6-09CC-0E6FC1B49F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0" algn="l">
              <a:spcBef>
                <a:spcPts val="0"/>
              </a:spcBef>
              <a:spcAft>
                <a:spcPts val="0"/>
              </a:spcAft>
              <a:buNone/>
            </a:pPr>
            <a:r>
              <a:rPr lang="pt-PT" b="1">
                <a:sym typeface="Arial"/>
              </a:rPr>
              <a:t>Speaker notes:</a:t>
            </a:r>
            <a:endParaRPr lang="en-US"/>
          </a:p>
          <a:p>
            <a:pPr lvl="0" algn="l">
              <a:spcAft>
                <a:spcPts val="0"/>
              </a:spcAft>
              <a:buNone/>
            </a:pPr>
            <a:r>
              <a:rPr lang="pt-PT" b="1">
                <a:sym typeface="Arial"/>
              </a:rPr>
              <a:t>Active </a:t>
            </a:r>
            <a:r>
              <a:rPr lang="pt-PT" b="1" err="1">
                <a:sym typeface="Arial"/>
              </a:rPr>
              <a:t>Listening</a:t>
            </a:r>
            <a:endParaRPr err="1"/>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SOLER </a:t>
            </a:r>
            <a:r>
              <a:rPr lang="pt-PT" err="1">
                <a:sym typeface="Arial"/>
              </a:rPr>
              <a:t>Model</a:t>
            </a:r>
            <a:r>
              <a:rPr lang="pt-PT">
                <a:sym typeface="Arial"/>
              </a:rPr>
              <a:t> (</a:t>
            </a:r>
            <a:r>
              <a:rPr lang="pt-PT" err="1">
                <a:sym typeface="Arial"/>
              </a:rPr>
              <a:t>Egan</a:t>
            </a:r>
            <a:r>
              <a:rPr lang="pt-PT">
                <a:sym typeface="Arial"/>
              </a:rPr>
              <a:t>): </a:t>
            </a:r>
            <a:r>
              <a:rPr lang="pt-PT" err="1">
                <a:sym typeface="Arial"/>
              </a:rPr>
              <a:t>Encourages</a:t>
            </a:r>
            <a:r>
              <a:rPr lang="pt-PT">
                <a:sym typeface="Arial"/>
              </a:rPr>
              <a:t> open body </a:t>
            </a:r>
            <a:r>
              <a:rPr lang="pt-PT" err="1">
                <a:sym typeface="Arial"/>
              </a:rPr>
              <a:t>language</a:t>
            </a:r>
            <a:r>
              <a:rPr lang="pt-PT">
                <a:sym typeface="Arial"/>
              </a:rPr>
              <a:t> </a:t>
            </a:r>
            <a:r>
              <a:rPr lang="pt-PT" err="1">
                <a:sym typeface="Arial"/>
              </a:rPr>
              <a:t>and</a:t>
            </a:r>
            <a:r>
              <a:rPr lang="pt-PT">
                <a:sym typeface="Arial"/>
              </a:rPr>
              <a:t> </a:t>
            </a:r>
            <a:r>
              <a:rPr lang="pt-PT" err="1">
                <a:sym typeface="Arial"/>
              </a:rPr>
              <a:t>attentiveness</a:t>
            </a:r>
            <a:r>
              <a:rPr lang="pt-PT">
                <a:sym typeface="Arial"/>
              </a:rPr>
              <a:t>: </a:t>
            </a:r>
            <a:r>
              <a:rPr lang="pt-PT" i="1" err="1">
                <a:sym typeface="Arial"/>
              </a:rPr>
              <a:t>S</a:t>
            </a:r>
            <a:r>
              <a:rPr lang="pt-PT" err="1">
                <a:sym typeface="Arial"/>
              </a:rPr>
              <a:t>it</a:t>
            </a:r>
            <a:r>
              <a:rPr lang="pt-PT">
                <a:sym typeface="Arial"/>
              </a:rPr>
              <a:t> </a:t>
            </a:r>
            <a:r>
              <a:rPr lang="pt-PT" err="1">
                <a:sym typeface="Arial"/>
              </a:rPr>
              <a:t>squarely</a:t>
            </a:r>
            <a:r>
              <a:rPr lang="pt-PT">
                <a:sym typeface="Arial"/>
              </a:rPr>
              <a:t>, </a:t>
            </a:r>
            <a:r>
              <a:rPr lang="pt-PT" i="1">
                <a:sym typeface="Arial"/>
              </a:rPr>
              <a:t>O</a:t>
            </a:r>
            <a:r>
              <a:rPr lang="pt-PT">
                <a:sym typeface="Arial"/>
              </a:rPr>
              <a:t>pen posture, </a:t>
            </a:r>
            <a:r>
              <a:rPr lang="pt-PT" i="1" err="1">
                <a:sym typeface="Arial"/>
              </a:rPr>
              <a:t>L</a:t>
            </a:r>
            <a:r>
              <a:rPr lang="pt-PT" err="1">
                <a:sym typeface="Arial"/>
              </a:rPr>
              <a:t>ean</a:t>
            </a:r>
            <a:r>
              <a:rPr lang="pt-PT">
                <a:sym typeface="Arial"/>
              </a:rPr>
              <a:t> in, </a:t>
            </a:r>
            <a:r>
              <a:rPr lang="pt-PT" i="1" err="1">
                <a:sym typeface="Arial"/>
              </a:rPr>
              <a:t>E</a:t>
            </a:r>
            <a:r>
              <a:rPr lang="pt-PT" err="1">
                <a:sym typeface="Arial"/>
              </a:rPr>
              <a:t>ye</a:t>
            </a:r>
            <a:r>
              <a:rPr lang="pt-PT">
                <a:sym typeface="Arial"/>
              </a:rPr>
              <a:t> </a:t>
            </a:r>
            <a:r>
              <a:rPr lang="pt-PT" err="1">
                <a:sym typeface="Arial"/>
              </a:rPr>
              <a:t>contact</a:t>
            </a:r>
            <a:r>
              <a:rPr lang="pt-PT">
                <a:sym typeface="Arial"/>
              </a:rPr>
              <a:t>, </a:t>
            </a:r>
            <a:r>
              <a:rPr lang="pt-PT" i="1">
                <a:sym typeface="Arial"/>
              </a:rPr>
              <a:t>R</a:t>
            </a:r>
            <a:r>
              <a:rPr lang="pt-PT">
                <a:sym typeface="Arial"/>
              </a:rPr>
              <a:t>elax. </a:t>
            </a:r>
            <a:r>
              <a:rPr lang="pt-PT">
                <a:solidFill>
                  <a:srgbClr val="0563C1"/>
                </a:solidFill>
                <a:sym typeface="Arial"/>
                <a:hlinkClick r:id="rId3"/>
              </a:rPr>
              <a:t>the-soler-model-script.pdf</a:t>
            </a:r>
            <a:endParaRPr lang="pt-PT">
              <a:sym typeface="Arial"/>
            </a:endParaRPr>
          </a:p>
          <a:p>
            <a:pPr marL="457200" lvl="0" indent="-304800" algn="l" rtl="0">
              <a:lnSpc>
                <a:spcPct val="115000"/>
              </a:lnSpc>
              <a:spcBef>
                <a:spcPts val="300"/>
              </a:spcBef>
              <a:spcAft>
                <a:spcPts val="0"/>
              </a:spcAft>
              <a:buClr>
                <a:schemeClr val="dk1"/>
              </a:buClr>
              <a:buSzPts val="1200"/>
              <a:buFont typeface="Arial"/>
              <a:buChar char="●"/>
            </a:pPr>
            <a:r>
              <a:rPr lang="pt-PT" err="1">
                <a:sym typeface="Arial"/>
              </a:rPr>
              <a:t>Reflective</a:t>
            </a:r>
            <a:r>
              <a:rPr lang="pt-PT">
                <a:sym typeface="Arial"/>
              </a:rPr>
              <a:t> </a:t>
            </a:r>
            <a:r>
              <a:rPr lang="pt-PT" err="1">
                <a:sym typeface="Arial"/>
              </a:rPr>
              <a:t>Listening</a:t>
            </a:r>
            <a:r>
              <a:rPr lang="pt-PT">
                <a:sym typeface="Arial"/>
              </a:rPr>
              <a:t>: </a:t>
            </a:r>
            <a:r>
              <a:rPr lang="pt-PT" err="1">
                <a:sym typeface="Arial"/>
              </a:rPr>
              <a:t>Repeat</a:t>
            </a:r>
            <a:r>
              <a:rPr lang="pt-PT">
                <a:sym typeface="Arial"/>
              </a:rPr>
              <a:t> </a:t>
            </a:r>
            <a:r>
              <a:rPr lang="pt-PT" err="1">
                <a:sym typeface="Arial"/>
              </a:rPr>
              <a:t>or</a:t>
            </a:r>
            <a:r>
              <a:rPr lang="pt-PT">
                <a:sym typeface="Arial"/>
              </a:rPr>
              <a:t> </a:t>
            </a:r>
            <a:r>
              <a:rPr lang="pt-PT" err="1">
                <a:sym typeface="Arial"/>
              </a:rPr>
              <a:t>paraphrase</a:t>
            </a:r>
            <a:r>
              <a:rPr lang="pt-PT">
                <a:sym typeface="Arial"/>
              </a:rPr>
              <a:t> </a:t>
            </a:r>
            <a:r>
              <a:rPr lang="pt-PT" err="1">
                <a:sym typeface="Arial"/>
              </a:rPr>
              <a:t>what</a:t>
            </a:r>
            <a:r>
              <a:rPr lang="pt-PT">
                <a:sym typeface="Arial"/>
              </a:rPr>
              <a:t> </a:t>
            </a:r>
            <a:r>
              <a:rPr lang="pt-PT" err="1">
                <a:sym typeface="Arial"/>
              </a:rPr>
              <a:t>the</a:t>
            </a:r>
            <a:r>
              <a:rPr lang="pt-PT">
                <a:sym typeface="Arial"/>
              </a:rPr>
              <a:t> </a:t>
            </a:r>
            <a:r>
              <a:rPr lang="pt-PT" err="1">
                <a:sym typeface="Arial"/>
              </a:rPr>
              <a:t>mentee</a:t>
            </a:r>
            <a:r>
              <a:rPr lang="pt-PT">
                <a:sym typeface="Arial"/>
              </a:rPr>
              <a:t> </a:t>
            </a:r>
            <a:r>
              <a:rPr lang="pt-PT" err="1">
                <a:sym typeface="Arial"/>
              </a:rPr>
              <a:t>says</a:t>
            </a:r>
            <a:r>
              <a:rPr lang="pt-PT">
                <a:sym typeface="Arial"/>
              </a:rPr>
              <a:t> to </a:t>
            </a:r>
            <a:r>
              <a:rPr lang="pt-PT" err="1">
                <a:sym typeface="Arial"/>
              </a:rPr>
              <a:t>confirm</a:t>
            </a:r>
            <a:r>
              <a:rPr lang="pt-PT">
                <a:sym typeface="Arial"/>
              </a:rPr>
              <a:t> </a:t>
            </a:r>
            <a:r>
              <a:rPr lang="pt-PT" err="1">
                <a:sym typeface="Arial"/>
              </a:rPr>
              <a:t>understanding</a:t>
            </a:r>
            <a:r>
              <a:rPr lang="pt-PT">
                <a:sym typeface="Arial"/>
              </a:rPr>
              <a:t>.</a:t>
            </a:r>
            <a:r>
              <a:rPr lang="pt-PT">
                <a:solidFill>
                  <a:srgbClr val="0563C1"/>
                </a:solidFill>
                <a:sym typeface="Arial"/>
                <a:hlinkClick r:id="rId4"/>
              </a:rPr>
              <a:t>What is Reflective Listening? | A Definitive Guide</a:t>
            </a:r>
            <a:endParaRPr/>
          </a:p>
          <a:p>
            <a:pPr marL="285750" indent="-285750">
              <a:buFont typeface="Arial"/>
              <a:buChar char="•"/>
            </a:pPr>
            <a:r>
              <a:rPr lang="pt-PT" err="1">
                <a:sym typeface="Arial"/>
              </a:rPr>
              <a:t>Ladder</a:t>
            </a:r>
            <a:r>
              <a:rPr lang="pt-PT">
                <a:sym typeface="Arial"/>
              </a:rPr>
              <a:t> </a:t>
            </a:r>
            <a:r>
              <a:rPr lang="pt-PT" err="1">
                <a:sym typeface="Arial"/>
              </a:rPr>
              <a:t>of</a:t>
            </a:r>
            <a:r>
              <a:rPr lang="pt-PT">
                <a:sym typeface="Arial"/>
              </a:rPr>
              <a:t> </a:t>
            </a:r>
            <a:r>
              <a:rPr lang="pt-PT" err="1">
                <a:sym typeface="Arial"/>
              </a:rPr>
              <a:t>Inference</a:t>
            </a:r>
            <a:r>
              <a:rPr lang="pt-PT">
                <a:sym typeface="Arial"/>
              </a:rPr>
              <a:t>: </a:t>
            </a:r>
            <a:r>
              <a:rPr lang="pt-PT" err="1">
                <a:sym typeface="Arial"/>
              </a:rPr>
              <a:t>Helps</a:t>
            </a:r>
            <a:r>
              <a:rPr lang="pt-PT">
                <a:sym typeface="Arial"/>
              </a:rPr>
              <a:t> </a:t>
            </a:r>
            <a:r>
              <a:rPr lang="pt-PT" err="1">
                <a:sym typeface="Arial"/>
              </a:rPr>
              <a:t>mentors</a:t>
            </a:r>
            <a:r>
              <a:rPr lang="pt-PT">
                <a:sym typeface="Arial"/>
              </a:rPr>
              <a:t> </a:t>
            </a:r>
            <a:r>
              <a:rPr lang="pt-PT" err="1">
                <a:sym typeface="Arial"/>
              </a:rPr>
              <a:t>avoid</a:t>
            </a:r>
            <a:r>
              <a:rPr lang="pt-PT">
                <a:sym typeface="Arial"/>
              </a:rPr>
              <a:t> </a:t>
            </a:r>
            <a:r>
              <a:rPr lang="pt-PT" err="1">
                <a:sym typeface="Arial"/>
              </a:rPr>
              <a:t>jumping</a:t>
            </a:r>
            <a:r>
              <a:rPr lang="pt-PT">
                <a:sym typeface="Arial"/>
              </a:rPr>
              <a:t> to </a:t>
            </a:r>
            <a:r>
              <a:rPr lang="pt-PT" err="1">
                <a:sym typeface="Arial"/>
              </a:rPr>
              <a:t>conclusions</a:t>
            </a:r>
            <a:r>
              <a:rPr lang="pt-PT">
                <a:sym typeface="Arial"/>
              </a:rPr>
              <a:t> </a:t>
            </a:r>
            <a:r>
              <a:rPr lang="pt-PT" err="1">
                <a:sym typeface="Arial"/>
              </a:rPr>
              <a:t>by</a:t>
            </a:r>
            <a:r>
              <a:rPr lang="pt-PT">
                <a:sym typeface="Arial"/>
              </a:rPr>
              <a:t> </a:t>
            </a:r>
            <a:r>
              <a:rPr lang="pt-PT" err="1">
                <a:sym typeface="Arial"/>
              </a:rPr>
              <a:t>examining</a:t>
            </a:r>
            <a:r>
              <a:rPr lang="pt-PT">
                <a:sym typeface="Arial"/>
              </a:rPr>
              <a:t> </a:t>
            </a:r>
            <a:r>
              <a:rPr lang="pt-PT" err="1">
                <a:sym typeface="Arial"/>
              </a:rPr>
              <a:t>their</a:t>
            </a:r>
            <a:r>
              <a:rPr lang="pt-PT">
                <a:sym typeface="Arial"/>
              </a:rPr>
              <a:t> </a:t>
            </a:r>
            <a:r>
              <a:rPr lang="pt-PT" err="1">
                <a:sym typeface="Arial"/>
              </a:rPr>
              <a:t>thought</a:t>
            </a:r>
            <a:r>
              <a:rPr lang="pt-PT">
                <a:sym typeface="Arial"/>
              </a:rPr>
              <a:t> </a:t>
            </a:r>
            <a:r>
              <a:rPr lang="pt-PT" err="1">
                <a:sym typeface="Arial"/>
              </a:rPr>
              <a:t>process</a:t>
            </a:r>
            <a:r>
              <a:rPr lang="pt-PT">
                <a:sym typeface="Arial"/>
              </a:rPr>
              <a:t>.</a:t>
            </a:r>
            <a:r>
              <a:rPr lang="pt-PT">
                <a:solidFill>
                  <a:srgbClr val="0563C1"/>
                </a:solidFill>
                <a:sym typeface="Arial"/>
                <a:hlinkClick r:id="rId5"/>
              </a:rPr>
              <a:t>Ladder of inference | Untools</a:t>
            </a:r>
            <a:endParaRPr/>
          </a:p>
          <a:p>
            <a:pPr lvl="0" indent="0" algn="l">
              <a:spcAft>
                <a:spcPts val="0"/>
              </a:spcAft>
              <a:buNone/>
            </a:pPr>
            <a:r>
              <a:rPr lang="pt-PT" b="1" err="1">
                <a:sym typeface="Arial"/>
              </a:rPr>
              <a:t>Motivating</a:t>
            </a:r>
            <a:r>
              <a:rPr lang="pt-PT" b="1">
                <a:sym typeface="Arial"/>
              </a:rPr>
              <a:t> </a:t>
            </a:r>
            <a:r>
              <a:rPr lang="pt-PT" b="1" err="1">
                <a:sym typeface="Arial"/>
              </a:rPr>
              <a:t>and</a:t>
            </a:r>
            <a:r>
              <a:rPr lang="pt-PT" b="1">
                <a:sym typeface="Arial"/>
              </a:rPr>
              <a:t> </a:t>
            </a:r>
            <a:r>
              <a:rPr lang="pt-PT" b="1" err="1">
                <a:sym typeface="Arial"/>
              </a:rPr>
              <a:t>Empowering</a:t>
            </a:r>
            <a:r>
              <a:rPr lang="pt-PT" b="1">
                <a:sym typeface="Arial"/>
              </a:rPr>
              <a:t> </a:t>
            </a:r>
            <a:r>
              <a:rPr lang="pt-PT" b="1" err="1">
                <a:sym typeface="Arial"/>
              </a:rPr>
              <a:t>Others</a:t>
            </a:r>
            <a:endParaRPr err="1"/>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GROW </a:t>
            </a:r>
            <a:r>
              <a:rPr lang="pt-PT" err="1">
                <a:sym typeface="Arial"/>
              </a:rPr>
              <a:t>Model</a:t>
            </a:r>
            <a:r>
              <a:rPr lang="pt-PT">
                <a:sym typeface="Arial"/>
              </a:rPr>
              <a:t> (</a:t>
            </a:r>
            <a:r>
              <a:rPr lang="pt-PT" err="1">
                <a:sym typeface="Arial"/>
              </a:rPr>
              <a:t>Goal</a:t>
            </a:r>
            <a:r>
              <a:rPr lang="pt-PT">
                <a:sym typeface="Arial"/>
              </a:rPr>
              <a:t>, </a:t>
            </a:r>
            <a:r>
              <a:rPr lang="pt-PT" err="1">
                <a:sym typeface="Arial"/>
              </a:rPr>
              <a:t>Reality</a:t>
            </a:r>
            <a:r>
              <a:rPr lang="pt-PT">
                <a:sym typeface="Arial"/>
              </a:rPr>
              <a:t>, </a:t>
            </a:r>
            <a:r>
              <a:rPr lang="pt-PT" err="1">
                <a:sym typeface="Arial"/>
              </a:rPr>
              <a:t>Options</a:t>
            </a:r>
            <a:r>
              <a:rPr lang="pt-PT">
                <a:sym typeface="Arial"/>
              </a:rPr>
              <a:t>, </a:t>
            </a:r>
            <a:r>
              <a:rPr lang="pt-PT" err="1">
                <a:sym typeface="Arial"/>
              </a:rPr>
              <a:t>Will</a:t>
            </a:r>
            <a:r>
              <a:rPr lang="pt-PT">
                <a:sym typeface="Arial"/>
              </a:rPr>
              <a:t>): A </a:t>
            </a:r>
            <a:r>
              <a:rPr lang="pt-PT" err="1">
                <a:sym typeface="Arial"/>
              </a:rPr>
              <a:t>structured</a:t>
            </a:r>
            <a:r>
              <a:rPr lang="pt-PT">
                <a:sym typeface="Arial"/>
              </a:rPr>
              <a:t> </a:t>
            </a:r>
            <a:r>
              <a:rPr lang="pt-PT" err="1">
                <a:sym typeface="Arial"/>
              </a:rPr>
              <a:t>coaching</a:t>
            </a:r>
            <a:r>
              <a:rPr lang="pt-PT">
                <a:sym typeface="Arial"/>
              </a:rPr>
              <a:t> </a:t>
            </a:r>
            <a:r>
              <a:rPr lang="pt-PT" err="1">
                <a:sym typeface="Arial"/>
              </a:rPr>
              <a:t>framework</a:t>
            </a:r>
            <a:r>
              <a:rPr lang="pt-PT">
                <a:sym typeface="Arial"/>
              </a:rPr>
              <a:t> to </a:t>
            </a:r>
            <a:r>
              <a:rPr lang="pt-PT" err="1">
                <a:sym typeface="Arial"/>
              </a:rPr>
              <a:t>help</a:t>
            </a:r>
            <a:r>
              <a:rPr lang="pt-PT">
                <a:sym typeface="Arial"/>
              </a:rPr>
              <a:t> </a:t>
            </a:r>
            <a:r>
              <a:rPr lang="pt-PT" err="1">
                <a:sym typeface="Arial"/>
              </a:rPr>
              <a:t>mentees</a:t>
            </a:r>
            <a:r>
              <a:rPr lang="pt-PT">
                <a:sym typeface="Arial"/>
              </a:rPr>
              <a:t> set </a:t>
            </a:r>
            <a:r>
              <a:rPr lang="pt-PT" err="1">
                <a:sym typeface="Arial"/>
              </a:rPr>
              <a:t>and</a:t>
            </a:r>
            <a:r>
              <a:rPr lang="pt-PT">
                <a:sym typeface="Arial"/>
              </a:rPr>
              <a:t> </a:t>
            </a:r>
            <a:r>
              <a:rPr lang="pt-PT" err="1">
                <a:sym typeface="Arial"/>
              </a:rPr>
              <a:t>achieve</a:t>
            </a:r>
            <a:r>
              <a:rPr lang="pt-PT">
                <a:sym typeface="Arial"/>
              </a:rPr>
              <a:t> </a:t>
            </a:r>
            <a:r>
              <a:rPr lang="pt-PT" err="1">
                <a:sym typeface="Arial"/>
              </a:rPr>
              <a:t>goals</a:t>
            </a:r>
            <a:r>
              <a:rPr lang="pt-PT">
                <a:sym typeface="Arial"/>
              </a:rPr>
              <a:t>. </a:t>
            </a:r>
            <a:r>
              <a:rPr lang="pt-PT">
                <a:solidFill>
                  <a:srgbClr val="0563C1"/>
                </a:solidFill>
                <a:sym typeface="Arial"/>
                <a:hlinkClick r:id="rId6"/>
              </a:rPr>
              <a:t>The GROW Model of Coaching and Mentoring - A Simple Process for Developing Your People</a:t>
            </a:r>
            <a:endParaRPr/>
          </a:p>
          <a:p>
            <a:pPr marL="285750" indent="-285750">
              <a:buFont typeface="Arial"/>
              <a:buChar char="•"/>
            </a:pPr>
            <a:r>
              <a:rPr lang="pt-PT" err="1">
                <a:sym typeface="Arial"/>
              </a:rPr>
              <a:t>Appreciative</a:t>
            </a:r>
            <a:r>
              <a:rPr lang="pt-PT">
                <a:sym typeface="Arial"/>
              </a:rPr>
              <a:t> </a:t>
            </a:r>
            <a:r>
              <a:rPr lang="pt-PT" err="1">
                <a:sym typeface="Arial"/>
              </a:rPr>
              <a:t>Inquiry</a:t>
            </a:r>
            <a:r>
              <a:rPr lang="pt-PT">
                <a:sym typeface="Arial"/>
              </a:rPr>
              <a:t>: </a:t>
            </a:r>
            <a:r>
              <a:rPr lang="pt-PT" err="1">
                <a:sym typeface="Arial"/>
              </a:rPr>
              <a:t>Focuses</a:t>
            </a:r>
            <a:r>
              <a:rPr lang="pt-PT">
                <a:sym typeface="Arial"/>
              </a:rPr>
              <a:t> </a:t>
            </a:r>
            <a:r>
              <a:rPr lang="pt-PT" err="1">
                <a:sym typeface="Arial"/>
              </a:rPr>
              <a:t>on</a:t>
            </a:r>
            <a:r>
              <a:rPr lang="pt-PT">
                <a:sym typeface="Arial"/>
              </a:rPr>
              <a:t> </a:t>
            </a:r>
            <a:r>
              <a:rPr lang="pt-PT" err="1">
                <a:sym typeface="Arial"/>
              </a:rPr>
              <a:t>strengths</a:t>
            </a:r>
            <a:r>
              <a:rPr lang="pt-PT">
                <a:sym typeface="Arial"/>
              </a:rPr>
              <a:t> </a:t>
            </a:r>
            <a:r>
              <a:rPr lang="pt-PT" err="1">
                <a:sym typeface="Arial"/>
              </a:rPr>
              <a:t>and</a:t>
            </a:r>
            <a:r>
              <a:rPr lang="pt-PT">
                <a:sym typeface="Arial"/>
              </a:rPr>
              <a:t> </a:t>
            </a:r>
            <a:r>
              <a:rPr lang="pt-PT" err="1">
                <a:sym typeface="Arial"/>
              </a:rPr>
              <a:t>what’s</a:t>
            </a:r>
            <a:r>
              <a:rPr lang="pt-PT">
                <a:sym typeface="Arial"/>
              </a:rPr>
              <a:t> </a:t>
            </a:r>
            <a:r>
              <a:rPr lang="pt-PT" err="1">
                <a:sym typeface="Arial"/>
              </a:rPr>
              <a:t>working</a:t>
            </a:r>
            <a:r>
              <a:rPr lang="pt-PT">
                <a:sym typeface="Arial"/>
              </a:rPr>
              <a:t> </a:t>
            </a:r>
            <a:r>
              <a:rPr lang="pt-PT" err="1">
                <a:sym typeface="Arial"/>
              </a:rPr>
              <a:t>well</a:t>
            </a:r>
            <a:r>
              <a:rPr lang="pt-PT">
                <a:sym typeface="Arial"/>
              </a:rPr>
              <a:t> to inspire positive </a:t>
            </a:r>
            <a:r>
              <a:rPr lang="pt-PT" err="1">
                <a:sym typeface="Arial"/>
              </a:rPr>
              <a:t>change</a:t>
            </a:r>
            <a:r>
              <a:rPr lang="pt-PT">
                <a:sym typeface="Arial"/>
              </a:rPr>
              <a:t>.</a:t>
            </a:r>
            <a:r>
              <a:rPr lang="pt-PT">
                <a:solidFill>
                  <a:srgbClr val="0563C1"/>
                </a:solidFill>
                <a:sym typeface="Arial"/>
                <a:hlinkClick r:id="rId7"/>
              </a:rPr>
              <a:t>What Is Appreciative Inquiry? (Definition, Examples &amp; Model)</a:t>
            </a:r>
            <a:endParaRPr/>
          </a:p>
          <a:p>
            <a:pPr marL="285750" indent="-285750">
              <a:buFont typeface="Arial"/>
              <a:buChar char="•"/>
            </a:pPr>
            <a:r>
              <a:rPr lang="pt-PT" err="1">
                <a:sym typeface="Arial"/>
              </a:rPr>
              <a:t>StrengthsFinder</a:t>
            </a:r>
            <a:r>
              <a:rPr lang="pt-PT">
                <a:sym typeface="Arial"/>
              </a:rPr>
              <a:t> </a:t>
            </a:r>
            <a:r>
              <a:rPr lang="pt-PT" err="1">
                <a:sym typeface="Arial"/>
              </a:rPr>
              <a:t>or</a:t>
            </a:r>
            <a:r>
              <a:rPr lang="pt-PT">
                <a:sym typeface="Arial"/>
              </a:rPr>
              <a:t> VIA </a:t>
            </a:r>
            <a:r>
              <a:rPr lang="pt-PT" err="1">
                <a:sym typeface="Arial"/>
              </a:rPr>
              <a:t>Character</a:t>
            </a:r>
            <a:r>
              <a:rPr lang="pt-PT">
                <a:sym typeface="Arial"/>
              </a:rPr>
              <a:t> </a:t>
            </a:r>
            <a:r>
              <a:rPr lang="pt-PT" err="1">
                <a:sym typeface="Arial"/>
              </a:rPr>
              <a:t>Strengths</a:t>
            </a:r>
            <a:r>
              <a:rPr lang="pt-PT">
                <a:sym typeface="Arial"/>
              </a:rPr>
              <a:t>: </a:t>
            </a:r>
            <a:r>
              <a:rPr lang="pt-PT" err="1">
                <a:sym typeface="Arial"/>
              </a:rPr>
              <a:t>Tools</a:t>
            </a:r>
            <a:r>
              <a:rPr lang="pt-PT">
                <a:sym typeface="Arial"/>
              </a:rPr>
              <a:t> to </a:t>
            </a:r>
            <a:r>
              <a:rPr lang="pt-PT" err="1">
                <a:sym typeface="Arial"/>
              </a:rPr>
              <a:t>identify</a:t>
            </a:r>
            <a:r>
              <a:rPr lang="pt-PT">
                <a:sym typeface="Arial"/>
              </a:rPr>
              <a:t> </a:t>
            </a:r>
            <a:r>
              <a:rPr lang="pt-PT" err="1">
                <a:sym typeface="Arial"/>
              </a:rPr>
              <a:t>and</a:t>
            </a:r>
            <a:r>
              <a:rPr lang="pt-PT">
                <a:sym typeface="Arial"/>
              </a:rPr>
              <a:t> </a:t>
            </a:r>
            <a:r>
              <a:rPr lang="pt-PT" err="1">
                <a:sym typeface="Arial"/>
              </a:rPr>
              <a:t>leverage</a:t>
            </a:r>
            <a:r>
              <a:rPr lang="pt-PT">
                <a:sym typeface="Arial"/>
              </a:rPr>
              <a:t> </a:t>
            </a:r>
            <a:r>
              <a:rPr lang="pt-PT" err="1">
                <a:sym typeface="Arial"/>
              </a:rPr>
              <a:t>mentees</a:t>
            </a:r>
            <a:r>
              <a:rPr lang="pt-PT">
                <a:sym typeface="Arial"/>
              </a:rPr>
              <a:t>’ natural </a:t>
            </a:r>
            <a:r>
              <a:rPr lang="pt-PT" err="1">
                <a:sym typeface="Arial"/>
              </a:rPr>
              <a:t>talents</a:t>
            </a:r>
            <a:r>
              <a:rPr lang="pt-PT">
                <a:sym typeface="Arial"/>
              </a:rPr>
              <a:t>.</a:t>
            </a:r>
            <a:r>
              <a:rPr lang="pt-PT">
                <a:solidFill>
                  <a:srgbClr val="0563C1"/>
                </a:solidFill>
                <a:sym typeface="Arial"/>
                <a:hlinkClick r:id="rId8"/>
              </a:rPr>
              <a:t>Gallup Clifton Strengths (Strengthsfinder): A Complete Guide - Mentorink</a:t>
            </a:r>
            <a:r>
              <a:rPr lang="pt-PT" b="1">
                <a:sym typeface="Arial"/>
              </a:rPr>
              <a:t>, </a:t>
            </a:r>
            <a:r>
              <a:rPr lang="pt-PT">
                <a:solidFill>
                  <a:srgbClr val="0563C1"/>
                </a:solidFill>
                <a:sym typeface="Arial"/>
                <a:hlinkClick r:id="rId9"/>
              </a:rPr>
              <a:t>How is the VIA Survey Different from StrengthsFinder?</a:t>
            </a:r>
            <a:endParaRPr/>
          </a:p>
          <a:p>
            <a:pPr lvl="0" indent="0" algn="l">
              <a:spcAft>
                <a:spcPts val="0"/>
              </a:spcAft>
              <a:buNone/>
            </a:pPr>
            <a:r>
              <a:rPr lang="pt-PT" b="1" err="1">
                <a:sym typeface="Arial"/>
              </a:rPr>
              <a:t>Sharing</a:t>
            </a:r>
            <a:r>
              <a:rPr lang="pt-PT" b="1">
                <a:sym typeface="Arial"/>
              </a:rPr>
              <a:t> </a:t>
            </a:r>
            <a:r>
              <a:rPr lang="pt-PT" b="1" err="1">
                <a:sym typeface="Arial"/>
              </a:rPr>
              <a:t>Experiences</a:t>
            </a:r>
            <a:r>
              <a:rPr lang="pt-PT" b="1">
                <a:sym typeface="Arial"/>
              </a:rPr>
              <a:t> </a:t>
            </a:r>
            <a:r>
              <a:rPr lang="pt-PT" b="1" err="1">
                <a:sym typeface="Arial"/>
              </a:rPr>
              <a:t>Constructively</a:t>
            </a:r>
            <a:endParaRPr/>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STAR </a:t>
            </a:r>
            <a:r>
              <a:rPr lang="pt-PT" err="1">
                <a:sym typeface="Arial"/>
              </a:rPr>
              <a:t>Method</a:t>
            </a:r>
            <a:r>
              <a:rPr lang="pt-PT">
                <a:sym typeface="Arial"/>
              </a:rPr>
              <a:t> (</a:t>
            </a:r>
            <a:r>
              <a:rPr lang="pt-PT" err="1">
                <a:sym typeface="Arial"/>
              </a:rPr>
              <a:t>Situation</a:t>
            </a:r>
            <a:r>
              <a:rPr lang="pt-PT">
                <a:sym typeface="Arial"/>
              </a:rPr>
              <a:t>, </a:t>
            </a:r>
            <a:r>
              <a:rPr lang="pt-PT" err="1">
                <a:sym typeface="Arial"/>
              </a:rPr>
              <a:t>Task</a:t>
            </a:r>
            <a:r>
              <a:rPr lang="pt-PT">
                <a:sym typeface="Arial"/>
              </a:rPr>
              <a:t>, </a:t>
            </a:r>
            <a:r>
              <a:rPr lang="pt-PT" err="1">
                <a:sym typeface="Arial"/>
              </a:rPr>
              <a:t>Action</a:t>
            </a:r>
            <a:r>
              <a:rPr lang="pt-PT">
                <a:sym typeface="Arial"/>
              </a:rPr>
              <a:t>, </a:t>
            </a:r>
            <a:r>
              <a:rPr lang="pt-PT" err="1">
                <a:sym typeface="Arial"/>
              </a:rPr>
              <a:t>Result</a:t>
            </a:r>
            <a:r>
              <a:rPr lang="pt-PT">
                <a:sym typeface="Arial"/>
              </a:rPr>
              <a:t>): </a:t>
            </a:r>
            <a:r>
              <a:rPr lang="pt-PT" err="1">
                <a:sym typeface="Arial"/>
              </a:rPr>
              <a:t>Helps</a:t>
            </a:r>
            <a:r>
              <a:rPr lang="pt-PT">
                <a:sym typeface="Arial"/>
              </a:rPr>
              <a:t> </a:t>
            </a:r>
            <a:r>
              <a:rPr lang="pt-PT" err="1">
                <a:sym typeface="Arial"/>
              </a:rPr>
              <a:t>mentors</a:t>
            </a:r>
            <a:r>
              <a:rPr lang="pt-PT">
                <a:sym typeface="Arial"/>
              </a:rPr>
              <a:t> </a:t>
            </a:r>
            <a:r>
              <a:rPr lang="pt-PT" err="1">
                <a:sym typeface="Arial"/>
              </a:rPr>
              <a:t>structure</a:t>
            </a:r>
            <a:r>
              <a:rPr lang="pt-PT">
                <a:sym typeface="Arial"/>
              </a:rPr>
              <a:t> </a:t>
            </a:r>
            <a:r>
              <a:rPr lang="pt-PT" err="1">
                <a:sym typeface="Arial"/>
              </a:rPr>
              <a:t>stories</a:t>
            </a:r>
            <a:r>
              <a:rPr lang="pt-PT">
                <a:sym typeface="Arial"/>
              </a:rPr>
              <a:t> </a:t>
            </a:r>
            <a:r>
              <a:rPr lang="pt-PT" err="1">
                <a:sym typeface="Arial"/>
              </a:rPr>
              <a:t>clearly</a:t>
            </a:r>
            <a:r>
              <a:rPr lang="pt-PT">
                <a:sym typeface="Arial"/>
              </a:rPr>
              <a:t> </a:t>
            </a:r>
            <a:r>
              <a:rPr lang="pt-PT" err="1">
                <a:sym typeface="Arial"/>
              </a:rPr>
              <a:t>and</a:t>
            </a:r>
            <a:r>
              <a:rPr lang="pt-PT">
                <a:sym typeface="Arial"/>
              </a:rPr>
              <a:t> </a:t>
            </a:r>
            <a:r>
              <a:rPr lang="pt-PT" err="1">
                <a:sym typeface="Arial"/>
              </a:rPr>
              <a:t>meaningfully</a:t>
            </a:r>
            <a:r>
              <a:rPr lang="pt-PT">
                <a:sym typeface="Arial"/>
              </a:rPr>
              <a:t>.</a:t>
            </a:r>
            <a:r>
              <a:rPr lang="pt-PT">
                <a:solidFill>
                  <a:srgbClr val="0563C1"/>
                </a:solidFill>
                <a:sym typeface="Arial"/>
                <a:hlinkClick r:id="rId10"/>
              </a:rPr>
              <a:t>How to Use the STAR Interview Method Response Technique | Indeed.com Canada</a:t>
            </a:r>
            <a:endParaRPr/>
          </a:p>
          <a:p>
            <a:pPr marL="285750" indent="-285750">
              <a:buFont typeface="Arial"/>
              <a:buChar char="•"/>
            </a:pPr>
            <a:r>
              <a:rPr lang="pt-PT" err="1">
                <a:sym typeface="Arial"/>
              </a:rPr>
              <a:t>Storytelling</a:t>
            </a:r>
            <a:r>
              <a:rPr lang="pt-PT">
                <a:sym typeface="Arial"/>
              </a:rPr>
              <a:t> </a:t>
            </a:r>
            <a:r>
              <a:rPr lang="pt-PT" err="1">
                <a:sym typeface="Arial"/>
              </a:rPr>
              <a:t>Frameworks</a:t>
            </a:r>
            <a:r>
              <a:rPr lang="pt-PT">
                <a:sym typeface="Arial"/>
              </a:rPr>
              <a:t> (e.g., </a:t>
            </a:r>
            <a:r>
              <a:rPr lang="pt-PT" err="1">
                <a:sym typeface="Arial"/>
              </a:rPr>
              <a:t>Hero’s</a:t>
            </a:r>
            <a:r>
              <a:rPr lang="pt-PT">
                <a:sym typeface="Arial"/>
              </a:rPr>
              <a:t> </a:t>
            </a:r>
            <a:r>
              <a:rPr lang="pt-PT" err="1">
                <a:sym typeface="Arial"/>
              </a:rPr>
              <a:t>Journey</a:t>
            </a:r>
            <a:r>
              <a:rPr lang="pt-PT">
                <a:sym typeface="Arial"/>
              </a:rPr>
              <a:t>): </a:t>
            </a:r>
            <a:r>
              <a:rPr lang="pt-PT" err="1">
                <a:sym typeface="Arial"/>
              </a:rPr>
              <a:t>Useful</a:t>
            </a:r>
            <a:r>
              <a:rPr lang="pt-PT">
                <a:sym typeface="Arial"/>
              </a:rPr>
              <a:t> for </a:t>
            </a:r>
            <a:r>
              <a:rPr lang="pt-PT" err="1">
                <a:sym typeface="Arial"/>
              </a:rPr>
              <a:t>sharing</a:t>
            </a:r>
            <a:r>
              <a:rPr lang="pt-PT">
                <a:sym typeface="Arial"/>
              </a:rPr>
              <a:t> </a:t>
            </a:r>
            <a:r>
              <a:rPr lang="pt-PT" err="1">
                <a:sym typeface="Arial"/>
              </a:rPr>
              <a:t>personal</a:t>
            </a:r>
            <a:r>
              <a:rPr lang="pt-PT">
                <a:sym typeface="Arial"/>
              </a:rPr>
              <a:t> </a:t>
            </a:r>
            <a:r>
              <a:rPr lang="pt-PT" err="1">
                <a:sym typeface="Arial"/>
              </a:rPr>
              <a:t>growth</a:t>
            </a:r>
            <a:r>
              <a:rPr lang="pt-PT">
                <a:sym typeface="Arial"/>
              </a:rPr>
              <a:t> </a:t>
            </a:r>
            <a:r>
              <a:rPr lang="pt-PT" err="1">
                <a:sym typeface="Arial"/>
              </a:rPr>
              <a:t>narratives</a:t>
            </a:r>
            <a:r>
              <a:rPr lang="pt-PT">
                <a:sym typeface="Arial"/>
              </a:rPr>
              <a:t> </a:t>
            </a:r>
            <a:r>
              <a:rPr lang="pt-PT" err="1">
                <a:sym typeface="Arial"/>
              </a:rPr>
              <a:t>that</a:t>
            </a:r>
            <a:r>
              <a:rPr lang="pt-PT">
                <a:sym typeface="Arial"/>
              </a:rPr>
              <a:t> </a:t>
            </a:r>
            <a:r>
              <a:rPr lang="pt-PT" err="1">
                <a:sym typeface="Arial"/>
              </a:rPr>
              <a:t>resonate</a:t>
            </a:r>
            <a:r>
              <a:rPr lang="pt-PT">
                <a:sym typeface="Arial"/>
              </a:rPr>
              <a:t>. </a:t>
            </a:r>
            <a:r>
              <a:rPr lang="pt-PT">
                <a:solidFill>
                  <a:srgbClr val="0563C1"/>
                </a:solidFill>
                <a:sym typeface="Arial"/>
                <a:hlinkClick r:id="rId11"/>
              </a:rPr>
              <a:t>3 Storytelling Frameworks I Am Using To Transform My Content Writing | by Nimra Khalid | The Writing Cooperative</a:t>
            </a:r>
            <a:endParaRPr/>
          </a:p>
          <a:p>
            <a:pPr marL="285750" indent="-285750">
              <a:buFont typeface="Arial"/>
              <a:buChar char="•"/>
            </a:pPr>
            <a:r>
              <a:rPr lang="pt-PT" err="1">
                <a:sym typeface="Arial"/>
              </a:rPr>
              <a:t>Metaphor</a:t>
            </a:r>
            <a:r>
              <a:rPr lang="pt-PT">
                <a:sym typeface="Arial"/>
              </a:rPr>
              <a:t> </a:t>
            </a:r>
            <a:r>
              <a:rPr lang="pt-PT" err="1">
                <a:sym typeface="Arial"/>
              </a:rPr>
              <a:t>Coaching</a:t>
            </a:r>
            <a:r>
              <a:rPr lang="pt-PT">
                <a:sym typeface="Arial"/>
              </a:rPr>
              <a:t>: </a:t>
            </a:r>
            <a:r>
              <a:rPr lang="pt-PT" err="1">
                <a:sym typeface="Arial"/>
              </a:rPr>
              <a:t>Using</a:t>
            </a:r>
            <a:r>
              <a:rPr lang="pt-PT">
                <a:sym typeface="Arial"/>
              </a:rPr>
              <a:t> </a:t>
            </a:r>
            <a:r>
              <a:rPr lang="pt-PT" err="1">
                <a:sym typeface="Arial"/>
              </a:rPr>
              <a:t>metaphors</a:t>
            </a:r>
            <a:r>
              <a:rPr lang="pt-PT">
                <a:sym typeface="Arial"/>
              </a:rPr>
              <a:t> to </a:t>
            </a:r>
            <a:r>
              <a:rPr lang="pt-PT" err="1">
                <a:sym typeface="Arial"/>
              </a:rPr>
              <a:t>make</a:t>
            </a:r>
            <a:r>
              <a:rPr lang="pt-PT">
                <a:sym typeface="Arial"/>
              </a:rPr>
              <a:t> </a:t>
            </a:r>
            <a:r>
              <a:rPr lang="pt-PT" err="1">
                <a:sym typeface="Arial"/>
              </a:rPr>
              <a:t>abstract</a:t>
            </a:r>
            <a:r>
              <a:rPr lang="pt-PT">
                <a:sym typeface="Arial"/>
              </a:rPr>
              <a:t> </a:t>
            </a:r>
            <a:r>
              <a:rPr lang="pt-PT" err="1">
                <a:sym typeface="Arial"/>
              </a:rPr>
              <a:t>experiences</a:t>
            </a:r>
            <a:r>
              <a:rPr lang="pt-PT">
                <a:sym typeface="Arial"/>
              </a:rPr>
              <a:t> </a:t>
            </a:r>
            <a:r>
              <a:rPr lang="pt-PT" err="1">
                <a:sym typeface="Arial"/>
              </a:rPr>
              <a:t>relatable</a:t>
            </a:r>
            <a:r>
              <a:rPr lang="pt-PT">
                <a:sym typeface="Arial"/>
              </a:rPr>
              <a:t> </a:t>
            </a:r>
            <a:r>
              <a:rPr lang="pt-PT" err="1">
                <a:sym typeface="Arial"/>
              </a:rPr>
              <a:t>and</a:t>
            </a:r>
            <a:r>
              <a:rPr lang="pt-PT">
                <a:sym typeface="Arial"/>
              </a:rPr>
              <a:t> </a:t>
            </a:r>
            <a:r>
              <a:rPr lang="pt-PT" err="1">
                <a:sym typeface="Arial"/>
              </a:rPr>
              <a:t>memorable</a:t>
            </a:r>
            <a:r>
              <a:rPr lang="pt-PT">
                <a:sym typeface="Arial"/>
              </a:rPr>
              <a:t>.</a:t>
            </a:r>
            <a:r>
              <a:rPr lang="pt-PT">
                <a:solidFill>
                  <a:srgbClr val="0563C1"/>
                </a:solidFill>
                <a:sym typeface="Arial"/>
                <a:hlinkClick r:id="rId12"/>
              </a:rPr>
              <a:t>The Power of Metaphors in Coaching</a:t>
            </a:r>
            <a:endParaRPr/>
          </a:p>
          <a:p>
            <a:pPr lvl="0" indent="0" algn="l">
              <a:spcAft>
                <a:spcPts val="0"/>
              </a:spcAft>
              <a:buNone/>
            </a:pPr>
            <a:r>
              <a:rPr lang="pt-PT" b="1" err="1">
                <a:sym typeface="Arial"/>
              </a:rPr>
              <a:t>Giving</a:t>
            </a:r>
            <a:r>
              <a:rPr lang="pt-PT" b="1">
                <a:sym typeface="Arial"/>
              </a:rPr>
              <a:t> Feedback</a:t>
            </a:r>
            <a:endParaRPr/>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SBI </a:t>
            </a:r>
            <a:r>
              <a:rPr lang="pt-PT" err="1">
                <a:sym typeface="Arial"/>
              </a:rPr>
              <a:t>Model</a:t>
            </a:r>
            <a:r>
              <a:rPr lang="pt-PT">
                <a:sym typeface="Arial"/>
              </a:rPr>
              <a:t> (</a:t>
            </a:r>
            <a:r>
              <a:rPr lang="pt-PT" err="1">
                <a:sym typeface="Arial"/>
              </a:rPr>
              <a:t>Situation</a:t>
            </a:r>
            <a:r>
              <a:rPr lang="pt-PT">
                <a:sym typeface="Arial"/>
              </a:rPr>
              <a:t>, </a:t>
            </a:r>
            <a:r>
              <a:rPr lang="pt-PT" err="1">
                <a:sym typeface="Arial"/>
              </a:rPr>
              <a:t>Behavior</a:t>
            </a:r>
            <a:r>
              <a:rPr lang="pt-PT">
                <a:sym typeface="Arial"/>
              </a:rPr>
              <a:t>, </a:t>
            </a:r>
            <a:r>
              <a:rPr lang="pt-PT" err="1">
                <a:sym typeface="Arial"/>
              </a:rPr>
              <a:t>Impact</a:t>
            </a:r>
            <a:r>
              <a:rPr lang="pt-PT">
                <a:sym typeface="Arial"/>
              </a:rPr>
              <a:t>): A </a:t>
            </a:r>
            <a:r>
              <a:rPr lang="pt-PT" err="1">
                <a:sym typeface="Arial"/>
              </a:rPr>
              <a:t>simple</a:t>
            </a:r>
            <a:r>
              <a:rPr lang="pt-PT">
                <a:sym typeface="Arial"/>
              </a:rPr>
              <a:t> </a:t>
            </a:r>
            <a:r>
              <a:rPr lang="pt-PT" err="1">
                <a:sym typeface="Arial"/>
              </a:rPr>
              <a:t>and</a:t>
            </a:r>
            <a:r>
              <a:rPr lang="pt-PT">
                <a:sym typeface="Arial"/>
              </a:rPr>
              <a:t> </a:t>
            </a:r>
            <a:r>
              <a:rPr lang="pt-PT" err="1">
                <a:sym typeface="Arial"/>
              </a:rPr>
              <a:t>effective</a:t>
            </a:r>
            <a:r>
              <a:rPr lang="pt-PT">
                <a:sym typeface="Arial"/>
              </a:rPr>
              <a:t> </a:t>
            </a:r>
            <a:r>
              <a:rPr lang="pt-PT" err="1">
                <a:sym typeface="Arial"/>
              </a:rPr>
              <a:t>structure</a:t>
            </a:r>
            <a:r>
              <a:rPr lang="pt-PT">
                <a:sym typeface="Arial"/>
              </a:rPr>
              <a:t> for </a:t>
            </a:r>
            <a:r>
              <a:rPr lang="pt-PT" err="1">
                <a:sym typeface="Arial"/>
              </a:rPr>
              <a:t>giving</a:t>
            </a:r>
            <a:r>
              <a:rPr lang="pt-PT">
                <a:sym typeface="Arial"/>
              </a:rPr>
              <a:t> clear, non-</a:t>
            </a:r>
            <a:r>
              <a:rPr lang="pt-PT" err="1">
                <a:sym typeface="Arial"/>
              </a:rPr>
              <a:t>judgmental</a:t>
            </a:r>
            <a:r>
              <a:rPr lang="pt-PT">
                <a:sym typeface="Arial"/>
              </a:rPr>
              <a:t> feedback. </a:t>
            </a:r>
            <a:r>
              <a:rPr lang="pt-PT">
                <a:solidFill>
                  <a:srgbClr val="0563C1"/>
                </a:solidFill>
                <a:sym typeface="Arial"/>
                <a:hlinkClick r:id="rId13"/>
              </a:rPr>
              <a:t>Use SBI (Situation-Behavior-Impact) to Understand Intent | CCL</a:t>
            </a:r>
            <a:endParaRPr/>
          </a:p>
          <a:p>
            <a:pPr marL="285750" indent="-285750">
              <a:buFont typeface="Arial"/>
              <a:buChar char="•"/>
            </a:pPr>
            <a:r>
              <a:rPr lang="pt-PT" err="1">
                <a:sym typeface="Arial"/>
              </a:rPr>
              <a:t>Feedforward</a:t>
            </a:r>
            <a:r>
              <a:rPr lang="pt-PT">
                <a:sym typeface="Arial"/>
              </a:rPr>
              <a:t> (Marshall </a:t>
            </a:r>
            <a:r>
              <a:rPr lang="pt-PT" err="1">
                <a:sym typeface="Arial"/>
              </a:rPr>
              <a:t>Goldsmith</a:t>
            </a:r>
            <a:r>
              <a:rPr lang="pt-PT">
                <a:sym typeface="Arial"/>
              </a:rPr>
              <a:t>): </a:t>
            </a:r>
            <a:r>
              <a:rPr lang="pt-PT" err="1">
                <a:sym typeface="Arial"/>
              </a:rPr>
              <a:t>Focuses</a:t>
            </a:r>
            <a:r>
              <a:rPr lang="pt-PT">
                <a:sym typeface="Arial"/>
              </a:rPr>
              <a:t> </a:t>
            </a:r>
            <a:r>
              <a:rPr lang="pt-PT" err="1">
                <a:sym typeface="Arial"/>
              </a:rPr>
              <a:t>on</a:t>
            </a:r>
            <a:r>
              <a:rPr lang="pt-PT">
                <a:sym typeface="Arial"/>
              </a:rPr>
              <a:t> future </a:t>
            </a:r>
            <a:r>
              <a:rPr lang="pt-PT" err="1">
                <a:sym typeface="Arial"/>
              </a:rPr>
              <a:t>improvement</a:t>
            </a:r>
            <a:r>
              <a:rPr lang="pt-PT">
                <a:sym typeface="Arial"/>
              </a:rPr>
              <a:t> </a:t>
            </a:r>
            <a:r>
              <a:rPr lang="pt-PT" err="1">
                <a:sym typeface="Arial"/>
              </a:rPr>
              <a:t>rather</a:t>
            </a:r>
            <a:r>
              <a:rPr lang="pt-PT">
                <a:sym typeface="Arial"/>
              </a:rPr>
              <a:t> </a:t>
            </a:r>
            <a:r>
              <a:rPr lang="pt-PT" err="1">
                <a:sym typeface="Arial"/>
              </a:rPr>
              <a:t>than</a:t>
            </a:r>
            <a:r>
              <a:rPr lang="pt-PT">
                <a:sym typeface="Arial"/>
              </a:rPr>
              <a:t> </a:t>
            </a:r>
            <a:r>
              <a:rPr lang="pt-PT" err="1">
                <a:sym typeface="Arial"/>
              </a:rPr>
              <a:t>past</a:t>
            </a:r>
            <a:r>
              <a:rPr lang="pt-PT">
                <a:sym typeface="Arial"/>
              </a:rPr>
              <a:t> </a:t>
            </a:r>
            <a:r>
              <a:rPr lang="pt-PT" err="1">
                <a:sym typeface="Arial"/>
              </a:rPr>
              <a:t>mistakes</a:t>
            </a:r>
            <a:r>
              <a:rPr lang="pt-PT">
                <a:sym typeface="Arial"/>
              </a:rPr>
              <a:t>.</a:t>
            </a:r>
            <a:r>
              <a:rPr lang="pt-PT">
                <a:solidFill>
                  <a:srgbClr val="0563C1"/>
                </a:solidFill>
                <a:sym typeface="Arial"/>
                <a:hlinkClick r:id="rId14"/>
              </a:rPr>
              <a:t>Feedforward | No1 Approach To Seeking Ideas For Improvement</a:t>
            </a:r>
            <a:endParaRPr/>
          </a:p>
          <a:p>
            <a:pPr marL="285750" indent="-285750">
              <a:buFont typeface="Arial"/>
              <a:buChar char="•"/>
            </a:pPr>
            <a:r>
              <a:rPr lang="pt-PT">
                <a:sym typeface="Arial"/>
              </a:rPr>
              <a:t>Radical Candor (Kim Scott): Balances </a:t>
            </a:r>
            <a:r>
              <a:rPr lang="pt-PT" err="1">
                <a:sym typeface="Arial"/>
              </a:rPr>
              <a:t>caring</a:t>
            </a:r>
            <a:r>
              <a:rPr lang="pt-PT">
                <a:sym typeface="Arial"/>
              </a:rPr>
              <a:t> </a:t>
            </a:r>
            <a:r>
              <a:rPr lang="pt-PT" err="1">
                <a:sym typeface="Arial"/>
              </a:rPr>
              <a:t>personally</a:t>
            </a:r>
            <a:r>
              <a:rPr lang="pt-PT">
                <a:sym typeface="Arial"/>
              </a:rPr>
              <a:t> </a:t>
            </a:r>
            <a:r>
              <a:rPr lang="pt-PT" err="1">
                <a:sym typeface="Arial"/>
              </a:rPr>
              <a:t>with</a:t>
            </a:r>
            <a:r>
              <a:rPr lang="pt-PT">
                <a:sym typeface="Arial"/>
              </a:rPr>
              <a:t> </a:t>
            </a:r>
            <a:r>
              <a:rPr lang="pt-PT" err="1">
                <a:sym typeface="Arial"/>
              </a:rPr>
              <a:t>challenging</a:t>
            </a:r>
            <a:r>
              <a:rPr lang="pt-PT">
                <a:sym typeface="Arial"/>
              </a:rPr>
              <a:t> </a:t>
            </a:r>
            <a:r>
              <a:rPr lang="pt-PT" err="1">
                <a:sym typeface="Arial"/>
              </a:rPr>
              <a:t>directly</a:t>
            </a:r>
            <a:r>
              <a:rPr lang="pt-PT">
                <a:sym typeface="Arial"/>
              </a:rPr>
              <a:t>. </a:t>
            </a:r>
            <a:r>
              <a:rPr lang="pt-PT">
                <a:solidFill>
                  <a:srgbClr val="0563C1"/>
                </a:solidFill>
                <a:sym typeface="Arial"/>
                <a:hlinkClick r:id="rId15"/>
              </a:rPr>
              <a:t>Radical Candor (Care Personally + Challenge Directly) | Bramlett Partners</a:t>
            </a:r>
            <a:endParaRPr/>
          </a:p>
          <a:p>
            <a:pPr marL="0" indent="0"/>
            <a:br>
              <a:rPr lang="en-US"/>
            </a:br>
            <a:endParaRPr lang="en-US"/>
          </a:p>
        </p:txBody>
      </p:sp>
      <p:sp>
        <p:nvSpPr>
          <p:cNvPr id="256" name="Google Shape;256;g36ef86f86b0_2_57:notes">
            <a:extLst>
              <a:ext uri="{FF2B5EF4-FFF2-40B4-BE49-F238E27FC236}">
                <a16:creationId xmlns:a16="http://schemas.microsoft.com/office/drawing/2014/main" id="{772A22C0-13C0-02B7-8BBD-D265981F2E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707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a:solidFill>
                  <a:schemeClr val="dk1"/>
                </a:solidFill>
                <a:effectLst/>
                <a:latin typeface="Calibri"/>
                <a:ea typeface="Calibri"/>
                <a:cs typeface="Calibri"/>
                <a:sym typeface="Calibri"/>
              </a:rPr>
              <a:t>Speaker notes:</a:t>
            </a:r>
            <a:r>
              <a:rPr lang="en-US" sz="1200" b="0" i="0" u="none" strike="noStrike" cap="none">
                <a:solidFill>
                  <a:schemeClr val="dk1"/>
                </a:solidFill>
                <a:effectLst/>
                <a:latin typeface="Calibri"/>
                <a:ea typeface="Calibri"/>
                <a:cs typeface="Calibri"/>
                <a:sym typeface="Calibri"/>
              </a:rPr>
              <a:t>​</a:t>
            </a:r>
          </a:p>
          <a:p>
            <a:pPr rtl="0" fontAlgn="base"/>
            <a:r>
              <a:rPr lang="pt-PT" sz="1200" b="1" i="0" u="none" strike="noStrike" cap="none">
                <a:solidFill>
                  <a:schemeClr val="dk1"/>
                </a:solidFill>
                <a:effectLst/>
                <a:latin typeface="Calibri"/>
                <a:ea typeface="Calibri"/>
                <a:cs typeface="Calibri"/>
                <a:sym typeface="Calibri"/>
              </a:rPr>
              <a:t>Active Listening</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Tools &amp; Techniques:</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SOLER Model (Egan): Encourages open body language and attentiveness: </a:t>
            </a:r>
            <a:r>
              <a:rPr lang="pt-PT" sz="1200" b="0" i="1" u="none" strike="noStrike" cap="none">
                <a:solidFill>
                  <a:schemeClr val="dk1"/>
                </a:solidFill>
                <a:effectLst/>
                <a:latin typeface="Calibri"/>
                <a:ea typeface="Calibri"/>
                <a:cs typeface="Calibri"/>
                <a:sym typeface="Calibri"/>
              </a:rPr>
              <a:t>S</a:t>
            </a:r>
            <a:r>
              <a:rPr lang="pt-PT" sz="1200" b="0" i="0" u="none" strike="noStrike" cap="none">
                <a:solidFill>
                  <a:schemeClr val="dk1"/>
                </a:solidFill>
                <a:effectLst/>
                <a:latin typeface="Calibri"/>
                <a:ea typeface="Calibri"/>
                <a:cs typeface="Calibri"/>
                <a:sym typeface="Calibri"/>
              </a:rPr>
              <a:t>it squarely, </a:t>
            </a:r>
            <a:r>
              <a:rPr lang="pt-PT" sz="1200" b="0" i="1" u="none" strike="noStrike" cap="none">
                <a:solidFill>
                  <a:schemeClr val="dk1"/>
                </a:solidFill>
                <a:effectLst/>
                <a:latin typeface="Calibri"/>
                <a:ea typeface="Calibri"/>
                <a:cs typeface="Calibri"/>
                <a:sym typeface="Calibri"/>
              </a:rPr>
              <a:t>O</a:t>
            </a:r>
            <a:r>
              <a:rPr lang="pt-PT" sz="1200" b="0" i="0" u="none" strike="noStrike" cap="none">
                <a:solidFill>
                  <a:schemeClr val="dk1"/>
                </a:solidFill>
                <a:effectLst/>
                <a:latin typeface="Calibri"/>
                <a:ea typeface="Calibri"/>
                <a:cs typeface="Calibri"/>
                <a:sym typeface="Calibri"/>
              </a:rPr>
              <a:t>pen posture, </a:t>
            </a:r>
            <a:r>
              <a:rPr lang="pt-PT" sz="1200" b="0" i="1" u="none" strike="noStrike" cap="none">
                <a:solidFill>
                  <a:schemeClr val="dk1"/>
                </a:solidFill>
                <a:effectLst/>
                <a:latin typeface="Calibri"/>
                <a:ea typeface="Calibri"/>
                <a:cs typeface="Calibri"/>
                <a:sym typeface="Calibri"/>
              </a:rPr>
              <a:t>L</a:t>
            </a:r>
            <a:r>
              <a:rPr lang="pt-PT" sz="1200" b="0" i="0" u="none" strike="noStrike" cap="none">
                <a:solidFill>
                  <a:schemeClr val="dk1"/>
                </a:solidFill>
                <a:effectLst/>
                <a:latin typeface="Calibri"/>
                <a:ea typeface="Calibri"/>
                <a:cs typeface="Calibri"/>
                <a:sym typeface="Calibri"/>
              </a:rPr>
              <a:t>ean in, </a:t>
            </a:r>
            <a:r>
              <a:rPr lang="pt-PT" sz="1200" b="0" i="1" u="none" strike="noStrike" cap="none">
                <a:solidFill>
                  <a:schemeClr val="dk1"/>
                </a:solidFill>
                <a:effectLst/>
                <a:latin typeface="Calibri"/>
                <a:ea typeface="Calibri"/>
                <a:cs typeface="Calibri"/>
                <a:sym typeface="Calibri"/>
              </a:rPr>
              <a:t>E</a:t>
            </a:r>
            <a:r>
              <a:rPr lang="pt-PT" sz="1200" b="0" i="0" u="none" strike="noStrike" cap="none">
                <a:solidFill>
                  <a:schemeClr val="dk1"/>
                </a:solidFill>
                <a:effectLst/>
                <a:latin typeface="Calibri"/>
                <a:ea typeface="Calibri"/>
                <a:cs typeface="Calibri"/>
                <a:sym typeface="Calibri"/>
              </a:rPr>
              <a:t>ye contact, </a:t>
            </a:r>
            <a:r>
              <a:rPr lang="pt-PT" sz="1200" b="0" i="1" u="none" strike="noStrike" cap="none">
                <a:solidFill>
                  <a:schemeClr val="dk1"/>
                </a:solidFill>
                <a:effectLst/>
                <a:latin typeface="Calibri"/>
                <a:ea typeface="Calibri"/>
                <a:cs typeface="Calibri"/>
                <a:sym typeface="Calibri"/>
              </a:rPr>
              <a:t>R</a:t>
            </a:r>
            <a:r>
              <a:rPr lang="pt-PT" sz="1200" b="0" i="0" u="none" strike="noStrike" cap="none">
                <a:solidFill>
                  <a:schemeClr val="dk1"/>
                </a:solidFill>
                <a:effectLst/>
                <a:latin typeface="Calibri"/>
                <a:ea typeface="Calibri"/>
                <a:cs typeface="Calibri"/>
                <a:sym typeface="Calibri"/>
              </a:rPr>
              <a:t>elax. </a:t>
            </a:r>
            <a:r>
              <a:rPr lang="pt-PT" sz="1200" b="0" i="0" u="sng" strike="noStrike" cap="none">
                <a:solidFill>
                  <a:schemeClr val="dk1"/>
                </a:solidFill>
                <a:effectLst/>
                <a:latin typeface="Calibri"/>
                <a:ea typeface="Calibri"/>
                <a:cs typeface="Calibri"/>
                <a:sym typeface="Calibri"/>
                <a:hlinkClick r:id="rId3"/>
              </a:rPr>
              <a:t>the-soler-model-script.pdf</a:t>
            </a:r>
            <a:r>
              <a:rPr lang="pt-PT"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Reflective Listening: Repeat or paraphrase what the mentee says to confirm understanding.</a:t>
            </a:r>
            <a:r>
              <a:rPr lang="pt-PT" sz="1200" b="0" i="0" u="sng" strike="noStrike" cap="none">
                <a:solidFill>
                  <a:schemeClr val="dk1"/>
                </a:solidFill>
                <a:effectLst/>
                <a:latin typeface="Calibri"/>
                <a:ea typeface="Calibri"/>
                <a:cs typeface="Calibri"/>
                <a:sym typeface="Calibri"/>
                <a:hlinkClick r:id="rId4"/>
              </a:rPr>
              <a:t>What is Reflective Listening? | A Definitive Guide</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Ladder of Inference: Helps mentors avoid jumping to conclusions by examining their thought process.</a:t>
            </a:r>
            <a:r>
              <a:rPr lang="pt-PT" sz="1200" b="0" i="0" u="sng" strike="noStrike" cap="none">
                <a:solidFill>
                  <a:schemeClr val="dk1"/>
                </a:solidFill>
                <a:effectLst/>
                <a:latin typeface="Calibri"/>
                <a:ea typeface="Calibri"/>
                <a:cs typeface="Calibri"/>
                <a:sym typeface="Calibri"/>
                <a:hlinkClick r:id="rId5"/>
              </a:rPr>
              <a:t>Ladder of inference | Untools</a:t>
            </a:r>
            <a:r>
              <a:rPr lang="en-US" sz="1200" b="0" i="0" u="none" strike="noStrike" cap="none">
                <a:solidFill>
                  <a:schemeClr val="dk1"/>
                </a:solidFill>
                <a:effectLst/>
                <a:latin typeface="Calibri"/>
                <a:ea typeface="Calibri"/>
                <a:cs typeface="Calibri"/>
                <a:sym typeface="Calibri"/>
              </a:rPr>
              <a:t>​</a:t>
            </a:r>
          </a:p>
          <a:p>
            <a:endParaRPr lang="en-S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23</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5686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Motivating and Empowering Others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GROW Model (Goal, Reality, Options, Will): A structured coaching framework to help mentees set and achieve goals. </a:t>
            </a:r>
            <a:r>
              <a:rPr lang="pt-PT" sz="1200" b="0" i="0" u="sng" strike="noStrike" cap="none" dirty="0">
                <a:solidFill>
                  <a:schemeClr val="dk1"/>
                </a:solidFill>
                <a:effectLst/>
                <a:latin typeface="Calibri"/>
                <a:ea typeface="Calibri"/>
                <a:cs typeface="Calibri"/>
                <a:sym typeface="Calibri"/>
                <a:hlinkClick r:id="rId3"/>
              </a:rPr>
              <a:t>The GROW Model of Coaching and Mentoring - A Simple Process for Developing Your People</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Appreciative Inquiry: Focuses on strengths and what’s working well to inspire positive change.</a:t>
            </a:r>
            <a:r>
              <a:rPr lang="pt-PT" sz="1200" b="0" i="0" u="sng" strike="noStrike" cap="none" dirty="0">
                <a:solidFill>
                  <a:schemeClr val="dk1"/>
                </a:solidFill>
                <a:effectLst/>
                <a:latin typeface="Calibri"/>
                <a:ea typeface="Calibri"/>
                <a:cs typeface="Calibri"/>
                <a:sym typeface="Calibri"/>
                <a:hlinkClick r:id="rId4"/>
              </a:rPr>
              <a:t>What Is Appreciative Inquiry? (Definition, Examples &amp; Model)</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StrengthsFinder or VIA Character Strengths: Tools to identify and leverage mentees’ natural talents.</a:t>
            </a:r>
            <a:r>
              <a:rPr lang="pt-PT" sz="1200" b="0" i="0" u="sng" strike="noStrike" cap="none" dirty="0">
                <a:solidFill>
                  <a:schemeClr val="dk1"/>
                </a:solidFill>
                <a:effectLst/>
                <a:latin typeface="Calibri"/>
                <a:ea typeface="Calibri"/>
                <a:cs typeface="Calibri"/>
                <a:sym typeface="Calibri"/>
                <a:hlinkClick r:id="rId5"/>
              </a:rPr>
              <a:t>Gallup Clifton Strengths (Strengthsfinder): A Complete Guide - Mentorink</a:t>
            </a:r>
            <a:r>
              <a:rPr lang="pt-PT" sz="1200" b="1" i="0" u="none" strike="noStrike" cap="none" dirty="0">
                <a:solidFill>
                  <a:schemeClr val="dk1"/>
                </a:solidFill>
                <a:effectLst/>
                <a:latin typeface="Calibri"/>
                <a:ea typeface="Calibri"/>
                <a:cs typeface="Calibri"/>
                <a:sym typeface="Calibri"/>
              </a:rPr>
              <a:t>, </a:t>
            </a:r>
            <a:r>
              <a:rPr lang="pt-PT" sz="1200" b="0" i="0" u="sng" strike="noStrike" cap="none" dirty="0">
                <a:solidFill>
                  <a:schemeClr val="dk1"/>
                </a:solidFill>
                <a:effectLst/>
                <a:latin typeface="Calibri"/>
                <a:ea typeface="Calibri"/>
                <a:cs typeface="Calibri"/>
                <a:sym typeface="Calibri"/>
                <a:hlinkClick r:id="rId6"/>
              </a:rPr>
              <a:t>How is the VIA Survey Different from StrengthsFinder?</a:t>
            </a:r>
            <a:r>
              <a:rPr lang="en-US" sz="1200" b="0" i="0" u="none" strike="noStrike" cap="none" dirty="0">
                <a:solidFill>
                  <a:schemeClr val="dk1"/>
                </a:solidFill>
                <a:effectLst/>
                <a:latin typeface="Calibri"/>
                <a:ea typeface="Calibri"/>
                <a:cs typeface="Calibri"/>
                <a:sym typeface="Calibri"/>
              </a:rPr>
              <a:t>​</a:t>
            </a: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24</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741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Sharing Experiences Constructively</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STAR Method (Situation, Task, Action, Result): Helps mentors structure stories clearly and meaningfully.</a:t>
            </a:r>
            <a:r>
              <a:rPr lang="pt-PT" sz="1200" b="0" i="0" u="sng" strike="noStrike" cap="none" dirty="0">
                <a:solidFill>
                  <a:schemeClr val="dk1"/>
                </a:solidFill>
                <a:effectLst/>
                <a:latin typeface="Calibri"/>
                <a:ea typeface="Calibri"/>
                <a:cs typeface="Calibri"/>
                <a:sym typeface="Calibri"/>
                <a:hlinkClick r:id="rId3"/>
              </a:rPr>
              <a:t>How to Use the STAR Interview Method Response Technique | Indeed.com Canada</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Storytelling Frameworks (e.g., Hero’s Journey): Useful for sharing personal growth narratives that resonate. </a:t>
            </a:r>
            <a:r>
              <a:rPr lang="pt-PT" sz="1200" b="0" i="0" u="sng" strike="noStrike" cap="none" dirty="0">
                <a:solidFill>
                  <a:schemeClr val="dk1"/>
                </a:solidFill>
                <a:effectLst/>
                <a:latin typeface="Calibri"/>
                <a:ea typeface="Calibri"/>
                <a:cs typeface="Calibri"/>
                <a:sym typeface="Calibri"/>
                <a:hlinkClick r:id="rId4"/>
              </a:rPr>
              <a:t>3 Storytelling Frameworks I Am Using To Transform My Content Writing | by Nimra Khalid | The Writing Cooperative</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Metaphor Coaching: Using metaphors to make abstract experiences relatable and memorable.</a:t>
            </a:r>
            <a:r>
              <a:rPr lang="pt-PT" sz="1200" b="0" i="0" u="sng" strike="noStrike" cap="none" dirty="0">
                <a:solidFill>
                  <a:schemeClr val="dk1"/>
                </a:solidFill>
                <a:effectLst/>
                <a:latin typeface="Calibri"/>
                <a:ea typeface="Calibri"/>
                <a:cs typeface="Calibri"/>
                <a:sym typeface="Calibri"/>
                <a:hlinkClick r:id="rId5"/>
              </a:rPr>
              <a:t>The Power of Metaphors in Coaching</a:t>
            </a:r>
            <a:r>
              <a:rPr lang="en-US" sz="1200" b="0" i="0" u="none" strike="noStrike" cap="none" dirty="0">
                <a:solidFill>
                  <a:schemeClr val="dk1"/>
                </a:solidFill>
                <a:effectLst/>
                <a:latin typeface="Calibri"/>
                <a:ea typeface="Calibri"/>
                <a:cs typeface="Calibri"/>
                <a:sym typeface="Calibri"/>
              </a:rPr>
              <a:t>​</a:t>
            </a: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25</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368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Giving Feedback</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SBI Model (Situation, Behavior, Impact): A simple and effective structure for giving clear, non-judgmental feedback. </a:t>
            </a:r>
            <a:r>
              <a:rPr lang="pt-PT" sz="1200" b="0" i="0" u="sng" strike="noStrike" cap="none" dirty="0">
                <a:solidFill>
                  <a:schemeClr val="dk1"/>
                </a:solidFill>
                <a:effectLst/>
                <a:latin typeface="Calibri"/>
                <a:ea typeface="Calibri"/>
                <a:cs typeface="Calibri"/>
                <a:sym typeface="Calibri"/>
                <a:hlinkClick r:id="rId3"/>
              </a:rPr>
              <a:t>Use SBI (Situation-Behavior-Impact) to Understand Intent | CCL</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Feedforward (Marshall Goldsmith): Focuses on future improvement rather than past mistakes.</a:t>
            </a:r>
            <a:r>
              <a:rPr lang="pt-PT" sz="1200" b="0" i="0" u="sng" strike="noStrike" cap="none" dirty="0">
                <a:solidFill>
                  <a:schemeClr val="dk1"/>
                </a:solidFill>
                <a:effectLst/>
                <a:latin typeface="Calibri"/>
                <a:ea typeface="Calibri"/>
                <a:cs typeface="Calibri"/>
                <a:sym typeface="Calibri"/>
                <a:hlinkClick r:id="rId4"/>
              </a:rPr>
              <a:t>Feedforward | No1 Approach To Seeking Ideas For Improvement</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Radical Candor (Kim Scott): Balances caring personally with challenging directly. </a:t>
            </a:r>
            <a:r>
              <a:rPr lang="pt-PT" sz="1200" b="0" i="0" u="sng" strike="noStrike" cap="none" dirty="0">
                <a:solidFill>
                  <a:schemeClr val="dk1"/>
                </a:solidFill>
                <a:effectLst/>
                <a:latin typeface="Calibri"/>
                <a:ea typeface="Calibri"/>
                <a:cs typeface="Calibri"/>
                <a:sym typeface="Calibri"/>
                <a:hlinkClick r:id="rId5"/>
              </a:rPr>
              <a:t>Radical Candor (Care Personally + Challenge Directly) | Bramlett Partners</a:t>
            </a:r>
            <a:r>
              <a:rPr lang="en-US" sz="1200" b="0" i="0" u="none" strike="noStrike" cap="none" dirty="0">
                <a:solidFill>
                  <a:schemeClr val="dk1"/>
                </a:solidFill>
                <a:effectLst/>
                <a:latin typeface="Calibri"/>
                <a:ea typeface="Calibri"/>
                <a:cs typeface="Calibri"/>
                <a:sym typeface="Calibri"/>
              </a:rPr>
              <a:t>​</a:t>
            </a:r>
          </a:p>
          <a:p>
            <a:pPr rtl="0" fontAlgn="base"/>
            <a:r>
              <a:rPr lang="en-US" sz="1200" b="0" i="0" u="none" strike="noStrike" cap="none" dirty="0">
                <a:solidFill>
                  <a:schemeClr val="dk1"/>
                </a:solidFill>
                <a:effectLst/>
                <a:latin typeface="Calibri"/>
                <a:ea typeface="Calibri"/>
                <a:cs typeface="Calibri"/>
                <a:sym typeface="Calibri"/>
              </a:rPr>
              <a:t>​</a:t>
            </a:r>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26</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0080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68415C82-B921-80CC-094F-2DC17888EE52}"/>
            </a:ext>
          </a:extLst>
        </p:cNvPr>
        <p:cNvGrpSpPr/>
        <p:nvPr/>
      </p:nvGrpSpPr>
      <p:grpSpPr>
        <a:xfrm>
          <a:off x="0" y="0"/>
          <a:ext cx="0" cy="0"/>
          <a:chOff x="0" y="0"/>
          <a:chExt cx="0" cy="0"/>
        </a:xfrm>
      </p:grpSpPr>
      <p:sp>
        <p:nvSpPr>
          <p:cNvPr id="281" name="Google Shape;281;g36ef86f86b0_2_77:notes">
            <a:extLst>
              <a:ext uri="{FF2B5EF4-FFF2-40B4-BE49-F238E27FC236}">
                <a16:creationId xmlns:a16="http://schemas.microsoft.com/office/drawing/2014/main" id="{80AFC4AC-E5B1-76E6-9650-19181095E96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solidFill>
                  <a:srgbClr val="0563C1"/>
                </a:solidFill>
                <a:hlinkClick r:id="rId3">
                  <a:extLst>
                    <a:ext uri="{A12FA001-AC4F-418D-AE19-62706E023703}">
                      <ahyp:hlinkClr xmlns:ahyp="http://schemas.microsoft.com/office/drawing/2018/hyperlinkcolor" val="tx"/>
                    </a:ext>
                  </a:extLst>
                </a:hlinkClick>
              </a:rPr>
              <a:t>The GROW </a:t>
            </a:r>
            <a:r>
              <a:rPr lang="en-US">
                <a:solidFill>
                  <a:srgbClr val="0563C1"/>
                </a:solidFill>
                <a:hlinkClick r:id="rId3"/>
              </a:rPr>
              <a:t>Model of</a:t>
            </a:r>
            <a:r>
              <a:rPr lang="en-US">
                <a:solidFill>
                  <a:srgbClr val="0563C1"/>
                </a:solidFill>
                <a:hlinkClick r:id="rId3">
                  <a:extLst>
                    <a:ext uri="{A12FA001-AC4F-418D-AE19-62706E023703}">
                      <ahyp:hlinkClr xmlns:ahyp="http://schemas.microsoft.com/office/drawing/2018/hyperlinkcolor" val="tx"/>
                    </a:ext>
                  </a:extLst>
                </a:hlinkClick>
              </a:rPr>
              <a:t> Coaching and Mentoring - A Simple Process for Developing Your People</a:t>
            </a:r>
            <a:endParaRPr lang="en-US">
              <a:hlinkClick r:id="rId3">
                <a:extLst>
                  <a:ext uri="{A12FA001-AC4F-418D-AE19-62706E023703}">
                    <ahyp:hlinkClr xmlns:ahyp="http://schemas.microsoft.com/office/drawing/2018/hyperlinkcolor" val="tx"/>
                  </a:ext>
                </a:extLst>
              </a:hlinkClick>
            </a:endParaRPr>
          </a:p>
          <a:p>
            <a:r>
              <a:rPr lang="en-US">
                <a:solidFill>
                  <a:srgbClr val="0563C1"/>
                </a:solidFill>
                <a:hlinkClick r:id="rId4"/>
              </a:rPr>
              <a:t>Creating a Personal Development Plan with Your Mentor — Thrive with Mentoring</a:t>
            </a:r>
            <a:endParaRPr lang="en-US"/>
          </a:p>
          <a:p>
            <a:pPr marL="0" indent="0"/>
            <a:br>
              <a:rPr lang="en-US"/>
            </a:br>
            <a:endParaRPr lang="en-US"/>
          </a:p>
        </p:txBody>
      </p:sp>
      <p:sp>
        <p:nvSpPr>
          <p:cNvPr id="282" name="Google Shape;282;g36ef86f86b0_2_77:notes">
            <a:extLst>
              <a:ext uri="{FF2B5EF4-FFF2-40B4-BE49-F238E27FC236}">
                <a16:creationId xmlns:a16="http://schemas.microsoft.com/office/drawing/2014/main" id="{6EB4518F-43B9-1B13-26D5-06C683AC3C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815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ef86f86b0_2_1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g36ef86f86b0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A35BEEE-3918-C9CE-346E-8C8EFE7C4DED}"/>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25266A34-B336-A511-62E2-AB0CDD19FB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34B68579-EA3B-0096-C138-053ABA9802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739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txBody>
          <a:bodyPr/>
          <a:lstStyle/>
          <a:p>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  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  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  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20608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728514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183904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486592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050898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8691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170135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  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  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122061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  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551199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186350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002552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439123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65776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962039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73591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3440966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83845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  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45052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  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  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68051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  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33571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97110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66207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585286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871331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674551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99762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  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90873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7132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  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876952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7766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2" r:id="rId22"/>
    <p:sldLayoutId id="2147483673" r:id="rId23"/>
    <p:sldLayoutId id="2147483674" r:id="rId24"/>
    <p:sldLayoutId id="2147483675"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5432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36.jpeg"/><Relationship Id="rId4" Type="http://schemas.openxmlformats.org/officeDocument/2006/relationships/hyperlink" Target="https://www.mindtools.com/an0fzpz/the-grow-model-of-coaching-and-mentoring"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31.sv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33.sv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hyperlink" Target="https://www.tsw.co.uk/blog/leadership-and-management/daniel-goleman-emotional-intelligence" TargetMode="External"/><Relationship Id="rId1" Type="http://schemas.openxmlformats.org/officeDocument/2006/relationships/slideLayout" Target="../slideLayouts/slideLayout25.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7.svg"/><Relationship Id="rId2" Type="http://schemas.openxmlformats.org/officeDocument/2006/relationships/image" Target="../media/image51.svg"/><Relationship Id="rId1" Type="http://schemas.openxmlformats.org/officeDocument/2006/relationships/slideLayout" Target="../slideLayouts/slideLayout9.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56.sv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hyperlink" Target="https://guider-ai.com/blog/types-of-mentoring/" TargetMode="External"/><Relationship Id="rId13" Type="http://schemas.openxmlformats.org/officeDocument/2006/relationships/hyperlink" Target="https://www.mindtools.com/an0fzpz/the-grow-model-of-coaching-and-mentoring" TargetMode="External"/><Relationship Id="rId3" Type="http://schemas.openxmlformats.org/officeDocument/2006/relationships/hyperlink" Target="https://when.org.gr/wp-content/uploads/2025/01/ENG_Be-My-Help-Handbook.pdf" TargetMode="External"/><Relationship Id="rId7" Type="http://schemas.openxmlformats.org/officeDocument/2006/relationships/hyperlink" Target="https://www.ppd.admin.cam.ac.uk/files/mentoring_guide_2020_v3.pdf" TargetMode="External"/><Relationship Id="rId12" Type="http://schemas.openxmlformats.org/officeDocument/2006/relationships/hyperlink" Target="https://untools.co/ladder-of-inference/"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hyperlink" Target="https://mentoring.when.org.gr/faq/mentoring-in-general" TargetMode="External"/><Relationship Id="rId11" Type="http://schemas.openxmlformats.org/officeDocument/2006/relationships/hyperlink" Target="https://colinjamesmethod.com/what-is-reflective-listening/" TargetMode="External"/><Relationship Id="rId5" Type="http://schemas.openxmlformats.org/officeDocument/2006/relationships/hyperlink" Target="https://mentoring.when.org.gr/faq/for-mentees" TargetMode="External"/><Relationship Id="rId15"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10" Type="http://schemas.openxmlformats.org/officeDocument/2006/relationships/hyperlink" Target="https://www.stockton.ac.uk/media/3545/the-soler-model-script.pdf"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 Id="rId14" Type="http://schemas.openxmlformats.org/officeDocument/2006/relationships/hyperlink" Target="https://positivepsychology.com/appreciative-inquiry"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bramlettpartners.com/blog/radical-candor-care-personally-challenge-directly" TargetMode="External"/><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 Id="rId9" Type="http://schemas.openxmlformats.org/officeDocument/2006/relationships/hyperlink" Target="https://www.tsw.co.uk/blog/leadership-and-management/daniel-goleman-emotional-intelligenc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body" idx="1"/>
          </p:nvPr>
        </p:nvSpPr>
        <p:spPr>
          <a:xfrm>
            <a:off x="432250" y="2989747"/>
            <a:ext cx="4838400" cy="610500"/>
          </a:xfrm>
          <a:prstGeom prst="rect">
            <a:avLst/>
          </a:prstGeom>
          <a:noFill/>
          <a:ln>
            <a:noFill/>
          </a:ln>
        </p:spPr>
        <p:txBody>
          <a:bodyPr spcFirstLastPara="1" wrap="square" lIns="91425" tIns="45700" rIns="91425" bIns="45700" anchor="t" anchorCtr="0">
            <a:noAutofit/>
          </a:bodyPr>
          <a:lstStyle/>
          <a:p>
            <a:pPr marL="0" indent="0"/>
            <a:r>
              <a:rPr lang="pt-PT" dirty="0">
                <a:latin typeface="Calibri"/>
                <a:cs typeface="Calibri"/>
                <a:sym typeface="Calibri"/>
              </a:rPr>
              <a:t>Modul 5: Mentorskap</a:t>
            </a:r>
          </a:p>
          <a:p>
            <a:pPr marL="0" indent="0"/>
            <a:endParaRPr lang="pt-PT" dirty="0">
              <a:latin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BD1380-7543-68B4-AF41-0DDCF5DE864A}"/>
              </a:ext>
            </a:extLst>
          </p:cNvPr>
          <p:cNvSpPr>
            <a:spLocks noGrp="1"/>
          </p:cNvSpPr>
          <p:nvPr>
            <p:ph type="body" idx="1"/>
          </p:nvPr>
        </p:nvSpPr>
        <p:spPr/>
        <p:txBody>
          <a:bodyPr/>
          <a:lstStyle/>
          <a:p>
            <a:r>
              <a:rPr lang="en-US" dirty="0">
                <a:latin typeface="Calibri"/>
                <a:ea typeface="Calibri"/>
                <a:cs typeface="Calibri"/>
              </a:rPr>
              <a:t>MODULE 5: Mentoring – </a:t>
            </a:r>
            <a:r>
              <a:rPr lang="en-US" dirty="0" err="1">
                <a:latin typeface="Calibri"/>
                <a:ea typeface="Calibri"/>
                <a:cs typeface="Calibri"/>
              </a:rPr>
              <a:t>Delmoment</a:t>
            </a:r>
            <a:r>
              <a:rPr lang="en-US" dirty="0">
                <a:latin typeface="Calibri"/>
                <a:ea typeface="Calibri"/>
                <a:cs typeface="Calibri"/>
              </a:rPr>
              <a:t> (1 h 15 min)</a:t>
            </a:r>
            <a:endParaRPr lang="en-US" b="0" dirty="0">
              <a:solidFill>
                <a:srgbClr val="000000"/>
              </a:solidFill>
              <a:latin typeface="Calibri"/>
              <a:ea typeface="Calibri"/>
              <a:cs typeface="Calibri"/>
            </a:endParaRPr>
          </a:p>
          <a:p>
            <a:endParaRPr lang="en-US" dirty="0"/>
          </a:p>
        </p:txBody>
      </p:sp>
      <p:grpSp>
        <p:nvGrpSpPr>
          <p:cNvPr id="4" name="Group 3">
            <a:extLst>
              <a:ext uri="{FF2B5EF4-FFF2-40B4-BE49-F238E27FC236}">
                <a16:creationId xmlns:a16="http://schemas.microsoft.com/office/drawing/2014/main" id="{AD9DD25D-CD94-5D65-396B-E2863924AE71}"/>
              </a:ext>
            </a:extLst>
          </p:cNvPr>
          <p:cNvGrpSpPr/>
          <p:nvPr/>
        </p:nvGrpSpPr>
        <p:grpSpPr>
          <a:xfrm>
            <a:off x="739436" y="3439813"/>
            <a:ext cx="4750217" cy="896771"/>
            <a:chOff x="526525" y="1116135"/>
            <a:chExt cx="4750217" cy="896771"/>
          </a:xfrm>
        </p:grpSpPr>
        <p:sp>
          <p:nvSpPr>
            <p:cNvPr id="5" name="Retângulo: Cantos Arredondados 4">
              <a:extLst>
                <a:ext uri="{FF2B5EF4-FFF2-40B4-BE49-F238E27FC236}">
                  <a16:creationId xmlns:a16="http://schemas.microsoft.com/office/drawing/2014/main" id="{42C79A9E-99E4-8ADB-82E5-DA9BA683A0EA}"/>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6" name="Retângulo: Cantos Arredondados 11">
              <a:extLst>
                <a:ext uri="{FF2B5EF4-FFF2-40B4-BE49-F238E27FC236}">
                  <a16:creationId xmlns:a16="http://schemas.microsoft.com/office/drawing/2014/main" id="{E47942E4-7B9D-CAA7-BCD2-A33D39CA416A}"/>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7" name="CaixaDeTexto 18">
              <a:extLst>
                <a:ext uri="{FF2B5EF4-FFF2-40B4-BE49-F238E27FC236}">
                  <a16:creationId xmlns:a16="http://schemas.microsoft.com/office/drawing/2014/main" id="{AC56CD28-CDE2-41FD-8AAA-BDCF18BA6C03}"/>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0000"/>
                  </a:solidFill>
                  <a:latin typeface="Calibri"/>
                  <a:ea typeface="Calibri"/>
                  <a:cs typeface="Calibri"/>
                </a:rPr>
                <a:t>Bli </a:t>
              </a:r>
              <a:r>
                <a:rPr lang="en-GB" dirty="0" err="1">
                  <a:solidFill>
                    <a:srgbClr val="000000"/>
                  </a:solidFill>
                  <a:latin typeface="Calibri"/>
                  <a:ea typeface="Calibri"/>
                  <a:cs typeface="Calibri"/>
                </a:rPr>
                <a:t>en</a:t>
              </a:r>
              <a:r>
                <a:rPr lang="en-GB" dirty="0">
                  <a:solidFill>
                    <a:srgbClr val="000000"/>
                  </a:solidFill>
                  <a:latin typeface="Calibri"/>
                  <a:ea typeface="Calibri"/>
                  <a:cs typeface="Calibri"/>
                </a:rPr>
                <a:t> </a:t>
              </a:r>
              <a:r>
                <a:rPr lang="en-GB" dirty="0" err="1">
                  <a:solidFill>
                    <a:srgbClr val="000000"/>
                  </a:solidFill>
                  <a:latin typeface="Calibri"/>
                  <a:ea typeface="Calibri"/>
                  <a:cs typeface="Calibri"/>
                </a:rPr>
                <a:t>effektiv</a:t>
              </a:r>
              <a:r>
                <a:rPr lang="en-GB" dirty="0">
                  <a:solidFill>
                    <a:srgbClr val="000000"/>
                  </a:solidFill>
                  <a:latin typeface="Calibri"/>
                  <a:ea typeface="Calibri"/>
                  <a:cs typeface="Calibri"/>
                </a:rPr>
                <a:t> mentee</a:t>
              </a:r>
            </a:p>
          </p:txBody>
        </p:sp>
      </p:grpSp>
      <p:grpSp>
        <p:nvGrpSpPr>
          <p:cNvPr id="9" name="Group 8">
            <a:extLst>
              <a:ext uri="{FF2B5EF4-FFF2-40B4-BE49-F238E27FC236}">
                <a16:creationId xmlns:a16="http://schemas.microsoft.com/office/drawing/2014/main" id="{B1FBE6DE-9F2E-C5E6-B566-2D92D7EE29AA}"/>
              </a:ext>
            </a:extLst>
          </p:cNvPr>
          <p:cNvGrpSpPr/>
          <p:nvPr/>
        </p:nvGrpSpPr>
        <p:grpSpPr>
          <a:xfrm>
            <a:off x="636388" y="1048900"/>
            <a:ext cx="4853265" cy="896771"/>
            <a:chOff x="423477" y="1116135"/>
            <a:chExt cx="4853265" cy="896771"/>
          </a:xfrm>
        </p:grpSpPr>
        <p:sp>
          <p:nvSpPr>
            <p:cNvPr id="10" name="Retângulo: Cantos Arredondados 4">
              <a:extLst>
                <a:ext uri="{FF2B5EF4-FFF2-40B4-BE49-F238E27FC236}">
                  <a16:creationId xmlns:a16="http://schemas.microsoft.com/office/drawing/2014/main" id="{05382EB2-B7BE-52B5-3C79-67C44A7905F7}"/>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Retângulo: Cantos Arredondados 11">
              <a:extLst>
                <a:ext uri="{FF2B5EF4-FFF2-40B4-BE49-F238E27FC236}">
                  <a16:creationId xmlns:a16="http://schemas.microsoft.com/office/drawing/2014/main" id="{913A098E-864C-C9C3-7836-94E2470BB861}"/>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Arial"/>
                </a:rPr>
                <a:t>Indro</a:t>
              </a:r>
              <a:endParaRPr lang="en-GB"/>
            </a:p>
          </p:txBody>
        </p:sp>
        <p:sp>
          <p:nvSpPr>
            <p:cNvPr id="12" name="CaixaDeTexto 18">
              <a:extLst>
                <a:ext uri="{FF2B5EF4-FFF2-40B4-BE49-F238E27FC236}">
                  <a16:creationId xmlns:a16="http://schemas.microsoft.com/office/drawing/2014/main" id="{EC5DE61A-6DA4-E552-A9C7-239DF037FC8E}"/>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2">
                    <a:lumMod val="10000"/>
                  </a:schemeClr>
                </a:solidFill>
                <a:cs typeface="Arial"/>
              </a:endParaRPr>
            </a:p>
          </p:txBody>
        </p:sp>
        <p:sp>
          <p:nvSpPr>
            <p:cNvPr id="13" name="TextBox 5">
              <a:extLst>
                <a:ext uri="{FF2B5EF4-FFF2-40B4-BE49-F238E27FC236}">
                  <a16:creationId xmlns:a16="http://schemas.microsoft.com/office/drawing/2014/main" id="{3F10FEC5-5A4A-0A9A-3DB2-D0AC8C73EB17}"/>
                </a:ext>
              </a:extLst>
            </p:cNvPr>
            <p:cNvSpPr txBox="1"/>
            <p:nvPr/>
          </p:nvSpPr>
          <p:spPr>
            <a:xfrm>
              <a:off x="423477" y="1239892"/>
              <a:ext cx="110577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solidFill>
                    <a:schemeClr val="bg1"/>
                  </a:solidFill>
                </a:rPr>
                <a:t>Moment 5.1 </a:t>
              </a:r>
            </a:p>
          </p:txBody>
        </p:sp>
      </p:grpSp>
      <p:grpSp>
        <p:nvGrpSpPr>
          <p:cNvPr id="14" name="Group 13">
            <a:extLst>
              <a:ext uri="{FF2B5EF4-FFF2-40B4-BE49-F238E27FC236}">
                <a16:creationId xmlns:a16="http://schemas.microsoft.com/office/drawing/2014/main" id="{B06F1B72-9BE0-36D5-F17C-00C9B735C5D3}"/>
              </a:ext>
            </a:extLst>
          </p:cNvPr>
          <p:cNvGrpSpPr/>
          <p:nvPr/>
        </p:nvGrpSpPr>
        <p:grpSpPr>
          <a:xfrm>
            <a:off x="6850364" y="1043552"/>
            <a:ext cx="4750217" cy="896771"/>
            <a:chOff x="526525" y="1116135"/>
            <a:chExt cx="4750217" cy="896771"/>
          </a:xfrm>
        </p:grpSpPr>
        <p:sp>
          <p:nvSpPr>
            <p:cNvPr id="15" name="Retângulo: Cantos Arredondados 4">
              <a:extLst>
                <a:ext uri="{FF2B5EF4-FFF2-40B4-BE49-F238E27FC236}">
                  <a16:creationId xmlns:a16="http://schemas.microsoft.com/office/drawing/2014/main" id="{BA34ADD0-732A-F488-455A-0C2C8A2326CD}"/>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Retângulo: Cantos Arredondados 11">
              <a:extLst>
                <a:ext uri="{FF2B5EF4-FFF2-40B4-BE49-F238E27FC236}">
                  <a16:creationId xmlns:a16="http://schemas.microsoft.com/office/drawing/2014/main" id="{8D07DD04-8247-5A29-4FBC-7E9DB6FB781B}"/>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 name="CaixaDeTexto 18">
              <a:extLst>
                <a:ext uri="{FF2B5EF4-FFF2-40B4-BE49-F238E27FC236}">
                  <a16:creationId xmlns:a16="http://schemas.microsoft.com/office/drawing/2014/main" id="{097A6271-F3CB-CC4E-609C-1E7DFBF59C5B}"/>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Calibri" panose="020F0502020204030204" pitchFamily="34" charset="0"/>
                  <a:ea typeface="Calibri" panose="020F0502020204030204" pitchFamily="34" charset="0"/>
                  <a:cs typeface="Calibri" panose="020F0502020204030204" pitchFamily="34" charset="0"/>
                </a:rPr>
                <a:t>Växa</a:t>
              </a:r>
              <a:r>
                <a:rPr lang="en-US" dirty="0">
                  <a:latin typeface="Calibri" panose="020F0502020204030204" pitchFamily="34" charset="0"/>
                  <a:ea typeface="Calibri" panose="020F0502020204030204" pitchFamily="34" charset="0"/>
                  <a:cs typeface="Calibri" panose="020F0502020204030204" pitchFamily="34" charset="0"/>
                </a:rPr>
                <a:t> in </a:t>
              </a:r>
              <a:r>
                <a:rPr lang="en-US" dirty="0" err="1">
                  <a:latin typeface="Calibri" panose="020F0502020204030204" pitchFamily="34" charset="0"/>
                  <a:ea typeface="Calibri" panose="020F0502020204030204" pitchFamily="34" charset="0"/>
                  <a:cs typeface="Calibri" panose="020F0502020204030204" pitchFamily="34" charset="0"/>
                </a:rPr>
                <a:t>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rollen</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som</a:t>
              </a:r>
              <a:r>
                <a:rPr lang="en-US" dirty="0">
                  <a:latin typeface="Calibri" panose="020F0502020204030204" pitchFamily="34" charset="0"/>
                  <a:ea typeface="Calibri" panose="020F0502020204030204" pitchFamily="34" charset="0"/>
                  <a:cs typeface="Calibri" panose="020F0502020204030204" pitchFamily="34" charset="0"/>
                </a:rPr>
                <a:t> mentor</a:t>
              </a:r>
            </a:p>
          </p:txBody>
        </p:sp>
      </p:grpSp>
      <p:sp>
        <p:nvSpPr>
          <p:cNvPr id="24" name="TextBox 23">
            <a:extLst>
              <a:ext uri="{FF2B5EF4-FFF2-40B4-BE49-F238E27FC236}">
                <a16:creationId xmlns:a16="http://schemas.microsoft.com/office/drawing/2014/main" id="{3AA5BD78-4420-9B34-EC7D-7AC448922EFC}"/>
              </a:ext>
            </a:extLst>
          </p:cNvPr>
          <p:cNvSpPr txBox="1"/>
          <p:nvPr/>
        </p:nvSpPr>
        <p:spPr>
          <a:xfrm>
            <a:off x="91781" y="2121444"/>
            <a:ext cx="4043082" cy="968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sv-SE" sz="1800" dirty="0">
                <a:latin typeface="Calibri"/>
                <a:ea typeface="Calibri"/>
                <a:cs typeface="Calibri"/>
              </a:rPr>
              <a:t>Vad är mentorskap?</a:t>
            </a:r>
          </a:p>
          <a:p>
            <a:pPr marL="971550" lvl="1" indent="-285750">
              <a:lnSpc>
                <a:spcPct val="90000"/>
              </a:lnSpc>
              <a:spcBef>
                <a:spcPts val="500"/>
              </a:spcBef>
              <a:buFont typeface="Wingdings,Sans-Serif"/>
              <a:buChar char="ü"/>
            </a:pPr>
            <a:r>
              <a:rPr lang="sv-SE" sz="1800" dirty="0">
                <a:latin typeface="Calibri"/>
                <a:ea typeface="Calibri"/>
                <a:cs typeface="Calibri"/>
              </a:rPr>
              <a:t>Fördelar</a:t>
            </a:r>
          </a:p>
          <a:p>
            <a:pPr marL="971550" lvl="1" indent="-285750">
              <a:lnSpc>
                <a:spcPct val="90000"/>
              </a:lnSpc>
              <a:spcBef>
                <a:spcPts val="500"/>
              </a:spcBef>
              <a:buFont typeface="Wingdings,Sans-Serif"/>
              <a:buChar char="ü"/>
            </a:pPr>
            <a:r>
              <a:rPr lang="sv-SE" sz="1800" dirty="0">
                <a:latin typeface="Calibri"/>
                <a:ea typeface="Calibri"/>
                <a:cs typeface="Calibri"/>
              </a:rPr>
              <a:t>Olika typer av mentorskap</a:t>
            </a:r>
            <a:endParaRPr lang="en-GB" dirty="0"/>
          </a:p>
        </p:txBody>
      </p:sp>
      <p:sp>
        <p:nvSpPr>
          <p:cNvPr id="26" name="CaixaDeTexto 18">
            <a:extLst>
              <a:ext uri="{FF2B5EF4-FFF2-40B4-BE49-F238E27FC236}">
                <a16:creationId xmlns:a16="http://schemas.microsoft.com/office/drawing/2014/main" id="{B8DD1AC8-80EC-58C5-24E8-B66710384A99}"/>
              </a:ext>
            </a:extLst>
          </p:cNvPr>
          <p:cNvSpPr txBox="1"/>
          <p:nvPr/>
        </p:nvSpPr>
        <p:spPr>
          <a:xfrm>
            <a:off x="1869633" y="1311157"/>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err="1">
                <a:solidFill>
                  <a:srgbClr val="000000"/>
                </a:solidFill>
                <a:latin typeface="Calibri"/>
                <a:ea typeface="Calibri"/>
                <a:cs typeface="Calibri"/>
              </a:rPr>
              <a:t>Introduktion</a:t>
            </a:r>
            <a:r>
              <a:rPr lang="en-GB" dirty="0">
                <a:solidFill>
                  <a:srgbClr val="000000"/>
                </a:solidFill>
                <a:latin typeface="Calibri"/>
                <a:ea typeface="Calibri"/>
                <a:cs typeface="Calibri"/>
              </a:rPr>
              <a:t> till </a:t>
            </a:r>
            <a:r>
              <a:rPr lang="en-GB" dirty="0" err="1">
                <a:solidFill>
                  <a:srgbClr val="000000"/>
                </a:solidFill>
                <a:latin typeface="Calibri"/>
                <a:ea typeface="Calibri"/>
                <a:cs typeface="Calibri"/>
              </a:rPr>
              <a:t>mentorskap</a:t>
            </a:r>
            <a:endParaRPr lang="en-US" dirty="0"/>
          </a:p>
        </p:txBody>
      </p:sp>
      <p:sp>
        <p:nvSpPr>
          <p:cNvPr id="28" name="TextBox 27">
            <a:extLst>
              <a:ext uri="{FF2B5EF4-FFF2-40B4-BE49-F238E27FC236}">
                <a16:creationId xmlns:a16="http://schemas.microsoft.com/office/drawing/2014/main" id="{C81740E4-B3FF-28ED-52C2-B69E6C3A6430}"/>
              </a:ext>
            </a:extLst>
          </p:cNvPr>
          <p:cNvSpPr txBox="1"/>
          <p:nvPr/>
        </p:nvSpPr>
        <p:spPr>
          <a:xfrm>
            <a:off x="91781" y="4673527"/>
            <a:ext cx="6553198" cy="15311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sv-SE" sz="1800" dirty="0">
                <a:latin typeface="Calibri"/>
                <a:ea typeface="Calibri"/>
                <a:cs typeface="Calibri"/>
              </a:rPr>
              <a:t>Varför mentorrelationer är värdefulla för personlig och professionell utveckling</a:t>
            </a:r>
          </a:p>
          <a:p>
            <a:pPr marL="971550" lvl="1" indent="-285750">
              <a:lnSpc>
                <a:spcPct val="90000"/>
              </a:lnSpc>
              <a:spcBef>
                <a:spcPts val="500"/>
              </a:spcBef>
              <a:buFont typeface="Wingdings,Sans-Serif"/>
              <a:buChar char="ü"/>
            </a:pPr>
            <a:r>
              <a:rPr lang="sv-SE" sz="1800" dirty="0">
                <a:latin typeface="Calibri"/>
                <a:ea typeface="Calibri"/>
                <a:cs typeface="Calibri"/>
              </a:rPr>
              <a:t>Hur du identifierar dina behov och mål som mentee</a:t>
            </a:r>
          </a:p>
          <a:p>
            <a:pPr marL="971550" lvl="1" indent="-285750">
              <a:lnSpc>
                <a:spcPct val="90000"/>
              </a:lnSpc>
              <a:spcBef>
                <a:spcPts val="500"/>
              </a:spcBef>
              <a:buFont typeface="Wingdings,Sans-Serif"/>
              <a:buChar char="ü"/>
            </a:pPr>
            <a:r>
              <a:rPr lang="sv-SE" sz="1800" dirty="0">
                <a:latin typeface="Calibri"/>
                <a:ea typeface="Calibri"/>
                <a:cs typeface="Calibri"/>
              </a:rPr>
              <a:t>Att hitta rätt mentor</a:t>
            </a:r>
          </a:p>
          <a:p>
            <a:pPr marL="971550" lvl="1" indent="-285750">
              <a:lnSpc>
                <a:spcPct val="90000"/>
              </a:lnSpc>
              <a:spcBef>
                <a:spcPts val="500"/>
              </a:spcBef>
              <a:buFont typeface="Wingdings,Sans-Serif"/>
              <a:buChar char="ü"/>
            </a:pPr>
            <a:r>
              <a:rPr lang="sv-SE" sz="1800" dirty="0">
                <a:latin typeface="Calibri"/>
                <a:ea typeface="Calibri"/>
                <a:cs typeface="Calibri"/>
              </a:rPr>
              <a:t>Färdigheter för framgångsrika mentees</a:t>
            </a:r>
            <a:endParaRPr lang="en-US" dirty="0"/>
          </a:p>
        </p:txBody>
      </p:sp>
      <p:sp>
        <p:nvSpPr>
          <p:cNvPr id="3" name="TextBox 2">
            <a:extLst>
              <a:ext uri="{FF2B5EF4-FFF2-40B4-BE49-F238E27FC236}">
                <a16:creationId xmlns:a16="http://schemas.microsoft.com/office/drawing/2014/main" id="{575ABDF8-92F0-8541-71BE-AFE792668969}"/>
              </a:ext>
            </a:extLst>
          </p:cNvPr>
          <p:cNvSpPr txBox="1"/>
          <p:nvPr/>
        </p:nvSpPr>
        <p:spPr>
          <a:xfrm>
            <a:off x="6271509" y="2098907"/>
            <a:ext cx="5795995" cy="19087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sv-SE" sz="1800" dirty="0">
                <a:latin typeface="Calibri"/>
                <a:ea typeface="Calibri"/>
                <a:cs typeface="Calibri"/>
              </a:rPr>
              <a:t>När är rätt tidpunkt?</a:t>
            </a:r>
          </a:p>
          <a:p>
            <a:pPr marL="971550" lvl="1" indent="-285750">
              <a:lnSpc>
                <a:spcPct val="90000"/>
              </a:lnSpc>
              <a:spcBef>
                <a:spcPts val="500"/>
              </a:spcBef>
              <a:buFont typeface="Wingdings,Sans-Serif"/>
              <a:buChar char="ü"/>
            </a:pPr>
            <a:r>
              <a:rPr lang="sv-SE" sz="1800" dirty="0">
                <a:latin typeface="Calibri"/>
                <a:ea typeface="Calibri"/>
                <a:cs typeface="Calibri"/>
              </a:rPr>
              <a:t>Kärnkompetenser för effektivt mentorskap</a:t>
            </a:r>
          </a:p>
          <a:p>
            <a:pPr marL="971550" lvl="1" indent="-285750">
              <a:lnSpc>
                <a:spcPct val="90000"/>
              </a:lnSpc>
              <a:spcBef>
                <a:spcPts val="500"/>
              </a:spcBef>
              <a:buFont typeface="Wingdings,Sans-Serif"/>
              <a:buChar char="ü"/>
            </a:pPr>
            <a:r>
              <a:rPr lang="sv-SE" sz="1800" dirty="0">
                <a:latin typeface="Calibri"/>
                <a:ea typeface="Calibri"/>
                <a:cs typeface="Calibri"/>
              </a:rPr>
              <a:t>Att leda med empati och medvetenhet</a:t>
            </a:r>
          </a:p>
          <a:p>
            <a:pPr marL="971550" lvl="1" indent="-285750">
              <a:lnSpc>
                <a:spcPct val="90000"/>
              </a:lnSpc>
              <a:spcBef>
                <a:spcPts val="500"/>
              </a:spcBef>
              <a:buFont typeface="Wingdings,Sans-Serif"/>
              <a:buChar char="ü"/>
            </a:pPr>
            <a:r>
              <a:rPr lang="sv-SE" sz="1800" dirty="0">
                <a:latin typeface="Calibri"/>
                <a:ea typeface="Calibri"/>
                <a:cs typeface="Calibri"/>
              </a:rPr>
              <a:t>Verktyg och metoder</a:t>
            </a:r>
          </a:p>
          <a:p>
            <a:pPr marL="971550" lvl="1" indent="-285750">
              <a:lnSpc>
                <a:spcPct val="90000"/>
              </a:lnSpc>
              <a:spcBef>
                <a:spcPts val="500"/>
              </a:spcBef>
              <a:buFont typeface="Wingdings,Sans-Serif"/>
              <a:buChar char="ü"/>
            </a:pPr>
            <a:r>
              <a:rPr lang="sv-SE" sz="1800" dirty="0">
                <a:latin typeface="Calibri"/>
                <a:ea typeface="Calibri"/>
                <a:cs typeface="Calibri"/>
              </a:rPr>
              <a:t>Att hjälpa mentees att sätta upp och nå sina mål</a:t>
            </a:r>
          </a:p>
          <a:p>
            <a:pPr marL="971550" lvl="1" indent="-285750">
              <a:lnSpc>
                <a:spcPct val="90000"/>
              </a:lnSpc>
              <a:spcBef>
                <a:spcPts val="500"/>
              </a:spcBef>
              <a:buFont typeface="Wingdings,Sans-Serif"/>
              <a:buChar char="ü"/>
            </a:pPr>
            <a:r>
              <a:rPr lang="sv-SE" sz="1800" dirty="0">
                <a:latin typeface="Calibri"/>
                <a:ea typeface="Calibri"/>
                <a:cs typeface="Calibri"/>
              </a:rPr>
              <a:t>Att upprätthålla integritet i mentorrelationer</a:t>
            </a:r>
            <a:endParaRPr lang="en-GB" sz="1800" dirty="0">
              <a:latin typeface="Calibri"/>
              <a:ea typeface="Calibri"/>
              <a:cs typeface="Calibri"/>
            </a:endParaRPr>
          </a:p>
        </p:txBody>
      </p:sp>
      <p:sp>
        <p:nvSpPr>
          <p:cNvPr id="19" name="TextBox 5">
            <a:extLst>
              <a:ext uri="{FF2B5EF4-FFF2-40B4-BE49-F238E27FC236}">
                <a16:creationId xmlns:a16="http://schemas.microsoft.com/office/drawing/2014/main" id="{B1BA4039-2552-6CF7-21F3-10A7FE39ABEC}"/>
              </a:ext>
            </a:extLst>
          </p:cNvPr>
          <p:cNvSpPr txBox="1"/>
          <p:nvPr/>
        </p:nvSpPr>
        <p:spPr>
          <a:xfrm>
            <a:off x="6745862" y="1168771"/>
            <a:ext cx="110577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solidFill>
                  <a:schemeClr val="bg1"/>
                </a:solidFill>
              </a:rPr>
              <a:t>Moment 5.3 </a:t>
            </a:r>
          </a:p>
        </p:txBody>
      </p:sp>
      <p:sp>
        <p:nvSpPr>
          <p:cNvPr id="20" name="TextBox 5">
            <a:extLst>
              <a:ext uri="{FF2B5EF4-FFF2-40B4-BE49-F238E27FC236}">
                <a16:creationId xmlns:a16="http://schemas.microsoft.com/office/drawing/2014/main" id="{893327DC-8A77-D17C-4628-FC219687DA37}"/>
              </a:ext>
            </a:extLst>
          </p:cNvPr>
          <p:cNvSpPr txBox="1"/>
          <p:nvPr/>
        </p:nvSpPr>
        <p:spPr>
          <a:xfrm>
            <a:off x="634934" y="3590464"/>
            <a:ext cx="110577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solidFill>
                  <a:schemeClr val="bg1"/>
                </a:solidFill>
              </a:rPr>
              <a:t>Moment 5.2 </a:t>
            </a:r>
          </a:p>
        </p:txBody>
      </p:sp>
    </p:spTree>
    <p:extLst>
      <p:ext uri="{BB962C8B-B14F-4D97-AF65-F5344CB8AC3E}">
        <p14:creationId xmlns:p14="http://schemas.microsoft.com/office/powerpoint/2010/main" val="2547895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243487"/>
            <a:ext cx="9829323" cy="483986"/>
          </a:xfrm>
        </p:spPr>
        <p:txBody>
          <a:bodyPr/>
          <a:lstStyle/>
          <a:p>
            <a:r>
              <a:rPr lang="sv-SE" dirty="0"/>
              <a:t>Vad får du i den här modulen?</a:t>
            </a:r>
            <a:r>
              <a:rPr lang="sv-SE" b="0" dirty="0"/>
              <a:t>​</a:t>
            </a:r>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373287" y="871696"/>
            <a:ext cx="11450304" cy="5835933"/>
          </a:xfrm>
        </p:spPr>
        <p:txBody>
          <a:bodyPr/>
          <a:lstStyle/>
          <a:p>
            <a:pPr marL="101600" indent="0"/>
            <a:r>
              <a:rPr lang="en-GB" sz="1600" b="1" dirty="0" err="1">
                <a:solidFill>
                  <a:srgbClr val="000000"/>
                </a:solidFill>
                <a:latin typeface="Calibri" panose="020F0502020204030204" pitchFamily="34" charset="0"/>
                <a:cs typeface="Calibri" panose="020F0502020204030204" pitchFamily="34" charset="0"/>
              </a:rPr>
              <a:t>Kunskap</a:t>
            </a:r>
            <a:endParaRPr lang="en-US" sz="1600" dirty="0">
              <a:solidFill>
                <a:srgbClr val="000000"/>
              </a:solidFill>
              <a:latin typeface="Calibri" panose="020F0502020204030204" pitchFamily="34" charset="0"/>
              <a:cs typeface="Calibri" panose="020F0502020204030204" pitchFamily="34" charset="0"/>
            </a:endParaRPr>
          </a:p>
          <a:p>
            <a:pPr marL="101600" indent="0"/>
            <a:r>
              <a:rPr lang="en-US" sz="1600" dirty="0">
                <a:solidFill>
                  <a:srgbClr val="000000"/>
                </a:solidFill>
                <a:latin typeface="Calibri" panose="020F0502020204030204" pitchFamily="34" charset="0"/>
                <a:cs typeface="Calibri" panose="020F0502020204030204" pitchFamily="34" charset="0"/>
              </a:rPr>
              <a:t>Du </a:t>
            </a:r>
            <a:r>
              <a:rPr lang="en-US" sz="1600" dirty="0" err="1">
                <a:solidFill>
                  <a:srgbClr val="000000"/>
                </a:solidFill>
                <a:latin typeface="Calibri" panose="020F0502020204030204" pitchFamily="34" charset="0"/>
                <a:cs typeface="Calibri" panose="020F0502020204030204" pitchFamily="34" charset="0"/>
              </a:rPr>
              <a:t>kommer</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att</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förstå</a:t>
            </a:r>
            <a:r>
              <a:rPr lang="en-US" sz="1600" dirty="0">
                <a:solidFill>
                  <a:srgbClr val="000000"/>
                </a:solidFill>
                <a:latin typeface="Calibri" panose="020F0502020204030204" pitchFamily="34" charset="0"/>
                <a:cs typeface="Calibri" panose="020F0502020204030204" pitchFamily="34" charset="0"/>
              </a:rPr>
              <a:t>:</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Mentorskapets kärnsyfte – vad det är (och vad det inte är) – och hur det skiljer sig från coaching.</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De personliga och professionella fördelarna med mentorskap för både mentorer och mentees.</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Typer av mentorrelationer och i vilka sammanhang de används.</a:t>
            </a:r>
          </a:p>
          <a:p>
            <a:pPr marL="0" indent="0"/>
            <a:r>
              <a:rPr lang="en-GB" sz="1600" b="1" dirty="0" err="1">
                <a:solidFill>
                  <a:srgbClr val="000000"/>
                </a:solidFill>
                <a:latin typeface="Calibri" panose="020F0502020204030204" pitchFamily="34" charset="0"/>
                <a:cs typeface="Calibri" panose="020F0502020204030204" pitchFamily="34" charset="0"/>
              </a:rPr>
              <a:t>Färdigheter</a:t>
            </a:r>
            <a:endParaRPr lang="en-GB" sz="1600" dirty="0">
              <a:solidFill>
                <a:srgbClr val="000000"/>
              </a:solidFill>
              <a:latin typeface="Calibri" panose="020F0502020204030204" pitchFamily="34" charset="0"/>
              <a:cs typeface="Calibri" panose="020F0502020204030204" pitchFamily="34" charset="0"/>
            </a:endParaRPr>
          </a:p>
          <a:p>
            <a:pPr marL="101600" indent="0"/>
            <a:r>
              <a:rPr lang="en-US" sz="1600" dirty="0">
                <a:solidFill>
                  <a:srgbClr val="000000"/>
                </a:solidFill>
                <a:latin typeface="Calibri" panose="020F0502020204030204" pitchFamily="34" charset="0"/>
                <a:cs typeface="Calibri" panose="020F0502020204030204" pitchFamily="34" charset="0"/>
              </a:rPr>
              <a:t>Du </a:t>
            </a:r>
            <a:r>
              <a:rPr lang="en-US" sz="1600" dirty="0" err="1">
                <a:solidFill>
                  <a:srgbClr val="000000"/>
                </a:solidFill>
                <a:latin typeface="Calibri" panose="020F0502020204030204" pitchFamily="34" charset="0"/>
                <a:cs typeface="Calibri" panose="020F0502020204030204" pitchFamily="34" charset="0"/>
              </a:rPr>
              <a:t>kommer</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att</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kunna</a:t>
            </a:r>
            <a:r>
              <a:rPr lang="en-US" sz="1600" dirty="0">
                <a:solidFill>
                  <a:srgbClr val="000000"/>
                </a:solidFill>
                <a:latin typeface="Calibri" panose="020F0502020204030204" pitchFamily="34" charset="0"/>
                <a:cs typeface="Calibri" panose="020F0502020204030204" pitchFamily="34" charset="0"/>
              </a:rPr>
              <a:t>:</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Sätt tydliga och realistiska mål för mentorskapet.</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Använd viktiga sociala färdigheter i mentorsinteraktioner.</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Identifiera och närma dig potentiella mentorer som stämmer överens med dina värderingar och mål.</a:t>
            </a:r>
          </a:p>
          <a:p>
            <a:pPr marL="0" indent="0"/>
            <a:r>
              <a:rPr lang="en-GB" sz="1600" b="1" dirty="0">
                <a:solidFill>
                  <a:srgbClr val="000000"/>
                </a:solidFill>
                <a:latin typeface="Calibri" panose="020F0502020204030204" pitchFamily="34" charset="0"/>
                <a:cs typeface="Calibri" panose="020F0502020204030204" pitchFamily="34" charset="0"/>
              </a:rPr>
              <a:t>Kompetens</a:t>
            </a:r>
            <a:endParaRPr lang="en-GB" sz="1600" dirty="0">
              <a:solidFill>
                <a:srgbClr val="000000"/>
              </a:solidFill>
              <a:latin typeface="Calibri" panose="020F0502020204030204" pitchFamily="34" charset="0"/>
              <a:cs typeface="Calibri" panose="020F0502020204030204" pitchFamily="34" charset="0"/>
            </a:endParaRPr>
          </a:p>
          <a:p>
            <a:pPr marL="101600" indent="0"/>
            <a:r>
              <a:rPr lang="en-US" sz="1600" dirty="0">
                <a:solidFill>
                  <a:srgbClr val="000000"/>
                </a:solidFill>
                <a:latin typeface="Calibri" panose="020F0502020204030204" pitchFamily="34" charset="0"/>
                <a:cs typeface="Calibri" panose="020F0502020204030204" pitchFamily="34" charset="0"/>
              </a:rPr>
              <a:t>Du </a:t>
            </a:r>
            <a:r>
              <a:rPr lang="en-US" sz="1600" dirty="0" err="1">
                <a:solidFill>
                  <a:srgbClr val="000000"/>
                </a:solidFill>
                <a:latin typeface="Calibri" panose="020F0502020204030204" pitchFamily="34" charset="0"/>
                <a:cs typeface="Calibri" panose="020F0502020204030204" pitchFamily="34" charset="0"/>
              </a:rPr>
              <a:t>kommer</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att</a:t>
            </a:r>
            <a:r>
              <a:rPr lang="en-US" sz="1600" dirty="0">
                <a:solidFill>
                  <a:srgbClr val="000000"/>
                </a:solidFill>
                <a:latin typeface="Calibri" panose="020F0502020204030204" pitchFamily="34" charset="0"/>
                <a:cs typeface="Calibri" panose="020F0502020204030204" pitchFamily="34" charset="0"/>
              </a:rPr>
              <a:t> </a:t>
            </a:r>
            <a:r>
              <a:rPr lang="en-US" sz="1600" dirty="0" err="1">
                <a:solidFill>
                  <a:srgbClr val="000000"/>
                </a:solidFill>
                <a:latin typeface="Calibri" panose="020F0502020204030204" pitchFamily="34" charset="0"/>
                <a:cs typeface="Calibri" panose="020F0502020204030204" pitchFamily="34" charset="0"/>
              </a:rPr>
              <a:t>kunna</a:t>
            </a:r>
            <a:r>
              <a:rPr lang="en-US" sz="1600" dirty="0">
                <a:solidFill>
                  <a:srgbClr val="000000"/>
                </a:solidFill>
                <a:latin typeface="Calibri" panose="020F0502020204030204" pitchFamily="34" charset="0"/>
                <a:cs typeface="Calibri" panose="020F0502020204030204" pitchFamily="34" charset="0"/>
              </a:rPr>
              <a:t>:</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Utveckla och upprätthåll effektiva, respektfulla och ömsesidigt fördelaktiga mentorrelationer.</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Engagera dig aktivt som mentee och övergå till mentorsroller med självförtroende och empati.</a:t>
            </a:r>
          </a:p>
          <a:p>
            <a:pPr marL="285750" indent="-285750">
              <a:buChar char="•"/>
            </a:pPr>
            <a:r>
              <a:rPr lang="sv-SE" sz="1600" dirty="0">
                <a:solidFill>
                  <a:srgbClr val="000000"/>
                </a:solidFill>
                <a:latin typeface="Calibri" panose="020F0502020204030204" pitchFamily="34" charset="0"/>
                <a:cs typeface="Calibri" panose="020F0502020204030204" pitchFamily="34" charset="0"/>
              </a:rPr>
              <a:t>Upprätthåll etiska standarder, emotionell medvetenhet och inkluderande metoder i alla mentorsaktiviteter.</a:t>
            </a:r>
            <a:endParaRPr lang="en-GB" sz="1800" dirty="0">
              <a:solidFill>
                <a:srgbClr val="000000"/>
              </a:solidFill>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noProof="0" dirty="0"/>
              <a:t>DELMOMENT 5.</a:t>
            </a:r>
            <a:r>
              <a:rPr lang="en-GB" dirty="0"/>
              <a:t>1</a:t>
            </a:r>
            <a:r>
              <a:rPr lang="en-GB" noProof="0" dirty="0"/>
              <a:t>: </a:t>
            </a:r>
            <a:r>
              <a:rPr lang="en-US" dirty="0" err="1"/>
              <a:t>Introduktion</a:t>
            </a:r>
            <a:r>
              <a:rPr lang="en-US" dirty="0"/>
              <a:t> till </a:t>
            </a:r>
            <a:r>
              <a:rPr lang="en-US" dirty="0" err="1"/>
              <a:t>mentorskap</a:t>
            </a: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03F2694F-484C-A01F-2C52-284C211B3C5B}"/>
            </a:ext>
          </a:extLst>
        </p:cNvPr>
        <p:cNvGrpSpPr/>
        <p:nvPr/>
      </p:nvGrpSpPr>
      <p:grpSpPr>
        <a:xfrm>
          <a:off x="0" y="0"/>
          <a:ext cx="0" cy="0"/>
          <a:chOff x="0" y="0"/>
          <a:chExt cx="0" cy="0"/>
        </a:xfrm>
      </p:grpSpPr>
      <p:sp>
        <p:nvSpPr>
          <p:cNvPr id="227" name="Google Shape;227;p3">
            <a:extLst>
              <a:ext uri="{FF2B5EF4-FFF2-40B4-BE49-F238E27FC236}">
                <a16:creationId xmlns:a16="http://schemas.microsoft.com/office/drawing/2014/main" id="{941712D7-7C5F-DE7A-F1DA-153D30947510}"/>
              </a:ext>
            </a:extLst>
          </p:cNvPr>
          <p:cNvSpPr txBox="1">
            <a:spLocks noGrp="1"/>
          </p:cNvSpPr>
          <p:nvPr>
            <p:ph type="body" idx="1"/>
          </p:nvPr>
        </p:nvSpPr>
        <p:spPr>
          <a:xfrm>
            <a:off x="432261" y="3142210"/>
            <a:ext cx="4838550" cy="2842173"/>
          </a:xfrm>
          <a:prstGeom prst="rect">
            <a:avLst/>
          </a:prstGeom>
          <a:noFill/>
          <a:ln>
            <a:noFill/>
          </a:ln>
        </p:spPr>
        <p:txBody>
          <a:bodyPr spcFirstLastPara="1" wrap="square" lIns="91425" tIns="45700" rIns="91425" bIns="45700" anchor="t" anchorCtr="0">
            <a:noAutofit/>
          </a:bodyPr>
          <a:lstStyle/>
          <a:p>
            <a:pPr marL="0" indent="0">
              <a:spcBef>
                <a:spcPts val="0"/>
              </a:spcBef>
            </a:pPr>
            <a:r>
              <a:rPr lang="sv-SE" sz="2000" b="0" dirty="0">
                <a:latin typeface="Calibri" panose="020F0502020204030204" pitchFamily="34" charset="0"/>
                <a:cs typeface="Calibri" panose="020F0502020204030204" pitchFamily="34" charset="0"/>
              </a:rPr>
              <a:t>Mentorskap handlar om att skapa </a:t>
            </a:r>
            <a:r>
              <a:rPr lang="sv-SE" sz="2000" dirty="0">
                <a:latin typeface="Calibri" panose="020F0502020204030204" pitchFamily="34" charset="0"/>
                <a:cs typeface="Calibri" panose="020F0502020204030204" pitchFamily="34" charset="0"/>
              </a:rPr>
              <a:t>kopplingar</a:t>
            </a:r>
            <a:r>
              <a:rPr lang="sv-SE" sz="2000" b="0" dirty="0">
                <a:latin typeface="Calibri" panose="020F0502020204030204" pitchFamily="34" charset="0"/>
                <a:cs typeface="Calibri" panose="020F0502020204030204" pitchFamily="34" charset="0"/>
              </a:rPr>
              <a:t> som hjälper oss att upptäcka nya </a:t>
            </a:r>
            <a:r>
              <a:rPr lang="sv-SE" sz="2000" dirty="0">
                <a:latin typeface="Calibri" panose="020F0502020204030204" pitchFamily="34" charset="0"/>
                <a:cs typeface="Calibri" panose="020F0502020204030204" pitchFamily="34" charset="0"/>
              </a:rPr>
              <a:t>styrkor</a:t>
            </a:r>
            <a:r>
              <a:rPr lang="sv-SE" sz="2000" b="0" dirty="0">
                <a:latin typeface="Calibri" panose="020F0502020204030204" pitchFamily="34" charset="0"/>
                <a:cs typeface="Calibri" panose="020F0502020204030204" pitchFamily="34" charset="0"/>
              </a:rPr>
              <a:t> och möjligheter. I den här enheten kommer vi att utforska hur man blir en bra mentee – och hur vi, när vi är redo, också kan bli mentorer. Tillsammans kommer vi att utveckla färdigheter för att motivera, vägleda och stödja kvinnor 45+, och skapa en gemensam </a:t>
            </a:r>
            <a:r>
              <a:rPr lang="sv-SE" sz="2000" dirty="0">
                <a:latin typeface="Calibri" panose="020F0502020204030204" pitchFamily="34" charset="0"/>
                <a:cs typeface="Calibri" panose="020F0502020204030204" pitchFamily="34" charset="0"/>
              </a:rPr>
              <a:t>resa av lärande och egenmakt.</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005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indent="0">
              <a:spcBef>
                <a:spcPts val="0"/>
              </a:spcBef>
            </a:pPr>
            <a:r>
              <a:rPr lang="pt-PT" dirty="0">
                <a:latin typeface="Calibri" panose="020F0502020204030204" pitchFamily="34" charset="0"/>
                <a:cs typeface="Calibri" panose="020F0502020204030204" pitchFamily="34" charset="0"/>
              </a:rPr>
              <a:t>What mentoring is and what it is not</a:t>
            </a:r>
            <a:endParaRPr lang="en-US" dirty="0">
              <a:latin typeface="Calibri" panose="020F0502020204030204" pitchFamily="34" charset="0"/>
              <a:cs typeface="Calibri" panose="020F0502020204030204" pitchFamily="34" charset="0"/>
            </a:endParaRPr>
          </a:p>
        </p:txBody>
      </p:sp>
      <p:sp>
        <p:nvSpPr>
          <p:cNvPr id="141" name="Google Shape;141;p7"/>
          <p:cNvSpPr txBox="1">
            <a:spLocks noGrp="1"/>
          </p:cNvSpPr>
          <p:nvPr>
            <p:ph type="body" idx="2"/>
          </p:nvPr>
        </p:nvSpPr>
        <p:spPr>
          <a:xfrm>
            <a:off x="481048" y="2063127"/>
            <a:ext cx="5733900" cy="273174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dirty="0">
                <a:highlight>
                  <a:srgbClr val="FFFFFF"/>
                </a:highlight>
                <a:latin typeface="Calibri" panose="020F0502020204030204" pitchFamily="34" charset="0"/>
                <a:cs typeface="Calibri" panose="020F0502020204030204" pitchFamily="34" charset="0"/>
              </a:rPr>
              <a:t>Vad </a:t>
            </a:r>
            <a:r>
              <a:rPr lang="en-US" b="1" dirty="0" err="1">
                <a:highlight>
                  <a:srgbClr val="FFFFFF"/>
                </a:highlight>
                <a:latin typeface="Calibri" panose="020F0502020204030204" pitchFamily="34" charset="0"/>
                <a:cs typeface="Calibri" panose="020F0502020204030204" pitchFamily="34" charset="0"/>
              </a:rPr>
              <a:t>mentorskap</a:t>
            </a:r>
            <a:r>
              <a:rPr lang="en-US" b="1" dirty="0">
                <a:highlight>
                  <a:srgbClr val="FFFFFF"/>
                </a:highlight>
                <a:latin typeface="Calibri" panose="020F0502020204030204" pitchFamily="34" charset="0"/>
                <a:cs typeface="Calibri" panose="020F0502020204030204" pitchFamily="34" charset="0"/>
              </a:rPr>
              <a:t> </a:t>
            </a:r>
            <a:r>
              <a:rPr lang="en-US" b="1" dirty="0" err="1">
                <a:highlight>
                  <a:srgbClr val="FFFFFF"/>
                </a:highlight>
                <a:latin typeface="Calibri" panose="020F0502020204030204" pitchFamily="34" charset="0"/>
                <a:cs typeface="Calibri" panose="020F0502020204030204" pitchFamily="34" charset="0"/>
              </a:rPr>
              <a:t>är</a:t>
            </a:r>
            <a:r>
              <a:rPr lang="en-US" b="1" dirty="0">
                <a:highlight>
                  <a:srgbClr val="FFFFFF"/>
                </a:highlight>
                <a:latin typeface="Calibri" panose="020F0502020204030204" pitchFamily="34" charset="0"/>
                <a:cs typeface="Calibri" panose="020F0502020204030204" pitchFamily="34" charset="0"/>
              </a:rPr>
              <a:t>:</a:t>
            </a:r>
            <a:endParaRPr b="1"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sv-SE" dirty="0">
                <a:highlight>
                  <a:srgbClr val="FFFFFF"/>
                </a:highlight>
                <a:latin typeface="Calibri" panose="020F0502020204030204" pitchFamily="34" charset="0"/>
                <a:cs typeface="Calibri" panose="020F0502020204030204" pitchFamily="34" charset="0"/>
              </a:rPr>
              <a:t>Mentorn hjälper menteen att klargöra sina mål för professionell utveckling och att ta fram en plan för att uppnå dem genom att dela med sig av sina erfarenheter och kunskaper, som hen har samlat under sin egen karriär. Huvudmålet med relationen är menteens professionella utveckling.</a:t>
            </a:r>
            <a:endParaRPr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BDF12-584D-3B62-3035-CE36DB1087FC}"/>
              </a:ext>
            </a:extLst>
          </p:cNvPr>
          <p:cNvSpPr>
            <a:spLocks noGrp="1"/>
          </p:cNvSpPr>
          <p:nvPr>
            <p:ph type="body" idx="1"/>
          </p:nvPr>
        </p:nvSpPr>
        <p:spPr>
          <a:xfrm>
            <a:off x="227610" y="331609"/>
            <a:ext cx="7773388" cy="483986"/>
          </a:xfrm>
        </p:spPr>
        <p:txBody>
          <a:bodyPr/>
          <a:lstStyle/>
          <a:p>
            <a:r>
              <a:rPr lang="pt-PT" dirty="0">
                <a:latin typeface="Calibri" panose="020F0502020204030204" pitchFamily="34" charset="0"/>
                <a:cs typeface="Calibri" panose="020F0502020204030204" pitchFamily="34" charset="0"/>
              </a:rPr>
              <a:t>What mentoring is and what it is not</a:t>
            </a:r>
            <a:endParaRPr lang="en-US" dirty="0">
              <a:latin typeface="Calibri" panose="020F050202020403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ADD2812A-23C0-1C7D-A2A6-FE20B8833B73}"/>
              </a:ext>
            </a:extLst>
          </p:cNvPr>
          <p:cNvSpPr>
            <a:spLocks noGrp="1"/>
          </p:cNvSpPr>
          <p:nvPr>
            <p:ph type="body" idx="2"/>
          </p:nvPr>
        </p:nvSpPr>
        <p:spPr>
          <a:xfrm>
            <a:off x="362081" y="2133776"/>
            <a:ext cx="5733919" cy="2590448"/>
          </a:xfrm>
        </p:spPr>
        <p:txBody>
          <a:bodyPr/>
          <a:lstStyle/>
          <a:p>
            <a:pPr marL="101600" indent="0">
              <a:lnSpc>
                <a:spcPct val="114999"/>
              </a:lnSpc>
              <a:spcBef>
                <a:spcPts val="0"/>
              </a:spcBef>
              <a:buNone/>
            </a:pPr>
            <a:r>
              <a:rPr lang="en-US" b="1" dirty="0">
                <a:highlight>
                  <a:srgbClr val="FFFFFF"/>
                </a:highlight>
                <a:latin typeface="Calibri" panose="020F0502020204030204" pitchFamily="34" charset="0"/>
                <a:cs typeface="Calibri" panose="020F0502020204030204" pitchFamily="34" charset="0"/>
              </a:rPr>
              <a:t>Vad </a:t>
            </a:r>
            <a:r>
              <a:rPr lang="en-US" b="1" dirty="0" err="1">
                <a:highlight>
                  <a:srgbClr val="FFFFFF"/>
                </a:highlight>
                <a:latin typeface="Calibri" panose="020F0502020204030204" pitchFamily="34" charset="0"/>
                <a:cs typeface="Calibri" panose="020F0502020204030204" pitchFamily="34" charset="0"/>
              </a:rPr>
              <a:t>mentorskap</a:t>
            </a:r>
            <a:r>
              <a:rPr lang="en-US" b="1" dirty="0">
                <a:highlight>
                  <a:srgbClr val="FFFFFF"/>
                </a:highlight>
                <a:latin typeface="Calibri" panose="020F0502020204030204" pitchFamily="34" charset="0"/>
                <a:cs typeface="Calibri" panose="020F0502020204030204" pitchFamily="34" charset="0"/>
              </a:rPr>
              <a:t> </a:t>
            </a:r>
            <a:r>
              <a:rPr lang="en-US" b="1" dirty="0" err="1">
                <a:highlight>
                  <a:srgbClr val="FFFFFF"/>
                </a:highlight>
                <a:latin typeface="Calibri" panose="020F0502020204030204" pitchFamily="34" charset="0"/>
                <a:cs typeface="Calibri" panose="020F0502020204030204" pitchFamily="34" charset="0"/>
              </a:rPr>
              <a:t>inte</a:t>
            </a:r>
            <a:r>
              <a:rPr lang="en-US" b="1" dirty="0">
                <a:highlight>
                  <a:srgbClr val="FFFFFF"/>
                </a:highlight>
                <a:latin typeface="Calibri" panose="020F0502020204030204" pitchFamily="34" charset="0"/>
                <a:cs typeface="Calibri" panose="020F0502020204030204" pitchFamily="34" charset="0"/>
              </a:rPr>
              <a:t> </a:t>
            </a:r>
            <a:r>
              <a:rPr lang="en-US" b="1" dirty="0" err="1">
                <a:highlight>
                  <a:srgbClr val="FFFFFF"/>
                </a:highlight>
                <a:latin typeface="Calibri" panose="020F0502020204030204" pitchFamily="34" charset="0"/>
                <a:cs typeface="Calibri" panose="020F0502020204030204" pitchFamily="34" charset="0"/>
              </a:rPr>
              <a:t>är</a:t>
            </a:r>
            <a:r>
              <a:rPr lang="en-US" b="1" dirty="0">
                <a:highlight>
                  <a:srgbClr val="FFFFFF"/>
                </a:highlight>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101600" indent="0">
              <a:lnSpc>
                <a:spcPct val="114999"/>
              </a:lnSpc>
              <a:spcBef>
                <a:spcPts val="0"/>
              </a:spcBef>
              <a:buNone/>
            </a:pPr>
            <a:r>
              <a:rPr lang="sv-SE" dirty="0">
                <a:highlight>
                  <a:srgbClr val="FFFFFF"/>
                </a:highlight>
                <a:latin typeface="Calibri" panose="020F0502020204030204" pitchFamily="34" charset="0"/>
                <a:cs typeface="Calibri" panose="020F0502020204030204" pitchFamily="34" charset="0"/>
              </a:rPr>
              <a:t>Mentorskap är inte utbildning, konsultation eller rådgivning som syftar till att stödja menteen med personliga problem. Mentorn är ingen guru och vet inte allt, utan fungerar snarare som en mer erfaren medresenär som underlättar menteens resa mot professionell utveckling.</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193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Font typeface="Arial"/>
              <a:buNone/>
            </a:pPr>
            <a:r>
              <a:rPr lang="pt-PT" dirty="0">
                <a:latin typeface="Calibri" panose="020F0502020204030204" pitchFamily="34" charset="0"/>
                <a:cs typeface="Calibri" panose="020F0502020204030204" pitchFamily="34" charset="0"/>
              </a:rPr>
              <a:t>Skillnaden mellan mentorskap och coaching</a:t>
            </a:r>
            <a:endParaRPr dirty="0">
              <a:latin typeface="Calibri" panose="020F0502020204030204" pitchFamily="34" charset="0"/>
              <a:cs typeface="Calibri" panose="020F0502020204030204" pitchFamily="34" charset="0"/>
            </a:endParaRPr>
          </a:p>
        </p:txBody>
      </p:sp>
      <p:sp>
        <p:nvSpPr>
          <p:cNvPr id="147" name="Google Shape;147;g36ea64c330c_0_13"/>
          <p:cNvSpPr txBox="1">
            <a:spLocks noGrp="1"/>
          </p:cNvSpPr>
          <p:nvPr>
            <p:ph type="body" idx="2"/>
          </p:nvPr>
        </p:nvSpPr>
        <p:spPr>
          <a:xfrm>
            <a:off x="362075" y="1622925"/>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600" b="1" dirty="0">
              <a:highlight>
                <a:srgbClr val="FFFFFF"/>
              </a:highlight>
            </a:endParaRPr>
          </a:p>
          <a:p>
            <a:pPr marL="0" indent="0">
              <a:lnSpc>
                <a:spcPct val="115000"/>
              </a:lnSpc>
              <a:spcBef>
                <a:spcPts val="0"/>
              </a:spcBef>
              <a:buClr>
                <a:schemeClr val="dk1"/>
              </a:buClr>
              <a:buSzPts val="1100"/>
              <a:buNone/>
            </a:pPr>
            <a:r>
              <a:rPr lang="sv-SE" sz="1800" u="sng" dirty="0">
                <a:highlight>
                  <a:srgbClr val="FFFFFF"/>
                </a:highlight>
                <a:latin typeface="Calibri" panose="020F0502020204030204" pitchFamily="34" charset="0"/>
                <a:cs typeface="Calibri" panose="020F0502020204030204" pitchFamily="34" charset="0"/>
              </a:rPr>
              <a:t>I mentorskap </a:t>
            </a:r>
            <a:r>
              <a:rPr lang="sv-SE" sz="1800" dirty="0">
                <a:highlight>
                  <a:srgbClr val="FFFFFF"/>
                </a:highlight>
                <a:latin typeface="Calibri" panose="020F0502020204030204" pitchFamily="34" charset="0"/>
                <a:cs typeface="Calibri" panose="020F0502020204030204" pitchFamily="34" charset="0"/>
              </a:rPr>
              <a:t>är en mycket viktig del av processen att </a:t>
            </a:r>
            <a:r>
              <a:rPr lang="sv-SE" sz="1800" b="1" dirty="0">
                <a:highlight>
                  <a:srgbClr val="FFFFFF"/>
                </a:highlight>
                <a:latin typeface="Calibri" panose="020F0502020204030204" pitchFamily="34" charset="0"/>
                <a:cs typeface="Calibri" panose="020F0502020204030204" pitchFamily="34" charset="0"/>
              </a:rPr>
              <a:t>dela med sig av kunskap och erfarenheter</a:t>
            </a:r>
            <a:r>
              <a:rPr lang="sv-SE" sz="1800" dirty="0">
                <a:highlight>
                  <a:srgbClr val="FFFFFF"/>
                </a:highlight>
                <a:latin typeface="Calibri" panose="020F0502020204030204" pitchFamily="34" charset="0"/>
                <a:cs typeface="Calibri" panose="020F0502020204030204" pitchFamily="34" charset="0"/>
              </a:rPr>
              <a:t>, från mentorn till menteen. Menteen kan be om mentorens åsikt och feedback, och mentorn kan svara på denna förfrågan.</a:t>
            </a:r>
            <a:br>
              <a:rPr lang="pt-PT" sz="1800" dirty="0">
                <a:highlight>
                  <a:srgbClr val="FFFFFF"/>
                </a:highlight>
                <a:latin typeface="Calibri" panose="020F0502020204030204" pitchFamily="34" charset="0"/>
                <a:cs typeface="Calibri" panose="020F0502020204030204" pitchFamily="34" charset="0"/>
              </a:rPr>
            </a:br>
            <a:endParaRPr lang="pt-PT" sz="1800" dirty="0">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buNone/>
            </a:pPr>
            <a:endParaRPr lang="pt-PT" sz="1800"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sv-SE" sz="1800" u="sng" dirty="0">
                <a:highlight>
                  <a:srgbClr val="FFFFFF"/>
                </a:highlight>
                <a:latin typeface="Calibri" panose="020F0502020204030204" pitchFamily="34" charset="0"/>
                <a:cs typeface="Calibri" panose="020F0502020204030204" pitchFamily="34" charset="0"/>
              </a:rPr>
              <a:t>I coaching </a:t>
            </a:r>
            <a:r>
              <a:rPr lang="sv-SE" sz="1800" b="1" dirty="0">
                <a:highlight>
                  <a:srgbClr val="FFFFFF"/>
                </a:highlight>
                <a:latin typeface="Calibri" panose="020F0502020204030204" pitchFamily="34" charset="0"/>
                <a:cs typeface="Calibri" panose="020F0502020204030204" pitchFamily="34" charset="0"/>
              </a:rPr>
              <a:t>måste</a:t>
            </a:r>
            <a:r>
              <a:rPr lang="sv-SE" sz="1800" dirty="0">
                <a:highlight>
                  <a:srgbClr val="FFFFFF"/>
                </a:highlight>
                <a:latin typeface="Calibri" panose="020F0502020204030204" pitchFamily="34" charset="0"/>
                <a:cs typeface="Calibri" panose="020F0502020204030204" pitchFamily="34" charset="0"/>
              </a:rPr>
              <a:t> coachen </a:t>
            </a:r>
            <a:r>
              <a:rPr lang="sv-SE" sz="1800" b="1" dirty="0">
                <a:highlight>
                  <a:srgbClr val="FFFFFF"/>
                </a:highlight>
                <a:latin typeface="Calibri" panose="020F0502020204030204" pitchFamily="34" charset="0"/>
                <a:cs typeface="Calibri" panose="020F0502020204030204" pitchFamily="34" charset="0"/>
              </a:rPr>
              <a:t>förbli objektiv </a:t>
            </a:r>
            <a:r>
              <a:rPr lang="sv-SE" sz="1800" dirty="0">
                <a:highlight>
                  <a:srgbClr val="FFFFFF"/>
                </a:highlight>
                <a:latin typeface="Calibri" panose="020F0502020204030204" pitchFamily="34" charset="0"/>
                <a:cs typeface="Calibri" panose="020F0502020204030204" pitchFamily="34" charset="0"/>
              </a:rPr>
              <a:t>och </a:t>
            </a:r>
            <a:r>
              <a:rPr lang="sv-SE" sz="1800" b="1" dirty="0">
                <a:highlight>
                  <a:srgbClr val="FFFFFF"/>
                </a:highlight>
                <a:latin typeface="Calibri" panose="020F0502020204030204" pitchFamily="34" charset="0"/>
                <a:cs typeface="Calibri" panose="020F0502020204030204" pitchFamily="34" charset="0"/>
              </a:rPr>
              <a:t>avstå från att uttrycka sina personliga åsikter</a:t>
            </a:r>
            <a:r>
              <a:rPr lang="sv-SE" sz="1800" dirty="0">
                <a:highlight>
                  <a:srgbClr val="FFFFFF"/>
                </a:highlight>
                <a:latin typeface="Calibri" panose="020F0502020204030204" pitchFamily="34" charset="0"/>
                <a:cs typeface="Calibri" panose="020F0502020204030204" pitchFamily="34" charset="0"/>
              </a:rPr>
              <a:t> </a:t>
            </a:r>
            <a:r>
              <a:rPr lang="sv-SE" sz="1800" b="1" dirty="0">
                <a:highlight>
                  <a:srgbClr val="FFFFFF"/>
                </a:highlight>
                <a:latin typeface="Calibri" panose="020F0502020204030204" pitchFamily="34" charset="0"/>
                <a:cs typeface="Calibri" panose="020F0502020204030204" pitchFamily="34" charset="0"/>
              </a:rPr>
              <a:t>eller dela med sig av sina egna erfarenheter</a:t>
            </a:r>
            <a:r>
              <a:rPr lang="sv-SE" sz="1800" dirty="0">
                <a:highlight>
                  <a:srgbClr val="FFFFFF"/>
                </a:highlight>
                <a:latin typeface="Calibri" panose="020F0502020204030204" pitchFamily="34" charset="0"/>
                <a:cs typeface="Calibri" panose="020F0502020204030204" pitchFamily="34" charset="0"/>
              </a:rPr>
              <a:t>. Coacher använder specifika metoder och verktyg för att stödja den personliga och professionella utvecklingen hos sina coachees.</a:t>
            </a:r>
            <a:endParaRPr sz="1600"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sz="1600" b="1" dirty="0">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DF9AA-4D87-50E0-0F4A-D6A7108A001D}"/>
              </a:ext>
            </a:extLst>
          </p:cNvPr>
          <p:cNvSpPr>
            <a:spLocks noGrp="1"/>
          </p:cNvSpPr>
          <p:nvPr>
            <p:ph type="body" idx="1"/>
          </p:nvPr>
        </p:nvSpPr>
        <p:spPr>
          <a:xfrm>
            <a:off x="362081" y="321855"/>
            <a:ext cx="10003360" cy="483986"/>
          </a:xfrm>
        </p:spPr>
        <p:txBody>
          <a:bodyPr/>
          <a:lstStyle/>
          <a:p>
            <a:r>
              <a:rPr lang="sv-SE" dirty="0">
                <a:latin typeface="Calibri" panose="020F0502020204030204" pitchFamily="34" charset="0"/>
                <a:cs typeface="Calibri" panose="020F0502020204030204" pitchFamily="34" charset="0"/>
              </a:rPr>
              <a:t>Skillnaden mellan mentorskap och coaching</a:t>
            </a:r>
          </a:p>
          <a:p>
            <a:endParaRPr lang="en-US" dirty="0"/>
          </a:p>
        </p:txBody>
      </p:sp>
      <p:sp>
        <p:nvSpPr>
          <p:cNvPr id="3" name="Text Placeholder 2">
            <a:extLst>
              <a:ext uri="{FF2B5EF4-FFF2-40B4-BE49-F238E27FC236}">
                <a16:creationId xmlns:a16="http://schemas.microsoft.com/office/drawing/2014/main" id="{D50EFD25-C74E-2A28-FBF7-555EB6E91085}"/>
              </a:ext>
            </a:extLst>
          </p:cNvPr>
          <p:cNvSpPr>
            <a:spLocks noGrp="1"/>
          </p:cNvSpPr>
          <p:nvPr>
            <p:ph type="body" idx="2"/>
          </p:nvPr>
        </p:nvSpPr>
        <p:spPr>
          <a:xfrm>
            <a:off x="362081" y="2074276"/>
            <a:ext cx="5733919" cy="3394952"/>
          </a:xfrm>
        </p:spPr>
        <p:txBody>
          <a:bodyPr/>
          <a:lstStyle/>
          <a:p>
            <a:pPr marL="101600" indent="0">
              <a:lnSpc>
                <a:spcPct val="114999"/>
              </a:lnSpc>
              <a:spcBef>
                <a:spcPts val="0"/>
              </a:spcBef>
              <a:buNone/>
            </a:pPr>
            <a:r>
              <a:rPr lang="sv-SE" sz="1800" u="sng" dirty="0">
                <a:highlight>
                  <a:srgbClr val="FFFFFF"/>
                </a:highlight>
                <a:latin typeface="Calibri" panose="020F0502020204030204" pitchFamily="34" charset="0"/>
                <a:cs typeface="Calibri" panose="020F0502020204030204" pitchFamily="34" charset="0"/>
              </a:rPr>
              <a:t>I mentorskap </a:t>
            </a:r>
            <a:r>
              <a:rPr lang="sv-SE" sz="1800" dirty="0">
                <a:highlight>
                  <a:srgbClr val="FFFFFF"/>
                </a:highlight>
                <a:latin typeface="Calibri" panose="020F0502020204030204" pitchFamily="34" charset="0"/>
                <a:cs typeface="Calibri" panose="020F0502020204030204" pitchFamily="34" charset="0"/>
              </a:rPr>
              <a:t>kan mentorer komma från </a:t>
            </a:r>
            <a:r>
              <a:rPr lang="sv-SE" sz="1800" b="1" dirty="0">
                <a:highlight>
                  <a:srgbClr val="FFFFFF"/>
                </a:highlight>
                <a:latin typeface="Calibri" panose="020F0502020204030204" pitchFamily="34" charset="0"/>
                <a:cs typeface="Calibri" panose="020F0502020204030204" pitchFamily="34" charset="0"/>
              </a:rPr>
              <a:t>olika yrkesområden </a:t>
            </a:r>
            <a:r>
              <a:rPr lang="sv-SE" sz="1800" dirty="0">
                <a:highlight>
                  <a:srgbClr val="FFFFFF"/>
                </a:highlight>
                <a:latin typeface="Calibri" panose="020F0502020204030204" pitchFamily="34" charset="0"/>
                <a:cs typeface="Calibri" panose="020F0502020204030204" pitchFamily="34" charset="0"/>
              </a:rPr>
              <a:t>och branscher. </a:t>
            </a:r>
            <a:r>
              <a:rPr lang="sv-SE" sz="1800" b="1" dirty="0">
                <a:highlight>
                  <a:srgbClr val="FFFFFF"/>
                </a:highlight>
                <a:latin typeface="Calibri" panose="020F0502020204030204" pitchFamily="34" charset="0"/>
                <a:cs typeface="Calibri" panose="020F0502020204030204" pitchFamily="34" charset="0"/>
              </a:rPr>
              <a:t>I coaching erbjuder</a:t>
            </a:r>
            <a:r>
              <a:rPr lang="sv-SE" sz="1800" dirty="0">
                <a:highlight>
                  <a:srgbClr val="FFFFFF"/>
                </a:highlight>
                <a:latin typeface="Calibri" panose="020F0502020204030204" pitchFamily="34" charset="0"/>
                <a:cs typeface="Calibri" panose="020F0502020204030204" pitchFamily="34" charset="0"/>
              </a:rPr>
              <a:t> coacher </a:t>
            </a:r>
            <a:r>
              <a:rPr lang="sv-SE" sz="1800" b="1" dirty="0">
                <a:highlight>
                  <a:srgbClr val="FFFFFF"/>
                </a:highlight>
                <a:latin typeface="Calibri" panose="020F0502020204030204" pitchFamily="34" charset="0"/>
                <a:cs typeface="Calibri" panose="020F0502020204030204" pitchFamily="34" charset="0"/>
              </a:rPr>
              <a:t>sina tjänster i professionell egenskap</a:t>
            </a:r>
            <a:r>
              <a:rPr lang="sv-SE" sz="1800" dirty="0">
                <a:highlight>
                  <a:srgbClr val="FFFFFF"/>
                </a:highlight>
                <a:latin typeface="Calibri" panose="020F0502020204030204" pitchFamily="34" charset="0"/>
                <a:cs typeface="Calibri" panose="020F0502020204030204" pitchFamily="34" charset="0"/>
              </a:rPr>
              <a:t>.</a:t>
            </a:r>
            <a:endParaRPr lang="en-US" sz="1800" dirty="0">
              <a:latin typeface="Calibri" panose="020F0502020204030204" pitchFamily="34" charset="0"/>
              <a:cs typeface="Calibri" panose="020F0502020204030204" pitchFamily="34" charset="0"/>
            </a:endParaRPr>
          </a:p>
          <a:p>
            <a:pPr marL="101600" indent="0">
              <a:lnSpc>
                <a:spcPct val="114999"/>
              </a:lnSpc>
              <a:spcBef>
                <a:spcPts val="0"/>
              </a:spcBef>
              <a:buNone/>
            </a:pPr>
            <a:endParaRPr lang="en-US" sz="1800" dirty="0">
              <a:latin typeface="Calibri" panose="020F0502020204030204" pitchFamily="34" charset="0"/>
              <a:cs typeface="Calibri" panose="020F0502020204030204" pitchFamily="34" charset="0"/>
            </a:endParaRPr>
          </a:p>
          <a:p>
            <a:pPr marL="101600" indent="0">
              <a:lnSpc>
                <a:spcPct val="114999"/>
              </a:lnSpc>
              <a:spcBef>
                <a:spcPts val="0"/>
              </a:spcBef>
              <a:buNone/>
            </a:pPr>
            <a:r>
              <a:rPr lang="sv-SE" sz="1800" u="sng" dirty="0">
                <a:highlight>
                  <a:srgbClr val="FFFFFF"/>
                </a:highlight>
                <a:latin typeface="Calibri" panose="020F0502020204030204" pitchFamily="34" charset="0"/>
                <a:cs typeface="Calibri" panose="020F0502020204030204" pitchFamily="34" charset="0"/>
              </a:rPr>
              <a:t>Mentorskap</a:t>
            </a:r>
            <a:r>
              <a:rPr lang="sv-SE" sz="1800" dirty="0">
                <a:highlight>
                  <a:srgbClr val="FFFFFF"/>
                </a:highlight>
                <a:latin typeface="Calibri" panose="020F0502020204030204" pitchFamily="34" charset="0"/>
                <a:cs typeface="Calibri" panose="020F0502020204030204" pitchFamily="34" charset="0"/>
              </a:rPr>
              <a:t> kan utvecklas till en </a:t>
            </a:r>
            <a:r>
              <a:rPr lang="sv-SE" sz="1800" b="1" dirty="0">
                <a:highlight>
                  <a:srgbClr val="FFFFFF"/>
                </a:highlight>
                <a:latin typeface="Calibri" panose="020F0502020204030204" pitchFamily="34" charset="0"/>
                <a:cs typeface="Calibri" panose="020F0502020204030204" pitchFamily="34" charset="0"/>
              </a:rPr>
              <a:t>långsiktig relation</a:t>
            </a:r>
            <a:r>
              <a:rPr lang="sv-SE" sz="1800" dirty="0">
                <a:highlight>
                  <a:srgbClr val="FFFFFF"/>
                </a:highlight>
                <a:latin typeface="Calibri" panose="020F0502020204030204" pitchFamily="34" charset="0"/>
                <a:cs typeface="Calibri" panose="020F0502020204030204" pitchFamily="34" charset="0"/>
              </a:rPr>
              <a:t>, medan </a:t>
            </a:r>
            <a:r>
              <a:rPr lang="sv-SE" sz="1800" u="sng" dirty="0">
                <a:highlight>
                  <a:srgbClr val="FFFFFF"/>
                </a:highlight>
                <a:latin typeface="Calibri" panose="020F0502020204030204" pitchFamily="34" charset="0"/>
                <a:cs typeface="Calibri" panose="020F0502020204030204" pitchFamily="34" charset="0"/>
              </a:rPr>
              <a:t>coaching</a:t>
            </a:r>
            <a:r>
              <a:rPr lang="sv-SE" sz="1800" dirty="0">
                <a:highlight>
                  <a:srgbClr val="FFFFFF"/>
                </a:highlight>
                <a:latin typeface="Calibri" panose="020F0502020204030204" pitchFamily="34" charset="0"/>
                <a:cs typeface="Calibri" panose="020F0502020204030204" pitchFamily="34" charset="0"/>
              </a:rPr>
              <a:t> (vanligtvis) är en </a:t>
            </a:r>
            <a:r>
              <a:rPr lang="sv-SE" sz="1800" b="1" dirty="0">
                <a:highlight>
                  <a:srgbClr val="FFFFFF"/>
                </a:highlight>
                <a:latin typeface="Calibri" panose="020F0502020204030204" pitchFamily="34" charset="0"/>
                <a:cs typeface="Calibri" panose="020F0502020204030204" pitchFamily="34" charset="0"/>
              </a:rPr>
              <a:t>kortsiktig relation</a:t>
            </a:r>
            <a:r>
              <a:rPr lang="sv-SE" sz="1800" dirty="0">
                <a:highlight>
                  <a:srgbClr val="FFFFFF"/>
                </a:highlight>
                <a:latin typeface="Calibri" panose="020F0502020204030204" pitchFamily="34" charset="0"/>
                <a:cs typeface="Calibri" panose="020F0502020204030204" pitchFamily="34" charset="0"/>
              </a:rPr>
              <a:t>.</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808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pt-PT" dirty="0">
                <a:latin typeface="Calibri" panose="020F0502020204030204" pitchFamily="34" charset="0"/>
                <a:cs typeface="Calibri" panose="020F0502020204030204" pitchFamily="34" charset="0"/>
              </a:rPr>
              <a:t>Fördelarna med mentorskap</a:t>
            </a:r>
            <a:endParaRPr dirty="0">
              <a:latin typeface="Calibri" panose="020F0502020204030204" pitchFamily="34" charset="0"/>
              <a:cs typeface="Calibri" panose="020F0502020204030204" pitchFamily="34" charset="0"/>
            </a:endParaRPr>
          </a:p>
        </p:txBody>
      </p:sp>
      <p:sp>
        <p:nvSpPr>
          <p:cNvPr id="153" name="Google Shape;153;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en-US" sz="2000" u="sng" dirty="0">
                <a:solidFill>
                  <a:srgbClr val="222240"/>
                </a:solidFill>
                <a:latin typeface="Calibri" panose="020F0502020204030204" pitchFamily="34" charset="0"/>
                <a:cs typeface="Calibri" panose="020F0502020204030204" pitchFamily="34" charset="0"/>
              </a:rPr>
              <a:t>För mentees</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Ökar ditt professionella självförtroende</a:t>
            </a:r>
          </a:p>
          <a:p>
            <a:pPr marL="0" lvl="0" indent="0" algn="l" rtl="0">
              <a:spcBef>
                <a:spcPts val="0"/>
              </a:spcBef>
              <a:spcAft>
                <a:spcPts val="0"/>
              </a:spcAft>
              <a:buClr>
                <a:srgbClr val="222240"/>
              </a:buClr>
              <a:buSzPts val="2000"/>
              <a:buFont typeface="Arial"/>
              <a:buNone/>
            </a:pPr>
            <a:endParaRPr lang="sv-SE"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Hjälper dig att sätta tydliga professionella mål</a:t>
            </a:r>
          </a:p>
          <a:p>
            <a:pPr marL="0" lvl="0" indent="0" algn="l" rtl="0">
              <a:spcBef>
                <a:spcPts val="0"/>
              </a:spcBef>
              <a:spcAft>
                <a:spcPts val="0"/>
              </a:spcAft>
              <a:buClr>
                <a:srgbClr val="222240"/>
              </a:buClr>
              <a:buSzPts val="2000"/>
              <a:buFont typeface="Arial"/>
              <a:buNone/>
            </a:pPr>
            <a:endParaRPr lang="sv-SE"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Bidrar till en bättre förståelse för det ämne eller den bransch som intresserar dig</a:t>
            </a:r>
          </a:p>
          <a:p>
            <a:pPr marL="0" lvl="0" indent="0" algn="l" rtl="0">
              <a:spcBef>
                <a:spcPts val="0"/>
              </a:spcBef>
              <a:spcAft>
                <a:spcPts val="0"/>
              </a:spcAft>
              <a:buClr>
                <a:srgbClr val="222240"/>
              </a:buClr>
              <a:buSzPts val="2000"/>
              <a:buFont typeface="Arial"/>
              <a:buNone/>
            </a:pPr>
            <a:endParaRPr lang="sv-SE"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Hjälper dig att hantera professionella utmaningar mer effektivt</a:t>
            </a:r>
          </a:p>
          <a:p>
            <a:pPr marL="0" lvl="0" indent="0" algn="l" rtl="0">
              <a:spcBef>
                <a:spcPts val="0"/>
              </a:spcBef>
              <a:spcAft>
                <a:spcPts val="0"/>
              </a:spcAft>
              <a:buClr>
                <a:srgbClr val="222240"/>
              </a:buClr>
              <a:buSzPts val="2000"/>
              <a:buFont typeface="Arial"/>
              <a:buNone/>
            </a:pPr>
            <a:endParaRPr lang="sv-SE"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Hjälper dig att bättre utvärdera de möjligheter som kan finnas och erbjudas dig</a:t>
            </a:r>
          </a:p>
          <a:p>
            <a:pPr marL="0" lvl="0" indent="0" algn="l" rtl="0">
              <a:spcBef>
                <a:spcPts val="0"/>
              </a:spcBef>
              <a:spcAft>
                <a:spcPts val="0"/>
              </a:spcAft>
              <a:buClr>
                <a:srgbClr val="222240"/>
              </a:buClr>
              <a:buSzPts val="2000"/>
              <a:buFont typeface="Arial"/>
              <a:buNone/>
            </a:pPr>
            <a:endParaRPr lang="sv-SE"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sv-SE" sz="2000" dirty="0">
                <a:solidFill>
                  <a:srgbClr val="222240"/>
                </a:solidFill>
                <a:latin typeface="Calibri" panose="020F0502020204030204" pitchFamily="34" charset="0"/>
                <a:cs typeface="Calibri" panose="020F0502020204030204" pitchFamily="34" charset="0"/>
              </a:rPr>
              <a:t>Hjälper dig att utveckla mjuka färdigheter som aktivt lyssnande, riskhantering, teamledning, förhandling och att sätta gränser</a:t>
            </a:r>
            <a:endParaRPr dirty="0">
              <a:latin typeface="Calibri" panose="020F0502020204030204" pitchFamily="34" charset="0"/>
              <a:cs typeface="Calibri" panose="020F0502020204030204" pitchFamily="34" charset="0"/>
            </a:endParaRPr>
          </a:p>
        </p:txBody>
      </p:sp>
      <p:sp>
        <p:nvSpPr>
          <p:cNvPr id="154" name="Google Shape;154;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en-US" sz="2000" u="sng" dirty="0">
                <a:solidFill>
                  <a:schemeClr val="bg1"/>
                </a:solidFill>
                <a:latin typeface="Calibri" panose="020F0502020204030204" pitchFamily="34" charset="0"/>
                <a:cs typeface="Calibri" panose="020F0502020204030204" pitchFamily="34" charset="0"/>
              </a:rPr>
              <a:t>För </a:t>
            </a:r>
            <a:r>
              <a:rPr lang="en-US" sz="2000" u="sng" dirty="0" err="1">
                <a:solidFill>
                  <a:schemeClr val="bg1"/>
                </a:solidFill>
                <a:latin typeface="Calibri" panose="020F0502020204030204" pitchFamily="34" charset="0"/>
                <a:cs typeface="Calibri" panose="020F0502020204030204" pitchFamily="34" charset="0"/>
              </a:rPr>
              <a:t>mentorer</a:t>
            </a:r>
            <a:endParaRPr sz="2000" u="sng" dirty="0">
              <a:solidFill>
                <a:schemeClr val="bg1"/>
              </a:solidFill>
              <a:latin typeface="Calibri" panose="020F0502020204030204" pitchFamily="34" charset="0"/>
              <a:cs typeface="Calibri" panose="020F0502020204030204" pitchFamily="34" charset="0"/>
            </a:endParaRPr>
          </a:p>
          <a:p>
            <a:pPr marL="0" lvl="0" indent="0" algn="ctr" rtl="0">
              <a:spcBef>
                <a:spcPts val="0"/>
              </a:spcBef>
              <a:spcAft>
                <a:spcPts val="0"/>
              </a:spcAft>
              <a:buClr>
                <a:srgbClr val="222240"/>
              </a:buClr>
              <a:buSzPts val="2000"/>
              <a:buFont typeface="Arial"/>
              <a:buNone/>
            </a:pPr>
            <a:endParaRPr sz="2000" u="sng" dirty="0">
              <a:solidFill>
                <a:srgbClr val="222240"/>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Personlig tillfredsställelse i att stödja andra</a:t>
            </a:r>
          </a:p>
          <a:p>
            <a:pPr marL="0" indent="0">
              <a:spcBef>
                <a:spcPts val="0"/>
              </a:spcBef>
              <a:buClr>
                <a:srgbClr val="222240"/>
              </a:buClr>
              <a:buSzPts val="2000"/>
            </a:pPr>
            <a:endParaRPr lang="sv-SE" sz="2000" dirty="0">
              <a:solidFill>
                <a:schemeClr val="bg1"/>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Hjälper dig att få nya insikter/perspektiv på din egen karriärväg</a:t>
            </a:r>
          </a:p>
          <a:p>
            <a:pPr marL="0" indent="0">
              <a:spcBef>
                <a:spcPts val="0"/>
              </a:spcBef>
              <a:buClr>
                <a:srgbClr val="222240"/>
              </a:buClr>
              <a:buSzPts val="2000"/>
            </a:pPr>
            <a:endParaRPr lang="sv-SE" sz="2000" dirty="0">
              <a:solidFill>
                <a:schemeClr val="bg1"/>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Förbättring av kommunikativa färdigheter</a:t>
            </a:r>
          </a:p>
          <a:p>
            <a:pPr marL="0" indent="0">
              <a:spcBef>
                <a:spcPts val="0"/>
              </a:spcBef>
              <a:buClr>
                <a:srgbClr val="222240"/>
              </a:buClr>
              <a:buSzPts val="2000"/>
            </a:pPr>
            <a:endParaRPr lang="sv-SE" sz="2000" dirty="0">
              <a:solidFill>
                <a:schemeClr val="bg1"/>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Utveckling av ytterligare samarbetsförmågor</a:t>
            </a:r>
          </a:p>
          <a:p>
            <a:pPr marL="0" indent="0">
              <a:spcBef>
                <a:spcPts val="0"/>
              </a:spcBef>
              <a:buClr>
                <a:srgbClr val="222240"/>
              </a:buClr>
              <a:buSzPts val="2000"/>
            </a:pPr>
            <a:endParaRPr lang="sv-SE" sz="2000" dirty="0">
              <a:solidFill>
                <a:schemeClr val="bg1"/>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Utveckling av färdigheter i att ge och ta emot feedback</a:t>
            </a:r>
          </a:p>
          <a:p>
            <a:pPr marL="0" indent="0">
              <a:spcBef>
                <a:spcPts val="0"/>
              </a:spcBef>
              <a:buClr>
                <a:srgbClr val="222240"/>
              </a:buClr>
              <a:buSzPts val="2000"/>
            </a:pPr>
            <a:endParaRPr lang="sv-SE" sz="2000" dirty="0">
              <a:solidFill>
                <a:schemeClr val="bg1"/>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sv-SE" sz="2000" dirty="0">
                <a:solidFill>
                  <a:schemeClr val="bg1"/>
                </a:solidFill>
                <a:latin typeface="Calibri" panose="020F0502020204030204" pitchFamily="34" charset="0"/>
                <a:cs typeface="Calibri" panose="020F0502020204030204" pitchFamily="34" charset="0"/>
              </a:rPr>
              <a:t>Hjälper dig att bli en mer aktiv lyssnare</a:t>
            </a:r>
            <a:endParaRPr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Typer av mentorskap</a:t>
            </a:r>
            <a:endParaRPr dirty="0">
              <a:latin typeface="Calibri" panose="020F0502020204030204" pitchFamily="34" charset="0"/>
              <a:cs typeface="Calibri" panose="020F0502020204030204" pitchFamily="34" charset="0"/>
            </a:endParaRPr>
          </a:p>
        </p:txBody>
      </p:sp>
      <p:sp>
        <p:nvSpPr>
          <p:cNvPr id="160" name="Google Shape;160;g36ea64c330c_0_8"/>
          <p:cNvSpPr txBox="1">
            <a:spLocks noGrp="1"/>
          </p:cNvSpPr>
          <p:nvPr>
            <p:ph type="body" idx="2"/>
          </p:nvPr>
        </p:nvSpPr>
        <p:spPr>
          <a:xfrm>
            <a:off x="362075" y="1516921"/>
            <a:ext cx="5733900" cy="4162662"/>
          </a:xfrm>
          <a:prstGeom prst="rect">
            <a:avLst/>
          </a:prstGeom>
          <a:noFill/>
          <a:ln>
            <a:noFill/>
          </a:ln>
        </p:spPr>
        <p:txBody>
          <a:bodyPr spcFirstLastPara="1" wrap="square" lIns="91425" tIns="45700" rIns="91425" bIns="45700" anchor="t" anchorCtr="0">
            <a:noAutofit/>
          </a:bodyPr>
          <a:lstStyle/>
          <a:p>
            <a:pPr marL="0" indent="0">
              <a:lnSpc>
                <a:spcPct val="115000"/>
              </a:lnSpc>
              <a:spcBef>
                <a:spcPts val="1200"/>
              </a:spcBef>
              <a:buClr>
                <a:schemeClr val="dk1"/>
              </a:buClr>
              <a:buSzPts val="1100"/>
              <a:buNone/>
            </a:pPr>
            <a:r>
              <a:rPr lang="pt-PT" sz="1800" b="1" dirty="0">
                <a:highlight>
                  <a:srgbClr val="FFFFFF"/>
                </a:highlight>
                <a:latin typeface="Calibri" panose="020F0502020204030204" pitchFamily="34" charset="0"/>
                <a:cs typeface="Calibri" panose="020F0502020204030204" pitchFamily="34" charset="0"/>
              </a:rPr>
              <a:t>Traditionellt 1-till-1-mentorskap</a:t>
            </a:r>
            <a:br>
              <a:rPr lang="pt-PT" sz="1800" b="1" dirty="0">
                <a:highlight>
                  <a:srgbClr val="FFFFFF"/>
                </a:highlight>
                <a:latin typeface="Calibri" panose="020F0502020204030204" pitchFamily="34" charset="0"/>
                <a:cs typeface="Calibri" panose="020F0502020204030204" pitchFamily="34" charset="0"/>
              </a:rPr>
            </a:br>
            <a:r>
              <a:rPr lang="sv-SE" sz="1800" dirty="0">
                <a:highlight>
                  <a:srgbClr val="FFFFFF"/>
                </a:highlight>
                <a:latin typeface="Calibri" panose="020F0502020204030204" pitchFamily="34" charset="0"/>
                <a:cs typeface="Calibri" panose="020F0502020204030204" pitchFamily="34" charset="0"/>
              </a:rPr>
              <a:t>Den klassiska mentorsmetoden, där en mentor och en mentee kommer överens om att bilda en mentorrelation för att hjälpa menteen att växa professionellt eller övervinna en professionell utmaning som hen står inför.</a:t>
            </a:r>
            <a:endParaRPr lang="pt-PT" sz="1800" b="1"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pt-PT" sz="1800" b="1" dirty="0">
                <a:highlight>
                  <a:srgbClr val="FFFFFF"/>
                </a:highlight>
                <a:latin typeface="Calibri" panose="020F0502020204030204" pitchFamily="34" charset="0"/>
                <a:cs typeface="Calibri" panose="020F0502020204030204" pitchFamily="34" charset="0"/>
              </a:rPr>
              <a:t>Gruppmentorskap</a:t>
            </a:r>
            <a:br>
              <a:rPr lang="pt-PT" sz="1800" b="1" dirty="0">
                <a:highlight>
                  <a:srgbClr val="FFFFFF"/>
                </a:highlight>
                <a:latin typeface="Calibri" panose="020F0502020204030204" pitchFamily="34" charset="0"/>
                <a:cs typeface="Calibri" panose="020F0502020204030204" pitchFamily="34" charset="0"/>
              </a:rPr>
            </a:br>
            <a:r>
              <a:rPr lang="sv-SE" sz="1800" dirty="0">
                <a:highlight>
                  <a:srgbClr val="FFFFFF"/>
                </a:highlight>
                <a:latin typeface="Calibri" panose="020F0502020204030204" pitchFamily="34" charset="0"/>
                <a:cs typeface="Calibri" panose="020F0502020204030204" pitchFamily="34" charset="0"/>
              </a:rPr>
              <a:t>I ett gruppmentorskap placeras mentees i små grupper med en mentor som leder diskussioner och aktiviteter kring ett specifikt ämne. I gruppmentorskap ger en eller flera mentorer vägledning och råd till flera mentees med liknande mentorsförfrågningar.</a:t>
            </a:r>
            <a:endParaRPr lang="pt-PT" sz="1800" dirty="0">
              <a:highlight>
                <a:srgbClr val="FFFFFF"/>
              </a:highlight>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3ADB5-6C9C-DD0C-260B-B5D7EECC97EC}"/>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Typer av </a:t>
            </a:r>
            <a:r>
              <a:rPr lang="en-US" dirty="0" err="1">
                <a:latin typeface="Calibri" panose="020F0502020204030204" pitchFamily="34" charset="0"/>
                <a:cs typeface="Calibri" panose="020F0502020204030204" pitchFamily="34" charset="0"/>
              </a:rPr>
              <a:t>mentorskap</a:t>
            </a:r>
            <a:endParaRPr lang="en-US" b="0" dirty="0">
              <a:solidFill>
                <a:srgbClr val="000000"/>
              </a:solidFill>
              <a:latin typeface="Calibri" panose="020F050202020403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E274A614-E06C-51F4-4F24-B92EDDE594E7}"/>
              </a:ext>
            </a:extLst>
          </p:cNvPr>
          <p:cNvSpPr>
            <a:spLocks noGrp="1"/>
          </p:cNvSpPr>
          <p:nvPr>
            <p:ph type="body" idx="2"/>
          </p:nvPr>
        </p:nvSpPr>
        <p:spPr/>
        <p:txBody>
          <a:bodyPr/>
          <a:lstStyle/>
          <a:p>
            <a:pPr marL="101600" indent="0">
              <a:lnSpc>
                <a:spcPct val="114999"/>
              </a:lnSpc>
              <a:spcBef>
                <a:spcPts val="1200"/>
              </a:spcBef>
              <a:buNone/>
            </a:pPr>
            <a:r>
              <a:rPr lang="pt-PT" sz="1800" b="1" dirty="0">
                <a:highlight>
                  <a:srgbClr val="FFFFFF"/>
                </a:highlight>
                <a:latin typeface="Calibri" panose="020F0502020204030204" pitchFamily="34" charset="0"/>
                <a:cs typeface="Calibri" panose="020F0502020204030204" pitchFamily="34" charset="0"/>
              </a:rPr>
              <a:t>Peer-to-peer mentorskap</a:t>
            </a:r>
            <a:br>
              <a:rPr lang="pt-PT" sz="1800" b="1" dirty="0">
                <a:highlight>
                  <a:srgbClr val="FFFFFF"/>
                </a:highlight>
                <a:latin typeface="Calibri" panose="020F0502020204030204" pitchFamily="34" charset="0"/>
                <a:cs typeface="Calibri" panose="020F0502020204030204" pitchFamily="34" charset="0"/>
              </a:rPr>
            </a:br>
            <a:r>
              <a:rPr lang="sv-SE" sz="1800" b="1" dirty="0">
                <a:latin typeface="Calibri" panose="020F0502020204030204" pitchFamily="34" charset="0"/>
                <a:ea typeface="Calibri" panose="020F0502020204030204" pitchFamily="34" charset="0"/>
                <a:cs typeface="Calibri" panose="020F0502020204030204" pitchFamily="34" charset="0"/>
              </a:rPr>
              <a:t>Peer-mentorskap </a:t>
            </a:r>
            <a:r>
              <a:rPr lang="sv-SE" sz="1800" dirty="0">
                <a:latin typeface="Calibri" panose="020F0502020204030204" pitchFamily="34" charset="0"/>
                <a:ea typeface="Calibri" panose="020F0502020204030204" pitchFamily="34" charset="0"/>
                <a:cs typeface="Calibri" panose="020F0502020204030204" pitchFamily="34" charset="0"/>
              </a:rPr>
              <a:t>är en process där två personer i liknande ålder och/eller med liknande erfarenhet arbetar tillsammans för att hjälpa varandra att utvecklas. Relationen är mindre formell än ett traditionellt mentorskap men ändå strukturerad så att den är ömsesidigt fördelaktig.</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101600" indent="0">
              <a:lnSpc>
                <a:spcPct val="114999"/>
              </a:lnSpc>
              <a:spcBef>
                <a:spcPts val="1200"/>
              </a:spcBef>
              <a:spcAft>
                <a:spcPts val="1200"/>
              </a:spcAft>
              <a:buNone/>
            </a:pPr>
            <a:r>
              <a:rPr lang="pt-PT" sz="1800" b="1" dirty="0">
                <a:highlight>
                  <a:srgbClr val="FFFFFF"/>
                </a:highlight>
                <a:latin typeface="Calibri" panose="020F0502020204030204" pitchFamily="34" charset="0"/>
                <a:cs typeface="Calibri" panose="020F0502020204030204" pitchFamily="34" charset="0"/>
              </a:rPr>
              <a:t>Omvänd mentorskap</a:t>
            </a:r>
            <a:br>
              <a:rPr lang="pt-PT" sz="1800" b="1" dirty="0">
                <a:highlight>
                  <a:srgbClr val="FFFFFF"/>
                </a:highlight>
                <a:latin typeface="Calibri" panose="020F0502020204030204" pitchFamily="34" charset="0"/>
                <a:cs typeface="Calibri" panose="020F0502020204030204" pitchFamily="34" charset="0"/>
              </a:rPr>
            </a:br>
            <a:r>
              <a:rPr lang="sv-SE" sz="1800" b="1" dirty="0">
                <a:highlight>
                  <a:srgbClr val="FFFFFF"/>
                </a:highlight>
                <a:latin typeface="Calibri" panose="020F0502020204030204" pitchFamily="34" charset="0"/>
                <a:cs typeface="Calibri" panose="020F0502020204030204" pitchFamily="34" charset="0"/>
              </a:rPr>
              <a:t>Omvänt mentorskap </a:t>
            </a:r>
            <a:r>
              <a:rPr lang="sv-SE" sz="1800" dirty="0">
                <a:highlight>
                  <a:srgbClr val="FFFFFF"/>
                </a:highlight>
                <a:latin typeface="Calibri" panose="020F0502020204030204" pitchFamily="34" charset="0"/>
                <a:cs typeface="Calibri" panose="020F0502020204030204" pitchFamily="34" charset="0"/>
              </a:rPr>
              <a:t>uppstår när en yngre, mindre erfaren person mentoriserar en mer senior person (i fråga om ålder, erfarenhet eller position). Omvänt mentorskap ger en möjlighet att bygga relationer mellan generationer och att stödja erfarna professionella i frågor där de kan sakna kunskap.</a:t>
            </a:r>
            <a:endParaRPr lang="en-US" dirty="0"/>
          </a:p>
        </p:txBody>
      </p:sp>
    </p:spTree>
    <p:extLst>
      <p:ext uri="{BB962C8B-B14F-4D97-AF65-F5344CB8AC3E}">
        <p14:creationId xmlns:p14="http://schemas.microsoft.com/office/powerpoint/2010/main" val="2507960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1813-9FCC-C39B-14DE-4D85B3971A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9868584-1595-5C15-FF3E-9FA8A9AEC455}"/>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dirty="0"/>
              <a:t>DELMOMENT</a:t>
            </a:r>
            <a:r>
              <a:rPr lang="en-GB" noProof="0" dirty="0"/>
              <a:t> 5.2: </a:t>
            </a:r>
            <a:r>
              <a:rPr lang="en-US" dirty="0"/>
              <a:t>Bli </a:t>
            </a:r>
            <a:r>
              <a:rPr lang="en-US" dirty="0" err="1"/>
              <a:t>en</a:t>
            </a:r>
            <a:r>
              <a:rPr lang="en-US" dirty="0"/>
              <a:t> </a:t>
            </a:r>
            <a:r>
              <a:rPr lang="en-US" dirty="0" err="1"/>
              <a:t>effektiv</a:t>
            </a:r>
            <a:r>
              <a:rPr lang="en-US" dirty="0"/>
              <a:t> mentee</a:t>
            </a:r>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91265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pt-PT" sz="2600" dirty="0">
                <a:latin typeface="Calibri" panose="020F0502020204030204" pitchFamily="34" charset="0"/>
                <a:cs typeface="Calibri" panose="020F0502020204030204" pitchFamily="34" charset="0"/>
              </a:rPr>
              <a:t>Hur du intentifierar dina behov och mål som mentee</a:t>
            </a:r>
            <a:endParaRPr sz="2600" dirty="0">
              <a:latin typeface="Calibri" panose="020F0502020204030204" pitchFamily="34" charset="0"/>
              <a:cs typeface="Calibri" panose="020F0502020204030204" pitchFamily="34" charset="0"/>
            </a:endParaRPr>
          </a:p>
        </p:txBody>
      </p:sp>
      <p:sp>
        <p:nvSpPr>
          <p:cNvPr id="166" name="Google Shape;166;g36ea64c330c_0_29"/>
          <p:cNvSpPr txBox="1">
            <a:spLocks noGrp="1"/>
          </p:cNvSpPr>
          <p:nvPr>
            <p:ph type="body" idx="2"/>
          </p:nvPr>
        </p:nvSpPr>
        <p:spPr>
          <a:xfrm>
            <a:off x="362079" y="1333554"/>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3A3838"/>
              </a:buClr>
              <a:buSzPts val="1800"/>
              <a:buNone/>
            </a:pPr>
            <a:r>
              <a:rPr lang="en-US" sz="2500" dirty="0" err="1">
                <a:latin typeface="Calibri" panose="020F0502020204030204" pitchFamily="34" charset="0"/>
                <a:cs typeface="Calibri" panose="020F0502020204030204" pitchFamily="34" charset="0"/>
              </a:rPr>
              <a:t>Ditt</a:t>
            </a:r>
            <a:r>
              <a:rPr lang="en-US" sz="2500" dirty="0">
                <a:latin typeface="Calibri" panose="020F0502020204030204" pitchFamily="34" charset="0"/>
                <a:cs typeface="Calibri" panose="020F0502020204030204" pitchFamily="34" charset="0"/>
              </a:rPr>
              <a:t> VAD</a:t>
            </a:r>
            <a:endParaRPr sz="250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sv-SE" dirty="0">
                <a:latin typeface="Calibri" panose="020F0502020204030204" pitchFamily="34" charset="0"/>
                <a:cs typeface="Calibri" panose="020F0502020204030204" pitchFamily="34" charset="0"/>
              </a:rPr>
              <a:t>Vilka utmaningar står du inför?</a:t>
            </a:r>
          </a:p>
          <a:p>
            <a:pPr marL="457200" lvl="0" indent="-342900" algn="l" rtl="0">
              <a:lnSpc>
                <a:spcPct val="90000"/>
              </a:lnSpc>
              <a:spcBef>
                <a:spcPts val="0"/>
              </a:spcBef>
              <a:spcAft>
                <a:spcPts val="0"/>
              </a:spcAft>
              <a:buSzPts val="1800"/>
              <a:buChar char="●"/>
            </a:pPr>
            <a:r>
              <a:rPr lang="sv-SE" dirty="0">
                <a:latin typeface="Calibri" panose="020F0502020204030204" pitchFamily="34" charset="0"/>
                <a:cs typeface="Calibri" panose="020F0502020204030204" pitchFamily="34" charset="0"/>
              </a:rPr>
              <a:t>Vilka färdigheter behöver du utveckla?</a:t>
            </a:r>
          </a:p>
          <a:p>
            <a:pPr marL="457200" lvl="0" indent="-342900" algn="l" rtl="0">
              <a:lnSpc>
                <a:spcPct val="90000"/>
              </a:lnSpc>
              <a:spcBef>
                <a:spcPts val="0"/>
              </a:spcBef>
              <a:spcAft>
                <a:spcPts val="0"/>
              </a:spcAft>
              <a:buSzPts val="1800"/>
              <a:buChar char="●"/>
            </a:pPr>
            <a:r>
              <a:rPr lang="sv-SE" dirty="0">
                <a:latin typeface="Calibri" panose="020F0502020204030204" pitchFamily="34" charset="0"/>
                <a:cs typeface="Calibri" panose="020F0502020204030204" pitchFamily="34" charset="0"/>
              </a:rPr>
              <a:t>Vilka områden känner du att du sitter fast i?</a:t>
            </a:r>
          </a:p>
          <a:p>
            <a:pPr marL="457200" lvl="0" indent="-342900" algn="l" rtl="0">
              <a:lnSpc>
                <a:spcPct val="90000"/>
              </a:lnSpc>
              <a:spcBef>
                <a:spcPts val="0"/>
              </a:spcBef>
              <a:spcAft>
                <a:spcPts val="0"/>
              </a:spcAft>
              <a:buSzPts val="1800"/>
              <a:buChar char="●"/>
            </a:pPr>
            <a:r>
              <a:rPr lang="sv-SE" dirty="0">
                <a:latin typeface="Calibri" panose="020F0502020204030204" pitchFamily="34" charset="0"/>
                <a:cs typeface="Calibri" panose="020F0502020204030204" pitchFamily="34" charset="0"/>
              </a:rPr>
              <a:t>Vilka förändringar försöker du göra?</a:t>
            </a:r>
            <a:endParaRPr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lang="pt-PT" sz="2500" b="1"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r>
              <a:rPr lang="pt-PT" sz="2500" b="1" dirty="0">
                <a:latin typeface="Calibri" panose="020F0502020204030204" pitchFamily="34" charset="0"/>
                <a:cs typeface="Calibri" panose="020F0502020204030204" pitchFamily="34" charset="0"/>
              </a:rPr>
              <a:t>VAD </a:t>
            </a:r>
            <a:r>
              <a:rPr lang="pt-PT" sz="2500" dirty="0">
                <a:latin typeface="Calibri" panose="020F0502020204030204" pitchFamily="34" charset="0"/>
                <a:cs typeface="Calibri" panose="020F0502020204030204" pitchFamily="34" charset="0"/>
              </a:rPr>
              <a:t>är den ena saken du vill att din mentorska stödja dig med i ditt yreksliv just nu? </a:t>
            </a:r>
            <a:endParaRPr sz="2500" dirty="0">
              <a:latin typeface="Calibri" panose="020F0502020204030204" pitchFamily="34" charset="0"/>
              <a:cs typeface="Calibri" panose="020F0502020204030204" pitchFamily="34" charset="0"/>
            </a:endParaRPr>
          </a:p>
        </p:txBody>
      </p:sp>
      <p:sp>
        <p:nvSpPr>
          <p:cNvPr id="167" name="Google Shape;16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en-US" sz="2500" dirty="0" err="1">
                <a:latin typeface="Calibri" panose="020F0502020204030204" pitchFamily="34" charset="0"/>
                <a:cs typeface="Calibri" panose="020F0502020204030204" pitchFamily="34" charset="0"/>
              </a:rPr>
              <a:t>Ditt</a:t>
            </a:r>
            <a:r>
              <a:rPr lang="en-US" sz="2500" dirty="0">
                <a:latin typeface="Calibri" panose="020F0502020204030204" pitchFamily="34" charset="0"/>
                <a:cs typeface="Calibri" panose="020F0502020204030204" pitchFamily="34" charset="0"/>
              </a:rPr>
              <a:t> VARFÖR</a:t>
            </a: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indent="-342900">
              <a:spcBef>
                <a:spcPts val="0"/>
              </a:spcBef>
              <a:buChar char="●"/>
            </a:pPr>
            <a:r>
              <a:rPr lang="sv-SE" dirty="0">
                <a:latin typeface="Calibri" panose="020F0502020204030204" pitchFamily="34" charset="0"/>
                <a:cs typeface="Calibri" panose="020F0502020204030204" pitchFamily="34" charset="0"/>
              </a:rPr>
              <a:t>Varför är det viktigt för dig att fokusera på detta?</a:t>
            </a:r>
          </a:p>
          <a:p>
            <a:pPr indent="-342900">
              <a:spcBef>
                <a:spcPts val="0"/>
              </a:spcBef>
              <a:buChar char="●"/>
            </a:pPr>
            <a:r>
              <a:rPr lang="sv-SE" dirty="0">
                <a:latin typeface="Calibri" panose="020F0502020204030204" pitchFamily="34" charset="0"/>
                <a:cs typeface="Calibri" panose="020F0502020204030204" pitchFamily="34" charset="0"/>
              </a:rPr>
              <a:t>Om denna färdighet utvecklas, vad kommer du att bli bättre på?</a:t>
            </a:r>
          </a:p>
          <a:p>
            <a:pPr indent="-342900">
              <a:spcBef>
                <a:spcPts val="0"/>
              </a:spcBef>
              <a:buChar char="●"/>
            </a:pPr>
            <a:r>
              <a:rPr lang="sv-SE" dirty="0">
                <a:latin typeface="Calibri" panose="020F0502020204030204" pitchFamily="34" charset="0"/>
                <a:cs typeface="Calibri" panose="020F0502020204030204" pitchFamily="34" charset="0"/>
              </a:rPr>
              <a:t>Om denna utmaning hanteras, vad kommer att vara annorlunda för dig?</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marL="0" indent="0" algn="ctr">
              <a:spcBef>
                <a:spcPts val="0"/>
              </a:spcBef>
            </a:pPr>
            <a:r>
              <a:rPr lang="pt-PT" sz="2500" dirty="0">
                <a:latin typeface="Calibri" panose="020F0502020204030204" pitchFamily="34" charset="0"/>
                <a:cs typeface="Calibri" panose="020F0502020204030204" pitchFamily="34" charset="0"/>
              </a:rPr>
              <a:t>Att förstå ditt </a:t>
            </a:r>
            <a:r>
              <a:rPr lang="pt-PT" sz="2500" b="1" dirty="0">
                <a:latin typeface="Calibri" panose="020F0502020204030204" pitchFamily="34" charset="0"/>
                <a:cs typeface="Calibri" panose="020F0502020204030204" pitchFamily="34" charset="0"/>
              </a:rPr>
              <a:t>VARFÖR</a:t>
            </a:r>
            <a:r>
              <a:rPr lang="pt-PT" sz="2500" dirty="0">
                <a:latin typeface="Calibri" panose="020F0502020204030204" pitchFamily="34" charset="0"/>
                <a:cs typeface="Calibri" panose="020F0502020204030204" pitchFamily="34" charset="0"/>
              </a:rPr>
              <a:t> hjälper dig att hålla motivationen uppe!</a:t>
            </a:r>
            <a:endParaRPr sz="2500"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6ea64c330c_0_4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sv-SE" dirty="0">
                <a:latin typeface="Calibri" panose="020F0502020204030204" pitchFamily="34" charset="0"/>
                <a:cs typeface="Calibri" panose="020F0502020204030204" pitchFamily="34" charset="0"/>
              </a:rPr>
              <a:t>En påminnelse om hur användbara S.M.A.R.T.-mål är (ja, även i mentorskap!)</a:t>
            </a:r>
            <a:endParaRPr dirty="0">
              <a:latin typeface="Calibri" panose="020F0502020204030204" pitchFamily="34" charset="0"/>
              <a:cs typeface="Calibri" panose="020F0502020204030204" pitchFamily="34" charset="0"/>
            </a:endParaRPr>
          </a:p>
        </p:txBody>
      </p:sp>
      <p:sp>
        <p:nvSpPr>
          <p:cNvPr id="173" name="Google Shape;173;g36ea64c330c_0_43"/>
          <p:cNvSpPr txBox="1"/>
          <p:nvPr/>
        </p:nvSpPr>
        <p:spPr>
          <a:xfrm>
            <a:off x="954475" y="1301464"/>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rgbClr val="3A3838"/>
                </a:solidFill>
                <a:latin typeface="Calibri" panose="020F0502020204030204" pitchFamily="34" charset="0"/>
                <a:cs typeface="Calibri" panose="020F0502020204030204" pitchFamily="34" charset="0"/>
              </a:rPr>
              <a:t>Specifikt | ”Tillsammans med min mentor vill jag identifiera ett nyckelområde där jag behöver växa för att vara redo för nästa befordringsperiod på mitt företag.”</a:t>
            </a:r>
            <a:endParaRPr sz="1800" dirty="0">
              <a:solidFill>
                <a:srgbClr val="3A3838"/>
              </a:solidFill>
              <a:latin typeface="Calibri" panose="020F0502020204030204" pitchFamily="34" charset="0"/>
              <a:cs typeface="Calibri" panose="020F0502020204030204" pitchFamily="34" charset="0"/>
            </a:endParaRPr>
          </a:p>
        </p:txBody>
      </p:sp>
      <p:sp>
        <p:nvSpPr>
          <p:cNvPr id="174" name="Google Shape;174;g36ea64c330c_0_43"/>
          <p:cNvSpPr txBox="1"/>
          <p:nvPr/>
        </p:nvSpPr>
        <p:spPr>
          <a:xfrm>
            <a:off x="954475" y="2212176"/>
            <a:ext cx="10876500" cy="369291"/>
          </a:xfrm>
          <a:prstGeom prst="rect">
            <a:avLst/>
          </a:prstGeom>
          <a:noFill/>
          <a:ln>
            <a:noFill/>
          </a:ln>
        </p:spPr>
        <p:txBody>
          <a:bodyPr spcFirstLastPara="1" wrap="square" lIns="91425" tIns="45700" rIns="91425" bIns="45700" anchor="t" anchorCtr="0">
            <a:spAutoFit/>
          </a:bodyPr>
          <a:lstStyle/>
          <a:p>
            <a:r>
              <a:rPr lang="sv-SE" sz="1800" dirty="0">
                <a:solidFill>
                  <a:srgbClr val="3A3838"/>
                </a:solidFill>
                <a:latin typeface="Calibri" panose="020F0502020204030204" pitchFamily="34" charset="0"/>
                <a:cs typeface="Calibri" panose="020F0502020204030204" pitchFamily="34" charset="0"/>
              </a:rPr>
              <a:t>Mätbart | ”Vi kommer att identifiera viktiga (små) milstolpar och sätta minst en åtgärdspunkt mellan våra möten.”</a:t>
            </a:r>
            <a:endParaRPr sz="1800" dirty="0">
              <a:solidFill>
                <a:srgbClr val="3A3838"/>
              </a:solidFill>
              <a:latin typeface="Calibri" panose="020F0502020204030204" pitchFamily="34" charset="0"/>
              <a:cs typeface="Calibri" panose="020F0502020204030204" pitchFamily="34" charset="0"/>
            </a:endParaRPr>
          </a:p>
        </p:txBody>
      </p:sp>
      <p:sp>
        <p:nvSpPr>
          <p:cNvPr id="175" name="Google Shape;175;g36ea64c330c_0_43"/>
          <p:cNvSpPr txBox="1"/>
          <p:nvPr/>
        </p:nvSpPr>
        <p:spPr>
          <a:xfrm>
            <a:off x="954475" y="2962859"/>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rgbClr val="3A3838"/>
                </a:solidFill>
                <a:latin typeface="Calibri" panose="020F0502020204030204" pitchFamily="34" charset="0"/>
                <a:cs typeface="Calibri" panose="020F0502020204030204" pitchFamily="34" charset="0"/>
              </a:rPr>
              <a:t>Akzepterat</a:t>
            </a:r>
            <a:r>
              <a:rPr lang="en-US" sz="1800" dirty="0">
                <a:solidFill>
                  <a:srgbClr val="3A3838"/>
                </a:solidFill>
                <a:latin typeface="Calibri" panose="020F0502020204030204" pitchFamily="34" charset="0"/>
                <a:cs typeface="Calibri" panose="020F0502020204030204" pitchFamily="34" charset="0"/>
              </a:rPr>
              <a:t> | </a:t>
            </a:r>
            <a:r>
              <a:rPr lang="sv-SE" sz="1800" dirty="0">
                <a:solidFill>
                  <a:srgbClr val="3A3838"/>
                </a:solidFill>
                <a:latin typeface="Calibri" panose="020F0502020204030204" pitchFamily="34" charset="0"/>
                <a:cs typeface="Calibri" panose="020F0502020204030204" pitchFamily="34" charset="0"/>
              </a:rPr>
              <a:t>Vi planerar utifrån mitt schema och arbetsbelastning med snabba avstämningar så att vi kan anpassa oss vid behov (och inte identifiera mer än ett nyckelområde!).”</a:t>
            </a:r>
            <a:endParaRPr lang="en-US" sz="1800" dirty="0">
              <a:solidFill>
                <a:srgbClr val="3A3838"/>
              </a:solidFill>
              <a:latin typeface="Calibri" panose="020F0502020204030204" pitchFamily="34" charset="0"/>
              <a:cs typeface="Calibri" panose="020F0502020204030204" pitchFamily="34" charset="0"/>
              <a:sym typeface="Arial"/>
            </a:endParaRPr>
          </a:p>
        </p:txBody>
      </p:sp>
      <p:sp>
        <p:nvSpPr>
          <p:cNvPr id="176" name="Google Shape;17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r>
              <a:rPr lang="pt-PT" sz="1800" dirty="0">
                <a:solidFill>
                  <a:srgbClr val="3A3838"/>
                </a:solidFill>
                <a:latin typeface="Calibri" panose="020F0502020204030204" pitchFamily="34" charset="0"/>
                <a:cs typeface="Calibri" panose="020F0502020204030204" pitchFamily="34" charset="0"/>
              </a:rPr>
              <a:t>Realistisk | </a:t>
            </a:r>
            <a:r>
              <a:rPr lang="sv-SE" sz="1800" dirty="0">
                <a:solidFill>
                  <a:srgbClr val="3A3838"/>
                </a:solidFill>
                <a:latin typeface="Calibri" panose="020F0502020204030204" pitchFamily="34" charset="0"/>
                <a:cs typeface="Calibri" panose="020F0502020204030204" pitchFamily="34" charset="0"/>
              </a:rPr>
              <a:t>”För att identifiera detta ena nyckelområde behöver jag fundera på hur det kompletterar mitt nuvarande yrkesliv eller min framtida vision.</a:t>
            </a:r>
            <a:endParaRPr sz="1800" dirty="0">
              <a:solidFill>
                <a:srgbClr val="3A3838"/>
              </a:solidFill>
              <a:latin typeface="Calibri" panose="020F0502020204030204" pitchFamily="34" charset="0"/>
              <a:cs typeface="Calibri" panose="020F0502020204030204" pitchFamily="34" charset="0"/>
            </a:endParaRPr>
          </a:p>
        </p:txBody>
      </p:sp>
      <p:sp>
        <p:nvSpPr>
          <p:cNvPr id="177" name="Google Shape;177;g36ea64c330c_0_43"/>
          <p:cNvSpPr txBox="1"/>
          <p:nvPr/>
        </p:nvSpPr>
        <p:spPr>
          <a:xfrm>
            <a:off x="954475" y="4910036"/>
            <a:ext cx="108765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1800" dirty="0">
                <a:solidFill>
                  <a:srgbClr val="3A3838"/>
                </a:solidFill>
                <a:latin typeface="Calibri" panose="020F0502020204030204" pitchFamily="34" charset="0"/>
                <a:cs typeface="Calibri" panose="020F0502020204030204" pitchFamily="34" charset="0"/>
                <a:sym typeface="Arial"/>
              </a:rPr>
              <a:t>Tidsbunden</a:t>
            </a:r>
            <a:r>
              <a:rPr lang="pt-PT" sz="1800" dirty="0">
                <a:solidFill>
                  <a:srgbClr val="3A3838"/>
                </a:solidFill>
                <a:latin typeface="Calibri" panose="020F0502020204030204" pitchFamily="34" charset="0"/>
                <a:cs typeface="Calibri" panose="020F0502020204030204" pitchFamily="34" charset="0"/>
              </a:rPr>
              <a:t>| </a:t>
            </a:r>
            <a:r>
              <a:rPr lang="sv-SE" sz="1800" dirty="0">
                <a:solidFill>
                  <a:srgbClr val="3A3838"/>
                </a:solidFill>
                <a:latin typeface="Calibri" panose="020F0502020204030204" pitchFamily="34" charset="0"/>
                <a:cs typeface="Calibri" panose="020F0502020204030204" pitchFamily="34" charset="0"/>
              </a:rPr>
              <a:t>”Min mentor och jag kommer att sikta på att jag ska slutföra mina första milstolpar före vårt [ange nummer] möte.”</a:t>
            </a:r>
            <a:endParaRPr sz="1800" dirty="0">
              <a:solidFill>
                <a:srgbClr val="3A3838"/>
              </a:solidFill>
              <a:latin typeface="Calibri" panose="020F0502020204030204" pitchFamily="34" charset="0"/>
              <a:cs typeface="Calibri" panose="020F0502020204030204" pitchFamily="34" charset="0"/>
              <a:sym typeface="Arial"/>
            </a:endParaRPr>
          </a:p>
        </p:txBody>
      </p:sp>
      <p:sp>
        <p:nvSpPr>
          <p:cNvPr id="178" name="Google Shape;178;g36ea64c330c_0_43"/>
          <p:cNvSpPr txBox="1"/>
          <p:nvPr/>
        </p:nvSpPr>
        <p:spPr>
          <a:xfrm>
            <a:off x="954475" y="5731759"/>
            <a:ext cx="10876500" cy="646290"/>
          </a:xfrm>
          <a:prstGeom prst="rect">
            <a:avLst/>
          </a:prstGeom>
          <a:noFill/>
          <a:ln>
            <a:noFill/>
          </a:ln>
        </p:spPr>
        <p:txBody>
          <a:bodyPr spcFirstLastPara="1" wrap="square" lIns="91425" tIns="45700" rIns="91425" bIns="45700" anchor="t" anchorCtr="0">
            <a:spAutoFit/>
          </a:bodyPr>
          <a:lstStyle/>
          <a:p>
            <a:r>
              <a:rPr lang="sv-SE" sz="1800" dirty="0">
                <a:solidFill>
                  <a:srgbClr val="3A3838"/>
                </a:solidFill>
                <a:latin typeface="Calibri" panose="020F0502020204030204" pitchFamily="34" charset="0"/>
                <a:cs typeface="Calibri" panose="020F0502020204030204" pitchFamily="34" charset="0"/>
              </a:rPr>
              <a:t>OBS! Alla mentorsmål behöver inte följa S.M.A.R.T.-ramverket till punkt och pricka! Använd ramverket för din egen skull och forma inte dina mål helt efter det. Det finns här för att vägleda dig, inte begränsa dig!</a:t>
            </a:r>
            <a:endParaRPr sz="1800" dirty="0">
              <a:solidFill>
                <a:srgbClr val="3A3838"/>
              </a:solidFill>
              <a:latin typeface="Calibri" panose="020F0502020204030204" pitchFamily="34" charset="0"/>
              <a:cs typeface="Calibri" panose="020F0502020204030204" pitchFamily="34" charset="0"/>
            </a:endParaRPr>
          </a:p>
        </p:txBody>
      </p:sp>
      <p:pic>
        <p:nvPicPr>
          <p:cNvPr id="179" name="Google Shape;179;g36ea64c330c_0_43"/>
          <p:cNvPicPr preferRelativeResize="0"/>
          <p:nvPr/>
        </p:nvPicPr>
        <p:blipFill rotWithShape="1">
          <a:blip r:embed="rId3">
            <a:alphaModFix/>
          </a:blip>
          <a:srcRect/>
          <a:stretch/>
        </p:blipFill>
        <p:spPr>
          <a:xfrm rot="2700000">
            <a:off x="312764" y="1265273"/>
            <a:ext cx="441715" cy="441715"/>
          </a:xfrm>
          <a:prstGeom prst="rect">
            <a:avLst/>
          </a:prstGeom>
          <a:noFill/>
          <a:ln>
            <a:noFill/>
          </a:ln>
        </p:spPr>
      </p:pic>
      <p:pic>
        <p:nvPicPr>
          <p:cNvPr id="180" name="Google Shape;180;g36ea64c330c_0_43"/>
          <p:cNvPicPr preferRelativeResize="0"/>
          <p:nvPr/>
        </p:nvPicPr>
        <p:blipFill rotWithShape="1">
          <a:blip r:embed="rId3">
            <a:alphaModFix/>
          </a:blip>
          <a:srcRect/>
          <a:stretch/>
        </p:blipFill>
        <p:spPr>
          <a:xfrm rot="2700000">
            <a:off x="312764" y="2175985"/>
            <a:ext cx="441715" cy="441715"/>
          </a:xfrm>
          <a:prstGeom prst="rect">
            <a:avLst/>
          </a:prstGeom>
          <a:noFill/>
          <a:ln>
            <a:noFill/>
          </a:ln>
        </p:spPr>
      </p:pic>
      <p:pic>
        <p:nvPicPr>
          <p:cNvPr id="181" name="Google Shape;181;g36ea64c330c_0_43"/>
          <p:cNvPicPr preferRelativeResize="0"/>
          <p:nvPr/>
        </p:nvPicPr>
        <p:blipFill rotWithShape="1">
          <a:blip r:embed="rId3">
            <a:alphaModFix/>
          </a:blip>
          <a:srcRect/>
          <a:stretch/>
        </p:blipFill>
        <p:spPr>
          <a:xfrm rot="2700000">
            <a:off x="312764" y="3086697"/>
            <a:ext cx="441715" cy="441715"/>
          </a:xfrm>
          <a:prstGeom prst="rect">
            <a:avLst/>
          </a:prstGeom>
          <a:noFill/>
          <a:ln>
            <a:noFill/>
          </a:ln>
        </p:spPr>
      </p:pic>
      <p:pic>
        <p:nvPicPr>
          <p:cNvPr id="182" name="Google Shape;182;g36ea64c330c_0_43"/>
          <p:cNvPicPr preferRelativeResize="0"/>
          <p:nvPr/>
        </p:nvPicPr>
        <p:blipFill rotWithShape="1">
          <a:blip r:embed="rId3">
            <a:alphaModFix/>
          </a:blip>
          <a:srcRect/>
          <a:stretch/>
        </p:blipFill>
        <p:spPr>
          <a:xfrm rot="2700000">
            <a:off x="312764" y="3997409"/>
            <a:ext cx="441715" cy="441715"/>
          </a:xfrm>
          <a:prstGeom prst="rect">
            <a:avLst/>
          </a:prstGeom>
          <a:noFill/>
          <a:ln>
            <a:noFill/>
          </a:ln>
        </p:spPr>
      </p:pic>
      <p:pic>
        <p:nvPicPr>
          <p:cNvPr id="183" name="Google Shape;183;g36ea64c330c_0_43"/>
          <p:cNvPicPr preferRelativeResize="0"/>
          <p:nvPr/>
        </p:nvPicPr>
        <p:blipFill rotWithShape="1">
          <a:blip r:embed="rId3">
            <a:alphaModFix/>
          </a:blip>
          <a:srcRect/>
          <a:stretch/>
        </p:blipFill>
        <p:spPr>
          <a:xfrm rot="2700000">
            <a:off x="312764" y="4908121"/>
            <a:ext cx="441715" cy="441715"/>
          </a:xfrm>
          <a:prstGeom prst="rect">
            <a:avLst/>
          </a:prstGeom>
          <a:noFill/>
          <a:ln>
            <a:noFill/>
          </a:ln>
        </p:spPr>
      </p:pic>
      <p:pic>
        <p:nvPicPr>
          <p:cNvPr id="184" name="Google Shape;184;g36ea64c330c_0_43"/>
          <p:cNvPicPr preferRelativeResize="0"/>
          <p:nvPr/>
        </p:nvPicPr>
        <p:blipFill rotWithShape="1">
          <a:blip r:embed="rId3">
            <a:alphaModFix/>
          </a:blip>
          <a:srcRect/>
          <a:stretch/>
        </p:blipFill>
        <p:spPr>
          <a:xfrm rot="2700000">
            <a:off x="312764" y="5818833"/>
            <a:ext cx="441715" cy="44171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Hitta rätt mentor</a:t>
            </a:r>
            <a:endParaRPr dirty="0">
              <a:latin typeface="Calibri" panose="020F0502020204030204" pitchFamily="34" charset="0"/>
              <a:cs typeface="Calibri" panose="020F0502020204030204" pitchFamily="34" charset="0"/>
            </a:endParaRPr>
          </a:p>
        </p:txBody>
      </p:sp>
      <p:sp>
        <p:nvSpPr>
          <p:cNvPr id="190" name="Google Shape;19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Din mentor behöver ha erfarenhet inom det ämne och/eller det område som intresserar dig.</a:t>
            </a:r>
          </a:p>
          <a:p>
            <a:pPr marL="0" lvl="0" indent="0" algn="l" rtl="0">
              <a:lnSpc>
                <a:spcPct val="115000"/>
              </a:lnSpc>
              <a:spcBef>
                <a:spcPts val="0"/>
              </a:spcBef>
              <a:spcAft>
                <a:spcPts val="0"/>
              </a:spcAft>
              <a:buClr>
                <a:schemeClr val="dk1"/>
              </a:buClr>
              <a:buSzPts val="1100"/>
              <a:buFont typeface="Arial"/>
              <a:buNone/>
            </a:pPr>
            <a:r>
              <a:rPr lang="sv-SE" sz="1800" dirty="0">
                <a:solidFill>
                  <a:srgbClr val="222222"/>
                </a:solidFill>
                <a:highlight>
                  <a:srgbClr val="FFFFFF"/>
                </a:highlight>
                <a:latin typeface="Calibri" panose="020F0502020204030204" pitchFamily="34" charset="0"/>
                <a:cs typeface="Calibri" panose="020F0502020204030204" pitchFamily="34" charset="0"/>
              </a:rPr>
              <a:t>Exempel: Om du vill byta karriär och starta eget företag, behöver mentorn du väljer antingen ha gjort en liknande förändring eller vara entreprenör inom ett liknande område.</a:t>
            </a: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Om du är intresserad av ett specifikt stöd- eller utmaningsområde kan du välja din mentor utifrån det.</a:t>
            </a:r>
          </a:p>
          <a:p>
            <a:pPr marL="0" lvl="0" indent="0" algn="l" rtl="0">
              <a:lnSpc>
                <a:spcPct val="115000"/>
              </a:lnSpc>
              <a:spcBef>
                <a:spcPts val="0"/>
              </a:spcBef>
              <a:spcAft>
                <a:spcPts val="0"/>
              </a:spcAft>
              <a:buClr>
                <a:schemeClr val="dk1"/>
              </a:buClr>
              <a:buSzPts val="1100"/>
              <a:buFont typeface="Arial"/>
              <a:buNone/>
            </a:pPr>
            <a:r>
              <a:rPr lang="sv-SE" sz="1800" dirty="0">
                <a:solidFill>
                  <a:srgbClr val="222222"/>
                </a:solidFill>
                <a:highlight>
                  <a:srgbClr val="FFFFFF"/>
                </a:highlight>
                <a:latin typeface="Calibri" panose="020F0502020204030204" pitchFamily="34" charset="0"/>
                <a:cs typeface="Calibri" panose="020F0502020204030204" pitchFamily="34" charset="0"/>
              </a:rPr>
              <a:t>Exempel: Om du arbetar inom sjöfartssektorn och behöver stöd i att arbeta i en mansdominerad miljö, kan du välja en mentor som har mött samma utmaning, även om hon är verksam i en annan bransch, till exempel inom teknikindustrin.</a:t>
            </a:r>
            <a:endParaRPr sz="1800" dirty="0">
              <a:latin typeface="Calibri" panose="020F0502020204030204" pitchFamily="34" charset="0"/>
              <a:cs typeface="Calibri" panose="020F0502020204030204" pitchFamily="34" charset="0"/>
            </a:endParaRPr>
          </a:p>
        </p:txBody>
      </p:sp>
      <p:pic>
        <p:nvPicPr>
          <p:cNvPr id="191" name="Google Shape;191;p6" descr="Uma imagem com pessoa, vestuário, Cara humana, interior  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Hitta rätt mentor</a:t>
            </a:r>
            <a:endParaRPr dirty="0">
              <a:latin typeface="Calibri" panose="020F0502020204030204" pitchFamily="34" charset="0"/>
              <a:cs typeface="Calibri" panose="020F0502020204030204" pitchFamily="34" charset="0"/>
            </a:endParaRPr>
          </a:p>
        </p:txBody>
      </p:sp>
      <p:sp>
        <p:nvSpPr>
          <p:cNvPr id="197" name="Google Shape;197;g36ea64c330c_0_86"/>
          <p:cNvSpPr txBox="1">
            <a:spLocks noGrp="1"/>
          </p:cNvSpPr>
          <p:nvPr>
            <p:ph type="body" idx="2"/>
          </p:nvPr>
        </p:nvSpPr>
        <p:spPr>
          <a:xfrm>
            <a:off x="362082" y="1384192"/>
            <a:ext cx="6052500" cy="5305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Se till att du knyter kontakter med personer som kan känna andra som kan hjälpa dig att hitta rätt mentor.</a:t>
            </a:r>
          </a:p>
          <a:p>
            <a:pPr marL="0" lvl="0" indent="0" algn="l" rtl="0">
              <a:lnSpc>
                <a:spcPct val="115000"/>
              </a:lnSpc>
              <a:spcBef>
                <a:spcPts val="0"/>
              </a:spcBef>
              <a:spcAft>
                <a:spcPts val="0"/>
              </a:spcAft>
              <a:buClr>
                <a:schemeClr val="dk1"/>
              </a:buClr>
              <a:buSzPts val="1100"/>
              <a:buFont typeface="Arial"/>
              <a:buNone/>
            </a:pPr>
            <a:r>
              <a:rPr lang="sv-SE" sz="1800" dirty="0">
                <a:solidFill>
                  <a:srgbClr val="222222"/>
                </a:solidFill>
                <a:highlight>
                  <a:srgbClr val="FFFFFF"/>
                </a:highlight>
                <a:latin typeface="Calibri" panose="020F0502020204030204" pitchFamily="34" charset="0"/>
                <a:cs typeface="Calibri" panose="020F0502020204030204" pitchFamily="34" charset="0"/>
              </a:rPr>
              <a:t>Tips: Gå på nätverks- eller communityevenemang, både lokalt och online, be folk om rekommendationer på mentorer, skicka meddelanden på LinkedIn där du förklarar att de skulle kunna vara din ideala mentor – men var alltid vänlig och respektfull mot andras tid.</a:t>
            </a: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Hur föredrar du att dina mentormöten ska äga rum?</a:t>
            </a:r>
          </a:p>
          <a:p>
            <a:pPr marL="0" lvl="0" indent="0" algn="l" rtl="0">
              <a:lnSpc>
                <a:spcPct val="115000"/>
              </a:lnSpc>
              <a:spcBef>
                <a:spcPts val="0"/>
              </a:spcBef>
              <a:spcAft>
                <a:spcPts val="0"/>
              </a:spcAft>
              <a:buClr>
                <a:schemeClr val="dk1"/>
              </a:buClr>
              <a:buSzPts val="1100"/>
              <a:buFont typeface="Arial"/>
              <a:buNone/>
            </a:pPr>
            <a:r>
              <a:rPr lang="sv-SE" sz="1800" dirty="0">
                <a:solidFill>
                  <a:srgbClr val="222222"/>
                </a:solidFill>
                <a:highlight>
                  <a:srgbClr val="FFFFFF"/>
                </a:highlight>
                <a:latin typeface="Calibri" panose="020F0502020204030204" pitchFamily="34" charset="0"/>
                <a:cs typeface="Calibri" panose="020F0502020204030204" pitchFamily="34" charset="0"/>
              </a:rPr>
              <a:t>Tips: Om du föredrar en mentor som du kan träffa personligen, fokusera din research på områden nära dig och prioritera detta. Om personliga möten skulle vara svåra att hantera eller du känner att det skulle begränsa ditt urval av mentorer, bredda din research.</a:t>
            </a:r>
            <a:endParaRPr sz="1800" b="1" dirty="0">
              <a:solidFill>
                <a:srgbClr val="222222"/>
              </a:solidFill>
              <a:highlight>
                <a:srgbClr val="FFFFFF"/>
              </a:highlight>
              <a:latin typeface="Calibri" panose="020F0502020204030204" pitchFamily="34" charset="0"/>
              <a:cs typeface="Calibri" panose="020F0502020204030204" pitchFamily="34" charset="0"/>
            </a:endParaRPr>
          </a:p>
        </p:txBody>
      </p:sp>
      <p:pic>
        <p:nvPicPr>
          <p:cNvPr id="198" name="Google Shape;198;g36ea64c330c_0_86" descr="Uma imagem com pessoa, vestuário, Cara humana, interior  Os conteúdos gerados por IA poderão estar incorretos."/>
          <p:cNvPicPr preferRelativeResize="0">
            <a:picLocks noGrp="1"/>
          </p:cNvPicPr>
          <p:nvPr>
            <p:ph type="pic" idx="3"/>
          </p:nvPr>
        </p:nvPicPr>
        <p:blipFill rotWithShape="1">
          <a:blip r:embed="rId3">
            <a:alphaModFix/>
          </a:blip>
          <a:srcRect l="17501" r="31723"/>
          <a:stretch/>
        </p:blipFill>
        <p:spPr>
          <a:xfrm>
            <a:off x="6968836" y="0"/>
            <a:ext cx="5223163" cy="6858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Färdigheter för framgångsrika mentees</a:t>
            </a:r>
            <a:endParaRPr dirty="0">
              <a:latin typeface="Calibri" panose="020F0502020204030204" pitchFamily="34" charset="0"/>
              <a:cs typeface="Calibri" panose="020F0502020204030204" pitchFamily="34" charset="0"/>
            </a:endParaRPr>
          </a:p>
        </p:txBody>
      </p:sp>
      <p:sp>
        <p:nvSpPr>
          <p:cNvPr id="204" name="Google Shape;20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Aktivt lyssnande</a:t>
            </a:r>
          </a:p>
          <a:p>
            <a:pPr marL="0" lvl="0" indent="0" algn="l" rtl="0">
              <a:lnSpc>
                <a:spcPct val="115000"/>
              </a:lnSpc>
              <a:spcBef>
                <a:spcPts val="0"/>
              </a:spcBef>
              <a:spcAft>
                <a:spcPts val="0"/>
              </a:spcAft>
              <a:buNone/>
            </a:pPr>
            <a:r>
              <a:rPr lang="sv-SE" sz="1800" dirty="0">
                <a:solidFill>
                  <a:srgbClr val="222222"/>
                </a:solidFill>
                <a:highlight>
                  <a:srgbClr val="FFFFFF"/>
                </a:highlight>
                <a:latin typeface="Calibri" panose="020F0502020204030204" pitchFamily="34" charset="0"/>
                <a:cs typeface="Calibri" panose="020F0502020204030204" pitchFamily="34" charset="0"/>
              </a:rPr>
              <a:t>Under dina möten, lyssna noggrant och uppmärksamt – inte bara för att förbereda ett svar, utan för att verkligen förstå vad din mentor delar med sig av. Undvik att avbryta, sätt alla notifikationer på ljudlöst för att minimera störningar, och tveka inte att anteckna om det hjälper dig. Aktivt lyssnande bygger förtroende och visar respekt för mentorens tid (och din egen!).</a:t>
            </a:r>
          </a:p>
          <a:p>
            <a:pPr marL="0" lvl="0" indent="0" algn="l" rtl="0">
              <a:lnSpc>
                <a:spcPct val="115000"/>
              </a:lnSpc>
              <a:spcBef>
                <a:spcPts val="0"/>
              </a:spcBef>
              <a:spcAft>
                <a:spcPts val="0"/>
              </a:spcAft>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Målsättning och förberedelse</a:t>
            </a:r>
          </a:p>
          <a:p>
            <a:pPr marL="0" lvl="0" indent="0" algn="l" rtl="0">
              <a:lnSpc>
                <a:spcPct val="115000"/>
              </a:lnSpc>
              <a:spcBef>
                <a:spcPts val="0"/>
              </a:spcBef>
              <a:spcAft>
                <a:spcPts val="0"/>
              </a:spcAft>
              <a:buNone/>
            </a:pPr>
            <a:r>
              <a:rPr lang="sv-SE" sz="1800" dirty="0">
                <a:solidFill>
                  <a:srgbClr val="222222"/>
                </a:solidFill>
                <a:highlight>
                  <a:srgbClr val="FFFFFF"/>
                </a:highlight>
                <a:latin typeface="Calibri" panose="020F0502020204030204" pitchFamily="34" charset="0"/>
                <a:cs typeface="Calibri" panose="020F0502020204030204" pitchFamily="34" charset="0"/>
              </a:rPr>
              <a:t>Innan varje möte/kontakt (särskilt det första), fundera på och välj ut de viktigaste professionella frågor som berör dig, så att du är förberedd och kan få ut mesta möjliga av diskussionen med din mentor (gå tillbaka till målsättnings-sliden för fler praktiska tips!).</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endParaRPr lang="pt-PT"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sv-SE" sz="1800" b="1" dirty="0">
                <a:solidFill>
                  <a:srgbClr val="222222"/>
                </a:solidFill>
                <a:highlight>
                  <a:srgbClr val="FFFFFF"/>
                </a:highlight>
                <a:latin typeface="Calibri" panose="020F0502020204030204" pitchFamily="34" charset="0"/>
                <a:cs typeface="Calibri" panose="020F0502020204030204" pitchFamily="34" charset="0"/>
              </a:rPr>
              <a:t>Att vara öppen för feedback</a:t>
            </a:r>
          </a:p>
          <a:p>
            <a:pPr marL="0" lvl="0" indent="0" algn="l" rtl="0">
              <a:lnSpc>
                <a:spcPct val="115000"/>
              </a:lnSpc>
              <a:spcBef>
                <a:spcPts val="0"/>
              </a:spcBef>
              <a:spcAft>
                <a:spcPts val="0"/>
              </a:spcAft>
              <a:buNone/>
            </a:pPr>
            <a:r>
              <a:rPr lang="sv-SE" sz="1800" dirty="0">
                <a:solidFill>
                  <a:srgbClr val="222222"/>
                </a:solidFill>
                <a:highlight>
                  <a:srgbClr val="FFFFFF"/>
                </a:highlight>
                <a:latin typeface="Calibri" panose="020F0502020204030204" pitchFamily="34" charset="0"/>
                <a:cs typeface="Calibri" panose="020F0502020204030204" pitchFamily="34" charset="0"/>
              </a:rPr>
              <a:t>Att ta emot feedback – särskilt när den utmanar dig – är en viktig del av att växa genom mentorskap. Försök att möta mentorens kommentarer med nyfikenhet snarare än försvarsställning. Ställ frågor och var villig att utforska nya perspektiv, även när de känns obekväma i början.</a:t>
            </a: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4BB93-A52E-072F-54C6-D9F6D137D3CB}"/>
              </a:ext>
            </a:extLst>
          </p:cNvPr>
          <p:cNvSpPr>
            <a:spLocks noGrp="1"/>
          </p:cNvSpPr>
          <p:nvPr>
            <p:ph type="body" idx="1"/>
          </p:nvPr>
        </p:nvSpPr>
        <p:spPr/>
        <p:txBody>
          <a:bodyPr/>
          <a:lstStyle/>
          <a:p>
            <a:r>
              <a:rPr lang="en-US" dirty="0" err="1">
                <a:latin typeface="Calibri" panose="020F0502020204030204" pitchFamily="34" charset="0"/>
                <a:cs typeface="Calibri" panose="020F0502020204030204" pitchFamily="34" charset="0"/>
              </a:rPr>
              <a:t>Färdigheter</a:t>
            </a:r>
            <a:r>
              <a:rPr lang="en-US" dirty="0">
                <a:latin typeface="Calibri" panose="020F0502020204030204" pitchFamily="34" charset="0"/>
                <a:cs typeface="Calibri" panose="020F0502020204030204" pitchFamily="34" charset="0"/>
              </a:rPr>
              <a:t> för </a:t>
            </a:r>
            <a:r>
              <a:rPr lang="en-US" dirty="0" err="1">
                <a:latin typeface="Calibri" panose="020F0502020204030204" pitchFamily="34" charset="0"/>
                <a:cs typeface="Calibri" panose="020F0502020204030204" pitchFamily="34" charset="0"/>
              </a:rPr>
              <a:t>framgångsrika</a:t>
            </a:r>
            <a:r>
              <a:rPr lang="en-US" dirty="0">
                <a:latin typeface="Calibri" panose="020F0502020204030204" pitchFamily="34" charset="0"/>
                <a:cs typeface="Calibri" panose="020F0502020204030204" pitchFamily="34" charset="0"/>
              </a:rPr>
              <a:t> mentees</a:t>
            </a:r>
          </a:p>
        </p:txBody>
      </p:sp>
      <p:sp>
        <p:nvSpPr>
          <p:cNvPr id="3" name="Text Placeholder 2">
            <a:extLst>
              <a:ext uri="{FF2B5EF4-FFF2-40B4-BE49-F238E27FC236}">
                <a16:creationId xmlns:a16="http://schemas.microsoft.com/office/drawing/2014/main" id="{4BEEC881-D09D-E943-38ED-407A611B8DB1}"/>
              </a:ext>
            </a:extLst>
          </p:cNvPr>
          <p:cNvSpPr>
            <a:spLocks noGrp="1"/>
          </p:cNvSpPr>
          <p:nvPr>
            <p:ph type="body" idx="2"/>
          </p:nvPr>
        </p:nvSpPr>
        <p:spPr>
          <a:xfrm>
            <a:off x="362081" y="1230284"/>
            <a:ext cx="11730451" cy="5023867"/>
          </a:xfrm>
        </p:spPr>
        <p:txBody>
          <a:bodyPr/>
          <a:lstStyle/>
          <a:p>
            <a:r>
              <a:rPr lang="sv-SE" sz="1800" b="1" dirty="0">
                <a:latin typeface="Calibri" panose="020F0502020204030204" pitchFamily="34" charset="0"/>
                <a:cs typeface="Calibri" panose="020F0502020204030204" pitchFamily="34" charset="0"/>
              </a:rPr>
              <a:t>Bygga förtroende och ömsesidig respekt</a:t>
            </a:r>
          </a:p>
          <a:p>
            <a:r>
              <a:rPr lang="sv-SE" sz="1800" dirty="0">
                <a:latin typeface="Calibri" panose="020F0502020204030204" pitchFamily="34" charset="0"/>
                <a:cs typeface="Calibri" panose="020F0502020204030204" pitchFamily="34" charset="0"/>
              </a:rPr>
              <a:t>Respektera de tidsramar ni redan har kommit överens om med din mentor. Förvänta dig inte att hen ska vara tillgänglig</a:t>
            </a:r>
          </a:p>
          <a:p>
            <a:r>
              <a:rPr lang="sv-SE" sz="1800" dirty="0">
                <a:latin typeface="Calibri" panose="020F0502020204030204" pitchFamily="34" charset="0"/>
                <a:cs typeface="Calibri" panose="020F0502020204030204" pitchFamily="34" charset="0"/>
              </a:rPr>
              <a:t>när som helst utanför den överenskomna planen.Var ärlig och öppen om de frågor som berör dig. Din mentor finns där</a:t>
            </a:r>
          </a:p>
          <a:p>
            <a:r>
              <a:rPr lang="sv-SE" sz="1800" dirty="0">
                <a:latin typeface="Calibri" panose="020F0502020204030204" pitchFamily="34" charset="0"/>
                <a:cs typeface="Calibri" panose="020F0502020204030204" pitchFamily="34" charset="0"/>
              </a:rPr>
              <a:t>för att lyssna, och ert samarbete blir mer givande om du visar förtroende för hen.</a:t>
            </a:r>
            <a:endParaRPr lang="en-US"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a:p>
            <a:r>
              <a:rPr lang="sv-SE" sz="1800" b="1" dirty="0">
                <a:latin typeface="Calibri" panose="020F0502020204030204" pitchFamily="34" charset="0"/>
                <a:cs typeface="Calibri" panose="020F0502020204030204" pitchFamily="34" charset="0"/>
              </a:rPr>
              <a:t>Att få ut det mesta av mentorrelationen</a:t>
            </a:r>
          </a:p>
          <a:p>
            <a:r>
              <a:rPr lang="sv-SE" sz="1800" dirty="0">
                <a:latin typeface="Calibri" panose="020F0502020204030204" pitchFamily="34" charset="0"/>
                <a:cs typeface="Calibri" panose="020F0502020204030204" pitchFamily="34" charset="0"/>
              </a:rPr>
              <a:t>Engagemang är en nyckelkomponent i mentorsprocessen, och innebär:</a:t>
            </a:r>
          </a:p>
          <a:p>
            <a:pPr marL="514350" indent="-285750">
              <a:buFont typeface="Arial" panose="020B0604020202020204" pitchFamily="34" charset="0"/>
              <a:buChar char="•"/>
            </a:pPr>
            <a:r>
              <a:rPr lang="sv-SE" sz="1800" dirty="0">
                <a:latin typeface="Calibri" panose="020F0502020204030204" pitchFamily="34" charset="0"/>
                <a:cs typeface="Calibri" panose="020F0502020204030204" pitchFamily="34" charset="0"/>
              </a:rPr>
              <a:t>Att vara konsekvent i dina kommunikationer och avtalade möten</a:t>
            </a:r>
          </a:p>
          <a:p>
            <a:pPr marL="514350" indent="-285750">
              <a:buFont typeface="Arial" panose="020B0604020202020204" pitchFamily="34" charset="0"/>
              <a:buChar char="•"/>
            </a:pPr>
            <a:r>
              <a:rPr lang="sv-SE" sz="1800" dirty="0">
                <a:latin typeface="Calibri" panose="020F0502020204030204" pitchFamily="34" charset="0"/>
                <a:cs typeface="Calibri" panose="020F0502020204030204" pitchFamily="34" charset="0"/>
              </a:rPr>
              <a:t>Att gå förberedd till varje möte</a:t>
            </a:r>
          </a:p>
          <a:p>
            <a:pPr marL="514350" indent="-285750">
              <a:buFont typeface="Arial" panose="020B0604020202020204" pitchFamily="34" charset="0"/>
              <a:buChar char="•"/>
            </a:pPr>
            <a:r>
              <a:rPr lang="sv-SE" sz="1800" dirty="0">
                <a:latin typeface="Calibri" panose="020F0502020204030204" pitchFamily="34" charset="0"/>
                <a:cs typeface="Calibri" panose="020F0502020204030204" pitchFamily="34" charset="0"/>
              </a:rPr>
              <a:t>Att följa de steg ni har kommit överens om mellan mötena</a:t>
            </a:r>
            <a:endParaRPr lang="en-US" sz="1800" dirty="0"/>
          </a:p>
        </p:txBody>
      </p:sp>
    </p:spTree>
    <p:extLst>
      <p:ext uri="{BB962C8B-B14F-4D97-AF65-F5344CB8AC3E}">
        <p14:creationId xmlns:p14="http://schemas.microsoft.com/office/powerpoint/2010/main" val="34444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21DF-3331-1078-D557-F30C47B107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770C50A-1FD3-56FD-D393-BDA4C74267F1}"/>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dirty="0"/>
              <a:t>DELMOMENT</a:t>
            </a:r>
            <a:r>
              <a:rPr lang="en-GB" noProof="0" dirty="0"/>
              <a:t> 5.</a:t>
            </a:r>
            <a:r>
              <a:rPr lang="en-GB" dirty="0"/>
              <a:t>3</a:t>
            </a:r>
            <a:r>
              <a:rPr lang="en-GB" noProof="0" dirty="0"/>
              <a:t>: </a:t>
            </a:r>
            <a:r>
              <a:rPr lang="sv-SE" dirty="0"/>
              <a:t>Växa in i rollen som mentor</a:t>
            </a:r>
            <a:endParaRPr lang="en-US" dirty="0"/>
          </a:p>
          <a:p>
            <a:pPr lvl="0">
              <a:spcBef>
                <a:spcPts val="0"/>
              </a:spcBef>
              <a:buClr>
                <a:schemeClr val="lt1"/>
              </a:buClr>
              <a:buSzPts val="4800"/>
            </a:pPr>
            <a:r>
              <a:rPr lang="sv-SE" sz="2000" dirty="0"/>
              <a:t>Resan från personlig utveckling till att vägleda andra</a:t>
            </a: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817657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6ea64c330c_0_75"/>
          <p:cNvSpPr txBox="1">
            <a:spLocks noGrp="1"/>
          </p:cNvSpPr>
          <p:nvPr>
            <p:ph type="body" idx="1"/>
          </p:nvPr>
        </p:nvSpPr>
        <p:spPr>
          <a:xfrm>
            <a:off x="727841" y="1414282"/>
            <a:ext cx="7293900" cy="1629968"/>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Du har fått värdefull erfarenhet inom ditt område eller din roll.</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Kollegor eller jämnåriga söker regelbundet din rådgivning eller synpunkter.</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Du känner en vilja att ge tillbaka och stödja andras utveckling.</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Du har övervunnit utmaningar och kan dela med dig av de lärdomar du fått.</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Du känner dig bekväm med att inte ha alla svar, men är villig att utforska dem tillsammans med andra.</a:t>
            </a:r>
            <a:endParaRPr sz="1500" dirty="0">
              <a:solidFill>
                <a:schemeClr val="dk1"/>
              </a:solidFill>
              <a:latin typeface="Calibri" panose="020F0502020204030204" pitchFamily="34" charset="0"/>
              <a:cs typeface="Calibri" panose="020F0502020204030204" pitchFamily="34" charset="0"/>
            </a:endParaRPr>
          </a:p>
        </p:txBody>
      </p:sp>
      <p:sp>
        <p:nvSpPr>
          <p:cNvPr id="222" name="Google Shape;222;g36ea64c330c_0_75"/>
          <p:cNvSpPr txBox="1">
            <a:spLocks noGrp="1"/>
          </p:cNvSpPr>
          <p:nvPr>
            <p:ph type="body" idx="2"/>
          </p:nvPr>
        </p:nvSpPr>
        <p:spPr>
          <a:xfrm>
            <a:off x="727841" y="1117321"/>
            <a:ext cx="6047100" cy="2969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pt-PT" dirty="0">
                <a:solidFill>
                  <a:srgbClr val="E95426"/>
                </a:solidFill>
                <a:latin typeface="Calibri" panose="020F0502020204030204" pitchFamily="34" charset="0"/>
                <a:cs typeface="Calibri" panose="020F0502020204030204" pitchFamily="34" charset="0"/>
              </a:rPr>
              <a:t>STEG 1: Känn igen att du är redo att bli mentor</a:t>
            </a:r>
            <a:endParaRPr dirty="0">
              <a:solidFill>
                <a:srgbClr val="E95426"/>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280AC"/>
              </a:buClr>
              <a:buSzPts val="1800"/>
              <a:buFont typeface="Arial"/>
              <a:buNone/>
            </a:pPr>
            <a:endParaRPr sz="1500" dirty="0"/>
          </a:p>
        </p:txBody>
      </p:sp>
      <p:sp>
        <p:nvSpPr>
          <p:cNvPr id="223" name="Google Shape;223;g36ea64c330c_0_75"/>
          <p:cNvSpPr txBox="1">
            <a:spLocks noGrp="1"/>
          </p:cNvSpPr>
          <p:nvPr>
            <p:ph type="body" idx="4"/>
          </p:nvPr>
        </p:nvSpPr>
        <p:spPr>
          <a:xfrm>
            <a:off x="366388" y="130035"/>
            <a:ext cx="93777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en-US" dirty="0" err="1">
                <a:latin typeface="Calibri" panose="020F0502020204030204" pitchFamily="34" charset="0"/>
                <a:cs typeface="Calibri" panose="020F0502020204030204" pitchFamily="34" charset="0"/>
              </a:rPr>
              <a:t>När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är</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rätt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tidpunkt</a:t>
            </a:r>
            <a:r>
              <a:rPr lang="en-US"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Clr>
                <a:srgbClr val="E64424"/>
              </a:buClr>
              <a:buSzPts val="3200"/>
              <a:buNone/>
            </a:pPr>
            <a:r>
              <a:rPr lang="pt-PT" sz="2000" dirty="0">
                <a:latin typeface="Calibri" panose="020F0502020204030204" pitchFamily="34" charset="0"/>
                <a:cs typeface="Calibri" panose="020F0502020204030204" pitchFamily="34" charset="0"/>
              </a:rPr>
              <a:t>Att känna igen interna och externa tecken på beredskap att bli mentor i 3 steg</a:t>
            </a:r>
            <a:endParaRPr sz="2000" dirty="0">
              <a:latin typeface="Calibri" panose="020F0502020204030204" pitchFamily="34" charset="0"/>
              <a:cs typeface="Calibri" panose="020F0502020204030204" pitchFamily="34" charset="0"/>
            </a:endParaRPr>
          </a:p>
        </p:txBody>
      </p:sp>
      <p:sp>
        <p:nvSpPr>
          <p:cNvPr id="224" name="Google Shape;224;g36ea64c330c_0_75"/>
          <p:cNvSpPr txBox="1">
            <a:spLocks noGrp="1"/>
          </p:cNvSpPr>
          <p:nvPr>
            <p:ph type="body" idx="5"/>
          </p:nvPr>
        </p:nvSpPr>
        <p:spPr>
          <a:xfrm>
            <a:off x="727841" y="3503425"/>
            <a:ext cx="60471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Vad har jag lärt mig som kan gynna någon annan?</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Tycker jag om att hjälpa andra att utvecklas?</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Är jag tålmodig och öppen för olika perspektiv?</a:t>
            </a:r>
          </a:p>
          <a:p>
            <a:pPr marL="457200" marR="0" lvl="0" indent="-311150" algn="l" rtl="0">
              <a:lnSpc>
                <a:spcPct val="115000"/>
              </a:lnSpc>
              <a:spcBef>
                <a:spcPts val="0"/>
              </a:spcBef>
              <a:spcAft>
                <a:spcPts val="0"/>
              </a:spcAft>
              <a:buClr>
                <a:schemeClr val="dk1"/>
              </a:buClr>
              <a:buSzPts val="1300"/>
              <a:buChar char="●"/>
            </a:pPr>
            <a:r>
              <a:rPr lang="sv-SE" sz="1500" dirty="0">
                <a:solidFill>
                  <a:schemeClr val="dk1"/>
                </a:solidFill>
                <a:latin typeface="Calibri" panose="020F0502020204030204" pitchFamily="34" charset="0"/>
                <a:cs typeface="Calibri" panose="020F0502020204030204" pitchFamily="34" charset="0"/>
              </a:rPr>
              <a:t>Kan jag avsätta tid och energi för någon annans utveckling?</a:t>
            </a:r>
            <a:endParaRPr sz="1300" dirty="0">
              <a:solidFill>
                <a:schemeClr val="dk1"/>
              </a:solidFill>
            </a:endParaRPr>
          </a:p>
        </p:txBody>
      </p:sp>
      <p:sp>
        <p:nvSpPr>
          <p:cNvPr id="225" name="Google Shape;225;g36ea64c330c_0_75"/>
          <p:cNvSpPr txBox="1">
            <a:spLocks noGrp="1"/>
          </p:cNvSpPr>
          <p:nvPr>
            <p:ph type="body" idx="6"/>
          </p:nvPr>
        </p:nvSpPr>
        <p:spPr>
          <a:xfrm>
            <a:off x="727841" y="3116608"/>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pt-PT" dirty="0">
                <a:latin typeface="Calibri" panose="020F0502020204030204" pitchFamily="34" charset="0"/>
                <a:cs typeface="Calibri" panose="020F0502020204030204" pitchFamily="34" charset="0"/>
              </a:rPr>
              <a:t>STEG 2: Självreflektionsfrågor</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1800"/>
              <a:buNone/>
            </a:pPr>
            <a:endParaRPr dirty="0"/>
          </a:p>
        </p:txBody>
      </p:sp>
      <p:sp>
        <p:nvSpPr>
          <p:cNvPr id="226" name="Google Shape;226;g36ea64c330c_0_75"/>
          <p:cNvSpPr txBox="1">
            <a:spLocks noGrp="1"/>
          </p:cNvSpPr>
          <p:nvPr>
            <p:ph type="body" idx="7"/>
          </p:nvPr>
        </p:nvSpPr>
        <p:spPr>
          <a:xfrm>
            <a:off x="727841" y="5247392"/>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sv-SE" sz="1500" b="1" dirty="0">
                <a:solidFill>
                  <a:schemeClr val="dk1"/>
                </a:solidFill>
                <a:latin typeface="Calibri" panose="020F0502020204030204" pitchFamily="34" charset="0"/>
                <a:cs typeface="Calibri" panose="020F0502020204030204" pitchFamily="34" charset="0"/>
              </a:rPr>
              <a:t>Mentorskap </a:t>
            </a:r>
            <a:r>
              <a:rPr lang="sv-SE" sz="1500" dirty="0">
                <a:solidFill>
                  <a:schemeClr val="dk1"/>
                </a:solidFill>
                <a:latin typeface="Calibri" panose="020F0502020204030204" pitchFamily="34" charset="0"/>
                <a:cs typeface="Calibri" panose="020F0502020204030204" pitchFamily="34" charset="0"/>
              </a:rPr>
              <a:t>handlar inte om att vara perfekt – det </a:t>
            </a:r>
            <a:r>
              <a:rPr lang="sv-SE" sz="1500" b="1" dirty="0">
                <a:solidFill>
                  <a:schemeClr val="dk1"/>
                </a:solidFill>
                <a:latin typeface="Calibri" panose="020F0502020204030204" pitchFamily="34" charset="0"/>
                <a:cs typeface="Calibri" panose="020F0502020204030204" pitchFamily="34" charset="0"/>
              </a:rPr>
              <a:t>handlar om att vara villig att växa tillsammans med din mentee.</a:t>
            </a:r>
          </a:p>
          <a:p>
            <a:pPr marL="457200" marR="0" lvl="0" indent="-323850" algn="l" rtl="0">
              <a:lnSpc>
                <a:spcPct val="115000"/>
              </a:lnSpc>
              <a:spcBef>
                <a:spcPts val="0"/>
              </a:spcBef>
              <a:spcAft>
                <a:spcPts val="0"/>
              </a:spcAft>
              <a:buClr>
                <a:schemeClr val="dk1"/>
              </a:buClr>
              <a:buSzPts val="1500"/>
              <a:buChar char="●"/>
            </a:pPr>
            <a:r>
              <a:rPr lang="sv-SE" sz="1500" b="1" dirty="0">
                <a:solidFill>
                  <a:schemeClr val="dk1"/>
                </a:solidFill>
                <a:latin typeface="Calibri" panose="020F0502020204030204" pitchFamily="34" charset="0"/>
                <a:cs typeface="Calibri" panose="020F0502020204030204" pitchFamily="34" charset="0"/>
              </a:rPr>
              <a:t>Beredskap är en inställning</a:t>
            </a:r>
            <a:r>
              <a:rPr lang="sv-SE" sz="1500" dirty="0">
                <a:solidFill>
                  <a:schemeClr val="dk1"/>
                </a:solidFill>
                <a:latin typeface="Calibri" panose="020F0502020204030204" pitchFamily="34" charset="0"/>
                <a:cs typeface="Calibri" panose="020F0502020204030204" pitchFamily="34" charset="0"/>
              </a:rPr>
              <a:t>, inte en milstolpe.</a:t>
            </a:r>
            <a:endParaRPr sz="1500" dirty="0">
              <a:solidFill>
                <a:schemeClr val="dk1"/>
              </a:solidFill>
              <a:latin typeface="Calibri" panose="020F0502020204030204" pitchFamily="34" charset="0"/>
              <a:cs typeface="Calibri" panose="020F0502020204030204" pitchFamily="34" charset="0"/>
            </a:endParaRPr>
          </a:p>
        </p:txBody>
      </p:sp>
      <p:sp>
        <p:nvSpPr>
          <p:cNvPr id="227" name="Google Shape;227;g36ea64c330c_0_75"/>
          <p:cNvSpPr txBox="1">
            <a:spLocks noGrp="1"/>
          </p:cNvSpPr>
          <p:nvPr>
            <p:ph type="body" idx="8"/>
          </p:nvPr>
        </p:nvSpPr>
        <p:spPr>
          <a:xfrm>
            <a:off x="727841" y="485505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pt-PT" dirty="0">
                <a:latin typeface="Calibri" panose="020F0502020204030204" pitchFamily="34" charset="0"/>
                <a:cs typeface="Calibri" panose="020F0502020204030204" pitchFamily="34" charset="0"/>
              </a:rPr>
              <a:t>STEG 3: </a:t>
            </a:r>
            <a:r>
              <a:rPr lang="sv-SE" dirty="0">
                <a:latin typeface="Calibri" panose="020F0502020204030204" pitchFamily="34" charset="0"/>
                <a:cs typeface="Calibri" panose="020F0502020204030204" pitchFamily="34" charset="0"/>
              </a:rPr>
              <a:t>Din utvecklingsinriktade inställning i mentorskap</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64424"/>
              </a:buClr>
              <a:buSzPts val="1800"/>
              <a:buNone/>
            </a:pPr>
            <a:endParaRPr dirty="0"/>
          </a:p>
        </p:txBody>
      </p:sp>
      <p:pic>
        <p:nvPicPr>
          <p:cNvPr id="228" name="Google Shape;228;g36ea64c330c_0_75" descr="Uma imagem com vestuário, pessoa, Cara humana, calças de ganga  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9" name="TextBox 8">
            <a:extLst>
              <a:ext uri="{FF2B5EF4-FFF2-40B4-BE49-F238E27FC236}">
                <a16:creationId xmlns:a16="http://schemas.microsoft.com/office/drawing/2014/main" id="{02F6F54F-4088-2894-72A6-B69454CE7F33}"/>
              </a:ext>
            </a:extLst>
          </p:cNvPr>
          <p:cNvSpPr txBox="1"/>
          <p:nvPr/>
        </p:nvSpPr>
        <p:spPr>
          <a:xfrm>
            <a:off x="5055238" y="3083191"/>
            <a:ext cx="2743200" cy="425758"/>
          </a:xfrm>
          <a:prstGeom prst="wedgeRectCallou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275"/>
              </a:lnSpc>
            </a:pPr>
            <a:r>
              <a:rPr lang="sv-SE" sz="1200" i="1" dirty="0">
                <a:latin typeface="Calibri" panose="020F0502020204030204" pitchFamily="34" charset="0"/>
                <a:cs typeface="Calibri" panose="020F0502020204030204" pitchFamily="34" charset="0"/>
              </a:rPr>
              <a:t>Prova detta under workshopen och </a:t>
            </a:r>
          </a:p>
          <a:p>
            <a:pPr algn="ctr">
              <a:lnSpc>
                <a:spcPts val="1275"/>
              </a:lnSpc>
            </a:pPr>
            <a:r>
              <a:rPr lang="sv-SE" sz="1200" i="1" dirty="0">
                <a:latin typeface="Calibri" panose="020F0502020204030204" pitchFamily="34" charset="0"/>
                <a:cs typeface="Calibri" panose="020F0502020204030204" pitchFamily="34" charset="0"/>
              </a:rPr>
              <a:t>skriv ner dina svar!</a:t>
            </a:r>
            <a:endParaRPr lang="en-US" sz="1200" dirty="0">
              <a:latin typeface="Calibri" panose="020F0502020204030204" pitchFamily="34" charset="0"/>
              <a:cs typeface="Calibri" panose="020F0502020204030204" pitchFamily="34" charset="0"/>
            </a:endParaRPr>
          </a:p>
        </p:txBody>
      </p:sp>
      <p:sp>
        <p:nvSpPr>
          <p:cNvPr id="11" name="Google Shape;277;g36ef86f86b0_2_3">
            <a:extLst>
              <a:ext uri="{FF2B5EF4-FFF2-40B4-BE49-F238E27FC236}">
                <a16:creationId xmlns:a16="http://schemas.microsoft.com/office/drawing/2014/main" id="{701C1819-A842-E863-D0CE-0ABCABE5C4C9}"/>
              </a:ext>
            </a:extLst>
          </p:cNvPr>
          <p:cNvSpPr/>
          <p:nvPr/>
        </p:nvSpPr>
        <p:spPr>
          <a:xfrm rot="5400000">
            <a:off x="4662370" y="3068055"/>
            <a:ext cx="145680" cy="461141"/>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605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9D5E9E48-411C-D3C9-4382-A8872BB69C62}"/>
            </a:ext>
          </a:extLst>
        </p:cNvPr>
        <p:cNvGrpSpPr/>
        <p:nvPr/>
      </p:nvGrpSpPr>
      <p:grpSpPr>
        <a:xfrm>
          <a:off x="0" y="0"/>
          <a:ext cx="0" cy="0"/>
          <a:chOff x="0" y="0"/>
          <a:chExt cx="0" cy="0"/>
        </a:xfrm>
      </p:grpSpPr>
      <p:pic>
        <p:nvPicPr>
          <p:cNvPr id="258" name="Google Shape;258;g36ef86f86b0_2_57" descr="Uma imagem com Gráficos, círculo, Saturação de cores, laranja  Os conteúdos gerados por IA poderão estar incorretos.">
            <a:extLst>
              <a:ext uri="{FF2B5EF4-FFF2-40B4-BE49-F238E27FC236}">
                <a16:creationId xmlns:a16="http://schemas.microsoft.com/office/drawing/2014/main" id="{E1ED8744-1E5A-2432-8C73-0483D97F3827}"/>
              </a:ext>
            </a:extLst>
          </p:cNvPr>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259" name="Google Shape;259;g36ef86f86b0_2_57">
            <a:extLst>
              <a:ext uri="{FF2B5EF4-FFF2-40B4-BE49-F238E27FC236}">
                <a16:creationId xmlns:a16="http://schemas.microsoft.com/office/drawing/2014/main" id="{B301D7FD-0C36-F1BD-EA21-57A999CC1C72}"/>
              </a:ext>
            </a:extLst>
          </p:cNvPr>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Kärnkompetenser för effektivt mentorskap</a:t>
            </a:r>
            <a:endParaRPr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F42D86D-4D78-65CF-CBFB-A91C8D30727D}"/>
              </a:ext>
            </a:extLst>
          </p:cNvPr>
          <p:cNvSpPr txBox="1"/>
          <p:nvPr/>
        </p:nvSpPr>
        <p:spPr>
          <a:xfrm>
            <a:off x="885402" y="3694716"/>
            <a:ext cx="2063067" cy="723275"/>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Activt </a:t>
            </a:r>
          </a:p>
          <a:p>
            <a:pPr algn="ctr">
              <a:spcBef>
                <a:spcPts val="600"/>
              </a:spcBef>
            </a:pPr>
            <a:r>
              <a:rPr lang="pt-PT" sz="1800" b="1" dirty="0">
                <a:solidFill>
                  <a:schemeClr val="bg1"/>
                </a:solidFill>
                <a:latin typeface="Calibri" panose="020F0502020204030204" pitchFamily="34" charset="0"/>
                <a:cs typeface="Calibri" panose="020F0502020204030204" pitchFamily="34" charset="0"/>
              </a:rPr>
              <a:t>Lyssnande</a:t>
            </a:r>
          </a:p>
        </p:txBody>
      </p:sp>
      <p:grpSp>
        <p:nvGrpSpPr>
          <p:cNvPr id="14" name="Graphic 8" descr="Ear outline">
            <a:extLst>
              <a:ext uri="{FF2B5EF4-FFF2-40B4-BE49-F238E27FC236}">
                <a16:creationId xmlns:a16="http://schemas.microsoft.com/office/drawing/2014/main" id="{28A76D43-A82D-7FB5-31DB-12655CBF2917}"/>
              </a:ext>
            </a:extLst>
          </p:cNvPr>
          <p:cNvGrpSpPr/>
          <p:nvPr/>
        </p:nvGrpSpPr>
        <p:grpSpPr>
          <a:xfrm>
            <a:off x="1688302" y="2941745"/>
            <a:ext cx="449607" cy="604959"/>
            <a:chOff x="1212179" y="1187600"/>
            <a:chExt cx="449607" cy="604959"/>
          </a:xfrm>
          <a:solidFill>
            <a:schemeClr val="bg1"/>
          </a:solidFill>
        </p:grpSpPr>
        <p:sp>
          <p:nvSpPr>
            <p:cNvPr id="15" name="Freeform: Shape 14">
              <a:extLst>
                <a:ext uri="{FF2B5EF4-FFF2-40B4-BE49-F238E27FC236}">
                  <a16:creationId xmlns:a16="http://schemas.microsoft.com/office/drawing/2014/main" id="{F4253E9E-B008-6AD2-C34F-C92FC36CDECA}"/>
                </a:ext>
              </a:extLst>
            </p:cNvPr>
            <p:cNvSpPr/>
            <p:nvPr/>
          </p:nvSpPr>
          <p:spPr>
            <a:xfrm>
              <a:off x="1212179" y="1187600"/>
              <a:ext cx="449607" cy="604959"/>
            </a:xfrm>
            <a:custGeom>
              <a:avLst/>
              <a:gdLst>
                <a:gd name="connsiteX0" fmla="*/ 46 w 449607"/>
                <a:gd name="connsiteY0" fmla="*/ 197667 h 604959"/>
                <a:gd name="connsiteX1" fmla="*/ 8119 w 449607"/>
                <a:gd name="connsiteY1" fmla="*/ 207555 h 604959"/>
                <a:gd name="connsiteX2" fmla="*/ 17954 w 449607"/>
                <a:gd name="connsiteY2" fmla="*/ 199906 h 604959"/>
                <a:gd name="connsiteX3" fmla="*/ 249660 w 449607"/>
                <a:gd name="connsiteY3" fmla="*/ 19608 h 604959"/>
                <a:gd name="connsiteX4" fmla="*/ 431555 w 449607"/>
                <a:gd name="connsiteY4" fmla="*/ 225865 h 604959"/>
                <a:gd name="connsiteX5" fmla="*/ 325887 w 449607"/>
                <a:gd name="connsiteY5" fmla="*/ 404382 h 604959"/>
                <a:gd name="connsiteX6" fmla="*/ 323243 w 449607"/>
                <a:gd name="connsiteY6" fmla="*/ 407027 h 604959"/>
                <a:gd name="connsiteX7" fmla="*/ 323243 w 449607"/>
                <a:gd name="connsiteY7" fmla="*/ 474271 h 604959"/>
                <a:gd name="connsiteX8" fmla="*/ 210606 w 449607"/>
                <a:gd name="connsiteY8" fmla="*/ 586907 h 604959"/>
                <a:gd name="connsiteX9" fmla="*/ 203819 w 449607"/>
                <a:gd name="connsiteY9" fmla="*/ 586907 h 604959"/>
                <a:gd name="connsiteX10" fmla="*/ 142071 w 449607"/>
                <a:gd name="connsiteY10" fmla="*/ 574271 h 604959"/>
                <a:gd name="connsiteX11" fmla="*/ 110173 w 449607"/>
                <a:gd name="connsiteY11" fmla="*/ 560596 h 604959"/>
                <a:gd name="connsiteX12" fmla="*/ 98254 w 449607"/>
                <a:gd name="connsiteY12" fmla="*/ 565166 h 604959"/>
                <a:gd name="connsiteX13" fmla="*/ 102824 w 449607"/>
                <a:gd name="connsiteY13" fmla="*/ 577085 h 604959"/>
                <a:gd name="connsiteX14" fmla="*/ 103061 w 449607"/>
                <a:gd name="connsiteY14" fmla="*/ 577186 h 604959"/>
                <a:gd name="connsiteX15" fmla="*/ 134959 w 449607"/>
                <a:gd name="connsiteY15" fmla="*/ 590861 h 604959"/>
                <a:gd name="connsiteX16" fmla="*/ 203819 w 449607"/>
                <a:gd name="connsiteY16" fmla="*/ 604959 h 604959"/>
                <a:gd name="connsiteX17" fmla="*/ 210606 w 449607"/>
                <a:gd name="connsiteY17" fmla="*/ 604959 h 604959"/>
                <a:gd name="connsiteX18" fmla="*/ 341295 w 449607"/>
                <a:gd name="connsiteY18" fmla="*/ 474271 h 604959"/>
                <a:gd name="connsiteX19" fmla="*/ 341295 w 449607"/>
                <a:gd name="connsiteY19" fmla="*/ 414509 h 604959"/>
                <a:gd name="connsiteX20" fmla="*/ 449608 w 449607"/>
                <a:gd name="connsiteY20" fmla="*/ 225865 h 604959"/>
                <a:gd name="connsiteX21" fmla="*/ 224170 w 449607"/>
                <a:gd name="connsiteY21" fmla="*/ 0 h 604959"/>
                <a:gd name="connsiteX22" fmla="*/ 46 w 449607"/>
                <a:gd name="connsiteY22" fmla="*/ 197667 h 6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9607" h="604959">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bg1"/>
            </a:solidFill>
            <a:ln w="8930" cap="flat">
              <a:solidFill>
                <a:schemeClr val="bg1"/>
              </a:solidFill>
              <a:prstDash val="solid"/>
              <a:miter/>
            </a:ln>
          </p:spPr>
          <p:txBody>
            <a:bodyPr rtlCol="0" anchor="ctr"/>
            <a:lstStyle/>
            <a:p>
              <a:endParaRPr lang="en-SE"/>
            </a:p>
          </p:txBody>
        </p:sp>
        <p:sp>
          <p:nvSpPr>
            <p:cNvPr id="16" name="Freeform: Shape 15">
              <a:extLst>
                <a:ext uri="{FF2B5EF4-FFF2-40B4-BE49-F238E27FC236}">
                  <a16:creationId xmlns:a16="http://schemas.microsoft.com/office/drawing/2014/main" id="{8B6A99EA-9718-6F48-0AE2-AACB435A09D1}"/>
                </a:ext>
              </a:extLst>
            </p:cNvPr>
            <p:cNvSpPr/>
            <p:nvPr/>
          </p:nvSpPr>
          <p:spPr>
            <a:xfrm>
              <a:off x="1294297" y="1273161"/>
              <a:ext cx="281998" cy="408832"/>
            </a:xfrm>
            <a:custGeom>
              <a:avLst/>
              <a:gdLst>
                <a:gd name="connsiteX0" fmla="*/ 194423 w 281998"/>
                <a:gd name="connsiteY0" fmla="*/ 29987 h 408832"/>
                <a:gd name="connsiteX1" fmla="*/ 264041 w 281998"/>
                <a:gd name="connsiteY1" fmla="*/ 126810 h 408832"/>
                <a:gd name="connsiteX2" fmla="*/ 274281 w 281998"/>
                <a:gd name="connsiteY2" fmla="*/ 134431 h 408832"/>
                <a:gd name="connsiteX3" fmla="*/ 281958 w 281998"/>
                <a:gd name="connsiteY3" fmla="*/ 124653 h 408832"/>
                <a:gd name="connsiteX4" fmla="*/ 124654 w 281998"/>
                <a:gd name="connsiteY4" fmla="*/ 1019 h 408832"/>
                <a:gd name="connsiteX5" fmla="*/ 1019 w 281998"/>
                <a:gd name="connsiteY5" fmla="*/ 158324 h 408832"/>
                <a:gd name="connsiteX6" fmla="*/ 34644 w 281998"/>
                <a:gd name="connsiteY6" fmla="*/ 234220 h 408832"/>
                <a:gd name="connsiteX7" fmla="*/ 47380 w 281998"/>
                <a:gd name="connsiteY7" fmla="*/ 235123 h 408832"/>
                <a:gd name="connsiteX8" fmla="*/ 48282 w 281998"/>
                <a:gd name="connsiteY8" fmla="*/ 222387 h 408832"/>
                <a:gd name="connsiteX9" fmla="*/ 22477 w 281998"/>
                <a:gd name="connsiteY9" fmla="*/ 174089 h 408832"/>
                <a:gd name="connsiteX10" fmla="*/ 157949 w 281998"/>
                <a:gd name="connsiteY10" fmla="*/ 115114 h 408832"/>
                <a:gd name="connsiteX11" fmla="*/ 221131 w 281998"/>
                <a:gd name="connsiteY11" fmla="*/ 237379 h 408832"/>
                <a:gd name="connsiteX12" fmla="*/ 146712 w 281998"/>
                <a:gd name="connsiteY12" fmla="*/ 312070 h 408832"/>
                <a:gd name="connsiteX13" fmla="*/ 143507 w 281998"/>
                <a:gd name="connsiteY13" fmla="*/ 313993 h 408832"/>
                <a:gd name="connsiteX14" fmla="*/ 134535 w 281998"/>
                <a:gd name="connsiteY14" fmla="*/ 349907 h 408832"/>
                <a:gd name="connsiteX15" fmla="*/ 67661 w 281998"/>
                <a:gd name="connsiteY15" fmla="*/ 389622 h 408832"/>
                <a:gd name="connsiteX16" fmla="*/ 36810 w 281998"/>
                <a:gd name="connsiteY16" fmla="*/ 369422 h 408832"/>
                <a:gd name="connsiteX17" fmla="*/ 35294 w 281998"/>
                <a:gd name="connsiteY17" fmla="*/ 330357 h 408832"/>
                <a:gd name="connsiteX18" fmla="*/ 30608 w 281998"/>
                <a:gd name="connsiteY18" fmla="*/ 318483 h 408832"/>
                <a:gd name="connsiteX19" fmla="*/ 18735 w 281998"/>
                <a:gd name="connsiteY19" fmla="*/ 323168 h 408832"/>
                <a:gd name="connsiteX20" fmla="*/ 18650 w 281998"/>
                <a:gd name="connsiteY20" fmla="*/ 323371 h 408832"/>
                <a:gd name="connsiteX21" fmla="*/ 20933 w 281998"/>
                <a:gd name="connsiteY21" fmla="*/ 377996 h 408832"/>
                <a:gd name="connsiteX22" fmla="*/ 64358 w 281998"/>
                <a:gd name="connsiteY22" fmla="*/ 407376 h 408832"/>
                <a:gd name="connsiteX23" fmla="*/ 79792 w 281998"/>
                <a:gd name="connsiteY23" fmla="*/ 408811 h 408832"/>
                <a:gd name="connsiteX24" fmla="*/ 152055 w 281998"/>
                <a:gd name="connsiteY24" fmla="*/ 354285 h 408832"/>
                <a:gd name="connsiteX25" fmla="*/ 159213 w 281998"/>
                <a:gd name="connsiteY25" fmla="*/ 325618 h 408832"/>
                <a:gd name="connsiteX26" fmla="*/ 238642 w 281998"/>
                <a:gd name="connsiteY26" fmla="*/ 241757 h 408832"/>
                <a:gd name="connsiteX27" fmla="*/ 202700 w 281998"/>
                <a:gd name="connsiteY27" fmla="*/ 121521 h 408832"/>
                <a:gd name="connsiteX28" fmla="*/ 187834 w 281998"/>
                <a:gd name="connsiteY28" fmla="*/ 109877 h 408832"/>
                <a:gd name="connsiteX29" fmla="*/ 18226 w 281998"/>
                <a:gd name="connsiteY29" fmla="*/ 143680 h 408832"/>
                <a:gd name="connsiteX30" fmla="*/ 18099 w 281998"/>
                <a:gd name="connsiteY30" fmla="*/ 143699 h 408832"/>
                <a:gd name="connsiteX31" fmla="*/ 18063 w 281998"/>
                <a:gd name="connsiteY31" fmla="*/ 143635 h 408832"/>
                <a:gd name="connsiteX32" fmla="*/ 139493 w 281998"/>
                <a:gd name="connsiteY32" fmla="*/ 18109 h 408832"/>
                <a:gd name="connsiteX33" fmla="*/ 194423 w 281998"/>
                <a:gd name="connsiteY33" fmla="*/ 29987 h 40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1998" h="408832">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bg1"/>
            </a:solidFill>
            <a:ln w="8930" cap="flat">
              <a:solidFill>
                <a:schemeClr val="bg1"/>
              </a:solidFill>
              <a:prstDash val="solid"/>
              <a:miter/>
            </a:ln>
          </p:spPr>
          <p:txBody>
            <a:bodyPr rtlCol="0" anchor="ctr"/>
            <a:lstStyle/>
            <a:p>
              <a:endParaRPr lang="en-SE"/>
            </a:p>
          </p:txBody>
        </p:sp>
      </p:grpSp>
      <p:grpSp>
        <p:nvGrpSpPr>
          <p:cNvPr id="6" name="Group 5">
            <a:extLst>
              <a:ext uri="{FF2B5EF4-FFF2-40B4-BE49-F238E27FC236}">
                <a16:creationId xmlns:a16="http://schemas.microsoft.com/office/drawing/2014/main" id="{D8DBD6A2-9C83-DD68-DDD0-95B37F6DC072}"/>
              </a:ext>
            </a:extLst>
          </p:cNvPr>
          <p:cNvGrpSpPr/>
          <p:nvPr/>
        </p:nvGrpSpPr>
        <p:grpSpPr>
          <a:xfrm>
            <a:off x="6451178" y="2763972"/>
            <a:ext cx="2063067" cy="1720762"/>
            <a:chOff x="6479753" y="2940170"/>
            <a:chExt cx="2063067" cy="1720762"/>
          </a:xfrm>
        </p:grpSpPr>
        <p:sp>
          <p:nvSpPr>
            <p:cNvPr id="4" name="TextBox 3">
              <a:extLst>
                <a:ext uri="{FF2B5EF4-FFF2-40B4-BE49-F238E27FC236}">
                  <a16:creationId xmlns:a16="http://schemas.microsoft.com/office/drawing/2014/main" id="{CBF85D35-6A69-7E11-88C5-949575D6CF84}"/>
                </a:ext>
              </a:extLst>
            </p:cNvPr>
            <p:cNvSpPr txBox="1"/>
            <p:nvPr/>
          </p:nvSpPr>
          <p:spPr>
            <a:xfrm>
              <a:off x="6479753" y="3737602"/>
              <a:ext cx="2063067" cy="923330"/>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Delar erfarenheter på ett konstruktivt sätt</a:t>
              </a:r>
            </a:p>
          </p:txBody>
        </p:sp>
        <p:pic>
          <p:nvPicPr>
            <p:cNvPr id="17" name="Graphic 16" descr="Speech outline">
              <a:extLst>
                <a:ext uri="{FF2B5EF4-FFF2-40B4-BE49-F238E27FC236}">
                  <a16:creationId xmlns:a16="http://schemas.microsoft.com/office/drawing/2014/main" id="{41739FF5-954C-EF99-1044-41189DAF5C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7138969" y="2940170"/>
              <a:ext cx="735769" cy="735769"/>
            </a:xfrm>
            <a:prstGeom prst="rect">
              <a:avLst/>
            </a:prstGeom>
          </p:spPr>
        </p:pic>
      </p:grpSp>
      <p:sp>
        <p:nvSpPr>
          <p:cNvPr id="5" name="TextBox 4">
            <a:extLst>
              <a:ext uri="{FF2B5EF4-FFF2-40B4-BE49-F238E27FC236}">
                <a16:creationId xmlns:a16="http://schemas.microsoft.com/office/drawing/2014/main" id="{449D7694-360D-B64F-9A61-8F1E720A7C7F}"/>
              </a:ext>
            </a:extLst>
          </p:cNvPr>
          <p:cNvSpPr txBox="1"/>
          <p:nvPr/>
        </p:nvSpPr>
        <p:spPr>
          <a:xfrm>
            <a:off x="9569675" y="3630358"/>
            <a:ext cx="1242416" cy="723275"/>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Ge </a:t>
            </a:r>
          </a:p>
          <a:p>
            <a:pPr algn="ctr">
              <a:spcBef>
                <a:spcPts val="600"/>
              </a:spcBef>
            </a:pPr>
            <a:r>
              <a:rPr lang="pt-PT" sz="1800" b="1" dirty="0">
                <a:solidFill>
                  <a:schemeClr val="bg1"/>
                </a:solidFill>
                <a:latin typeface="Calibri" panose="020F0502020204030204" pitchFamily="34" charset="0"/>
                <a:cs typeface="Calibri" panose="020F0502020204030204" pitchFamily="34" charset="0"/>
              </a:rPr>
              <a:t>Feedback</a:t>
            </a:r>
          </a:p>
        </p:txBody>
      </p:sp>
      <p:sp>
        <p:nvSpPr>
          <p:cNvPr id="3" name="TextBox 2">
            <a:extLst>
              <a:ext uri="{FF2B5EF4-FFF2-40B4-BE49-F238E27FC236}">
                <a16:creationId xmlns:a16="http://schemas.microsoft.com/office/drawing/2014/main" id="{B61F7BDA-1F34-CE56-F55E-9929E2FB557D}"/>
              </a:ext>
            </a:extLst>
          </p:cNvPr>
          <p:cNvSpPr txBox="1"/>
          <p:nvPr/>
        </p:nvSpPr>
        <p:spPr>
          <a:xfrm>
            <a:off x="3668290" y="3630358"/>
            <a:ext cx="2063067" cy="723275"/>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Motivation &amp;</a:t>
            </a:r>
          </a:p>
          <a:p>
            <a:pPr algn="ctr">
              <a:spcBef>
                <a:spcPts val="600"/>
              </a:spcBef>
            </a:pPr>
            <a:r>
              <a:rPr lang="pt-PT" sz="1800" b="1" dirty="0">
                <a:solidFill>
                  <a:schemeClr val="bg1"/>
                </a:solidFill>
                <a:latin typeface="Calibri" panose="020F0502020204030204" pitchFamily="34" charset="0"/>
                <a:cs typeface="Calibri" panose="020F0502020204030204" pitchFamily="34" charset="0"/>
              </a:rPr>
              <a:t>Stärkandet</a:t>
            </a:r>
          </a:p>
        </p:txBody>
      </p:sp>
      <p:pic>
        <p:nvPicPr>
          <p:cNvPr id="19" name="Graphic 18" descr="Lightbulb outline">
            <a:extLst>
              <a:ext uri="{FF2B5EF4-FFF2-40B4-BE49-F238E27FC236}">
                <a16:creationId xmlns:a16="http://schemas.microsoft.com/office/drawing/2014/main" id="{67DF77CF-80E2-E164-7C9F-04A432823A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85343" y="2810936"/>
            <a:ext cx="735768" cy="735768"/>
          </a:xfrm>
          <a:prstGeom prst="rect">
            <a:avLst/>
          </a:prstGeom>
        </p:spPr>
      </p:pic>
      <p:pic>
        <p:nvPicPr>
          <p:cNvPr id="13" name="Graphic 12" descr="Magnifying glass outline">
            <a:extLst>
              <a:ext uri="{FF2B5EF4-FFF2-40B4-BE49-F238E27FC236}">
                <a16:creationId xmlns:a16="http://schemas.microsoft.com/office/drawing/2014/main" id="{595DCF91-6AA4-3AFE-D5D1-4809D665E2C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68001" y="2721620"/>
            <a:ext cx="914400" cy="914400"/>
          </a:xfrm>
          <a:prstGeom prst="rect">
            <a:avLst/>
          </a:prstGeom>
        </p:spPr>
      </p:pic>
    </p:spTree>
    <p:extLst>
      <p:ext uri="{BB962C8B-B14F-4D97-AF65-F5344CB8AC3E}">
        <p14:creationId xmlns:p14="http://schemas.microsoft.com/office/powerpoint/2010/main" val="173620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6EC3-4620-F947-E92E-06ED92076757}"/>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74B9245-9135-C528-938A-F116B2337F90}"/>
              </a:ext>
            </a:extLst>
          </p:cNvPr>
          <p:cNvGrpSpPr/>
          <p:nvPr/>
        </p:nvGrpSpPr>
        <p:grpSpPr>
          <a:xfrm>
            <a:off x="748684" y="1123120"/>
            <a:ext cx="1147972" cy="1190099"/>
            <a:chOff x="984571" y="1052423"/>
            <a:chExt cx="886486" cy="919017"/>
          </a:xfrm>
        </p:grpSpPr>
        <p:sp>
          <p:nvSpPr>
            <p:cNvPr id="20" name="Oval 19">
              <a:extLst>
                <a:ext uri="{FF2B5EF4-FFF2-40B4-BE49-F238E27FC236}">
                  <a16:creationId xmlns:a16="http://schemas.microsoft.com/office/drawing/2014/main" id="{B8B50FAF-C5BA-B26D-863D-969533B33EFA}"/>
                </a:ext>
              </a:extLst>
            </p:cNvPr>
            <p:cNvSpPr/>
            <p:nvPr/>
          </p:nvSpPr>
          <p:spPr>
            <a:xfrm>
              <a:off x="984571" y="1052423"/>
              <a:ext cx="886486" cy="919017"/>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1" name="Graphic 20" descr="Ear outline">
              <a:extLst>
                <a:ext uri="{FF2B5EF4-FFF2-40B4-BE49-F238E27FC236}">
                  <a16:creationId xmlns:a16="http://schemas.microsoft.com/office/drawing/2014/main" id="{45B40178-4294-80A7-8B73-494706110E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554" y="1052423"/>
              <a:ext cx="866502" cy="866502"/>
            </a:xfrm>
            <a:prstGeom prst="rect">
              <a:avLst/>
            </a:prstGeom>
          </p:spPr>
        </p:pic>
      </p:grpSp>
      <p:sp>
        <p:nvSpPr>
          <p:cNvPr id="2" name="Text Placeholder 1">
            <a:extLst>
              <a:ext uri="{FF2B5EF4-FFF2-40B4-BE49-F238E27FC236}">
                <a16:creationId xmlns:a16="http://schemas.microsoft.com/office/drawing/2014/main" id="{3DB5D256-C57B-5800-6A37-954BCFDB8226}"/>
              </a:ext>
            </a:extLst>
          </p:cNvPr>
          <p:cNvSpPr>
            <a:spLocks noGrp="1"/>
          </p:cNvSpPr>
          <p:nvPr>
            <p:ph type="body" sz="quarter" idx="11"/>
          </p:nvPr>
        </p:nvSpPr>
        <p:spPr>
          <a:xfrm>
            <a:off x="362079" y="253012"/>
            <a:ext cx="7700253" cy="483986"/>
          </a:xfrm>
        </p:spPr>
        <p:txBody>
          <a:bodyPr/>
          <a:lstStyle/>
          <a:p>
            <a:r>
              <a:rPr lang="en-US" dirty="0">
                <a:latin typeface="Calibri" panose="020F0502020204030204" pitchFamily="34" charset="0"/>
                <a:cs typeface="Calibri" panose="020F0502020204030204" pitchFamily="34" charset="0"/>
              </a:rPr>
              <a:t>Kompetens 1</a:t>
            </a:r>
          </a:p>
        </p:txBody>
      </p:sp>
      <p:sp>
        <p:nvSpPr>
          <p:cNvPr id="5" name="TextBox 4">
            <a:extLst>
              <a:ext uri="{FF2B5EF4-FFF2-40B4-BE49-F238E27FC236}">
                <a16:creationId xmlns:a16="http://schemas.microsoft.com/office/drawing/2014/main" id="{FC316704-273E-C27B-4061-C8E9A208A996}"/>
              </a:ext>
            </a:extLst>
          </p:cNvPr>
          <p:cNvSpPr txBox="1"/>
          <p:nvPr/>
        </p:nvSpPr>
        <p:spPr>
          <a:xfrm>
            <a:off x="1440114" y="1294540"/>
            <a:ext cx="4017428" cy="461665"/>
          </a:xfrm>
          <a:prstGeom prst="rect">
            <a:avLst/>
          </a:prstGeom>
          <a:noFill/>
        </p:spPr>
        <p:txBody>
          <a:bodyPr wrap="square">
            <a:spAutoFit/>
          </a:bodyPr>
          <a:lstStyle/>
          <a:p>
            <a:pPr algn="ctr">
              <a:spcBef>
                <a:spcPts val="600"/>
              </a:spcBef>
            </a:pPr>
            <a:r>
              <a:rPr lang="pt-PT" sz="2400" b="1" dirty="0">
                <a:solidFill>
                  <a:srgbClr val="E64424"/>
                </a:solidFill>
                <a:latin typeface="Calibri" panose="020F0502020204030204" pitchFamily="34" charset="0"/>
                <a:cs typeface="Calibri" panose="020F0502020204030204" pitchFamily="34" charset="0"/>
              </a:rPr>
              <a:t>Activt Lyssnande</a:t>
            </a:r>
          </a:p>
        </p:txBody>
      </p:sp>
      <p:sp>
        <p:nvSpPr>
          <p:cNvPr id="6" name="Google Shape;274;g36ef86f86b0_2_3">
            <a:extLst>
              <a:ext uri="{FF2B5EF4-FFF2-40B4-BE49-F238E27FC236}">
                <a16:creationId xmlns:a16="http://schemas.microsoft.com/office/drawing/2014/main" id="{77F20DE8-C8B1-322C-E391-1FC24589CEBF}"/>
              </a:ext>
            </a:extLst>
          </p:cNvPr>
          <p:cNvSpPr txBox="1"/>
          <p:nvPr/>
        </p:nvSpPr>
        <p:spPr>
          <a:xfrm>
            <a:off x="2326170" y="1811795"/>
            <a:ext cx="3131372" cy="830966"/>
          </a:xfrm>
          <a:prstGeom prst="rect">
            <a:avLst/>
          </a:prstGeom>
          <a:noFill/>
          <a:ln>
            <a:noFill/>
          </a:ln>
        </p:spPr>
        <p:txBody>
          <a:bodyPr spcFirstLastPara="1" wrap="square" lIns="91425" tIns="91425" rIns="91425" bIns="91425" anchor="t" anchorCtr="0">
            <a:spAutoFit/>
          </a:bodyPr>
          <a:lstStyle/>
          <a:p>
            <a:r>
              <a:rPr lang="sv-SE" i="1" dirty="0">
                <a:solidFill>
                  <a:schemeClr val="tx1"/>
                </a:solidFill>
                <a:latin typeface="Calibri" panose="020F0502020204030204" pitchFamily="34" charset="0"/>
                <a:cs typeface="Calibri" panose="020F0502020204030204" pitchFamily="34" charset="0"/>
              </a:rPr>
              <a:t>Att ge din fulla uppmärksamhet, ställa genomtänkta frågor och få menteen att känna sig verkligen hörd och förstådd.</a:t>
            </a:r>
            <a:endParaRPr lang="en-US" i="1" dirty="0">
              <a:solidFill>
                <a:schemeClr val="tx1"/>
              </a:solidFill>
              <a:latin typeface="Calibri" panose="020F0502020204030204" pitchFamily="34" charset="0"/>
              <a:cs typeface="Calibri" panose="020F0502020204030204" pitchFamily="34" charset="0"/>
            </a:endParaRPr>
          </a:p>
        </p:txBody>
      </p:sp>
      <p:sp>
        <p:nvSpPr>
          <p:cNvPr id="22" name="Google Shape;274;g36ef86f86b0_2_3">
            <a:extLst>
              <a:ext uri="{FF2B5EF4-FFF2-40B4-BE49-F238E27FC236}">
                <a16:creationId xmlns:a16="http://schemas.microsoft.com/office/drawing/2014/main" id="{C22BFC23-0252-CD24-48DD-FE8C0C31160B}"/>
              </a:ext>
            </a:extLst>
          </p:cNvPr>
          <p:cNvSpPr txBox="1"/>
          <p:nvPr/>
        </p:nvSpPr>
        <p:spPr>
          <a:xfrm>
            <a:off x="748684" y="3640939"/>
            <a:ext cx="2841738" cy="2554515"/>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Exempel</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En mentee delar med sig av sina bekymmer kring sin prestation i en ny roll.</a:t>
            </a:r>
          </a:p>
          <a:p>
            <a:endParaRPr lang="sv-SE"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Mentorn lyssnar aktivt – upprätthåller ögonkontakt, ställer förtydligande frågor och omformulerar för att bekräfta förståelsen.</a:t>
            </a:r>
            <a:endParaRPr lang="en-US" dirty="0">
              <a:solidFill>
                <a:schemeClr val="tx1"/>
              </a:solidFill>
              <a:latin typeface="Calibri" panose="020F0502020204030204" pitchFamily="34" charset="0"/>
              <a:cs typeface="Calibri" panose="020F0502020204030204" pitchFamily="34" charset="0"/>
            </a:endParaRPr>
          </a:p>
        </p:txBody>
      </p:sp>
      <p:sp>
        <p:nvSpPr>
          <p:cNvPr id="23" name="Google Shape;274;g36ef86f86b0_2_3">
            <a:extLst>
              <a:ext uri="{FF2B5EF4-FFF2-40B4-BE49-F238E27FC236}">
                <a16:creationId xmlns:a16="http://schemas.microsoft.com/office/drawing/2014/main" id="{882ED6B8-EEA2-AE58-4D68-F8648DD844CB}"/>
              </a:ext>
            </a:extLst>
          </p:cNvPr>
          <p:cNvSpPr txBox="1"/>
          <p:nvPr/>
        </p:nvSpPr>
        <p:spPr>
          <a:xfrm>
            <a:off x="4626803" y="3646580"/>
            <a:ext cx="2494979" cy="1261854"/>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Uppföljning</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Mentorn reflekterar över hur väl hen uppfattade menteens känslor och intentioner.</a:t>
            </a:r>
            <a:endParaRPr dirty="0">
              <a:solidFill>
                <a:schemeClr val="dk1"/>
              </a:solidFill>
            </a:endParaRPr>
          </a:p>
        </p:txBody>
      </p:sp>
      <p:pic>
        <p:nvPicPr>
          <p:cNvPr id="26" name="Picture Placeholder 25" descr="A person looking at another person  AI-generated content may be incorrect.">
            <a:extLst>
              <a:ext uri="{FF2B5EF4-FFF2-40B4-BE49-F238E27FC236}">
                <a16:creationId xmlns:a16="http://schemas.microsoft.com/office/drawing/2014/main" id="{CC63E993-DEBE-2BA8-E1A8-710CC0291287}"/>
              </a:ext>
            </a:extLst>
          </p:cNvPr>
          <p:cNvPicPr>
            <a:picLocks noGrp="1" noChangeAspect="1"/>
          </p:cNvPicPr>
          <p:nvPr>
            <p:ph type="pic" sz="quarter" idx="17"/>
          </p:nvPr>
        </p:nvPicPr>
        <p:blipFill>
          <a:blip r:embed="rId4"/>
          <a:srcRect l="29471" r="29471"/>
          <a:stretch>
            <a:fillRect/>
          </a:stretch>
        </p:blipFill>
        <p:spPr/>
      </p:pic>
    </p:spTree>
    <p:extLst>
      <p:ext uri="{BB962C8B-B14F-4D97-AF65-F5344CB8AC3E}">
        <p14:creationId xmlns:p14="http://schemas.microsoft.com/office/powerpoint/2010/main" val="195744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2F82A0-68DE-99E3-9C39-60D15255959B}"/>
              </a:ext>
            </a:extLst>
          </p:cNvPr>
          <p:cNvSpPr>
            <a:spLocks noGrp="1"/>
          </p:cNvSpPr>
          <p:nvPr>
            <p:ph type="body" sz="quarter" idx="11"/>
          </p:nvPr>
        </p:nvSpPr>
        <p:spPr/>
        <p:txBody>
          <a:bodyPr/>
          <a:lstStyle/>
          <a:p>
            <a:r>
              <a:rPr lang="en-US" dirty="0">
                <a:latin typeface="Calibri" panose="020F0502020204030204" pitchFamily="34" charset="0"/>
                <a:cs typeface="Calibri" panose="020F0502020204030204" pitchFamily="34" charset="0"/>
              </a:rPr>
              <a:t>Kompetens 2</a:t>
            </a:r>
            <a:endParaRPr lang="en-SE"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CB3059B-F7FD-147F-0CC1-5409C00FFFB0}"/>
              </a:ext>
            </a:extLst>
          </p:cNvPr>
          <p:cNvSpPr txBox="1"/>
          <p:nvPr/>
        </p:nvSpPr>
        <p:spPr>
          <a:xfrm>
            <a:off x="2093441" y="1353057"/>
            <a:ext cx="4017428" cy="461665"/>
          </a:xfrm>
          <a:prstGeom prst="rect">
            <a:avLst/>
          </a:prstGeom>
          <a:noFill/>
        </p:spPr>
        <p:txBody>
          <a:bodyPr wrap="square">
            <a:spAutoFit/>
          </a:bodyPr>
          <a:lstStyle/>
          <a:p>
            <a:pPr algn="ctr">
              <a:spcBef>
                <a:spcPts val="600"/>
              </a:spcBef>
            </a:pPr>
            <a:r>
              <a:rPr lang="pt-PT" sz="2400" b="1" dirty="0">
                <a:solidFill>
                  <a:srgbClr val="E280AC"/>
                </a:solidFill>
                <a:latin typeface="Calibri" panose="020F0502020204030204" pitchFamily="34" charset="0"/>
                <a:cs typeface="Calibri" panose="020F0502020204030204" pitchFamily="34" charset="0"/>
              </a:rPr>
              <a:t>Motivation &amp; Stärkandet</a:t>
            </a:r>
          </a:p>
        </p:txBody>
      </p:sp>
      <p:sp>
        <p:nvSpPr>
          <p:cNvPr id="8" name="Google Shape;274;g36ef86f86b0_2_3">
            <a:extLst>
              <a:ext uri="{FF2B5EF4-FFF2-40B4-BE49-F238E27FC236}">
                <a16:creationId xmlns:a16="http://schemas.microsoft.com/office/drawing/2014/main" id="{4B3F14CA-A6EB-A2B1-2B17-71F5CBB14021}"/>
              </a:ext>
            </a:extLst>
          </p:cNvPr>
          <p:cNvSpPr txBox="1"/>
          <p:nvPr/>
        </p:nvSpPr>
        <p:spPr>
          <a:xfrm>
            <a:off x="2276969" y="1814722"/>
            <a:ext cx="3833900" cy="830966"/>
          </a:xfrm>
          <a:prstGeom prst="rect">
            <a:avLst/>
          </a:prstGeom>
          <a:noFill/>
          <a:ln>
            <a:noFill/>
          </a:ln>
        </p:spPr>
        <p:txBody>
          <a:bodyPr spcFirstLastPara="1" wrap="square" lIns="91425" tIns="91425" rIns="91425" bIns="91425" anchor="t" anchorCtr="0">
            <a:spAutoFit/>
          </a:bodyPr>
          <a:lstStyle/>
          <a:p>
            <a:r>
              <a:rPr lang="sv-SE" i="1" dirty="0">
                <a:solidFill>
                  <a:schemeClr val="tx1"/>
                </a:solidFill>
                <a:latin typeface="Calibri" panose="020F0502020204030204" pitchFamily="34" charset="0"/>
                <a:cs typeface="Calibri" panose="020F0502020204030204" pitchFamily="34" charset="0"/>
              </a:rPr>
              <a:t>En mentor inspirerar tro på menteens potential och hjälper hen att se möjligheter som hen kanske ännu inte själv har upptäckt.</a:t>
            </a:r>
            <a:endParaRPr sz="1300" dirty="0">
              <a:solidFill>
                <a:schemeClr val="dk1"/>
              </a:solidFill>
            </a:endParaRPr>
          </a:p>
        </p:txBody>
      </p:sp>
      <p:grpSp>
        <p:nvGrpSpPr>
          <p:cNvPr id="9" name="Group 8">
            <a:extLst>
              <a:ext uri="{FF2B5EF4-FFF2-40B4-BE49-F238E27FC236}">
                <a16:creationId xmlns:a16="http://schemas.microsoft.com/office/drawing/2014/main" id="{4A4EF7E9-8862-58B5-B314-4B0FF9695C12}"/>
              </a:ext>
            </a:extLst>
          </p:cNvPr>
          <p:cNvGrpSpPr/>
          <p:nvPr/>
        </p:nvGrpSpPr>
        <p:grpSpPr>
          <a:xfrm>
            <a:off x="748684" y="1138632"/>
            <a:ext cx="1148400" cy="1191600"/>
            <a:chOff x="3860751" y="1052423"/>
            <a:chExt cx="886486" cy="919017"/>
          </a:xfrm>
        </p:grpSpPr>
        <p:sp>
          <p:nvSpPr>
            <p:cNvPr id="10" name="Oval 9">
              <a:extLst>
                <a:ext uri="{FF2B5EF4-FFF2-40B4-BE49-F238E27FC236}">
                  <a16:creationId xmlns:a16="http://schemas.microsoft.com/office/drawing/2014/main" id="{0132621C-FBE9-C476-325A-1F3D73375CAB}"/>
                </a:ext>
              </a:extLst>
            </p:cNvPr>
            <p:cNvSpPr/>
            <p:nvPr/>
          </p:nvSpPr>
          <p:spPr>
            <a:xfrm>
              <a:off x="3860751" y="1052423"/>
              <a:ext cx="886486" cy="919017"/>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pic>
          <p:nvPicPr>
            <p:cNvPr id="11" name="Graphic 10" descr="Lightbulb outline">
              <a:extLst>
                <a:ext uri="{FF2B5EF4-FFF2-40B4-BE49-F238E27FC236}">
                  <a16:creationId xmlns:a16="http://schemas.microsoft.com/office/drawing/2014/main" id="{0387E098-1686-64EF-5CD6-BC5B517CC9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15900" y="1212110"/>
              <a:ext cx="599642" cy="599642"/>
            </a:xfrm>
            <a:prstGeom prst="rect">
              <a:avLst/>
            </a:prstGeom>
          </p:spPr>
        </p:pic>
      </p:grpSp>
      <p:sp>
        <p:nvSpPr>
          <p:cNvPr id="12" name="Google Shape;274;g36ef86f86b0_2_3">
            <a:extLst>
              <a:ext uri="{FF2B5EF4-FFF2-40B4-BE49-F238E27FC236}">
                <a16:creationId xmlns:a16="http://schemas.microsoft.com/office/drawing/2014/main" id="{B66D3A6C-69B6-68F2-9D49-A0A8AEE512B3}"/>
              </a:ext>
            </a:extLst>
          </p:cNvPr>
          <p:cNvSpPr txBox="1"/>
          <p:nvPr/>
        </p:nvSpPr>
        <p:spPr>
          <a:xfrm>
            <a:off x="760324" y="3581370"/>
            <a:ext cx="2841738" cy="2123628"/>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Exempel</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En mentee uttrycker tvekan kring att söka en ledarskapsmöjlighet.</a:t>
            </a:r>
          </a:p>
          <a:p>
            <a:endParaRPr lang="sv-SE"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Mentorn använder uppmuntrande språk, lyfter fram menteens styrkor och delar exempel på liknande utmaningar som hen har övervunnit.</a:t>
            </a:r>
            <a:endParaRPr lang="en-US" dirty="0">
              <a:solidFill>
                <a:schemeClr val="tx1"/>
              </a:solidFill>
              <a:latin typeface="Calibri" panose="020F0502020204030204" pitchFamily="34" charset="0"/>
              <a:cs typeface="Calibri" panose="020F0502020204030204" pitchFamily="34" charset="0"/>
            </a:endParaRPr>
          </a:p>
        </p:txBody>
      </p:sp>
      <p:sp>
        <p:nvSpPr>
          <p:cNvPr id="13" name="Google Shape;274;g36ef86f86b0_2_3">
            <a:extLst>
              <a:ext uri="{FF2B5EF4-FFF2-40B4-BE49-F238E27FC236}">
                <a16:creationId xmlns:a16="http://schemas.microsoft.com/office/drawing/2014/main" id="{2C9380E2-FAAB-B2D3-0657-A708CDEE0D81}"/>
              </a:ext>
            </a:extLst>
          </p:cNvPr>
          <p:cNvSpPr txBox="1"/>
          <p:nvPr/>
        </p:nvSpPr>
        <p:spPr>
          <a:xfrm>
            <a:off x="4848510" y="3581370"/>
            <a:ext cx="2494979" cy="2123628"/>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Uppföljning</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en-GB" dirty="0" err="1">
                <a:solidFill>
                  <a:schemeClr val="tx1"/>
                </a:solidFill>
                <a:latin typeface="Calibri" panose="020F0502020204030204" pitchFamily="34" charset="0"/>
                <a:cs typeface="Calibri" panose="020F0502020204030204" pitchFamily="34" charset="0"/>
              </a:rPr>
              <a:t>Mentorn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vägledar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menteen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genom</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en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måsaättningsdiskussion</a:t>
            </a:r>
            <a:r>
              <a:rPr lang="en-GB" dirty="0">
                <a:solidFill>
                  <a:schemeClr val="tx1"/>
                </a:solidFill>
                <a:latin typeface="Calibri" panose="020F0502020204030204" pitchFamily="34" charset="0"/>
                <a:cs typeface="Calibri" panose="020F0502020204030204" pitchFamily="34" charset="0"/>
              </a:rPr>
              <a:t> med </a:t>
            </a:r>
            <a:r>
              <a:rPr lang="en-GB" dirty="0" err="1">
                <a:solidFill>
                  <a:schemeClr val="tx1"/>
                </a:solidFill>
                <a:latin typeface="Calibri" panose="020F0502020204030204" pitchFamily="34" charset="0"/>
                <a:cs typeface="Calibri" panose="020F0502020204030204" pitchFamily="34" charset="0"/>
              </a:rPr>
              <a:t>hjälp</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av</a:t>
            </a:r>
            <a:r>
              <a:rPr lang="en-GB" dirty="0">
                <a:solidFill>
                  <a:schemeClr val="tx1"/>
                </a:solidFill>
                <a:latin typeface="Calibri" panose="020F0502020204030204" pitchFamily="34" charset="0"/>
                <a:cs typeface="Calibri" panose="020F0502020204030204" pitchFamily="34" charset="0"/>
              </a:rPr>
              <a:t> </a:t>
            </a:r>
            <a:r>
              <a:rPr lang="en-GB" b="1" dirty="0">
                <a:solidFill>
                  <a:schemeClr val="tx1"/>
                </a:solidFill>
                <a:latin typeface="Calibri" panose="020F0502020204030204" pitchFamily="34" charset="0"/>
                <a:cs typeface="Calibri" panose="020F0502020204030204" pitchFamily="34" charset="0"/>
                <a:hlinkClick r:id="rId4"/>
              </a:rPr>
              <a:t>GROW model</a:t>
            </a:r>
            <a:r>
              <a:rPr lang="en-GB" baseline="30000" dirty="0">
                <a:solidFill>
                  <a:schemeClr val="tx1"/>
                </a:solidFill>
                <a:latin typeface="Calibri" panose="020F0502020204030204" pitchFamily="34" charset="0"/>
                <a:cs typeface="Calibri" panose="020F0502020204030204" pitchFamily="34" charset="0"/>
                <a:hlinkClick r:id="rId4"/>
              </a:rPr>
              <a:t>11</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och</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hjälper</a:t>
            </a:r>
            <a:r>
              <a:rPr lang="en-GB" dirty="0">
                <a:solidFill>
                  <a:schemeClr val="tx1"/>
                </a:solidFill>
                <a:latin typeface="Calibri" panose="020F0502020204030204" pitchFamily="34" charset="0"/>
                <a:cs typeface="Calibri" panose="020F0502020204030204" pitchFamily="34" charset="0"/>
              </a:rPr>
              <a:t> hen </a:t>
            </a:r>
            <a:r>
              <a:rPr lang="en-GB" dirty="0" err="1">
                <a:solidFill>
                  <a:schemeClr val="tx1"/>
                </a:solidFill>
                <a:latin typeface="Calibri" panose="020F0502020204030204" pitchFamily="34" charset="0"/>
                <a:cs typeface="Calibri" panose="020F0502020204030204" pitchFamily="34" charset="0"/>
              </a:rPr>
              <a:t>att</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visualisera</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framgång</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och</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agera</a:t>
            </a:r>
            <a:r>
              <a:rPr lang="en-GB" dirty="0">
                <a:solidFill>
                  <a:schemeClr val="tx1"/>
                </a:solidFill>
                <a:latin typeface="Calibri" panose="020F0502020204030204" pitchFamily="34" charset="0"/>
                <a:cs typeface="Calibri" panose="020F0502020204030204" pitchFamily="34" charset="0"/>
              </a:rPr>
              <a:t>.</a:t>
            </a:r>
            <a:endParaRPr lang="en-SE" dirty="0">
              <a:solidFill>
                <a:schemeClr val="tx1"/>
              </a:solidFill>
              <a:latin typeface="Calibri" panose="020F0502020204030204" pitchFamily="34" charset="0"/>
              <a:cs typeface="Calibri" panose="020F0502020204030204" pitchFamily="34" charset="0"/>
            </a:endParaRPr>
          </a:p>
          <a:p>
            <a:pPr marL="0" marR="0" lvl="0" indent="0" algn="l" rtl="0">
              <a:spcAft>
                <a:spcPts val="0"/>
              </a:spcAft>
              <a:buNone/>
            </a:pPr>
            <a:endParaRPr dirty="0">
              <a:solidFill>
                <a:schemeClr val="dk1"/>
              </a:solidFill>
            </a:endParaRPr>
          </a:p>
        </p:txBody>
      </p:sp>
      <p:pic>
        <p:nvPicPr>
          <p:cNvPr id="23" name="Picture Placeholder 22" descr="Women looking at a tablet  AI-generated content may be incorrect.">
            <a:extLst>
              <a:ext uri="{FF2B5EF4-FFF2-40B4-BE49-F238E27FC236}">
                <a16:creationId xmlns:a16="http://schemas.microsoft.com/office/drawing/2014/main" id="{6C7ECC02-FAED-07CE-20CA-A5B986D57CDA}"/>
              </a:ext>
            </a:extLst>
          </p:cNvPr>
          <p:cNvPicPr>
            <a:picLocks noGrp="1" noChangeAspect="1"/>
          </p:cNvPicPr>
          <p:nvPr>
            <p:ph type="pic" sz="quarter" idx="17"/>
          </p:nvPr>
        </p:nvPicPr>
        <p:blipFill>
          <a:blip r:embed="rId5"/>
          <a:srcRect l="29474" r="29474"/>
          <a:stretch>
            <a:fillRect/>
          </a:stretch>
        </p:blipFill>
        <p:spPr>
          <a:xfrm>
            <a:off x="7872152" y="252413"/>
            <a:ext cx="3857885" cy="6264275"/>
          </a:xfrm>
        </p:spPr>
      </p:pic>
    </p:spTree>
    <p:extLst>
      <p:ext uri="{BB962C8B-B14F-4D97-AF65-F5344CB8AC3E}">
        <p14:creationId xmlns:p14="http://schemas.microsoft.com/office/powerpoint/2010/main" val="3619898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AB29-0A6D-239A-46BB-F09AD26FB4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A43E77-A48B-F02F-923B-92487741CE65}"/>
              </a:ext>
            </a:extLst>
          </p:cNvPr>
          <p:cNvSpPr>
            <a:spLocks noGrp="1"/>
          </p:cNvSpPr>
          <p:nvPr>
            <p:ph type="body" sz="quarter" idx="11"/>
          </p:nvPr>
        </p:nvSpPr>
        <p:spPr>
          <a:xfrm>
            <a:off x="362079" y="253012"/>
            <a:ext cx="7700253" cy="483986"/>
          </a:xfrm>
        </p:spPr>
        <p:txBody>
          <a:bodyPr/>
          <a:lstStyle/>
          <a:p>
            <a:r>
              <a:rPr lang="en-US" dirty="0" err="1">
                <a:latin typeface="Calibri" panose="020F0502020204030204" pitchFamily="34" charset="0"/>
                <a:cs typeface="Calibri" panose="020F0502020204030204" pitchFamily="34" charset="0"/>
              </a:rPr>
              <a:t>Komepetens</a:t>
            </a:r>
            <a:r>
              <a:rPr lang="en-US" dirty="0">
                <a:latin typeface="Calibri" panose="020F0502020204030204" pitchFamily="34" charset="0"/>
                <a:cs typeface="Calibri" panose="020F0502020204030204" pitchFamily="34" charset="0"/>
              </a:rPr>
              <a:t> 3</a:t>
            </a:r>
          </a:p>
        </p:txBody>
      </p:sp>
      <p:sp>
        <p:nvSpPr>
          <p:cNvPr id="5" name="TextBox 4">
            <a:extLst>
              <a:ext uri="{FF2B5EF4-FFF2-40B4-BE49-F238E27FC236}">
                <a16:creationId xmlns:a16="http://schemas.microsoft.com/office/drawing/2014/main" id="{872A362A-8569-853C-5BE0-FCE30183571A}"/>
              </a:ext>
            </a:extLst>
          </p:cNvPr>
          <p:cNvSpPr txBox="1"/>
          <p:nvPr/>
        </p:nvSpPr>
        <p:spPr>
          <a:xfrm>
            <a:off x="1769748" y="1466686"/>
            <a:ext cx="6058949" cy="461665"/>
          </a:xfrm>
          <a:prstGeom prst="rect">
            <a:avLst/>
          </a:prstGeom>
          <a:noFill/>
        </p:spPr>
        <p:txBody>
          <a:bodyPr wrap="square">
            <a:spAutoFit/>
          </a:bodyPr>
          <a:lstStyle/>
          <a:p>
            <a:pPr algn="ctr">
              <a:spcBef>
                <a:spcPts val="600"/>
              </a:spcBef>
            </a:pPr>
            <a:r>
              <a:rPr lang="sv-SE" sz="2400" b="1" dirty="0">
                <a:solidFill>
                  <a:srgbClr val="E64424"/>
                </a:solidFill>
                <a:latin typeface="Calibri" panose="020F0502020204030204" pitchFamily="34" charset="0"/>
                <a:cs typeface="Calibri" panose="020F0502020204030204" pitchFamily="34" charset="0"/>
              </a:rPr>
              <a:t>Delar erfarenheter på ett konstruktivt sätt</a:t>
            </a:r>
          </a:p>
        </p:txBody>
      </p:sp>
      <p:sp>
        <p:nvSpPr>
          <p:cNvPr id="6" name="Google Shape;274;g36ef86f86b0_2_3">
            <a:extLst>
              <a:ext uri="{FF2B5EF4-FFF2-40B4-BE49-F238E27FC236}">
                <a16:creationId xmlns:a16="http://schemas.microsoft.com/office/drawing/2014/main" id="{0DE8E08A-BDE6-B605-3BD4-61F5C5C45188}"/>
              </a:ext>
            </a:extLst>
          </p:cNvPr>
          <p:cNvSpPr txBox="1"/>
          <p:nvPr/>
        </p:nvSpPr>
        <p:spPr>
          <a:xfrm>
            <a:off x="2077939" y="1850881"/>
            <a:ext cx="5265549" cy="907911"/>
          </a:xfrm>
          <a:prstGeom prst="rect">
            <a:avLst/>
          </a:prstGeom>
          <a:noFill/>
          <a:ln>
            <a:noFill/>
          </a:ln>
        </p:spPr>
        <p:txBody>
          <a:bodyPr spcFirstLastPara="1" wrap="square" lIns="91425" tIns="91425" rIns="91425" bIns="91425" anchor="t" anchorCtr="0">
            <a:spAutoFit/>
          </a:bodyPr>
          <a:lstStyle/>
          <a:p>
            <a:pPr lvl="0">
              <a:spcBef>
                <a:spcPts val="600"/>
              </a:spcBef>
            </a:pPr>
            <a:r>
              <a:rPr lang="sv-SE" i="1" dirty="0">
                <a:solidFill>
                  <a:schemeClr val="tx1"/>
                </a:solidFill>
                <a:latin typeface="Calibri" panose="020F0502020204030204" pitchFamily="34" charset="0"/>
                <a:cs typeface="Calibri" panose="020F0502020204030204" pitchFamily="34" charset="0"/>
              </a:rPr>
              <a:t>Att dela din resa med ärlighet och ödmjukhet hjälper mentees att lära sig av både dina framgångar och motgångar – utan att göra samtalet till en föreläsning.</a:t>
            </a:r>
            <a:endParaRPr lang="en-US" i="1" dirty="0">
              <a:solidFill>
                <a:schemeClr val="tx1"/>
              </a:solidFill>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1AC6EB6F-A009-EBDB-7A60-DB24FBF8113B}"/>
              </a:ext>
            </a:extLst>
          </p:cNvPr>
          <p:cNvSpPr/>
          <p:nvPr/>
        </p:nvSpPr>
        <p:spPr>
          <a:xfrm>
            <a:off x="748684" y="1138632"/>
            <a:ext cx="1148400" cy="1191600"/>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10" name="Google Shape;274;g36ef86f86b0_2_3">
            <a:extLst>
              <a:ext uri="{FF2B5EF4-FFF2-40B4-BE49-F238E27FC236}">
                <a16:creationId xmlns:a16="http://schemas.microsoft.com/office/drawing/2014/main" id="{5EDB45B1-3B7F-3487-79FD-2CDFD66D0743}"/>
              </a:ext>
            </a:extLst>
          </p:cNvPr>
          <p:cNvSpPr txBox="1"/>
          <p:nvPr/>
        </p:nvSpPr>
        <p:spPr>
          <a:xfrm>
            <a:off x="760324" y="3581370"/>
            <a:ext cx="2841738" cy="2554515"/>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Exempel</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en-US" dirty="0" err="1">
                <a:solidFill>
                  <a:schemeClr val="tx1"/>
                </a:solidFill>
                <a:latin typeface="Calibri" panose="020F0502020204030204" pitchFamily="34" charset="0"/>
                <a:cs typeface="Calibri" panose="020F0502020204030204" pitchFamily="34" charset="0"/>
              </a:rPr>
              <a:t>Menteen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har</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svårt</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att</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hantera</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knflikter</a:t>
            </a:r>
            <a:r>
              <a:rPr lang="en-US"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hlinkClick r:id="rId3"/>
              </a:rPr>
              <a:t>I</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teamet</a:t>
            </a:r>
            <a:r>
              <a:rPr lang="en-US" dirty="0">
                <a:solidFill>
                  <a:schemeClr val="tx1"/>
                </a:solidFill>
                <a:latin typeface="Calibri" panose="020F0502020204030204" pitchFamily="34" charset="0"/>
                <a:cs typeface="Calibri" panose="020F0502020204030204" pitchFamily="34" charset="0"/>
              </a:rPr>
              <a:t>.  </a:t>
            </a:r>
          </a:p>
          <a:p>
            <a:endParaRPr lang="en-US" dirty="0">
              <a:solidFill>
                <a:schemeClr val="tx1"/>
              </a:solidFill>
              <a:latin typeface="Calibri" panose="020F0502020204030204" pitchFamily="34" charset="0"/>
              <a:cs typeface="Calibri" panose="020F0502020204030204" pitchFamily="34" charset="0"/>
            </a:endParaRPr>
          </a:p>
          <a:p>
            <a:r>
              <a:rPr lang="en-US" dirty="0" err="1">
                <a:solidFill>
                  <a:schemeClr val="tx1"/>
                </a:solidFill>
                <a:latin typeface="Calibri" panose="020F0502020204030204" pitchFamily="34" charset="0"/>
                <a:cs typeface="Calibri" panose="020F0502020204030204" pitchFamily="34" charset="0"/>
              </a:rPr>
              <a:t>Mentorn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delar</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en</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personlig</a:t>
            </a:r>
            <a:r>
              <a:rPr lang="en-US" dirty="0">
                <a:solidFill>
                  <a:schemeClr val="tx1"/>
                </a:solidFill>
                <a:latin typeface="Calibri" panose="020F0502020204030204" pitchFamily="34" charset="0"/>
                <a:cs typeface="Calibri" panose="020F0502020204030204" pitchFamily="34" charset="0"/>
              </a:rPr>
              <a:t> </a:t>
            </a:r>
            <a:r>
              <a:rPr lang="en-US" dirty="0" err="1">
                <a:solidFill>
                  <a:schemeClr val="tx1"/>
                </a:solidFill>
                <a:latin typeface="Calibri" panose="020F0502020204030204" pitchFamily="34" charset="0"/>
                <a:cs typeface="Calibri" panose="020F0502020204030204" pitchFamily="34" charset="0"/>
              </a:rPr>
              <a:t>berättelse</a:t>
            </a:r>
            <a:r>
              <a:rPr lang="en-US" dirty="0">
                <a:solidFill>
                  <a:schemeClr val="tx1"/>
                </a:solidFill>
                <a:latin typeface="Calibri" panose="020F0502020204030204" pitchFamily="34" charset="0"/>
                <a:cs typeface="Calibri" panose="020F0502020204030204" pitchFamily="34" charset="0"/>
              </a:rPr>
              <a:t> med </a:t>
            </a:r>
            <a:r>
              <a:rPr lang="en-US" dirty="0" err="1">
                <a:solidFill>
                  <a:schemeClr val="tx1"/>
                </a:solidFill>
                <a:latin typeface="Calibri" panose="020F0502020204030204" pitchFamily="34" charset="0"/>
                <a:cs typeface="Calibri" panose="020F0502020204030204" pitchFamily="34" charset="0"/>
              </a:rPr>
              <a:t>hjälp</a:t>
            </a:r>
            <a:r>
              <a:rPr lang="en-US" dirty="0">
                <a:solidFill>
                  <a:schemeClr val="tx1"/>
                </a:solidFill>
                <a:latin typeface="Calibri" panose="020F0502020204030204" pitchFamily="34" charset="0"/>
                <a:cs typeface="Calibri" panose="020F0502020204030204" pitchFamily="34" charset="0"/>
              </a:rPr>
              <a:t> av </a:t>
            </a:r>
            <a:r>
              <a:rPr lang="en-GB" b="1" dirty="0">
                <a:solidFill>
                  <a:schemeClr val="tx1"/>
                </a:solidFill>
                <a:latin typeface="Calibri" panose="020F0502020204030204" pitchFamily="34" charset="0"/>
                <a:cs typeface="Calibri" panose="020F0502020204030204" pitchFamily="34" charset="0"/>
                <a:hlinkClick r:id="rId3"/>
              </a:rPr>
              <a:t>STAR method</a:t>
            </a:r>
            <a:r>
              <a:rPr lang="en-GB" baseline="30000" dirty="0">
                <a:solidFill>
                  <a:schemeClr val="tx1"/>
                </a:solidFill>
                <a:latin typeface="Calibri" panose="020F0502020204030204" pitchFamily="34" charset="0"/>
                <a:cs typeface="Calibri" panose="020F0502020204030204" pitchFamily="34" charset="0"/>
                <a:hlinkClick r:id="rId3"/>
              </a:rPr>
              <a:t>14</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där</a:t>
            </a:r>
            <a:r>
              <a:rPr lang="en-GB" dirty="0">
                <a:solidFill>
                  <a:schemeClr val="tx1"/>
                </a:solidFill>
                <a:latin typeface="Calibri" panose="020F0502020204030204" pitchFamily="34" charset="0"/>
                <a:cs typeface="Calibri" panose="020F0502020204030204" pitchFamily="34" charset="0"/>
              </a:rPr>
              <a:t> hen </a:t>
            </a:r>
            <a:r>
              <a:rPr lang="en-GB" dirty="0" err="1">
                <a:solidFill>
                  <a:schemeClr val="tx1"/>
                </a:solidFill>
                <a:latin typeface="Calibri" panose="020F0502020204030204" pitchFamily="34" charset="0"/>
                <a:cs typeface="Calibri" panose="020F0502020204030204" pitchFamily="34" charset="0"/>
              </a:rPr>
              <a:t>beskriver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en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liknande</a:t>
            </a:r>
            <a:r>
              <a:rPr lang="en-GB" dirty="0">
                <a:solidFill>
                  <a:schemeClr val="tx1"/>
                </a:solidFill>
                <a:latin typeface="Calibri" panose="020F0502020204030204" pitchFamily="34" charset="0"/>
                <a:cs typeface="Calibri" panose="020F0502020204030204" pitchFamily="34" charset="0"/>
              </a:rPr>
              <a:t> situation hen </a:t>
            </a:r>
            <a:r>
              <a:rPr lang="en-GB" dirty="0" err="1">
                <a:solidFill>
                  <a:schemeClr val="tx1"/>
                </a:solidFill>
                <a:latin typeface="Calibri" panose="020F0502020204030204" pitchFamily="34" charset="0"/>
                <a:cs typeface="Calibri" panose="020F0502020204030204" pitchFamily="34" charset="0"/>
              </a:rPr>
              <a:t>själv</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stött</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på</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hur</a:t>
            </a:r>
            <a:r>
              <a:rPr lang="en-GB" dirty="0">
                <a:solidFill>
                  <a:schemeClr val="tx1"/>
                </a:solidFill>
                <a:latin typeface="Calibri" panose="020F0502020204030204" pitchFamily="34" charset="0"/>
                <a:cs typeface="Calibri" panose="020F0502020204030204" pitchFamily="34" charset="0"/>
              </a:rPr>
              <a:t> den </a:t>
            </a:r>
            <a:r>
              <a:rPr lang="en-GB" dirty="0" err="1">
                <a:solidFill>
                  <a:schemeClr val="tx1"/>
                </a:solidFill>
                <a:latin typeface="Calibri" panose="020F0502020204030204" pitchFamily="34" charset="0"/>
                <a:cs typeface="Calibri" panose="020F0502020204030204" pitchFamily="34" charset="0"/>
              </a:rPr>
              <a:t>hanterades</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och</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vad</a:t>
            </a:r>
            <a:r>
              <a:rPr lang="en-GB" dirty="0">
                <a:solidFill>
                  <a:schemeClr val="tx1"/>
                </a:solidFill>
                <a:latin typeface="Calibri" panose="020F0502020204030204" pitchFamily="34" charset="0"/>
                <a:cs typeface="Calibri" panose="020F0502020204030204" pitchFamily="34" charset="0"/>
              </a:rPr>
              <a:t> hen </a:t>
            </a:r>
            <a:r>
              <a:rPr lang="en-GB" dirty="0" err="1">
                <a:solidFill>
                  <a:schemeClr val="tx1"/>
                </a:solidFill>
                <a:latin typeface="Calibri" panose="020F0502020204030204" pitchFamily="34" charset="0"/>
                <a:cs typeface="Calibri" panose="020F0502020204030204" pitchFamily="34" charset="0"/>
              </a:rPr>
              <a:t>lärde</a:t>
            </a:r>
            <a:r>
              <a:rPr lang="en-GB" dirty="0">
                <a:solidFill>
                  <a:schemeClr val="tx1"/>
                </a:solidFill>
                <a:latin typeface="Calibri" panose="020F0502020204030204" pitchFamily="34" charset="0"/>
                <a:cs typeface="Calibri" panose="020F0502020204030204" pitchFamily="34" charset="0"/>
              </a:rPr>
              <a:t> sig.</a:t>
            </a:r>
            <a:endParaRPr lang="en-US" dirty="0">
              <a:solidFill>
                <a:schemeClr val="tx1"/>
              </a:solidFill>
              <a:latin typeface="Calibri" panose="020F0502020204030204" pitchFamily="34" charset="0"/>
              <a:cs typeface="Calibri" panose="020F0502020204030204" pitchFamily="34" charset="0"/>
            </a:endParaRPr>
          </a:p>
        </p:txBody>
      </p:sp>
      <p:sp>
        <p:nvSpPr>
          <p:cNvPr id="11" name="Google Shape;274;g36ef86f86b0_2_3">
            <a:extLst>
              <a:ext uri="{FF2B5EF4-FFF2-40B4-BE49-F238E27FC236}">
                <a16:creationId xmlns:a16="http://schemas.microsoft.com/office/drawing/2014/main" id="{525DA9CC-7C91-3B43-D683-A3B3443C3118}"/>
              </a:ext>
            </a:extLst>
          </p:cNvPr>
          <p:cNvSpPr txBox="1"/>
          <p:nvPr/>
        </p:nvSpPr>
        <p:spPr>
          <a:xfrm>
            <a:off x="4848510" y="3581370"/>
            <a:ext cx="2702803" cy="1692741"/>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Uppföljning</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Mentorn uppmuntrar menteen att reflektera över hur berättelsen relaterar till deras egna erfarenheter och vilka strategier de kan prova.</a:t>
            </a:r>
            <a:endParaRPr lang="en-SE" dirty="0">
              <a:latin typeface="Calibri" panose="020F0502020204030204" pitchFamily="34" charset="0"/>
              <a:cs typeface="Calibri" panose="020F0502020204030204" pitchFamily="34" charset="0"/>
            </a:endParaRPr>
          </a:p>
        </p:txBody>
      </p:sp>
      <p:pic>
        <p:nvPicPr>
          <p:cNvPr id="4" name="Picture Placeholder 3" descr="A person smiling at a table  AI-generated content may be incorrect.">
            <a:extLst>
              <a:ext uri="{FF2B5EF4-FFF2-40B4-BE49-F238E27FC236}">
                <a16:creationId xmlns:a16="http://schemas.microsoft.com/office/drawing/2014/main" id="{43BC2BA5-72D2-E3C1-6439-9A63CA316E5F}"/>
              </a:ext>
            </a:extLst>
          </p:cNvPr>
          <p:cNvPicPr>
            <a:picLocks noGrp="1" noChangeAspect="1"/>
          </p:cNvPicPr>
          <p:nvPr>
            <p:ph type="pic" sz="quarter" idx="17"/>
          </p:nvPr>
        </p:nvPicPr>
        <p:blipFill>
          <a:blip r:embed="rId4"/>
          <a:srcRect l="6896" r="6896"/>
          <a:stretch>
            <a:fillRect/>
          </a:stretch>
        </p:blipFill>
        <p:spPr>
          <a:xfrm>
            <a:off x="7872152" y="252413"/>
            <a:ext cx="3857885" cy="6264275"/>
          </a:xfrm>
        </p:spPr>
      </p:pic>
      <p:pic>
        <p:nvPicPr>
          <p:cNvPr id="17" name="Graphic 16" descr="Speech outline">
            <a:extLst>
              <a:ext uri="{FF2B5EF4-FFF2-40B4-BE49-F238E27FC236}">
                <a16:creationId xmlns:a16="http://schemas.microsoft.com/office/drawing/2014/main" id="{883288B4-08C3-C845-53C9-F3EA7237C9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806086" y="1217634"/>
            <a:ext cx="1033595" cy="1033595"/>
          </a:xfrm>
          <a:prstGeom prst="rect">
            <a:avLst/>
          </a:prstGeom>
        </p:spPr>
      </p:pic>
    </p:spTree>
    <p:extLst>
      <p:ext uri="{BB962C8B-B14F-4D97-AF65-F5344CB8AC3E}">
        <p14:creationId xmlns:p14="http://schemas.microsoft.com/office/powerpoint/2010/main" val="2152516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E1474CB2-95DF-1A5B-794F-61F654D7FD7B}"/>
              </a:ext>
            </a:extLst>
          </p:cNvPr>
          <p:cNvSpPr txBox="1">
            <a:spLocks/>
          </p:cNvSpPr>
          <p:nvPr/>
        </p:nvSpPr>
        <p:spPr>
          <a:xfrm>
            <a:off x="362079" y="253012"/>
            <a:ext cx="7700253" cy="48398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dirty="0">
                <a:latin typeface="Calibri" panose="020F0502020204030204" pitchFamily="34" charset="0"/>
                <a:cs typeface="Calibri" panose="020F0502020204030204" pitchFamily="34" charset="0"/>
              </a:rPr>
              <a:t>Kompetens 4</a:t>
            </a:r>
          </a:p>
        </p:txBody>
      </p:sp>
      <p:sp>
        <p:nvSpPr>
          <p:cNvPr id="6" name="TextBox 5">
            <a:extLst>
              <a:ext uri="{FF2B5EF4-FFF2-40B4-BE49-F238E27FC236}">
                <a16:creationId xmlns:a16="http://schemas.microsoft.com/office/drawing/2014/main" id="{BCED9E2B-D496-16EB-0D94-1642C6FDD0F2}"/>
              </a:ext>
            </a:extLst>
          </p:cNvPr>
          <p:cNvSpPr txBox="1"/>
          <p:nvPr/>
        </p:nvSpPr>
        <p:spPr>
          <a:xfrm>
            <a:off x="1673850" y="1379026"/>
            <a:ext cx="2734009" cy="461665"/>
          </a:xfrm>
          <a:prstGeom prst="rect">
            <a:avLst/>
          </a:prstGeom>
          <a:noFill/>
        </p:spPr>
        <p:txBody>
          <a:bodyPr wrap="square">
            <a:spAutoFit/>
          </a:bodyPr>
          <a:lstStyle/>
          <a:p>
            <a:pPr algn="ctr">
              <a:spcBef>
                <a:spcPts val="600"/>
              </a:spcBef>
            </a:pPr>
            <a:r>
              <a:rPr lang="pt-PT" sz="2400" b="1" dirty="0">
                <a:solidFill>
                  <a:srgbClr val="E280AC"/>
                </a:solidFill>
                <a:latin typeface="Calibri" panose="020F0502020204030204" pitchFamily="34" charset="0"/>
                <a:cs typeface="Calibri" panose="020F0502020204030204" pitchFamily="34" charset="0"/>
              </a:rPr>
              <a:t>Ge Feedback</a:t>
            </a:r>
          </a:p>
        </p:txBody>
      </p:sp>
      <p:sp>
        <p:nvSpPr>
          <p:cNvPr id="7" name="Google Shape;274;g36ef86f86b0_2_3">
            <a:extLst>
              <a:ext uri="{FF2B5EF4-FFF2-40B4-BE49-F238E27FC236}">
                <a16:creationId xmlns:a16="http://schemas.microsoft.com/office/drawing/2014/main" id="{93AB0E4A-955E-6E8B-E62E-2F1F0D274EAF}"/>
              </a:ext>
            </a:extLst>
          </p:cNvPr>
          <p:cNvSpPr txBox="1"/>
          <p:nvPr/>
        </p:nvSpPr>
        <p:spPr>
          <a:xfrm>
            <a:off x="2181193" y="1840691"/>
            <a:ext cx="2841738" cy="1123354"/>
          </a:xfrm>
          <a:prstGeom prst="rect">
            <a:avLst/>
          </a:prstGeom>
          <a:noFill/>
          <a:ln>
            <a:noFill/>
          </a:ln>
        </p:spPr>
        <p:txBody>
          <a:bodyPr spcFirstLastPara="1" wrap="square" lIns="91425" tIns="91425" rIns="91425" bIns="91425" anchor="t" anchorCtr="0">
            <a:spAutoFit/>
          </a:bodyPr>
          <a:lstStyle/>
          <a:p>
            <a:pPr lvl="0">
              <a:spcBef>
                <a:spcPts val="600"/>
              </a:spcBef>
            </a:pPr>
            <a:r>
              <a:rPr lang="sv-SE" i="1" dirty="0">
                <a:solidFill>
                  <a:schemeClr val="tx1"/>
                </a:solidFill>
                <a:latin typeface="Calibri" panose="020F0502020204030204" pitchFamily="34" charset="0"/>
                <a:cs typeface="Calibri" panose="020F0502020204030204" pitchFamily="34" charset="0"/>
              </a:rPr>
              <a:t>Effektiv feedback är tidsenlig, specifik och inriktad på utveckling – den stödjer menteen samtidigt som den utmanar hen att förbättras.</a:t>
            </a:r>
            <a:endParaRPr lang="en-US" i="1" dirty="0">
              <a:solidFill>
                <a:schemeClr val="tx1"/>
              </a:solidFill>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52FEE363-CD0A-1066-7C61-CB8EE9E13C57}"/>
              </a:ext>
            </a:extLst>
          </p:cNvPr>
          <p:cNvSpPr/>
          <p:nvPr/>
        </p:nvSpPr>
        <p:spPr>
          <a:xfrm>
            <a:off x="748684" y="1138632"/>
            <a:ext cx="1148400" cy="1191600"/>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9" name="Google Shape;274;g36ef86f86b0_2_3">
            <a:extLst>
              <a:ext uri="{FF2B5EF4-FFF2-40B4-BE49-F238E27FC236}">
                <a16:creationId xmlns:a16="http://schemas.microsoft.com/office/drawing/2014/main" id="{7BF12C45-AEA4-BA99-E297-3251361A0058}"/>
              </a:ext>
            </a:extLst>
          </p:cNvPr>
          <p:cNvSpPr txBox="1"/>
          <p:nvPr/>
        </p:nvSpPr>
        <p:spPr>
          <a:xfrm>
            <a:off x="760324" y="3581370"/>
            <a:ext cx="2841738" cy="2339072"/>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Exempel</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en-GB" dirty="0" err="1">
                <a:solidFill>
                  <a:schemeClr val="tx1"/>
                </a:solidFill>
                <a:latin typeface="Calibri" panose="020F0502020204030204" pitchFamily="34" charset="0"/>
                <a:cs typeface="Calibri" panose="020F0502020204030204" pitchFamily="34" charset="0"/>
              </a:rPr>
              <a:t>Efter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att</a:t>
            </a:r>
            <a:r>
              <a:rPr lang="en-GB" dirty="0">
                <a:solidFill>
                  <a:schemeClr val="tx1"/>
                </a:solidFill>
                <a:latin typeface="Calibri" panose="020F0502020204030204" pitchFamily="34" charset="0"/>
                <a:cs typeface="Calibri" panose="020F0502020204030204" pitchFamily="34" charset="0"/>
              </a:rPr>
              <a:t> ha </a:t>
            </a:r>
            <a:r>
              <a:rPr lang="en-GB" dirty="0" err="1">
                <a:solidFill>
                  <a:schemeClr val="tx1"/>
                </a:solidFill>
                <a:latin typeface="Calibri" panose="020F0502020204030204" pitchFamily="34" charset="0"/>
                <a:cs typeface="Calibri" panose="020F0502020204030204" pitchFamily="34" charset="0"/>
              </a:rPr>
              <a:t>observerat</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menteen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ledar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ett</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teammöte</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bokar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mentorn</a:t>
            </a:r>
            <a:r>
              <a:rPr lang="en-GB" dirty="0">
                <a:solidFill>
                  <a:schemeClr val="tx1"/>
                </a:solidFill>
                <a:latin typeface="Calibri" panose="020F0502020204030204" pitchFamily="34" charset="0"/>
                <a:cs typeface="Calibri" panose="020F0502020204030204" pitchFamily="34" charset="0"/>
              </a:rPr>
              <a:t> in </a:t>
            </a:r>
            <a:r>
              <a:rPr lang="en-GB" dirty="0" err="1">
                <a:solidFill>
                  <a:schemeClr val="tx1"/>
                </a:solidFill>
                <a:latin typeface="Calibri" panose="020F0502020204030204" pitchFamily="34" charset="0"/>
                <a:cs typeface="Calibri" panose="020F0502020204030204" pitchFamily="34" charset="0"/>
              </a:rPr>
              <a:t>en</a:t>
            </a:r>
            <a:r>
              <a:rPr lang="en-GB" dirty="0">
                <a:solidFill>
                  <a:schemeClr val="tx1"/>
                </a:solidFill>
                <a:latin typeface="Calibri" panose="020F0502020204030204" pitchFamily="34" charset="0"/>
                <a:cs typeface="Calibri" panose="020F0502020204030204" pitchFamily="34" charset="0"/>
              </a:rPr>
              <a:t> feedback session. </a:t>
            </a:r>
          </a:p>
          <a:p>
            <a:endParaRPr lang="en-GB"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Med </a:t>
            </a:r>
            <a:r>
              <a:rPr lang="en-GB" dirty="0" err="1">
                <a:solidFill>
                  <a:schemeClr val="tx1"/>
                </a:solidFill>
                <a:latin typeface="Calibri" panose="020F0502020204030204" pitchFamily="34" charset="0"/>
                <a:cs typeface="Calibri" panose="020F0502020204030204" pitchFamily="34" charset="0"/>
              </a:rPr>
              <a:t>hjälp</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av</a:t>
            </a:r>
            <a:r>
              <a:rPr lang="en-GB" dirty="0">
                <a:solidFill>
                  <a:schemeClr val="tx1"/>
                </a:solidFill>
                <a:latin typeface="Calibri" panose="020F0502020204030204" pitchFamily="34" charset="0"/>
                <a:cs typeface="Calibri" panose="020F0502020204030204" pitchFamily="34" charset="0"/>
              </a:rPr>
              <a:t> </a:t>
            </a:r>
            <a:r>
              <a:rPr lang="en-GB" b="1" dirty="0">
                <a:solidFill>
                  <a:schemeClr val="tx1"/>
                </a:solidFill>
                <a:latin typeface="Calibri" panose="020F0502020204030204" pitchFamily="34" charset="0"/>
                <a:cs typeface="Calibri" panose="020F0502020204030204" pitchFamily="34" charset="0"/>
                <a:hlinkClick r:id="rId3"/>
              </a:rPr>
              <a:t>SBI model</a:t>
            </a:r>
            <a:r>
              <a:rPr lang="en-GB" baseline="30000" dirty="0">
                <a:solidFill>
                  <a:schemeClr val="tx1"/>
                </a:solidFill>
                <a:latin typeface="Calibri" panose="020F0502020204030204" pitchFamily="34" charset="0"/>
                <a:cs typeface="Calibri" panose="020F0502020204030204" pitchFamily="34" charset="0"/>
                <a:hlinkClick r:id="rId3"/>
              </a:rPr>
              <a:t>17</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beskriver</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mentorn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situationen</a:t>
            </a:r>
            <a:r>
              <a:rPr lang="en-GB" dirty="0">
                <a:solidFill>
                  <a:schemeClr val="tx1"/>
                </a:solidFill>
                <a:latin typeface="Calibri" panose="020F0502020204030204" pitchFamily="34" charset="0"/>
                <a:cs typeface="Calibri" panose="020F0502020204030204" pitchFamily="34" charset="0"/>
              </a:rPr>
              <a:t>, de </a:t>
            </a:r>
            <a:r>
              <a:rPr lang="en-GB" dirty="0" err="1">
                <a:solidFill>
                  <a:schemeClr val="tx1"/>
                </a:solidFill>
                <a:latin typeface="Calibri" panose="020F0502020204030204" pitchFamily="34" charset="0"/>
                <a:cs typeface="Calibri" panose="020F0502020204030204" pitchFamily="34" charset="0"/>
              </a:rPr>
              <a:t>specifika</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beteenden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som</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observerats</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och</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deras</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påverkan</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på</a:t>
            </a:r>
            <a:r>
              <a:rPr lang="en-GB" dirty="0">
                <a:solidFill>
                  <a:schemeClr val="tx1"/>
                </a:solidFill>
                <a:latin typeface="Calibri" panose="020F0502020204030204" pitchFamily="34" charset="0"/>
                <a:cs typeface="Calibri" panose="020F0502020204030204" pitchFamily="34" charset="0"/>
              </a:rPr>
              <a:t> </a:t>
            </a:r>
            <a:r>
              <a:rPr lang="en-GB" dirty="0" err="1">
                <a:solidFill>
                  <a:schemeClr val="tx1"/>
                </a:solidFill>
                <a:latin typeface="Calibri" panose="020F0502020204030204" pitchFamily="34" charset="0"/>
                <a:cs typeface="Calibri" panose="020F0502020204030204" pitchFamily="34" charset="0"/>
              </a:rPr>
              <a:t>teamet</a:t>
            </a:r>
            <a:r>
              <a:rPr lang="en-GB" dirty="0">
                <a:solidFill>
                  <a:schemeClr val="tx1"/>
                </a:solidFill>
                <a:latin typeface="Calibri" panose="020F0502020204030204" pitchFamily="34" charset="0"/>
                <a:cs typeface="Calibri" panose="020F0502020204030204" pitchFamily="34" charset="0"/>
              </a:rPr>
              <a:t>.</a:t>
            </a:r>
            <a:endParaRPr lang="en-US" dirty="0">
              <a:solidFill>
                <a:schemeClr val="tx1"/>
              </a:solidFill>
              <a:latin typeface="Calibri" panose="020F0502020204030204" pitchFamily="34" charset="0"/>
              <a:cs typeface="Calibri" panose="020F0502020204030204" pitchFamily="34" charset="0"/>
            </a:endParaRPr>
          </a:p>
        </p:txBody>
      </p:sp>
      <p:sp>
        <p:nvSpPr>
          <p:cNvPr id="10" name="Google Shape;274;g36ef86f86b0_2_3">
            <a:extLst>
              <a:ext uri="{FF2B5EF4-FFF2-40B4-BE49-F238E27FC236}">
                <a16:creationId xmlns:a16="http://schemas.microsoft.com/office/drawing/2014/main" id="{44EDB8E6-8266-C576-D0C7-38D4CD461D46}"/>
              </a:ext>
            </a:extLst>
          </p:cNvPr>
          <p:cNvSpPr txBox="1"/>
          <p:nvPr/>
        </p:nvSpPr>
        <p:spPr>
          <a:xfrm>
            <a:off x="4848510" y="3581370"/>
            <a:ext cx="2561135" cy="1692741"/>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Uppföljning</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sv-SE" dirty="0">
                <a:solidFill>
                  <a:schemeClr val="tx1"/>
                </a:solidFill>
                <a:latin typeface="Calibri" panose="020F0502020204030204" pitchFamily="34" charset="0"/>
                <a:cs typeface="Calibri" panose="020F0502020204030204" pitchFamily="34" charset="0"/>
              </a:rPr>
              <a:t>Mentorn balanserar beröm med förslag på förbättringar och frågar menteen hur feedbacken kändes och vad hen planerar att göra annorlunda nästa gång.</a:t>
            </a:r>
            <a:endParaRPr lang="en-US" dirty="0">
              <a:solidFill>
                <a:schemeClr val="tx1"/>
              </a:solidFill>
              <a:latin typeface="Calibri" panose="020F0502020204030204" pitchFamily="34" charset="0"/>
              <a:cs typeface="Calibri" panose="020F0502020204030204" pitchFamily="34" charset="0"/>
            </a:endParaRPr>
          </a:p>
        </p:txBody>
      </p:sp>
      <p:pic>
        <p:nvPicPr>
          <p:cNvPr id="17" name="Picture Placeholder 16" descr="A couple of women sitting on a bench looking at a computer  AI-generated content may be incorrect.">
            <a:extLst>
              <a:ext uri="{FF2B5EF4-FFF2-40B4-BE49-F238E27FC236}">
                <a16:creationId xmlns:a16="http://schemas.microsoft.com/office/drawing/2014/main" id="{CEAD0462-CEEA-0E28-D4EC-7CF0DA1E3688}"/>
              </a:ext>
            </a:extLst>
          </p:cNvPr>
          <p:cNvPicPr>
            <a:picLocks noGrp="1" noChangeAspect="1"/>
          </p:cNvPicPr>
          <p:nvPr>
            <p:ph type="pic" sz="quarter" idx="17"/>
          </p:nvPr>
        </p:nvPicPr>
        <p:blipFill>
          <a:blip r:embed="rId4"/>
          <a:srcRect l="12235" r="46712"/>
          <a:stretch>
            <a:fillRect/>
          </a:stretch>
        </p:blipFill>
        <p:spPr>
          <a:xfrm>
            <a:off x="7872152" y="252413"/>
            <a:ext cx="3857885" cy="6264275"/>
          </a:xfrm>
        </p:spPr>
      </p:pic>
      <p:pic>
        <p:nvPicPr>
          <p:cNvPr id="18" name="Graphic 17" descr="Magnifying glass outline">
            <a:extLst>
              <a:ext uri="{FF2B5EF4-FFF2-40B4-BE49-F238E27FC236}">
                <a16:creationId xmlns:a16="http://schemas.microsoft.com/office/drawing/2014/main" id="{5D615BB6-05A6-690D-34DA-D70DD88D03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5684" y="1240318"/>
            <a:ext cx="914400" cy="914400"/>
          </a:xfrm>
          <a:prstGeom prst="rect">
            <a:avLst/>
          </a:prstGeom>
        </p:spPr>
      </p:pic>
    </p:spTree>
    <p:extLst>
      <p:ext uri="{BB962C8B-B14F-4D97-AF65-F5344CB8AC3E}">
        <p14:creationId xmlns:p14="http://schemas.microsoft.com/office/powerpoint/2010/main" val="92205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268;g36ef86f86b0_2_3">
            <a:extLst>
              <a:ext uri="{FF2B5EF4-FFF2-40B4-BE49-F238E27FC236}">
                <a16:creationId xmlns:a16="http://schemas.microsoft.com/office/drawing/2014/main" id="{D8C47ADA-560C-EBE5-5D65-9F8A56FFA6C3}"/>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E64424"/>
              </a:buClr>
              <a:buSzPts val="3200"/>
              <a:buFont typeface="Arial"/>
              <a:buNone/>
              <a:tabLst/>
              <a:defRPr/>
            </a:pPr>
            <a:r>
              <a:rPr kumimoji="0" lang="pt-PT" sz="3200" b="1" i="0" u="none" strike="noStrike" kern="0" cap="none" spc="0" normalizeH="0" baseline="0" noProof="0" dirty="0">
                <a:ln>
                  <a:noFill/>
                </a:ln>
                <a:solidFill>
                  <a:srgbClr val="E64424"/>
                </a:solidFill>
                <a:effectLst/>
                <a:uLnTx/>
                <a:uFillTx/>
                <a:latin typeface="Calibri" panose="020F0502020204030204" pitchFamily="34" charset="0"/>
                <a:cs typeface="Calibri" panose="020F0502020204030204" pitchFamily="34" charset="0"/>
                <a:sym typeface="Arial"/>
              </a:rPr>
              <a:t>Att ledar med empati &amp; medvetenhet</a:t>
            </a:r>
          </a:p>
        </p:txBody>
      </p:sp>
      <p:sp>
        <p:nvSpPr>
          <p:cNvPr id="25" name="Google Shape;269;g36ef86f86b0_2_3">
            <a:extLst>
              <a:ext uri="{FF2B5EF4-FFF2-40B4-BE49-F238E27FC236}">
                <a16:creationId xmlns:a16="http://schemas.microsoft.com/office/drawing/2014/main" id="{F1A0B1C3-CB6E-7046-4690-A1E3D4E4C0FC}"/>
              </a:ext>
            </a:extLst>
          </p:cNvPr>
          <p:cNvSpPr txBox="1">
            <a:spLocks/>
          </p:cNvSpPr>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sv-SE"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Vad är emotionell intelligens (EI)?</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Google Shape;270;g36ef86f86b0_2_3">
            <a:extLst>
              <a:ext uri="{FF2B5EF4-FFF2-40B4-BE49-F238E27FC236}">
                <a16:creationId xmlns:a16="http://schemas.microsoft.com/office/drawing/2014/main" id="{4BBD5939-0E17-7C02-FC8B-26CC8AD81DEE}"/>
              </a:ext>
            </a:extLst>
          </p:cNvPr>
          <p:cNvSpPr txBox="1"/>
          <p:nvPr/>
        </p:nvSpPr>
        <p:spPr>
          <a:xfrm>
            <a:off x="1378331" y="1654365"/>
            <a:ext cx="3421911" cy="1822905"/>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Att känna igen och hantera dina egna- och andras – känslor.</a:t>
            </a:r>
          </a:p>
          <a:p>
            <a:pPr marL="0" marR="0" lvl="0" indent="0" defTabSz="914400" eaLnBrk="1" fontAlgn="auto" latinLnBrk="0" hangingPunct="1">
              <a:lnSpc>
                <a:spcPct val="133333"/>
              </a:lnSpc>
              <a:spcBef>
                <a:spcPts val="900"/>
              </a:spcBef>
              <a:spcAft>
                <a:spcPts val="300"/>
              </a:spcAft>
              <a:buClrTx/>
              <a:buSzTx/>
              <a:buFontTx/>
              <a:buNone/>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Nyckelfärdigheter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2"/>
              </a:rPr>
              <a:t>Daniel Goleman’s model </a:t>
            </a:r>
            <a:r>
              <a:rPr kumimoji="0" lang="pt-PT" sz="1300" b="0" i="0" u="none" strike="noStrike" kern="0" cap="none" spc="0" normalizeH="0" baseline="30000" noProof="0" dirty="0">
                <a:ln>
                  <a:noFill/>
                </a:ln>
                <a:solidFill>
                  <a:sysClr val="windowText" lastClr="000000"/>
                </a:solidFill>
                <a:effectLst/>
                <a:uLnTx/>
                <a:uFillTx/>
                <a:latin typeface="Calibri" panose="020F0502020204030204" pitchFamily="34" charset="0"/>
                <a:cs typeface="Calibri" panose="020F0502020204030204" pitchFamily="34" charset="0"/>
              </a:rPr>
              <a:t>20</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lang="pt-PT" sz="1300" dirty="0">
                <a:solidFill>
                  <a:sysClr val="windowText" lastClr="000000"/>
                </a:solidFill>
                <a:latin typeface="Calibri" panose="020F0502020204030204" pitchFamily="34" charset="0"/>
                <a:cs typeface="Calibri" panose="020F0502020204030204" pitchFamily="34" charset="0"/>
              </a:rPr>
              <a:t>självmedvetenhet, självreglering, motivation, empati, sociala färdigheter</a:t>
            </a:r>
            <a:endPar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7" name="Google Shape;272;g36ef86f86b0_2_3">
            <a:extLst>
              <a:ext uri="{FF2B5EF4-FFF2-40B4-BE49-F238E27FC236}">
                <a16:creationId xmlns:a16="http://schemas.microsoft.com/office/drawing/2014/main" id="{EE01705F-D40E-9548-8536-D7F646C08B60}"/>
              </a:ext>
            </a:extLst>
          </p:cNvPr>
          <p:cNvSpPr txBox="1"/>
          <p:nvPr/>
        </p:nvSpPr>
        <p:spPr>
          <a:xfrm>
            <a:off x="1349793" y="4315991"/>
            <a:ext cx="3546057" cy="1669016"/>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sv-SE"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Bygger förtroende och psykologisk trygghet. Hjälper mentorer att reagera genom eftertanke snarare än impuls i känslomässigt laddade situationer. Uppmuntrar till en djupare förståelse för menteens behov, rädslor och motivationer.</a:t>
            </a:r>
            <a:endParaRPr kumimoji="0"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8" name="Oval 27">
            <a:extLst>
              <a:ext uri="{FF2B5EF4-FFF2-40B4-BE49-F238E27FC236}">
                <a16:creationId xmlns:a16="http://schemas.microsoft.com/office/drawing/2014/main" id="{8312E203-D5B3-8BBC-7D43-B90665DD79B5}"/>
              </a:ext>
            </a:extLst>
          </p:cNvPr>
          <p:cNvSpPr/>
          <p:nvPr/>
        </p:nvSpPr>
        <p:spPr>
          <a:xfrm>
            <a:off x="444259" y="1322942"/>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29" name="Oval 28">
            <a:extLst>
              <a:ext uri="{FF2B5EF4-FFF2-40B4-BE49-F238E27FC236}">
                <a16:creationId xmlns:a16="http://schemas.microsoft.com/office/drawing/2014/main" id="{B248EE84-0741-D7C1-94C4-69DD5EECA236}"/>
              </a:ext>
            </a:extLst>
          </p:cNvPr>
          <p:cNvSpPr/>
          <p:nvPr/>
        </p:nvSpPr>
        <p:spPr>
          <a:xfrm>
            <a:off x="6085090" y="1322942"/>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30" name="Oval 29">
            <a:extLst>
              <a:ext uri="{FF2B5EF4-FFF2-40B4-BE49-F238E27FC236}">
                <a16:creationId xmlns:a16="http://schemas.microsoft.com/office/drawing/2014/main" id="{93EAC2F7-8A71-708A-7CE3-7A0EE1567A02}"/>
              </a:ext>
            </a:extLst>
          </p:cNvPr>
          <p:cNvSpPr/>
          <p:nvPr/>
        </p:nvSpPr>
        <p:spPr>
          <a:xfrm>
            <a:off x="444258" y="3959140"/>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1" name="Graphic 30" descr="Right Brain outline">
            <a:extLst>
              <a:ext uri="{FF2B5EF4-FFF2-40B4-BE49-F238E27FC236}">
                <a16:creationId xmlns:a16="http://schemas.microsoft.com/office/drawing/2014/main" id="{08D24CE8-D18B-B53D-01E7-FABDEF63EF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2081" y="1272767"/>
            <a:ext cx="914400" cy="914400"/>
          </a:xfrm>
          <a:prstGeom prst="rect">
            <a:avLst/>
          </a:prstGeom>
        </p:spPr>
      </p:pic>
      <p:pic>
        <p:nvPicPr>
          <p:cNvPr id="32" name="Graphic 31" descr="Handshake outline">
            <a:extLst>
              <a:ext uri="{FF2B5EF4-FFF2-40B4-BE49-F238E27FC236}">
                <a16:creationId xmlns:a16="http://schemas.microsoft.com/office/drawing/2014/main" id="{E27036D6-ACE8-BC10-FE4E-CD3B17D7E0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85088" y="1380643"/>
            <a:ext cx="784539" cy="784539"/>
          </a:xfrm>
          <a:prstGeom prst="rect">
            <a:avLst/>
          </a:prstGeom>
        </p:spPr>
      </p:pic>
      <p:sp>
        <p:nvSpPr>
          <p:cNvPr id="33" name="Google Shape;269;g36ef86f86b0_2_3">
            <a:extLst>
              <a:ext uri="{FF2B5EF4-FFF2-40B4-BE49-F238E27FC236}">
                <a16:creationId xmlns:a16="http://schemas.microsoft.com/office/drawing/2014/main" id="{6B7EB5B3-40C4-9D7D-7A06-769B5729775C}"/>
              </a:ext>
            </a:extLst>
          </p:cNvPr>
          <p:cNvSpPr txBox="1">
            <a:spLocks/>
          </p:cNvSpPr>
          <p:nvPr/>
        </p:nvSpPr>
        <p:spPr>
          <a:xfrm>
            <a:off x="6934559" y="1253250"/>
            <a:ext cx="4141272"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sv-SE"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Varför EI är viktig i mentorskap</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4" name="Oval 33">
            <a:extLst>
              <a:ext uri="{FF2B5EF4-FFF2-40B4-BE49-F238E27FC236}">
                <a16:creationId xmlns:a16="http://schemas.microsoft.com/office/drawing/2014/main" id="{B9D7C52E-D29A-8BFA-B5DB-258A2D83D45E}"/>
              </a:ext>
            </a:extLst>
          </p:cNvPr>
          <p:cNvSpPr/>
          <p:nvPr/>
        </p:nvSpPr>
        <p:spPr>
          <a:xfrm>
            <a:off x="6052622" y="3959140"/>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5" name="Graphic 34" descr="Meditation outline">
            <a:extLst>
              <a:ext uri="{FF2B5EF4-FFF2-40B4-BE49-F238E27FC236}">
                <a16:creationId xmlns:a16="http://schemas.microsoft.com/office/drawing/2014/main" id="{E43DC56B-1AD1-546D-7554-2E7F24A1B0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7690" y="3858791"/>
            <a:ext cx="914400" cy="914400"/>
          </a:xfrm>
          <a:prstGeom prst="rect">
            <a:avLst/>
          </a:prstGeom>
        </p:spPr>
      </p:pic>
      <p:sp>
        <p:nvSpPr>
          <p:cNvPr id="36" name="Google Shape;269;g36ef86f86b0_2_3">
            <a:extLst>
              <a:ext uri="{FF2B5EF4-FFF2-40B4-BE49-F238E27FC236}">
                <a16:creationId xmlns:a16="http://schemas.microsoft.com/office/drawing/2014/main" id="{D7107FED-AAF8-09EE-B74D-BE527EB5BD54}"/>
              </a:ext>
            </a:extLst>
          </p:cNvPr>
          <p:cNvSpPr txBox="1">
            <a:spLocks/>
          </p:cNvSpPr>
          <p:nvPr/>
        </p:nvSpPr>
        <p:spPr>
          <a:xfrm>
            <a:off x="1353688" y="395914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sv-SE"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Att tillämpa EI i mentorskap</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7" name="Google Shape;269;g36ef86f86b0_2_3">
            <a:extLst>
              <a:ext uri="{FF2B5EF4-FFF2-40B4-BE49-F238E27FC236}">
                <a16:creationId xmlns:a16="http://schemas.microsoft.com/office/drawing/2014/main" id="{76753C94-9299-44B2-6BDB-893019F630B1}"/>
              </a:ext>
            </a:extLst>
          </p:cNvPr>
          <p:cNvSpPr txBox="1">
            <a:spLocks/>
          </p:cNvSpPr>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spcAft>
                <a:spcPts val="300"/>
              </a:spcAft>
              <a:buClr>
                <a:srgbClr val="000000"/>
              </a:buClr>
              <a:buSzPts val="1100"/>
              <a:defRPr/>
            </a:pPr>
            <a:r>
              <a:rPr lang="en-US" sz="1400" b="1" dirty="0" err="1">
                <a:solidFill>
                  <a:srgbClr val="000000"/>
                </a:solidFill>
                <a:latin typeface="Calibri" panose="020F0502020204030204" pitchFamily="34" charset="0"/>
                <a:cs typeface="Calibri" panose="020F0502020204030204" pitchFamily="34" charset="0"/>
              </a:rPr>
              <a:t>Verktyg</a:t>
            </a:r>
            <a:r>
              <a:rPr lang="en-US" sz="1400" b="1" dirty="0">
                <a:solidFill>
                  <a:srgbClr val="000000"/>
                </a:solidFill>
                <a:latin typeface="Calibri" panose="020F0502020204030204" pitchFamily="34" charset="0"/>
                <a:cs typeface="Calibri" panose="020F0502020204030204" pitchFamily="34" charset="0"/>
              </a:rPr>
              <a:t> &amp; </a:t>
            </a:r>
            <a:r>
              <a:rPr lang="en-US" sz="1400" b="1" dirty="0" err="1">
                <a:solidFill>
                  <a:srgbClr val="000000"/>
                </a:solidFill>
                <a:latin typeface="Calibri" panose="020F0502020204030204" pitchFamily="34" charset="0"/>
                <a:cs typeface="Calibri" panose="020F0502020204030204" pitchFamily="34" charset="0"/>
              </a:rPr>
              <a:t>Metoder</a:t>
            </a:r>
            <a:endParaRPr lang="en-US" sz="1400" b="1" dirty="0">
              <a:solidFill>
                <a:srgbClr val="000000"/>
              </a:solidFill>
              <a:latin typeface="Calibri" panose="020F0502020204030204" pitchFamily="34" charset="0"/>
              <a:cs typeface="Calibri" panose="020F0502020204030204" pitchFamily="34" charset="0"/>
            </a:endParaRPr>
          </a:p>
        </p:txBody>
      </p:sp>
      <p:pic>
        <p:nvPicPr>
          <p:cNvPr id="38" name="Graphic 37" descr="Person with idea outline">
            <a:extLst>
              <a:ext uri="{FF2B5EF4-FFF2-40B4-BE49-F238E27FC236}">
                <a16:creationId xmlns:a16="http://schemas.microsoft.com/office/drawing/2014/main" id="{66CC4DC0-D293-32F0-F112-2EA13F4066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2348" y="4029231"/>
            <a:ext cx="673865" cy="673865"/>
          </a:xfrm>
          <a:prstGeom prst="rect">
            <a:avLst/>
          </a:prstGeom>
        </p:spPr>
      </p:pic>
      <p:sp>
        <p:nvSpPr>
          <p:cNvPr id="39" name="Google Shape;277;g36ef86f86b0_2_3">
            <a:extLst>
              <a:ext uri="{FF2B5EF4-FFF2-40B4-BE49-F238E27FC236}">
                <a16:creationId xmlns:a16="http://schemas.microsoft.com/office/drawing/2014/main" id="{244D31E7-48E0-8BFF-82CD-D5D81AFF24B3}"/>
              </a:ext>
            </a:extLst>
          </p:cNvPr>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Google Shape;277;g36ef86f86b0_2_3">
            <a:extLst>
              <a:ext uri="{FF2B5EF4-FFF2-40B4-BE49-F238E27FC236}">
                <a16:creationId xmlns:a16="http://schemas.microsoft.com/office/drawing/2014/main" id="{3F9362A5-57CC-25A4-FED8-A3E36C5B4422}"/>
              </a:ext>
            </a:extLst>
          </p:cNvPr>
          <p:cNvSpPr/>
          <p:nvPr/>
        </p:nvSpPr>
        <p:spPr>
          <a:xfrm rot="162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Google Shape;272;g36ef86f86b0_2_3">
            <a:extLst>
              <a:ext uri="{FF2B5EF4-FFF2-40B4-BE49-F238E27FC236}">
                <a16:creationId xmlns:a16="http://schemas.microsoft.com/office/drawing/2014/main" id="{87D2EF36-3A12-627B-2279-186C128546C5}"/>
              </a:ext>
            </a:extLst>
          </p:cNvPr>
          <p:cNvSpPr txBox="1"/>
          <p:nvPr/>
        </p:nvSpPr>
        <p:spPr>
          <a:xfrm>
            <a:off x="6934556" y="1654365"/>
            <a:ext cx="4238269" cy="2169794"/>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Känn igen dina känslomässiga triggers och fördomar </a:t>
            </a: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(Självmedvetenhet)</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Lyssna bortom orden – uppmärksamma tonfall, kroppsspråk och sammanhang </a:t>
            </a: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(Empati)</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Behåll lugnet och var stödjande, även i svåra situationer </a:t>
            </a: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(Självreglering)</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Kommunicera tydligt och bygg starka relationer </a:t>
            </a: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(Sociala färdigheter)</a:t>
            </a:r>
            <a:endPar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42" name="Google Shape;272;g36ef86f86b0_2_3">
            <a:extLst>
              <a:ext uri="{FF2B5EF4-FFF2-40B4-BE49-F238E27FC236}">
                <a16:creationId xmlns:a16="http://schemas.microsoft.com/office/drawing/2014/main" id="{09AE853E-95E0-D449-A9C0-4A89C72EB1C8}"/>
              </a:ext>
            </a:extLst>
          </p:cNvPr>
          <p:cNvSpPr txBox="1"/>
          <p:nvPr/>
        </p:nvSpPr>
        <p:spPr>
          <a:xfrm>
            <a:off x="6967022" y="4395904"/>
            <a:ext cx="5044003" cy="1692741"/>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Känslohjul (Emotional Wheel): </a:t>
            </a:r>
            <a:r>
              <a:rPr kumimoji="0" lang="sv-SE"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Utforska denna teknik på slide 28</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Mindfulness-övningar: </a:t>
            </a:r>
            <a:r>
              <a:rPr kumimoji="0" lang="sv-SE"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Kort andnings- eller jordningsövning för att vara närvarande</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Empatikartläggning:</a:t>
            </a:r>
            <a:r>
              <a:rPr kumimoji="0" lang="sv-SE"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Utforska denna teknik på slide 30</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sv-SE"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Dagboksskrivande eller reflektion: </a:t>
            </a:r>
            <a:r>
              <a:rPr kumimoji="0" lang="sv-SE"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För både mentor och mentee att bearbeta känslomässiga upplevelser</a:t>
            </a:r>
            <a:endParaRPr kumimoji="0" lang="pt-PT" sz="1300" b="1" i="0" u="none" strike="noStrike" kern="0" cap="none" spc="0" normalizeH="0" baseline="0" noProof="0" dirty="0">
              <a:ln>
                <a:noFill/>
              </a:ln>
              <a:solidFill>
                <a:sysClr val="windowText" lastClr="000000"/>
              </a:solidFill>
              <a:effectLst/>
              <a:uLnTx/>
              <a:uFillTx/>
            </a:endParaRPr>
          </a:p>
        </p:txBody>
      </p:sp>
      <p:sp>
        <p:nvSpPr>
          <p:cNvPr id="43" name="Google Shape;277;g36ef86f86b0_2_3">
            <a:extLst>
              <a:ext uri="{FF2B5EF4-FFF2-40B4-BE49-F238E27FC236}">
                <a16:creationId xmlns:a16="http://schemas.microsoft.com/office/drawing/2014/main" id="{599950F3-F53D-D0D9-A04A-4F068E31D145}"/>
              </a:ext>
            </a:extLst>
          </p:cNvPr>
          <p:cNvSpPr/>
          <p:nvPr/>
        </p:nvSpPr>
        <p:spPr>
          <a:xfrm rot="162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63270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8F833F-F070-BE12-2DDB-8FD7B050CD96}"/>
              </a:ext>
            </a:extLst>
          </p:cNvPr>
          <p:cNvPicPr>
            <a:picLocks noChangeAspect="1"/>
          </p:cNvPicPr>
          <p:nvPr/>
        </p:nvPicPr>
        <p:blipFill>
          <a:blip r:embed="rId2"/>
          <a:stretch>
            <a:fillRect/>
          </a:stretch>
        </p:blipFill>
        <p:spPr>
          <a:xfrm>
            <a:off x="6096000" y="924232"/>
            <a:ext cx="5186746" cy="4966424"/>
          </a:xfrm>
          <a:prstGeom prst="rect">
            <a:avLst/>
          </a:prstGeom>
        </p:spPr>
      </p:pic>
      <p:sp>
        <p:nvSpPr>
          <p:cNvPr id="7" name="Google Shape;268;g36ef86f86b0_2_3">
            <a:extLst>
              <a:ext uri="{FF2B5EF4-FFF2-40B4-BE49-F238E27FC236}">
                <a16:creationId xmlns:a16="http://schemas.microsoft.com/office/drawing/2014/main" id="{B32D6BEE-39D1-AE15-D719-634A6111AECC}"/>
              </a:ext>
            </a:extLst>
          </p:cNvPr>
          <p:cNvSpPr txBox="1">
            <a:spLocks/>
          </p:cNvSpPr>
          <p:nvPr/>
        </p:nvSpPr>
        <p:spPr>
          <a:xfrm>
            <a:off x="362081" y="253012"/>
            <a:ext cx="545917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defRPr/>
            </a:pPr>
            <a:r>
              <a:rPr lang="en-GB" dirty="0" err="1">
                <a:latin typeface="Calibri" panose="020F0502020204030204" pitchFamily="34" charset="0"/>
                <a:cs typeface="Calibri" panose="020F0502020204030204" pitchFamily="34" charset="0"/>
              </a:rPr>
              <a:t>Känslohjulet</a:t>
            </a:r>
            <a:r>
              <a:rPr lang="en-GB" dirty="0">
                <a:latin typeface="Calibri" panose="020F0502020204030204" pitchFamily="34" charset="0"/>
                <a:cs typeface="Calibri" panose="020F0502020204030204" pitchFamily="34" charset="0"/>
              </a:rPr>
              <a:t> (Emotion Wheel)</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016F2E9-53DA-5A5F-2D40-FA94DFD4C683}"/>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sv-SE"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Känslohjulet </a:t>
            </a:r>
            <a:r>
              <a:rPr kumimoji="0" lang="sv-SE"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(Emotional Wheel) hjälper mentees att identifiera och uttrycka sina känslor mer precist, särskilt när de känner sig överväldigade eller osäkra.</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8983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2DBB-0D97-35DF-0E74-3DDDEE2235F3}"/>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C259E8A-B973-8150-59B7-3578D3495E12}"/>
              </a:ext>
            </a:extLst>
          </p:cNvPr>
          <p:cNvSpPr txBox="1"/>
          <p:nvPr/>
        </p:nvSpPr>
        <p:spPr>
          <a:xfrm>
            <a:off x="7694564" y="2377519"/>
            <a:ext cx="4438519" cy="1877437"/>
          </a:xfrm>
          <a:prstGeom prst="rect">
            <a:avLst/>
          </a:prstGeom>
          <a:noFill/>
        </p:spPr>
        <p:txBody>
          <a:bodyPr wrap="square" lIns="91440" tIns="45720" rIns="91440" bIns="45720" anchor="t">
            <a:spAutoFit/>
          </a:bodyPr>
          <a:lstStyle/>
          <a:p>
            <a:pPr algn="l">
              <a:spcAft>
                <a:spcPts val="1200"/>
              </a:spcAft>
            </a:pPr>
            <a:r>
              <a:rPr lang="sv-SE" sz="1600" b="1" i="0" dirty="0">
                <a:solidFill>
                  <a:schemeClr val="tx1"/>
                </a:solidFill>
                <a:effectLst/>
                <a:latin typeface="Calibri" panose="020F0502020204030204" pitchFamily="34" charset="0"/>
                <a:cs typeface="Calibri" panose="020F0502020204030204" pitchFamily="34" charset="0"/>
              </a:rPr>
              <a:t>Reflektera: </a:t>
            </a:r>
            <a:r>
              <a:rPr lang="sv-SE" sz="1600" i="0" dirty="0">
                <a:solidFill>
                  <a:schemeClr val="tx1"/>
                </a:solidFill>
                <a:effectLst/>
                <a:latin typeface="Calibri" panose="020F0502020204030204" pitchFamily="34" charset="0"/>
                <a:cs typeface="Calibri" panose="020F0502020204030204" pitchFamily="34" charset="0"/>
              </a:rPr>
              <a:t>Ställ frågan, ”Vad tror du utlöser den här känslan?” eller ”Hur påverkar den här känslan ditt tänkande eller beteende?”</a:t>
            </a:r>
          </a:p>
          <a:p>
            <a:pPr algn="l">
              <a:spcAft>
                <a:spcPts val="1200"/>
              </a:spcAft>
            </a:pPr>
            <a:endParaRPr lang="sv-SE" sz="1600" dirty="0">
              <a:solidFill>
                <a:schemeClr val="tx1"/>
              </a:solidFill>
              <a:latin typeface="Calibri" panose="020F0502020204030204" pitchFamily="34" charset="0"/>
              <a:cs typeface="Calibri" panose="020F0502020204030204" pitchFamily="34" charset="0"/>
            </a:endParaRPr>
          </a:p>
          <a:p>
            <a:pPr algn="l">
              <a:spcAft>
                <a:spcPts val="1200"/>
              </a:spcAft>
            </a:pPr>
            <a:r>
              <a:rPr lang="sv-SE" sz="1600" b="1" i="0" dirty="0">
                <a:solidFill>
                  <a:schemeClr val="tx1"/>
                </a:solidFill>
                <a:effectLst/>
                <a:latin typeface="Calibri" panose="020F0502020204030204" pitchFamily="34" charset="0"/>
                <a:cs typeface="Calibri" panose="020F0502020204030204" pitchFamily="34" charset="0"/>
              </a:rPr>
              <a:t>Stöd: </a:t>
            </a:r>
            <a:r>
              <a:rPr lang="sv-SE" sz="1600" i="0" dirty="0">
                <a:solidFill>
                  <a:schemeClr val="tx1"/>
                </a:solidFill>
                <a:effectLst/>
                <a:latin typeface="Calibri" panose="020F0502020204030204" pitchFamily="34" charset="0"/>
                <a:cs typeface="Calibri" panose="020F0502020204030204" pitchFamily="34" charset="0"/>
              </a:rPr>
              <a:t>Använd insikten för att vägleda samtalet eller justera sessionens fokus.</a:t>
            </a:r>
            <a:endParaRPr lang="en-GB" sz="1600" dirty="0">
              <a:solidFill>
                <a:schemeClr val="tx1"/>
              </a:solidFill>
              <a:latin typeface="Calibri" panose="020F0502020204030204" pitchFamily="34" charset="0"/>
              <a:cs typeface="Calibri" panose="020F0502020204030204" pitchFamily="34" charset="0"/>
            </a:endParaRPr>
          </a:p>
        </p:txBody>
      </p:sp>
      <p:sp>
        <p:nvSpPr>
          <p:cNvPr id="5" name="Google Shape;268;g36ef86f86b0_2_3">
            <a:extLst>
              <a:ext uri="{FF2B5EF4-FFF2-40B4-BE49-F238E27FC236}">
                <a16:creationId xmlns:a16="http://schemas.microsoft.com/office/drawing/2014/main" id="{7A2DE5B4-1436-F0B3-8EE2-4C8547FB5365}"/>
              </a:ext>
            </a:extLst>
          </p:cNvPr>
          <p:cNvSpPr txBox="1">
            <a:spLocks noGrp="1"/>
          </p:cNvSpPr>
          <p:nvPr>
            <p:ph type="body" idx="1"/>
          </p:nvPr>
        </p:nvSpPr>
        <p:spPr>
          <a:xfrm>
            <a:off x="362081" y="253012"/>
            <a:ext cx="9829200" cy="483900"/>
          </a:xfrm>
          <a:prstGeom prst="rect">
            <a:avLst/>
          </a:prstGeom>
          <a:solidFill>
            <a:schemeClr val="bg1"/>
          </a:solidFill>
          <a:ln>
            <a:noFill/>
          </a:ln>
        </p:spPr>
        <p:txBody>
          <a:bodyPr spcFirstLastPara="1" wrap="square" lIns="91425" tIns="45700" rIns="91425" bIns="45700" anchor="t" anchorCtr="0">
            <a:noAutofit/>
          </a:bodyPr>
          <a:lstStyle/>
          <a:p>
            <a:pPr marL="0" indent="0">
              <a:spcBef>
                <a:spcPts val="0"/>
              </a:spcBef>
            </a:pPr>
            <a:r>
              <a:rPr lang="en-GB" dirty="0" err="1">
                <a:latin typeface="Calibri" panose="020F0502020204030204" pitchFamily="34" charset="0"/>
                <a:cs typeface="Calibri" panose="020F0502020204030204" pitchFamily="34" charset="0"/>
              </a:rPr>
              <a:t>Känslohjulet</a:t>
            </a:r>
            <a:r>
              <a:rPr lang="en-GB" dirty="0">
                <a:latin typeface="Calibri" panose="020F0502020204030204" pitchFamily="34" charset="0"/>
                <a:cs typeface="Calibri" panose="020F0502020204030204" pitchFamily="34" charset="0"/>
              </a:rPr>
              <a:t> – Hur du </a:t>
            </a:r>
            <a:r>
              <a:rPr lang="en-GB" dirty="0" err="1">
                <a:latin typeface="Calibri" panose="020F0502020204030204" pitchFamily="34" charset="0"/>
                <a:cs typeface="Calibri" panose="020F0502020204030204" pitchFamily="34" charset="0"/>
              </a:rPr>
              <a:t>använder</a:t>
            </a:r>
            <a:r>
              <a:rPr lang="en-GB" dirty="0">
                <a:latin typeface="Calibri" panose="020F0502020204030204" pitchFamily="34" charset="0"/>
                <a:cs typeface="Calibri" panose="020F0502020204030204" pitchFamily="34" charset="0"/>
              </a:rPr>
              <a:t> det </a:t>
            </a:r>
            <a:r>
              <a:rPr lang="en-GB" dirty="0" err="1">
                <a:latin typeface="Calibri" panose="020F0502020204030204" pitchFamily="34" charset="0"/>
                <a:cs typeface="Calibri" panose="020F0502020204030204" pitchFamily="34" charset="0"/>
              </a:rPr>
              <a:t>som</a:t>
            </a:r>
            <a:r>
              <a:rPr lang="en-GB" dirty="0">
                <a:latin typeface="Calibri" panose="020F0502020204030204" pitchFamily="34" charset="0"/>
                <a:cs typeface="Calibri" panose="020F0502020204030204" pitchFamily="34" charset="0"/>
              </a:rPr>
              <a:t> mentor</a:t>
            </a:r>
          </a:p>
          <a:p>
            <a:pPr marL="0" lvl="0" indent="0" algn="l" rtl="0">
              <a:spcBef>
                <a:spcPts val="0"/>
              </a:spcBef>
              <a:spcAft>
                <a:spcPts val="0"/>
              </a:spcAft>
              <a:buClr>
                <a:srgbClr val="E64424"/>
              </a:buClr>
              <a:buSzPts val="3200"/>
              <a:buNone/>
            </a:pPr>
            <a:endParaRPr dirty="0"/>
          </a:p>
        </p:txBody>
      </p:sp>
      <p:sp>
        <p:nvSpPr>
          <p:cNvPr id="2" name="TextBox 1">
            <a:extLst>
              <a:ext uri="{FF2B5EF4-FFF2-40B4-BE49-F238E27FC236}">
                <a16:creationId xmlns:a16="http://schemas.microsoft.com/office/drawing/2014/main" id="{1E02D3EF-55C4-04F7-FE91-33D6629F2435}"/>
              </a:ext>
            </a:extLst>
          </p:cNvPr>
          <p:cNvSpPr txBox="1"/>
          <p:nvPr/>
        </p:nvSpPr>
        <p:spPr>
          <a:xfrm>
            <a:off x="1555471" y="1511498"/>
            <a:ext cx="4438519" cy="4093428"/>
          </a:xfrm>
          <a:prstGeom prst="rect">
            <a:avLst/>
          </a:prstGeom>
          <a:noFill/>
        </p:spPr>
        <p:txBody>
          <a:bodyPr wrap="square" lIns="91440" tIns="45720" rIns="91440" bIns="45720" anchor="t">
            <a:spAutoFit/>
          </a:bodyPr>
          <a:lstStyle/>
          <a:p>
            <a:pPr algn="l">
              <a:spcAft>
                <a:spcPts val="1200"/>
              </a:spcAft>
            </a:pPr>
            <a:r>
              <a:rPr lang="en-GB" sz="2400" b="1" i="0" dirty="0">
                <a:solidFill>
                  <a:schemeClr val="tx1"/>
                </a:solidFill>
                <a:effectLst/>
                <a:latin typeface="Calibri" panose="020F0502020204030204" pitchFamily="34" charset="0"/>
                <a:cs typeface="Calibri" panose="020F0502020204030204" pitchFamily="34" charset="0"/>
              </a:rPr>
              <a:t>Steg för </a:t>
            </a:r>
            <a:r>
              <a:rPr lang="en-GB" sz="2400" b="1" i="0" dirty="0" err="1">
                <a:solidFill>
                  <a:schemeClr val="tx1"/>
                </a:solidFill>
                <a:effectLst/>
                <a:latin typeface="Calibri" panose="020F0502020204030204" pitchFamily="34" charset="0"/>
                <a:cs typeface="Calibri" panose="020F0502020204030204" pitchFamily="34" charset="0"/>
              </a:rPr>
              <a:t>mentorer</a:t>
            </a:r>
            <a:endParaRPr lang="en-GB" sz="2400" b="1" dirty="0">
              <a:solidFill>
                <a:schemeClr val="tx1"/>
              </a:solidFill>
              <a:latin typeface="Calibri" panose="020F0502020204030204" pitchFamily="34" charset="0"/>
              <a:cs typeface="Calibri" panose="020F0502020204030204" pitchFamily="34" charset="0"/>
            </a:endParaRPr>
          </a:p>
          <a:p>
            <a:pPr algn="l">
              <a:spcAft>
                <a:spcPts val="1200"/>
              </a:spcAft>
            </a:pPr>
            <a:endParaRPr lang="sv-SE" sz="1600" i="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sv-SE" sz="1600" b="1" i="0" dirty="0">
                <a:solidFill>
                  <a:schemeClr val="tx1"/>
                </a:solidFill>
                <a:effectLst/>
                <a:latin typeface="Calibri" panose="020F0502020204030204" pitchFamily="34" charset="0"/>
                <a:cs typeface="Calibri" panose="020F0502020204030204" pitchFamily="34" charset="0"/>
              </a:rPr>
              <a:t>Introducera verktyget: </a:t>
            </a:r>
            <a:r>
              <a:rPr lang="sv-SE" sz="1600" i="0" dirty="0">
                <a:solidFill>
                  <a:schemeClr val="tx1"/>
                </a:solidFill>
                <a:effectLst/>
                <a:latin typeface="Calibri" panose="020F0502020204030204" pitchFamily="34" charset="0"/>
                <a:cs typeface="Calibri" panose="020F0502020204030204" pitchFamily="34" charset="0"/>
              </a:rPr>
              <a:t>”Ibland hjälper det att sätta ord på det vi känner. Låt oss titta på det här hjulet tillsammans.”</a:t>
            </a:r>
          </a:p>
          <a:p>
            <a:pPr algn="l">
              <a:spcAft>
                <a:spcPts val="1200"/>
              </a:spcAft>
            </a:pPr>
            <a:endParaRPr lang="sv-SE" sz="1600" dirty="0">
              <a:solidFill>
                <a:schemeClr val="tx1"/>
              </a:solidFill>
              <a:latin typeface="Calibri" panose="020F0502020204030204" pitchFamily="34" charset="0"/>
              <a:cs typeface="Calibri" panose="020F0502020204030204" pitchFamily="34" charset="0"/>
            </a:endParaRPr>
          </a:p>
          <a:p>
            <a:pPr algn="l">
              <a:spcAft>
                <a:spcPts val="1200"/>
              </a:spcAft>
            </a:pPr>
            <a:r>
              <a:rPr lang="sv-SE" sz="1600" b="1" i="0" dirty="0">
                <a:solidFill>
                  <a:schemeClr val="tx1"/>
                </a:solidFill>
                <a:effectLst/>
                <a:latin typeface="Calibri" panose="020F0502020204030204" pitchFamily="34" charset="0"/>
                <a:cs typeface="Calibri" panose="020F0502020204030204" pitchFamily="34" charset="0"/>
              </a:rPr>
              <a:t>Börja i mitten: </a:t>
            </a:r>
            <a:r>
              <a:rPr lang="sv-SE" sz="1600" i="0" dirty="0">
                <a:solidFill>
                  <a:schemeClr val="tx1"/>
                </a:solidFill>
                <a:effectLst/>
                <a:latin typeface="Calibri" panose="020F0502020204030204" pitchFamily="34" charset="0"/>
                <a:cs typeface="Calibri" panose="020F0502020204030204" pitchFamily="34" charset="0"/>
              </a:rPr>
              <a:t>Be menteen välja en grundläggande känsla (t.ex. ledsen, arg, glad).</a:t>
            </a:r>
          </a:p>
          <a:p>
            <a:pPr algn="l">
              <a:spcAft>
                <a:spcPts val="1200"/>
              </a:spcAft>
            </a:pPr>
            <a:endParaRPr lang="sv-SE" sz="1600" dirty="0">
              <a:solidFill>
                <a:schemeClr val="tx1"/>
              </a:solidFill>
              <a:latin typeface="Calibri" panose="020F0502020204030204" pitchFamily="34" charset="0"/>
              <a:cs typeface="Calibri" panose="020F0502020204030204" pitchFamily="34" charset="0"/>
            </a:endParaRPr>
          </a:p>
          <a:p>
            <a:pPr algn="l">
              <a:spcAft>
                <a:spcPts val="1200"/>
              </a:spcAft>
            </a:pPr>
            <a:r>
              <a:rPr lang="sv-SE" sz="1600" b="1" i="0" dirty="0">
                <a:solidFill>
                  <a:schemeClr val="tx1"/>
                </a:solidFill>
                <a:effectLst/>
                <a:latin typeface="Calibri" panose="020F0502020204030204" pitchFamily="34" charset="0"/>
                <a:cs typeface="Calibri" panose="020F0502020204030204" pitchFamily="34" charset="0"/>
              </a:rPr>
              <a:t>Rör er utåt:</a:t>
            </a:r>
            <a:r>
              <a:rPr lang="sv-SE" sz="1600" i="0" dirty="0">
                <a:solidFill>
                  <a:schemeClr val="tx1"/>
                </a:solidFill>
                <a:effectLst/>
                <a:latin typeface="Calibri" panose="020F0502020204030204" pitchFamily="34" charset="0"/>
                <a:cs typeface="Calibri" panose="020F0502020204030204" pitchFamily="34" charset="0"/>
              </a:rPr>
              <a:t> Hjälp hen att precisera känslan till något mer specifikt (t.ex. från ”arg” till ”frustrerad” eller ”förbittrad”).</a:t>
            </a:r>
            <a:endParaRPr lang="en-GB" sz="1600" i="0" dirty="0">
              <a:solidFill>
                <a:schemeClr val="tx1"/>
              </a:solidFill>
              <a:effectLst/>
              <a:latin typeface="Calibri" panose="020F0502020204030204" pitchFamily="34" charset="0"/>
              <a:cs typeface="Calibri" panose="020F0502020204030204" pitchFamily="34" charset="0"/>
            </a:endParaRPr>
          </a:p>
        </p:txBody>
      </p:sp>
      <p:pic>
        <p:nvPicPr>
          <p:cNvPr id="43" name="Picture 42" descr="A circular chart with words  AI-generated content may be incorrect.">
            <a:extLst>
              <a:ext uri="{FF2B5EF4-FFF2-40B4-BE49-F238E27FC236}">
                <a16:creationId xmlns:a16="http://schemas.microsoft.com/office/drawing/2014/main" id="{5A7BABBC-42B6-69D6-09F9-88E0D8A1E794}"/>
              </a:ext>
            </a:extLst>
          </p:cNvPr>
          <p:cNvPicPr>
            <a:picLocks noChangeAspect="1"/>
          </p:cNvPicPr>
          <p:nvPr/>
        </p:nvPicPr>
        <p:blipFill>
          <a:blip r:embed="rId2"/>
          <a:stretch>
            <a:fillRect/>
          </a:stretch>
        </p:blipFill>
        <p:spPr>
          <a:xfrm rot="8449249">
            <a:off x="8447200" y="4318717"/>
            <a:ext cx="4419982" cy="4419982"/>
          </a:xfrm>
          <a:prstGeom prst="rect">
            <a:avLst/>
          </a:prstGeom>
          <a:noFill/>
          <a:ln w="25400">
            <a:noFill/>
          </a:ln>
          <a:effectLst>
            <a:outerShdw blurRad="63500" sx="102000" sy="102000" algn="ctr" rotWithShape="0">
              <a:prstClr val="black">
                <a:alpha val="40000"/>
              </a:prstClr>
            </a:outerShdw>
          </a:effectLst>
        </p:spPr>
      </p:pic>
      <p:pic>
        <p:nvPicPr>
          <p:cNvPr id="4" name="Graphic 3" descr="Badge 1 with solid fill">
            <a:extLst>
              <a:ext uri="{FF2B5EF4-FFF2-40B4-BE49-F238E27FC236}">
                <a16:creationId xmlns:a16="http://schemas.microsoft.com/office/drawing/2014/main" id="{1B7A4A5B-6FE4-71F8-2F93-6BB054D01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95137" y="2416202"/>
            <a:ext cx="360000" cy="360000"/>
          </a:xfrm>
          <a:prstGeom prst="rect">
            <a:avLst/>
          </a:prstGeom>
        </p:spPr>
      </p:pic>
      <p:pic>
        <p:nvPicPr>
          <p:cNvPr id="7" name="Graphic 6" descr="Badge 3 with solid fill">
            <a:extLst>
              <a:ext uri="{FF2B5EF4-FFF2-40B4-BE49-F238E27FC236}">
                <a16:creationId xmlns:a16="http://schemas.microsoft.com/office/drawing/2014/main" id="{81635038-BA06-EF28-4412-A6752EF5797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5137" y="4752956"/>
            <a:ext cx="360000" cy="360000"/>
          </a:xfrm>
          <a:prstGeom prst="rect">
            <a:avLst/>
          </a:prstGeom>
        </p:spPr>
      </p:pic>
      <p:pic>
        <p:nvPicPr>
          <p:cNvPr id="9" name="Graphic 8" descr="Badge with solid fill">
            <a:extLst>
              <a:ext uri="{FF2B5EF4-FFF2-40B4-BE49-F238E27FC236}">
                <a16:creationId xmlns:a16="http://schemas.microsoft.com/office/drawing/2014/main" id="{DE750412-B0AE-C5B6-4916-57F0D6BC11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5137" y="3721799"/>
            <a:ext cx="360000" cy="360000"/>
          </a:xfrm>
          <a:prstGeom prst="rect">
            <a:avLst/>
          </a:prstGeom>
        </p:spPr>
      </p:pic>
      <p:pic>
        <p:nvPicPr>
          <p:cNvPr id="11" name="Graphic 10" descr="Badge 5 with solid fill">
            <a:extLst>
              <a:ext uri="{FF2B5EF4-FFF2-40B4-BE49-F238E27FC236}">
                <a16:creationId xmlns:a16="http://schemas.microsoft.com/office/drawing/2014/main" id="{5876E50E-F6AB-B7FD-0858-6F599A8096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35313" y="3682129"/>
            <a:ext cx="360000" cy="360000"/>
          </a:xfrm>
          <a:prstGeom prst="rect">
            <a:avLst/>
          </a:prstGeom>
        </p:spPr>
      </p:pic>
      <p:pic>
        <p:nvPicPr>
          <p:cNvPr id="13" name="Graphic 12" descr="Badge 4 with solid fill">
            <a:extLst>
              <a:ext uri="{FF2B5EF4-FFF2-40B4-BE49-F238E27FC236}">
                <a16:creationId xmlns:a16="http://schemas.microsoft.com/office/drawing/2014/main" id="{4550B07A-601A-72C5-A81A-6CFCD96B9C8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35313" y="2368215"/>
            <a:ext cx="360000" cy="360000"/>
          </a:xfrm>
          <a:prstGeom prst="rect">
            <a:avLst/>
          </a:prstGeom>
        </p:spPr>
      </p:pic>
    </p:spTree>
    <p:extLst>
      <p:ext uri="{BB962C8B-B14F-4D97-AF65-F5344CB8AC3E}">
        <p14:creationId xmlns:p14="http://schemas.microsoft.com/office/powerpoint/2010/main" val="87173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07AF-167D-E075-408F-2424A9500255}"/>
            </a:ext>
          </a:extLst>
        </p:cNvPr>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6233114-4705-12BE-3194-5883EFF10B39}"/>
              </a:ext>
            </a:extLst>
          </p:cNvPr>
          <p:cNvSpPr txBox="1">
            <a:spLocks noGrp="1"/>
          </p:cNvSpPr>
          <p:nvPr>
            <p:ph type="body" idx="1"/>
          </p:nvPr>
        </p:nvSpPr>
        <p:spPr>
          <a:xfrm>
            <a:off x="362081" y="253012"/>
            <a:ext cx="7021806"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err="1">
                <a:latin typeface="Calibri" panose="020F0502020204030204" pitchFamily="34" charset="0"/>
                <a:cs typeface="Calibri" panose="020F0502020204030204" pitchFamily="34" charset="0"/>
              </a:rPr>
              <a:t>Empati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Kartläggning</a:t>
            </a:r>
            <a:r>
              <a:rPr lang="en-GB" dirty="0">
                <a:latin typeface="Calibri" panose="020F0502020204030204" pitchFamily="34" charset="0"/>
                <a:cs typeface="Calibri" panose="020F0502020204030204" pitchFamily="34" charset="0"/>
              </a:rPr>
              <a:t> (Empathy Mapping)</a:t>
            </a:r>
          </a:p>
          <a:p>
            <a:pPr marL="0" indent="0">
              <a:spcBef>
                <a:spcPts val="0"/>
              </a:spcBef>
            </a:pPr>
            <a:endParaRPr lang="en-GB" dirty="0"/>
          </a:p>
          <a:p>
            <a:pPr marL="0" lvl="0" indent="0" algn="l" rtl="0">
              <a:spcBef>
                <a:spcPts val="0"/>
              </a:spcBef>
              <a:spcAft>
                <a:spcPts val="0"/>
              </a:spcAft>
              <a:buClr>
                <a:srgbClr val="E64424"/>
              </a:buClr>
              <a:buSzPts val="3200"/>
              <a:buNone/>
            </a:pPr>
            <a:endParaRPr dirty="0"/>
          </a:p>
        </p:txBody>
      </p:sp>
      <p:sp>
        <p:nvSpPr>
          <p:cNvPr id="7" name="AutoShape 4" descr="Empathy Maps: The Complete Guide to Understanding Your Users | Creately">
            <a:extLst>
              <a:ext uri="{FF2B5EF4-FFF2-40B4-BE49-F238E27FC236}">
                <a16:creationId xmlns:a16="http://schemas.microsoft.com/office/drawing/2014/main" id="{DC444AE3-6150-3AE9-606D-D2181FDCA3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DK"/>
          </a:p>
        </p:txBody>
      </p:sp>
      <p:sp>
        <p:nvSpPr>
          <p:cNvPr id="9" name="TextBox 8">
            <a:extLst>
              <a:ext uri="{FF2B5EF4-FFF2-40B4-BE49-F238E27FC236}">
                <a16:creationId xmlns:a16="http://schemas.microsoft.com/office/drawing/2014/main" id="{0960C252-9C69-D924-7455-30766E0FD658}"/>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en-GB" sz="18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Empati</a:t>
            </a:r>
            <a:r>
              <a:rPr kumimoji="0" lang="en-GB"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n-GB" sz="18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Kartläggning</a:t>
            </a:r>
            <a:r>
              <a:rPr kumimoji="0" lang="en-GB"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(Empathy Mapping) </a:t>
            </a:r>
            <a:r>
              <a:rPr lang="sv-SE" sz="1800" dirty="0">
                <a:solidFill>
                  <a:sysClr val="windowText" lastClr="000000"/>
                </a:solidFill>
                <a:latin typeface="Calibri" panose="020F0502020204030204" pitchFamily="34" charset="0"/>
                <a:cs typeface="Calibri" panose="020F0502020204030204" pitchFamily="34" charset="0"/>
              </a:rPr>
              <a:t>h</a:t>
            </a:r>
            <a:r>
              <a:rPr kumimoji="0" lang="sv-SE"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jälper mentorer att förstå menteens upplevelse från flera perspektiv, särskilt när hen sitter fast eller står inför en utmaning.</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E3A0B509-EBAE-0952-2F9F-311F2D7F6ABF}"/>
              </a:ext>
            </a:extLst>
          </p:cNvPr>
          <p:cNvPicPr>
            <a:picLocks noChangeAspect="1"/>
          </p:cNvPicPr>
          <p:nvPr/>
        </p:nvPicPr>
        <p:blipFill>
          <a:blip r:embed="rId2"/>
          <a:stretch>
            <a:fillRect/>
          </a:stretch>
        </p:blipFill>
        <p:spPr>
          <a:xfrm>
            <a:off x="6096000" y="931585"/>
            <a:ext cx="5289603" cy="5299630"/>
          </a:xfrm>
          <a:prstGeom prst="rect">
            <a:avLst/>
          </a:prstGeom>
        </p:spPr>
      </p:pic>
    </p:spTree>
    <p:extLst>
      <p:ext uri="{BB962C8B-B14F-4D97-AF65-F5344CB8AC3E}">
        <p14:creationId xmlns:p14="http://schemas.microsoft.com/office/powerpoint/2010/main" val="3614790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47E5F73-62BE-C69F-4356-5060C507E029}"/>
              </a:ext>
            </a:extLst>
          </p:cNvPr>
          <p:cNvSpPr txBox="1">
            <a:spLocks noGrp="1"/>
          </p:cNvSpPr>
          <p:nvPr>
            <p:ph type="body" idx="1"/>
          </p:nvPr>
        </p:nvSpPr>
        <p:spPr>
          <a:xfrm>
            <a:off x="362080" y="253012"/>
            <a:ext cx="10151373"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err="1">
                <a:latin typeface="Calibri" panose="020F0502020204030204" pitchFamily="34" charset="0"/>
                <a:cs typeface="Calibri" panose="020F0502020204030204" pitchFamily="34" charset="0"/>
              </a:rPr>
              <a:t>Empati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Kartläggning</a:t>
            </a:r>
            <a:r>
              <a:rPr lang="en-GB" dirty="0">
                <a:latin typeface="Calibri" panose="020F0502020204030204" pitchFamily="34" charset="0"/>
                <a:cs typeface="Calibri" panose="020F0502020204030204" pitchFamily="34" charset="0"/>
              </a:rPr>
              <a:t> – Hur man </a:t>
            </a:r>
            <a:r>
              <a:rPr lang="en-GB" dirty="0" err="1">
                <a:latin typeface="Calibri" panose="020F0502020204030204" pitchFamily="34" charset="0"/>
                <a:cs typeface="Calibri" panose="020F0502020204030204" pitchFamily="34" charset="0"/>
              </a:rPr>
              <a:t>använder</a:t>
            </a:r>
            <a:r>
              <a:rPr lang="en-GB" dirty="0">
                <a:latin typeface="Calibri" panose="020F0502020204030204" pitchFamily="34" charset="0"/>
                <a:cs typeface="Calibri" panose="020F0502020204030204" pitchFamily="34" charset="0"/>
              </a:rPr>
              <a:t> det </a:t>
            </a:r>
            <a:r>
              <a:rPr lang="en-GB" dirty="0" err="1">
                <a:latin typeface="Calibri" panose="020F0502020204030204" pitchFamily="34" charset="0"/>
                <a:cs typeface="Calibri" panose="020F0502020204030204" pitchFamily="34" charset="0"/>
              </a:rPr>
              <a:t>i</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mentorskap</a:t>
            </a:r>
            <a:endParaRPr lang="en-GB" dirty="0">
              <a:latin typeface="Calibri" panose="020F0502020204030204" pitchFamily="34" charset="0"/>
              <a:cs typeface="Calibri" panose="020F0502020204030204" pitchFamily="34" charset="0"/>
            </a:endParaRPr>
          </a:p>
          <a:p>
            <a:pPr marL="0" indent="0">
              <a:spcBef>
                <a:spcPts val="0"/>
              </a:spcBef>
            </a:pPr>
            <a:endParaRPr lang="en-GB" dirty="0"/>
          </a:p>
          <a:p>
            <a:pPr marL="0" lvl="0" indent="0" algn="l" rtl="0">
              <a:spcBef>
                <a:spcPts val="0"/>
              </a:spcBef>
              <a:spcAft>
                <a:spcPts val="0"/>
              </a:spcAft>
              <a:buClr>
                <a:srgbClr val="E64424"/>
              </a:buClr>
              <a:buSzPts val="3200"/>
              <a:buNone/>
            </a:pPr>
            <a:endParaRPr dirty="0"/>
          </a:p>
        </p:txBody>
      </p:sp>
      <p:sp>
        <p:nvSpPr>
          <p:cNvPr id="22" name="TextBox 21">
            <a:extLst>
              <a:ext uri="{FF2B5EF4-FFF2-40B4-BE49-F238E27FC236}">
                <a16:creationId xmlns:a16="http://schemas.microsoft.com/office/drawing/2014/main" id="{BC1B607A-2A99-2512-382D-2A3E3DB9C328}"/>
              </a:ext>
            </a:extLst>
          </p:cNvPr>
          <p:cNvSpPr txBox="1"/>
          <p:nvPr/>
        </p:nvSpPr>
        <p:spPr>
          <a:xfrm>
            <a:off x="895927" y="4643165"/>
            <a:ext cx="10848397" cy="1138773"/>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Fyll</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in </a:t>
            </a: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tillsammans</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Använd</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post-it-lappar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eller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ett</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delat</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dokument</a:t>
            </a:r>
            <a:endParaRPr lang="en-GB" sz="1600" dirty="0">
              <a:solidFill>
                <a:sysClr val="windowText" lastClr="000000"/>
              </a:solidFill>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err="1">
                <a:solidFill>
                  <a:sysClr val="windowText" lastClr="000000"/>
                </a:solidFill>
                <a:latin typeface="Calibri" panose="020F0502020204030204" pitchFamily="34" charset="0"/>
                <a:cs typeface="Calibri" panose="020F0502020204030204" pitchFamily="34" charset="0"/>
              </a:rPr>
              <a:t>Analysera</a:t>
            </a:r>
            <a:r>
              <a:rPr lang="en-GB" sz="1600" b="1" dirty="0">
                <a:solidFill>
                  <a:sysClr val="windowText" lastClr="000000"/>
                </a:solidFill>
                <a:latin typeface="Calibri" panose="020F0502020204030204" pitchFamily="34" charset="0"/>
                <a:cs typeface="Calibri" panose="020F0502020204030204" pitchFamily="34" charset="0"/>
              </a:rPr>
              <a:t> </a:t>
            </a:r>
            <a:r>
              <a:rPr lang="en-GB" sz="1600" b="1" dirty="0" err="1">
                <a:solidFill>
                  <a:sysClr val="windowText" lastClr="000000"/>
                </a:solidFill>
                <a:latin typeface="Calibri" panose="020F0502020204030204" pitchFamily="34" charset="0"/>
                <a:cs typeface="Calibri" panose="020F0502020204030204" pitchFamily="34" charset="0"/>
              </a:rPr>
              <a:t>mönster</a:t>
            </a:r>
            <a:r>
              <a:rPr lang="en-GB" sz="1600" b="1"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Letar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efter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skillnader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t.ex</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säger</a:t>
            </a:r>
            <a:r>
              <a:rPr lang="en-GB" sz="1600" dirty="0">
                <a:solidFill>
                  <a:sysClr val="windowText" lastClr="000000"/>
                </a:solidFill>
                <a:latin typeface="Calibri" panose="020F0502020204030204" pitchFamily="34" charset="0"/>
                <a:cs typeface="Calibri" panose="020F0502020204030204" pitchFamily="34" charset="0"/>
              </a:rPr>
              <a:t> “Jag </a:t>
            </a:r>
            <a:r>
              <a:rPr lang="en-GB" sz="1600" dirty="0" err="1">
                <a:solidFill>
                  <a:sysClr val="windowText" lastClr="000000"/>
                </a:solidFill>
                <a:latin typeface="Calibri" panose="020F0502020204030204" pitchFamily="34" charset="0"/>
                <a:cs typeface="Calibri" panose="020F0502020204030204" pitchFamily="34" charset="0"/>
              </a:rPr>
              <a:t>mår</a:t>
            </a:r>
            <a:r>
              <a:rPr lang="en-GB" sz="1600" dirty="0">
                <a:solidFill>
                  <a:sysClr val="windowText" lastClr="000000"/>
                </a:solidFill>
                <a:latin typeface="Calibri" panose="020F0502020204030204" pitchFamily="34" charset="0"/>
                <a:cs typeface="Calibri" panose="020F0502020204030204" pitchFamily="34" charset="0"/>
              </a:rPr>
              <a:t> bra” men </a:t>
            </a:r>
            <a:r>
              <a:rPr lang="en-GB" sz="1600" dirty="0" err="1">
                <a:solidFill>
                  <a:sysClr val="windowText" lastClr="000000"/>
                </a:solidFill>
                <a:latin typeface="Calibri" panose="020F0502020204030204" pitchFamily="34" charset="0"/>
                <a:cs typeface="Calibri" panose="020F0502020204030204" pitchFamily="34" charset="0"/>
              </a:rPr>
              <a:t>känna</a:t>
            </a:r>
            <a:r>
              <a:rPr lang="en-GB" sz="1600" dirty="0">
                <a:solidFill>
                  <a:sysClr val="windowText" lastClr="000000"/>
                </a:solidFill>
                <a:latin typeface="Calibri" panose="020F0502020204030204" pitchFamily="34" charset="0"/>
                <a:cs typeface="Calibri" panose="020F0502020204030204" pitchFamily="34" charset="0"/>
              </a:rPr>
              <a:t> sig </a:t>
            </a:r>
            <a:r>
              <a:rPr lang="en-GB" sz="1600" dirty="0" err="1">
                <a:solidFill>
                  <a:sysClr val="windowText" lastClr="000000"/>
                </a:solidFill>
                <a:latin typeface="Calibri" panose="020F0502020204030204" pitchFamily="34" charset="0"/>
                <a:cs typeface="Calibri" panose="020F0502020204030204" pitchFamily="34" charset="0"/>
              </a:rPr>
              <a:t>orolig</a:t>
            </a:r>
            <a:r>
              <a:rPr lang="en-GB" sz="1600" dirty="0">
                <a:solidFill>
                  <a:sysClr val="windowText" lastClr="000000"/>
                </a:solidFill>
                <a:latin typeface="Calibri" panose="020F0502020204030204" pitchFamily="34" charset="0"/>
                <a:cs typeface="Calibri" panose="020F0502020204030204" pitchFamily="34" charset="0"/>
              </a:rPr>
              <a:t>)</a:t>
            </a:r>
          </a:p>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err="1">
                <a:solidFill>
                  <a:sysClr val="windowText" lastClr="000000"/>
                </a:solidFill>
                <a:latin typeface="Calibri" panose="020F0502020204030204" pitchFamily="34" charset="0"/>
                <a:cs typeface="Calibri" panose="020F0502020204030204" pitchFamily="34" charset="0"/>
              </a:rPr>
              <a:t>Använd</a:t>
            </a:r>
            <a:r>
              <a:rPr lang="en-GB" sz="1600" b="1" dirty="0">
                <a:solidFill>
                  <a:sysClr val="windowText" lastClr="000000"/>
                </a:solidFill>
                <a:latin typeface="Calibri" panose="020F0502020204030204" pitchFamily="34" charset="0"/>
                <a:cs typeface="Calibri" panose="020F0502020204030204" pitchFamily="34" charset="0"/>
              </a:rPr>
              <a:t> </a:t>
            </a:r>
            <a:r>
              <a:rPr lang="en-GB" sz="1600" b="1" dirty="0" err="1">
                <a:solidFill>
                  <a:sysClr val="windowText" lastClr="000000"/>
                </a:solidFill>
                <a:latin typeface="Calibri" panose="020F0502020204030204" pitchFamily="34" charset="0"/>
                <a:cs typeface="Calibri" panose="020F0502020204030204" pitchFamily="34" charset="0"/>
              </a:rPr>
              <a:t>insikterna</a:t>
            </a:r>
            <a:r>
              <a:rPr lang="en-GB" sz="1600" b="1" dirty="0">
                <a:solidFill>
                  <a:sysClr val="windowText" lastClr="000000"/>
                </a:solidFill>
                <a:latin typeface="Calibri" panose="020F0502020204030204" pitchFamily="34" charset="0"/>
                <a:cs typeface="Calibri" panose="020F0502020204030204" pitchFamily="34" charset="0"/>
              </a:rPr>
              <a:t> </a:t>
            </a:r>
            <a:r>
              <a:rPr lang="en-GB" sz="1600" dirty="0">
                <a:solidFill>
                  <a:sysClr val="windowText" lastClr="000000"/>
                </a:solidFill>
                <a:latin typeface="Calibri" panose="020F0502020204030204" pitchFamily="34" charset="0"/>
                <a:cs typeface="Calibri" panose="020F0502020204030204" pitchFamily="34" charset="0"/>
              </a:rPr>
              <a:t>för </a:t>
            </a:r>
            <a:r>
              <a:rPr lang="en-GB" sz="1600" dirty="0" err="1">
                <a:solidFill>
                  <a:sysClr val="windowText" lastClr="000000"/>
                </a:solidFill>
                <a:latin typeface="Calibri" panose="020F0502020204030204" pitchFamily="34" charset="0"/>
                <a:cs typeface="Calibri" panose="020F0502020204030204" pitchFamily="34" charset="0"/>
              </a:rPr>
              <a:t>att</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anpassa</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ditt</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stöd</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och</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hjälpa</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menteen</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att</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omforulera</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eller</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planera</a:t>
            </a:r>
            <a:r>
              <a:rPr lang="en-GB" sz="1600" dirty="0">
                <a:solidFill>
                  <a:sysClr val="windowText" lastClr="000000"/>
                </a:solidFill>
                <a:latin typeface="Calibri" panose="020F0502020204030204" pitchFamily="34" charset="0"/>
                <a:cs typeface="Calibri" panose="020F0502020204030204" pitchFamily="34" charset="0"/>
              </a:rPr>
              <a:t> </a:t>
            </a:r>
            <a:r>
              <a:rPr lang="en-GB" sz="1600" dirty="0" err="1">
                <a:solidFill>
                  <a:sysClr val="windowText" lastClr="000000"/>
                </a:solidFill>
                <a:latin typeface="Calibri" panose="020F0502020204030204" pitchFamily="34" charset="0"/>
                <a:cs typeface="Calibri" panose="020F0502020204030204" pitchFamily="34" charset="0"/>
              </a:rPr>
              <a:t>nästa</a:t>
            </a:r>
            <a:r>
              <a:rPr lang="en-GB" sz="1600" dirty="0">
                <a:solidFill>
                  <a:sysClr val="windowText" lastClr="000000"/>
                </a:solidFill>
                <a:latin typeface="Calibri" panose="020F0502020204030204" pitchFamily="34" charset="0"/>
                <a:cs typeface="Calibri" panose="020F0502020204030204" pitchFamily="34" charset="0"/>
              </a:rPr>
              <a:t> steg.</a:t>
            </a:r>
          </a:p>
        </p:txBody>
      </p:sp>
      <p:grpSp>
        <p:nvGrpSpPr>
          <p:cNvPr id="32" name="Group 31">
            <a:extLst>
              <a:ext uri="{FF2B5EF4-FFF2-40B4-BE49-F238E27FC236}">
                <a16:creationId xmlns:a16="http://schemas.microsoft.com/office/drawing/2014/main" id="{CC9CF4C8-F918-99D4-D8D2-D6DBF3670408}"/>
              </a:ext>
            </a:extLst>
          </p:cNvPr>
          <p:cNvGrpSpPr/>
          <p:nvPr/>
        </p:nvGrpSpPr>
        <p:grpSpPr>
          <a:xfrm>
            <a:off x="895928" y="1203101"/>
            <a:ext cx="10962697" cy="2862322"/>
            <a:chOff x="505403" y="968573"/>
            <a:chExt cx="10962697" cy="2862322"/>
          </a:xfrm>
        </p:grpSpPr>
        <p:grpSp>
          <p:nvGrpSpPr>
            <p:cNvPr id="31" name="Group 30">
              <a:extLst>
                <a:ext uri="{FF2B5EF4-FFF2-40B4-BE49-F238E27FC236}">
                  <a16:creationId xmlns:a16="http://schemas.microsoft.com/office/drawing/2014/main" id="{2EAD806C-6DC4-32CF-3736-1275FB87E9D9}"/>
                </a:ext>
              </a:extLst>
            </p:cNvPr>
            <p:cNvGrpSpPr/>
            <p:nvPr/>
          </p:nvGrpSpPr>
          <p:grpSpPr>
            <a:xfrm>
              <a:off x="505403" y="968573"/>
              <a:ext cx="10962697" cy="2862322"/>
              <a:chOff x="505403" y="968573"/>
              <a:chExt cx="10962697" cy="2862322"/>
            </a:xfrm>
          </p:grpSpPr>
          <p:sp>
            <p:nvSpPr>
              <p:cNvPr id="26" name="TextBox 25">
                <a:extLst>
                  <a:ext uri="{FF2B5EF4-FFF2-40B4-BE49-F238E27FC236}">
                    <a16:creationId xmlns:a16="http://schemas.microsoft.com/office/drawing/2014/main" id="{4BD63188-B55C-75C7-254B-554073A5C1FE}"/>
                  </a:ext>
                </a:extLst>
              </p:cNvPr>
              <p:cNvSpPr txBox="1"/>
              <p:nvPr/>
            </p:nvSpPr>
            <p:spPr>
              <a:xfrm>
                <a:off x="6546571" y="1891903"/>
                <a:ext cx="4921529" cy="193899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err="1">
                    <a:solidFill>
                      <a:sysClr val="windowText" lastClr="000000"/>
                    </a:solidFill>
                    <a:latin typeface="Calibri" panose="020F0502020204030204" pitchFamily="34" charset="0"/>
                    <a:cs typeface="Calibri" panose="020F0502020204030204" pitchFamily="34" charset="0"/>
                  </a:rPr>
                  <a:t>Ställ</a:t>
                </a:r>
                <a:r>
                  <a:rPr lang="en-GB" sz="1600" b="1" dirty="0">
                    <a:solidFill>
                      <a:sysClr val="windowText" lastClr="000000"/>
                    </a:solidFill>
                    <a:latin typeface="Calibri" panose="020F0502020204030204" pitchFamily="34" charset="0"/>
                    <a:cs typeface="Calibri" panose="020F0502020204030204" pitchFamily="34" charset="0"/>
                  </a:rPr>
                  <a:t> </a:t>
                </a:r>
                <a:r>
                  <a:rPr lang="en-GB" sz="1600" b="1" dirty="0" err="1">
                    <a:solidFill>
                      <a:sysClr val="windowText" lastClr="000000"/>
                    </a:solidFill>
                    <a:latin typeface="Calibri" panose="020F0502020204030204" pitchFamily="34" charset="0"/>
                    <a:cs typeface="Calibri" panose="020F0502020204030204" pitchFamily="34" charset="0"/>
                  </a:rPr>
                  <a:t>ledande</a:t>
                </a:r>
                <a:r>
                  <a:rPr lang="en-GB" sz="1600" b="1" dirty="0">
                    <a:solidFill>
                      <a:sysClr val="windowText" lastClr="000000"/>
                    </a:solidFill>
                    <a:latin typeface="Calibri" panose="020F0502020204030204" pitchFamily="34" charset="0"/>
                    <a:cs typeface="Calibri" panose="020F0502020204030204" pitchFamily="34" charset="0"/>
                  </a:rPr>
                  <a:t> </a:t>
                </a:r>
                <a:r>
                  <a:rPr lang="en-GB" sz="1600" b="1" dirty="0" err="1">
                    <a:solidFill>
                      <a:sysClr val="windowText" lastClr="000000"/>
                    </a:solidFill>
                    <a:latin typeface="Calibri" panose="020F0502020204030204" pitchFamily="34" charset="0"/>
                    <a:cs typeface="Calibri" panose="020F0502020204030204" pitchFamily="34" charset="0"/>
                  </a:rPr>
                  <a:t>frågor</a:t>
                </a:r>
                <a:endParaRPr lang="en-GB" sz="1600" b="1" dirty="0">
                  <a:solidFill>
                    <a:sysClr val="windowText" lastClr="000000"/>
                  </a:solidFill>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lang="sv-SE" sz="1600" dirty="0">
                    <a:solidFill>
                      <a:sysClr val="windowText" lastClr="000000"/>
                    </a:solidFill>
                    <a:latin typeface="Calibri" panose="020F0502020204030204" pitchFamily="34" charset="0"/>
                    <a:cs typeface="Calibri" panose="020F0502020204030204" pitchFamily="34" charset="0"/>
                  </a:rPr>
                  <a:t>”Vad har du sagt om den här situationen?”</a:t>
                </a:r>
              </a:p>
              <a:p>
                <a:pPr marL="0" marR="0" lvl="0" indent="0" defTabSz="914400" eaLnBrk="1" fontAlgn="auto" latinLnBrk="0" hangingPunct="1">
                  <a:lnSpc>
                    <a:spcPct val="100000"/>
                  </a:lnSpc>
                  <a:spcBef>
                    <a:spcPts val="0"/>
                  </a:spcBef>
                  <a:spcAft>
                    <a:spcPts val="1200"/>
                  </a:spcAft>
                  <a:buClrTx/>
                  <a:buSzTx/>
                  <a:buFontTx/>
                  <a:buNone/>
                  <a:tabLst/>
                  <a:defRPr/>
                </a:pPr>
                <a:r>
                  <a:rPr lang="sv-SE" sz="1600" dirty="0">
                    <a:solidFill>
                      <a:sysClr val="windowText" lastClr="000000"/>
                    </a:solidFill>
                    <a:latin typeface="Calibri" panose="020F0502020204030204" pitchFamily="34" charset="0"/>
                    <a:cs typeface="Calibri" panose="020F0502020204030204" pitchFamily="34" charset="0"/>
                  </a:rPr>
                  <a:t>”Vilka tankar går genom ditt huvud?”</a:t>
                </a:r>
              </a:p>
              <a:p>
                <a:pPr marL="0" marR="0" lvl="0" indent="0" defTabSz="914400" eaLnBrk="1" fontAlgn="auto" latinLnBrk="0" hangingPunct="1">
                  <a:lnSpc>
                    <a:spcPct val="100000"/>
                  </a:lnSpc>
                  <a:spcBef>
                    <a:spcPts val="0"/>
                  </a:spcBef>
                  <a:spcAft>
                    <a:spcPts val="1200"/>
                  </a:spcAft>
                  <a:buClrTx/>
                  <a:buSzTx/>
                  <a:buFontTx/>
                  <a:buNone/>
                  <a:tabLst/>
                  <a:defRPr/>
                </a:pPr>
                <a:r>
                  <a:rPr lang="sv-SE" sz="1600" dirty="0">
                    <a:solidFill>
                      <a:sysClr val="windowText" lastClr="000000"/>
                    </a:solidFill>
                    <a:latin typeface="Calibri" panose="020F0502020204030204" pitchFamily="34" charset="0"/>
                    <a:cs typeface="Calibri" panose="020F0502020204030204" pitchFamily="34" charset="0"/>
                  </a:rPr>
                  <a:t>”Vilka handlingar har du vidtagit?”</a:t>
                </a:r>
              </a:p>
              <a:p>
                <a:pPr marL="0" marR="0" lvl="0" indent="0" defTabSz="914400" eaLnBrk="1" fontAlgn="auto" latinLnBrk="0" hangingPunct="1">
                  <a:lnSpc>
                    <a:spcPct val="100000"/>
                  </a:lnSpc>
                  <a:spcBef>
                    <a:spcPts val="0"/>
                  </a:spcBef>
                  <a:spcAft>
                    <a:spcPts val="1200"/>
                  </a:spcAft>
                  <a:buClrTx/>
                  <a:buSzTx/>
                  <a:buFontTx/>
                  <a:buNone/>
                  <a:tabLst/>
                  <a:defRPr/>
                </a:pPr>
                <a:r>
                  <a:rPr lang="sv-SE" sz="1600" dirty="0">
                    <a:solidFill>
                      <a:sysClr val="windowText" lastClr="000000"/>
                    </a:solidFill>
                    <a:latin typeface="Calibri" panose="020F0502020204030204" pitchFamily="34" charset="0"/>
                    <a:cs typeface="Calibri" panose="020F0502020204030204" pitchFamily="34" charset="0"/>
                  </a:rPr>
                  <a:t>”Vilka känslor upplever du?”</a:t>
                </a:r>
                <a:endParaRPr lang="en-GB" sz="1600" dirty="0">
                  <a:solidFill>
                    <a:sysClr val="windowText" lastClr="00000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20BE4B44-F762-1582-AB55-EB296B8EBFE1}"/>
                  </a:ext>
                </a:extLst>
              </p:cNvPr>
              <p:cNvSpPr txBox="1"/>
              <p:nvPr/>
            </p:nvSpPr>
            <p:spPr>
              <a:xfrm>
                <a:off x="505403" y="968573"/>
                <a:ext cx="4921529" cy="286232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Steg för </a:t>
                </a:r>
                <a:r>
                  <a:rPr kumimoji="0" lang="en-GB" sz="24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mentorer</a:t>
                </a:r>
                <a:endPar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endPar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Rita </a:t>
                </a: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eller</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dela </a:t>
                </a: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kartan</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med </a:t>
                </a: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fyra</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n-GB" sz="16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kvadranter</a:t>
                </a:r>
                <a:endPar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Vad de </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SÄGER</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Vad de </a:t>
                </a:r>
                <a:r>
                  <a:rPr lang="en-GB" sz="1600" b="1" dirty="0">
                    <a:solidFill>
                      <a:sysClr val="windowText" lastClr="000000"/>
                    </a:solidFill>
                    <a:latin typeface="Calibri" panose="020F0502020204030204" pitchFamily="34" charset="0"/>
                    <a:cs typeface="Calibri" panose="020F0502020204030204" pitchFamily="34" charset="0"/>
                  </a:rPr>
                  <a:t>TÄNKER</a:t>
                </a: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Vad de </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GÖR</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Vad de </a:t>
                </a:r>
                <a:r>
                  <a:rPr lang="en-GB" sz="1600" b="1" dirty="0">
                    <a:solidFill>
                      <a:sysClr val="windowText" lastClr="000000"/>
                    </a:solidFill>
                    <a:latin typeface="Calibri" panose="020F0502020204030204" pitchFamily="34" charset="0"/>
                    <a:cs typeface="Calibri" panose="020F0502020204030204" pitchFamily="34" charset="0"/>
                  </a:rPr>
                  <a:t>KÄNNER</a:t>
                </a:r>
              </a:p>
            </p:txBody>
          </p:sp>
        </p:grpSp>
        <p:pic>
          <p:nvPicPr>
            <p:cNvPr id="15" name="Graphic 14" descr="Postit Notes outline">
              <a:extLst>
                <a:ext uri="{FF2B5EF4-FFF2-40B4-BE49-F238E27FC236}">
                  <a16:creationId xmlns:a16="http://schemas.microsoft.com/office/drawing/2014/main" id="{1019657F-4B68-BA79-6168-44B88069D9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30866" y="1777701"/>
              <a:ext cx="596066" cy="596066"/>
            </a:xfrm>
            <a:prstGeom prst="rect">
              <a:avLst/>
            </a:prstGeom>
            <a:effectLst>
              <a:outerShdw blurRad="63500" sx="102000" sy="102000" algn="ctr" rotWithShape="0">
                <a:prstClr val="black">
                  <a:alpha val="40000"/>
                </a:prstClr>
              </a:outerShdw>
            </a:effectLst>
          </p:spPr>
        </p:pic>
      </p:grpSp>
      <p:pic>
        <p:nvPicPr>
          <p:cNvPr id="28" name="Graphic 27" descr="Badge 1 with solid fill">
            <a:extLst>
              <a:ext uri="{FF2B5EF4-FFF2-40B4-BE49-F238E27FC236}">
                <a16:creationId xmlns:a16="http://schemas.microsoft.com/office/drawing/2014/main" id="{B3C0E1A2-4D49-997E-1B78-294CC6B4A6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5928" y="2130262"/>
            <a:ext cx="360000" cy="360000"/>
          </a:xfrm>
          <a:prstGeom prst="rect">
            <a:avLst/>
          </a:prstGeom>
        </p:spPr>
      </p:pic>
      <p:pic>
        <p:nvPicPr>
          <p:cNvPr id="35" name="Graphic 34" descr="Badge 5 with solid fill">
            <a:extLst>
              <a:ext uri="{FF2B5EF4-FFF2-40B4-BE49-F238E27FC236}">
                <a16:creationId xmlns:a16="http://schemas.microsoft.com/office/drawing/2014/main" id="{ED44D1FD-F341-7E97-2C19-A324DE3626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928" y="5461905"/>
            <a:ext cx="360000" cy="360000"/>
          </a:xfrm>
          <a:prstGeom prst="rect">
            <a:avLst/>
          </a:prstGeom>
        </p:spPr>
      </p:pic>
      <p:pic>
        <p:nvPicPr>
          <p:cNvPr id="37" name="Graphic 36" descr="Badge 4 with solid fill">
            <a:extLst>
              <a:ext uri="{FF2B5EF4-FFF2-40B4-BE49-F238E27FC236}">
                <a16:creationId xmlns:a16="http://schemas.microsoft.com/office/drawing/2014/main" id="{7B1F71C8-A66E-AA4D-C474-F73B6ECEAB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5928" y="5032551"/>
            <a:ext cx="360000" cy="360000"/>
          </a:xfrm>
          <a:prstGeom prst="rect">
            <a:avLst/>
          </a:prstGeom>
        </p:spPr>
      </p:pic>
      <p:pic>
        <p:nvPicPr>
          <p:cNvPr id="39" name="Graphic 38" descr="Badge 3 with solid fill">
            <a:extLst>
              <a:ext uri="{FF2B5EF4-FFF2-40B4-BE49-F238E27FC236}">
                <a16:creationId xmlns:a16="http://schemas.microsoft.com/office/drawing/2014/main" id="{CA897036-05C7-3207-59E3-18330FC2CD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5928" y="4632584"/>
            <a:ext cx="360000" cy="360000"/>
          </a:xfrm>
          <a:prstGeom prst="rect">
            <a:avLst/>
          </a:prstGeom>
        </p:spPr>
      </p:pic>
      <p:pic>
        <p:nvPicPr>
          <p:cNvPr id="41" name="Graphic 40" descr="Badge with solid fill">
            <a:extLst>
              <a:ext uri="{FF2B5EF4-FFF2-40B4-BE49-F238E27FC236}">
                <a16:creationId xmlns:a16="http://schemas.microsoft.com/office/drawing/2014/main" id="{856101C5-A141-C1D8-0040-72FE9E13F12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095" y="2130262"/>
            <a:ext cx="360000" cy="360000"/>
          </a:xfrm>
          <a:prstGeom prst="rect">
            <a:avLst/>
          </a:prstGeom>
        </p:spPr>
      </p:pic>
    </p:spTree>
    <p:extLst>
      <p:ext uri="{BB962C8B-B14F-4D97-AF65-F5344CB8AC3E}">
        <p14:creationId xmlns:p14="http://schemas.microsoft.com/office/powerpoint/2010/main" val="33185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3BC7F115-4D52-651A-C4F5-A7DBA7031AD6}"/>
            </a:ext>
          </a:extLst>
        </p:cNvPr>
        <p:cNvGrpSpPr/>
        <p:nvPr/>
      </p:nvGrpSpPr>
      <p:grpSpPr>
        <a:xfrm>
          <a:off x="0" y="0"/>
          <a:ext cx="0" cy="0"/>
          <a:chOff x="0" y="0"/>
          <a:chExt cx="0" cy="0"/>
        </a:xfrm>
      </p:grpSpPr>
      <p:sp>
        <p:nvSpPr>
          <p:cNvPr id="284" name="Google Shape;284;g36ef86f86b0_2_77">
            <a:extLst>
              <a:ext uri="{FF2B5EF4-FFF2-40B4-BE49-F238E27FC236}">
                <a16:creationId xmlns:a16="http://schemas.microsoft.com/office/drawing/2014/main" id="{799A76FB-B8BA-900B-8E6C-8C558797D544}"/>
              </a:ext>
            </a:extLst>
          </p:cNvPr>
          <p:cNvSpPr txBox="1">
            <a:spLocks noGrp="1"/>
          </p:cNvSpPr>
          <p:nvPr>
            <p:ph type="body" idx="1"/>
          </p:nvPr>
        </p:nvSpPr>
        <p:spPr>
          <a:xfrm>
            <a:off x="4946073" y="253012"/>
            <a:ext cx="706133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US" dirty="0" err="1">
                <a:latin typeface="Calibri" panose="020F0502020204030204" pitchFamily="34" charset="0"/>
                <a:cs typeface="Calibri" panose="020F0502020204030204" pitchFamily="34" charset="0"/>
              </a:rPr>
              <a:t>Hjälpa</a:t>
            </a:r>
            <a:r>
              <a:rPr lang="en-US" dirty="0">
                <a:latin typeface="Calibri" panose="020F0502020204030204" pitchFamily="34" charset="0"/>
                <a:cs typeface="Calibri" panose="020F0502020204030204" pitchFamily="34" charset="0"/>
              </a:rPr>
              <a:t> mentees </a:t>
            </a:r>
            <a:r>
              <a:rPr lang="en-US" dirty="0" err="1">
                <a:latin typeface="Calibri" panose="020F0502020204030204" pitchFamily="34" charset="0"/>
                <a:cs typeface="Calibri" panose="020F0502020204030204" pitchFamily="34" charset="0"/>
              </a:rPr>
              <a:t>att</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sätta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upp</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och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nå</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sina</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mål</a:t>
            </a:r>
            <a:endParaRPr dirty="0">
              <a:latin typeface="Calibri" panose="020F0502020204030204" pitchFamily="34" charset="0"/>
              <a:cs typeface="Calibri" panose="020F0502020204030204" pitchFamily="34" charset="0"/>
            </a:endParaRPr>
          </a:p>
          <a:p>
            <a:pPr marL="0" marR="0" lvl="0" indent="0" algn="l" rtl="0">
              <a:lnSpc>
                <a:spcPct val="90000"/>
              </a:lnSpc>
              <a:spcBef>
                <a:spcPts val="0"/>
              </a:spcBef>
              <a:spcAft>
                <a:spcPts val="0"/>
              </a:spcAft>
              <a:buClr>
                <a:srgbClr val="E64424"/>
              </a:buClr>
              <a:buSzPts val="3200"/>
              <a:buNone/>
            </a:pPr>
            <a:endParaRPr dirty="0"/>
          </a:p>
          <a:p>
            <a:pPr marL="0" lvl="0" indent="0" algn="l" rtl="0">
              <a:lnSpc>
                <a:spcPct val="90000"/>
              </a:lnSpc>
              <a:spcBef>
                <a:spcPts val="0"/>
              </a:spcBef>
              <a:spcAft>
                <a:spcPts val="0"/>
              </a:spcAft>
              <a:buClr>
                <a:srgbClr val="E64424"/>
              </a:buClr>
              <a:buSzPts val="3200"/>
              <a:buNone/>
            </a:pPr>
            <a:endParaRPr dirty="0"/>
          </a:p>
        </p:txBody>
      </p:sp>
      <p:pic>
        <p:nvPicPr>
          <p:cNvPr id="7" name="Picture Placeholder 6" descr="A person talking to another person  AI-generated content may be incorrect.">
            <a:extLst>
              <a:ext uri="{FF2B5EF4-FFF2-40B4-BE49-F238E27FC236}">
                <a16:creationId xmlns:a16="http://schemas.microsoft.com/office/drawing/2014/main" id="{F7E0AA71-B592-CD78-BDD5-90368FEDB8DC}"/>
              </a:ext>
            </a:extLst>
          </p:cNvPr>
          <p:cNvPicPr>
            <a:picLocks noGrp="1" noChangeAspect="1"/>
          </p:cNvPicPr>
          <p:nvPr>
            <p:ph type="pic" idx="3"/>
          </p:nvPr>
        </p:nvPicPr>
        <p:blipFill>
          <a:blip r:embed="rId3"/>
          <a:srcRect l="17022" r="17022"/>
          <a:stretch>
            <a:fillRect/>
          </a:stretch>
        </p:blipFill>
        <p:spPr/>
      </p:pic>
      <p:sp>
        <p:nvSpPr>
          <p:cNvPr id="12" name="Google Shape;285;g36ef86f86b0_2_77">
            <a:extLst>
              <a:ext uri="{FF2B5EF4-FFF2-40B4-BE49-F238E27FC236}">
                <a16:creationId xmlns:a16="http://schemas.microsoft.com/office/drawing/2014/main" id="{57059405-1DEA-AB22-7663-EB4B80FF1B1E}"/>
              </a:ext>
            </a:extLst>
          </p:cNvPr>
          <p:cNvSpPr txBox="1">
            <a:spLocks/>
          </p:cNvSpPr>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sv-SE" sz="1400" b="1" dirty="0">
                <a:solidFill>
                  <a:schemeClr val="dk1"/>
                </a:solidFill>
                <a:latin typeface="Calibri" panose="020F0502020204030204" pitchFamily="34" charset="0"/>
                <a:cs typeface="Calibri" panose="020F0502020204030204" pitchFamily="34" charset="0"/>
              </a:rPr>
              <a:t>Att sätta mål i mentorskap</a:t>
            </a:r>
          </a:p>
          <a:p>
            <a:pPr marL="0" indent="0">
              <a:lnSpc>
                <a:spcPct val="115000"/>
              </a:lnSpc>
              <a:spcBef>
                <a:spcPts val="300"/>
              </a:spcBef>
            </a:pPr>
            <a:r>
              <a:rPr lang="sv-SE" sz="1400" dirty="0">
                <a:solidFill>
                  <a:schemeClr val="dk1"/>
                </a:solidFill>
                <a:latin typeface="Calibri" panose="020F0502020204030204" pitchFamily="34" charset="0"/>
                <a:cs typeface="Calibri" panose="020F0502020204030204" pitchFamily="34" charset="0"/>
              </a:rPr>
              <a:t>Att sätta mål är avgörande i mentorskap. De ger riktning, håller mentees motiverade och gör det möjligt för både mentor och mentee att följa framsteg.</a:t>
            </a:r>
            <a:endParaRPr lang="en-US" sz="1400" dirty="0">
              <a:solidFill>
                <a:schemeClr val="dk1"/>
              </a:solidFill>
              <a:latin typeface="Calibri" panose="020F0502020204030204" pitchFamily="34" charset="0"/>
              <a:cs typeface="Calibri" panose="020F0502020204030204" pitchFamily="34" charset="0"/>
            </a:endParaRPr>
          </a:p>
        </p:txBody>
      </p:sp>
      <p:sp>
        <p:nvSpPr>
          <p:cNvPr id="13" name="Google Shape;285;g36ef86f86b0_2_77">
            <a:extLst>
              <a:ext uri="{FF2B5EF4-FFF2-40B4-BE49-F238E27FC236}">
                <a16:creationId xmlns:a16="http://schemas.microsoft.com/office/drawing/2014/main" id="{B0C21ADD-7091-2A91-AEAE-DA2881656D78}"/>
              </a:ext>
            </a:extLst>
          </p:cNvPr>
          <p:cNvSpPr txBox="1">
            <a:spLocks/>
          </p:cNvSpPr>
          <p:nvPr/>
        </p:nvSpPr>
        <p:spPr>
          <a:xfrm>
            <a:off x="4979574" y="4911309"/>
            <a:ext cx="4916901" cy="15334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0"/>
              </a:spcBef>
            </a:pPr>
            <a:r>
              <a:rPr lang="sv-SE" sz="1400" b="1" dirty="0">
                <a:solidFill>
                  <a:schemeClr val="dk1"/>
                </a:solidFill>
                <a:latin typeface="Calibri" panose="020F0502020204030204" pitchFamily="34" charset="0"/>
                <a:cs typeface="Calibri" panose="020F0502020204030204" pitchFamily="34" charset="0"/>
              </a:rPr>
              <a:t>Följa upp framsteg och behålla ansvar</a:t>
            </a:r>
          </a:p>
          <a:p>
            <a:pPr marL="0" indent="0">
              <a:lnSpc>
                <a:spcPct val="133333"/>
              </a:lnSpc>
              <a:spcBef>
                <a:spcPts val="0"/>
              </a:spcBef>
            </a:pPr>
            <a:r>
              <a:rPr lang="sv-SE" sz="1400" dirty="0">
                <a:solidFill>
                  <a:schemeClr val="dk1"/>
                </a:solidFill>
                <a:latin typeface="Calibri" panose="020F0502020204030204" pitchFamily="34" charset="0"/>
                <a:cs typeface="Calibri" panose="020F0502020204030204" pitchFamily="34" charset="0"/>
              </a:rPr>
              <a:t>Regelbundna avstämningar, att fira små framgångar och uppmuntra till självreflektion hjälper mentees att hålla sig ansvariga och anpassa sina mål i takt med att de utvecklas.</a:t>
            </a:r>
            <a:endParaRPr lang="en-US" sz="1400" dirty="0">
              <a:solidFill>
                <a:schemeClr val="dk1"/>
              </a:solidFill>
              <a:latin typeface="Calibri" panose="020F0502020204030204" pitchFamily="34" charset="0"/>
              <a:cs typeface="Calibri" panose="020F0502020204030204" pitchFamily="34" charset="0"/>
            </a:endParaRPr>
          </a:p>
        </p:txBody>
      </p:sp>
      <p:sp>
        <p:nvSpPr>
          <p:cNvPr id="14" name="Google Shape;285;g36ef86f86b0_2_77">
            <a:extLst>
              <a:ext uri="{FF2B5EF4-FFF2-40B4-BE49-F238E27FC236}">
                <a16:creationId xmlns:a16="http://schemas.microsoft.com/office/drawing/2014/main" id="{9409E604-7DE9-B6E9-2F10-EF285FEFCF8A}"/>
              </a:ext>
            </a:extLst>
          </p:cNvPr>
          <p:cNvSpPr txBox="1">
            <a:spLocks/>
          </p:cNvSpPr>
          <p:nvPr/>
        </p:nvSpPr>
        <p:spPr>
          <a:xfrm>
            <a:off x="4946073" y="2306314"/>
            <a:ext cx="6138787" cy="131674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0"/>
              </a:spcBef>
              <a:buClr>
                <a:schemeClr val="dk1"/>
              </a:buClr>
              <a:buSzPts val="1100"/>
            </a:pPr>
            <a:r>
              <a:rPr lang="sv-SE" sz="1400" b="1" dirty="0">
                <a:solidFill>
                  <a:schemeClr val="dk1"/>
                </a:solidFill>
                <a:latin typeface="Calibri" panose="020F0502020204030204" pitchFamily="34" charset="0"/>
                <a:cs typeface="Calibri" panose="020F0502020204030204" pitchFamily="34" charset="0"/>
              </a:rPr>
              <a:t>Samarbete kring mål</a:t>
            </a:r>
          </a:p>
          <a:p>
            <a:pPr marL="0" indent="0">
              <a:lnSpc>
                <a:spcPct val="133333"/>
              </a:lnSpc>
              <a:spcBef>
                <a:spcPts val="0"/>
              </a:spcBef>
              <a:buClr>
                <a:schemeClr val="dk1"/>
              </a:buClr>
              <a:buSzPts val="1100"/>
            </a:pPr>
            <a:r>
              <a:rPr lang="sv-SE" sz="1400" dirty="0">
                <a:solidFill>
                  <a:schemeClr val="dk1"/>
                </a:solidFill>
                <a:latin typeface="Calibri" panose="020F0502020204030204" pitchFamily="34" charset="0"/>
                <a:cs typeface="Calibri" panose="020F0502020204030204" pitchFamily="34" charset="0"/>
              </a:rPr>
              <a:t>Mentorer arbetar tillsammans med mentees för att definiera mål, genom att reflektera över vad de vill uppnå, var de ser sig själva om 6–12 månader och vilka hinder de vill övervinna. Skapa målen tillsammans för att säkerställa engagemang och samstämmighet.</a:t>
            </a:r>
            <a:endParaRPr lang="en-US" sz="1400" dirty="0">
              <a:solidFill>
                <a:schemeClr val="dk1"/>
              </a:solidFill>
              <a:latin typeface="Calibri" panose="020F0502020204030204" pitchFamily="34" charset="0"/>
              <a:cs typeface="Calibri" panose="020F0502020204030204" pitchFamily="34" charset="0"/>
            </a:endParaRPr>
          </a:p>
        </p:txBody>
      </p:sp>
      <p:sp>
        <p:nvSpPr>
          <p:cNvPr id="15" name="Google Shape;285;g36ef86f86b0_2_77">
            <a:extLst>
              <a:ext uri="{FF2B5EF4-FFF2-40B4-BE49-F238E27FC236}">
                <a16:creationId xmlns:a16="http://schemas.microsoft.com/office/drawing/2014/main" id="{2F0419D3-2B05-FC9C-6DBE-E756F21C460E}"/>
              </a:ext>
            </a:extLst>
          </p:cNvPr>
          <p:cNvSpPr txBox="1">
            <a:spLocks/>
          </p:cNvSpPr>
          <p:nvPr/>
        </p:nvSpPr>
        <p:spPr>
          <a:xfrm>
            <a:off x="4946073" y="3857209"/>
            <a:ext cx="5873700" cy="1054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0"/>
              </a:spcBef>
            </a:pPr>
            <a:r>
              <a:rPr lang="sv-SE" sz="1400" b="1" dirty="0">
                <a:solidFill>
                  <a:schemeClr val="dk1"/>
                </a:solidFill>
                <a:latin typeface="Calibri" panose="020F0502020204030204" pitchFamily="34" charset="0"/>
                <a:cs typeface="Calibri" panose="020F0502020204030204" pitchFamily="34" charset="0"/>
              </a:rPr>
              <a:t>Verktyg och ramverk</a:t>
            </a:r>
          </a:p>
          <a:p>
            <a:pPr marL="0" indent="0">
              <a:lnSpc>
                <a:spcPct val="133333"/>
              </a:lnSpc>
              <a:spcBef>
                <a:spcPts val="0"/>
              </a:spcBef>
            </a:pPr>
            <a:r>
              <a:rPr lang="sv-SE" sz="1400" dirty="0">
                <a:solidFill>
                  <a:schemeClr val="dk1"/>
                </a:solidFill>
                <a:latin typeface="Calibri" panose="020F0502020204030204" pitchFamily="34" charset="0"/>
                <a:cs typeface="Calibri" panose="020F0502020204030204" pitchFamily="34" charset="0"/>
              </a:rPr>
              <a:t>Använd strukturerade verktyg såsom SMART-mål (slide 15) eller en personlig utvecklingsplan för att tydliggöra mål och fokusera på konkreta åtgärder.</a:t>
            </a:r>
            <a:r>
              <a:rPr lang="en-US" sz="1400" dirty="0">
                <a:solidFill>
                  <a:schemeClr val="dk1"/>
                </a:solidFill>
                <a:latin typeface="Calibri" panose="020F0502020204030204" pitchFamily="34" charset="0"/>
                <a:cs typeface="Calibri" panose="020F0502020204030204" pitchFamily="34" charset="0"/>
              </a:rPr>
              <a:t>.</a:t>
            </a:r>
          </a:p>
        </p:txBody>
      </p:sp>
      <p:sp>
        <p:nvSpPr>
          <p:cNvPr id="16" name="Google Shape;285;g36ef86f86b0_2_77">
            <a:extLst>
              <a:ext uri="{FF2B5EF4-FFF2-40B4-BE49-F238E27FC236}">
                <a16:creationId xmlns:a16="http://schemas.microsoft.com/office/drawing/2014/main" id="{9DB7AE5A-9EE1-B7B2-0AFE-F1E86951DC93}"/>
              </a:ext>
            </a:extLst>
          </p:cNvPr>
          <p:cNvSpPr txBox="1">
            <a:spLocks/>
          </p:cNvSpPr>
          <p:nvPr/>
        </p:nvSpPr>
        <p:spPr>
          <a:xfrm>
            <a:off x="72888" y="74886"/>
            <a:ext cx="4319848" cy="35625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sv-SE" sz="1400" b="1" dirty="0">
                <a:solidFill>
                  <a:schemeClr val="dk1"/>
                </a:solidFill>
                <a:latin typeface="Calibri" panose="020F0502020204030204" pitchFamily="34" charset="0"/>
                <a:cs typeface="Calibri" panose="020F0502020204030204" pitchFamily="34" charset="0"/>
              </a:rPr>
              <a:t>När ni samarbetar kring mål, ställ frågor som:</a:t>
            </a:r>
            <a:endParaRPr lang="en-US" sz="1400" b="1" dirty="0">
              <a:solidFill>
                <a:schemeClr val="dk1"/>
              </a:solidFill>
              <a:latin typeface="Calibri" panose="020F0502020204030204" pitchFamily="34" charset="0"/>
              <a:cs typeface="Calibri" panose="020F0502020204030204" pitchFamily="34" charset="0"/>
            </a:endParaRPr>
          </a:p>
        </p:txBody>
      </p:sp>
      <p:pic>
        <p:nvPicPr>
          <p:cNvPr id="18" name="Graphic 17" descr="Speech outline">
            <a:extLst>
              <a:ext uri="{FF2B5EF4-FFF2-40B4-BE49-F238E27FC236}">
                <a16:creationId xmlns:a16="http://schemas.microsoft.com/office/drawing/2014/main" id="{F517034F-0664-AB60-7CB7-F669C249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0963" y="151970"/>
            <a:ext cx="5099188" cy="1937397"/>
          </a:xfrm>
          <a:prstGeom prst="rect">
            <a:avLst/>
          </a:prstGeom>
        </p:spPr>
      </p:pic>
      <p:sp>
        <p:nvSpPr>
          <p:cNvPr id="19" name="Google Shape;285;g36ef86f86b0_2_77">
            <a:extLst>
              <a:ext uri="{FF2B5EF4-FFF2-40B4-BE49-F238E27FC236}">
                <a16:creationId xmlns:a16="http://schemas.microsoft.com/office/drawing/2014/main" id="{6CB1FFFF-C816-3148-ED61-D17FC5BA7A11}"/>
              </a:ext>
            </a:extLst>
          </p:cNvPr>
          <p:cNvSpPr txBox="1">
            <a:spLocks/>
          </p:cNvSpPr>
          <p:nvPr/>
        </p:nvSpPr>
        <p:spPr>
          <a:xfrm>
            <a:off x="538138" y="539273"/>
            <a:ext cx="2947744" cy="78121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sv-SE" sz="1200" b="1" i="1" dirty="0">
                <a:solidFill>
                  <a:schemeClr val="tx1"/>
                </a:solidFill>
              </a:rPr>
              <a:t>”Vad vill du lära dig eller förbättra?”</a:t>
            </a:r>
          </a:p>
          <a:p>
            <a:pPr marL="0" indent="0">
              <a:lnSpc>
                <a:spcPct val="115000"/>
              </a:lnSpc>
              <a:spcBef>
                <a:spcPts val="300"/>
              </a:spcBef>
            </a:pPr>
            <a:r>
              <a:rPr lang="sv-SE" sz="1200" b="1" i="1" dirty="0">
                <a:solidFill>
                  <a:schemeClr val="tx1"/>
                </a:solidFill>
              </a:rPr>
              <a:t>”Vilka utmaningar vill du ta itu med?”</a:t>
            </a:r>
          </a:p>
          <a:p>
            <a:pPr marL="0" indent="0">
              <a:lnSpc>
                <a:spcPct val="115000"/>
              </a:lnSpc>
              <a:spcBef>
                <a:spcPts val="300"/>
              </a:spcBef>
            </a:pPr>
            <a:r>
              <a:rPr lang="sv-SE" sz="1200" b="1" i="1" dirty="0">
                <a:solidFill>
                  <a:schemeClr val="tx1"/>
                </a:solidFill>
              </a:rPr>
              <a:t>”Var ser du dig själv om 6 månader?”</a:t>
            </a:r>
            <a:endParaRPr lang="en-US" sz="1200" b="1"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3214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36ef86f86b0_2_12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sv-SE" dirty="0">
                <a:latin typeface="Calibri" panose="020F0502020204030204" pitchFamily="34" charset="0"/>
                <a:cs typeface="Calibri" panose="020F0502020204030204" pitchFamily="34" charset="0"/>
              </a:rPr>
              <a:t>Upprätthålla integritet i mentorrelationer</a:t>
            </a:r>
            <a:endParaRPr dirty="0">
              <a:latin typeface="Calibri" panose="020F0502020204030204" pitchFamily="34" charset="0"/>
              <a:cs typeface="Calibri" panose="020F0502020204030204" pitchFamily="34" charset="0"/>
            </a:endParaRPr>
          </a:p>
        </p:txBody>
      </p:sp>
      <p:sp>
        <p:nvSpPr>
          <p:cNvPr id="292" name="Google Shape;292;g36ef86f86b0_2_120"/>
          <p:cNvSpPr txBox="1"/>
          <p:nvPr/>
        </p:nvSpPr>
        <p:spPr>
          <a:xfrm>
            <a:off x="954475" y="1006009"/>
            <a:ext cx="10876500" cy="831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n-US" sz="1800" b="1" dirty="0" err="1">
                <a:solidFill>
                  <a:srgbClr val="3A3838"/>
                </a:solidFill>
                <a:latin typeface="Calibri" panose="020F0502020204030204" pitchFamily="34" charset="0"/>
                <a:cs typeface="Calibri" panose="020F0502020204030204" pitchFamily="34" charset="0"/>
              </a:rPr>
              <a:t>Skydda</a:t>
            </a:r>
            <a:r>
              <a:rPr lang="en-US" sz="1800" b="1" dirty="0">
                <a:solidFill>
                  <a:srgbClr val="3A3838"/>
                </a:solidFill>
                <a:latin typeface="Calibri" panose="020F0502020204030204" pitchFamily="34" charset="0"/>
                <a:cs typeface="Calibri" panose="020F0502020204030204" pitchFamily="34" charset="0"/>
              </a:rPr>
              <a:t> </a:t>
            </a:r>
            <a:r>
              <a:rPr lang="en-US" sz="1800" b="1" dirty="0" err="1">
                <a:solidFill>
                  <a:srgbClr val="3A3838"/>
                </a:solidFill>
                <a:latin typeface="Calibri" panose="020F0502020204030204" pitchFamily="34" charset="0"/>
                <a:cs typeface="Calibri" panose="020F0502020204030204" pitchFamily="34" charset="0"/>
              </a:rPr>
              <a:t>sekretess</a:t>
            </a:r>
            <a:r>
              <a:rPr lang="en-US" sz="1800" b="1" dirty="0">
                <a:solidFill>
                  <a:srgbClr val="3A3838"/>
                </a:solidFill>
                <a:latin typeface="Calibri" panose="020F0502020204030204" pitchFamily="34" charset="0"/>
                <a:cs typeface="Calibri" panose="020F0502020204030204" pitchFamily="34" charset="0"/>
              </a:rPr>
              <a:t> </a:t>
            </a:r>
            <a:r>
              <a:rPr lang="en-US" sz="1800" b="1" dirty="0" err="1">
                <a:solidFill>
                  <a:srgbClr val="3A3838"/>
                </a:solidFill>
                <a:latin typeface="Calibri" panose="020F0502020204030204" pitchFamily="34" charset="0"/>
                <a:cs typeface="Calibri" panose="020F0502020204030204" pitchFamily="34" charset="0"/>
              </a:rPr>
              <a:t>och</a:t>
            </a:r>
            <a:r>
              <a:rPr lang="en-US" sz="1800" b="1" dirty="0">
                <a:solidFill>
                  <a:srgbClr val="3A3838"/>
                </a:solidFill>
                <a:latin typeface="Calibri" panose="020F0502020204030204" pitchFamily="34" charset="0"/>
                <a:cs typeface="Calibri" panose="020F0502020204030204" pitchFamily="34" charset="0"/>
              </a:rPr>
              <a:t> </a:t>
            </a:r>
            <a:r>
              <a:rPr lang="en-US" sz="1800" b="1" dirty="0" err="1">
                <a:solidFill>
                  <a:srgbClr val="3A3838"/>
                </a:solidFill>
                <a:latin typeface="Calibri" panose="020F0502020204030204" pitchFamily="34" charset="0"/>
                <a:cs typeface="Calibri" panose="020F0502020204030204" pitchFamily="34" charset="0"/>
              </a:rPr>
              <a:t>bygg</a:t>
            </a:r>
            <a:r>
              <a:rPr lang="en-US" sz="1800" b="1" dirty="0">
                <a:solidFill>
                  <a:srgbClr val="3A3838"/>
                </a:solidFill>
                <a:latin typeface="Calibri" panose="020F0502020204030204" pitchFamily="34" charset="0"/>
                <a:cs typeface="Calibri" panose="020F0502020204030204" pitchFamily="34" charset="0"/>
              </a:rPr>
              <a:t> </a:t>
            </a:r>
            <a:r>
              <a:rPr lang="en-US" sz="1800" b="1" dirty="0" err="1">
                <a:solidFill>
                  <a:srgbClr val="3A3838"/>
                </a:solidFill>
                <a:latin typeface="Calibri" panose="020F0502020204030204" pitchFamily="34" charset="0"/>
                <a:cs typeface="Calibri" panose="020F0502020204030204" pitchFamily="34" charset="0"/>
              </a:rPr>
              <a:t>förtroende</a:t>
            </a:r>
            <a:endParaRPr sz="1800" b="1" dirty="0">
              <a:solidFill>
                <a:srgbClr val="3A3838"/>
              </a:solidFill>
              <a:latin typeface="Calibri" panose="020F0502020204030204" pitchFamily="34" charset="0"/>
              <a:cs typeface="Calibri" panose="020F0502020204030204" pitchFamily="34" charset="0"/>
            </a:endParaRPr>
          </a:p>
          <a:p>
            <a:pPr marL="0" lvl="0" indent="0" algn="l" rtl="0">
              <a:spcBef>
                <a:spcPts val="0"/>
              </a:spcBef>
              <a:spcAft>
                <a:spcPts val="0"/>
              </a:spcAft>
              <a:buSzPts val="1100"/>
              <a:buNone/>
            </a:pPr>
            <a:r>
              <a:rPr lang="sv-SE" i="1" dirty="0">
                <a:solidFill>
                  <a:srgbClr val="3A3838"/>
                </a:solidFill>
                <a:latin typeface="Calibri" panose="020F0502020204030204" pitchFamily="34" charset="0"/>
                <a:cs typeface="Calibri" panose="020F0502020204030204" pitchFamily="34" charset="0"/>
              </a:rPr>
              <a:t>Mentorer måste värna om den privata information som delas av mentees och skapa en trygg miljö för öppna samtal, och endast lämna ut information när det är lagligt eller etiskt nödvändigt.</a:t>
            </a:r>
            <a:endParaRPr sz="1600" i="1" dirty="0">
              <a:solidFill>
                <a:srgbClr val="3A3838"/>
              </a:solidFill>
              <a:latin typeface="Calibri" panose="020F0502020204030204" pitchFamily="34" charset="0"/>
              <a:cs typeface="Calibri" panose="020F0502020204030204" pitchFamily="34" charset="0"/>
            </a:endParaRPr>
          </a:p>
        </p:txBody>
      </p:sp>
      <p:sp>
        <p:nvSpPr>
          <p:cNvPr id="293" name="Google Shape;293;g36ef86f86b0_2_120"/>
          <p:cNvSpPr txBox="1"/>
          <p:nvPr/>
        </p:nvSpPr>
        <p:spPr>
          <a:xfrm>
            <a:off x="954475" y="1968982"/>
            <a:ext cx="10876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Definera roller &amp; sätt tydliga förväntningar</a:t>
            </a:r>
          </a:p>
          <a:p>
            <a:pPr marL="0" marR="0" lvl="0" indent="0" algn="l" rtl="0">
              <a:lnSpc>
                <a:spcPct val="100000"/>
              </a:lnSpc>
              <a:spcBef>
                <a:spcPts val="0"/>
              </a:spcBef>
              <a:spcAft>
                <a:spcPts val="0"/>
              </a:spcAft>
              <a:buNone/>
            </a:pPr>
            <a:r>
              <a:rPr lang="sv-SE" i="1" dirty="0">
                <a:solidFill>
                  <a:srgbClr val="3A3838"/>
                </a:solidFill>
                <a:latin typeface="Calibri" panose="020F0502020204030204" pitchFamily="34" charset="0"/>
                <a:cs typeface="Calibri" panose="020F0502020204030204" pitchFamily="34" charset="0"/>
              </a:rPr>
              <a:t>Klargör syftet, omfattningen och begränsningarna i mentorrelationen tidigt för att undvika förvirring och säkerställa ömsesidig förståelse.</a:t>
            </a:r>
            <a:endParaRPr i="1" dirty="0">
              <a:solidFill>
                <a:srgbClr val="3A3838"/>
              </a:solidFill>
              <a:latin typeface="Calibri" panose="020F0502020204030204" pitchFamily="34" charset="0"/>
              <a:cs typeface="Calibri" panose="020F0502020204030204" pitchFamily="34" charset="0"/>
            </a:endParaRPr>
          </a:p>
        </p:txBody>
      </p:sp>
      <p:sp>
        <p:nvSpPr>
          <p:cNvPr id="294" name="Google Shape;294;g36ef86f86b0_2_120"/>
          <p:cNvSpPr txBox="1"/>
          <p:nvPr/>
        </p:nvSpPr>
        <p:spPr>
          <a:xfrm>
            <a:off x="954475" y="2879959"/>
            <a:ext cx="108765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Upprätthåll hälsosamma gränser &amp; undvik beroende</a:t>
            </a:r>
          </a:p>
          <a:p>
            <a:pPr marL="0" marR="0" lvl="0" indent="0" algn="l" rtl="0">
              <a:lnSpc>
                <a:spcPct val="100000"/>
              </a:lnSpc>
              <a:spcBef>
                <a:spcPts val="0"/>
              </a:spcBef>
              <a:spcAft>
                <a:spcPts val="0"/>
              </a:spcAft>
              <a:buNone/>
            </a:pPr>
            <a:r>
              <a:rPr lang="sv-SE" i="1" dirty="0">
                <a:solidFill>
                  <a:srgbClr val="3A3838"/>
                </a:solidFill>
                <a:latin typeface="Calibri" panose="020F0502020204030204" pitchFamily="34" charset="0"/>
                <a:cs typeface="Calibri" panose="020F0502020204030204" pitchFamily="34" charset="0"/>
              </a:rPr>
              <a:t>Sätt tydliga gränser kring tid, känslomässigt engagemang och beslutsfattande för att stödja menteens självständighet och förhindra överberoende.</a:t>
            </a:r>
            <a:endParaRPr i="1" dirty="0">
              <a:solidFill>
                <a:srgbClr val="3A3838"/>
              </a:solidFill>
              <a:latin typeface="Calibri" panose="020F0502020204030204" pitchFamily="34" charset="0"/>
              <a:cs typeface="Calibri" panose="020F0502020204030204" pitchFamily="34" charset="0"/>
            </a:endParaRPr>
          </a:p>
        </p:txBody>
      </p:sp>
      <p:sp>
        <p:nvSpPr>
          <p:cNvPr id="295" name="Google Shape;295;g36ef86f86b0_2_120"/>
          <p:cNvSpPr txBox="1"/>
          <p:nvPr/>
        </p:nvSpPr>
        <p:spPr>
          <a:xfrm>
            <a:off x="954475" y="3790671"/>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Respektera Olikheter &amp; främja inkludering</a:t>
            </a:r>
          </a:p>
          <a:p>
            <a:pPr marL="0" marR="0" lvl="0" indent="0" algn="l" rtl="0">
              <a:lnSpc>
                <a:spcPct val="100000"/>
              </a:lnSpc>
              <a:spcBef>
                <a:spcPts val="0"/>
              </a:spcBef>
              <a:spcAft>
                <a:spcPts val="0"/>
              </a:spcAft>
              <a:buNone/>
            </a:pPr>
            <a:r>
              <a:rPr lang="sv-SE" i="1" dirty="0">
                <a:solidFill>
                  <a:srgbClr val="3A3838"/>
                </a:solidFill>
                <a:latin typeface="Calibri" panose="020F0502020204030204" pitchFamily="34" charset="0"/>
                <a:cs typeface="Calibri" panose="020F0502020204030204" pitchFamily="34" charset="0"/>
              </a:rPr>
              <a:t>Mentorer bör vara kulturellt medvetna, öppensinnade och undvika att påtvinga personliga värderingar, för att säkerställa att relationen är respektfull och inkluderande.</a:t>
            </a:r>
            <a:endParaRPr i="1" dirty="0">
              <a:solidFill>
                <a:srgbClr val="3A3838"/>
              </a:solidFill>
              <a:latin typeface="Calibri" panose="020F0502020204030204" pitchFamily="34" charset="0"/>
              <a:cs typeface="Calibri" panose="020F0502020204030204" pitchFamily="34" charset="0"/>
            </a:endParaRPr>
          </a:p>
        </p:txBody>
      </p:sp>
      <p:sp>
        <p:nvSpPr>
          <p:cNvPr id="296" name="Google Shape;296;g36ef86f86b0_2_120"/>
          <p:cNvSpPr txBox="1"/>
          <p:nvPr/>
        </p:nvSpPr>
        <p:spPr>
          <a:xfrm>
            <a:off x="954475" y="4701250"/>
            <a:ext cx="108765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Agera med integritet &amp; transparens</a:t>
            </a:r>
          </a:p>
          <a:p>
            <a:pPr marL="0" marR="0" lvl="0" indent="0" algn="l" rtl="0">
              <a:lnSpc>
                <a:spcPct val="100000"/>
              </a:lnSpc>
              <a:spcBef>
                <a:spcPts val="0"/>
              </a:spcBef>
              <a:spcAft>
                <a:spcPts val="0"/>
              </a:spcAft>
              <a:buNone/>
            </a:pPr>
            <a:r>
              <a:rPr lang="sv-SE" i="1" dirty="0">
                <a:solidFill>
                  <a:srgbClr val="3A3838"/>
                </a:solidFill>
                <a:latin typeface="Calibri" panose="020F0502020204030204" pitchFamily="34" charset="0"/>
                <a:cs typeface="Calibri" panose="020F0502020204030204" pitchFamily="34" charset="0"/>
              </a:rPr>
              <a:t>Var ärlig om dina förmågor, undvik dubbla roller eller intressekonflikter, och visa etiskt beteende i alla interaktioner.</a:t>
            </a:r>
            <a:endParaRPr sz="1800" dirty="0">
              <a:solidFill>
                <a:srgbClr val="3A3838"/>
              </a:solidFill>
              <a:latin typeface="Calibri" panose="020F0502020204030204" pitchFamily="34" charset="0"/>
              <a:cs typeface="Calibri" panose="020F0502020204030204" pitchFamily="34" charset="0"/>
            </a:endParaRPr>
          </a:p>
        </p:txBody>
      </p:sp>
      <p:sp>
        <p:nvSpPr>
          <p:cNvPr id="297" name="Google Shape;297;g36ef86f86b0_2_120"/>
          <p:cNvSpPr txBox="1"/>
          <p:nvPr/>
        </p:nvSpPr>
        <p:spPr>
          <a:xfrm>
            <a:off x="954475" y="554592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Veta när du ska hänvisa eller ta ett steg tillbaka</a:t>
            </a:r>
          </a:p>
          <a:p>
            <a:pPr marL="0" marR="0" lvl="0" indent="0" algn="l" rtl="0">
              <a:lnSpc>
                <a:spcPct val="100000"/>
              </a:lnSpc>
              <a:spcBef>
                <a:spcPts val="0"/>
              </a:spcBef>
              <a:spcAft>
                <a:spcPts val="0"/>
              </a:spcAft>
              <a:buNone/>
            </a:pPr>
            <a:r>
              <a:rPr lang="sv-SE" i="1" dirty="0">
                <a:solidFill>
                  <a:srgbClr val="3A3838"/>
                </a:solidFill>
                <a:latin typeface="Calibri" panose="020F0502020204030204" pitchFamily="34" charset="0"/>
                <a:cs typeface="Calibri" panose="020F0502020204030204" pitchFamily="34" charset="0"/>
              </a:rPr>
              <a:t>Känn igen när en mentees behov överstiger din kompetens – till exempel frågor om mental hälsa eller juridik – och vägled hen till lämpligt professionellt stöd.</a:t>
            </a:r>
            <a:endParaRPr i="1" dirty="0">
              <a:solidFill>
                <a:srgbClr val="3A3838"/>
              </a:solidFill>
              <a:latin typeface="Calibri" panose="020F0502020204030204" pitchFamily="34" charset="0"/>
              <a:cs typeface="Calibri" panose="020F0502020204030204" pitchFamily="34" charset="0"/>
            </a:endParaRPr>
          </a:p>
        </p:txBody>
      </p:sp>
      <p:pic>
        <p:nvPicPr>
          <p:cNvPr id="298" name="Google Shape;298;g36ef86f86b0_2_120"/>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299" name="Google Shape;299;g36ef86f86b0_2_120"/>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300" name="Google Shape;300;g36ef86f86b0_2_120"/>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301" name="Google Shape;301;g36ef86f86b0_2_120"/>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302" name="Google Shape;302;g36ef86f86b0_2_120"/>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303" name="Google Shape;303;g36ef86f86b0_2_120"/>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extLst>
      <p:ext uri="{BB962C8B-B14F-4D97-AF65-F5344CB8AC3E}">
        <p14:creationId xmlns:p14="http://schemas.microsoft.com/office/powerpoint/2010/main" val="849882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
        <p:nvSpPr>
          <p:cNvPr id="248" name="Google Shape;248;p11"/>
          <p:cNvSpPr txBox="1">
            <a:spLocks noGrp="1"/>
          </p:cNvSpPr>
          <p:nvPr>
            <p:ph type="body" idx="2"/>
          </p:nvPr>
        </p:nvSpPr>
        <p:spPr>
          <a:xfrm>
            <a:off x="289194" y="828302"/>
            <a:ext cx="11450304" cy="4463150"/>
          </a:xfrm>
          <a:prstGeom prst="rect">
            <a:avLst/>
          </a:prstGeom>
          <a:noFill/>
          <a:ln>
            <a:noFill/>
          </a:ln>
        </p:spPr>
        <p:txBody>
          <a:bodyPr spcFirstLastPara="1" wrap="square" lIns="91425" tIns="45700" rIns="91425" bIns="45700" anchor="t" anchorCtr="0">
            <a:noAutofit/>
          </a:bodyPr>
          <a:lstStyle/>
          <a:p>
            <a:pPr marL="228600" indent="0"/>
            <a:r>
              <a:rPr lang="en-US" sz="1400" dirty="0">
                <a:latin typeface="Calibri" panose="020F0502020204030204" pitchFamily="34" charset="0"/>
                <a:cs typeface="Calibri" panose="020F0502020204030204" pitchFamily="34" charset="0"/>
              </a:rPr>
              <a:t>[1] WHEN, </a:t>
            </a:r>
            <a:r>
              <a:rPr lang="en-US" sz="1400" i="1" dirty="0">
                <a:latin typeface="Calibri" panose="020F0502020204030204" pitchFamily="34" charset="0"/>
                <a:cs typeface="Calibri" panose="020F0502020204030204" pitchFamily="34" charset="0"/>
              </a:rPr>
              <a:t>Be My Help Handbook</a:t>
            </a:r>
            <a:r>
              <a:rPr lang="en-US" sz="1400" dirty="0">
                <a:latin typeface="Calibri" panose="020F0502020204030204" pitchFamily="34" charset="0"/>
                <a:cs typeface="Calibri" panose="020F0502020204030204" pitchFamily="34" charset="0"/>
              </a:rPr>
              <a:t>. [Online]. Available: </a:t>
            </a:r>
            <a:r>
              <a:rPr lang="en-US" sz="1400" dirty="0">
                <a:latin typeface="Calibri" panose="020F0502020204030204" pitchFamily="34" charset="0"/>
                <a:cs typeface="Calibri" panose="020F0502020204030204" pitchFamily="34" charset="0"/>
                <a:hlinkClick r:id="rId3"/>
              </a:rPr>
              <a:t>https://when.org.gr/wp-content/uploads/2025/01/ENG_Be-My-Help-Handbook.pdf</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[2] WHEN Mentoring Platform, “FAQ for Mentors,” [Online]. Available: </a:t>
            </a:r>
            <a:r>
              <a:rPr lang="en-US" sz="1400" dirty="0">
                <a:latin typeface="Calibri" panose="020F0502020204030204" pitchFamily="34" charset="0"/>
                <a:cs typeface="Calibri" panose="020F0502020204030204" pitchFamily="34" charset="0"/>
                <a:hlinkClick r:id="rId4"/>
              </a:rPr>
              <a:t>https://mentoring.when.org.gr/faq/for-mentors</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[3] WHEN Mentoring Platform, “FAQ for Mentees,” [Online]. Available: </a:t>
            </a:r>
            <a:r>
              <a:rPr lang="en-US" sz="1400" dirty="0">
                <a:latin typeface="Calibri" panose="020F0502020204030204" pitchFamily="34" charset="0"/>
                <a:cs typeface="Calibri" panose="020F0502020204030204" pitchFamily="34" charset="0"/>
                <a:hlinkClick r:id="rId5"/>
              </a:rPr>
              <a:t>https://mentoring.when.org.gr/faq/for-mentees</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[4] WHEN Mentoring Platform, “Mentoring in General – FAQ,” [Online]. Available: </a:t>
            </a:r>
            <a:r>
              <a:rPr lang="en-US" sz="1400" dirty="0">
                <a:latin typeface="Calibri" panose="020F0502020204030204" pitchFamily="34" charset="0"/>
                <a:cs typeface="Calibri" panose="020F0502020204030204" pitchFamily="34" charset="0"/>
                <a:hlinkClick r:id="rId6"/>
              </a:rPr>
              <a:t>https://mentoring.when.org.gr/faq/mentoring-in-general</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[5] University of Cambridge, </a:t>
            </a:r>
            <a:r>
              <a:rPr lang="en-US" sz="1400" i="1" dirty="0">
                <a:latin typeface="Calibri" panose="020F0502020204030204" pitchFamily="34" charset="0"/>
                <a:cs typeface="Calibri" panose="020F0502020204030204" pitchFamily="34" charset="0"/>
              </a:rPr>
              <a:t>Mentoring Guide 2020 (v3)</a:t>
            </a:r>
            <a:r>
              <a:rPr lang="en-US" sz="1400" dirty="0">
                <a:latin typeface="Calibri" panose="020F0502020204030204" pitchFamily="34" charset="0"/>
                <a:cs typeface="Calibri" panose="020F0502020204030204" pitchFamily="34" charset="0"/>
              </a:rPr>
              <a:t>. [Online]. Available: </a:t>
            </a:r>
            <a:r>
              <a:rPr lang="en-US" sz="1400" dirty="0">
                <a:latin typeface="Calibri" panose="020F0502020204030204" pitchFamily="34" charset="0"/>
                <a:cs typeface="Calibri" panose="020F0502020204030204" pitchFamily="34" charset="0"/>
                <a:hlinkClick r:id="rId7"/>
              </a:rPr>
              <a:t>https://www.ppd.admin.cam.ac.uk/files/mentoring_guide_2020_v3.pdf</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[6] Guider, “Types of Mentoring,” Guider Blog. [Online]. Available: </a:t>
            </a:r>
            <a:r>
              <a:rPr lang="en-US" sz="1400" dirty="0">
                <a:latin typeface="Calibri" panose="020F0502020204030204" pitchFamily="34" charset="0"/>
                <a:cs typeface="Calibri" panose="020F0502020204030204" pitchFamily="34" charset="0"/>
                <a:hlinkClick r:id="rId8"/>
              </a:rPr>
              <a:t>https://guider-ai.com/blog/types-of-mentoring/</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[7] Together Platform, </a:t>
            </a:r>
            <a:r>
              <a:rPr lang="en-US" sz="1400" i="1" dirty="0">
                <a:latin typeface="Calibri" panose="020F0502020204030204" pitchFamily="34" charset="0"/>
                <a:cs typeface="Calibri" panose="020F0502020204030204" pitchFamily="34" charset="0"/>
              </a:rPr>
              <a:t>Mentor Handbook</a:t>
            </a:r>
            <a:r>
              <a:rPr lang="en-US" sz="1400" dirty="0">
                <a:latin typeface="Calibri" panose="020F0502020204030204" pitchFamily="34" charset="0"/>
                <a:cs typeface="Calibri" panose="020F0502020204030204" pitchFamily="34" charset="0"/>
              </a:rPr>
              <a:t>. [Online]. Available: </a:t>
            </a:r>
            <a:r>
              <a:rPr lang="en-US" sz="1400" dirty="0">
                <a:latin typeface="Calibri" panose="020F0502020204030204" pitchFamily="34" charset="0"/>
                <a:cs typeface="Calibri" panose="020F0502020204030204" pitchFamily="34" charset="0"/>
                <a:hlinkClick r:id="rId9"/>
              </a:rPr>
              <a:t>https://www.togetherplatform.com/handbook/mentor</a:t>
            </a:r>
            <a:endParaRPr lang="en-US" sz="1400" dirty="0">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[8] Stockton, </a:t>
            </a:r>
            <a:r>
              <a:rPr lang="en-US" sz="1400" i="1" dirty="0">
                <a:solidFill>
                  <a:srgbClr val="000000"/>
                </a:solidFill>
                <a:latin typeface="Calibri" panose="020F0502020204030204" pitchFamily="34" charset="0"/>
                <a:cs typeface="Calibri" panose="020F0502020204030204" pitchFamily="34" charset="0"/>
              </a:rPr>
              <a:t>SOLER Model (Egan)</a:t>
            </a:r>
            <a:r>
              <a:rPr lang="en-US" sz="1400" dirty="0">
                <a:solidFill>
                  <a:srgbClr val="000000"/>
                </a:solidFill>
                <a:latin typeface="Calibri" panose="020F0502020204030204" pitchFamily="34" charset="0"/>
                <a:cs typeface="Calibri" panose="020F0502020204030204" pitchFamily="34" charset="0"/>
              </a:rPr>
              <a:t>. [Online]. Available: </a:t>
            </a:r>
            <a:r>
              <a:rPr lang="en-US" sz="1400" dirty="0">
                <a:solidFill>
                  <a:srgbClr val="000000"/>
                </a:solidFill>
                <a:latin typeface="Calibri" panose="020F0502020204030204" pitchFamily="34" charset="0"/>
                <a:cs typeface="Calibri" panose="020F0502020204030204" pitchFamily="34" charset="0"/>
                <a:hlinkClick r:id="rId10"/>
              </a:rPr>
              <a:t>https://www.stockton.ac.uk/media/3545/the-soler-model-script.pdf</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[9] The Colin James Method, "What is R</a:t>
            </a:r>
            <a:r>
              <a:rPr lang="en-US" sz="1400" dirty="0">
                <a:solidFill>
                  <a:srgbClr val="000000"/>
                </a:solidFill>
                <a:latin typeface="Calibri" panose="020F0502020204030204" pitchFamily="34" charset="0"/>
                <a:cs typeface="Calibri" panose="020F0502020204030204" pitchFamily="34" charset="0"/>
              </a:rPr>
              <a:t>eflective Listening? A definitive Guide," [Online]. Available: </a:t>
            </a:r>
            <a:r>
              <a:rPr lang="en-US" sz="1400" dirty="0">
                <a:solidFill>
                  <a:srgbClr val="000000"/>
                </a:solidFill>
                <a:latin typeface="Calibri" panose="020F0502020204030204" pitchFamily="34" charset="0"/>
                <a:cs typeface="Calibri" panose="020F0502020204030204" pitchFamily="34" charset="0"/>
                <a:hlinkClick r:id="rId11"/>
              </a:rPr>
              <a:t>https://colinjamesmethod.com/what-is-reflective-listening/</a:t>
            </a:r>
            <a:endParaRPr lang="en-US" sz="1400" dirty="0">
              <a:solidFill>
                <a:srgbClr val="000000"/>
              </a:solidFill>
              <a:latin typeface="Calibri" panose="020F0502020204030204" pitchFamily="34" charset="0"/>
              <a:cs typeface="Calibri" panose="020F0502020204030204" pitchFamily="34" charset="0"/>
            </a:endParaRPr>
          </a:p>
          <a:p>
            <a:pPr marL="228600" indent="0">
              <a:spcAft>
                <a:spcPts val="300"/>
              </a:spcAft>
            </a:pPr>
            <a:r>
              <a:rPr lang="en-US" sz="1400" dirty="0">
                <a:latin typeface="Calibri" panose="020F0502020204030204" pitchFamily="34" charset="0"/>
                <a:cs typeface="Calibri" panose="020F0502020204030204" pitchFamily="34" charset="0"/>
              </a:rPr>
              <a:t>[10] </a:t>
            </a:r>
            <a:r>
              <a:rPr lang="en-US" sz="1400" dirty="0" err="1">
                <a:latin typeface="Calibri" panose="020F0502020204030204" pitchFamily="34" charset="0"/>
                <a:cs typeface="Calibri" panose="020F0502020204030204" pitchFamily="34" charset="0"/>
              </a:rPr>
              <a:t>Untools</a:t>
            </a:r>
            <a:r>
              <a:rPr lang="en-US" sz="1400" dirty="0">
                <a:latin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cs typeface="Calibri" panose="020F0502020204030204" pitchFamily="34" charset="0"/>
              </a:rPr>
              <a:t>Ladder of Inference,"</a:t>
            </a:r>
            <a:r>
              <a:rPr lang="en-US" sz="1400" dirty="0">
                <a:latin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cs typeface="Calibri" panose="020F0502020204030204" pitchFamily="34" charset="0"/>
              </a:rPr>
              <a:t>[Online].</a:t>
            </a:r>
            <a:r>
              <a:rPr lang="en-US" sz="1400" dirty="0">
                <a:latin typeface="Calibri" panose="020F0502020204030204" pitchFamily="34" charset="0"/>
                <a:cs typeface="Calibri" panose="020F0502020204030204" pitchFamily="34" charset="0"/>
              </a:rPr>
              <a:t> Available</a:t>
            </a:r>
            <a:r>
              <a:rPr lang="en-US" sz="1400" dirty="0">
                <a:solidFill>
                  <a:srgbClr val="000000"/>
                </a:solidFill>
                <a:latin typeface="Calibri" panose="020F0502020204030204" pitchFamily="34" charset="0"/>
                <a:cs typeface="Calibri" panose="020F0502020204030204" pitchFamily="34" charset="0"/>
              </a:rPr>
              <a:t>: </a:t>
            </a:r>
            <a:r>
              <a:rPr lang="en-US" sz="1400" dirty="0">
                <a:solidFill>
                  <a:srgbClr val="000000"/>
                </a:solidFill>
                <a:latin typeface="Calibri" panose="020F0502020204030204" pitchFamily="34" charset="0"/>
                <a:cs typeface="Calibri" panose="020F0502020204030204" pitchFamily="34" charset="0"/>
                <a:hlinkClick r:id="rId12"/>
              </a:rPr>
              <a:t>https://untools.co/ladder-of-inference/</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[11] Mindtools, "The GROW Model of Coaching and Mentoring,"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13"/>
              </a:rPr>
              <a:t>https://www.mindtools.com/an0fzpz/the-grow-model-of-coaching-and-mentoring</a:t>
            </a:r>
          </a:p>
          <a:p>
            <a:pPr marL="228600" indent="0"/>
            <a:r>
              <a:rPr lang="en-US" sz="1400" dirty="0">
                <a:latin typeface="Calibri" panose="020F0502020204030204" pitchFamily="34" charset="0"/>
                <a:cs typeface="Calibri" panose="020F0502020204030204" pitchFamily="34" charset="0"/>
              </a:rPr>
              <a:t>[12] </a:t>
            </a:r>
            <a:r>
              <a:rPr lang="en-US" sz="1400" dirty="0" err="1">
                <a:latin typeface="Calibri" panose="020F0502020204030204" pitchFamily="34" charset="0"/>
                <a:cs typeface="Calibri" panose="020F0502020204030204" pitchFamily="34" charset="0"/>
              </a:rPr>
              <a:t>PositivePsychology</a:t>
            </a:r>
            <a:r>
              <a:rPr lang="en-US" sz="1400" dirty="0">
                <a:latin typeface="Calibri" panose="020F0502020204030204" pitchFamily="34" charset="0"/>
                <a:cs typeface="Calibri" panose="020F0502020204030204" pitchFamily="34" charset="0"/>
              </a:rPr>
              <a:t>, "What is Appreciative Inquiry?,"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14"/>
              </a:rPr>
              <a:t>https://positivepsychology.com/appreciative-inquiry</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solidFill>
                  <a:srgbClr val="000000"/>
                </a:solidFill>
                <a:latin typeface="Calibri" panose="020F0502020204030204" pitchFamily="34" charset="0"/>
                <a:cs typeface="Calibri" panose="020F0502020204030204" pitchFamily="34" charset="0"/>
              </a:rPr>
              <a:t> </a:t>
            </a:r>
            <a:r>
              <a:rPr lang="en-US" sz="1400" dirty="0">
                <a:latin typeface="Calibri" panose="020F0502020204030204" pitchFamily="34" charset="0"/>
                <a:cs typeface="Calibri" panose="020F0502020204030204" pitchFamily="34" charset="0"/>
              </a:rPr>
              <a:t>[13] </a:t>
            </a:r>
            <a:r>
              <a:rPr lang="en-US" sz="1400" dirty="0" err="1">
                <a:latin typeface="Calibri" panose="020F0502020204030204" pitchFamily="34" charset="0"/>
                <a:cs typeface="Calibri" panose="020F0502020204030204" pitchFamily="34" charset="0"/>
              </a:rPr>
              <a:t>Mentorink</a:t>
            </a:r>
            <a:r>
              <a:rPr lang="en-US" sz="1400" dirty="0">
                <a:latin typeface="Calibri" panose="020F0502020204030204" pitchFamily="34" charset="0"/>
                <a:cs typeface="Calibri" panose="020F0502020204030204" pitchFamily="34" charset="0"/>
              </a:rPr>
              <a:t>, "Gallup Clifton Strengths,"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15"/>
              </a:rPr>
              <a:t>https://www.mentorink.com/blog/gallup-clifton-strengths-strengthsfinder-a-complete-guide/#:~:text=Improved%20Career%20and%20Personal%20Development%20By%20aligning,more%20effective%20for%20long%2Dterm%20growth%20and%20happiness</a:t>
            </a:r>
            <a:r>
              <a:rPr lang="en-US" sz="1400" dirty="0">
                <a:solidFill>
                  <a:srgbClr val="000000"/>
                </a:solidFill>
                <a:latin typeface="Calibri" panose="020F0502020204030204" pitchFamily="34" charset="0"/>
                <a:cs typeface="Calibri" panose="020F0502020204030204" pitchFamily="34" charset="0"/>
              </a:rPr>
              <a:t>.</a:t>
            </a:r>
          </a:p>
          <a:p>
            <a:pPr marL="228600" indent="0"/>
            <a:endParaRPr lang="en-US" sz="1400" dirty="0">
              <a:latin typeface="Calibri" panose="020F0502020204030204" pitchFamily="34" charset="0"/>
              <a:cs typeface="Calibri" panose="020F0502020204030204" pitchFamily="34" charset="0"/>
            </a:endParaRPr>
          </a:p>
          <a:p>
            <a:pPr marL="342900" indent="-342900">
              <a:spcBef>
                <a:spcPts val="0"/>
              </a:spcBef>
              <a:buChar char="•"/>
            </a:pPr>
            <a:endParaRPr lang="en-US" dirty="0"/>
          </a:p>
          <a:p>
            <a:pPr marL="342900" indent="-342900">
              <a:spcBef>
                <a:spcPts val="0"/>
              </a:spcBef>
              <a:buChar cha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137596D-B6B5-2E5E-785A-1DA86BAB656B}"/>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612FE29A-D5C1-FE5E-8734-1C40664FA918}"/>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sz="1400" dirty="0">
                <a:latin typeface="Calibri" panose="020F0502020204030204" pitchFamily="34" charset="0"/>
                <a:cs typeface="Calibri" panose="020F0502020204030204" pitchFamily="34" charset="0"/>
              </a:rPr>
              <a:t>[14] Indeed, "How to use the STAR interview method,"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latin typeface="Calibri" panose="020F0502020204030204" pitchFamily="34" charset="0"/>
                <a:cs typeface="Calibri" panose="020F0502020204030204" pitchFamily="34" charset="0"/>
                <a:hlinkClick r:id="rId3"/>
              </a:rPr>
              <a:t>https://ca.indeed.com/career-advice/interviewing/star-interview-method</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[15] Medium, "3 Storytelling Frameworks,"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4"/>
              </a:rPr>
              <a:t>https://writingcooperative.com/3-storytelling-frameworks-i-am-using-to-transform-my-content-writing-8433c83ce87e</a:t>
            </a:r>
            <a:endParaRPr lang="en-US" sz="1400" dirty="0">
              <a:solidFill>
                <a:srgbClr val="000000"/>
              </a:solidFill>
              <a:latin typeface="Calibri" panose="020F0502020204030204" pitchFamily="34" charset="0"/>
              <a:cs typeface="Calibri" panose="020F0502020204030204" pitchFamily="34" charset="0"/>
            </a:endParaRPr>
          </a:p>
          <a:p>
            <a:pPr marL="228600" indent="0">
              <a:spcAft>
                <a:spcPts val="300"/>
              </a:spcAft>
            </a:pPr>
            <a:r>
              <a:rPr lang="en-US" sz="1400" dirty="0">
                <a:latin typeface="Calibri" panose="020F0502020204030204" pitchFamily="34" charset="0"/>
                <a:cs typeface="Calibri" panose="020F0502020204030204" pitchFamily="34" charset="0"/>
              </a:rPr>
              <a:t>[16] Nordic Coach and NLP Academy, "The Power of </a:t>
            </a:r>
            <a:r>
              <a:rPr lang="en-US" sz="1400" dirty="0" err="1">
                <a:latin typeface="Calibri" panose="020F0502020204030204" pitchFamily="34" charset="0"/>
                <a:cs typeface="Calibri" panose="020F0502020204030204" pitchFamily="34" charset="0"/>
              </a:rPr>
              <a:t>Methaphors</a:t>
            </a:r>
            <a:r>
              <a:rPr lang="en-US" sz="1400" dirty="0">
                <a:latin typeface="Calibri" panose="020F0502020204030204" pitchFamily="34" charset="0"/>
                <a:cs typeface="Calibri" panose="020F0502020204030204" pitchFamily="34" charset="0"/>
              </a:rPr>
              <a:t> in Coaching,"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5"/>
              </a:rPr>
              <a:t>https://nordicnlp.com/2025/02/27/the-power-of-metaphors-in-coaching/</a:t>
            </a:r>
            <a:endParaRPr lang="en-US" sz="1400" b="0" i="0" u="none" strike="noStrike" dirty="0">
              <a:solidFill>
                <a:srgbClr val="000000"/>
              </a:solidFill>
              <a:effectLst/>
              <a:latin typeface="Calibri" panose="020F0502020204030204" pitchFamily="34" charset="0"/>
              <a:cs typeface="Calibri" panose="020F0502020204030204" pitchFamily="34" charset="0"/>
              <a:hlinkClick r:id="rId5"/>
            </a:endParaRPr>
          </a:p>
          <a:p>
            <a:pPr marL="228600" indent="0"/>
            <a:r>
              <a:rPr lang="en-US" sz="1400" dirty="0">
                <a:latin typeface="Calibri" panose="020F0502020204030204" pitchFamily="34" charset="0"/>
                <a:cs typeface="Calibri" panose="020F0502020204030204" pitchFamily="34" charset="0"/>
              </a:rPr>
              <a:t>[17] Center for Creative Leadership, "Use Situation-</a:t>
            </a:r>
            <a:r>
              <a:rPr lang="en-US" sz="1400" dirty="0" err="1">
                <a:latin typeface="Calibri" panose="020F0502020204030204" pitchFamily="34" charset="0"/>
                <a:cs typeface="Calibri" panose="020F0502020204030204" pitchFamily="34" charset="0"/>
              </a:rPr>
              <a:t>Behaviour</a:t>
            </a:r>
            <a:r>
              <a:rPr lang="en-US" sz="1400" dirty="0">
                <a:latin typeface="Calibri" panose="020F0502020204030204" pitchFamily="34" charset="0"/>
                <a:cs typeface="Calibri" panose="020F0502020204030204" pitchFamily="34" charset="0"/>
              </a:rPr>
              <a:t>-Impact (SBI)™ to understand intent,"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6"/>
              </a:rPr>
              <a:t>https://www.ccl.org/articles/leading-effectively-articles/closing-the-gap-between-intent-vs-impact-sbii/</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[18] </a:t>
            </a:r>
            <a:r>
              <a:rPr lang="en-US" sz="1400" dirty="0">
                <a:solidFill>
                  <a:srgbClr val="000000"/>
                </a:solidFill>
                <a:latin typeface="Calibri" panose="020F0502020204030204" pitchFamily="34" charset="0"/>
                <a:cs typeface="Calibri" panose="020F0502020204030204" pitchFamily="34" charset="0"/>
              </a:rPr>
              <a:t>Marshall Goldsmith</a:t>
            </a:r>
            <a:r>
              <a:rPr lang="en-US" sz="1400" dirty="0">
                <a:latin typeface="Calibri" panose="020F0502020204030204" pitchFamily="34" charset="0"/>
                <a:cs typeface="Calibri" panose="020F0502020204030204" pitchFamily="34" charset="0"/>
              </a:rPr>
              <a:t>, "Feedforward | No1 Approach To Seeking Ideas For Improvement,"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7"/>
              </a:rPr>
              <a:t>https://www.nlp-techniques.org/what-is-nlp/nlp-planning/nlp-feedforward/</a:t>
            </a:r>
            <a:endParaRPr lang="en-US" sz="1400" dirty="0">
              <a:solidFill>
                <a:srgbClr val="000000"/>
              </a:solidFill>
              <a:latin typeface="Calibri" panose="020F0502020204030204" pitchFamily="34" charset="0"/>
              <a:cs typeface="Calibri" panose="020F0502020204030204" pitchFamily="34" charset="0"/>
            </a:endParaRPr>
          </a:p>
          <a:p>
            <a:pPr marL="228600" indent="0"/>
            <a:r>
              <a:rPr lang="en-US" sz="1400" dirty="0">
                <a:latin typeface="Calibri" panose="020F0502020204030204" pitchFamily="34" charset="0"/>
                <a:cs typeface="Calibri" panose="020F0502020204030204" pitchFamily="34" charset="0"/>
              </a:rPr>
              <a:t>[19] Bramlett Partners, "Radical Candor (Care Personally + Challenge Directly),"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8"/>
              </a:rPr>
              <a:t>https://bramlettpartners.com/blog/radical-candor-care-personally-challenge-directly</a:t>
            </a:r>
            <a:endParaRPr lang="en-US" sz="1400" dirty="0">
              <a:latin typeface="Calibri" panose="020F0502020204030204" pitchFamily="34" charset="0"/>
              <a:cs typeface="Calibri" panose="020F0502020204030204" pitchFamily="34" charset="0"/>
            </a:endParaRPr>
          </a:p>
          <a:p>
            <a:pPr marL="228600" indent="0">
              <a:spcAft>
                <a:spcPts val="300"/>
              </a:spcAft>
            </a:pPr>
            <a:r>
              <a:rPr lang="en-US" sz="1400" dirty="0">
                <a:latin typeface="Calibri" panose="020F0502020204030204" pitchFamily="34" charset="0"/>
                <a:cs typeface="Calibri" panose="020F0502020204030204" pitchFamily="34" charset="0"/>
              </a:rPr>
              <a:t>[20] TSW Training, "Daniel Goleman’s Emotional Intelligence in Leadership," </a:t>
            </a:r>
            <a:r>
              <a:rPr lang="en-US" sz="1400" dirty="0">
                <a:solidFill>
                  <a:srgbClr val="000000"/>
                </a:solidFill>
                <a:latin typeface="Calibri" panose="020F0502020204030204" pitchFamily="34" charset="0"/>
                <a:cs typeface="Calibri" panose="020F0502020204030204" pitchFamily="34" charset="0"/>
              </a:rPr>
              <a:t>[Online]. Available: </a:t>
            </a:r>
            <a:r>
              <a:rPr lang="en-US" sz="1400" dirty="0">
                <a:solidFill>
                  <a:srgbClr val="000000"/>
                </a:solidFill>
                <a:latin typeface="Calibri" panose="020F0502020204030204" pitchFamily="34" charset="0"/>
                <a:cs typeface="Calibri" panose="020F0502020204030204" pitchFamily="34" charset="0"/>
                <a:hlinkClick r:id="rId9"/>
              </a:rPr>
              <a:t>https://www.tsw.co.uk/blog/leadership-and-management/daniel-goleman-emotional-intelligence/</a:t>
            </a:r>
            <a:endParaRPr lang="en-US" sz="1400" u="sng" dirty="0">
              <a:solidFill>
                <a:srgbClr val="0563C1"/>
              </a:solidFill>
              <a:latin typeface="Calibri" panose="020F0502020204030204" pitchFamily="34" charset="0"/>
              <a:cs typeface="Calibri" panose="020F0502020204030204" pitchFamily="34" charset="0"/>
            </a:endParaRPr>
          </a:p>
          <a:p>
            <a:pPr marL="228600" indent="0"/>
            <a:endParaRPr lang="en-US" sz="1400" dirty="0">
              <a:solidFill>
                <a:srgbClr val="000000"/>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DCEEBACA-AA77-5536-DCCC-E4DB696F0BFF}"/>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References</a:t>
            </a:r>
          </a:p>
        </p:txBody>
      </p:sp>
    </p:spTree>
    <p:extLst>
      <p:ext uri="{BB962C8B-B14F-4D97-AF65-F5344CB8AC3E}">
        <p14:creationId xmlns:p14="http://schemas.microsoft.com/office/powerpoint/2010/main" val="2706991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TACK!</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F20AF167-2CDF-491E-9D85-3047A1B95183}">
  <ds:schemaRefs>
    <ds:schemaRef ds:uri="http://schemas.microsoft.com/sharepoint/v3/contenttype/forms"/>
  </ds:schemaRefs>
</ds:datastoreItem>
</file>

<file path=customXml/itemProps2.xml><?xml version="1.0" encoding="utf-8"?>
<ds:datastoreItem xmlns:ds="http://schemas.openxmlformats.org/officeDocument/2006/customXml" ds:itemID="{6395171B-82B3-49A3-B626-A4E02F93A9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2106c-0329-462c-8309-f6a8c7ae0f26"/>
    <ds:schemaRef ds:uri="8c43ccb9-9360-4c7e-8a49-c084974a2f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1063C5-86A0-4715-8522-F2257C23019B}">
  <ds:schemaRefs>
    <ds:schemaRef ds:uri="4172106c-0329-462c-8309-f6a8c7ae0f26"/>
    <ds:schemaRef ds:uri="8c43ccb9-9360-4c7e-8a49-c084974a2f46"/>
    <ds:schemaRef ds:uri="http://schemas.microsoft.com/office/2006/metadata/properties"/>
    <ds:schemaRef ds:uri="http://schemas.microsoft.com/office/infopath/2007/PartnerControls"/>
    <ds:schemaRef ds:uri="9ac8772c-f43c-4e3a-a408-cd209767078d"/>
    <ds:schemaRef ds:uri="bf2e877d-8678-4e9a-a4a0-9d736cfbd571"/>
  </ds:schemaRefs>
</ds:datastoreItem>
</file>

<file path=docProps/app.xml><?xml version="1.0" encoding="utf-8"?>
<Properties xmlns="http://schemas.openxmlformats.org/officeDocument/2006/extended-properties" xmlns:vt="http://schemas.openxmlformats.org/officeDocument/2006/docPropsVTypes">
  <TotalTime>564</TotalTime>
  <Words>4603</Words>
  <Application>Microsoft Office PowerPoint</Application>
  <PresentationFormat>Widescreen</PresentationFormat>
  <Paragraphs>377</Paragraphs>
  <Slides>36</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36</vt:i4>
      </vt:variant>
    </vt:vector>
  </HeadingPairs>
  <TitlesOfParts>
    <vt:vector size="44" baseType="lpstr">
      <vt:lpstr>Aptos</vt:lpstr>
      <vt:lpstr>Arial</vt:lpstr>
      <vt:lpstr>Calibri</vt:lpstr>
      <vt:lpstr>Noto Sans Symbols</vt:lpstr>
      <vt:lpstr>Wingdings</vt:lpstr>
      <vt:lpstr>Wingdings,Sans-Serif</vt:lpstr>
      <vt:lpstr>Full Color Version</vt:lpstr>
      <vt:lpstr>1_Full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Angeliki Zarifi</cp:lastModifiedBy>
  <cp:revision>43</cp:revision>
  <dcterms:created xsi:type="dcterms:W3CDTF">2021-11-15T23:44:31Z</dcterms:created>
  <dcterms:modified xsi:type="dcterms:W3CDTF">2026-07-01T12:10:53Z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