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4" r:id="rId5"/>
  </p:sldMasterIdLst>
  <p:notesMasterIdLst>
    <p:notesMasterId r:id="rId4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g+AzS200dteaV2MzckOuBWKeAtb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D4E78D-4A26-AEF0-8C6D-208C963C4211}" v="29" dt="2025-09-28T11:28:32.8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customschemas.google.com/relationships/presentationmetadata" Target="meta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lena@reshapingwork.net" userId="S::jelena_reshapingwork.net#ext#@enspunlpt.onmicrosoft.com::e99bb400-16aa-4e84-bb03-8031f5475661" providerId="AD" clId="Web-{43D4E78D-4A26-AEF0-8C6D-208C963C4211}"/>
    <pc:docChg chg="modSld">
      <pc:chgData name="jelena@reshapingwork.net" userId="S::jelena_reshapingwork.net#ext#@enspunlpt.onmicrosoft.com::e99bb400-16aa-4e84-bb03-8031f5475661" providerId="AD" clId="Web-{43D4E78D-4A26-AEF0-8C6D-208C963C4211}" dt="2025-09-28T11:28:29.451" v="20" actId="20577"/>
      <pc:docMkLst>
        <pc:docMk/>
      </pc:docMkLst>
      <pc:sldChg chg="modSp">
        <pc:chgData name="jelena@reshapingwork.net" userId="S::jelena_reshapingwork.net#ext#@enspunlpt.onmicrosoft.com::e99bb400-16aa-4e84-bb03-8031f5475661" providerId="AD" clId="Web-{43D4E78D-4A26-AEF0-8C6D-208C963C4211}" dt="2025-09-28T11:28:29.451" v="20" actId="20577"/>
        <pc:sldMkLst>
          <pc:docMk/>
          <pc:sldMk cId="0" sldId="289"/>
        </pc:sldMkLst>
        <pc:spChg chg="mod">
          <ac:chgData name="jelena@reshapingwork.net" userId="S::jelena_reshapingwork.net#ext#@enspunlpt.onmicrosoft.com::e99bb400-16aa-4e84-bb03-8031f5475661" providerId="AD" clId="Web-{43D4E78D-4A26-AEF0-8C6D-208C963C4211}" dt="2025-09-28T11:28:29.451" v="20" actId="20577"/>
          <ac:spMkLst>
            <pc:docMk/>
            <pc:sldMk cId="0" sldId="289"/>
            <ac:spMk id="613" creationId="{00000000-0000-0000-0000-000000000000}"/>
          </ac:spMkLst>
        </pc:spChg>
      </pc:sldChg>
      <pc:sldChg chg="modSp">
        <pc:chgData name="jelena@reshapingwork.net" userId="S::jelena_reshapingwork.net#ext#@enspunlpt.onmicrosoft.com::e99bb400-16aa-4e84-bb03-8031f5475661" providerId="AD" clId="Web-{43D4E78D-4A26-AEF0-8C6D-208C963C4211}" dt="2025-09-28T11:28:17.685" v="17" actId="20577"/>
        <pc:sldMkLst>
          <pc:docMk/>
          <pc:sldMk cId="0" sldId="290"/>
        </pc:sldMkLst>
        <pc:spChg chg="mod">
          <ac:chgData name="jelena@reshapingwork.net" userId="S::jelena_reshapingwork.net#ext#@enspunlpt.onmicrosoft.com::e99bb400-16aa-4e84-bb03-8031f5475661" providerId="AD" clId="Web-{43D4E78D-4A26-AEF0-8C6D-208C963C4211}" dt="2025-09-28T11:28:17.685" v="17" actId="20577"/>
          <ac:spMkLst>
            <pc:docMk/>
            <pc:sldMk cId="0" sldId="290"/>
            <ac:spMk id="620" creationId="{00000000-0000-0000-0000-000000000000}"/>
          </ac:spMkLst>
        </pc:spChg>
      </pc:sldChg>
      <pc:sldChg chg="modSp">
        <pc:chgData name="jelena@reshapingwork.net" userId="S::jelena_reshapingwork.net#ext#@enspunlpt.onmicrosoft.com::e99bb400-16aa-4e84-bb03-8031f5475661" providerId="AD" clId="Web-{43D4E78D-4A26-AEF0-8C6D-208C963C4211}" dt="2025-09-28T11:28:21.591" v="18" actId="20577"/>
        <pc:sldMkLst>
          <pc:docMk/>
          <pc:sldMk cId="0" sldId="291"/>
        </pc:sldMkLst>
        <pc:spChg chg="mod">
          <ac:chgData name="jelena@reshapingwork.net" userId="S::jelena_reshapingwork.net#ext#@enspunlpt.onmicrosoft.com::e99bb400-16aa-4e84-bb03-8031f5475661" providerId="AD" clId="Web-{43D4E78D-4A26-AEF0-8C6D-208C963C4211}" dt="2025-09-28T11:28:21.591" v="18" actId="20577"/>
          <ac:spMkLst>
            <pc:docMk/>
            <pc:sldMk cId="0" sldId="291"/>
            <ac:spMk id="626" creationId="{00000000-0000-0000-0000-000000000000}"/>
          </ac:spMkLst>
        </pc:spChg>
      </pc:sldChg>
      <pc:sldChg chg="modSp">
        <pc:chgData name="jelena@reshapingwork.net" userId="S::jelena_reshapingwork.net#ext#@enspunlpt.onmicrosoft.com::e99bb400-16aa-4e84-bb03-8031f5475661" providerId="AD" clId="Web-{43D4E78D-4A26-AEF0-8C6D-208C963C4211}" dt="2025-09-28T11:28:24.810" v="19" actId="20577"/>
        <pc:sldMkLst>
          <pc:docMk/>
          <pc:sldMk cId="0" sldId="292"/>
        </pc:sldMkLst>
        <pc:spChg chg="mod">
          <ac:chgData name="jelena@reshapingwork.net" userId="S::jelena_reshapingwork.net#ext#@enspunlpt.onmicrosoft.com::e99bb400-16aa-4e84-bb03-8031f5475661" providerId="AD" clId="Web-{43D4E78D-4A26-AEF0-8C6D-208C963C4211}" dt="2025-09-28T11:28:24.810" v="19" actId="20577"/>
          <ac:spMkLst>
            <pc:docMk/>
            <pc:sldMk cId="0" sldId="292"/>
            <ac:spMk id="63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pt-P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mindtools.com/an0fzpz/the-grow-model-of-coaching-and-mentoring"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thrivewithmentoring.com/blog/creating-a-personal-development-plan-with-your-mentor"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5" name="Google Shape;32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6ea64c330c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36ea64c330c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6ea64c330c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9" name="Google Shape;349;g36ea64c330c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6ea64c330c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6" name="Google Shape;356;g36ea64c330c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6ea64c330c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g36ea64c330c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36ea64c330c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g36ea64c330c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7" name="Google Shape;39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6ea64c330c_0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4" name="Google Shape;404;g36ea64c330c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6ea64c330c_0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g36ea64c330c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1" dirty="0">
              <a:latin typeface="Arial"/>
              <a:ea typeface="Arial"/>
              <a:cs typeface="Arial"/>
              <a:sym typeface="Arial"/>
            </a:endParaRPr>
          </a:p>
        </p:txBody>
      </p:sp>
      <p:sp>
        <p:nvSpPr>
          <p:cNvPr id="428" name="Google Shape;428;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dirty="0"/>
          </a:p>
        </p:txBody>
      </p:sp>
      <p:sp>
        <p:nvSpPr>
          <p:cNvPr id="442" name="Google Shape;442;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60" name="Google Shape;460;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pt-PT"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3" name="Google Shape;473;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74" name="Google Shape;474;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pt-PT"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88" name="Google Shape;488;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pt-PT"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501" name="Google Shape;501;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pt-PT"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7" name="Google Shape;557;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pt-PT" u="sng">
                <a:solidFill>
                  <a:srgbClr val="0563C1"/>
                </a:solidFill>
                <a:hlinkClick r:id="rId3">
                  <a:extLst>
                    <a:ext uri="{A12FA001-AC4F-418D-AE19-62706E023703}">
                      <ahyp:hlinkClr xmlns:ahyp="http://schemas.microsoft.com/office/drawing/2018/hyperlinkcolor" val="tx"/>
                    </a:ext>
                  </a:extLst>
                </a:hlinkClick>
              </a:rPr>
              <a:t>The GROW Model of Coaching and Mentoring - A Simple Process for Developing Your People</a:t>
            </a:r>
            <a:endParaRPr u="sng">
              <a:solidFill>
                <a:schemeClr val="hlink"/>
              </a:solidFill>
              <a:hlinkClick r:id="rId3"/>
            </a:endParaRPr>
          </a:p>
          <a:p>
            <a:pPr marL="457200" marR="0" lvl="0" indent="-228600" algn="l" rtl="0">
              <a:lnSpc>
                <a:spcPct val="100000"/>
              </a:lnSpc>
              <a:spcBef>
                <a:spcPts val="0"/>
              </a:spcBef>
              <a:spcAft>
                <a:spcPts val="0"/>
              </a:spcAft>
              <a:buSzPts val="1400"/>
              <a:buNone/>
            </a:pPr>
            <a:r>
              <a:rPr lang="pt-PT" u="sng">
                <a:solidFill>
                  <a:srgbClr val="0563C1"/>
                </a:solidFill>
                <a:hlinkClick r:id="rId4">
                  <a:extLst>
                    <a:ext uri="{A12FA001-AC4F-418D-AE19-62706E023703}">
                      <ahyp:hlinkClr xmlns:ahyp="http://schemas.microsoft.com/office/drawing/2018/hyperlinkcolor" val="tx"/>
                    </a:ext>
                  </a:extLst>
                </a:hlinkClick>
              </a:rPr>
              <a:t>Creating a Personal Development Plan with Your Mentor — Thrive with Mentoring</a:t>
            </a:r>
            <a:endParaRPr/>
          </a:p>
          <a:p>
            <a:pPr marL="0" lvl="0" indent="0" algn="l" rtl="0">
              <a:lnSpc>
                <a:spcPct val="100000"/>
              </a:lnSpc>
              <a:spcBef>
                <a:spcPts val="0"/>
              </a:spcBef>
              <a:spcAft>
                <a:spcPts val="0"/>
              </a:spcAft>
              <a:buSzPts val="1400"/>
              <a:buNone/>
            </a:pPr>
            <a:br>
              <a:rPr lang="pt-PT"/>
            </a:br>
            <a:endParaRPr/>
          </a:p>
        </p:txBody>
      </p:sp>
      <p:sp>
        <p:nvSpPr>
          <p:cNvPr id="581" name="Google Shape;581;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1" name="Google Shape;61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3" name="Google Shape;623;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9" name="Google Shape;629;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5" name="Google Shape;635;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4"/>
        <p:cNvGrpSpPr/>
        <p:nvPr/>
      </p:nvGrpSpPr>
      <p:grpSpPr>
        <a:xfrm>
          <a:off x="0" y="0"/>
          <a:ext cx="0" cy="0"/>
          <a:chOff x="0" y="0"/>
          <a:chExt cx="0" cy="0"/>
        </a:xfrm>
      </p:grpSpPr>
      <p:pic>
        <p:nvPicPr>
          <p:cNvPr id="15" name="Google Shape;15;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6" name="Google Shape;16;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2"/>
        <p:cNvGrpSpPr/>
        <p:nvPr/>
      </p:nvGrpSpPr>
      <p:grpSpPr>
        <a:xfrm>
          <a:off x="0" y="0"/>
          <a:ext cx="0" cy="0"/>
          <a:chOff x="0" y="0"/>
          <a:chExt cx="0" cy="0"/>
        </a:xfrm>
      </p:grpSpPr>
      <p:pic>
        <p:nvPicPr>
          <p:cNvPr id="23" name="Google Shape;23;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26"/>
        <p:cNvGrpSpPr/>
        <p:nvPr/>
      </p:nvGrpSpPr>
      <p:grpSpPr>
        <a:xfrm>
          <a:off x="0" y="0"/>
          <a:ext cx="0" cy="0"/>
          <a:chOff x="0" y="0"/>
          <a:chExt cx="0" cy="0"/>
        </a:xfrm>
      </p:grpSpPr>
      <p:sp>
        <p:nvSpPr>
          <p:cNvPr id="27" name="Google Shape;27;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p4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9" name="Google Shape;29;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32"/>
        <p:cNvGrpSpPr/>
        <p:nvPr/>
      </p:nvGrpSpPr>
      <p:grpSpPr>
        <a:xfrm>
          <a:off x="0" y="0"/>
          <a:ext cx="0" cy="0"/>
          <a:chOff x="0" y="0"/>
          <a:chExt cx="0" cy="0"/>
        </a:xfrm>
      </p:grpSpPr>
      <p:sp>
        <p:nvSpPr>
          <p:cNvPr id="33" name="Google Shape;33;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4" name="Google Shape;34;p45"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35" name="Google Shape;35;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8"/>
        <p:cNvGrpSpPr/>
        <p:nvPr/>
      </p:nvGrpSpPr>
      <p:grpSpPr>
        <a:xfrm>
          <a:off x="0" y="0"/>
          <a:ext cx="0" cy="0"/>
          <a:chOff x="0" y="0"/>
          <a:chExt cx="0" cy="0"/>
        </a:xfrm>
      </p:grpSpPr>
      <p:pic>
        <p:nvPicPr>
          <p:cNvPr id="39" name="Google Shape;39;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0" name="Google Shape;40;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35"/>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3"/>
        <p:cNvGrpSpPr/>
        <p:nvPr/>
      </p:nvGrpSpPr>
      <p:grpSpPr>
        <a:xfrm>
          <a:off x="0" y="0"/>
          <a:ext cx="0" cy="0"/>
          <a:chOff x="0" y="0"/>
          <a:chExt cx="0" cy="0"/>
        </a:xfrm>
      </p:grpSpPr>
      <p:pic>
        <p:nvPicPr>
          <p:cNvPr id="44" name="Google Shape;44;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5" name="Google Shape;45;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47"/>
        <p:cNvGrpSpPr/>
        <p:nvPr/>
      </p:nvGrpSpPr>
      <p:grpSpPr>
        <a:xfrm>
          <a:off x="0" y="0"/>
          <a:ext cx="0" cy="0"/>
          <a:chOff x="0" y="0"/>
          <a:chExt cx="0" cy="0"/>
        </a:xfrm>
      </p:grpSpPr>
      <p:pic>
        <p:nvPicPr>
          <p:cNvPr id="48" name="Google Shape;48;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9" name="Google Shape;49;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Google Shape;51;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 name="Google Shape;53;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 name="Google Shape;54;p50"/>
          <p:cNvSpPr>
            <a:spLocks noGrp="1"/>
          </p:cNvSpPr>
          <p:nvPr>
            <p:ph type="pic" idx="3"/>
          </p:nvPr>
        </p:nvSpPr>
        <p:spPr>
          <a:xfrm>
            <a:off x="8021782" y="1260764"/>
            <a:ext cx="4170218" cy="5597236"/>
          </a:xfrm>
          <a:prstGeom prst="rect">
            <a:avLst/>
          </a:prstGeom>
          <a:noFill/>
          <a:ln>
            <a:noFill/>
          </a:ln>
        </p:spPr>
      </p:sp>
      <p:sp>
        <p:nvSpPr>
          <p:cNvPr id="55" name="Google Shape;55;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9" name="Google Shape;59;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60"/>
        <p:cNvGrpSpPr/>
        <p:nvPr/>
      </p:nvGrpSpPr>
      <p:grpSpPr>
        <a:xfrm>
          <a:off x="0" y="0"/>
          <a:ext cx="0" cy="0"/>
          <a:chOff x="0" y="0"/>
          <a:chExt cx="0" cy="0"/>
        </a:xfrm>
      </p:grpSpPr>
      <p:sp>
        <p:nvSpPr>
          <p:cNvPr id="61" name="Google Shape;61;p7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 name="Google Shape;62;p7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E64424"/>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3" name="Google Shape;63;p7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6080A"/>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4" name="Google Shape;64;p7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65"/>
        <p:cNvGrpSpPr/>
        <p:nvPr/>
      </p:nvGrpSpPr>
      <p:grpSpPr>
        <a:xfrm>
          <a:off x="0" y="0"/>
          <a:ext cx="0" cy="0"/>
          <a:chOff x="0" y="0"/>
          <a:chExt cx="0" cy="0"/>
        </a:xfrm>
      </p:grpSpPr>
      <p:sp>
        <p:nvSpPr>
          <p:cNvPr id="66" name="Google Shape;66;p80"/>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7" name="Google Shape;67;p80"/>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E280AC"/>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8" name="Google Shape;68;p80"/>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6080A"/>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9" name="Google Shape;69;p80"/>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text 01">
  <p:cSld name="1_Title and text 01 2">
    <p:spTree>
      <p:nvGrpSpPr>
        <p:cNvPr id="1" name="Shape 70"/>
        <p:cNvGrpSpPr/>
        <p:nvPr/>
      </p:nvGrpSpPr>
      <p:grpSpPr>
        <a:xfrm>
          <a:off x="0" y="0"/>
          <a:ext cx="0" cy="0"/>
          <a:chOff x="0" y="0"/>
          <a:chExt cx="0" cy="0"/>
        </a:xfrm>
      </p:grpSpPr>
      <p:pic>
        <p:nvPicPr>
          <p:cNvPr id="71" name="Google Shape;71;p8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72" name="Google Shape;72;p8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E64424"/>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3" name="Google Shape;73;p81"/>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6080A"/>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74"/>
        <p:cNvGrpSpPr/>
        <p:nvPr/>
      </p:nvGrpSpPr>
      <p:grpSpPr>
        <a:xfrm>
          <a:off x="0" y="0"/>
          <a:ext cx="0" cy="0"/>
          <a:chOff x="0" y="0"/>
          <a:chExt cx="0" cy="0"/>
        </a:xfrm>
      </p:grpSpPr>
      <p:pic>
        <p:nvPicPr>
          <p:cNvPr id="75" name="Google Shape;75;p4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76" name="Google Shape;76;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8" name="Google Shape;78;p4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79"/>
        <p:cNvGrpSpPr/>
        <p:nvPr/>
      </p:nvGrpSpPr>
      <p:grpSpPr>
        <a:xfrm>
          <a:off x="0" y="0"/>
          <a:ext cx="0" cy="0"/>
          <a:chOff x="0" y="0"/>
          <a:chExt cx="0" cy="0"/>
        </a:xfrm>
      </p:grpSpPr>
      <p:pic>
        <p:nvPicPr>
          <p:cNvPr id="80" name="Google Shape;8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81" name="Google Shape;8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83"/>
        <p:cNvGrpSpPr/>
        <p:nvPr/>
      </p:nvGrpSpPr>
      <p:grpSpPr>
        <a:xfrm>
          <a:off x="0" y="0"/>
          <a:ext cx="0" cy="0"/>
          <a:chOff x="0" y="0"/>
          <a:chExt cx="0" cy="0"/>
        </a:xfrm>
      </p:grpSpPr>
      <p:pic>
        <p:nvPicPr>
          <p:cNvPr id="84" name="Google Shape;84;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85" name="Google Shape;85;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6" name="Google Shape;86;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87"/>
        <p:cNvGrpSpPr/>
        <p:nvPr/>
      </p:nvGrpSpPr>
      <p:grpSpPr>
        <a:xfrm>
          <a:off x="0" y="0"/>
          <a:ext cx="0" cy="0"/>
          <a:chOff x="0" y="0"/>
          <a:chExt cx="0" cy="0"/>
        </a:xfrm>
      </p:grpSpPr>
      <p:pic>
        <p:nvPicPr>
          <p:cNvPr id="88" name="Google Shape;88;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89" name="Google Shape;89;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0" name="Google Shape;90;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33"/>
          <p:cNvSpPr>
            <a:spLocks noGrp="1"/>
          </p:cNvSpPr>
          <p:nvPr>
            <p:ph type="pic" idx="3"/>
          </p:nvPr>
        </p:nvSpPr>
        <p:spPr>
          <a:xfrm>
            <a:off x="6021655" y="0"/>
            <a:ext cx="4683125" cy="6237288"/>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92"/>
        <p:cNvGrpSpPr/>
        <p:nvPr/>
      </p:nvGrpSpPr>
      <p:grpSpPr>
        <a:xfrm>
          <a:off x="0" y="0"/>
          <a:ext cx="0" cy="0"/>
          <a:chOff x="0" y="0"/>
          <a:chExt cx="0" cy="0"/>
        </a:xfrm>
      </p:grpSpPr>
      <p:pic>
        <p:nvPicPr>
          <p:cNvPr id="93" name="Google Shape;93;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94" name="Google Shape;94;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34"/>
          <p:cNvSpPr>
            <a:spLocks noGrp="1"/>
          </p:cNvSpPr>
          <p:nvPr>
            <p:ph type="pic" idx="3"/>
          </p:nvPr>
        </p:nvSpPr>
        <p:spPr>
          <a:xfrm>
            <a:off x="6021655" y="0"/>
            <a:ext cx="6170344" cy="5426015"/>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97"/>
        <p:cNvGrpSpPr/>
        <p:nvPr/>
      </p:nvGrpSpPr>
      <p:grpSpPr>
        <a:xfrm>
          <a:off x="0" y="0"/>
          <a:ext cx="0" cy="0"/>
          <a:chOff x="0" y="0"/>
          <a:chExt cx="0" cy="0"/>
        </a:xfrm>
      </p:grpSpPr>
      <p:pic>
        <p:nvPicPr>
          <p:cNvPr id="98" name="Google Shape;9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99" name="Google Shape;9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0" name="Google Shape;10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1" name="Google Shape;10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102"/>
        <p:cNvGrpSpPr/>
        <p:nvPr/>
      </p:nvGrpSpPr>
      <p:grpSpPr>
        <a:xfrm>
          <a:off x="0" y="0"/>
          <a:ext cx="0" cy="0"/>
          <a:chOff x="0" y="0"/>
          <a:chExt cx="0" cy="0"/>
        </a:xfrm>
      </p:grpSpPr>
      <p:pic>
        <p:nvPicPr>
          <p:cNvPr id="103" name="Google Shape;103;p4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04" name="Google Shape;104;p4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5" name="Google Shape;105;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6" name="Google Shape;106;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07"/>
        <p:cNvGrpSpPr/>
        <p:nvPr/>
      </p:nvGrpSpPr>
      <p:grpSpPr>
        <a:xfrm>
          <a:off x="0" y="0"/>
          <a:ext cx="0" cy="0"/>
          <a:chOff x="0" y="0"/>
          <a:chExt cx="0" cy="0"/>
        </a:xfrm>
      </p:grpSpPr>
      <p:sp>
        <p:nvSpPr>
          <p:cNvPr id="108" name="Google Shape;108;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9" name="Google Shape;109;p46"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10" name="Google Shape;110;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2">
    <p:spTree>
      <p:nvGrpSpPr>
        <p:cNvPr id="1" name="Shape 113"/>
        <p:cNvGrpSpPr/>
        <p:nvPr/>
      </p:nvGrpSpPr>
      <p:grpSpPr>
        <a:xfrm>
          <a:off x="0" y="0"/>
          <a:ext cx="0" cy="0"/>
          <a:chOff x="0" y="0"/>
          <a:chExt cx="0" cy="0"/>
        </a:xfrm>
      </p:grpSpPr>
      <p:sp>
        <p:nvSpPr>
          <p:cNvPr id="114" name="Google Shape;114;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 name="Google Shape;115;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4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118"/>
        <p:cNvGrpSpPr/>
        <p:nvPr/>
      </p:nvGrpSpPr>
      <p:grpSpPr>
        <a:xfrm>
          <a:off x="0" y="0"/>
          <a:ext cx="0" cy="0"/>
          <a:chOff x="0" y="0"/>
          <a:chExt cx="0" cy="0"/>
        </a:xfrm>
      </p:grpSpPr>
      <p:sp>
        <p:nvSpPr>
          <p:cNvPr id="119" name="Google Shape;119;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0" name="Google Shape;120;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2" name="Google Shape;122;p48"/>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2">
    <p:spTree>
      <p:nvGrpSpPr>
        <p:cNvPr id="1" name="Shape 123"/>
        <p:cNvGrpSpPr/>
        <p:nvPr/>
      </p:nvGrpSpPr>
      <p:grpSpPr>
        <a:xfrm>
          <a:off x="0" y="0"/>
          <a:ext cx="0" cy="0"/>
          <a:chOff x="0" y="0"/>
          <a:chExt cx="0" cy="0"/>
        </a:xfrm>
      </p:grpSpPr>
      <p:sp>
        <p:nvSpPr>
          <p:cNvPr id="124" name="Google Shape;124;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5" name="Google Shape;125;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6" name="Google Shape;126;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7" name="Google Shape;127;p4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28"/>
        <p:cNvGrpSpPr/>
        <p:nvPr/>
      </p:nvGrpSpPr>
      <p:grpSpPr>
        <a:xfrm>
          <a:off x="0" y="0"/>
          <a:ext cx="0" cy="0"/>
          <a:chOff x="0" y="0"/>
          <a:chExt cx="0" cy="0"/>
        </a:xfrm>
      </p:grpSpPr>
      <p:pic>
        <p:nvPicPr>
          <p:cNvPr id="129" name="Google Shape;129;p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30" name="Google Shape;13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1" name="Google Shape;13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32"/>
        <p:cNvGrpSpPr/>
        <p:nvPr/>
      </p:nvGrpSpPr>
      <p:grpSpPr>
        <a:xfrm>
          <a:off x="0" y="0"/>
          <a:ext cx="0" cy="0"/>
          <a:chOff x="0" y="0"/>
          <a:chExt cx="0" cy="0"/>
        </a:xfrm>
      </p:grpSpPr>
      <p:pic>
        <p:nvPicPr>
          <p:cNvPr id="133" name="Google Shape;133;p53"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34" name="Google Shape;134;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5" name="Google Shape;135;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137"/>
        <p:cNvGrpSpPr/>
        <p:nvPr/>
      </p:nvGrpSpPr>
      <p:grpSpPr>
        <a:xfrm>
          <a:off x="0" y="0"/>
          <a:ext cx="0" cy="0"/>
          <a:chOff x="0" y="0"/>
          <a:chExt cx="0" cy="0"/>
        </a:xfrm>
      </p:grpSpPr>
      <p:pic>
        <p:nvPicPr>
          <p:cNvPr id="138" name="Google Shape;138;p7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39" name="Google Shape;139;p78"/>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0" name="Google Shape;140;p78"/>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78"/>
          <p:cNvSpPr>
            <a:spLocks noGrp="1"/>
          </p:cNvSpPr>
          <p:nvPr>
            <p:ph type="pic" idx="3"/>
          </p:nvPr>
        </p:nvSpPr>
        <p:spPr>
          <a:xfrm>
            <a:off x="6021655" y="0"/>
            <a:ext cx="4683125" cy="6237288"/>
          </a:xfrm>
          <a:prstGeom prst="rect">
            <a:avLst/>
          </a:prstGeom>
          <a:noFill/>
          <a:ln>
            <a:noFill/>
          </a:ln>
        </p:spPr>
      </p:sp>
      <p:pic>
        <p:nvPicPr>
          <p:cNvPr id="142" name="Google Shape;142;p78"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143"/>
        <p:cNvGrpSpPr/>
        <p:nvPr/>
      </p:nvGrpSpPr>
      <p:grpSpPr>
        <a:xfrm>
          <a:off x="0" y="0"/>
          <a:ext cx="0" cy="0"/>
          <a:chOff x="0" y="0"/>
          <a:chExt cx="0" cy="0"/>
        </a:xfrm>
      </p:grpSpPr>
      <p:pic>
        <p:nvPicPr>
          <p:cNvPr id="144" name="Google Shape;144;p82"/>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45" name="Google Shape;145;p82"/>
          <p:cNvSpPr txBox="1">
            <a:spLocks noGrp="1"/>
          </p:cNvSpPr>
          <p:nvPr>
            <p:ph type="body" idx="1"/>
          </p:nvPr>
        </p:nvSpPr>
        <p:spPr>
          <a:xfrm>
            <a:off x="3743498" y="3767966"/>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283143"/>
              </a:buClr>
              <a:buSzPts val="6100"/>
              <a:buFont typeface="Arial"/>
              <a:buNone/>
              <a:defRPr sz="61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6" name="Google Shape;146;p82"/>
          <p:cNvSpPr txBox="1">
            <a:spLocks noGrp="1"/>
          </p:cNvSpPr>
          <p:nvPr>
            <p:ph type="body" idx="2"/>
          </p:nvPr>
        </p:nvSpPr>
        <p:spPr>
          <a:xfrm>
            <a:off x="3743499" y="4822166"/>
            <a:ext cx="4705002" cy="56934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171616"/>
              </a:buClr>
              <a:buSzPts val="1600"/>
              <a:buFont typeface="Arial"/>
              <a:buNone/>
              <a:defRPr sz="16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7" name="Google Shape;147;p82"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48"/>
        <p:cNvGrpSpPr/>
        <p:nvPr/>
      </p:nvGrpSpPr>
      <p:grpSpPr>
        <a:xfrm>
          <a:off x="0" y="0"/>
          <a:ext cx="0" cy="0"/>
          <a:chOff x="0" y="0"/>
          <a:chExt cx="0" cy="0"/>
        </a:xfrm>
      </p:grpSpPr>
      <p:pic>
        <p:nvPicPr>
          <p:cNvPr id="149" name="Google Shape;149;p8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50" name="Google Shape;150;p8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p8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2" name="Google Shape;152;p83"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Cover">
  <p:cSld name="6_Cover">
    <p:spTree>
      <p:nvGrpSpPr>
        <p:cNvPr id="1" name="Shape 153"/>
        <p:cNvGrpSpPr/>
        <p:nvPr/>
      </p:nvGrpSpPr>
      <p:grpSpPr>
        <a:xfrm>
          <a:off x="0" y="0"/>
          <a:ext cx="0" cy="0"/>
          <a:chOff x="0" y="0"/>
          <a:chExt cx="0" cy="0"/>
        </a:xfrm>
      </p:grpSpPr>
      <p:pic>
        <p:nvPicPr>
          <p:cNvPr id="154" name="Google Shape;154;p8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55" name="Google Shape;155;p84"/>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6" name="Google Shape;156;p84"/>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7" name="Google Shape;157;p84"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58"/>
        <p:cNvGrpSpPr/>
        <p:nvPr/>
      </p:nvGrpSpPr>
      <p:grpSpPr>
        <a:xfrm>
          <a:off x="0" y="0"/>
          <a:ext cx="0" cy="0"/>
          <a:chOff x="0" y="0"/>
          <a:chExt cx="0" cy="0"/>
        </a:xfrm>
      </p:grpSpPr>
      <p:pic>
        <p:nvPicPr>
          <p:cNvPr id="159" name="Google Shape;159;p85"/>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0" name="Google Shape;160;p8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1" name="Google Shape;161;p8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62" name="Google Shape;162;p8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7_Cover">
  <p:cSld name="7_Cover">
    <p:spTree>
      <p:nvGrpSpPr>
        <p:cNvPr id="1" name="Shape 163"/>
        <p:cNvGrpSpPr/>
        <p:nvPr/>
      </p:nvGrpSpPr>
      <p:grpSpPr>
        <a:xfrm>
          <a:off x="0" y="0"/>
          <a:ext cx="0" cy="0"/>
          <a:chOff x="0" y="0"/>
          <a:chExt cx="0" cy="0"/>
        </a:xfrm>
      </p:grpSpPr>
      <p:pic>
        <p:nvPicPr>
          <p:cNvPr id="164" name="Google Shape;164;p86"/>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165" name="Google Shape;165;p86"/>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6" name="Google Shape;166;p86"/>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67" name="Google Shape;167;p86"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68"/>
        <p:cNvGrpSpPr/>
        <p:nvPr/>
      </p:nvGrpSpPr>
      <p:grpSpPr>
        <a:xfrm>
          <a:off x="0" y="0"/>
          <a:ext cx="0" cy="0"/>
          <a:chOff x="0" y="0"/>
          <a:chExt cx="0" cy="0"/>
        </a:xfrm>
      </p:grpSpPr>
      <p:pic>
        <p:nvPicPr>
          <p:cNvPr id="169" name="Google Shape;169;p87"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0" name="Google Shape;170;p87"/>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1" name="Google Shape;171;p87"/>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72" name="Google Shape;172;p87"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173"/>
        <p:cNvGrpSpPr/>
        <p:nvPr/>
      </p:nvGrpSpPr>
      <p:grpSpPr>
        <a:xfrm>
          <a:off x="0" y="0"/>
          <a:ext cx="0" cy="0"/>
          <a:chOff x="0" y="0"/>
          <a:chExt cx="0" cy="0"/>
        </a:xfrm>
      </p:grpSpPr>
      <p:pic>
        <p:nvPicPr>
          <p:cNvPr id="174" name="Google Shape;174;p8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75" name="Google Shape;175;p88"/>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6" name="Google Shape;176;p88"/>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88"/>
          <p:cNvSpPr>
            <a:spLocks noGrp="1"/>
          </p:cNvSpPr>
          <p:nvPr>
            <p:ph type="pic" idx="3"/>
          </p:nvPr>
        </p:nvSpPr>
        <p:spPr>
          <a:xfrm>
            <a:off x="6021655" y="0"/>
            <a:ext cx="6170344" cy="5426015"/>
          </a:xfrm>
          <a:prstGeom prst="rect">
            <a:avLst/>
          </a:prstGeom>
          <a:noFill/>
          <a:ln>
            <a:noFill/>
          </a:ln>
        </p:spPr>
      </p:sp>
      <p:pic>
        <p:nvPicPr>
          <p:cNvPr id="178" name="Google Shape;178;p88"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9"/>
        <p:cNvGrpSpPr/>
        <p:nvPr/>
      </p:nvGrpSpPr>
      <p:grpSpPr>
        <a:xfrm>
          <a:off x="0" y="0"/>
          <a:ext cx="0" cy="0"/>
          <a:chOff x="0" y="0"/>
          <a:chExt cx="0" cy="0"/>
        </a:xfrm>
      </p:grpSpPr>
      <p:pic>
        <p:nvPicPr>
          <p:cNvPr id="180" name="Google Shape;180;p89"/>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81" name="Google Shape;181;p89"/>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89"/>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95426"/>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183"/>
        <p:cNvGrpSpPr/>
        <p:nvPr/>
      </p:nvGrpSpPr>
      <p:grpSpPr>
        <a:xfrm>
          <a:off x="0" y="0"/>
          <a:ext cx="0" cy="0"/>
          <a:chOff x="0" y="0"/>
          <a:chExt cx="0" cy="0"/>
        </a:xfrm>
      </p:grpSpPr>
      <p:pic>
        <p:nvPicPr>
          <p:cNvPr id="184" name="Google Shape;184;p9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85" name="Google Shape;185;p90"/>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90"/>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280AC"/>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90"/>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88"/>
        <p:cNvGrpSpPr/>
        <p:nvPr/>
      </p:nvGrpSpPr>
      <p:grpSpPr>
        <a:xfrm>
          <a:off x="0" y="0"/>
          <a:ext cx="0" cy="0"/>
          <a:chOff x="0" y="0"/>
          <a:chExt cx="0" cy="0"/>
        </a:xfrm>
      </p:grpSpPr>
      <p:pic>
        <p:nvPicPr>
          <p:cNvPr id="189" name="Google Shape;189;p9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90" name="Google Shape;190;p9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1" name="Google Shape;191;p91"/>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192"/>
        <p:cNvGrpSpPr/>
        <p:nvPr/>
      </p:nvGrpSpPr>
      <p:grpSpPr>
        <a:xfrm>
          <a:off x="0" y="0"/>
          <a:ext cx="0" cy="0"/>
          <a:chOff x="0" y="0"/>
          <a:chExt cx="0" cy="0"/>
        </a:xfrm>
      </p:grpSpPr>
      <p:pic>
        <p:nvPicPr>
          <p:cNvPr id="193" name="Google Shape;193;p92"/>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94" name="Google Shape;194;p92"/>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5" name="Google Shape;195;p92"/>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196"/>
        <p:cNvGrpSpPr/>
        <p:nvPr/>
      </p:nvGrpSpPr>
      <p:grpSpPr>
        <a:xfrm>
          <a:off x="0" y="0"/>
          <a:ext cx="0" cy="0"/>
          <a:chOff x="0" y="0"/>
          <a:chExt cx="0" cy="0"/>
        </a:xfrm>
      </p:grpSpPr>
      <p:pic>
        <p:nvPicPr>
          <p:cNvPr id="197" name="Google Shape;197;p93"/>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198" name="Google Shape;198;p93"/>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93"/>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200"/>
        <p:cNvGrpSpPr/>
        <p:nvPr/>
      </p:nvGrpSpPr>
      <p:grpSpPr>
        <a:xfrm>
          <a:off x="0" y="0"/>
          <a:ext cx="0" cy="0"/>
          <a:chOff x="0" y="0"/>
          <a:chExt cx="0" cy="0"/>
        </a:xfrm>
      </p:grpSpPr>
      <p:pic>
        <p:nvPicPr>
          <p:cNvPr id="201" name="Google Shape;201;p94"/>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02" name="Google Shape;202;p9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94"/>
          <p:cNvSpPr>
            <a:spLocks noGrp="1"/>
          </p:cNvSpPr>
          <p:nvPr>
            <p:ph type="pic" idx="2"/>
          </p:nvPr>
        </p:nvSpPr>
        <p:spPr>
          <a:xfrm>
            <a:off x="362081" y="1180408"/>
            <a:ext cx="11450304" cy="4987480"/>
          </a:xfrm>
          <a:prstGeom prst="rect">
            <a:avLst/>
          </a:prstGeom>
          <a:no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04"/>
        <p:cNvGrpSpPr/>
        <p:nvPr/>
      </p:nvGrpSpPr>
      <p:grpSpPr>
        <a:xfrm>
          <a:off x="0" y="0"/>
          <a:ext cx="0" cy="0"/>
          <a:chOff x="0" y="0"/>
          <a:chExt cx="0" cy="0"/>
        </a:xfrm>
      </p:grpSpPr>
      <p:pic>
        <p:nvPicPr>
          <p:cNvPr id="205" name="Google Shape;205;p9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06" name="Google Shape;206;p9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7" name="Google Shape;207;p95"/>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95"/>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209"/>
        <p:cNvGrpSpPr/>
        <p:nvPr/>
      </p:nvGrpSpPr>
      <p:grpSpPr>
        <a:xfrm>
          <a:off x="0" y="0"/>
          <a:ext cx="0" cy="0"/>
          <a:chOff x="0" y="0"/>
          <a:chExt cx="0" cy="0"/>
        </a:xfrm>
      </p:grpSpPr>
      <p:pic>
        <p:nvPicPr>
          <p:cNvPr id="210" name="Google Shape;210;p96"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211" name="Google Shape;211;p96"/>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96"/>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96"/>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214"/>
        <p:cNvGrpSpPr/>
        <p:nvPr/>
      </p:nvGrpSpPr>
      <p:grpSpPr>
        <a:xfrm>
          <a:off x="0" y="0"/>
          <a:ext cx="0" cy="0"/>
          <a:chOff x="0" y="0"/>
          <a:chExt cx="0" cy="0"/>
        </a:xfrm>
      </p:grpSpPr>
      <p:pic>
        <p:nvPicPr>
          <p:cNvPr id="215" name="Google Shape;215;p97"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16" name="Google Shape;216;p97"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17" name="Google Shape;217;p97"/>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8" name="Google Shape;218;p97"/>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219"/>
        <p:cNvGrpSpPr/>
        <p:nvPr/>
      </p:nvGrpSpPr>
      <p:grpSpPr>
        <a:xfrm>
          <a:off x="0" y="0"/>
          <a:ext cx="0" cy="0"/>
          <a:chOff x="0" y="0"/>
          <a:chExt cx="0" cy="0"/>
        </a:xfrm>
      </p:grpSpPr>
      <p:sp>
        <p:nvSpPr>
          <p:cNvPr id="220" name="Google Shape;220;p98"/>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1" name="Google Shape;221;p98"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22" name="Google Shape;222;p98"/>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3" name="Google Shape;223;p98"/>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4" name="Google Shape;224;p98"/>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225"/>
        <p:cNvGrpSpPr/>
        <p:nvPr/>
      </p:nvGrpSpPr>
      <p:grpSpPr>
        <a:xfrm>
          <a:off x="0" y="0"/>
          <a:ext cx="0" cy="0"/>
          <a:chOff x="0" y="0"/>
          <a:chExt cx="0" cy="0"/>
        </a:xfrm>
      </p:grpSpPr>
      <p:sp>
        <p:nvSpPr>
          <p:cNvPr id="226" name="Google Shape;226;p99"/>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7" name="Google Shape;227;p99"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228" name="Google Shape;228;p99"/>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99"/>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0" name="Google Shape;230;p99"/>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31"/>
        <p:cNvGrpSpPr/>
        <p:nvPr/>
      </p:nvGrpSpPr>
      <p:grpSpPr>
        <a:xfrm>
          <a:off x="0" y="0"/>
          <a:ext cx="0" cy="0"/>
          <a:chOff x="0" y="0"/>
          <a:chExt cx="0" cy="0"/>
        </a:xfrm>
      </p:grpSpPr>
      <p:sp>
        <p:nvSpPr>
          <p:cNvPr id="232" name="Google Shape;232;p100"/>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33" name="Google Shape;233;p100"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34" name="Google Shape;234;p100"/>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100"/>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p100"/>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237"/>
        <p:cNvGrpSpPr/>
        <p:nvPr/>
      </p:nvGrpSpPr>
      <p:grpSpPr>
        <a:xfrm>
          <a:off x="0" y="0"/>
          <a:ext cx="0" cy="0"/>
          <a:chOff x="0" y="0"/>
          <a:chExt cx="0" cy="0"/>
        </a:xfrm>
      </p:grpSpPr>
      <p:sp>
        <p:nvSpPr>
          <p:cNvPr id="238" name="Google Shape;238;p101"/>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9" name="Google Shape;239;p101"/>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0" name="Google Shape;240;p101"/>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101"/>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242"/>
        <p:cNvGrpSpPr/>
        <p:nvPr/>
      </p:nvGrpSpPr>
      <p:grpSpPr>
        <a:xfrm>
          <a:off x="0" y="0"/>
          <a:ext cx="0" cy="0"/>
          <a:chOff x="0" y="0"/>
          <a:chExt cx="0" cy="0"/>
        </a:xfrm>
      </p:grpSpPr>
      <p:sp>
        <p:nvSpPr>
          <p:cNvPr id="243" name="Google Shape;243;p102"/>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4" name="Google Shape;244;p102"/>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102"/>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p102"/>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247"/>
        <p:cNvGrpSpPr/>
        <p:nvPr/>
      </p:nvGrpSpPr>
      <p:grpSpPr>
        <a:xfrm>
          <a:off x="0" y="0"/>
          <a:ext cx="0" cy="0"/>
          <a:chOff x="0" y="0"/>
          <a:chExt cx="0" cy="0"/>
        </a:xfrm>
      </p:grpSpPr>
      <p:sp>
        <p:nvSpPr>
          <p:cNvPr id="248" name="Google Shape;248;p103"/>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9" name="Google Shape;249;p103"/>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0" name="Google Shape;250;p103"/>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1" name="Google Shape;251;p103"/>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252"/>
        <p:cNvGrpSpPr/>
        <p:nvPr/>
      </p:nvGrpSpPr>
      <p:grpSpPr>
        <a:xfrm>
          <a:off x="0" y="0"/>
          <a:ext cx="0" cy="0"/>
          <a:chOff x="0" y="0"/>
          <a:chExt cx="0" cy="0"/>
        </a:xfrm>
      </p:grpSpPr>
      <p:pic>
        <p:nvPicPr>
          <p:cNvPr id="253" name="Google Shape;253;p104"/>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54" name="Google Shape;254;p104"/>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p104"/>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6" name="Google Shape;256;p104"/>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7" name="Google Shape;257;p104"/>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8" name="Google Shape;258;p104"/>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9" name="Google Shape;259;p104"/>
          <p:cNvSpPr>
            <a:spLocks noGrp="1"/>
          </p:cNvSpPr>
          <p:nvPr>
            <p:ph type="pic" idx="3"/>
          </p:nvPr>
        </p:nvSpPr>
        <p:spPr>
          <a:xfrm>
            <a:off x="8021782" y="1260764"/>
            <a:ext cx="4170218" cy="5597236"/>
          </a:xfrm>
          <a:prstGeom prst="rect">
            <a:avLst/>
          </a:prstGeom>
          <a:noFill/>
          <a:ln>
            <a:noFill/>
          </a:ln>
        </p:spPr>
      </p:sp>
      <p:sp>
        <p:nvSpPr>
          <p:cNvPr id="260" name="Google Shape;260;p104"/>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1" name="Google Shape;261;p104"/>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2" name="Google Shape;262;p104"/>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p104"/>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104"/>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265"/>
        <p:cNvGrpSpPr/>
        <p:nvPr/>
      </p:nvGrpSpPr>
      <p:grpSpPr>
        <a:xfrm>
          <a:off x="0" y="0"/>
          <a:ext cx="0" cy="0"/>
          <a:chOff x="0" y="0"/>
          <a:chExt cx="0" cy="0"/>
        </a:xfrm>
      </p:grpSpPr>
      <p:pic>
        <p:nvPicPr>
          <p:cNvPr id="266" name="Google Shape;266;p105"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67" name="Google Shape;267;p105"/>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8" name="Google Shape;268;p105"/>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269"/>
        <p:cNvGrpSpPr/>
        <p:nvPr/>
      </p:nvGrpSpPr>
      <p:grpSpPr>
        <a:xfrm>
          <a:off x="0" y="0"/>
          <a:ext cx="0" cy="0"/>
          <a:chOff x="0" y="0"/>
          <a:chExt cx="0" cy="0"/>
        </a:xfrm>
      </p:grpSpPr>
      <p:pic>
        <p:nvPicPr>
          <p:cNvPr id="270" name="Google Shape;270;p106"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71" name="Google Shape;271;p106"/>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2" name="Google Shape;272;p106"/>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600"/>
              <a:buFont typeface="Arial"/>
              <a:buNone/>
              <a:defRPr sz="16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73" name="Google Shape;273;p106"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274"/>
        <p:cNvGrpSpPr/>
        <p:nvPr/>
      </p:nvGrpSpPr>
      <p:grpSpPr>
        <a:xfrm>
          <a:off x="0" y="0"/>
          <a:ext cx="0" cy="0"/>
          <a:chOff x="0" y="0"/>
          <a:chExt cx="0" cy="0"/>
        </a:xfrm>
      </p:grpSpPr>
      <p:pic>
        <p:nvPicPr>
          <p:cNvPr id="275" name="Google Shape;275;p10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76" name="Google Shape;276;p10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10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2.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6"/>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9.png"/><Relationship Id="rId4" Type="http://schemas.openxmlformats.org/officeDocument/2006/relationships/hyperlink" Target="https://www.mindtools.com/an0fzpz/the-grow-model-of-coaching-and-mentorin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hyperlink" Target="https://www.ccl.org/articles/leading-effectively-articles/closing-the-gap-between-intent-vs-impact-sbii/"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hyperlink" Target="https://www.tsw.co.uk/blog/leadership-and-management/daniel-goleman-emotional-intelligence" TargetMode="External"/><Relationship Id="rId7"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slide" Target="slide30.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49.png"/><Relationship Id="rId4" Type="http://schemas.openxmlformats.org/officeDocument/2006/relationships/slide" Target="slide15.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guider-ai.com/blog/types-of-mentoring/" TargetMode="External"/><Relationship Id="rId3" Type="http://schemas.openxmlformats.org/officeDocument/2006/relationships/hyperlink" Target="https://when.org.gr/wp-content/uploads/2025/01/ENG_Be-My-Help-Handbook.pdf" TargetMode="External"/><Relationship Id="rId7" Type="http://schemas.openxmlformats.org/officeDocument/2006/relationships/hyperlink" Target="https://www.ppd.admin.cam.ac.uk/files/mentoring_guide_2020_v3.pdf"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hyperlink" Target="https://mentoring.when.org.gr/faq/mentoring-in-general" TargetMode="External"/><Relationship Id="rId5" Type="http://schemas.openxmlformats.org/officeDocument/2006/relationships/hyperlink" Target="https://mentoring.when.org.gr/faq/for-mentees" TargetMode="External"/><Relationship Id="rId4" Type="http://schemas.openxmlformats.org/officeDocument/2006/relationships/hyperlink" Target="https://mentoring.when.org.gr/faq/for-mentors" TargetMode="External"/><Relationship Id="rId9" Type="http://schemas.openxmlformats.org/officeDocument/2006/relationships/hyperlink" Target="https://www.togetherplatform.com/handbook/mentor"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3" Type="http://schemas.openxmlformats.org/officeDocument/2006/relationships/hyperlink" Target="https://www.stockton.ac.uk/media/3545/the-soler-model-script.pdf" TargetMode="External"/><Relationship Id="rId7" Type="http://schemas.openxmlformats.org/officeDocument/2006/relationships/hyperlink" Target="https://positivepsychology.com/appreciative-inquiry" TargetMode="External"/><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hyperlink" Target="https://www.mindtools.com/an0fzpz/the-grow-model-of-coaching-and-mentoring" TargetMode="External"/><Relationship Id="rId5" Type="http://schemas.openxmlformats.org/officeDocument/2006/relationships/hyperlink" Target="https://untools.co/ladder-of-inference/" TargetMode="External"/><Relationship Id="rId4" Type="http://schemas.openxmlformats.org/officeDocument/2006/relationships/hyperlink" Target="https://colinjamesmethod.com/what-is-reflective-listenin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7" Type="http://schemas.openxmlformats.org/officeDocument/2006/relationships/hyperlink" Target="https://www.nlp-techniques.org/what-is-nlp/nlp-planning/nlp-feedforward/" TargetMode="External"/><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hyperlink" Target="https://www.ccl.org/articles/leading-effectively-articles/closing-the-gap-between-intent-vs-impact-sbii/" TargetMode="Externa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bramlettpartners.com/blog/radical-candor-care-personally-challenge-directly" TargetMode="External"/><Relationship Id="rId2" Type="http://schemas.openxmlformats.org/officeDocument/2006/relationships/notesSlide" Target="../notesSlides/notesSlide37.xml"/><Relationship Id="rId1" Type="http://schemas.openxmlformats.org/officeDocument/2006/relationships/slideLayout" Target="../slideLayouts/slideLayout14.xml"/><Relationship Id="rId4" Type="http://schemas.openxmlformats.org/officeDocument/2006/relationships/hyperlink" Target="https://www.tsw.co.uk/blog/leadership-and-management/daniel-goleman-emotional-intelligence/"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
          <p:cNvSpPr txBox="1">
            <a:spLocks noGrp="1"/>
          </p:cNvSpPr>
          <p:nvPr>
            <p:ph type="body" idx="1"/>
          </p:nvPr>
        </p:nvSpPr>
        <p:spPr>
          <a:xfrm>
            <a:off x="432250" y="2989747"/>
            <a:ext cx="4838400" cy="610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200"/>
              <a:buNone/>
            </a:pPr>
            <a:r>
              <a:rPr lang="pt-PT">
                <a:latin typeface="Calibri"/>
                <a:ea typeface="Calibri"/>
                <a:cs typeface="Calibri"/>
                <a:sym typeface="Calibri"/>
              </a:rPr>
              <a:t>Module 5:</a:t>
            </a:r>
            <a:endParaRPr/>
          </a:p>
          <a:p>
            <a:pPr marL="0" lvl="0" indent="0" algn="l" rtl="0">
              <a:lnSpc>
                <a:spcPct val="90000"/>
              </a:lnSpc>
              <a:spcBef>
                <a:spcPts val="1000"/>
              </a:spcBef>
              <a:spcAft>
                <a:spcPts val="0"/>
              </a:spcAft>
              <a:buSzPts val="3200"/>
              <a:buNone/>
            </a:pPr>
            <a:r>
              <a:rPr lang="pt-PT">
                <a:latin typeface="Calibri"/>
                <a:ea typeface="Calibri"/>
                <a:cs typeface="Calibri"/>
                <a:sym typeface="Calibri"/>
              </a:rPr>
              <a:t>Mentorschap</a:t>
            </a:r>
            <a:endParaRPr>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MODULE 5: Mentorschap – ONDERDELEN (1 h 15 min)</a:t>
            </a:r>
            <a:endParaRPr b="0">
              <a:solidFill>
                <a:srgbClr val="000000"/>
              </a:solidFill>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p>
        </p:txBody>
      </p:sp>
      <p:grpSp>
        <p:nvGrpSpPr>
          <p:cNvPr id="288" name="Google Shape;288;p2"/>
          <p:cNvGrpSpPr/>
          <p:nvPr/>
        </p:nvGrpSpPr>
        <p:grpSpPr>
          <a:xfrm>
            <a:off x="739436" y="3439813"/>
            <a:ext cx="4750217" cy="896771"/>
            <a:chOff x="526525" y="1116135"/>
            <a:chExt cx="4750217" cy="896771"/>
          </a:xfrm>
        </p:grpSpPr>
        <p:sp>
          <p:nvSpPr>
            <p:cNvPr id="289" name="Google Shape;289;p2"/>
            <p:cNvSpPr/>
            <p:nvPr/>
          </p:nvSpPr>
          <p:spPr>
            <a:xfrm>
              <a:off x="526528" y="1116135"/>
              <a:ext cx="896771" cy="896771"/>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0" name="Google Shape;290;p2"/>
            <p:cNvSpPr/>
            <p:nvPr/>
          </p:nvSpPr>
          <p:spPr>
            <a:xfrm>
              <a:off x="526525" y="1116135"/>
              <a:ext cx="4750217" cy="896771"/>
            </a:xfrm>
            <a:prstGeom prst="roundRect">
              <a:avLst>
                <a:gd name="adj" fmla="val 16667"/>
              </a:avLst>
            </a:prstGeom>
            <a:noFill/>
            <a:ln w="9525" cap="flat" cmpd="sng">
              <a:solidFill>
                <a:srgbClr val="E9542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1" name="Google Shape;291;p2"/>
            <p:cNvSpPr txBox="1"/>
            <p:nvPr/>
          </p:nvSpPr>
          <p:spPr>
            <a:xfrm>
              <a:off x="1571556" y="1405286"/>
              <a:ext cx="35569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latin typeface="Calibri"/>
                  <a:ea typeface="Calibri"/>
                  <a:cs typeface="Calibri"/>
                  <a:sym typeface="Calibri"/>
                </a:rPr>
                <a:t>Een effectieve mentee worden</a:t>
              </a:r>
              <a:endParaRPr/>
            </a:p>
          </p:txBody>
        </p:sp>
        <p:sp>
          <p:nvSpPr>
            <p:cNvPr id="292" name="Google Shape;292;p2"/>
            <p:cNvSpPr txBox="1"/>
            <p:nvPr/>
          </p:nvSpPr>
          <p:spPr>
            <a:xfrm>
              <a:off x="658190" y="1236008"/>
              <a:ext cx="63344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i="0" u="none" strike="noStrike" cap="none">
                  <a:solidFill>
                    <a:schemeClr val="lt1"/>
                  </a:solidFill>
                  <a:latin typeface="Arial"/>
                  <a:ea typeface="Arial"/>
                  <a:cs typeface="Arial"/>
                  <a:sym typeface="Arial"/>
                </a:rPr>
                <a:t>Unit 5.2 </a:t>
              </a:r>
              <a:endParaRPr/>
            </a:p>
          </p:txBody>
        </p:sp>
      </p:grpSp>
      <p:grpSp>
        <p:nvGrpSpPr>
          <p:cNvPr id="293" name="Google Shape;293;p2"/>
          <p:cNvGrpSpPr/>
          <p:nvPr/>
        </p:nvGrpSpPr>
        <p:grpSpPr>
          <a:xfrm>
            <a:off x="739436" y="1048900"/>
            <a:ext cx="4750217" cy="896771"/>
            <a:chOff x="526525" y="1116135"/>
            <a:chExt cx="4750217" cy="896771"/>
          </a:xfrm>
        </p:grpSpPr>
        <p:sp>
          <p:nvSpPr>
            <p:cNvPr id="294" name="Google Shape;294;p2"/>
            <p:cNvSpPr/>
            <p:nvPr/>
          </p:nvSpPr>
          <p:spPr>
            <a:xfrm>
              <a:off x="526528" y="1116135"/>
              <a:ext cx="896771" cy="896771"/>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5" name="Google Shape;295;p2"/>
            <p:cNvSpPr/>
            <p:nvPr/>
          </p:nvSpPr>
          <p:spPr>
            <a:xfrm>
              <a:off x="526525" y="1116135"/>
              <a:ext cx="4750217" cy="896771"/>
            </a:xfrm>
            <a:prstGeom prst="roundRect">
              <a:avLst>
                <a:gd name="adj" fmla="val 16667"/>
              </a:avLst>
            </a:prstGeom>
            <a:noFill/>
            <a:ln w="9525" cap="flat" cmpd="sng">
              <a:solidFill>
                <a:srgbClr val="E9542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pt-PT" sz="1800" b="0" i="0" u="none" strike="noStrike" cap="none">
                  <a:solidFill>
                    <a:schemeClr val="lt1"/>
                  </a:solidFill>
                  <a:latin typeface="Arial"/>
                  <a:ea typeface="Arial"/>
                  <a:cs typeface="Arial"/>
                  <a:sym typeface="Arial"/>
                </a:rPr>
                <a:t>Indro</a:t>
              </a:r>
              <a:endParaRPr sz="1800" b="0" i="0" u="none" strike="noStrike" cap="none">
                <a:solidFill>
                  <a:schemeClr val="lt1"/>
                </a:solidFill>
                <a:latin typeface="Arial"/>
                <a:ea typeface="Arial"/>
                <a:cs typeface="Arial"/>
                <a:sym typeface="Arial"/>
              </a:endParaRPr>
            </a:p>
          </p:txBody>
        </p:sp>
        <p:sp>
          <p:nvSpPr>
            <p:cNvPr id="296" name="Google Shape;296;p2"/>
            <p:cNvSpPr txBox="1"/>
            <p:nvPr/>
          </p:nvSpPr>
          <p:spPr>
            <a:xfrm>
              <a:off x="1571556" y="1405286"/>
              <a:ext cx="35569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rgbClr val="06080A"/>
                </a:solidFill>
                <a:latin typeface="Arial"/>
                <a:ea typeface="Arial"/>
                <a:cs typeface="Arial"/>
                <a:sym typeface="Arial"/>
              </a:endParaRPr>
            </a:p>
          </p:txBody>
        </p:sp>
        <p:sp>
          <p:nvSpPr>
            <p:cNvPr id="297" name="Google Shape;297;p2"/>
            <p:cNvSpPr txBox="1"/>
            <p:nvPr/>
          </p:nvSpPr>
          <p:spPr>
            <a:xfrm>
              <a:off x="658190" y="1236008"/>
              <a:ext cx="63344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i="0" u="none" strike="noStrike" cap="none">
                  <a:solidFill>
                    <a:schemeClr val="lt1"/>
                  </a:solidFill>
                  <a:latin typeface="Arial"/>
                  <a:ea typeface="Arial"/>
                  <a:cs typeface="Arial"/>
                  <a:sym typeface="Arial"/>
                </a:rPr>
                <a:t>Unit 5.1 </a:t>
              </a:r>
              <a:endParaRPr/>
            </a:p>
          </p:txBody>
        </p:sp>
      </p:grpSp>
      <p:grpSp>
        <p:nvGrpSpPr>
          <p:cNvPr id="298" name="Google Shape;298;p2"/>
          <p:cNvGrpSpPr/>
          <p:nvPr/>
        </p:nvGrpSpPr>
        <p:grpSpPr>
          <a:xfrm>
            <a:off x="6850364" y="1043552"/>
            <a:ext cx="4750217" cy="896771"/>
            <a:chOff x="526525" y="1116135"/>
            <a:chExt cx="4750217" cy="896771"/>
          </a:xfrm>
        </p:grpSpPr>
        <p:sp>
          <p:nvSpPr>
            <p:cNvPr id="299" name="Google Shape;299;p2"/>
            <p:cNvSpPr/>
            <p:nvPr/>
          </p:nvSpPr>
          <p:spPr>
            <a:xfrm>
              <a:off x="526528" y="1116135"/>
              <a:ext cx="896771" cy="896771"/>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00" name="Google Shape;300;p2"/>
            <p:cNvSpPr/>
            <p:nvPr/>
          </p:nvSpPr>
          <p:spPr>
            <a:xfrm>
              <a:off x="526525" y="1116135"/>
              <a:ext cx="4750217" cy="896771"/>
            </a:xfrm>
            <a:prstGeom prst="roundRect">
              <a:avLst>
                <a:gd name="adj" fmla="val 16667"/>
              </a:avLst>
            </a:prstGeom>
            <a:noFill/>
            <a:ln w="9525" cap="flat" cmpd="sng">
              <a:solidFill>
                <a:srgbClr val="E9542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01" name="Google Shape;301;p2"/>
            <p:cNvSpPr txBox="1"/>
            <p:nvPr/>
          </p:nvSpPr>
          <p:spPr>
            <a:xfrm>
              <a:off x="1571556" y="1405286"/>
              <a:ext cx="35569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solidFill>
                    <a:srgbClr val="06080A"/>
                  </a:solidFill>
                </a:rPr>
                <a:t>Groeien naar een mentor</a:t>
              </a:r>
              <a:endParaRPr sz="1800" b="0" i="0" u="none" strike="noStrike" cap="none">
                <a:solidFill>
                  <a:schemeClr val="dk1"/>
                </a:solidFill>
                <a:latin typeface="Arial"/>
                <a:ea typeface="Arial"/>
                <a:cs typeface="Arial"/>
                <a:sym typeface="Arial"/>
              </a:endParaRPr>
            </a:p>
          </p:txBody>
        </p:sp>
        <p:sp>
          <p:nvSpPr>
            <p:cNvPr id="302" name="Google Shape;302;p2"/>
            <p:cNvSpPr txBox="1"/>
            <p:nvPr/>
          </p:nvSpPr>
          <p:spPr>
            <a:xfrm>
              <a:off x="658190" y="1236008"/>
              <a:ext cx="63344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i="0" u="none" strike="noStrike" cap="none">
                  <a:solidFill>
                    <a:schemeClr val="lt1"/>
                  </a:solidFill>
                  <a:latin typeface="Arial"/>
                  <a:ea typeface="Arial"/>
                  <a:cs typeface="Arial"/>
                  <a:sym typeface="Arial"/>
                </a:rPr>
                <a:t>Unit 5.3 </a:t>
              </a:r>
              <a:endParaRPr/>
            </a:p>
          </p:txBody>
        </p:sp>
      </p:grpSp>
      <p:sp>
        <p:nvSpPr>
          <p:cNvPr id="303" name="Google Shape;303;p2"/>
          <p:cNvSpPr txBox="1"/>
          <p:nvPr/>
        </p:nvSpPr>
        <p:spPr>
          <a:xfrm>
            <a:off x="91781" y="2121444"/>
            <a:ext cx="4043100" cy="840190"/>
          </a:xfrm>
          <a:prstGeom prst="rect">
            <a:avLst/>
          </a:prstGeom>
          <a:noFill/>
          <a:ln>
            <a:noFill/>
          </a:ln>
        </p:spPr>
        <p:txBody>
          <a:bodyPr spcFirstLastPara="1" wrap="square" lIns="91425" tIns="45700" rIns="91425" bIns="45700" anchor="t" anchorCtr="0">
            <a:spAutoFit/>
          </a:bodyPr>
          <a:lstStyle/>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Wat is mentorschap?</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Voordelen</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Soorten mentorschap</a:t>
            </a:r>
            <a:endParaRPr sz="1400" b="0" i="0" u="none" strike="noStrike" cap="none" dirty="0">
              <a:solidFill>
                <a:srgbClr val="000000"/>
              </a:solidFill>
              <a:latin typeface="Arial"/>
              <a:ea typeface="Arial"/>
              <a:cs typeface="Arial"/>
              <a:sym typeface="Arial"/>
            </a:endParaRPr>
          </a:p>
        </p:txBody>
      </p:sp>
      <p:sp>
        <p:nvSpPr>
          <p:cNvPr id="304" name="Google Shape;304;p2"/>
          <p:cNvSpPr txBox="1"/>
          <p:nvPr/>
        </p:nvSpPr>
        <p:spPr>
          <a:xfrm>
            <a:off x="1869633" y="1311157"/>
            <a:ext cx="35569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latin typeface="Calibri"/>
                <a:ea typeface="Calibri"/>
                <a:cs typeface="Calibri"/>
                <a:sym typeface="Calibri"/>
              </a:rPr>
              <a:t>Introductie tot mentorschap</a:t>
            </a:r>
            <a:endParaRPr sz="1800" b="0" i="0" u="none" strike="noStrike" cap="none">
              <a:solidFill>
                <a:schemeClr val="dk1"/>
              </a:solidFill>
              <a:latin typeface="Arial"/>
              <a:ea typeface="Arial"/>
              <a:cs typeface="Arial"/>
              <a:sym typeface="Arial"/>
            </a:endParaRPr>
          </a:p>
        </p:txBody>
      </p:sp>
      <p:sp>
        <p:nvSpPr>
          <p:cNvPr id="305" name="Google Shape;305;p2"/>
          <p:cNvSpPr txBox="1"/>
          <p:nvPr/>
        </p:nvSpPr>
        <p:spPr>
          <a:xfrm>
            <a:off x="91781" y="4673527"/>
            <a:ext cx="6553200" cy="1867650"/>
          </a:xfrm>
          <a:prstGeom prst="rect">
            <a:avLst/>
          </a:prstGeom>
          <a:noFill/>
          <a:ln>
            <a:noFill/>
          </a:ln>
        </p:spPr>
        <p:txBody>
          <a:bodyPr spcFirstLastPara="1" wrap="square" lIns="91425" tIns="45700" rIns="91425" bIns="45700" anchor="t" anchorCtr="0">
            <a:spAutoFit/>
          </a:bodyPr>
          <a:lstStyle/>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Waarom mentorrelaties waardevol zijn voor persoonlijke en professionele groei</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Hoe je jouw behoeften en doelen als mentee kunt identificeren</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De juiste mentor vinden</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Vaardigheden voor succesvolle mentees</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06" name="Google Shape;306;p2"/>
          <p:cNvSpPr txBox="1"/>
          <p:nvPr/>
        </p:nvSpPr>
        <p:spPr>
          <a:xfrm>
            <a:off x="6146834" y="2121457"/>
            <a:ext cx="6553200" cy="1588087"/>
          </a:xfrm>
          <a:prstGeom prst="rect">
            <a:avLst/>
          </a:prstGeom>
          <a:noFill/>
          <a:ln>
            <a:noFill/>
          </a:ln>
        </p:spPr>
        <p:txBody>
          <a:bodyPr spcFirstLastPara="1" wrap="square" lIns="91425" tIns="45700" rIns="91425" bIns="45700" anchor="t" anchorCtr="0">
            <a:spAutoFit/>
          </a:bodyPr>
          <a:lstStyle/>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Wanneer is het juiste moment?</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Kerncompetenties voor effectief mentorschap</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Leiden met empathie en bewustzijn</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Hulpmiddelen en technieken</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Mentees helpen hun doelen te stellen en te bereiken</a:t>
            </a:r>
            <a:endParaRPr lang="pt-PT" dirty="0">
              <a:ea typeface="Calibri"/>
            </a:endParaRPr>
          </a:p>
          <a:p>
            <a:pPr marL="971550" marR="0" lvl="1" indent="-285750" algn="l" rtl="0">
              <a:lnSpc>
                <a:spcPct val="90000"/>
              </a:lnSpc>
              <a:spcBef>
                <a:spcPts val="0"/>
              </a:spcBef>
              <a:spcAft>
                <a:spcPts val="0"/>
              </a:spcAft>
              <a:buClr>
                <a:srgbClr val="000000"/>
              </a:buClr>
              <a:buSzPts val="1800"/>
              <a:buFont typeface="Wingdings" panose="05000000000000000000" pitchFamily="2" charset="2"/>
              <a:buChar char="ü"/>
            </a:pPr>
            <a:r>
              <a:rPr lang="pt-PT" sz="1800" dirty="0">
                <a:latin typeface="Calibri"/>
                <a:ea typeface="Calibri"/>
                <a:cs typeface="Calibri"/>
                <a:sym typeface="Calibri"/>
              </a:rPr>
              <a:t>Integriteit behouden in mentorrelaties</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8"/>
          <p:cNvSpPr txBox="1">
            <a:spLocks noGrp="1"/>
          </p:cNvSpPr>
          <p:nvPr>
            <p:ph type="body" idx="1"/>
          </p:nvPr>
        </p:nvSpPr>
        <p:spPr>
          <a:xfrm>
            <a:off x="2362677" y="243487"/>
            <a:ext cx="9829323"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Wat u in deze module zult leren?</a:t>
            </a:r>
            <a:endParaRPr/>
          </a:p>
          <a:p>
            <a:pPr marL="457200" marR="0" lvl="0" indent="-228600" algn="l" rtl="0">
              <a:lnSpc>
                <a:spcPct val="90000"/>
              </a:lnSpc>
              <a:spcBef>
                <a:spcPts val="1000"/>
              </a:spcBef>
              <a:spcAft>
                <a:spcPts val="0"/>
              </a:spcAft>
              <a:buClr>
                <a:srgbClr val="E64424"/>
              </a:buClr>
              <a:buSzPts val="3200"/>
              <a:buFont typeface="Arial"/>
              <a:buNone/>
            </a:pPr>
            <a:endParaRPr/>
          </a:p>
        </p:txBody>
      </p:sp>
      <p:sp>
        <p:nvSpPr>
          <p:cNvPr id="312" name="Google Shape;312;p8"/>
          <p:cNvSpPr txBox="1">
            <a:spLocks noGrp="1"/>
          </p:cNvSpPr>
          <p:nvPr>
            <p:ph type="body" idx="2"/>
          </p:nvPr>
        </p:nvSpPr>
        <p:spPr>
          <a:xfrm>
            <a:off x="373287" y="871696"/>
            <a:ext cx="11450304" cy="5835933"/>
          </a:xfrm>
          <a:prstGeom prst="rect">
            <a:avLst/>
          </a:prstGeom>
          <a:noFill/>
          <a:ln>
            <a:noFill/>
          </a:ln>
        </p:spPr>
        <p:txBody>
          <a:bodyPr spcFirstLastPara="1" wrap="square" lIns="91425" tIns="45700" rIns="91425" bIns="45700" anchor="t" anchorCtr="0">
            <a:noAutofit/>
          </a:bodyPr>
          <a:lstStyle/>
          <a:p>
            <a:pPr marL="101600" lvl="0" indent="0" algn="l" rtl="0">
              <a:lnSpc>
                <a:spcPct val="90000"/>
              </a:lnSpc>
              <a:spcBef>
                <a:spcPts val="1000"/>
              </a:spcBef>
              <a:spcAft>
                <a:spcPts val="0"/>
              </a:spcAft>
              <a:buSzPts val="2000"/>
              <a:buNone/>
            </a:pPr>
            <a:r>
              <a:rPr lang="pt-PT" sz="1600" b="1">
                <a:solidFill>
                  <a:srgbClr val="000000"/>
                </a:solidFill>
                <a:latin typeface="Calibri"/>
                <a:ea typeface="Calibri"/>
                <a:cs typeface="Calibri"/>
                <a:sym typeface="Calibri"/>
              </a:rPr>
              <a:t>Kennis</a:t>
            </a:r>
            <a:endParaRPr sz="1600">
              <a:solidFill>
                <a:srgbClr val="000000"/>
              </a:solidFill>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a:solidFill>
                  <a:srgbClr val="000000"/>
                </a:solidFill>
                <a:latin typeface="Calibri"/>
                <a:ea typeface="Calibri"/>
                <a:cs typeface="Calibri"/>
                <a:sym typeface="Calibri"/>
              </a:rPr>
              <a:t>U zult begrijpen:</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Het kerndoel van mentorschap – wat het is (en wat het niet is) – en hoe het verschilt van coaching.</a:t>
            </a:r>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De persoonlijke en professionele voordelen van mentorschap voor zowel mentoren als mentees.</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De soorten mentorrelaties en de contexten waarin ze worden gebruikt.</a:t>
            </a:r>
            <a:endParaRPr sz="1600">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b="1">
                <a:solidFill>
                  <a:srgbClr val="000000"/>
                </a:solidFill>
                <a:latin typeface="Calibri"/>
                <a:ea typeface="Calibri"/>
                <a:cs typeface="Calibri"/>
                <a:sym typeface="Calibri"/>
              </a:rPr>
              <a:t>Vaardigheden</a:t>
            </a:r>
            <a:endParaRPr sz="1600">
              <a:solidFill>
                <a:srgbClr val="000000"/>
              </a:solidFill>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a:solidFill>
                  <a:srgbClr val="000000"/>
                </a:solidFill>
                <a:latin typeface="Calibri"/>
                <a:ea typeface="Calibri"/>
                <a:cs typeface="Calibri"/>
                <a:sym typeface="Calibri"/>
              </a:rPr>
              <a:t>U zult in staat zijn om:</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Duidelijke en realistische doelen te stellen voor mentorschap.</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Belangrijke interpersoonlijke vaardigheden toe te passen in mentorinteracties.</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Potentiële mentoren te identificeren en te benaderen die aansluiten bij uw kernwaarden en doelen.</a:t>
            </a:r>
            <a:endParaRPr sz="1600">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b="1">
                <a:solidFill>
                  <a:srgbClr val="000000"/>
                </a:solidFill>
                <a:latin typeface="Calibri"/>
                <a:ea typeface="Calibri"/>
                <a:cs typeface="Calibri"/>
                <a:sym typeface="Calibri"/>
              </a:rPr>
              <a:t>Competenties</a:t>
            </a:r>
            <a:endParaRPr sz="1600">
              <a:solidFill>
                <a:srgbClr val="000000"/>
              </a:solidFill>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a:solidFill>
                  <a:srgbClr val="000000"/>
                </a:solidFill>
                <a:latin typeface="Calibri"/>
                <a:ea typeface="Calibri"/>
                <a:cs typeface="Calibri"/>
                <a:sym typeface="Calibri"/>
              </a:rPr>
              <a:t>U zult in staat zijn om:</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Effectieve, respectvolle en wederzijds voordelige mentorrelaties op te bouwen en te onderhouden.</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Actief deel te nemen als mentee en met vertrouwen en empathie de overstap te maken naar een mentorschapsrol.</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Ethische normen, emotioneel bewustzijn en inclusieve praktijken te handhaven in alle mentoractiviteiten.</a:t>
            </a:r>
            <a:endParaRPr sz="1600">
              <a:solidFill>
                <a:srgbClr val="000000"/>
              </a:solidFill>
              <a:latin typeface="Calibri"/>
              <a:ea typeface="Calibri"/>
              <a:cs typeface="Calibri"/>
              <a:sym typeface="Calibri"/>
            </a:endParaRPr>
          </a:p>
          <a:p>
            <a:pPr marL="285750" lvl="0" indent="-158750" algn="l" rtl="0">
              <a:lnSpc>
                <a:spcPct val="90000"/>
              </a:lnSpc>
              <a:spcBef>
                <a:spcPts val="1000"/>
              </a:spcBef>
              <a:spcAft>
                <a:spcPts val="0"/>
              </a:spcAft>
              <a:buSzPts val="2000"/>
              <a:buNone/>
            </a:pPr>
            <a:endParaRPr sz="1800">
              <a:solidFill>
                <a:srgbClr val="000000"/>
              </a:solidFill>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9"/>
          <p:cNvSpPr txBox="1">
            <a:spLocks noGrp="1"/>
          </p:cNvSpPr>
          <p:nvPr>
            <p:ph type="body" idx="1"/>
          </p:nvPr>
        </p:nvSpPr>
        <p:spPr>
          <a:xfrm>
            <a:off x="432260" y="3142210"/>
            <a:ext cx="9327375" cy="176229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4800"/>
              <a:buNone/>
            </a:pPr>
            <a:r>
              <a:rPr lang="pt-PT"/>
              <a:t>UNIT 5.1: Introductie tot mentorschap</a:t>
            </a: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1000"/>
              </a:spcBef>
              <a:spcAft>
                <a:spcPts val="0"/>
              </a:spcAft>
              <a:buClr>
                <a:srgbClr val="283143"/>
              </a:buClr>
              <a:buSzPts val="32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10"/>
          <p:cNvSpPr txBox="1">
            <a:spLocks noGrp="1"/>
          </p:cNvSpPr>
          <p:nvPr>
            <p:ph type="body" idx="1"/>
          </p:nvPr>
        </p:nvSpPr>
        <p:spPr>
          <a:xfrm>
            <a:off x="416661" y="2690210"/>
            <a:ext cx="4838400" cy="2674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pt-PT" sz="2000" b="0">
                <a:latin typeface="Calibri"/>
                <a:ea typeface="Calibri"/>
                <a:cs typeface="Calibri"/>
                <a:sym typeface="Calibri"/>
              </a:rPr>
              <a:t>Mentorschap gaat over het creëren van </a:t>
            </a:r>
            <a:r>
              <a:rPr lang="pt-PT" sz="2000">
                <a:latin typeface="Calibri"/>
                <a:ea typeface="Calibri"/>
                <a:cs typeface="Calibri"/>
                <a:sym typeface="Calibri"/>
              </a:rPr>
              <a:t>verbindingen</a:t>
            </a:r>
            <a:r>
              <a:rPr lang="pt-PT" sz="2000" b="0">
                <a:latin typeface="Calibri"/>
                <a:ea typeface="Calibri"/>
                <a:cs typeface="Calibri"/>
                <a:sym typeface="Calibri"/>
              </a:rPr>
              <a:t> die ons helpen nieuwe </a:t>
            </a:r>
            <a:r>
              <a:rPr lang="pt-PT" sz="2000">
                <a:latin typeface="Calibri"/>
                <a:ea typeface="Calibri"/>
                <a:cs typeface="Calibri"/>
                <a:sym typeface="Calibri"/>
              </a:rPr>
              <a:t>krachten</a:t>
            </a:r>
            <a:r>
              <a:rPr lang="pt-PT" sz="2000" b="0">
                <a:latin typeface="Calibri"/>
                <a:ea typeface="Calibri"/>
                <a:cs typeface="Calibri"/>
                <a:sym typeface="Calibri"/>
              </a:rPr>
              <a:t> en </a:t>
            </a:r>
            <a:r>
              <a:rPr lang="pt-PT" sz="2000">
                <a:latin typeface="Calibri"/>
                <a:ea typeface="Calibri"/>
                <a:cs typeface="Calibri"/>
                <a:sym typeface="Calibri"/>
              </a:rPr>
              <a:t>mogelijkheden</a:t>
            </a:r>
            <a:r>
              <a:rPr lang="pt-PT" sz="2000" b="0">
                <a:latin typeface="Calibri"/>
                <a:ea typeface="Calibri"/>
                <a:cs typeface="Calibri"/>
                <a:sym typeface="Calibri"/>
              </a:rPr>
              <a:t> te ontdekken. In deze unit onderzoeken we hoe je een goede mentee kunt zijn – en hoe we, wanneer we er klaar voor zijn, zelf ook mentor kunnen worden.</a:t>
            </a:r>
            <a:endParaRPr sz="2000" b="0">
              <a:latin typeface="Calibri"/>
              <a:ea typeface="Calibri"/>
              <a:cs typeface="Calibri"/>
              <a:sym typeface="Calibri"/>
            </a:endParaRPr>
          </a:p>
          <a:p>
            <a:pPr marL="0" lvl="0" indent="0" algn="l" rtl="0">
              <a:lnSpc>
                <a:spcPct val="90000"/>
              </a:lnSpc>
              <a:spcBef>
                <a:spcPts val="0"/>
              </a:spcBef>
              <a:spcAft>
                <a:spcPts val="0"/>
              </a:spcAft>
              <a:buSzPts val="3200"/>
              <a:buNone/>
            </a:pPr>
            <a:r>
              <a:rPr lang="pt-PT" sz="2000" b="0">
                <a:latin typeface="Calibri"/>
                <a:ea typeface="Calibri"/>
                <a:cs typeface="Calibri"/>
                <a:sym typeface="Calibri"/>
              </a:rPr>
              <a:t>Samen ontwikkelen we de vaardigheden om vrouwen van 45+ te motiveren, te begeleiden en te ondersteunen, en zo een gedeelde </a:t>
            </a:r>
            <a:r>
              <a:rPr lang="pt-PT" sz="2000">
                <a:latin typeface="Calibri"/>
                <a:ea typeface="Calibri"/>
                <a:cs typeface="Calibri"/>
                <a:sym typeface="Calibri"/>
              </a:rPr>
              <a:t>reis van leren en empowerment</a:t>
            </a:r>
            <a:r>
              <a:rPr lang="pt-PT" sz="2000" b="0">
                <a:latin typeface="Calibri"/>
                <a:ea typeface="Calibri"/>
                <a:cs typeface="Calibri"/>
                <a:sym typeface="Calibri"/>
              </a:rPr>
              <a:t> te creëren.</a:t>
            </a:r>
            <a:endParaRPr sz="20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7"/>
          <p:cNvSpPr txBox="1">
            <a:spLocks noGrp="1"/>
          </p:cNvSpPr>
          <p:nvPr>
            <p:ph type="body" idx="1"/>
          </p:nvPr>
        </p:nvSpPr>
        <p:spPr>
          <a:xfrm>
            <a:off x="362075" y="321845"/>
            <a:ext cx="7855776"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Wat mentorschap wel en niet is</a:t>
            </a:r>
            <a:endParaRPr>
              <a:latin typeface="Calibri"/>
              <a:ea typeface="Calibri"/>
              <a:cs typeface="Calibri"/>
              <a:sym typeface="Calibri"/>
            </a:endParaRPr>
          </a:p>
        </p:txBody>
      </p:sp>
      <p:sp>
        <p:nvSpPr>
          <p:cNvPr id="328" name="Google Shape;328;p7"/>
          <p:cNvSpPr txBox="1">
            <a:spLocks noGrp="1"/>
          </p:cNvSpPr>
          <p:nvPr>
            <p:ph type="body" idx="2"/>
          </p:nvPr>
        </p:nvSpPr>
        <p:spPr>
          <a:xfrm>
            <a:off x="485340" y="1544040"/>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t-PT" b="1">
                <a:highlight>
                  <a:srgbClr val="FFFFFF"/>
                </a:highlight>
                <a:latin typeface="Calibri"/>
                <a:ea typeface="Calibri"/>
                <a:cs typeface="Calibri"/>
                <a:sym typeface="Calibri"/>
              </a:rPr>
              <a:t>Wat mentorschap is:</a:t>
            </a:r>
            <a:endParaRPr b="1">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a:highlight>
                  <a:srgbClr val="FFFFFF"/>
                </a:highlight>
                <a:latin typeface="Calibri"/>
                <a:ea typeface="Calibri"/>
                <a:cs typeface="Calibri"/>
                <a:sym typeface="Calibri"/>
              </a:rPr>
              <a:t>De mentor helpt de mentee om haar professionele ontwikkelingsdoelen te verduidelijken en een plan op te stellen om deze te bereiken, door hun eigen ervaringen en kennis te delen die zij tijdens hun loopbaan hebben opgedaan. Het belangrijkste doel van de relatie is de professionele ontwikkeling van de mentee.</a:t>
            </a:r>
            <a:endParaRPr>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4"/>
          <p:cNvSpPr txBox="1">
            <a:spLocks noGrp="1"/>
          </p:cNvSpPr>
          <p:nvPr>
            <p:ph type="body" idx="1"/>
          </p:nvPr>
        </p:nvSpPr>
        <p:spPr>
          <a:xfrm>
            <a:off x="227610" y="400296"/>
            <a:ext cx="7773300" cy="4839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Wat mentorschap wel en niet is</a:t>
            </a:r>
            <a:endParaRPr>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p>
        </p:txBody>
      </p:sp>
      <p:sp>
        <p:nvSpPr>
          <p:cNvPr id="334" name="Google Shape;334;p54"/>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p>
            <a:pPr marL="457200" lvl="0" indent="-228600" algn="l" rtl="0">
              <a:lnSpc>
                <a:spcPct val="114999"/>
              </a:lnSpc>
              <a:spcBef>
                <a:spcPts val="0"/>
              </a:spcBef>
              <a:spcAft>
                <a:spcPts val="0"/>
              </a:spcAft>
              <a:buSzPts val="2000"/>
              <a:buNone/>
            </a:pPr>
            <a:endParaRPr/>
          </a:p>
          <a:p>
            <a:pPr marL="101600" lvl="0" indent="0" algn="l" rtl="0">
              <a:lnSpc>
                <a:spcPct val="114999"/>
              </a:lnSpc>
              <a:spcBef>
                <a:spcPts val="0"/>
              </a:spcBef>
              <a:spcAft>
                <a:spcPts val="0"/>
              </a:spcAft>
              <a:buSzPts val="2000"/>
              <a:buNone/>
            </a:pPr>
            <a:r>
              <a:rPr lang="pt-PT" b="1">
                <a:highlight>
                  <a:srgbClr val="FFFFFF"/>
                </a:highlight>
                <a:latin typeface="Calibri"/>
                <a:ea typeface="Calibri"/>
                <a:cs typeface="Calibri"/>
                <a:sym typeface="Calibri"/>
              </a:rPr>
              <a:t>Wat mentorschap niet is:</a:t>
            </a:r>
            <a:endParaRPr>
              <a:latin typeface="Calibri"/>
              <a:ea typeface="Calibri"/>
              <a:cs typeface="Calibri"/>
              <a:sym typeface="Calibri"/>
            </a:endParaRPr>
          </a:p>
          <a:p>
            <a:pPr marL="101600" lvl="0" indent="0" algn="l" rtl="0">
              <a:lnSpc>
                <a:spcPct val="114999"/>
              </a:lnSpc>
              <a:spcBef>
                <a:spcPts val="0"/>
              </a:spcBef>
              <a:spcAft>
                <a:spcPts val="0"/>
              </a:spcAft>
              <a:buSzPts val="2000"/>
              <a:buNone/>
            </a:pPr>
            <a:r>
              <a:rPr lang="pt-PT">
                <a:highlight>
                  <a:srgbClr val="FFFFFF"/>
                </a:highlight>
                <a:latin typeface="Calibri"/>
                <a:ea typeface="Calibri"/>
                <a:cs typeface="Calibri"/>
                <a:sym typeface="Calibri"/>
              </a:rPr>
              <a:t>Mentorschap is geen training, consulting of begeleiding die gericht is op het ondersteunen van de mentee bij persoonlijke problemen. De mentor is geen goeroe en weet niet alles, maar fungeert eerder als een meer ervaren mede-reiziger die het professionele ontwikkelingsproces van de mentee begeleidt.</a:t>
            </a:r>
            <a:endParaRPr>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36ea64c330c_0_13"/>
          <p:cNvSpPr txBox="1">
            <a:spLocks noGrp="1"/>
          </p:cNvSpPr>
          <p:nvPr>
            <p:ph type="body" idx="1"/>
          </p:nvPr>
        </p:nvSpPr>
        <p:spPr>
          <a:xfrm>
            <a:off x="362075" y="321845"/>
            <a:ext cx="96963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Font typeface="Arial"/>
              <a:buNone/>
            </a:pPr>
            <a:r>
              <a:rPr lang="pt-PT">
                <a:latin typeface="Calibri"/>
                <a:ea typeface="Calibri"/>
                <a:cs typeface="Calibri"/>
                <a:sym typeface="Calibri"/>
              </a:rPr>
              <a:t>Het verschil tussen mentorschap en coaching</a:t>
            </a:r>
            <a:endParaRPr>
              <a:latin typeface="Calibri"/>
              <a:ea typeface="Calibri"/>
              <a:cs typeface="Calibri"/>
              <a:sym typeface="Calibri"/>
            </a:endParaRPr>
          </a:p>
        </p:txBody>
      </p:sp>
      <p:sp>
        <p:nvSpPr>
          <p:cNvPr id="340" name="Google Shape;340;g36ea64c330c_0_13"/>
          <p:cNvSpPr txBox="1">
            <a:spLocks noGrp="1"/>
          </p:cNvSpPr>
          <p:nvPr>
            <p:ph type="body" idx="2"/>
          </p:nvPr>
        </p:nvSpPr>
        <p:spPr>
          <a:xfrm>
            <a:off x="362075" y="1622925"/>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sz="1600" b="1">
              <a:highlight>
                <a:srgbClr val="FFFFFF"/>
              </a:highlight>
            </a:endParaRPr>
          </a:p>
          <a:p>
            <a:pPr marL="0" lvl="0" indent="0" algn="l" rtl="0">
              <a:lnSpc>
                <a:spcPct val="115000"/>
              </a:lnSpc>
              <a:spcBef>
                <a:spcPts val="0"/>
              </a:spcBef>
              <a:spcAft>
                <a:spcPts val="0"/>
              </a:spcAft>
              <a:buClr>
                <a:schemeClr val="dk1"/>
              </a:buClr>
              <a:buSzPts val="1100"/>
              <a:buNone/>
            </a:pPr>
            <a:r>
              <a:rPr lang="pt-PT" sz="1800" u="sng">
                <a:highlight>
                  <a:srgbClr val="FFFFFF"/>
                </a:highlight>
                <a:latin typeface="Calibri"/>
                <a:ea typeface="Calibri"/>
                <a:cs typeface="Calibri"/>
                <a:sym typeface="Calibri"/>
              </a:rPr>
              <a:t>Bij mentorschap</a:t>
            </a:r>
            <a:r>
              <a:rPr lang="pt-PT" sz="1800">
                <a:highlight>
                  <a:srgbClr val="FFFFFF"/>
                </a:highlight>
                <a:latin typeface="Calibri"/>
                <a:ea typeface="Calibri"/>
                <a:cs typeface="Calibri"/>
                <a:sym typeface="Calibri"/>
              </a:rPr>
              <a:t> is een heel belangrijk aspect van het proces </a:t>
            </a:r>
            <a:r>
              <a:rPr lang="pt-PT" sz="1800" b="1">
                <a:highlight>
                  <a:srgbClr val="FFFFFF"/>
                </a:highlight>
                <a:latin typeface="Calibri"/>
                <a:ea typeface="Calibri"/>
                <a:cs typeface="Calibri"/>
                <a:sym typeface="Calibri"/>
              </a:rPr>
              <a:t>het</a:t>
            </a:r>
            <a:r>
              <a:rPr lang="pt-PT" sz="1800">
                <a:highlight>
                  <a:srgbClr val="FFFFFF"/>
                </a:highlight>
                <a:latin typeface="Calibri"/>
                <a:ea typeface="Calibri"/>
                <a:cs typeface="Calibri"/>
                <a:sym typeface="Calibri"/>
              </a:rPr>
              <a:t> </a:t>
            </a:r>
            <a:r>
              <a:rPr lang="pt-PT" sz="1800" b="1">
                <a:highlight>
                  <a:srgbClr val="FFFFFF"/>
                </a:highlight>
                <a:latin typeface="Calibri"/>
                <a:ea typeface="Calibri"/>
                <a:cs typeface="Calibri"/>
                <a:sym typeface="Calibri"/>
              </a:rPr>
              <a:t>delen van kennis en ervaring</a:t>
            </a:r>
            <a:r>
              <a:rPr lang="pt-PT" sz="1800">
                <a:highlight>
                  <a:srgbClr val="FFFFFF"/>
                </a:highlight>
                <a:latin typeface="Calibri"/>
                <a:ea typeface="Calibri"/>
                <a:cs typeface="Calibri"/>
                <a:sym typeface="Calibri"/>
              </a:rPr>
              <a:t>, van de mentor naar de mentee. De mentee kan de mening en feedback van de mentor vragen, en de mentor kan daarop reageren.</a:t>
            </a:r>
            <a:endParaRPr sz="1800">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br>
              <a:rPr lang="pt-PT" sz="1800">
                <a:highlight>
                  <a:srgbClr val="FFFFFF"/>
                </a:highlight>
                <a:latin typeface="Calibri"/>
                <a:ea typeface="Calibri"/>
                <a:cs typeface="Calibri"/>
                <a:sym typeface="Calibri"/>
              </a:rPr>
            </a:br>
            <a:endParaRPr sz="1800">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endParaRPr sz="1800">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u="sng">
                <a:highlight>
                  <a:srgbClr val="FFFFFF"/>
                </a:highlight>
                <a:latin typeface="Calibri"/>
                <a:ea typeface="Calibri"/>
                <a:cs typeface="Calibri"/>
                <a:sym typeface="Calibri"/>
              </a:rPr>
              <a:t>Bij coaching </a:t>
            </a:r>
            <a:r>
              <a:rPr lang="pt-PT" sz="1800">
                <a:highlight>
                  <a:srgbClr val="FFFFFF"/>
                </a:highlight>
                <a:latin typeface="Calibri"/>
                <a:ea typeface="Calibri"/>
                <a:cs typeface="Calibri"/>
                <a:sym typeface="Calibri"/>
              </a:rPr>
              <a:t>moet de coach </a:t>
            </a:r>
            <a:r>
              <a:rPr lang="pt-PT" sz="1800" b="1">
                <a:highlight>
                  <a:srgbClr val="FFFFFF"/>
                </a:highlight>
                <a:latin typeface="Calibri"/>
                <a:ea typeface="Calibri"/>
                <a:cs typeface="Calibri"/>
                <a:sym typeface="Calibri"/>
              </a:rPr>
              <a:t>objectief blijven en zich onthouden van het uiten van persoonlijke standpunten en meningen</a:t>
            </a:r>
            <a:r>
              <a:rPr lang="pt-PT" sz="1800">
                <a:highlight>
                  <a:srgbClr val="FFFFFF"/>
                </a:highlight>
                <a:latin typeface="Calibri"/>
                <a:ea typeface="Calibri"/>
                <a:cs typeface="Calibri"/>
                <a:sym typeface="Calibri"/>
              </a:rPr>
              <a:t> of het delen van persoonlijke ervaringen. Coaches gebruiken specifieke methoden en hulpmiddelen om de persoonlijke en professionele groei van hun coachees te ondersteunen.</a:t>
            </a:r>
            <a:endParaRPr/>
          </a:p>
          <a:p>
            <a:pPr marL="0" lvl="0" indent="0" algn="l" rtl="0">
              <a:lnSpc>
                <a:spcPct val="115000"/>
              </a:lnSpc>
              <a:spcBef>
                <a:spcPts val="0"/>
              </a:spcBef>
              <a:spcAft>
                <a:spcPts val="0"/>
              </a:spcAft>
              <a:buClr>
                <a:schemeClr val="dk1"/>
              </a:buClr>
              <a:buSzPts val="1100"/>
              <a:buFont typeface="Arial"/>
              <a:buNone/>
            </a:pPr>
            <a:endParaRPr sz="160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600" b="1">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5"/>
          <p:cNvSpPr txBox="1">
            <a:spLocks noGrp="1"/>
          </p:cNvSpPr>
          <p:nvPr>
            <p:ph type="body" idx="1"/>
          </p:nvPr>
        </p:nvSpPr>
        <p:spPr>
          <a:xfrm>
            <a:off x="362081" y="321855"/>
            <a:ext cx="10003360"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Het verschil tussen mentorschap en coaching</a:t>
            </a:r>
            <a:endParaRPr b="0">
              <a:solidFill>
                <a:srgbClr val="000000"/>
              </a:solidFill>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p>
        </p:txBody>
      </p:sp>
      <p:sp>
        <p:nvSpPr>
          <p:cNvPr id="346" name="Google Shape;346;p55"/>
          <p:cNvSpPr txBox="1">
            <a:spLocks noGrp="1"/>
          </p:cNvSpPr>
          <p:nvPr>
            <p:ph type="body" idx="2"/>
          </p:nvPr>
        </p:nvSpPr>
        <p:spPr>
          <a:xfrm>
            <a:off x="362081" y="2074276"/>
            <a:ext cx="5733919" cy="5237018"/>
          </a:xfrm>
          <a:prstGeom prst="rect">
            <a:avLst/>
          </a:prstGeom>
          <a:noFill/>
          <a:ln>
            <a:noFill/>
          </a:ln>
        </p:spPr>
        <p:txBody>
          <a:bodyPr spcFirstLastPara="1" wrap="square" lIns="91425" tIns="45700" rIns="91425" bIns="45700" anchor="t" anchorCtr="0">
            <a:noAutofit/>
          </a:bodyPr>
          <a:lstStyle/>
          <a:p>
            <a:pPr marL="101600" lvl="0" indent="0" algn="l" rtl="0">
              <a:lnSpc>
                <a:spcPct val="114999"/>
              </a:lnSpc>
              <a:spcBef>
                <a:spcPts val="0"/>
              </a:spcBef>
              <a:spcAft>
                <a:spcPts val="0"/>
              </a:spcAft>
              <a:buClr>
                <a:schemeClr val="dk1"/>
              </a:buClr>
              <a:buSzPts val="1100"/>
              <a:buFont typeface="Arial"/>
              <a:buNone/>
            </a:pPr>
            <a:r>
              <a:rPr lang="pt-PT" sz="1800" u="sng">
                <a:highlight>
                  <a:srgbClr val="FFFFFF"/>
                </a:highlight>
                <a:latin typeface="Calibri"/>
                <a:ea typeface="Calibri"/>
                <a:cs typeface="Calibri"/>
                <a:sym typeface="Calibri"/>
              </a:rPr>
              <a:t>Bij mentorschap</a:t>
            </a:r>
            <a:r>
              <a:rPr lang="pt-PT" sz="1800">
                <a:highlight>
                  <a:srgbClr val="FFFFFF"/>
                </a:highlight>
                <a:latin typeface="Calibri"/>
                <a:ea typeface="Calibri"/>
                <a:cs typeface="Calibri"/>
                <a:sym typeface="Calibri"/>
              </a:rPr>
              <a:t> kunnen mentoren afkomstig zijn uit </a:t>
            </a:r>
            <a:r>
              <a:rPr lang="pt-PT" sz="1800" b="1">
                <a:highlight>
                  <a:srgbClr val="FFFFFF"/>
                </a:highlight>
                <a:latin typeface="Calibri"/>
                <a:ea typeface="Calibri"/>
                <a:cs typeface="Calibri"/>
                <a:sym typeface="Calibri"/>
              </a:rPr>
              <a:t>verschillende werkvelden</a:t>
            </a:r>
            <a:r>
              <a:rPr lang="pt-PT" sz="1800">
                <a:highlight>
                  <a:srgbClr val="FFFFFF"/>
                </a:highlight>
                <a:latin typeface="Calibri"/>
                <a:ea typeface="Calibri"/>
                <a:cs typeface="Calibri"/>
                <a:sym typeface="Calibri"/>
              </a:rPr>
              <a:t> en diverse sectoren.</a:t>
            </a:r>
            <a:endParaRPr sz="1800">
              <a:highlight>
                <a:srgbClr val="FFFFFF"/>
              </a:highlight>
              <a:latin typeface="Calibri"/>
              <a:ea typeface="Calibri"/>
              <a:cs typeface="Calibri"/>
              <a:sym typeface="Calibri"/>
            </a:endParaRPr>
          </a:p>
          <a:p>
            <a:pPr marL="101600" lvl="0" indent="0" algn="l" rtl="0">
              <a:lnSpc>
                <a:spcPct val="114999"/>
              </a:lnSpc>
              <a:spcBef>
                <a:spcPts val="0"/>
              </a:spcBef>
              <a:spcAft>
                <a:spcPts val="0"/>
              </a:spcAft>
              <a:buClr>
                <a:schemeClr val="dk1"/>
              </a:buClr>
              <a:buSzPts val="1100"/>
              <a:buFont typeface="Arial"/>
              <a:buNone/>
            </a:pPr>
            <a:r>
              <a:rPr lang="pt-PT" sz="1800" u="sng">
                <a:highlight>
                  <a:srgbClr val="FFFFFF"/>
                </a:highlight>
                <a:latin typeface="Calibri"/>
                <a:ea typeface="Calibri"/>
                <a:cs typeface="Calibri"/>
                <a:sym typeface="Calibri"/>
              </a:rPr>
              <a:t>Bij coaching</a:t>
            </a:r>
            <a:r>
              <a:rPr lang="pt-PT" sz="1800">
                <a:highlight>
                  <a:srgbClr val="FFFFFF"/>
                </a:highlight>
                <a:latin typeface="Calibri"/>
                <a:ea typeface="Calibri"/>
                <a:cs typeface="Calibri"/>
                <a:sym typeface="Calibri"/>
              </a:rPr>
              <a:t> bieden coaches </a:t>
            </a:r>
            <a:r>
              <a:rPr lang="pt-PT" sz="1800" b="1">
                <a:highlight>
                  <a:srgbClr val="FFFFFF"/>
                </a:highlight>
                <a:latin typeface="Calibri"/>
                <a:ea typeface="Calibri"/>
                <a:cs typeface="Calibri"/>
                <a:sym typeface="Calibri"/>
              </a:rPr>
              <a:t>hun diensten aan in een professionele hoedanigheid.</a:t>
            </a:r>
            <a:endParaRPr sz="1800" b="1">
              <a:highlight>
                <a:srgbClr val="FFFFFF"/>
              </a:highlight>
              <a:latin typeface="Calibri"/>
              <a:ea typeface="Calibri"/>
              <a:cs typeface="Calibri"/>
              <a:sym typeface="Calibri"/>
            </a:endParaRPr>
          </a:p>
          <a:p>
            <a:pPr marL="101600" lvl="0" indent="0" algn="l" rtl="0">
              <a:lnSpc>
                <a:spcPct val="114999"/>
              </a:lnSpc>
              <a:spcBef>
                <a:spcPts val="0"/>
              </a:spcBef>
              <a:spcAft>
                <a:spcPts val="0"/>
              </a:spcAft>
              <a:buSzPts val="2000"/>
              <a:buNone/>
            </a:pPr>
            <a:endParaRPr sz="1800" u="sng">
              <a:highlight>
                <a:srgbClr val="FFFFFF"/>
              </a:highlight>
              <a:latin typeface="Calibri"/>
              <a:ea typeface="Calibri"/>
              <a:cs typeface="Calibri"/>
              <a:sym typeface="Calibri"/>
            </a:endParaRPr>
          </a:p>
          <a:p>
            <a:pPr marL="101600" lvl="0" indent="0" algn="l" rtl="0">
              <a:lnSpc>
                <a:spcPct val="114999"/>
              </a:lnSpc>
              <a:spcBef>
                <a:spcPts val="0"/>
              </a:spcBef>
              <a:spcAft>
                <a:spcPts val="0"/>
              </a:spcAft>
              <a:buSzPts val="2000"/>
              <a:buNone/>
            </a:pPr>
            <a:endParaRPr sz="1800">
              <a:latin typeface="Calibri"/>
              <a:ea typeface="Calibri"/>
              <a:cs typeface="Calibri"/>
              <a:sym typeface="Calibri"/>
            </a:endParaRPr>
          </a:p>
          <a:p>
            <a:pPr marL="101600" lvl="0" indent="0" algn="l" rtl="0">
              <a:lnSpc>
                <a:spcPct val="114999"/>
              </a:lnSpc>
              <a:spcBef>
                <a:spcPts val="0"/>
              </a:spcBef>
              <a:spcAft>
                <a:spcPts val="0"/>
              </a:spcAft>
              <a:buSzPts val="2000"/>
              <a:buNone/>
            </a:pPr>
            <a:endParaRPr sz="1800">
              <a:latin typeface="Calibri"/>
              <a:ea typeface="Calibri"/>
              <a:cs typeface="Calibri"/>
              <a:sym typeface="Calibri"/>
            </a:endParaRPr>
          </a:p>
          <a:p>
            <a:pPr marL="101600" lvl="0" indent="0" algn="l" rtl="0">
              <a:lnSpc>
                <a:spcPct val="114999"/>
              </a:lnSpc>
              <a:spcBef>
                <a:spcPts val="0"/>
              </a:spcBef>
              <a:spcAft>
                <a:spcPts val="0"/>
              </a:spcAft>
              <a:buSzPts val="2000"/>
              <a:buNone/>
            </a:pPr>
            <a:r>
              <a:rPr lang="pt-PT" sz="1800" u="sng">
                <a:highlight>
                  <a:srgbClr val="FFFFFF"/>
                </a:highlight>
                <a:latin typeface="Calibri"/>
                <a:ea typeface="Calibri"/>
                <a:cs typeface="Calibri"/>
                <a:sym typeface="Calibri"/>
              </a:rPr>
              <a:t>Mentorschap</a:t>
            </a:r>
            <a:r>
              <a:rPr lang="pt-PT" sz="1800">
                <a:highlight>
                  <a:srgbClr val="FFFFFF"/>
                </a:highlight>
                <a:latin typeface="Calibri"/>
                <a:ea typeface="Calibri"/>
                <a:cs typeface="Calibri"/>
                <a:sym typeface="Calibri"/>
              </a:rPr>
              <a:t> kan uitgroeien tot </a:t>
            </a:r>
            <a:r>
              <a:rPr lang="pt-PT" sz="1800" b="1">
                <a:highlight>
                  <a:srgbClr val="FFFFFF"/>
                </a:highlight>
                <a:latin typeface="Calibri"/>
                <a:ea typeface="Calibri"/>
                <a:cs typeface="Calibri"/>
                <a:sym typeface="Calibri"/>
              </a:rPr>
              <a:t>een langdurige relatie</a:t>
            </a:r>
            <a:r>
              <a:rPr lang="pt-PT" sz="1800">
                <a:highlight>
                  <a:srgbClr val="FFFFFF"/>
                </a:highlight>
                <a:latin typeface="Calibri"/>
                <a:ea typeface="Calibri"/>
                <a:cs typeface="Calibri"/>
                <a:sym typeface="Calibri"/>
              </a:rPr>
              <a:t>, terwijl </a:t>
            </a:r>
            <a:r>
              <a:rPr lang="pt-PT" sz="1800" u="sng">
                <a:highlight>
                  <a:srgbClr val="FFFFFF"/>
                </a:highlight>
                <a:latin typeface="Calibri"/>
                <a:ea typeface="Calibri"/>
                <a:cs typeface="Calibri"/>
                <a:sym typeface="Calibri"/>
              </a:rPr>
              <a:t>coaching</a:t>
            </a:r>
            <a:r>
              <a:rPr lang="pt-PT" sz="1800">
                <a:highlight>
                  <a:srgbClr val="FFFFFF"/>
                </a:highlight>
                <a:latin typeface="Calibri"/>
                <a:ea typeface="Calibri"/>
                <a:cs typeface="Calibri"/>
                <a:sym typeface="Calibri"/>
              </a:rPr>
              <a:t> </a:t>
            </a:r>
            <a:r>
              <a:rPr lang="pt-PT" sz="1800" b="1">
                <a:highlight>
                  <a:srgbClr val="FFFFFF"/>
                </a:highlight>
                <a:latin typeface="Calibri"/>
                <a:ea typeface="Calibri"/>
                <a:cs typeface="Calibri"/>
                <a:sym typeface="Calibri"/>
              </a:rPr>
              <a:t>(meestal) meer een kortdurende relatie is.</a:t>
            </a:r>
            <a:endParaRPr sz="1800" b="1">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g36ea64c330c_0_18"/>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3200"/>
              <a:buFont typeface="Arial"/>
              <a:buNone/>
            </a:pPr>
            <a:r>
              <a:rPr lang="pt-PT">
                <a:latin typeface="Calibri"/>
                <a:ea typeface="Calibri"/>
                <a:cs typeface="Calibri"/>
                <a:sym typeface="Calibri"/>
              </a:rPr>
              <a:t>De voordelen van mentorschap</a:t>
            </a:r>
            <a:endParaRPr>
              <a:latin typeface="Calibri"/>
              <a:ea typeface="Calibri"/>
              <a:cs typeface="Calibri"/>
              <a:sym typeface="Calibri"/>
            </a:endParaRPr>
          </a:p>
        </p:txBody>
      </p:sp>
      <p:sp>
        <p:nvSpPr>
          <p:cNvPr id="352" name="Google Shape;352;g36ea64c330c_0_18"/>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22240"/>
              </a:buClr>
              <a:buSzPts val="2000"/>
              <a:buFont typeface="Arial"/>
              <a:buNone/>
            </a:pPr>
            <a:r>
              <a:rPr lang="pt-PT" sz="2000" u="sng">
                <a:solidFill>
                  <a:srgbClr val="222240"/>
                </a:solidFill>
                <a:latin typeface="Calibri"/>
                <a:ea typeface="Calibri"/>
                <a:cs typeface="Calibri"/>
                <a:sym typeface="Calibri"/>
              </a:rPr>
              <a:t>Voor de mentees  </a:t>
            </a:r>
            <a:r>
              <a:rPr lang="pt-PT" sz="2000">
                <a:solidFill>
                  <a:srgbClr val="222240"/>
                </a:solidFill>
                <a:latin typeface="Calibri"/>
                <a:ea typeface="Calibri"/>
                <a:cs typeface="Calibri"/>
                <a:sym typeface="Calibri"/>
              </a:rPr>
              <a:t>    </a:t>
            </a: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solidFill>
                  <a:srgbClr val="222240"/>
                </a:solidFill>
                <a:latin typeface="Calibri"/>
                <a:ea typeface="Calibri"/>
                <a:cs typeface="Calibri"/>
                <a:sym typeface="Calibri"/>
              </a:rPr>
              <a:t>Verhoogt je professionele zelfvertrouwen</a:t>
            </a: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solidFill>
                  <a:srgbClr val="222240"/>
                </a:solidFill>
                <a:latin typeface="Calibri"/>
                <a:ea typeface="Calibri"/>
                <a:cs typeface="Calibri"/>
                <a:sym typeface="Calibri"/>
              </a:rPr>
              <a:t>Helpt je duidelijke professionele doelen te stellen</a:t>
            </a: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solidFill>
                  <a:srgbClr val="222240"/>
                </a:solidFill>
                <a:latin typeface="Calibri"/>
                <a:ea typeface="Calibri"/>
                <a:cs typeface="Calibri"/>
                <a:sym typeface="Calibri"/>
              </a:rPr>
              <a:t>Draagt bij aan een beter begrip van het vakgebied/de sector die je interesseert</a:t>
            </a: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solidFill>
                  <a:srgbClr val="222240"/>
                </a:solidFill>
                <a:latin typeface="Calibri"/>
                <a:ea typeface="Calibri"/>
                <a:cs typeface="Calibri"/>
                <a:sym typeface="Calibri"/>
              </a:rPr>
              <a:t>Helpt je professionele uitdagingen effectiever aan te pakken</a:t>
            </a: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solidFill>
                  <a:srgbClr val="222240"/>
                </a:solidFill>
                <a:latin typeface="Calibri"/>
                <a:ea typeface="Calibri"/>
                <a:cs typeface="Calibri"/>
                <a:sym typeface="Calibri"/>
              </a:rPr>
              <a:t>Helpt je beter de kansen te evalueren die beschikbaar zijn en aan je worden gepresenteerd</a:t>
            </a: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solidFill>
                  <a:srgbClr val="222240"/>
                </a:solidFill>
                <a:latin typeface="Calibri"/>
                <a:ea typeface="Calibri"/>
                <a:cs typeface="Calibri"/>
                <a:sym typeface="Calibri"/>
              </a:rPr>
              <a:t> </a:t>
            </a: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solidFill>
                  <a:srgbClr val="222240"/>
                </a:solidFill>
                <a:latin typeface="Calibri"/>
                <a:ea typeface="Calibri"/>
                <a:cs typeface="Calibri"/>
                <a:sym typeface="Calibri"/>
              </a:rPr>
              <a:t>Helpt je soft skills te ontwikkelen, zoals actief luisteren, risicobeheer, teammanagement, onderhandelen en grenzen stellen</a:t>
            </a:r>
            <a:endParaRPr>
              <a:latin typeface="Calibri"/>
              <a:ea typeface="Calibri"/>
              <a:cs typeface="Calibri"/>
              <a:sym typeface="Calibri"/>
            </a:endParaRPr>
          </a:p>
        </p:txBody>
      </p:sp>
      <p:sp>
        <p:nvSpPr>
          <p:cNvPr id="353" name="Google Shape;353;g36ea64c330c_0_18"/>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22240"/>
              </a:buClr>
              <a:buSzPts val="2000"/>
              <a:buFont typeface="Arial"/>
              <a:buNone/>
            </a:pPr>
            <a:r>
              <a:rPr lang="pt-PT" sz="2000" u="sng">
                <a:latin typeface="Calibri"/>
                <a:ea typeface="Calibri"/>
                <a:cs typeface="Calibri"/>
                <a:sym typeface="Calibri"/>
              </a:rPr>
              <a:t>Voor de mentoren</a:t>
            </a:r>
            <a:endParaRPr sz="2000" u="sng">
              <a:solidFill>
                <a:schemeClr val="lt1"/>
              </a:solidFill>
              <a:latin typeface="Calibri"/>
              <a:ea typeface="Calibri"/>
              <a:cs typeface="Calibri"/>
              <a:sym typeface="Calibri"/>
            </a:endParaRPr>
          </a:p>
          <a:p>
            <a:pPr marL="0" lvl="0" indent="0" algn="ctr" rtl="0">
              <a:lnSpc>
                <a:spcPct val="90000"/>
              </a:lnSpc>
              <a:spcBef>
                <a:spcPts val="0"/>
              </a:spcBef>
              <a:spcAft>
                <a:spcPts val="0"/>
              </a:spcAft>
              <a:buClr>
                <a:srgbClr val="222240"/>
              </a:buClr>
              <a:buSzPts val="2000"/>
              <a:buFont typeface="Arial"/>
              <a:buNone/>
            </a:pPr>
            <a:endParaRPr sz="2000" u="sng">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None/>
            </a:pPr>
            <a:r>
              <a:rPr lang="pt-PT" sz="2000">
                <a:latin typeface="Calibri"/>
                <a:ea typeface="Calibri"/>
                <a:cs typeface="Calibri"/>
                <a:sym typeface="Calibri"/>
              </a:rPr>
              <a:t>Persoonlijke voldoening door anderen te ondersteunen</a:t>
            </a: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Helpt je een nieuw inzicht/perspectief te krijgen op je eigen loopbaanpad</a:t>
            </a: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Verbetering van communicatieve vaardigheden</a:t>
            </a: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Ontwikkeling van verdere samenwerkingsvaardigheden</a:t>
            </a: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Ontwikkeling van vaardigheden om feedback te geven en te ontvangen</a:t>
            </a: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chemeClr val="lt1"/>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Helpt je een actievere luisteraar te worden</a:t>
            </a:r>
            <a:endParaRPr>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36ea64c330c_0_8"/>
          <p:cNvSpPr txBox="1">
            <a:spLocks noGrp="1"/>
          </p:cNvSpPr>
          <p:nvPr>
            <p:ph type="body" idx="1"/>
          </p:nvPr>
        </p:nvSpPr>
        <p:spPr>
          <a:xfrm>
            <a:off x="362075" y="321845"/>
            <a:ext cx="57339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Soorten mentorschap</a:t>
            </a:r>
            <a:endParaRPr>
              <a:latin typeface="Calibri"/>
              <a:ea typeface="Calibri"/>
              <a:cs typeface="Calibri"/>
              <a:sym typeface="Calibri"/>
            </a:endParaRPr>
          </a:p>
        </p:txBody>
      </p:sp>
      <p:sp>
        <p:nvSpPr>
          <p:cNvPr id="359" name="Google Shape;359;g36ea64c330c_0_8"/>
          <p:cNvSpPr txBox="1">
            <a:spLocks noGrp="1"/>
          </p:cNvSpPr>
          <p:nvPr>
            <p:ph type="body" idx="2"/>
          </p:nvPr>
        </p:nvSpPr>
        <p:spPr>
          <a:xfrm>
            <a:off x="362075" y="1516921"/>
            <a:ext cx="5733900" cy="5755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None/>
            </a:pPr>
            <a:r>
              <a:rPr lang="pt-PT" sz="1800" b="1">
                <a:highlight>
                  <a:srgbClr val="FFFFFF"/>
                </a:highlight>
                <a:latin typeface="Calibri"/>
                <a:ea typeface="Calibri"/>
                <a:cs typeface="Calibri"/>
                <a:sym typeface="Calibri"/>
              </a:rPr>
              <a:t>Traditioneel 1-op-1 mentorschap</a:t>
            </a:r>
            <a:br>
              <a:rPr lang="pt-PT" sz="1800" b="1">
                <a:highlight>
                  <a:srgbClr val="FFFFFF"/>
                </a:highlight>
                <a:latin typeface="Calibri"/>
                <a:ea typeface="Calibri"/>
                <a:cs typeface="Calibri"/>
                <a:sym typeface="Calibri"/>
              </a:rPr>
            </a:br>
            <a:r>
              <a:rPr lang="pt-PT" sz="1800">
                <a:highlight>
                  <a:srgbClr val="FFFFFF"/>
                </a:highlight>
                <a:latin typeface="Calibri"/>
                <a:ea typeface="Calibri"/>
                <a:cs typeface="Calibri"/>
                <a:sym typeface="Calibri"/>
              </a:rPr>
              <a:t>De klassieke benadering van mentorschap, waarbij een mentor en een mentee overeenkomen om een mentorrelatie aan te gaan. Het doel is om de mentee te helpen zich professioneel te ontwikkelen of een professionele uitdaging te overwinnen. </a:t>
            </a:r>
            <a:endParaRPr sz="1800" b="1">
              <a:highlight>
                <a:srgbClr val="FFFFFF"/>
              </a:highlight>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pt-PT" sz="1800" b="1">
                <a:highlight>
                  <a:srgbClr val="FFFFFF"/>
                </a:highlight>
                <a:latin typeface="Calibri"/>
                <a:ea typeface="Calibri"/>
                <a:cs typeface="Calibri"/>
                <a:sym typeface="Calibri"/>
              </a:rPr>
              <a:t>Groepsmentorschap</a:t>
            </a:r>
            <a:br>
              <a:rPr lang="pt-PT" sz="1800" b="1">
                <a:highlight>
                  <a:srgbClr val="FFFFFF"/>
                </a:highlight>
                <a:latin typeface="Calibri"/>
                <a:ea typeface="Calibri"/>
                <a:cs typeface="Calibri"/>
                <a:sym typeface="Calibri"/>
              </a:rPr>
            </a:br>
            <a:r>
              <a:rPr lang="pt-PT" sz="1800">
                <a:highlight>
                  <a:srgbClr val="FFFFFF"/>
                </a:highlight>
                <a:latin typeface="Calibri"/>
                <a:ea typeface="Calibri"/>
                <a:cs typeface="Calibri"/>
                <a:sym typeface="Calibri"/>
              </a:rPr>
              <a:t>In een groepssetting worden mentees in kleine groepen geplaatst met een mentor die discussies en activiteiten rond een specifiek thema begeleidt. Bij groepsmentorschap geven één of meerdere mentoren begeleiding en advies aan meerdere mentees met vergelijkbare mentorvragen.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Soorten mentorschap</a:t>
            </a:r>
            <a:endParaRPr b="0">
              <a:solidFill>
                <a:srgbClr val="000000"/>
              </a:solidFill>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p>
        </p:txBody>
      </p:sp>
      <p:sp>
        <p:nvSpPr>
          <p:cNvPr id="365" name="Google Shape;365;p5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p>
            <a:pPr marL="101600" lvl="0" indent="0" algn="l" rtl="0">
              <a:lnSpc>
                <a:spcPct val="114999"/>
              </a:lnSpc>
              <a:spcBef>
                <a:spcPts val="1200"/>
              </a:spcBef>
              <a:spcAft>
                <a:spcPts val="0"/>
              </a:spcAft>
              <a:buSzPts val="2000"/>
              <a:buNone/>
            </a:pPr>
            <a:r>
              <a:rPr lang="pt-PT" sz="1800" b="1">
                <a:highlight>
                  <a:srgbClr val="FFFFFF"/>
                </a:highlight>
                <a:latin typeface="Calibri"/>
                <a:ea typeface="Calibri"/>
                <a:cs typeface="Calibri"/>
                <a:sym typeface="Calibri"/>
              </a:rPr>
              <a:t>Peer-to-peer mentorschap</a:t>
            </a:r>
            <a:br>
              <a:rPr lang="pt-PT" sz="1800" b="1">
                <a:highlight>
                  <a:srgbClr val="FFFFFF"/>
                </a:highlight>
                <a:latin typeface="Calibri"/>
                <a:ea typeface="Calibri"/>
                <a:cs typeface="Calibri"/>
                <a:sym typeface="Calibri"/>
              </a:rPr>
            </a:br>
            <a:r>
              <a:rPr lang="pt-PT" sz="1800" b="1">
                <a:highlight>
                  <a:srgbClr val="FFFFFF"/>
                </a:highlight>
                <a:latin typeface="Calibri"/>
                <a:ea typeface="Calibri"/>
                <a:cs typeface="Calibri"/>
                <a:sym typeface="Calibri"/>
              </a:rPr>
              <a:t>Peer-mentorschap</a:t>
            </a:r>
            <a:r>
              <a:rPr lang="pt-PT" sz="1800">
                <a:highlight>
                  <a:srgbClr val="FFFFFF"/>
                </a:highlight>
                <a:latin typeface="Calibri"/>
                <a:ea typeface="Calibri"/>
                <a:cs typeface="Calibri"/>
                <a:sym typeface="Calibri"/>
              </a:rPr>
              <a:t> is een proces waarbij twee mensen van vergelijkbare leeftijd en/of ervaring samenwerken om elkaar te helpen groeien. De relatie is minder formeel dan een traditioneel mentortraject, maar wel zo gestructureerd dat beide partijen er baat bij hebben. </a:t>
            </a:r>
            <a:endParaRPr sz="1800">
              <a:latin typeface="Calibri"/>
              <a:ea typeface="Calibri"/>
              <a:cs typeface="Calibri"/>
              <a:sym typeface="Calibri"/>
            </a:endParaRPr>
          </a:p>
          <a:p>
            <a:pPr marL="101600" lvl="0" indent="0" algn="l" rtl="0">
              <a:lnSpc>
                <a:spcPct val="114999"/>
              </a:lnSpc>
              <a:spcBef>
                <a:spcPts val="1200"/>
              </a:spcBef>
              <a:spcAft>
                <a:spcPts val="0"/>
              </a:spcAft>
              <a:buSzPts val="2000"/>
              <a:buNone/>
            </a:pPr>
            <a:r>
              <a:rPr lang="pt-PT" sz="1800" b="1">
                <a:highlight>
                  <a:srgbClr val="FFFFFF"/>
                </a:highlight>
                <a:latin typeface="Calibri"/>
                <a:ea typeface="Calibri"/>
                <a:cs typeface="Calibri"/>
                <a:sym typeface="Calibri"/>
              </a:rPr>
              <a:t>Reverse mentoring</a:t>
            </a:r>
            <a:br>
              <a:rPr lang="pt-PT" sz="1800" b="1">
                <a:highlight>
                  <a:srgbClr val="FFFFFF"/>
                </a:highlight>
                <a:latin typeface="Calibri"/>
                <a:ea typeface="Calibri"/>
                <a:cs typeface="Calibri"/>
                <a:sym typeface="Calibri"/>
              </a:rPr>
            </a:br>
            <a:r>
              <a:rPr lang="pt-PT" sz="1800" b="1">
                <a:highlight>
                  <a:srgbClr val="FFFFFF"/>
                </a:highlight>
                <a:latin typeface="Calibri"/>
                <a:ea typeface="Calibri"/>
                <a:cs typeface="Calibri"/>
                <a:sym typeface="Calibri"/>
              </a:rPr>
              <a:t>Reverse mentoring </a:t>
            </a:r>
            <a:r>
              <a:rPr lang="pt-PT" sz="1800">
                <a:highlight>
                  <a:srgbClr val="FFFFFF"/>
                </a:highlight>
                <a:latin typeface="Calibri"/>
                <a:ea typeface="Calibri"/>
                <a:cs typeface="Calibri"/>
                <a:sym typeface="Calibri"/>
              </a:rPr>
              <a:t>vindt plaats wanneer een jongere, minder ervaren persoon een meer senior persoon begeleidt (in termen van leeftijd, ervaring of positie). Reverse mentoring biedt de mogelijkheid om relaties tussen generaties op te bouwen en ervaren professionals te ondersteunen in onderwerpen waar zij mogelijk minder kennis over hebben.</a:t>
            </a:r>
            <a:endParaRPr sz="1800">
              <a:latin typeface="Calibri"/>
              <a:ea typeface="Calibri"/>
              <a:cs typeface="Calibri"/>
              <a:sym typeface="Calibri"/>
            </a:endParaRPr>
          </a:p>
          <a:p>
            <a:pPr marL="457200" marR="0" lvl="0" indent="-228600" algn="l" rtl="0">
              <a:lnSpc>
                <a:spcPct val="90000"/>
              </a:lnSpc>
              <a:spcBef>
                <a:spcPts val="2200"/>
              </a:spcBef>
              <a:spcAft>
                <a:spcPts val="0"/>
              </a:spcAft>
              <a:buClr>
                <a:srgbClr val="E95426"/>
              </a:buClr>
              <a:buSzPts val="2000"/>
              <a:buFont typeface="Noto Sans Symbols"/>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7"/>
          <p:cNvSpPr txBox="1">
            <a:spLocks noGrp="1"/>
          </p:cNvSpPr>
          <p:nvPr>
            <p:ph type="body" idx="1"/>
          </p:nvPr>
        </p:nvSpPr>
        <p:spPr>
          <a:xfrm>
            <a:off x="432260" y="3142210"/>
            <a:ext cx="9327375" cy="176229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4800"/>
              <a:buNone/>
            </a:pPr>
            <a:r>
              <a:rPr lang="pt-PT"/>
              <a:t>UNIT 5.2: Een effectieve mentee worden</a:t>
            </a: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1000"/>
              </a:spcBef>
              <a:spcAft>
                <a:spcPts val="0"/>
              </a:spcAft>
              <a:buClr>
                <a:srgbClr val="283143"/>
              </a:buClr>
              <a:buSzPts val="32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36ea64c330c_0_29"/>
          <p:cNvSpPr txBox="1">
            <a:spLocks noGrp="1"/>
          </p:cNvSpPr>
          <p:nvPr>
            <p:ph type="body" idx="1"/>
          </p:nvPr>
        </p:nvSpPr>
        <p:spPr>
          <a:xfrm>
            <a:off x="362075" y="252997"/>
            <a:ext cx="5664600" cy="659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pt-PT" sz="2600">
                <a:latin typeface="Calibri"/>
                <a:ea typeface="Calibri"/>
                <a:cs typeface="Calibri"/>
                <a:sym typeface="Calibri"/>
              </a:rPr>
              <a:t>Hoe je je behoeften en doelen als mentee kunt identificeren</a:t>
            </a:r>
            <a:endParaRPr sz="2600">
              <a:latin typeface="Calibri"/>
              <a:ea typeface="Calibri"/>
              <a:cs typeface="Calibri"/>
              <a:sym typeface="Calibri"/>
            </a:endParaRPr>
          </a:p>
        </p:txBody>
      </p:sp>
      <p:sp>
        <p:nvSpPr>
          <p:cNvPr id="376" name="Google Shape;376;g36ea64c330c_0_29"/>
          <p:cNvSpPr txBox="1">
            <a:spLocks noGrp="1"/>
          </p:cNvSpPr>
          <p:nvPr>
            <p:ph type="body" idx="2"/>
          </p:nvPr>
        </p:nvSpPr>
        <p:spPr>
          <a:xfrm>
            <a:off x="362079" y="1333554"/>
            <a:ext cx="56646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3A3838"/>
              </a:buClr>
              <a:buSzPts val="1800"/>
              <a:buNone/>
            </a:pPr>
            <a:r>
              <a:rPr lang="pt-PT" sz="2500">
                <a:latin typeface="Calibri"/>
                <a:ea typeface="Calibri"/>
                <a:cs typeface="Calibri"/>
                <a:sym typeface="Calibri"/>
              </a:rPr>
              <a:t>Jouw WHAT</a:t>
            </a:r>
            <a:endParaRPr sz="2500">
              <a:latin typeface="Calibri"/>
              <a:ea typeface="Calibri"/>
              <a:cs typeface="Calibri"/>
              <a:sym typeface="Calibri"/>
            </a:endParaRPr>
          </a:p>
          <a:p>
            <a:pPr marL="0" lvl="0" indent="0" algn="l" rtl="0">
              <a:lnSpc>
                <a:spcPct val="90000"/>
              </a:lnSpc>
              <a:spcBef>
                <a:spcPts val="0"/>
              </a:spcBef>
              <a:spcAft>
                <a:spcPts val="0"/>
              </a:spcAft>
              <a:buClr>
                <a:srgbClr val="3A3838"/>
              </a:buClr>
              <a:buSzPts val="1800"/>
              <a:buNone/>
            </a:pPr>
            <a:endParaRPr>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Met welke uitdagingen heb je te maken?</a:t>
            </a:r>
            <a:endParaRPr>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Welke vaardigheden moet je ontwikkelen?</a:t>
            </a:r>
            <a:endParaRPr>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Op welke gebieden voel je je vastgelopen?</a:t>
            </a:r>
            <a:endParaRPr>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Welke veranderingen probeer je door te voeren?</a:t>
            </a:r>
            <a:endParaRPr>
              <a:latin typeface="Calibri"/>
              <a:ea typeface="Calibri"/>
              <a:cs typeface="Calibri"/>
              <a:sym typeface="Calibri"/>
            </a:endParaRPr>
          </a:p>
          <a:p>
            <a:pPr marL="0" lvl="0" indent="0" algn="l" rtl="0">
              <a:lnSpc>
                <a:spcPct val="90000"/>
              </a:lnSpc>
              <a:spcBef>
                <a:spcPts val="0"/>
              </a:spcBef>
              <a:spcAft>
                <a:spcPts val="0"/>
              </a:spcAft>
              <a:buClr>
                <a:srgbClr val="3A3838"/>
              </a:buClr>
              <a:buSzPts val="1800"/>
              <a:buNone/>
            </a:pPr>
            <a:endParaRPr>
              <a:latin typeface="Calibri"/>
              <a:ea typeface="Calibri"/>
              <a:cs typeface="Calibri"/>
              <a:sym typeface="Calibri"/>
            </a:endParaRPr>
          </a:p>
          <a:p>
            <a:pPr marL="0" lvl="0" indent="0" algn="ctr" rtl="0">
              <a:lnSpc>
                <a:spcPct val="90000"/>
              </a:lnSpc>
              <a:spcBef>
                <a:spcPts val="0"/>
              </a:spcBef>
              <a:spcAft>
                <a:spcPts val="0"/>
              </a:spcAft>
              <a:buClr>
                <a:srgbClr val="3A3838"/>
              </a:buClr>
              <a:buSzPts val="1800"/>
              <a:buNone/>
            </a:pPr>
            <a:endParaRPr sz="2500">
              <a:latin typeface="Calibri"/>
              <a:ea typeface="Calibri"/>
              <a:cs typeface="Calibri"/>
              <a:sym typeface="Calibri"/>
            </a:endParaRPr>
          </a:p>
          <a:p>
            <a:pPr marL="0" lvl="0" indent="0" algn="ctr" rtl="0">
              <a:lnSpc>
                <a:spcPct val="90000"/>
              </a:lnSpc>
              <a:spcBef>
                <a:spcPts val="0"/>
              </a:spcBef>
              <a:spcAft>
                <a:spcPts val="0"/>
              </a:spcAft>
              <a:buClr>
                <a:srgbClr val="3A3838"/>
              </a:buClr>
              <a:buSzPts val="1800"/>
              <a:buNone/>
            </a:pPr>
            <a:endParaRPr sz="2500">
              <a:latin typeface="Calibri"/>
              <a:ea typeface="Calibri"/>
              <a:cs typeface="Calibri"/>
              <a:sym typeface="Calibri"/>
            </a:endParaRPr>
          </a:p>
          <a:p>
            <a:pPr marL="0" lvl="0" indent="0" algn="ctr" rtl="0">
              <a:lnSpc>
                <a:spcPct val="90000"/>
              </a:lnSpc>
              <a:spcBef>
                <a:spcPts val="0"/>
              </a:spcBef>
              <a:spcAft>
                <a:spcPts val="0"/>
              </a:spcAft>
              <a:buClr>
                <a:srgbClr val="3A3838"/>
              </a:buClr>
              <a:buSzPts val="1800"/>
              <a:buNone/>
            </a:pPr>
            <a:r>
              <a:rPr lang="pt-PT" sz="2500" b="1">
                <a:latin typeface="Calibri"/>
                <a:ea typeface="Calibri"/>
                <a:cs typeface="Calibri"/>
                <a:sym typeface="Calibri"/>
              </a:rPr>
              <a:t>WHAT</a:t>
            </a:r>
            <a:r>
              <a:rPr lang="pt-PT" sz="2500">
                <a:latin typeface="Calibri"/>
                <a:ea typeface="Calibri"/>
                <a:cs typeface="Calibri"/>
                <a:sym typeface="Calibri"/>
              </a:rPr>
              <a:t> is de ene belangrijke zaak waarbij je wilt dat je mentor je op dit moment ondersteunt in je professionele leven.</a:t>
            </a:r>
            <a:endParaRPr sz="2500">
              <a:latin typeface="Calibri"/>
              <a:ea typeface="Calibri"/>
              <a:cs typeface="Calibri"/>
              <a:sym typeface="Calibri"/>
            </a:endParaRPr>
          </a:p>
        </p:txBody>
      </p:sp>
      <p:sp>
        <p:nvSpPr>
          <p:cNvPr id="377" name="Google Shape;377;g36ea64c330c_0_29"/>
          <p:cNvSpPr txBox="1">
            <a:spLocks noGrp="1"/>
          </p:cNvSpPr>
          <p:nvPr>
            <p:ph type="body" idx="3"/>
          </p:nvPr>
        </p:nvSpPr>
        <p:spPr>
          <a:xfrm>
            <a:off x="6799811" y="1333554"/>
            <a:ext cx="50301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1800"/>
              <a:buNone/>
            </a:pPr>
            <a:r>
              <a:rPr lang="pt-PT" sz="2500">
                <a:latin typeface="Calibri"/>
                <a:ea typeface="Calibri"/>
                <a:cs typeface="Calibri"/>
                <a:sym typeface="Calibri"/>
              </a:rPr>
              <a:t>En jouw WHY</a:t>
            </a:r>
            <a:endParaRPr sz="2500">
              <a:latin typeface="Calibri"/>
              <a:ea typeface="Calibri"/>
              <a:cs typeface="Calibri"/>
              <a:sym typeface="Calibri"/>
            </a:endParaRPr>
          </a:p>
          <a:p>
            <a:pPr marL="0" lvl="0" indent="0" algn="ctr" rtl="0">
              <a:lnSpc>
                <a:spcPct val="90000"/>
              </a:lnSpc>
              <a:spcBef>
                <a:spcPts val="0"/>
              </a:spcBef>
              <a:spcAft>
                <a:spcPts val="0"/>
              </a:spcAft>
              <a:buClr>
                <a:schemeClr val="lt1"/>
              </a:buClr>
              <a:buSzPts val="1800"/>
              <a:buNone/>
            </a:pPr>
            <a:endParaRPr sz="2500">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Waarom is het belangrijk voor jou om je hierop te richten?</a:t>
            </a:r>
            <a:endParaRPr>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Als deze vaardigheid zich ontwikkelt, waar zul je dan beter in worden?</a:t>
            </a:r>
            <a:endParaRPr>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Als je deze uitdaging aangaat, wat zal er dan voor jou veranderen?</a:t>
            </a:r>
            <a:endParaRPr>
              <a:latin typeface="Calibri"/>
              <a:ea typeface="Calibri"/>
              <a:cs typeface="Calibri"/>
              <a:sym typeface="Calibri"/>
            </a:endParaRPr>
          </a:p>
          <a:p>
            <a:pPr marL="0" lvl="0" indent="0" algn="l" rtl="0">
              <a:lnSpc>
                <a:spcPct val="90000"/>
              </a:lnSpc>
              <a:spcBef>
                <a:spcPts val="0"/>
              </a:spcBef>
              <a:spcAft>
                <a:spcPts val="0"/>
              </a:spcAft>
              <a:buClr>
                <a:schemeClr val="lt1"/>
              </a:buClr>
              <a:buSzPts val="1800"/>
              <a:buNone/>
            </a:pPr>
            <a:endParaRPr>
              <a:latin typeface="Calibri"/>
              <a:ea typeface="Calibri"/>
              <a:cs typeface="Calibri"/>
              <a:sym typeface="Calibri"/>
            </a:endParaRPr>
          </a:p>
          <a:p>
            <a:pPr marL="0" lvl="0" indent="0" algn="l" rtl="0">
              <a:lnSpc>
                <a:spcPct val="90000"/>
              </a:lnSpc>
              <a:spcBef>
                <a:spcPts val="0"/>
              </a:spcBef>
              <a:spcAft>
                <a:spcPts val="0"/>
              </a:spcAft>
              <a:buClr>
                <a:schemeClr val="lt1"/>
              </a:buClr>
              <a:buSzPts val="1800"/>
              <a:buNone/>
            </a:pPr>
            <a:endParaRPr sz="2500">
              <a:latin typeface="Calibri"/>
              <a:ea typeface="Calibri"/>
              <a:cs typeface="Calibri"/>
              <a:sym typeface="Calibri"/>
            </a:endParaRPr>
          </a:p>
          <a:p>
            <a:pPr marL="0" lvl="0" indent="0" algn="ctr" rtl="0">
              <a:lnSpc>
                <a:spcPct val="90000"/>
              </a:lnSpc>
              <a:spcBef>
                <a:spcPts val="0"/>
              </a:spcBef>
              <a:spcAft>
                <a:spcPts val="0"/>
              </a:spcAft>
              <a:buSzPts val="1800"/>
              <a:buNone/>
            </a:pPr>
            <a:r>
              <a:rPr lang="pt-PT" sz="2500">
                <a:latin typeface="Calibri"/>
                <a:ea typeface="Calibri"/>
                <a:cs typeface="Calibri"/>
                <a:sym typeface="Calibri"/>
              </a:rPr>
              <a:t>Het begrijpen van jouw </a:t>
            </a:r>
            <a:r>
              <a:rPr lang="pt-PT" sz="2500" b="1">
                <a:latin typeface="Calibri"/>
                <a:ea typeface="Calibri"/>
                <a:cs typeface="Calibri"/>
                <a:sym typeface="Calibri"/>
              </a:rPr>
              <a:t>WHY</a:t>
            </a:r>
            <a:r>
              <a:rPr lang="pt-PT" sz="2500">
                <a:latin typeface="Calibri"/>
                <a:ea typeface="Calibri"/>
                <a:cs typeface="Calibri"/>
                <a:sym typeface="Calibri"/>
              </a:rPr>
              <a:t> helpt je gemotiveerd te blijven!</a:t>
            </a:r>
            <a:endParaRPr sz="2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36ea64c330c_0_4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Een herinnering aan hoe nuttig S.M.A.R.T.-doelen zijn (ja, ook in mentorschap!)</a:t>
            </a:r>
            <a:endParaRPr>
              <a:latin typeface="Calibri"/>
              <a:ea typeface="Calibri"/>
              <a:cs typeface="Calibri"/>
              <a:sym typeface="Calibri"/>
            </a:endParaRPr>
          </a:p>
        </p:txBody>
      </p:sp>
      <p:sp>
        <p:nvSpPr>
          <p:cNvPr id="383" name="Google Shape;383;g36ea64c330c_0_43"/>
          <p:cNvSpPr txBox="1"/>
          <p:nvPr/>
        </p:nvSpPr>
        <p:spPr>
          <a:xfrm>
            <a:off x="954475" y="1301464"/>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a:solidFill>
                  <a:srgbClr val="3A3838"/>
                </a:solidFill>
                <a:latin typeface="Calibri"/>
                <a:ea typeface="Calibri"/>
                <a:cs typeface="Calibri"/>
                <a:sym typeface="Calibri"/>
              </a:rPr>
              <a:t>Specifiek</a:t>
            </a:r>
            <a:r>
              <a:rPr lang="pt-PT" sz="1800" b="0" i="0" u="none" strike="noStrike" cap="none">
                <a:solidFill>
                  <a:srgbClr val="3A3838"/>
                </a:solidFill>
                <a:latin typeface="Calibri"/>
                <a:ea typeface="Calibri"/>
                <a:cs typeface="Calibri"/>
                <a:sym typeface="Calibri"/>
              </a:rPr>
              <a:t> |</a:t>
            </a:r>
            <a:r>
              <a:rPr lang="pt-PT" sz="1400" b="0" i="0" u="none" strike="noStrike" cap="none">
                <a:solidFill>
                  <a:srgbClr val="3A3838"/>
                </a:solidFill>
                <a:latin typeface="Calibri"/>
                <a:ea typeface="Calibri"/>
                <a:cs typeface="Calibri"/>
                <a:sym typeface="Calibri"/>
              </a:rPr>
              <a:t> </a:t>
            </a:r>
            <a:r>
              <a:rPr lang="pt-PT" sz="1800">
                <a:solidFill>
                  <a:srgbClr val="3A3838"/>
                </a:solidFill>
                <a:latin typeface="Calibri"/>
                <a:ea typeface="Calibri"/>
                <a:cs typeface="Calibri"/>
                <a:sym typeface="Calibri"/>
              </a:rPr>
              <a:t>“Samen met mijn mentor wil ik één belangrijk gebied identificeren waarin ik moet groeien om klaar te zijn voor de volgende promotieronde binnen mijn bedrijf.”</a:t>
            </a:r>
            <a:endParaRPr sz="2200" b="0" i="0" u="none" strike="noStrike" cap="none">
              <a:solidFill>
                <a:srgbClr val="3A3838"/>
              </a:solidFill>
              <a:latin typeface="Calibri"/>
              <a:ea typeface="Calibri"/>
              <a:cs typeface="Calibri"/>
              <a:sym typeface="Calibri"/>
            </a:endParaRPr>
          </a:p>
        </p:txBody>
      </p:sp>
      <p:sp>
        <p:nvSpPr>
          <p:cNvPr id="384" name="Google Shape;384;g36ea64c330c_0_43"/>
          <p:cNvSpPr txBox="1"/>
          <p:nvPr/>
        </p:nvSpPr>
        <p:spPr>
          <a:xfrm>
            <a:off x="954475" y="2212176"/>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solidFill>
                  <a:srgbClr val="3A3838"/>
                </a:solidFill>
                <a:latin typeface="Calibri"/>
                <a:ea typeface="Calibri"/>
                <a:cs typeface="Calibri"/>
                <a:sym typeface="Calibri"/>
              </a:rPr>
              <a:t>Meetbaar</a:t>
            </a:r>
            <a:r>
              <a:rPr lang="pt-PT" sz="1800" b="0" i="0" u="none" strike="noStrike" cap="none">
                <a:solidFill>
                  <a:srgbClr val="3A3838"/>
                </a:solidFill>
                <a:latin typeface="Calibri"/>
                <a:ea typeface="Calibri"/>
                <a:cs typeface="Calibri"/>
                <a:sym typeface="Calibri"/>
              </a:rPr>
              <a:t> | </a:t>
            </a:r>
            <a:r>
              <a:rPr lang="pt-PT" sz="1800">
                <a:solidFill>
                  <a:srgbClr val="3A3838"/>
                </a:solidFill>
                <a:latin typeface="Calibri"/>
                <a:ea typeface="Calibri"/>
                <a:cs typeface="Calibri"/>
                <a:sym typeface="Calibri"/>
              </a:rPr>
              <a:t>“We zullen belangrijke (kleine) mijlpalen vaststellen en minstens één actiepunt afspreken tussen onze bijeenkomsten.”</a:t>
            </a:r>
            <a:endParaRPr sz="1800" b="0" i="0" u="none" strike="noStrike" cap="none">
              <a:solidFill>
                <a:srgbClr val="3A3838"/>
              </a:solidFill>
              <a:latin typeface="Calibri"/>
              <a:ea typeface="Calibri"/>
              <a:cs typeface="Calibri"/>
              <a:sym typeface="Calibri"/>
            </a:endParaRPr>
          </a:p>
        </p:txBody>
      </p:sp>
      <p:sp>
        <p:nvSpPr>
          <p:cNvPr id="385" name="Google Shape;385;g36ea64c330c_0_43"/>
          <p:cNvSpPr txBox="1"/>
          <p:nvPr/>
        </p:nvSpPr>
        <p:spPr>
          <a:xfrm>
            <a:off x="954475" y="2962859"/>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a:solidFill>
                  <a:srgbClr val="3A3838"/>
                </a:solidFill>
                <a:latin typeface="Calibri"/>
                <a:ea typeface="Calibri"/>
                <a:cs typeface="Calibri"/>
                <a:sym typeface="Calibri"/>
              </a:rPr>
              <a:t>Haalbaar</a:t>
            </a:r>
            <a:r>
              <a:rPr lang="pt-PT" sz="1800" b="0" i="0" u="none" strike="noStrike" cap="none">
                <a:solidFill>
                  <a:srgbClr val="3A3838"/>
                </a:solidFill>
                <a:latin typeface="Calibri"/>
                <a:ea typeface="Calibri"/>
                <a:cs typeface="Calibri"/>
                <a:sym typeface="Calibri"/>
              </a:rPr>
              <a:t> | </a:t>
            </a:r>
            <a:r>
              <a:rPr lang="pt-PT" sz="1800">
                <a:solidFill>
                  <a:srgbClr val="3A3838"/>
                </a:solidFill>
                <a:latin typeface="Calibri"/>
                <a:ea typeface="Calibri"/>
                <a:cs typeface="Calibri"/>
                <a:sym typeface="Calibri"/>
              </a:rPr>
              <a:t>“We plannen volgens mijn agenda en werkbelasting, met snelle check-ins zodat we indien nodig kunnen bijsturen (en we identificeren niet meer dan dat ene kerngebied!).”</a:t>
            </a:r>
            <a:endParaRPr sz="1800" b="0" i="0" u="none" strike="noStrike" cap="none">
              <a:solidFill>
                <a:srgbClr val="3A3838"/>
              </a:solidFill>
              <a:latin typeface="Calibri"/>
              <a:ea typeface="Calibri"/>
              <a:cs typeface="Calibri"/>
              <a:sym typeface="Calibri"/>
            </a:endParaRPr>
          </a:p>
        </p:txBody>
      </p:sp>
      <p:sp>
        <p:nvSpPr>
          <p:cNvPr id="386" name="Google Shape;386;g36ea64c330c_0_43"/>
          <p:cNvSpPr txBox="1"/>
          <p:nvPr/>
        </p:nvSpPr>
        <p:spPr>
          <a:xfrm>
            <a:off x="954475" y="3969763"/>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0" i="0" u="none" strike="noStrike" cap="none">
                <a:solidFill>
                  <a:srgbClr val="3A3838"/>
                </a:solidFill>
                <a:latin typeface="Calibri"/>
                <a:ea typeface="Calibri"/>
                <a:cs typeface="Calibri"/>
                <a:sym typeface="Calibri"/>
              </a:rPr>
              <a:t>Relevant | </a:t>
            </a:r>
            <a:r>
              <a:rPr lang="pt-PT" sz="1800">
                <a:solidFill>
                  <a:srgbClr val="3A3838"/>
                </a:solidFill>
                <a:latin typeface="Calibri"/>
                <a:ea typeface="Calibri"/>
                <a:cs typeface="Calibri"/>
                <a:sym typeface="Calibri"/>
              </a:rPr>
              <a:t>“Om dit ene kerngebied te identificeren, moet ik nadenken over hoe het aansluit bij mijn huidige professionele leven of mijn toekomstvisie.”</a:t>
            </a:r>
            <a:endParaRPr sz="1800" b="0" i="0" u="none" strike="noStrike" cap="none">
              <a:solidFill>
                <a:srgbClr val="3A3838"/>
              </a:solidFill>
              <a:latin typeface="Calibri"/>
              <a:ea typeface="Calibri"/>
              <a:cs typeface="Calibri"/>
              <a:sym typeface="Calibri"/>
            </a:endParaRPr>
          </a:p>
        </p:txBody>
      </p:sp>
      <p:sp>
        <p:nvSpPr>
          <p:cNvPr id="387" name="Google Shape;387;g36ea64c330c_0_43"/>
          <p:cNvSpPr txBox="1"/>
          <p:nvPr/>
        </p:nvSpPr>
        <p:spPr>
          <a:xfrm>
            <a:off x="954475" y="4910036"/>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a:solidFill>
                  <a:srgbClr val="3A3838"/>
                </a:solidFill>
                <a:latin typeface="Calibri"/>
                <a:ea typeface="Calibri"/>
                <a:cs typeface="Calibri"/>
                <a:sym typeface="Calibri"/>
              </a:rPr>
              <a:t>Tijdsgebonden</a:t>
            </a:r>
            <a:r>
              <a:rPr lang="pt-PT" sz="1800" b="0" i="0" u="none" strike="noStrike" cap="none">
                <a:solidFill>
                  <a:srgbClr val="3A3838"/>
                </a:solidFill>
                <a:latin typeface="Calibri"/>
                <a:ea typeface="Calibri"/>
                <a:cs typeface="Calibri"/>
                <a:sym typeface="Calibri"/>
              </a:rPr>
              <a:t> | </a:t>
            </a:r>
            <a:r>
              <a:rPr lang="pt-PT" sz="1800">
                <a:solidFill>
                  <a:srgbClr val="3A3838"/>
                </a:solidFill>
                <a:latin typeface="Calibri"/>
                <a:ea typeface="Calibri"/>
                <a:cs typeface="Calibri"/>
                <a:sym typeface="Calibri"/>
              </a:rPr>
              <a:t>“Mijn mentor en ik streven ernaar dat ik mijn eerste mijlpa(a)l(en) voltooi vóór onze [aantal invullen] bijeenkomst.”</a:t>
            </a:r>
            <a:endParaRPr sz="1800" b="0" i="0" u="none" strike="noStrike" cap="none">
              <a:solidFill>
                <a:srgbClr val="3A3838"/>
              </a:solidFill>
              <a:latin typeface="Calibri"/>
              <a:ea typeface="Calibri"/>
              <a:cs typeface="Calibri"/>
              <a:sym typeface="Calibri"/>
            </a:endParaRPr>
          </a:p>
        </p:txBody>
      </p:sp>
      <p:sp>
        <p:nvSpPr>
          <p:cNvPr id="388" name="Google Shape;388;g36ea64c330c_0_43"/>
          <p:cNvSpPr txBox="1"/>
          <p:nvPr/>
        </p:nvSpPr>
        <p:spPr>
          <a:xfrm>
            <a:off x="954475" y="5731759"/>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solidFill>
                  <a:srgbClr val="3A3838"/>
                </a:solidFill>
                <a:latin typeface="Calibri"/>
                <a:ea typeface="Calibri"/>
                <a:cs typeface="Calibri"/>
                <a:sym typeface="Calibri"/>
              </a:rPr>
              <a:t>Let op! Niet alle mentor-doelen hoeven volledig te passen binnen het S.M.A.R.T.-kader! Maak het kader passend voor jou en pas je doelen er niet krampachtig in aan. Het is er om je te begeleiden, niet om je te beperken!</a:t>
            </a:r>
            <a:endParaRPr sz="1800" b="0" i="0" u="none" strike="noStrike" cap="none">
              <a:solidFill>
                <a:srgbClr val="3A3838"/>
              </a:solidFill>
              <a:latin typeface="Calibri"/>
              <a:ea typeface="Calibri"/>
              <a:cs typeface="Calibri"/>
              <a:sym typeface="Calibri"/>
            </a:endParaRPr>
          </a:p>
        </p:txBody>
      </p:sp>
      <p:pic>
        <p:nvPicPr>
          <p:cNvPr id="389" name="Google Shape;389;g36ea64c330c_0_43"/>
          <p:cNvPicPr preferRelativeResize="0"/>
          <p:nvPr/>
        </p:nvPicPr>
        <p:blipFill rotWithShape="1">
          <a:blip r:embed="rId3">
            <a:alphaModFix/>
          </a:blip>
          <a:srcRect/>
          <a:stretch/>
        </p:blipFill>
        <p:spPr>
          <a:xfrm rot="2700000">
            <a:off x="312764" y="1265273"/>
            <a:ext cx="441715" cy="441715"/>
          </a:xfrm>
          <a:prstGeom prst="rect">
            <a:avLst/>
          </a:prstGeom>
          <a:noFill/>
          <a:ln>
            <a:noFill/>
          </a:ln>
        </p:spPr>
      </p:pic>
      <p:pic>
        <p:nvPicPr>
          <p:cNvPr id="390" name="Google Shape;390;g36ea64c330c_0_43"/>
          <p:cNvPicPr preferRelativeResize="0"/>
          <p:nvPr/>
        </p:nvPicPr>
        <p:blipFill rotWithShape="1">
          <a:blip r:embed="rId3">
            <a:alphaModFix/>
          </a:blip>
          <a:srcRect/>
          <a:stretch/>
        </p:blipFill>
        <p:spPr>
          <a:xfrm rot="2700000">
            <a:off x="312764" y="2175985"/>
            <a:ext cx="441715" cy="441715"/>
          </a:xfrm>
          <a:prstGeom prst="rect">
            <a:avLst/>
          </a:prstGeom>
          <a:noFill/>
          <a:ln>
            <a:noFill/>
          </a:ln>
        </p:spPr>
      </p:pic>
      <p:pic>
        <p:nvPicPr>
          <p:cNvPr id="391" name="Google Shape;391;g36ea64c330c_0_43"/>
          <p:cNvPicPr preferRelativeResize="0"/>
          <p:nvPr/>
        </p:nvPicPr>
        <p:blipFill rotWithShape="1">
          <a:blip r:embed="rId3">
            <a:alphaModFix/>
          </a:blip>
          <a:srcRect/>
          <a:stretch/>
        </p:blipFill>
        <p:spPr>
          <a:xfrm rot="2700000">
            <a:off x="312764" y="3086697"/>
            <a:ext cx="441715" cy="441715"/>
          </a:xfrm>
          <a:prstGeom prst="rect">
            <a:avLst/>
          </a:prstGeom>
          <a:noFill/>
          <a:ln>
            <a:noFill/>
          </a:ln>
        </p:spPr>
      </p:pic>
      <p:pic>
        <p:nvPicPr>
          <p:cNvPr id="392" name="Google Shape;392;g36ea64c330c_0_43"/>
          <p:cNvPicPr preferRelativeResize="0"/>
          <p:nvPr/>
        </p:nvPicPr>
        <p:blipFill rotWithShape="1">
          <a:blip r:embed="rId3">
            <a:alphaModFix/>
          </a:blip>
          <a:srcRect/>
          <a:stretch/>
        </p:blipFill>
        <p:spPr>
          <a:xfrm rot="2700000">
            <a:off x="312764" y="3997409"/>
            <a:ext cx="441715" cy="441715"/>
          </a:xfrm>
          <a:prstGeom prst="rect">
            <a:avLst/>
          </a:prstGeom>
          <a:noFill/>
          <a:ln>
            <a:noFill/>
          </a:ln>
        </p:spPr>
      </p:pic>
      <p:pic>
        <p:nvPicPr>
          <p:cNvPr id="393" name="Google Shape;393;g36ea64c330c_0_43"/>
          <p:cNvPicPr preferRelativeResize="0"/>
          <p:nvPr/>
        </p:nvPicPr>
        <p:blipFill rotWithShape="1">
          <a:blip r:embed="rId3">
            <a:alphaModFix/>
          </a:blip>
          <a:srcRect/>
          <a:stretch/>
        </p:blipFill>
        <p:spPr>
          <a:xfrm rot="2700000">
            <a:off x="312764" y="4908121"/>
            <a:ext cx="441715" cy="441715"/>
          </a:xfrm>
          <a:prstGeom prst="rect">
            <a:avLst/>
          </a:prstGeom>
          <a:noFill/>
          <a:ln>
            <a:noFill/>
          </a:ln>
        </p:spPr>
      </p:pic>
      <p:pic>
        <p:nvPicPr>
          <p:cNvPr id="394" name="Google Shape;394;g36ea64c330c_0_43"/>
          <p:cNvPicPr preferRelativeResize="0"/>
          <p:nvPr/>
        </p:nvPicPr>
        <p:blipFill rotWithShape="1">
          <a:blip r:embed="rId3">
            <a:alphaModFix/>
          </a:blip>
          <a:srcRect/>
          <a:stretch/>
        </p:blipFill>
        <p:spPr>
          <a:xfrm rot="2700000">
            <a:off x="312764" y="5818833"/>
            <a:ext cx="441715" cy="44171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Het vinden van de juiste mentor</a:t>
            </a:r>
            <a:endParaRPr>
              <a:latin typeface="Calibri"/>
              <a:ea typeface="Calibri"/>
              <a:cs typeface="Calibri"/>
              <a:sym typeface="Calibri"/>
            </a:endParaRPr>
          </a:p>
        </p:txBody>
      </p:sp>
      <p:sp>
        <p:nvSpPr>
          <p:cNvPr id="400" name="Google Shape;400;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t-PT" sz="1800" b="1">
                <a:solidFill>
                  <a:srgbClr val="222222"/>
                </a:solidFill>
                <a:highlight>
                  <a:srgbClr val="FFFFFF"/>
                </a:highlight>
                <a:latin typeface="Calibri"/>
                <a:ea typeface="Calibri"/>
                <a:cs typeface="Calibri"/>
                <a:sym typeface="Calibri"/>
              </a:rPr>
              <a:t>Je mentor moet ervaring hebben in het onderwerp en/of vakgebied van jouw interesse.</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a:solidFill>
                  <a:srgbClr val="222222"/>
                </a:solidFill>
                <a:highlight>
                  <a:srgbClr val="FFFFFF"/>
                </a:highlight>
                <a:latin typeface="Calibri"/>
                <a:ea typeface="Calibri"/>
                <a:cs typeface="Calibri"/>
                <a:sym typeface="Calibri"/>
              </a:rPr>
              <a:t>Voorbeeld: Als je een carrièreswitch wilt maken en je eigen bedrijf wilt starten, moet de mentor die je kiest óf een soortgelijke verandering hebben doorgemaakt, óf ondernemer zijn in een vergelijkbaar vakgebied. </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b="1">
                <a:solidFill>
                  <a:srgbClr val="222222"/>
                </a:solidFill>
                <a:highlight>
                  <a:srgbClr val="FFFFFF"/>
                </a:highlight>
                <a:latin typeface="Calibri"/>
                <a:ea typeface="Calibri"/>
                <a:cs typeface="Calibri"/>
                <a:sym typeface="Calibri"/>
              </a:rPr>
              <a:t>Als je geïnteresseerd bent in een specifiek gebied van ondersteuning/uitdaging, kun je je mentor daarop baseren.</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a:solidFill>
                  <a:srgbClr val="222222"/>
                </a:solidFill>
                <a:highlight>
                  <a:srgbClr val="FFFFFF"/>
                </a:highlight>
                <a:latin typeface="Calibri"/>
                <a:ea typeface="Calibri"/>
                <a:cs typeface="Calibri"/>
                <a:sym typeface="Calibri"/>
              </a:rPr>
              <a:t>Voorbeeld: Als je in de maritieme sector werkt en ondersteuning nodig hebt bij het werken in een door mannen gedomineerde omgeving, kun je een mentor kiezen die dezelfde uitdaging heeft meegemaakt, zelfs als zij in een andere sector werkt, bijvoorbeeld in de technologiesector.</a:t>
            </a:r>
            <a:endParaRPr sz="1800">
              <a:latin typeface="Calibri"/>
              <a:ea typeface="Calibri"/>
              <a:cs typeface="Calibri"/>
              <a:sym typeface="Calibri"/>
            </a:endParaRPr>
          </a:p>
        </p:txBody>
      </p:sp>
      <p:pic>
        <p:nvPicPr>
          <p:cNvPr id="401" name="Google Shape;401;p6"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17502" r="31723"/>
          <a:stretch/>
        </p:blipFill>
        <p:spPr>
          <a:xfrm>
            <a:off x="6968836" y="0"/>
            <a:ext cx="5223164"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g36ea64c330c_0_86"/>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Het vinden van de juiste mentor</a:t>
            </a:r>
            <a:endParaRPr>
              <a:latin typeface="Calibri"/>
              <a:ea typeface="Calibri"/>
              <a:cs typeface="Calibri"/>
              <a:sym typeface="Calibri"/>
            </a:endParaRPr>
          </a:p>
        </p:txBody>
      </p:sp>
      <p:sp>
        <p:nvSpPr>
          <p:cNvPr id="407" name="Google Shape;407;g36ea64c330c_0_86"/>
          <p:cNvSpPr txBox="1">
            <a:spLocks noGrp="1"/>
          </p:cNvSpPr>
          <p:nvPr>
            <p:ph type="body" idx="2"/>
          </p:nvPr>
        </p:nvSpPr>
        <p:spPr>
          <a:xfrm>
            <a:off x="362082" y="1318367"/>
            <a:ext cx="6052500" cy="5305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t-PT" sz="1800" b="1">
                <a:solidFill>
                  <a:srgbClr val="222222"/>
                </a:solidFill>
                <a:highlight>
                  <a:srgbClr val="FFFFFF"/>
                </a:highlight>
                <a:latin typeface="Calibri"/>
                <a:ea typeface="Calibri"/>
                <a:cs typeface="Calibri"/>
                <a:sym typeface="Calibri"/>
              </a:rPr>
              <a:t>Zorg ervoor dat je contact legt met mensen die mogelijk andere mensen kennen die jou kunnen helpen je juiste mentor te vinden.</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Tip: Ga naar netwerkevenementen of gemeenschapsactiviteiten bij jou in de buurt of online, vraag mensen om mentor-aanbevelingen, stuur berichten via LinkedIn waarin je uitlegt dat iemand misschien jouw ideale mentor is – maar wees altijd vriendelijk en respectvol met betrekking tot de tijd van anderen.</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b="1">
                <a:solidFill>
                  <a:srgbClr val="222222"/>
                </a:solidFill>
                <a:highlight>
                  <a:srgbClr val="FFFFFF"/>
                </a:highlight>
                <a:latin typeface="Calibri"/>
                <a:ea typeface="Calibri"/>
                <a:cs typeface="Calibri"/>
                <a:sym typeface="Calibri"/>
              </a:rPr>
              <a:t>Hoe zou jij willen dat je mentorbijeenkomsten plaatsvinden?</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Tip: Als je liever een mentor hebt die je persoonlijk kunt ontmoeten, richt je zoektocht dan op gebieden dicht bij jou in de buurt en maak daar een prioriteit van. Als persoonlijke ontmoetingen voor jou moeilijk te organiseren zijn of je het gevoel hebt dat dit je keuze aan mentoren beperkt, breid je zoektocht dan uit.</a:t>
            </a:r>
            <a:endParaRPr sz="1800" b="1">
              <a:solidFill>
                <a:srgbClr val="222222"/>
              </a:solidFill>
              <a:highlight>
                <a:srgbClr val="FFFFFF"/>
              </a:highlight>
              <a:latin typeface="Calibri"/>
              <a:ea typeface="Calibri"/>
              <a:cs typeface="Calibri"/>
              <a:sym typeface="Calibri"/>
            </a:endParaRPr>
          </a:p>
        </p:txBody>
      </p:sp>
      <p:pic>
        <p:nvPicPr>
          <p:cNvPr id="408" name="Google Shape;408;g36ea64c330c_0_86"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17501" r="31722"/>
          <a:stretch/>
        </p:blipFill>
        <p:spPr>
          <a:xfrm>
            <a:off x="6968836" y="0"/>
            <a:ext cx="5223163" cy="6858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g36ea64c330c_0_97"/>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Vaardigheden voor succesvolle mentees</a:t>
            </a:r>
            <a:endParaRPr>
              <a:latin typeface="Calibri"/>
              <a:ea typeface="Calibri"/>
              <a:cs typeface="Calibri"/>
              <a:sym typeface="Calibri"/>
            </a:endParaRPr>
          </a:p>
        </p:txBody>
      </p:sp>
      <p:sp>
        <p:nvSpPr>
          <p:cNvPr id="414" name="Google Shape;414;g36ea64c330c_0_97"/>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2000"/>
              <a:buNone/>
            </a:pPr>
            <a:r>
              <a:rPr lang="pt-PT" sz="1800" b="1">
                <a:solidFill>
                  <a:srgbClr val="222222"/>
                </a:solidFill>
                <a:highlight>
                  <a:srgbClr val="FFFFFF"/>
                </a:highlight>
                <a:latin typeface="Calibri"/>
                <a:ea typeface="Calibri"/>
                <a:cs typeface="Calibri"/>
                <a:sym typeface="Calibri"/>
              </a:rPr>
              <a:t>Actief luisteren</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Tijdens je bijeenkomsten: luister zorgvuldig en aandachtig – niet alleen wachten om te reageren, maar echt proberen te begrijpen wat je mentor deelt. Vermijd onderbrekingen, zet je meldingen op stil om afleidingen te minimaliseren en aarzel niet om aantekeningen te maken als dat je helpt. Actief luisteren bouwt vertrouwen op en toont respect voor de tijd van je mentor (en die van jouzelf!).</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SzPts val="2000"/>
              <a:buNone/>
            </a:pPr>
            <a:r>
              <a:rPr lang="pt-PT" sz="1800" b="1">
                <a:solidFill>
                  <a:srgbClr val="222222"/>
                </a:solidFill>
                <a:highlight>
                  <a:srgbClr val="FFFFFF"/>
                </a:highlight>
                <a:latin typeface="Calibri"/>
                <a:ea typeface="Calibri"/>
                <a:cs typeface="Calibri"/>
                <a:sym typeface="Calibri"/>
              </a:rPr>
              <a:t>Doelen stellen en voorbereiding</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Voor elke bijeenkomst/contactmoment (vooral de eerste), denk na over en kies welke belangrijke professionele kwesties jou bezighouden. Zo ben je voorbereid en haal je het meeste uit je gesprek met je mentor (kijk terug naar de slide over doelen stellen voor meer praktische tips!).</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SzPts val="2000"/>
              <a:buNone/>
            </a:pPr>
            <a:r>
              <a:rPr lang="pt-PT" sz="1800" b="1">
                <a:solidFill>
                  <a:srgbClr val="222222"/>
                </a:solidFill>
                <a:highlight>
                  <a:srgbClr val="FFFFFF"/>
                </a:highlight>
                <a:latin typeface="Calibri"/>
                <a:ea typeface="Calibri"/>
                <a:cs typeface="Calibri"/>
                <a:sym typeface="Calibri"/>
              </a:rPr>
              <a:t>Openstaan voor feedback</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Feedback ontvangen – vooral als het je uitdaagt – is een belangrijk onderdeel van groei via mentorschap. Probeer de opmerkingen van je mentor met nieuwsgierigheid te benaderen in plaats van met verdediging. Stel vragen en wees bereid nieuwe perspectieven te verkennen, ook als die in het begin ongemakkelijk aanvoelen.</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endParaRPr sz="150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sz="150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Vaardigheden voor succesvolle mentees</a:t>
            </a:r>
            <a:endParaRPr/>
          </a:p>
        </p:txBody>
      </p:sp>
      <p:sp>
        <p:nvSpPr>
          <p:cNvPr id="420" name="Google Shape;420;p58"/>
          <p:cNvSpPr txBox="1">
            <a:spLocks noGrp="1"/>
          </p:cNvSpPr>
          <p:nvPr>
            <p:ph type="body" idx="2"/>
          </p:nvPr>
        </p:nvSpPr>
        <p:spPr>
          <a:xfrm>
            <a:off x="362081" y="1230284"/>
            <a:ext cx="11730451" cy="5023867"/>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22240"/>
              </a:buClr>
              <a:buSzPts val="2000"/>
              <a:buFont typeface="Arial"/>
              <a:buNone/>
            </a:pPr>
            <a:r>
              <a:rPr lang="pt-PT" sz="1800" b="1">
                <a:latin typeface="Calibri"/>
                <a:ea typeface="Calibri"/>
                <a:cs typeface="Calibri"/>
                <a:sym typeface="Calibri"/>
              </a:rPr>
              <a:t>Vertrouwen en wederzijds respect opbouwen</a:t>
            </a:r>
            <a:endParaRPr/>
          </a:p>
          <a:p>
            <a:pPr marL="457200" marR="0" lvl="0" indent="-228600" algn="l" rtl="0">
              <a:lnSpc>
                <a:spcPct val="90000"/>
              </a:lnSpc>
              <a:spcBef>
                <a:spcPts val="1000"/>
              </a:spcBef>
              <a:spcAft>
                <a:spcPts val="0"/>
              </a:spcAft>
              <a:buClr>
                <a:srgbClr val="222240"/>
              </a:buClr>
              <a:buSzPts val="2000"/>
              <a:buFont typeface="Arial"/>
              <a:buNone/>
            </a:pPr>
            <a:r>
              <a:rPr lang="pt-PT" sz="1800">
                <a:latin typeface="Calibri"/>
                <a:ea typeface="Calibri"/>
                <a:cs typeface="Calibri"/>
                <a:sym typeface="Calibri"/>
              </a:rPr>
              <a:t>Respecteer de tijdsafspraken die je met je mentor hebt gemaakt. Verwacht niet dat zij altijd beschikbaar zijn buiten het</a:t>
            </a:r>
            <a:endParaRPr sz="1800">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r>
              <a:rPr lang="pt-PT" sz="1800">
                <a:latin typeface="Calibri"/>
                <a:ea typeface="Calibri"/>
                <a:cs typeface="Calibri"/>
                <a:sym typeface="Calibri"/>
              </a:rPr>
              <a:t>afgesproken plan.</a:t>
            </a:r>
            <a:endParaRPr/>
          </a:p>
          <a:p>
            <a:pPr marL="457200" marR="0" lvl="0" indent="-228600" algn="l" rtl="0">
              <a:lnSpc>
                <a:spcPct val="90000"/>
              </a:lnSpc>
              <a:spcBef>
                <a:spcPts val="1000"/>
              </a:spcBef>
              <a:spcAft>
                <a:spcPts val="0"/>
              </a:spcAft>
              <a:buClr>
                <a:srgbClr val="222240"/>
              </a:buClr>
              <a:buSzPts val="2000"/>
              <a:buFont typeface="Arial"/>
              <a:buNone/>
            </a:pPr>
            <a:r>
              <a:rPr lang="pt-PT" sz="1800">
                <a:latin typeface="Calibri"/>
                <a:ea typeface="Calibri"/>
                <a:cs typeface="Calibri"/>
                <a:sym typeface="Calibri"/>
              </a:rPr>
              <a:t>Wees eerlijk en open over de kwesties die jou bezighouden. Je mentor is er om naar je te luisteren, en jullie</a:t>
            </a:r>
            <a:endParaRPr sz="1800">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r>
              <a:rPr lang="pt-PT" sz="1800">
                <a:latin typeface="Calibri"/>
                <a:ea typeface="Calibri"/>
                <a:cs typeface="Calibri"/>
                <a:sym typeface="Calibri"/>
              </a:rPr>
              <a:t>samenwerking zal vruchtbaarder zijn als je hen vertrouwen geeft.</a:t>
            </a:r>
            <a:endParaRPr>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endParaRPr sz="1800">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r>
              <a:rPr lang="pt-PT" sz="1800" b="1">
                <a:latin typeface="Calibri"/>
                <a:ea typeface="Calibri"/>
                <a:cs typeface="Calibri"/>
                <a:sym typeface="Calibri"/>
              </a:rPr>
              <a:t>Het meeste halen uit de mentorrelatie</a:t>
            </a:r>
            <a:endParaRPr/>
          </a:p>
          <a:p>
            <a:pPr marL="457200" marR="0" lvl="0" indent="-228600" algn="l" rtl="0">
              <a:lnSpc>
                <a:spcPct val="90000"/>
              </a:lnSpc>
              <a:spcBef>
                <a:spcPts val="1000"/>
              </a:spcBef>
              <a:spcAft>
                <a:spcPts val="0"/>
              </a:spcAft>
              <a:buClr>
                <a:srgbClr val="222240"/>
              </a:buClr>
              <a:buSzPts val="2000"/>
              <a:buFont typeface="Arial"/>
              <a:buNone/>
            </a:pPr>
            <a:r>
              <a:rPr lang="pt-PT" sz="1800">
                <a:latin typeface="Calibri"/>
                <a:ea typeface="Calibri"/>
                <a:cs typeface="Calibri"/>
                <a:sym typeface="Calibri"/>
              </a:rPr>
              <a:t>Toewijding is een belangrijk onderdeel van het mentorproces en betekent:</a:t>
            </a:r>
            <a:endParaRPr/>
          </a:p>
          <a:p>
            <a:pPr marL="514350" lvl="0" indent="-285750" algn="l" rtl="0">
              <a:lnSpc>
                <a:spcPct val="90000"/>
              </a:lnSpc>
              <a:spcBef>
                <a:spcPts val="1000"/>
              </a:spcBef>
              <a:spcAft>
                <a:spcPts val="0"/>
              </a:spcAft>
              <a:buSzPts val="2000"/>
              <a:buChar char="•"/>
            </a:pPr>
            <a:r>
              <a:rPr lang="pt-PT" sz="1800">
                <a:latin typeface="Calibri"/>
                <a:ea typeface="Calibri"/>
                <a:cs typeface="Calibri"/>
                <a:sym typeface="Calibri"/>
              </a:rPr>
              <a:t>Consistent zijn in je communicatie en afspraken</a:t>
            </a:r>
            <a:endParaRPr/>
          </a:p>
          <a:p>
            <a:pPr marL="514350" lvl="0" indent="-285750" algn="l" rtl="0">
              <a:lnSpc>
                <a:spcPct val="90000"/>
              </a:lnSpc>
              <a:spcBef>
                <a:spcPts val="1000"/>
              </a:spcBef>
              <a:spcAft>
                <a:spcPts val="0"/>
              </a:spcAft>
              <a:buSzPts val="2000"/>
              <a:buChar char="•"/>
            </a:pPr>
            <a:r>
              <a:rPr lang="pt-PT" sz="1800">
                <a:latin typeface="Calibri"/>
                <a:ea typeface="Calibri"/>
                <a:cs typeface="Calibri"/>
                <a:sym typeface="Calibri"/>
              </a:rPr>
              <a:t>Voorbereid naar elke bijeenkomst komen</a:t>
            </a:r>
            <a:endParaRPr/>
          </a:p>
          <a:p>
            <a:pPr marL="514350" lvl="0" indent="-285750" algn="l" rtl="0">
              <a:lnSpc>
                <a:spcPct val="90000"/>
              </a:lnSpc>
              <a:spcBef>
                <a:spcPts val="1000"/>
              </a:spcBef>
              <a:spcAft>
                <a:spcPts val="0"/>
              </a:spcAft>
              <a:buSzPts val="2000"/>
              <a:buChar char="•"/>
            </a:pPr>
            <a:r>
              <a:rPr lang="pt-PT" sz="1800">
                <a:latin typeface="Calibri"/>
                <a:ea typeface="Calibri"/>
                <a:cs typeface="Calibri"/>
                <a:sym typeface="Calibri"/>
              </a:rPr>
              <a:t>De stappen opvolgen die je tussen de bijeenkomsten hebt afgesproken</a:t>
            </a:r>
            <a:endParaRPr>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9"/>
          <p:cNvSpPr txBox="1">
            <a:spLocks noGrp="1"/>
          </p:cNvSpPr>
          <p:nvPr>
            <p:ph type="body" idx="1"/>
          </p:nvPr>
        </p:nvSpPr>
        <p:spPr>
          <a:xfrm>
            <a:off x="432260" y="3142210"/>
            <a:ext cx="9327375" cy="176229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4800"/>
              <a:buNone/>
            </a:pPr>
            <a:r>
              <a:rPr lang="pt-PT"/>
              <a:t>UNIT 5.3: De rol van mentor op je nemen</a:t>
            </a:r>
            <a:endParaRPr/>
          </a:p>
          <a:p>
            <a:pPr marL="0" lvl="0" indent="0" algn="l" rtl="0">
              <a:lnSpc>
                <a:spcPct val="90000"/>
              </a:lnSpc>
              <a:spcBef>
                <a:spcPts val="0"/>
              </a:spcBef>
              <a:spcAft>
                <a:spcPts val="0"/>
              </a:spcAft>
              <a:buClr>
                <a:schemeClr val="lt1"/>
              </a:buClr>
              <a:buSzPts val="4800"/>
              <a:buNone/>
            </a:pPr>
            <a:r>
              <a:rPr lang="pt-PT" sz="2000"/>
              <a:t>De reis van persoonlijke groei naar het begeleiden van anderen</a:t>
            </a: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1000"/>
              </a:spcBef>
              <a:spcAft>
                <a:spcPts val="0"/>
              </a:spcAft>
              <a:buClr>
                <a:srgbClr val="283143"/>
              </a:buClr>
              <a:buSzPts val="32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0"/>
          <p:cNvSpPr txBox="1">
            <a:spLocks noGrp="1"/>
          </p:cNvSpPr>
          <p:nvPr>
            <p:ph type="body" idx="1"/>
          </p:nvPr>
        </p:nvSpPr>
        <p:spPr>
          <a:xfrm>
            <a:off x="727841" y="1582595"/>
            <a:ext cx="7293900" cy="1057500"/>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Je hebt waardevolle ervaring opgedaan in je vakgebied of rol.</a:t>
            </a:r>
            <a:endParaRPr sz="1500">
              <a:solidFill>
                <a:schemeClr val="dk1"/>
              </a:solidFill>
              <a:latin typeface="Calibri"/>
              <a:ea typeface="Calibri"/>
              <a:cs typeface="Calibri"/>
              <a:sym typeface="Calibri"/>
            </a:endParaRPr>
          </a:p>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Collega’s of peers vragen regelmatig om jouw advies of input.</a:t>
            </a:r>
            <a:endParaRPr sz="1500">
              <a:solidFill>
                <a:schemeClr val="dk1"/>
              </a:solidFill>
              <a:latin typeface="Calibri"/>
              <a:ea typeface="Calibri"/>
              <a:cs typeface="Calibri"/>
              <a:sym typeface="Calibri"/>
            </a:endParaRPr>
          </a:p>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Je voelt de wens om iets terug te geven en de groei van anderen te ondersteunen.</a:t>
            </a:r>
            <a:endParaRPr sz="1500">
              <a:solidFill>
                <a:schemeClr val="dk1"/>
              </a:solidFill>
              <a:latin typeface="Calibri"/>
              <a:ea typeface="Calibri"/>
              <a:cs typeface="Calibri"/>
              <a:sym typeface="Calibri"/>
            </a:endParaRPr>
          </a:p>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Je hebt uitdagingen overwonnen en kunt geleerde lessen delen.</a:t>
            </a:r>
            <a:endParaRPr sz="1500">
              <a:solidFill>
                <a:schemeClr val="dk1"/>
              </a:solidFill>
              <a:latin typeface="Calibri"/>
              <a:ea typeface="Calibri"/>
              <a:cs typeface="Calibri"/>
              <a:sym typeface="Calibri"/>
            </a:endParaRPr>
          </a:p>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Je voelt je op je gemak met het feit dat je niet alle antwoorden hebt, maar bereid bent deze samen met anderen te onderzoeken.</a:t>
            </a:r>
            <a:endParaRPr sz="1500">
              <a:solidFill>
                <a:schemeClr val="dk1"/>
              </a:solidFill>
              <a:latin typeface="Calibri"/>
              <a:ea typeface="Calibri"/>
              <a:cs typeface="Calibri"/>
              <a:sym typeface="Calibri"/>
            </a:endParaRPr>
          </a:p>
        </p:txBody>
      </p:sp>
      <p:sp>
        <p:nvSpPr>
          <p:cNvPr id="431" name="Google Shape;431;p60"/>
          <p:cNvSpPr txBox="1">
            <a:spLocks noGrp="1"/>
          </p:cNvSpPr>
          <p:nvPr>
            <p:ph type="body" idx="2"/>
          </p:nvPr>
        </p:nvSpPr>
        <p:spPr>
          <a:xfrm>
            <a:off x="727841" y="118622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Font typeface="Arial"/>
              <a:buNone/>
            </a:pPr>
            <a:r>
              <a:rPr lang="pt-PT">
                <a:solidFill>
                  <a:srgbClr val="E95426"/>
                </a:solidFill>
                <a:latin typeface="Calibri"/>
                <a:ea typeface="Calibri"/>
                <a:cs typeface="Calibri"/>
                <a:sym typeface="Calibri"/>
              </a:rPr>
              <a:t>STAP 1: Erken dat je klaar bent om mentor te zijn</a:t>
            </a:r>
            <a:endParaRPr>
              <a:solidFill>
                <a:srgbClr val="E95426"/>
              </a:solidFill>
              <a:latin typeface="Calibri"/>
              <a:ea typeface="Calibri"/>
              <a:cs typeface="Calibri"/>
              <a:sym typeface="Calibri"/>
            </a:endParaRPr>
          </a:p>
          <a:p>
            <a:pPr marL="0" lvl="0" indent="0" algn="l" rtl="0">
              <a:lnSpc>
                <a:spcPct val="90000"/>
              </a:lnSpc>
              <a:spcBef>
                <a:spcPts val="0"/>
              </a:spcBef>
              <a:spcAft>
                <a:spcPts val="0"/>
              </a:spcAft>
              <a:buClr>
                <a:srgbClr val="E280AC"/>
              </a:buClr>
              <a:buSzPts val="1800"/>
              <a:buFont typeface="Arial"/>
              <a:buNone/>
            </a:pPr>
            <a:endParaRPr sz="1500"/>
          </a:p>
        </p:txBody>
      </p:sp>
      <p:sp>
        <p:nvSpPr>
          <p:cNvPr id="432" name="Google Shape;432;p60"/>
          <p:cNvSpPr txBox="1">
            <a:spLocks noGrp="1"/>
          </p:cNvSpPr>
          <p:nvPr>
            <p:ph type="body" idx="4"/>
          </p:nvPr>
        </p:nvSpPr>
        <p:spPr>
          <a:xfrm>
            <a:off x="366388" y="130035"/>
            <a:ext cx="93777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Wanneer is het juiste moment?</a:t>
            </a:r>
            <a:endParaRPr>
              <a:latin typeface="Calibri"/>
              <a:ea typeface="Calibri"/>
              <a:cs typeface="Calibri"/>
              <a:sym typeface="Calibri"/>
            </a:endParaRPr>
          </a:p>
          <a:p>
            <a:pPr marL="0" lvl="0" indent="0" algn="l" rtl="0">
              <a:lnSpc>
                <a:spcPct val="90000"/>
              </a:lnSpc>
              <a:spcBef>
                <a:spcPts val="0"/>
              </a:spcBef>
              <a:spcAft>
                <a:spcPts val="0"/>
              </a:spcAft>
              <a:buClr>
                <a:srgbClr val="E64424"/>
              </a:buClr>
              <a:buSzPts val="3200"/>
              <a:buNone/>
            </a:pPr>
            <a:r>
              <a:rPr lang="pt-PT" sz="2000">
                <a:latin typeface="Calibri"/>
                <a:ea typeface="Calibri"/>
                <a:cs typeface="Calibri"/>
                <a:sym typeface="Calibri"/>
              </a:rPr>
              <a:t>Herkennen van interne en externe signalen dat je klaar bent om mentor te worden in 3 stappen</a:t>
            </a:r>
            <a:endParaRPr sz="2000">
              <a:latin typeface="Calibri"/>
              <a:ea typeface="Calibri"/>
              <a:cs typeface="Calibri"/>
              <a:sym typeface="Calibri"/>
            </a:endParaRPr>
          </a:p>
        </p:txBody>
      </p:sp>
      <p:sp>
        <p:nvSpPr>
          <p:cNvPr id="433" name="Google Shape;433;p60"/>
          <p:cNvSpPr txBox="1">
            <a:spLocks noGrp="1"/>
          </p:cNvSpPr>
          <p:nvPr>
            <p:ph type="body" idx="5"/>
          </p:nvPr>
        </p:nvSpPr>
        <p:spPr>
          <a:xfrm>
            <a:off x="727841" y="3608750"/>
            <a:ext cx="6047100" cy="1057500"/>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Wat heb ik geleerd dat iemand anders kan helpen?</a:t>
            </a:r>
            <a:endParaRPr sz="1500">
              <a:solidFill>
                <a:schemeClr val="dk1"/>
              </a:solidFill>
              <a:latin typeface="Calibri"/>
              <a:ea typeface="Calibri"/>
              <a:cs typeface="Calibri"/>
              <a:sym typeface="Calibri"/>
            </a:endParaRPr>
          </a:p>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Vind ik het leuk om anderen te helpen groeien?</a:t>
            </a:r>
            <a:endParaRPr sz="1500">
              <a:solidFill>
                <a:schemeClr val="dk1"/>
              </a:solidFill>
              <a:latin typeface="Calibri"/>
              <a:ea typeface="Calibri"/>
              <a:cs typeface="Calibri"/>
              <a:sym typeface="Calibri"/>
            </a:endParaRPr>
          </a:p>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Ben ik geduldig en open voor verschillende perspectieven?</a:t>
            </a:r>
            <a:endParaRPr sz="1500">
              <a:solidFill>
                <a:schemeClr val="dk1"/>
              </a:solidFill>
              <a:latin typeface="Calibri"/>
              <a:ea typeface="Calibri"/>
              <a:cs typeface="Calibri"/>
              <a:sym typeface="Calibri"/>
            </a:endParaRPr>
          </a:p>
          <a:p>
            <a:pPr marL="457200" marR="0" lvl="0" indent="-311150" algn="l" rtl="0">
              <a:lnSpc>
                <a:spcPct val="115000"/>
              </a:lnSpc>
              <a:spcBef>
                <a:spcPts val="0"/>
              </a:spcBef>
              <a:spcAft>
                <a:spcPts val="0"/>
              </a:spcAft>
              <a:buClr>
                <a:schemeClr val="dk1"/>
              </a:buClr>
              <a:buSzPts val="1300"/>
              <a:buChar char="●"/>
            </a:pPr>
            <a:r>
              <a:rPr lang="pt-PT" sz="1500">
                <a:solidFill>
                  <a:schemeClr val="dk1"/>
                </a:solidFill>
                <a:latin typeface="Calibri"/>
                <a:ea typeface="Calibri"/>
                <a:cs typeface="Calibri"/>
                <a:sym typeface="Calibri"/>
              </a:rPr>
              <a:t>Kan ik tijd en energie investeren in de ontwikkeling van iemand anders?</a:t>
            </a:r>
            <a:endParaRPr sz="1500">
              <a:solidFill>
                <a:schemeClr val="dk1"/>
              </a:solidFill>
              <a:highlight>
                <a:srgbClr val="FAFAFA"/>
              </a:highlight>
              <a:latin typeface="Calibri"/>
              <a:ea typeface="Calibri"/>
              <a:cs typeface="Calibri"/>
              <a:sym typeface="Calibri"/>
            </a:endParaRPr>
          </a:p>
          <a:p>
            <a:pPr marL="0" lvl="0" indent="0" algn="l" rtl="0">
              <a:lnSpc>
                <a:spcPct val="90000"/>
              </a:lnSpc>
              <a:spcBef>
                <a:spcPts val="0"/>
              </a:spcBef>
              <a:spcAft>
                <a:spcPts val="0"/>
              </a:spcAft>
              <a:buClr>
                <a:srgbClr val="3A3838"/>
              </a:buClr>
              <a:buSzPts val="1800"/>
              <a:buNone/>
            </a:pPr>
            <a:endParaRPr sz="1300">
              <a:solidFill>
                <a:schemeClr val="dk1"/>
              </a:solidFill>
            </a:endParaRPr>
          </a:p>
        </p:txBody>
      </p:sp>
      <p:sp>
        <p:nvSpPr>
          <p:cNvPr id="434" name="Google Shape;434;p60"/>
          <p:cNvSpPr txBox="1">
            <a:spLocks noGrp="1"/>
          </p:cNvSpPr>
          <p:nvPr>
            <p:ph type="body" idx="6"/>
          </p:nvPr>
        </p:nvSpPr>
        <p:spPr>
          <a:xfrm>
            <a:off x="727841" y="3261633"/>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pt-PT">
                <a:latin typeface="Calibri"/>
                <a:ea typeface="Calibri"/>
                <a:cs typeface="Calibri"/>
                <a:sym typeface="Calibri"/>
              </a:rPr>
              <a:t>STAP 2: Vragen voor zelfreflectie</a:t>
            </a:r>
            <a:endParaRPr>
              <a:latin typeface="Calibri"/>
              <a:ea typeface="Calibri"/>
              <a:cs typeface="Calibri"/>
              <a:sym typeface="Calibri"/>
            </a:endParaRPr>
          </a:p>
          <a:p>
            <a:pPr marL="0" lvl="0" indent="0" algn="l" rtl="0">
              <a:lnSpc>
                <a:spcPct val="90000"/>
              </a:lnSpc>
              <a:spcBef>
                <a:spcPts val="0"/>
              </a:spcBef>
              <a:spcAft>
                <a:spcPts val="0"/>
              </a:spcAft>
              <a:buClr>
                <a:srgbClr val="E95426"/>
              </a:buClr>
              <a:buSzPts val="1800"/>
              <a:buNone/>
            </a:pPr>
            <a:endParaRPr/>
          </a:p>
        </p:txBody>
      </p:sp>
      <p:sp>
        <p:nvSpPr>
          <p:cNvPr id="435" name="Google Shape;435;p60"/>
          <p:cNvSpPr txBox="1">
            <a:spLocks noGrp="1"/>
          </p:cNvSpPr>
          <p:nvPr>
            <p:ph type="body" idx="7"/>
          </p:nvPr>
        </p:nvSpPr>
        <p:spPr>
          <a:xfrm>
            <a:off x="727841" y="5405917"/>
            <a:ext cx="6873300" cy="1057500"/>
          </a:xfrm>
          <a:prstGeom prst="rect">
            <a:avLst/>
          </a:prstGeom>
          <a:noFill/>
          <a:ln>
            <a:noFill/>
          </a:ln>
        </p:spPr>
        <p:txBody>
          <a:bodyPr spcFirstLastPara="1" wrap="square" lIns="91425" tIns="45700" rIns="91425" bIns="45700" anchor="t" anchorCtr="0">
            <a:noAutofit/>
          </a:bodyPr>
          <a:lstStyle/>
          <a:p>
            <a:pPr marL="457200" marR="0" lvl="0" indent="-323850" algn="l" rtl="0">
              <a:lnSpc>
                <a:spcPct val="115000"/>
              </a:lnSpc>
              <a:spcBef>
                <a:spcPts val="0"/>
              </a:spcBef>
              <a:spcAft>
                <a:spcPts val="0"/>
              </a:spcAft>
              <a:buClr>
                <a:schemeClr val="dk1"/>
              </a:buClr>
              <a:buSzPts val="1500"/>
              <a:buChar char="●"/>
            </a:pPr>
            <a:r>
              <a:rPr lang="pt-PT" sz="1500" b="1">
                <a:solidFill>
                  <a:schemeClr val="dk1"/>
                </a:solidFill>
                <a:latin typeface="Calibri"/>
                <a:ea typeface="Calibri"/>
                <a:cs typeface="Calibri"/>
                <a:sym typeface="Calibri"/>
              </a:rPr>
              <a:t>Mentorschap</a:t>
            </a:r>
            <a:r>
              <a:rPr lang="pt-PT" sz="1500">
                <a:solidFill>
                  <a:schemeClr val="dk1"/>
                </a:solidFill>
                <a:latin typeface="Calibri"/>
                <a:ea typeface="Calibri"/>
                <a:cs typeface="Calibri"/>
                <a:sym typeface="Calibri"/>
              </a:rPr>
              <a:t> draait niet om perfectie – het </a:t>
            </a:r>
            <a:r>
              <a:rPr lang="pt-PT" sz="1500" b="1">
                <a:solidFill>
                  <a:schemeClr val="dk1"/>
                </a:solidFill>
                <a:latin typeface="Calibri"/>
                <a:ea typeface="Calibri"/>
                <a:cs typeface="Calibri"/>
                <a:sym typeface="Calibri"/>
              </a:rPr>
              <a:t>gaat erom dat je bereid bent samen met je mentee te groeien.</a:t>
            </a:r>
            <a:endParaRPr sz="1500" b="1">
              <a:solidFill>
                <a:schemeClr val="dk1"/>
              </a:solidFill>
              <a:latin typeface="Calibri"/>
              <a:ea typeface="Calibri"/>
              <a:cs typeface="Calibri"/>
              <a:sym typeface="Calibri"/>
            </a:endParaRPr>
          </a:p>
          <a:p>
            <a:pPr marL="457200" marR="0" lvl="0" indent="-323850" algn="l" rtl="0">
              <a:lnSpc>
                <a:spcPct val="115000"/>
              </a:lnSpc>
              <a:spcBef>
                <a:spcPts val="0"/>
              </a:spcBef>
              <a:spcAft>
                <a:spcPts val="0"/>
              </a:spcAft>
              <a:buClr>
                <a:schemeClr val="dk1"/>
              </a:buClr>
              <a:buSzPts val="1500"/>
              <a:buChar char="●"/>
            </a:pPr>
            <a:r>
              <a:rPr lang="pt-PT" sz="1500" b="1">
                <a:solidFill>
                  <a:schemeClr val="dk1"/>
                </a:solidFill>
                <a:latin typeface="Calibri"/>
                <a:ea typeface="Calibri"/>
                <a:cs typeface="Calibri"/>
                <a:sym typeface="Calibri"/>
              </a:rPr>
              <a:t>Klaar zijn is een mindset, </a:t>
            </a:r>
            <a:r>
              <a:rPr lang="pt-PT" sz="1500">
                <a:solidFill>
                  <a:schemeClr val="dk1"/>
                </a:solidFill>
                <a:latin typeface="Calibri"/>
                <a:ea typeface="Calibri"/>
                <a:cs typeface="Calibri"/>
                <a:sym typeface="Calibri"/>
              </a:rPr>
              <a:t>geen mijlpaal.</a:t>
            </a:r>
            <a:endParaRPr sz="1500">
              <a:solidFill>
                <a:schemeClr val="dk1"/>
              </a:solidFill>
              <a:latin typeface="Calibri"/>
              <a:ea typeface="Calibri"/>
              <a:cs typeface="Calibri"/>
              <a:sym typeface="Calibri"/>
            </a:endParaRPr>
          </a:p>
        </p:txBody>
      </p:sp>
      <p:sp>
        <p:nvSpPr>
          <p:cNvPr id="436" name="Google Shape;436;p60"/>
          <p:cNvSpPr txBox="1">
            <a:spLocks noGrp="1"/>
          </p:cNvSpPr>
          <p:nvPr>
            <p:ph type="body" idx="8"/>
          </p:nvPr>
        </p:nvSpPr>
        <p:spPr>
          <a:xfrm>
            <a:off x="727841" y="5052526"/>
            <a:ext cx="6047100" cy="353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1800"/>
              <a:buNone/>
            </a:pPr>
            <a:r>
              <a:rPr lang="pt-PT">
                <a:latin typeface="Calibri"/>
                <a:ea typeface="Calibri"/>
                <a:cs typeface="Calibri"/>
                <a:sym typeface="Calibri"/>
              </a:rPr>
              <a:t>STAP 3: Je groeimindset in mentorschap</a:t>
            </a:r>
            <a:endParaRPr>
              <a:latin typeface="Calibri"/>
              <a:ea typeface="Calibri"/>
              <a:cs typeface="Calibri"/>
              <a:sym typeface="Calibri"/>
            </a:endParaRPr>
          </a:p>
          <a:p>
            <a:pPr marL="0" lvl="0" indent="0" algn="l" rtl="0">
              <a:lnSpc>
                <a:spcPct val="90000"/>
              </a:lnSpc>
              <a:spcBef>
                <a:spcPts val="0"/>
              </a:spcBef>
              <a:spcAft>
                <a:spcPts val="0"/>
              </a:spcAft>
              <a:buClr>
                <a:srgbClr val="E64424"/>
              </a:buClr>
              <a:buSzPts val="1800"/>
              <a:buNone/>
            </a:pPr>
            <a:endParaRPr/>
          </a:p>
        </p:txBody>
      </p:sp>
      <p:pic>
        <p:nvPicPr>
          <p:cNvPr id="437" name="Google Shape;437;p60" descr="Uma imagem com vestuário, pessoa, Cara humana, calças de ganga&#10;&#10;Os conteúdos gerados por IA poderão estar incorretos."/>
          <p:cNvPicPr preferRelativeResize="0">
            <a:picLocks noGrp="1"/>
          </p:cNvPicPr>
          <p:nvPr>
            <p:ph type="pic" idx="3"/>
          </p:nvPr>
        </p:nvPicPr>
        <p:blipFill rotWithShape="1">
          <a:blip r:embed="rId3">
            <a:alphaModFix/>
          </a:blip>
          <a:srcRect l="25137" r="25142"/>
          <a:stretch/>
        </p:blipFill>
        <p:spPr>
          <a:xfrm>
            <a:off x="8021782" y="1260764"/>
            <a:ext cx="4170221" cy="5441963"/>
          </a:xfrm>
          <a:prstGeom prst="rect">
            <a:avLst/>
          </a:prstGeom>
          <a:noFill/>
          <a:ln>
            <a:noFill/>
          </a:ln>
        </p:spPr>
      </p:pic>
      <p:sp>
        <p:nvSpPr>
          <p:cNvPr id="438" name="Google Shape;438;p60"/>
          <p:cNvSpPr/>
          <p:nvPr/>
        </p:nvSpPr>
        <p:spPr>
          <a:xfrm>
            <a:off x="5055238" y="3182991"/>
            <a:ext cx="2743200" cy="425700"/>
          </a:xfrm>
          <a:prstGeom prst="wedgeRectCallout">
            <a:avLst>
              <a:gd name="adj1" fmla="val -20833"/>
              <a:gd name="adj2" fmla="val 62500"/>
            </a:avLst>
          </a:prstGeom>
          <a:solidFill>
            <a:schemeClr val="lt2"/>
          </a:solidFill>
          <a:ln>
            <a:noFill/>
          </a:ln>
        </p:spPr>
        <p:txBody>
          <a:bodyPr spcFirstLastPara="1" wrap="square" lIns="91425" tIns="45700" rIns="91425" bIns="45700" anchor="t" anchorCtr="0">
            <a:spAutoFit/>
          </a:bodyPr>
          <a:lstStyle/>
          <a:p>
            <a:pPr marL="0" marR="0" lvl="0" indent="0" algn="ctr" rtl="0">
              <a:lnSpc>
                <a:spcPct val="106250"/>
              </a:lnSpc>
              <a:spcBef>
                <a:spcPts val="0"/>
              </a:spcBef>
              <a:spcAft>
                <a:spcPts val="0"/>
              </a:spcAft>
              <a:buNone/>
            </a:pPr>
            <a:r>
              <a:rPr lang="pt-PT" sz="1200" i="1">
                <a:latin typeface="Calibri"/>
                <a:ea typeface="Calibri"/>
                <a:cs typeface="Calibri"/>
                <a:sym typeface="Calibri"/>
              </a:rPr>
              <a:t>Probeer dit tijdens de workshop en schrijf de antwoorden op!</a:t>
            </a:r>
            <a:endParaRPr/>
          </a:p>
        </p:txBody>
      </p:sp>
      <p:sp>
        <p:nvSpPr>
          <p:cNvPr id="439" name="Google Shape;439;p60"/>
          <p:cNvSpPr/>
          <p:nvPr/>
        </p:nvSpPr>
        <p:spPr>
          <a:xfrm rot="5400000">
            <a:off x="4662331" y="3165361"/>
            <a:ext cx="145800" cy="4611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pic>
        <p:nvPicPr>
          <p:cNvPr id="444" name="Google Shape;444;p61" descr="Uma imagem com Gráficos, círculo, Saturação de cores, laranja&#10;&#10;Os conteúdos gerados por IA poderão estar incorretos."/>
          <p:cNvPicPr preferRelativeResize="0"/>
          <p:nvPr/>
        </p:nvPicPr>
        <p:blipFill rotWithShape="1">
          <a:blip r:embed="rId3">
            <a:alphaModFix/>
          </a:blip>
          <a:srcRect/>
          <a:stretch/>
        </p:blipFill>
        <p:spPr>
          <a:xfrm>
            <a:off x="-9525" y="-14718"/>
            <a:ext cx="12192000" cy="6858000"/>
          </a:xfrm>
          <a:prstGeom prst="rect">
            <a:avLst/>
          </a:prstGeom>
          <a:noFill/>
          <a:ln>
            <a:noFill/>
          </a:ln>
        </p:spPr>
      </p:pic>
      <p:sp>
        <p:nvSpPr>
          <p:cNvPr id="445" name="Google Shape;445;p61"/>
          <p:cNvSpPr txBox="1">
            <a:spLocks noGrp="1"/>
          </p:cNvSpPr>
          <p:nvPr>
            <p:ph type="body" idx="1"/>
          </p:nvPr>
        </p:nvSpPr>
        <p:spPr>
          <a:xfrm>
            <a:off x="361683" y="388543"/>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Kerncompetenties voor effectief mentorschap</a:t>
            </a:r>
            <a:endParaRPr>
              <a:latin typeface="Calibri"/>
              <a:ea typeface="Calibri"/>
              <a:cs typeface="Calibri"/>
              <a:sym typeface="Calibri"/>
            </a:endParaRPr>
          </a:p>
        </p:txBody>
      </p:sp>
      <p:sp>
        <p:nvSpPr>
          <p:cNvPr id="446" name="Google Shape;446;p61"/>
          <p:cNvSpPr txBox="1"/>
          <p:nvPr/>
        </p:nvSpPr>
        <p:spPr>
          <a:xfrm>
            <a:off x="885402" y="3694716"/>
            <a:ext cx="20631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600"/>
              </a:spcBef>
              <a:spcAft>
                <a:spcPts val="0"/>
              </a:spcAft>
              <a:buNone/>
            </a:pPr>
            <a:r>
              <a:rPr lang="pt-PT" sz="1800" b="1">
                <a:solidFill>
                  <a:schemeClr val="lt1"/>
                </a:solidFill>
                <a:latin typeface="Calibri"/>
                <a:ea typeface="Calibri"/>
                <a:cs typeface="Calibri"/>
                <a:sym typeface="Calibri"/>
              </a:rPr>
              <a:t>Actief luisteren</a:t>
            </a:r>
            <a:endParaRPr/>
          </a:p>
        </p:txBody>
      </p:sp>
      <p:grpSp>
        <p:nvGrpSpPr>
          <p:cNvPr id="447" name="Google Shape;447;p61" descr="Ear outline"/>
          <p:cNvGrpSpPr/>
          <p:nvPr/>
        </p:nvGrpSpPr>
        <p:grpSpPr>
          <a:xfrm>
            <a:off x="1688302" y="2941745"/>
            <a:ext cx="449607" cy="604959"/>
            <a:chOff x="1212179" y="1187600"/>
            <a:chExt cx="449607" cy="604959"/>
          </a:xfrm>
        </p:grpSpPr>
        <p:sp>
          <p:nvSpPr>
            <p:cNvPr id="448" name="Google Shape;448;p61"/>
            <p:cNvSpPr/>
            <p:nvPr/>
          </p:nvSpPr>
          <p:spPr>
            <a:xfrm>
              <a:off x="1212179" y="1187600"/>
              <a:ext cx="449607" cy="604959"/>
            </a:xfrm>
            <a:custGeom>
              <a:avLst/>
              <a:gdLst/>
              <a:ahLst/>
              <a:cxnLst/>
              <a:rect l="l" t="t" r="r" b="b"/>
              <a:pathLst>
                <a:path w="449607" h="604959" extrusionOk="0">
                  <a:moveTo>
                    <a:pt x="46" y="197667"/>
                  </a:moveTo>
                  <a:cubicBezTo>
                    <a:pt x="-455" y="202627"/>
                    <a:pt x="3159" y="207053"/>
                    <a:pt x="8119" y="207555"/>
                  </a:cubicBezTo>
                  <a:cubicBezTo>
                    <a:pt x="12914" y="208039"/>
                    <a:pt x="17244" y="204672"/>
                    <a:pt x="17954" y="199906"/>
                  </a:cubicBezTo>
                  <a:cubicBezTo>
                    <a:pt x="32150" y="86134"/>
                    <a:pt x="135889" y="5412"/>
                    <a:pt x="249660" y="19608"/>
                  </a:cubicBezTo>
                  <a:cubicBezTo>
                    <a:pt x="353666" y="32585"/>
                    <a:pt x="431684" y="121053"/>
                    <a:pt x="431555" y="225865"/>
                  </a:cubicBezTo>
                  <a:cubicBezTo>
                    <a:pt x="431555" y="293235"/>
                    <a:pt x="383717" y="346570"/>
                    <a:pt x="325887" y="404382"/>
                  </a:cubicBezTo>
                  <a:lnTo>
                    <a:pt x="323243" y="407027"/>
                  </a:lnTo>
                  <a:lnTo>
                    <a:pt x="323243" y="474271"/>
                  </a:lnTo>
                  <a:cubicBezTo>
                    <a:pt x="323173" y="536450"/>
                    <a:pt x="272785" y="586838"/>
                    <a:pt x="210606" y="586907"/>
                  </a:cubicBezTo>
                  <a:lnTo>
                    <a:pt x="203819" y="586907"/>
                  </a:lnTo>
                  <a:cubicBezTo>
                    <a:pt x="182590" y="586944"/>
                    <a:pt x="161579" y="582644"/>
                    <a:pt x="142071" y="574271"/>
                  </a:cubicBezTo>
                  <a:lnTo>
                    <a:pt x="110173" y="560596"/>
                  </a:lnTo>
                  <a:cubicBezTo>
                    <a:pt x="105621" y="558567"/>
                    <a:pt x="100284" y="560612"/>
                    <a:pt x="98254" y="565166"/>
                  </a:cubicBezTo>
                  <a:cubicBezTo>
                    <a:pt x="96225" y="569719"/>
                    <a:pt x="98272" y="575055"/>
                    <a:pt x="102824" y="577085"/>
                  </a:cubicBezTo>
                  <a:cubicBezTo>
                    <a:pt x="102903" y="577119"/>
                    <a:pt x="102981" y="577154"/>
                    <a:pt x="103061" y="577186"/>
                  </a:cubicBezTo>
                  <a:lnTo>
                    <a:pt x="134959" y="590861"/>
                  </a:lnTo>
                  <a:cubicBezTo>
                    <a:pt x="156713" y="600199"/>
                    <a:pt x="180145" y="604997"/>
                    <a:pt x="203819" y="604959"/>
                  </a:cubicBezTo>
                  <a:lnTo>
                    <a:pt x="210606" y="604959"/>
                  </a:lnTo>
                  <a:cubicBezTo>
                    <a:pt x="282740" y="604855"/>
                    <a:pt x="341190" y="546405"/>
                    <a:pt x="341295" y="474271"/>
                  </a:cubicBezTo>
                  <a:lnTo>
                    <a:pt x="341295" y="414509"/>
                  </a:lnTo>
                  <a:cubicBezTo>
                    <a:pt x="400813" y="354811"/>
                    <a:pt x="449608" y="299084"/>
                    <a:pt x="449608" y="225865"/>
                  </a:cubicBezTo>
                  <a:cubicBezTo>
                    <a:pt x="449726" y="101241"/>
                    <a:pt x="348794" y="117"/>
                    <a:pt x="224170" y="0"/>
                  </a:cubicBezTo>
                  <a:cubicBezTo>
                    <a:pt x="110285" y="-108"/>
                    <a:pt x="14169" y="84662"/>
                    <a:pt x="46" y="197667"/>
                  </a:cubicBezTo>
                  <a:close/>
                </a:path>
              </a:pathLst>
            </a:custGeom>
            <a:solidFill>
              <a:schemeClr val="lt1"/>
            </a:solidFill>
            <a:ln w="9525"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9" name="Google Shape;449;p61"/>
            <p:cNvSpPr/>
            <p:nvPr/>
          </p:nvSpPr>
          <p:spPr>
            <a:xfrm>
              <a:off x="1294297" y="1273161"/>
              <a:ext cx="281998" cy="408832"/>
            </a:xfrm>
            <a:custGeom>
              <a:avLst/>
              <a:gdLst/>
              <a:ahLst/>
              <a:cxnLst/>
              <a:rect l="l" t="t" r="r" b="b"/>
              <a:pathLst>
                <a:path w="281998" h="408832" extrusionOk="0">
                  <a:moveTo>
                    <a:pt x="194423" y="29987"/>
                  </a:moveTo>
                  <a:cubicBezTo>
                    <a:pt x="232773" y="48097"/>
                    <a:pt x="259084" y="84690"/>
                    <a:pt x="264041" y="126810"/>
                  </a:cubicBezTo>
                  <a:cubicBezTo>
                    <a:pt x="264764" y="131742"/>
                    <a:pt x="269350" y="135155"/>
                    <a:pt x="274281" y="134431"/>
                  </a:cubicBezTo>
                  <a:cubicBezTo>
                    <a:pt x="279035" y="133734"/>
                    <a:pt x="282409" y="129436"/>
                    <a:pt x="281958" y="124653"/>
                  </a:cubicBezTo>
                  <a:cubicBezTo>
                    <a:pt x="272660" y="47074"/>
                    <a:pt x="202233" y="-8279"/>
                    <a:pt x="124654" y="1019"/>
                  </a:cubicBezTo>
                  <a:cubicBezTo>
                    <a:pt x="47075" y="10317"/>
                    <a:pt x="-8279" y="80745"/>
                    <a:pt x="1019" y="158324"/>
                  </a:cubicBezTo>
                  <a:cubicBezTo>
                    <a:pt x="4387" y="186415"/>
                    <a:pt x="16099" y="212853"/>
                    <a:pt x="34644" y="234220"/>
                  </a:cubicBezTo>
                  <a:cubicBezTo>
                    <a:pt x="37911" y="237987"/>
                    <a:pt x="43613" y="238390"/>
                    <a:pt x="47380" y="235123"/>
                  </a:cubicBezTo>
                  <a:cubicBezTo>
                    <a:pt x="51146" y="231855"/>
                    <a:pt x="51550" y="226154"/>
                    <a:pt x="48282" y="222387"/>
                  </a:cubicBezTo>
                  <a:cubicBezTo>
                    <a:pt x="36169" y="208426"/>
                    <a:pt x="27349" y="191919"/>
                    <a:pt x="22477" y="174089"/>
                  </a:cubicBezTo>
                  <a:cubicBezTo>
                    <a:pt x="43601" y="120393"/>
                    <a:pt x="104254" y="93990"/>
                    <a:pt x="157949" y="115114"/>
                  </a:cubicBezTo>
                  <a:cubicBezTo>
                    <a:pt x="206670" y="134281"/>
                    <a:pt x="233680" y="186550"/>
                    <a:pt x="221131" y="237379"/>
                  </a:cubicBezTo>
                  <a:cubicBezTo>
                    <a:pt x="213008" y="270027"/>
                    <a:pt x="182599" y="290516"/>
                    <a:pt x="146712" y="312070"/>
                  </a:cubicBezTo>
                  <a:lnTo>
                    <a:pt x="143507" y="313993"/>
                  </a:lnTo>
                  <a:lnTo>
                    <a:pt x="134535" y="349907"/>
                  </a:lnTo>
                  <a:cubicBezTo>
                    <a:pt x="126478" y="378919"/>
                    <a:pt x="96992" y="396430"/>
                    <a:pt x="67661" y="389622"/>
                  </a:cubicBezTo>
                  <a:cubicBezTo>
                    <a:pt x="54775" y="388109"/>
                    <a:pt x="43350" y="380627"/>
                    <a:pt x="36810" y="369422"/>
                  </a:cubicBezTo>
                  <a:cubicBezTo>
                    <a:pt x="30765" y="357210"/>
                    <a:pt x="30213" y="343001"/>
                    <a:pt x="35294" y="330357"/>
                  </a:cubicBezTo>
                  <a:cubicBezTo>
                    <a:pt x="37279" y="325784"/>
                    <a:pt x="35181" y="320468"/>
                    <a:pt x="30608" y="318483"/>
                  </a:cubicBezTo>
                  <a:cubicBezTo>
                    <a:pt x="26036" y="316498"/>
                    <a:pt x="20720" y="318596"/>
                    <a:pt x="18735" y="323168"/>
                  </a:cubicBezTo>
                  <a:cubicBezTo>
                    <a:pt x="18706" y="323236"/>
                    <a:pt x="18677" y="323303"/>
                    <a:pt x="18650" y="323371"/>
                  </a:cubicBezTo>
                  <a:cubicBezTo>
                    <a:pt x="11472" y="341052"/>
                    <a:pt x="12305" y="360976"/>
                    <a:pt x="20933" y="377996"/>
                  </a:cubicBezTo>
                  <a:cubicBezTo>
                    <a:pt x="29984" y="394073"/>
                    <a:pt x="46069" y="404955"/>
                    <a:pt x="64358" y="407376"/>
                  </a:cubicBezTo>
                  <a:cubicBezTo>
                    <a:pt x="69448" y="408326"/>
                    <a:pt x="74614" y="408806"/>
                    <a:pt x="79792" y="408811"/>
                  </a:cubicBezTo>
                  <a:cubicBezTo>
                    <a:pt x="113617" y="409614"/>
                    <a:pt x="143545" y="387031"/>
                    <a:pt x="152055" y="354285"/>
                  </a:cubicBezTo>
                  <a:lnTo>
                    <a:pt x="159213" y="325618"/>
                  </a:lnTo>
                  <a:cubicBezTo>
                    <a:pt x="197203" y="302647"/>
                    <a:pt x="229083" y="280046"/>
                    <a:pt x="238642" y="241757"/>
                  </a:cubicBezTo>
                  <a:cubicBezTo>
                    <a:pt x="249518" y="198122"/>
                    <a:pt x="235739" y="152029"/>
                    <a:pt x="202700" y="121521"/>
                  </a:cubicBezTo>
                  <a:cubicBezTo>
                    <a:pt x="198127" y="117175"/>
                    <a:pt x="193149" y="113276"/>
                    <a:pt x="187834" y="109877"/>
                  </a:cubicBezTo>
                  <a:cubicBezTo>
                    <a:pt x="131589" y="72755"/>
                    <a:pt x="55942" y="87831"/>
                    <a:pt x="18226" y="143680"/>
                  </a:cubicBezTo>
                  <a:cubicBezTo>
                    <a:pt x="18196" y="143719"/>
                    <a:pt x="18140" y="143729"/>
                    <a:pt x="18099" y="143699"/>
                  </a:cubicBezTo>
                  <a:cubicBezTo>
                    <a:pt x="18078" y="143683"/>
                    <a:pt x="18066" y="143660"/>
                    <a:pt x="18063" y="143635"/>
                  </a:cubicBezTo>
                  <a:cubicBezTo>
                    <a:pt x="16932" y="75440"/>
                    <a:pt x="71298" y="19240"/>
                    <a:pt x="139493" y="18109"/>
                  </a:cubicBezTo>
                  <a:cubicBezTo>
                    <a:pt x="158473" y="17794"/>
                    <a:pt x="177269" y="21859"/>
                    <a:pt x="194423" y="29987"/>
                  </a:cubicBezTo>
                  <a:close/>
                </a:path>
              </a:pathLst>
            </a:custGeom>
            <a:solidFill>
              <a:schemeClr val="lt1"/>
            </a:solidFill>
            <a:ln w="9525"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450" name="Google Shape;450;p61"/>
          <p:cNvGrpSpPr/>
          <p:nvPr/>
        </p:nvGrpSpPr>
        <p:grpSpPr>
          <a:xfrm>
            <a:off x="6451178" y="2763972"/>
            <a:ext cx="2063100" cy="1443932"/>
            <a:chOff x="6479753" y="2940170"/>
            <a:chExt cx="2063100" cy="1443932"/>
          </a:xfrm>
        </p:grpSpPr>
        <p:sp>
          <p:nvSpPr>
            <p:cNvPr id="451" name="Google Shape;451;p61"/>
            <p:cNvSpPr txBox="1"/>
            <p:nvPr/>
          </p:nvSpPr>
          <p:spPr>
            <a:xfrm>
              <a:off x="6479753" y="3737602"/>
              <a:ext cx="20631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a:solidFill>
                    <a:schemeClr val="lt1"/>
                  </a:solidFill>
                  <a:latin typeface="Calibri"/>
                  <a:ea typeface="Calibri"/>
                  <a:cs typeface="Calibri"/>
                  <a:sym typeface="Calibri"/>
                </a:rPr>
                <a:t>Ervaringen constructief delen</a:t>
              </a:r>
              <a:endParaRPr/>
            </a:p>
          </p:txBody>
        </p:sp>
        <p:pic>
          <p:nvPicPr>
            <p:cNvPr id="452" name="Google Shape;452;p61" descr="Speech outline"/>
            <p:cNvPicPr preferRelativeResize="0"/>
            <p:nvPr/>
          </p:nvPicPr>
          <p:blipFill rotWithShape="1">
            <a:blip r:embed="rId4">
              <a:alphaModFix/>
            </a:blip>
            <a:srcRect/>
            <a:stretch/>
          </p:blipFill>
          <p:spPr>
            <a:xfrm flipH="1">
              <a:off x="7138969" y="2940170"/>
              <a:ext cx="735769" cy="735769"/>
            </a:xfrm>
            <a:prstGeom prst="rect">
              <a:avLst/>
            </a:prstGeom>
            <a:noFill/>
            <a:ln>
              <a:noFill/>
            </a:ln>
          </p:spPr>
        </p:pic>
      </p:grpSp>
      <p:sp>
        <p:nvSpPr>
          <p:cNvPr id="453" name="Google Shape;453;p61"/>
          <p:cNvSpPr txBox="1"/>
          <p:nvPr/>
        </p:nvSpPr>
        <p:spPr>
          <a:xfrm>
            <a:off x="9569675" y="3630358"/>
            <a:ext cx="1242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600"/>
              </a:spcBef>
              <a:spcAft>
                <a:spcPts val="0"/>
              </a:spcAft>
              <a:buNone/>
            </a:pPr>
            <a:r>
              <a:rPr lang="pt-PT" sz="1800" b="1">
                <a:solidFill>
                  <a:schemeClr val="lt1"/>
                </a:solidFill>
                <a:latin typeface="Calibri"/>
                <a:ea typeface="Calibri"/>
                <a:cs typeface="Calibri"/>
                <a:sym typeface="Calibri"/>
              </a:rPr>
              <a:t>Feedback geven</a:t>
            </a:r>
            <a:endParaRPr/>
          </a:p>
        </p:txBody>
      </p:sp>
      <p:sp>
        <p:nvSpPr>
          <p:cNvPr id="454" name="Google Shape;454;p61"/>
          <p:cNvSpPr txBox="1"/>
          <p:nvPr/>
        </p:nvSpPr>
        <p:spPr>
          <a:xfrm>
            <a:off x="3668290" y="3630358"/>
            <a:ext cx="20631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a:solidFill>
                  <a:schemeClr val="lt1"/>
                </a:solidFill>
                <a:latin typeface="Calibri"/>
                <a:ea typeface="Calibri"/>
                <a:cs typeface="Calibri"/>
                <a:sym typeface="Calibri"/>
              </a:rPr>
              <a:t>Motiveren &amp; bekrachtigen</a:t>
            </a:r>
            <a:endParaRPr/>
          </a:p>
        </p:txBody>
      </p:sp>
      <p:pic>
        <p:nvPicPr>
          <p:cNvPr id="455" name="Google Shape;455;p61" descr="Lightbulb outline"/>
          <p:cNvPicPr preferRelativeResize="0"/>
          <p:nvPr/>
        </p:nvPicPr>
        <p:blipFill rotWithShape="1">
          <a:blip r:embed="rId5">
            <a:alphaModFix/>
          </a:blip>
          <a:srcRect/>
          <a:stretch/>
        </p:blipFill>
        <p:spPr>
          <a:xfrm>
            <a:off x="4285343" y="2810936"/>
            <a:ext cx="735768" cy="735768"/>
          </a:xfrm>
          <a:prstGeom prst="rect">
            <a:avLst/>
          </a:prstGeom>
          <a:noFill/>
          <a:ln>
            <a:noFill/>
          </a:ln>
        </p:spPr>
      </p:pic>
      <p:pic>
        <p:nvPicPr>
          <p:cNvPr id="456" name="Google Shape;456;p61" descr="Magnifying glass outline"/>
          <p:cNvPicPr preferRelativeResize="0"/>
          <p:nvPr/>
        </p:nvPicPr>
        <p:blipFill rotWithShape="1">
          <a:blip r:embed="rId6">
            <a:alphaModFix/>
          </a:blip>
          <a:srcRect/>
          <a:stretch/>
        </p:blipFill>
        <p:spPr>
          <a:xfrm>
            <a:off x="9768001" y="2721620"/>
            <a:ext cx="914400" cy="914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grpSp>
        <p:nvGrpSpPr>
          <p:cNvPr id="462" name="Google Shape;462;p62"/>
          <p:cNvGrpSpPr/>
          <p:nvPr/>
        </p:nvGrpSpPr>
        <p:grpSpPr>
          <a:xfrm>
            <a:off x="748684" y="1123120"/>
            <a:ext cx="1147972" cy="1190099"/>
            <a:chOff x="984571" y="1052423"/>
            <a:chExt cx="886486" cy="919017"/>
          </a:xfrm>
        </p:grpSpPr>
        <p:sp>
          <p:nvSpPr>
            <p:cNvPr id="463" name="Google Shape;463;p62"/>
            <p:cNvSpPr/>
            <p:nvPr/>
          </p:nvSpPr>
          <p:spPr>
            <a:xfrm>
              <a:off x="984571" y="1052423"/>
              <a:ext cx="886486" cy="919017"/>
            </a:xfrm>
            <a:prstGeom prst="ellipse">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64" name="Google Shape;464;p62" descr="Ear outline"/>
            <p:cNvPicPr preferRelativeResize="0"/>
            <p:nvPr/>
          </p:nvPicPr>
          <p:blipFill rotWithShape="1">
            <a:blip r:embed="rId3">
              <a:alphaModFix/>
            </a:blip>
            <a:srcRect/>
            <a:stretch/>
          </p:blipFill>
          <p:spPr>
            <a:xfrm>
              <a:off x="1004554" y="1052423"/>
              <a:ext cx="866502" cy="866502"/>
            </a:xfrm>
            <a:prstGeom prst="rect">
              <a:avLst/>
            </a:prstGeom>
            <a:noFill/>
            <a:ln>
              <a:noFill/>
            </a:ln>
          </p:spPr>
        </p:pic>
      </p:grpSp>
      <p:sp>
        <p:nvSpPr>
          <p:cNvPr id="465" name="Google Shape;465;p62"/>
          <p:cNvSpPr txBox="1">
            <a:spLocks noGrp="1"/>
          </p:cNvSpPr>
          <p:nvPr>
            <p:ph type="body" idx="1"/>
          </p:nvPr>
        </p:nvSpPr>
        <p:spPr>
          <a:xfrm>
            <a:off x="362079" y="253012"/>
            <a:ext cx="7700253" cy="4839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200"/>
              <a:buNone/>
            </a:pPr>
            <a:r>
              <a:rPr lang="pt-PT">
                <a:latin typeface="Calibri"/>
                <a:ea typeface="Calibri"/>
                <a:cs typeface="Calibri"/>
                <a:sym typeface="Calibri"/>
              </a:rPr>
              <a:t>Competentie 1</a:t>
            </a:r>
            <a:endParaRPr/>
          </a:p>
        </p:txBody>
      </p:sp>
      <p:sp>
        <p:nvSpPr>
          <p:cNvPr id="466" name="Google Shape;466;p62"/>
          <p:cNvSpPr txBox="1"/>
          <p:nvPr/>
        </p:nvSpPr>
        <p:spPr>
          <a:xfrm>
            <a:off x="1440114" y="1294540"/>
            <a:ext cx="401742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2400" b="1">
                <a:solidFill>
                  <a:srgbClr val="E64424"/>
                </a:solidFill>
                <a:latin typeface="Calibri"/>
                <a:ea typeface="Calibri"/>
                <a:cs typeface="Calibri"/>
                <a:sym typeface="Calibri"/>
              </a:rPr>
              <a:t>Actief luisteren</a:t>
            </a:r>
            <a:endParaRPr/>
          </a:p>
        </p:txBody>
      </p:sp>
      <p:sp>
        <p:nvSpPr>
          <p:cNvPr id="467" name="Google Shape;467;p62"/>
          <p:cNvSpPr txBox="1"/>
          <p:nvPr/>
        </p:nvSpPr>
        <p:spPr>
          <a:xfrm>
            <a:off x="2326170" y="1811795"/>
            <a:ext cx="31314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i="1">
                <a:solidFill>
                  <a:schemeClr val="dk1"/>
                </a:solidFill>
                <a:latin typeface="Calibri"/>
                <a:ea typeface="Calibri"/>
                <a:cs typeface="Calibri"/>
                <a:sym typeface="Calibri"/>
              </a:rPr>
              <a:t>Je volledige aandacht geven, doordachte vragen stellen en de mentee het gevoel geven écht gehoord en begrepen te worden.</a:t>
            </a:r>
            <a:endParaRPr/>
          </a:p>
        </p:txBody>
      </p:sp>
      <p:sp>
        <p:nvSpPr>
          <p:cNvPr id="468" name="Google Shape;468;p62"/>
          <p:cNvSpPr txBox="1"/>
          <p:nvPr/>
        </p:nvSpPr>
        <p:spPr>
          <a:xfrm>
            <a:off x="748684" y="3640939"/>
            <a:ext cx="28416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Voorbeeld</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Een mentee deelt zorgen over haar functioneren in een nieuwe rol.</a:t>
            </a:r>
            <a:endParaRPr/>
          </a:p>
          <a:p>
            <a:pPr marL="0" marR="0" lvl="0" indent="0" algn="l"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De mentor luistert actief – houdt oogcontact, stelt verhelderende vragen en parafraseert om begrip te bevestigen.</a:t>
            </a:r>
            <a:endParaRPr/>
          </a:p>
        </p:txBody>
      </p:sp>
      <p:sp>
        <p:nvSpPr>
          <p:cNvPr id="469" name="Google Shape;469;p62"/>
          <p:cNvSpPr txBox="1"/>
          <p:nvPr/>
        </p:nvSpPr>
        <p:spPr>
          <a:xfrm>
            <a:off x="4626803" y="3646580"/>
            <a:ext cx="2495100" cy="169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Vervolg</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De mentor denkt na over hoe goed hij/zij de emoties en intenties van de mentee heeft opgevangen.</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pic>
        <p:nvPicPr>
          <p:cNvPr id="470" name="Google Shape;470;p62" descr="A person looking at another person&#10;&#10;AI-generated content may be incorrect."/>
          <p:cNvPicPr preferRelativeResize="0">
            <a:picLocks noGrp="1"/>
          </p:cNvPicPr>
          <p:nvPr>
            <p:ph type="pic" idx="3"/>
          </p:nvPr>
        </p:nvPicPr>
        <p:blipFill rotWithShape="1">
          <a:blip r:embed="rId4">
            <a:alphaModFix/>
          </a:blip>
          <a:srcRect l="29471" r="29471"/>
          <a:stretch/>
        </p:blipFill>
        <p:spPr>
          <a:xfrm>
            <a:off x="7872152" y="252413"/>
            <a:ext cx="3857885" cy="62642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63"/>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200"/>
              <a:buNone/>
            </a:pPr>
            <a:r>
              <a:rPr lang="pt-PT">
                <a:latin typeface="Calibri"/>
                <a:ea typeface="Calibri"/>
                <a:cs typeface="Calibri"/>
                <a:sym typeface="Calibri"/>
              </a:rPr>
              <a:t>Competentie 2</a:t>
            </a:r>
            <a:endParaRPr>
              <a:latin typeface="Calibri"/>
              <a:ea typeface="Calibri"/>
              <a:cs typeface="Calibri"/>
              <a:sym typeface="Calibri"/>
            </a:endParaRPr>
          </a:p>
        </p:txBody>
      </p:sp>
      <p:sp>
        <p:nvSpPr>
          <p:cNvPr id="477" name="Google Shape;477;p63"/>
          <p:cNvSpPr txBox="1"/>
          <p:nvPr/>
        </p:nvSpPr>
        <p:spPr>
          <a:xfrm>
            <a:off x="2093441" y="1353057"/>
            <a:ext cx="401742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2400" b="1">
                <a:solidFill>
                  <a:srgbClr val="E280AC"/>
                </a:solidFill>
                <a:latin typeface="Calibri"/>
                <a:ea typeface="Calibri"/>
                <a:cs typeface="Calibri"/>
                <a:sym typeface="Calibri"/>
              </a:rPr>
              <a:t>Motiveren &amp; Bekrachtigen</a:t>
            </a:r>
            <a:endParaRPr/>
          </a:p>
        </p:txBody>
      </p:sp>
      <p:sp>
        <p:nvSpPr>
          <p:cNvPr id="478" name="Google Shape;478;p63"/>
          <p:cNvSpPr txBox="1"/>
          <p:nvPr/>
        </p:nvSpPr>
        <p:spPr>
          <a:xfrm>
            <a:off x="2276969" y="1814722"/>
            <a:ext cx="3834000" cy="1031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i="1">
                <a:solidFill>
                  <a:schemeClr val="dk1"/>
                </a:solidFill>
                <a:latin typeface="Calibri"/>
                <a:ea typeface="Calibri"/>
                <a:cs typeface="Calibri"/>
                <a:sym typeface="Calibri"/>
              </a:rPr>
              <a:t>Een mentor wekt vertrouwen in het potentieel van de mentee en helpt haar mogelijkheden te zien die zij zelf misschien nog niet herkent.</a:t>
            </a:r>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1"/>
              </a:solidFill>
              <a:latin typeface="Arial"/>
              <a:ea typeface="Arial"/>
              <a:cs typeface="Arial"/>
              <a:sym typeface="Arial"/>
            </a:endParaRPr>
          </a:p>
        </p:txBody>
      </p:sp>
      <p:grpSp>
        <p:nvGrpSpPr>
          <p:cNvPr id="479" name="Google Shape;479;p63"/>
          <p:cNvGrpSpPr/>
          <p:nvPr/>
        </p:nvGrpSpPr>
        <p:grpSpPr>
          <a:xfrm>
            <a:off x="748684" y="1138632"/>
            <a:ext cx="1148400" cy="1191600"/>
            <a:chOff x="3860751" y="1052423"/>
            <a:chExt cx="886486" cy="919017"/>
          </a:xfrm>
        </p:grpSpPr>
        <p:sp>
          <p:nvSpPr>
            <p:cNvPr id="480" name="Google Shape;480;p63"/>
            <p:cNvSpPr/>
            <p:nvPr/>
          </p:nvSpPr>
          <p:spPr>
            <a:xfrm>
              <a:off x="3860751" y="1052423"/>
              <a:ext cx="886486" cy="919017"/>
            </a:xfrm>
            <a:prstGeom prst="ellipse">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highlight>
                  <a:srgbClr val="008000"/>
                </a:highlight>
                <a:latin typeface="Arial"/>
                <a:ea typeface="Arial"/>
                <a:cs typeface="Arial"/>
                <a:sym typeface="Arial"/>
              </a:endParaRPr>
            </a:p>
          </p:txBody>
        </p:sp>
        <p:pic>
          <p:nvPicPr>
            <p:cNvPr id="481" name="Google Shape;481;p63" descr="Lightbulb outline"/>
            <p:cNvPicPr preferRelativeResize="0"/>
            <p:nvPr/>
          </p:nvPicPr>
          <p:blipFill rotWithShape="1">
            <a:blip r:embed="rId3">
              <a:alphaModFix/>
            </a:blip>
            <a:srcRect/>
            <a:stretch/>
          </p:blipFill>
          <p:spPr>
            <a:xfrm>
              <a:off x="4015900" y="1212110"/>
              <a:ext cx="599642" cy="599642"/>
            </a:xfrm>
            <a:prstGeom prst="rect">
              <a:avLst/>
            </a:prstGeom>
            <a:noFill/>
            <a:ln>
              <a:noFill/>
            </a:ln>
          </p:spPr>
        </p:pic>
      </p:grpSp>
      <p:sp>
        <p:nvSpPr>
          <p:cNvPr id="482" name="Google Shape;482;p63"/>
          <p:cNvSpPr txBox="1"/>
          <p:nvPr/>
        </p:nvSpPr>
        <p:spPr>
          <a:xfrm>
            <a:off x="760324" y="3581370"/>
            <a:ext cx="2841600" cy="255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Voorbeeld</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Een mentee twijfelt of zij moet solliciteren naar een leidinggevende functie.</a:t>
            </a:r>
            <a:endParaRPr/>
          </a:p>
          <a:p>
            <a:pPr marL="0" marR="0" lvl="0" indent="0" algn="l"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De mentor gebruikt bemoedigende taal, benadrukt de sterke punten van de mentee en deelt voorbeelden van soortgelijke uitdagingen die hij/zij heeft overwonnen.</a:t>
            </a:r>
            <a:r>
              <a:rPr lang="pt-PT" sz="1400" b="0" i="0" u="none" strike="noStrike" cap="none">
                <a:solidFill>
                  <a:schemeClr val="dk1"/>
                </a:solidFill>
                <a:latin typeface="Calibri"/>
                <a:ea typeface="Calibri"/>
                <a:cs typeface="Calibri"/>
                <a:sym typeface="Calibri"/>
              </a:rPr>
              <a:t> </a:t>
            </a:r>
            <a:endParaRPr sz="1400" b="0" i="0" u="none" strike="noStrike" cap="none">
              <a:solidFill>
                <a:schemeClr val="dk1"/>
              </a:solidFill>
              <a:latin typeface="Calibri"/>
              <a:ea typeface="Calibri"/>
              <a:cs typeface="Calibri"/>
              <a:sym typeface="Calibri"/>
            </a:endParaRPr>
          </a:p>
        </p:txBody>
      </p:sp>
      <p:sp>
        <p:nvSpPr>
          <p:cNvPr id="483" name="Google Shape;483;p63"/>
          <p:cNvSpPr txBox="1"/>
          <p:nvPr/>
        </p:nvSpPr>
        <p:spPr>
          <a:xfrm>
            <a:off x="4848510" y="3581370"/>
            <a:ext cx="24951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Vervolg</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De mentor begeleidt de mentee bij het stellen van doelen via een gesprek met behulp van het  </a:t>
            </a:r>
            <a:r>
              <a:rPr lang="pt-PT" sz="1400" b="1"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GROW model</a:t>
            </a:r>
            <a:r>
              <a:rPr lang="pt-PT" sz="1400" b="0" i="0" u="sng" strike="noStrike" cap="none" baseline="3000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11</a:t>
            </a:r>
            <a:r>
              <a:rPr lang="pt-PT" sz="1400" b="0" i="0" u="none" strike="noStrike" cap="none">
                <a:solidFill>
                  <a:schemeClr val="dk1"/>
                </a:solidFill>
                <a:latin typeface="Calibri"/>
                <a:ea typeface="Calibri"/>
                <a:cs typeface="Calibri"/>
                <a:sym typeface="Calibri"/>
              </a:rPr>
              <a:t>, </a:t>
            </a:r>
            <a:r>
              <a:rPr lang="pt-PT">
                <a:solidFill>
                  <a:schemeClr val="dk1"/>
                </a:solidFill>
                <a:latin typeface="Calibri"/>
                <a:ea typeface="Calibri"/>
                <a:cs typeface="Calibri"/>
                <a:sym typeface="Calibri"/>
              </a:rPr>
              <a:t>waardoor zij succes beter kan visualiseren en in actie kan komen.</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pic>
        <p:nvPicPr>
          <p:cNvPr id="484" name="Google Shape;484;p63" descr="Women looking at a tablet&#10;&#10;AI-generated content may be incorrect."/>
          <p:cNvPicPr preferRelativeResize="0">
            <a:picLocks noGrp="1"/>
          </p:cNvPicPr>
          <p:nvPr>
            <p:ph type="pic" idx="3"/>
          </p:nvPr>
        </p:nvPicPr>
        <p:blipFill rotWithShape="1">
          <a:blip r:embed="rId5">
            <a:alphaModFix/>
          </a:blip>
          <a:srcRect l="29474" r="29474"/>
          <a:stretch/>
        </p:blipFill>
        <p:spPr>
          <a:xfrm>
            <a:off x="7872152" y="252413"/>
            <a:ext cx="3857885" cy="6264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64"/>
          <p:cNvSpPr txBox="1">
            <a:spLocks noGrp="1"/>
          </p:cNvSpPr>
          <p:nvPr>
            <p:ph type="body" idx="1"/>
          </p:nvPr>
        </p:nvSpPr>
        <p:spPr>
          <a:xfrm>
            <a:off x="362079" y="253012"/>
            <a:ext cx="7700253" cy="4839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200"/>
              <a:buNone/>
            </a:pPr>
            <a:r>
              <a:rPr lang="pt-PT">
                <a:latin typeface="Calibri"/>
                <a:ea typeface="Calibri"/>
                <a:cs typeface="Calibri"/>
                <a:sym typeface="Calibri"/>
              </a:rPr>
              <a:t>Competentie 3</a:t>
            </a:r>
            <a:endParaRPr/>
          </a:p>
        </p:txBody>
      </p:sp>
      <p:sp>
        <p:nvSpPr>
          <p:cNvPr id="491" name="Google Shape;491;p64"/>
          <p:cNvSpPr txBox="1"/>
          <p:nvPr/>
        </p:nvSpPr>
        <p:spPr>
          <a:xfrm>
            <a:off x="1400554" y="1389216"/>
            <a:ext cx="605894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2400" b="1">
                <a:solidFill>
                  <a:srgbClr val="E64424"/>
                </a:solidFill>
                <a:latin typeface="Calibri"/>
                <a:ea typeface="Calibri"/>
                <a:cs typeface="Calibri"/>
                <a:sym typeface="Calibri"/>
              </a:rPr>
              <a:t>Ervaringen constructief delen</a:t>
            </a:r>
            <a:endParaRPr/>
          </a:p>
        </p:txBody>
      </p:sp>
      <p:sp>
        <p:nvSpPr>
          <p:cNvPr id="492" name="Google Shape;492;p64"/>
          <p:cNvSpPr txBox="1"/>
          <p:nvPr/>
        </p:nvSpPr>
        <p:spPr>
          <a:xfrm>
            <a:off x="2077939" y="1850881"/>
            <a:ext cx="52656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600"/>
              </a:spcBef>
              <a:spcAft>
                <a:spcPts val="0"/>
              </a:spcAft>
              <a:buNone/>
            </a:pPr>
            <a:r>
              <a:rPr lang="pt-PT" i="1">
                <a:solidFill>
                  <a:schemeClr val="dk1"/>
                </a:solidFill>
                <a:latin typeface="Calibri"/>
                <a:ea typeface="Calibri"/>
                <a:cs typeface="Calibri"/>
                <a:sym typeface="Calibri"/>
              </a:rPr>
              <a:t>Je eigen reis delen met eerlijkheid en bescheidenheid helpt mentees leren van jouw successen én tegenslagen – zonder dat het gesprek verandert in een lezing.</a:t>
            </a:r>
            <a:endParaRPr/>
          </a:p>
        </p:txBody>
      </p:sp>
      <p:sp>
        <p:nvSpPr>
          <p:cNvPr id="493" name="Google Shape;493;p64"/>
          <p:cNvSpPr/>
          <p:nvPr/>
        </p:nvSpPr>
        <p:spPr>
          <a:xfrm>
            <a:off x="748684" y="1138632"/>
            <a:ext cx="1148400" cy="1191600"/>
          </a:xfrm>
          <a:prstGeom prst="ellipse">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highlight>
                <a:srgbClr val="008000"/>
              </a:highlight>
              <a:latin typeface="Arial"/>
              <a:ea typeface="Arial"/>
              <a:cs typeface="Arial"/>
              <a:sym typeface="Arial"/>
            </a:endParaRPr>
          </a:p>
        </p:txBody>
      </p:sp>
      <p:sp>
        <p:nvSpPr>
          <p:cNvPr id="494" name="Google Shape;494;p64"/>
          <p:cNvSpPr txBox="1"/>
          <p:nvPr/>
        </p:nvSpPr>
        <p:spPr>
          <a:xfrm>
            <a:off x="760324" y="3581370"/>
            <a:ext cx="2841600" cy="233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Voorbeeld</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De mentee heeft moeite met het omgaan met een teamconflict.</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De mentor deelt een persoonlijk verhaal met behulp van de </a:t>
            </a:r>
            <a:r>
              <a:rPr lang="pt-PT" sz="1400" b="1"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STAR method</a:t>
            </a:r>
            <a:r>
              <a:rPr lang="pt-PT" sz="1400" b="0" i="0" u="sng" strike="noStrike" cap="none" baseline="3000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14</a:t>
            </a:r>
            <a:r>
              <a:rPr lang="pt-PT" sz="1400" b="0" i="0" u="none" strike="noStrike" cap="none">
                <a:solidFill>
                  <a:schemeClr val="dk1"/>
                </a:solidFill>
                <a:latin typeface="Calibri"/>
                <a:ea typeface="Calibri"/>
                <a:cs typeface="Calibri"/>
                <a:sym typeface="Calibri"/>
              </a:rPr>
              <a:t>, </a:t>
            </a:r>
            <a:r>
              <a:rPr lang="pt-PT">
                <a:solidFill>
                  <a:schemeClr val="dk1"/>
                </a:solidFill>
                <a:latin typeface="Calibri"/>
                <a:ea typeface="Calibri"/>
                <a:cs typeface="Calibri"/>
                <a:sym typeface="Calibri"/>
              </a:rPr>
              <a:t>waarin hij/zij een vergelijkbare situatie beschrijft, hoe deze werd aangepakt en wat daaruit geleerd werd.</a:t>
            </a:r>
            <a:endParaRPr sz="1400" b="0" i="0" u="none" strike="noStrike" cap="none">
              <a:solidFill>
                <a:schemeClr val="dk1"/>
              </a:solidFill>
              <a:latin typeface="Calibri"/>
              <a:ea typeface="Calibri"/>
              <a:cs typeface="Calibri"/>
              <a:sym typeface="Calibri"/>
            </a:endParaRPr>
          </a:p>
        </p:txBody>
      </p:sp>
      <p:sp>
        <p:nvSpPr>
          <p:cNvPr id="495" name="Google Shape;495;p64"/>
          <p:cNvSpPr txBox="1"/>
          <p:nvPr/>
        </p:nvSpPr>
        <p:spPr>
          <a:xfrm>
            <a:off x="4848510" y="3581370"/>
            <a:ext cx="24951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Font typeface="Arial"/>
              <a:buNone/>
            </a:pPr>
            <a:r>
              <a:rPr lang="pt-PT" b="1">
                <a:solidFill>
                  <a:schemeClr val="dk1"/>
                </a:solidFill>
                <a:latin typeface="Calibri"/>
                <a:ea typeface="Calibri"/>
                <a:cs typeface="Calibri"/>
                <a:sym typeface="Calibri"/>
              </a:rPr>
              <a:t>Vervolg</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De mentor nodigt de mentee uit om te reflecteren op hoe het verhaal zich verhoudt tot hun eigen ervaring en welke strategieën zij zouden kunnen proberen.</a:t>
            </a:r>
            <a:endParaRPr sz="1400" b="0" i="0" u="none" strike="noStrike" cap="none">
              <a:solidFill>
                <a:srgbClr val="000000"/>
              </a:solidFill>
              <a:latin typeface="Calibri"/>
              <a:ea typeface="Calibri"/>
              <a:cs typeface="Calibri"/>
              <a:sym typeface="Calibri"/>
            </a:endParaRPr>
          </a:p>
        </p:txBody>
      </p:sp>
      <p:pic>
        <p:nvPicPr>
          <p:cNvPr id="496" name="Google Shape;496;p64" descr="A person smiling at a table&#10;&#10;AI-generated content may be incorrect."/>
          <p:cNvPicPr preferRelativeResize="0">
            <a:picLocks noGrp="1"/>
          </p:cNvPicPr>
          <p:nvPr>
            <p:ph type="pic" idx="3"/>
          </p:nvPr>
        </p:nvPicPr>
        <p:blipFill rotWithShape="1">
          <a:blip r:embed="rId4">
            <a:alphaModFix/>
          </a:blip>
          <a:srcRect l="6895" r="6896"/>
          <a:stretch/>
        </p:blipFill>
        <p:spPr>
          <a:xfrm>
            <a:off x="7872152" y="252413"/>
            <a:ext cx="3857885" cy="6264275"/>
          </a:xfrm>
          <a:prstGeom prst="rect">
            <a:avLst/>
          </a:prstGeom>
          <a:noFill/>
          <a:ln>
            <a:noFill/>
          </a:ln>
        </p:spPr>
      </p:pic>
      <p:pic>
        <p:nvPicPr>
          <p:cNvPr id="497" name="Google Shape;497;p64" descr="Speech outline"/>
          <p:cNvPicPr preferRelativeResize="0"/>
          <p:nvPr/>
        </p:nvPicPr>
        <p:blipFill rotWithShape="1">
          <a:blip r:embed="rId5">
            <a:alphaModFix/>
          </a:blip>
          <a:srcRect/>
          <a:stretch/>
        </p:blipFill>
        <p:spPr>
          <a:xfrm flipH="1">
            <a:off x="806086" y="1217634"/>
            <a:ext cx="1033595" cy="103359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5"/>
          <p:cNvSpPr txBox="1"/>
          <p:nvPr/>
        </p:nvSpPr>
        <p:spPr>
          <a:xfrm>
            <a:off x="362079" y="253012"/>
            <a:ext cx="7700253" cy="48398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280AC"/>
              </a:buClr>
              <a:buSzPts val="3200"/>
              <a:buFont typeface="Arial"/>
              <a:buNone/>
            </a:pPr>
            <a:r>
              <a:rPr lang="pt-PT" sz="3200" b="1">
                <a:solidFill>
                  <a:srgbClr val="E280AC"/>
                </a:solidFill>
                <a:latin typeface="Calibri"/>
                <a:ea typeface="Calibri"/>
                <a:cs typeface="Calibri"/>
                <a:sym typeface="Calibri"/>
              </a:rPr>
              <a:t>Competentie 4</a:t>
            </a:r>
            <a:endParaRPr/>
          </a:p>
        </p:txBody>
      </p:sp>
      <p:sp>
        <p:nvSpPr>
          <p:cNvPr id="504" name="Google Shape;504;p65"/>
          <p:cNvSpPr txBox="1"/>
          <p:nvPr/>
        </p:nvSpPr>
        <p:spPr>
          <a:xfrm>
            <a:off x="1897084" y="1379026"/>
            <a:ext cx="27340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2400" b="1">
                <a:solidFill>
                  <a:srgbClr val="E280AC"/>
                </a:solidFill>
                <a:latin typeface="Calibri"/>
                <a:ea typeface="Calibri"/>
                <a:cs typeface="Calibri"/>
                <a:sym typeface="Calibri"/>
              </a:rPr>
              <a:t>Feedback geven</a:t>
            </a:r>
            <a:endParaRPr/>
          </a:p>
        </p:txBody>
      </p:sp>
      <p:sp>
        <p:nvSpPr>
          <p:cNvPr id="505" name="Google Shape;505;p65"/>
          <p:cNvSpPr txBox="1"/>
          <p:nvPr/>
        </p:nvSpPr>
        <p:spPr>
          <a:xfrm>
            <a:off x="2181193" y="1840691"/>
            <a:ext cx="28416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600"/>
              </a:spcBef>
              <a:spcAft>
                <a:spcPts val="0"/>
              </a:spcAft>
              <a:buNone/>
            </a:pPr>
            <a:r>
              <a:rPr lang="pt-PT" i="1">
                <a:solidFill>
                  <a:schemeClr val="dk1"/>
                </a:solidFill>
                <a:latin typeface="Calibri"/>
                <a:ea typeface="Calibri"/>
                <a:cs typeface="Calibri"/>
                <a:sym typeface="Calibri"/>
              </a:rPr>
              <a:t>Effectieve feedback is tijdig, specifiek en gericht op groei – het ondersteunt de mentee terwijl het hen uitdaagt om zich te verbeteren.</a:t>
            </a:r>
            <a:endParaRPr/>
          </a:p>
        </p:txBody>
      </p:sp>
      <p:sp>
        <p:nvSpPr>
          <p:cNvPr id="506" name="Google Shape;506;p65"/>
          <p:cNvSpPr/>
          <p:nvPr/>
        </p:nvSpPr>
        <p:spPr>
          <a:xfrm>
            <a:off x="748684" y="1138632"/>
            <a:ext cx="1148400" cy="1191600"/>
          </a:xfrm>
          <a:prstGeom prst="ellipse">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highlight>
                <a:srgbClr val="008000"/>
              </a:highlight>
              <a:latin typeface="Arial"/>
              <a:ea typeface="Arial"/>
              <a:cs typeface="Arial"/>
              <a:sym typeface="Arial"/>
            </a:endParaRPr>
          </a:p>
        </p:txBody>
      </p:sp>
      <p:sp>
        <p:nvSpPr>
          <p:cNvPr id="507" name="Google Shape;507;p65"/>
          <p:cNvSpPr txBox="1"/>
          <p:nvPr/>
        </p:nvSpPr>
        <p:spPr>
          <a:xfrm>
            <a:off x="760324" y="3581370"/>
            <a:ext cx="2841600" cy="233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Voorbeeld</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Na het observeren van de mentee die een teamvergadering leidt, plant de mentor een feedbacksessie.</a:t>
            </a:r>
            <a:r>
              <a:rPr lang="pt-PT" sz="1400" b="0" i="0" u="none" strike="noStrike" cap="none">
                <a:solidFill>
                  <a:schemeClr val="dk1"/>
                </a:solidFill>
                <a:latin typeface="Calibri"/>
                <a:ea typeface="Calibri"/>
                <a:cs typeface="Calibri"/>
                <a:sym typeface="Calibri"/>
              </a:rPr>
              <a:t> </a:t>
            </a:r>
            <a:r>
              <a:rPr lang="pt-PT">
                <a:solidFill>
                  <a:schemeClr val="dk1"/>
                </a:solidFill>
                <a:latin typeface="Calibri"/>
                <a:ea typeface="Calibri"/>
                <a:cs typeface="Calibri"/>
                <a:sym typeface="Calibri"/>
              </a:rPr>
              <a:t>Met behulp van het </a:t>
            </a:r>
            <a:r>
              <a:rPr lang="pt-PT" sz="1400" b="1"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SBI model</a:t>
            </a:r>
            <a:r>
              <a:rPr lang="pt-PT" sz="1400" b="0" i="0" u="sng" strike="noStrike" cap="none" baseline="3000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17</a:t>
            </a:r>
            <a:r>
              <a:rPr lang="pt-PT" sz="1400" b="0" i="0" u="none" strike="noStrike" cap="none">
                <a:solidFill>
                  <a:schemeClr val="dk1"/>
                </a:solidFill>
                <a:latin typeface="Calibri"/>
                <a:ea typeface="Calibri"/>
                <a:cs typeface="Calibri"/>
                <a:sym typeface="Calibri"/>
              </a:rPr>
              <a:t> </a:t>
            </a:r>
            <a:r>
              <a:rPr lang="pt-PT">
                <a:solidFill>
                  <a:schemeClr val="dk1"/>
                </a:solidFill>
                <a:latin typeface="Calibri"/>
                <a:ea typeface="Calibri"/>
                <a:cs typeface="Calibri"/>
                <a:sym typeface="Calibri"/>
              </a:rPr>
              <a:t>beschrijft de mentor de situatie, het specifieke gedrag dat is waargenomen en de impact op het team.</a:t>
            </a:r>
            <a:endParaRPr sz="1400" b="0" i="0" u="none" strike="noStrike" cap="none">
              <a:solidFill>
                <a:schemeClr val="dk1"/>
              </a:solidFill>
              <a:latin typeface="Calibri"/>
              <a:ea typeface="Calibri"/>
              <a:cs typeface="Calibri"/>
              <a:sym typeface="Calibri"/>
            </a:endParaRPr>
          </a:p>
        </p:txBody>
      </p:sp>
      <p:sp>
        <p:nvSpPr>
          <p:cNvPr id="508" name="Google Shape;508;p65"/>
          <p:cNvSpPr txBox="1"/>
          <p:nvPr/>
        </p:nvSpPr>
        <p:spPr>
          <a:xfrm>
            <a:off x="4848510" y="3581370"/>
            <a:ext cx="24951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Font typeface="Arial"/>
              <a:buNone/>
            </a:pPr>
            <a:r>
              <a:rPr lang="pt-PT" b="1">
                <a:solidFill>
                  <a:schemeClr val="dk1"/>
                </a:solidFill>
                <a:latin typeface="Calibri"/>
                <a:ea typeface="Calibri"/>
                <a:cs typeface="Calibri"/>
                <a:sym typeface="Calibri"/>
              </a:rPr>
              <a:t>Vervolg</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De mentor balanceert complimenten met suggesties voor verbetering en vraagt de mentee hoe de feedback ervaren werd en wat zij de volgende keer van plan zijn anders te doen.</a:t>
            </a:r>
            <a:endParaRPr/>
          </a:p>
        </p:txBody>
      </p:sp>
      <p:pic>
        <p:nvPicPr>
          <p:cNvPr id="509" name="Google Shape;509;p65" descr="A couple of women sitting on a bench looking at a computer&#10;&#10;AI-generated content may be incorrect."/>
          <p:cNvPicPr preferRelativeResize="0">
            <a:picLocks noGrp="1"/>
          </p:cNvPicPr>
          <p:nvPr>
            <p:ph type="pic" idx="3"/>
          </p:nvPr>
        </p:nvPicPr>
        <p:blipFill rotWithShape="1">
          <a:blip r:embed="rId4">
            <a:alphaModFix/>
          </a:blip>
          <a:srcRect l="12235" r="46712"/>
          <a:stretch/>
        </p:blipFill>
        <p:spPr>
          <a:xfrm>
            <a:off x="7872152" y="252413"/>
            <a:ext cx="3857885" cy="6264275"/>
          </a:xfrm>
          <a:prstGeom prst="rect">
            <a:avLst/>
          </a:prstGeom>
          <a:noFill/>
          <a:ln>
            <a:noFill/>
          </a:ln>
        </p:spPr>
      </p:pic>
      <p:pic>
        <p:nvPicPr>
          <p:cNvPr id="510" name="Google Shape;510;p65" descr="Magnifying glass outline"/>
          <p:cNvPicPr preferRelativeResize="0"/>
          <p:nvPr/>
        </p:nvPicPr>
        <p:blipFill rotWithShape="1">
          <a:blip r:embed="rId5">
            <a:alphaModFix/>
          </a:blip>
          <a:srcRect/>
          <a:stretch/>
        </p:blipFill>
        <p:spPr>
          <a:xfrm>
            <a:off x="865684" y="1240318"/>
            <a:ext cx="914400" cy="914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6"/>
          <p:cNvSpPr txBo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64424"/>
              </a:buClr>
              <a:buSzPts val="3200"/>
              <a:buFont typeface="Arial"/>
              <a:buNone/>
            </a:pPr>
            <a:r>
              <a:rPr lang="pt-PT" sz="3200" b="1">
                <a:solidFill>
                  <a:srgbClr val="E64424"/>
                </a:solidFill>
                <a:latin typeface="Calibri"/>
                <a:ea typeface="Calibri"/>
                <a:cs typeface="Calibri"/>
                <a:sym typeface="Calibri"/>
              </a:rPr>
              <a:t>Leidinggeven met empathie &amp; bewustzijn</a:t>
            </a:r>
            <a:endParaRPr/>
          </a:p>
        </p:txBody>
      </p:sp>
      <p:sp>
        <p:nvSpPr>
          <p:cNvPr id="516" name="Google Shape;516;p66"/>
          <p:cNvSpPr txBox="1"/>
          <p:nvPr/>
        </p:nvSpPr>
        <p:spPr>
          <a:xfrm>
            <a:off x="1355727" y="1253250"/>
            <a:ext cx="3450449" cy="555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300"/>
              </a:spcAft>
              <a:buClr>
                <a:srgbClr val="000000"/>
              </a:buClr>
              <a:buSzPts val="1100"/>
              <a:buFont typeface="Arial"/>
              <a:buNone/>
            </a:pPr>
            <a:r>
              <a:rPr lang="pt-PT" b="1">
                <a:latin typeface="Calibri"/>
                <a:ea typeface="Calibri"/>
                <a:cs typeface="Calibri"/>
                <a:sym typeface="Calibri"/>
              </a:rPr>
              <a:t>Wat is emotionele intelligentie (EI)?</a:t>
            </a:r>
            <a:endParaRPr sz="1400" b="0" i="0" u="none" strike="noStrike" cap="none">
              <a:solidFill>
                <a:srgbClr val="000000"/>
              </a:solidFill>
              <a:latin typeface="Calibri"/>
              <a:ea typeface="Calibri"/>
              <a:cs typeface="Calibri"/>
              <a:sym typeface="Calibri"/>
            </a:endParaRPr>
          </a:p>
        </p:txBody>
      </p:sp>
      <p:sp>
        <p:nvSpPr>
          <p:cNvPr id="517" name="Google Shape;517;p66"/>
          <p:cNvSpPr txBox="1"/>
          <p:nvPr/>
        </p:nvSpPr>
        <p:spPr>
          <a:xfrm>
            <a:off x="1378331" y="1654365"/>
            <a:ext cx="3421800" cy="1605900"/>
          </a:xfrm>
          <a:prstGeom prst="rect">
            <a:avLst/>
          </a:prstGeom>
          <a:noFill/>
          <a:ln>
            <a:noFill/>
          </a:ln>
        </p:spPr>
        <p:txBody>
          <a:bodyPr spcFirstLastPara="1" wrap="square" lIns="91425" tIns="91425" rIns="91425" bIns="91425" anchor="t" anchorCtr="0">
            <a:spAutoFit/>
          </a:bodyPr>
          <a:lstStyle/>
          <a:p>
            <a:pPr marL="0" marR="0" lvl="0" indent="0" algn="l" rtl="0">
              <a:lnSpc>
                <a:spcPct val="133333"/>
              </a:lnSpc>
              <a:spcBef>
                <a:spcPts val="900"/>
              </a:spcBef>
              <a:spcAft>
                <a:spcPts val="0"/>
              </a:spcAft>
              <a:buClr>
                <a:srgbClr val="000000"/>
              </a:buClr>
              <a:buSzPts val="1300"/>
              <a:buFont typeface="Arial"/>
              <a:buNone/>
            </a:pPr>
            <a:r>
              <a:rPr lang="pt-PT" sz="1300">
                <a:latin typeface="Calibri"/>
                <a:ea typeface="Calibri"/>
                <a:cs typeface="Calibri"/>
                <a:sym typeface="Calibri"/>
              </a:rPr>
              <a:t>Het herkennen en beheersen van je eigen emoties – en die van anderen.</a:t>
            </a:r>
            <a:r>
              <a:rPr lang="pt-PT" sz="1300" b="0" i="0" u="none" strike="noStrike" cap="none">
                <a:solidFill>
                  <a:srgbClr val="000000"/>
                </a:solidFill>
                <a:latin typeface="Calibri"/>
                <a:ea typeface="Calibri"/>
                <a:cs typeface="Calibri"/>
                <a:sym typeface="Calibri"/>
              </a:rPr>
              <a:t>                                           </a:t>
            </a:r>
            <a:endParaRPr/>
          </a:p>
          <a:p>
            <a:pPr marL="0" marR="0" lvl="0" indent="0" algn="l" rtl="0">
              <a:lnSpc>
                <a:spcPct val="133333"/>
              </a:lnSpc>
              <a:spcBef>
                <a:spcPts val="1200"/>
              </a:spcBef>
              <a:spcAft>
                <a:spcPts val="300"/>
              </a:spcAft>
              <a:buClr>
                <a:srgbClr val="000000"/>
              </a:buClr>
              <a:buSzPts val="1300"/>
              <a:buFont typeface="Arial"/>
              <a:buNone/>
            </a:pPr>
            <a:r>
              <a:rPr lang="pt-PT" sz="1300" b="1">
                <a:latin typeface="Calibri"/>
                <a:ea typeface="Calibri"/>
                <a:cs typeface="Calibri"/>
                <a:sym typeface="Calibri"/>
              </a:rPr>
              <a:t>Belangrijke vaardigheden</a:t>
            </a:r>
            <a:r>
              <a:rPr lang="pt-PT" sz="1300" b="1" i="0" u="none" strike="noStrike" cap="none">
                <a:solidFill>
                  <a:srgbClr val="000000"/>
                </a:solidFill>
                <a:latin typeface="Calibri"/>
                <a:ea typeface="Calibri"/>
                <a:cs typeface="Calibri"/>
                <a:sym typeface="Calibri"/>
              </a:rPr>
              <a:t> </a:t>
            </a:r>
            <a:r>
              <a:rPr lang="pt-PT" sz="1300" b="0" i="0" u="none" strike="noStrike" cap="none">
                <a:solidFill>
                  <a:srgbClr val="000000"/>
                </a:solidFill>
                <a:latin typeface="Calibri"/>
                <a:ea typeface="Calibri"/>
                <a:cs typeface="Calibri"/>
                <a:sym typeface="Calibri"/>
              </a:rPr>
              <a:t>(</a:t>
            </a:r>
            <a:r>
              <a:rPr lang="pt-PT" sz="13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Daniel Goleman’s model </a:t>
            </a:r>
            <a:r>
              <a:rPr lang="pt-PT" sz="1300" b="0" i="0" u="none" strike="noStrike" cap="none" baseline="30000">
                <a:solidFill>
                  <a:srgbClr val="000000"/>
                </a:solidFill>
                <a:latin typeface="Calibri"/>
                <a:ea typeface="Calibri"/>
                <a:cs typeface="Calibri"/>
                <a:sym typeface="Calibri"/>
              </a:rPr>
              <a:t>20</a:t>
            </a:r>
            <a:r>
              <a:rPr lang="pt-PT" sz="1300" b="0" i="0" u="none" strike="noStrike" cap="none">
                <a:solidFill>
                  <a:srgbClr val="000000"/>
                </a:solidFill>
                <a:latin typeface="Calibri"/>
                <a:ea typeface="Calibri"/>
                <a:cs typeface="Calibri"/>
                <a:sym typeface="Calibri"/>
              </a:rPr>
              <a:t>):   </a:t>
            </a:r>
            <a:r>
              <a:rPr lang="pt-PT" sz="1300">
                <a:latin typeface="Calibri"/>
                <a:ea typeface="Calibri"/>
                <a:cs typeface="Calibri"/>
                <a:sym typeface="Calibri"/>
              </a:rPr>
              <a:t>Zelfbewustzijn, zelfregulering, motivatie, empathie, sociale vaardigheden</a:t>
            </a:r>
            <a:endParaRPr/>
          </a:p>
        </p:txBody>
      </p:sp>
      <p:sp>
        <p:nvSpPr>
          <p:cNvPr id="518" name="Google Shape;518;p66"/>
          <p:cNvSpPr txBox="1"/>
          <p:nvPr/>
        </p:nvSpPr>
        <p:spPr>
          <a:xfrm>
            <a:off x="1349793" y="4315991"/>
            <a:ext cx="3546000" cy="1452000"/>
          </a:xfrm>
          <a:prstGeom prst="rect">
            <a:avLst/>
          </a:prstGeom>
          <a:noFill/>
          <a:ln>
            <a:noFill/>
          </a:ln>
        </p:spPr>
        <p:txBody>
          <a:bodyPr spcFirstLastPara="1" wrap="square" lIns="91425" tIns="91425" rIns="91425" bIns="91425" anchor="t" anchorCtr="0">
            <a:spAutoFit/>
          </a:bodyPr>
          <a:lstStyle/>
          <a:p>
            <a:pPr marL="0" marR="0" lvl="0" indent="0" algn="l" rtl="0">
              <a:lnSpc>
                <a:spcPct val="133333"/>
              </a:lnSpc>
              <a:spcBef>
                <a:spcPts val="900"/>
              </a:spcBef>
              <a:spcAft>
                <a:spcPts val="300"/>
              </a:spcAft>
              <a:buClr>
                <a:srgbClr val="000000"/>
              </a:buClr>
              <a:buSzPts val="1300"/>
              <a:buFont typeface="Arial"/>
              <a:buNone/>
            </a:pPr>
            <a:r>
              <a:rPr lang="pt-PT" sz="1300">
                <a:latin typeface="Calibri"/>
                <a:ea typeface="Calibri"/>
                <a:cs typeface="Calibri"/>
                <a:sym typeface="Calibri"/>
              </a:rPr>
              <a:t>Bouwt vertrouwen en psychologische veiligheid op.</a:t>
            </a:r>
            <a:r>
              <a:rPr lang="pt-PT" sz="1300" b="0" i="0" u="none" strike="noStrike" cap="none">
                <a:solidFill>
                  <a:srgbClr val="000000"/>
                </a:solidFill>
                <a:latin typeface="Calibri"/>
                <a:ea typeface="Calibri"/>
                <a:cs typeface="Calibri"/>
                <a:sym typeface="Calibri"/>
              </a:rPr>
              <a:t> </a:t>
            </a:r>
            <a:r>
              <a:rPr lang="pt-PT" sz="1300">
                <a:latin typeface="Calibri"/>
                <a:ea typeface="Calibri"/>
                <a:cs typeface="Calibri"/>
                <a:sym typeface="Calibri"/>
              </a:rPr>
              <a:t>Helpt mentoren om te reageren in plaats van impulsief te handelen in emotioneel geladen situaties. Stimuleert een dieper begrip van de behoeften, angsten en motivaties van mentees.</a:t>
            </a:r>
            <a:endParaRPr sz="1300">
              <a:latin typeface="Calibri"/>
              <a:ea typeface="Calibri"/>
              <a:cs typeface="Calibri"/>
              <a:sym typeface="Calibri"/>
            </a:endParaRPr>
          </a:p>
        </p:txBody>
      </p:sp>
      <p:sp>
        <p:nvSpPr>
          <p:cNvPr id="519" name="Google Shape;519;p66"/>
          <p:cNvSpPr/>
          <p:nvPr/>
        </p:nvSpPr>
        <p:spPr>
          <a:xfrm>
            <a:off x="444259" y="1322942"/>
            <a:ext cx="784539" cy="814051"/>
          </a:xfrm>
          <a:prstGeom prst="ellipse">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highlight>
                <a:srgbClr val="008000"/>
              </a:highlight>
              <a:latin typeface="Arial"/>
              <a:ea typeface="Arial"/>
              <a:cs typeface="Arial"/>
              <a:sym typeface="Arial"/>
            </a:endParaRPr>
          </a:p>
        </p:txBody>
      </p:sp>
      <p:sp>
        <p:nvSpPr>
          <p:cNvPr id="520" name="Google Shape;520;p66"/>
          <p:cNvSpPr/>
          <p:nvPr/>
        </p:nvSpPr>
        <p:spPr>
          <a:xfrm>
            <a:off x="6085090" y="1322942"/>
            <a:ext cx="784539" cy="814051"/>
          </a:xfrm>
          <a:prstGeom prst="ellipse">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highlight>
                <a:srgbClr val="008000"/>
              </a:highlight>
              <a:latin typeface="Arial"/>
              <a:ea typeface="Arial"/>
              <a:cs typeface="Arial"/>
              <a:sym typeface="Arial"/>
            </a:endParaRPr>
          </a:p>
        </p:txBody>
      </p:sp>
      <p:sp>
        <p:nvSpPr>
          <p:cNvPr id="521" name="Google Shape;521;p66"/>
          <p:cNvSpPr/>
          <p:nvPr/>
        </p:nvSpPr>
        <p:spPr>
          <a:xfrm>
            <a:off x="444258" y="3959140"/>
            <a:ext cx="784539" cy="814051"/>
          </a:xfrm>
          <a:prstGeom prst="ellipse">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highlight>
                <a:srgbClr val="008000"/>
              </a:highlight>
              <a:latin typeface="Arial"/>
              <a:ea typeface="Arial"/>
              <a:cs typeface="Arial"/>
              <a:sym typeface="Arial"/>
            </a:endParaRPr>
          </a:p>
        </p:txBody>
      </p:sp>
      <p:pic>
        <p:nvPicPr>
          <p:cNvPr id="522" name="Google Shape;522;p66" descr="Right Brain outline"/>
          <p:cNvPicPr preferRelativeResize="0"/>
          <p:nvPr/>
        </p:nvPicPr>
        <p:blipFill rotWithShape="1">
          <a:blip r:embed="rId4">
            <a:alphaModFix/>
          </a:blip>
          <a:srcRect/>
          <a:stretch/>
        </p:blipFill>
        <p:spPr>
          <a:xfrm>
            <a:off x="362081" y="1272767"/>
            <a:ext cx="914400" cy="914400"/>
          </a:xfrm>
          <a:prstGeom prst="rect">
            <a:avLst/>
          </a:prstGeom>
          <a:noFill/>
          <a:ln>
            <a:noFill/>
          </a:ln>
        </p:spPr>
      </p:pic>
      <p:pic>
        <p:nvPicPr>
          <p:cNvPr id="523" name="Google Shape;523;p66" descr="Handshake outline"/>
          <p:cNvPicPr preferRelativeResize="0"/>
          <p:nvPr/>
        </p:nvPicPr>
        <p:blipFill rotWithShape="1">
          <a:blip r:embed="rId5">
            <a:alphaModFix/>
          </a:blip>
          <a:srcRect/>
          <a:stretch/>
        </p:blipFill>
        <p:spPr>
          <a:xfrm>
            <a:off x="6085088" y="1380643"/>
            <a:ext cx="784539" cy="784539"/>
          </a:xfrm>
          <a:prstGeom prst="rect">
            <a:avLst/>
          </a:prstGeom>
          <a:noFill/>
          <a:ln>
            <a:noFill/>
          </a:ln>
        </p:spPr>
      </p:pic>
      <p:sp>
        <p:nvSpPr>
          <p:cNvPr id="524" name="Google Shape;524;p66"/>
          <p:cNvSpPr txBox="1"/>
          <p:nvPr/>
        </p:nvSpPr>
        <p:spPr>
          <a:xfrm>
            <a:off x="6934559" y="1253250"/>
            <a:ext cx="3450449" cy="555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300"/>
              </a:spcAft>
              <a:buClr>
                <a:srgbClr val="000000"/>
              </a:buClr>
              <a:buSzPts val="1100"/>
              <a:buFont typeface="Arial"/>
              <a:buNone/>
            </a:pPr>
            <a:r>
              <a:rPr lang="pt-PT" b="1">
                <a:latin typeface="Calibri"/>
                <a:ea typeface="Calibri"/>
                <a:cs typeface="Calibri"/>
                <a:sym typeface="Calibri"/>
              </a:rPr>
              <a:t>Waarom EI belangrijk is in mentoring</a:t>
            </a:r>
            <a:endParaRPr sz="1400" b="0" i="0" u="none" strike="noStrike" cap="none">
              <a:solidFill>
                <a:srgbClr val="000000"/>
              </a:solidFill>
              <a:latin typeface="Calibri"/>
              <a:ea typeface="Calibri"/>
              <a:cs typeface="Calibri"/>
              <a:sym typeface="Calibri"/>
            </a:endParaRPr>
          </a:p>
        </p:txBody>
      </p:sp>
      <p:sp>
        <p:nvSpPr>
          <p:cNvPr id="525" name="Google Shape;525;p66"/>
          <p:cNvSpPr/>
          <p:nvPr/>
        </p:nvSpPr>
        <p:spPr>
          <a:xfrm>
            <a:off x="6052622" y="3959140"/>
            <a:ext cx="784539" cy="814051"/>
          </a:xfrm>
          <a:prstGeom prst="ellipse">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highlight>
                <a:srgbClr val="008000"/>
              </a:highlight>
              <a:latin typeface="Arial"/>
              <a:ea typeface="Arial"/>
              <a:cs typeface="Arial"/>
              <a:sym typeface="Arial"/>
            </a:endParaRPr>
          </a:p>
        </p:txBody>
      </p:sp>
      <p:pic>
        <p:nvPicPr>
          <p:cNvPr id="526" name="Google Shape;526;p66" descr="Meditation outline"/>
          <p:cNvPicPr preferRelativeResize="0"/>
          <p:nvPr/>
        </p:nvPicPr>
        <p:blipFill rotWithShape="1">
          <a:blip r:embed="rId6">
            <a:alphaModFix/>
          </a:blip>
          <a:srcRect/>
          <a:stretch/>
        </p:blipFill>
        <p:spPr>
          <a:xfrm>
            <a:off x="5987690" y="3858791"/>
            <a:ext cx="914400" cy="914400"/>
          </a:xfrm>
          <a:prstGeom prst="rect">
            <a:avLst/>
          </a:prstGeom>
          <a:noFill/>
          <a:ln>
            <a:noFill/>
          </a:ln>
        </p:spPr>
      </p:pic>
      <p:sp>
        <p:nvSpPr>
          <p:cNvPr id="527" name="Google Shape;527;p66"/>
          <p:cNvSpPr txBox="1"/>
          <p:nvPr/>
        </p:nvSpPr>
        <p:spPr>
          <a:xfrm>
            <a:off x="1353688" y="3959140"/>
            <a:ext cx="3450449" cy="555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300"/>
              </a:spcAft>
              <a:buClr>
                <a:srgbClr val="000000"/>
              </a:buClr>
              <a:buSzPts val="1100"/>
              <a:buFont typeface="Arial"/>
              <a:buNone/>
            </a:pPr>
            <a:r>
              <a:rPr lang="pt-PT" b="1">
                <a:latin typeface="Calibri"/>
                <a:ea typeface="Calibri"/>
                <a:cs typeface="Calibri"/>
                <a:sym typeface="Calibri"/>
              </a:rPr>
              <a:t>Toepassing van EI in mentoring</a:t>
            </a:r>
            <a:endParaRPr sz="1400" b="0" i="0" u="none" strike="noStrike" cap="none">
              <a:solidFill>
                <a:srgbClr val="000000"/>
              </a:solidFill>
              <a:latin typeface="Calibri"/>
              <a:ea typeface="Calibri"/>
              <a:cs typeface="Calibri"/>
              <a:sym typeface="Calibri"/>
            </a:endParaRPr>
          </a:p>
        </p:txBody>
      </p:sp>
      <p:sp>
        <p:nvSpPr>
          <p:cNvPr id="528" name="Google Shape;528;p66"/>
          <p:cNvSpPr txBox="1"/>
          <p:nvPr/>
        </p:nvSpPr>
        <p:spPr>
          <a:xfrm>
            <a:off x="6934559" y="3955880"/>
            <a:ext cx="3450449" cy="555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300"/>
              </a:spcAft>
              <a:buClr>
                <a:srgbClr val="000000"/>
              </a:buClr>
              <a:buSzPts val="1100"/>
              <a:buFont typeface="Arial"/>
              <a:buNone/>
            </a:pPr>
            <a:r>
              <a:rPr lang="pt-PT" b="1">
                <a:latin typeface="Calibri"/>
                <a:ea typeface="Calibri"/>
                <a:cs typeface="Calibri"/>
                <a:sym typeface="Calibri"/>
              </a:rPr>
              <a:t>Tools &amp; Technieken</a:t>
            </a:r>
            <a:endParaRPr/>
          </a:p>
        </p:txBody>
      </p:sp>
      <p:pic>
        <p:nvPicPr>
          <p:cNvPr id="529" name="Google Shape;529;p66" descr="Person with idea outline"/>
          <p:cNvPicPr preferRelativeResize="0"/>
          <p:nvPr/>
        </p:nvPicPr>
        <p:blipFill rotWithShape="1">
          <a:blip r:embed="rId7">
            <a:alphaModFix/>
          </a:blip>
          <a:srcRect/>
          <a:stretch/>
        </p:blipFill>
        <p:spPr>
          <a:xfrm>
            <a:off x="482348" y="4029231"/>
            <a:ext cx="673865" cy="673865"/>
          </a:xfrm>
          <a:prstGeom prst="rect">
            <a:avLst/>
          </a:prstGeom>
          <a:noFill/>
          <a:ln>
            <a:noFill/>
          </a:ln>
        </p:spPr>
      </p:pic>
      <p:sp>
        <p:nvSpPr>
          <p:cNvPr id="530" name="Google Shape;530;p66"/>
          <p:cNvSpPr/>
          <p:nvPr/>
        </p:nvSpPr>
        <p:spPr>
          <a:xfrm>
            <a:off x="713595" y="2590866"/>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31" name="Google Shape;531;p66"/>
          <p:cNvSpPr/>
          <p:nvPr/>
        </p:nvSpPr>
        <p:spPr>
          <a:xfrm rot="-5400000">
            <a:off x="5151757" y="1073850"/>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32" name="Google Shape;532;p66"/>
          <p:cNvSpPr txBox="1"/>
          <p:nvPr/>
        </p:nvSpPr>
        <p:spPr>
          <a:xfrm>
            <a:off x="6934556" y="1654365"/>
            <a:ext cx="4238400" cy="2016300"/>
          </a:xfrm>
          <a:prstGeom prst="rect">
            <a:avLst/>
          </a:prstGeom>
          <a:noFill/>
          <a:ln>
            <a:noFill/>
          </a:ln>
        </p:spPr>
        <p:txBody>
          <a:bodyPr spcFirstLastPara="1" wrap="square" lIns="91425" tIns="91425" rIns="91425" bIns="91425" anchor="t" anchorCtr="0">
            <a:spAutoFit/>
          </a:bodyPr>
          <a:lstStyle/>
          <a:p>
            <a:pPr marL="285750" marR="0" lvl="0" indent="-285750" algn="l" rtl="0">
              <a:lnSpc>
                <a:spcPct val="100000"/>
              </a:lnSpc>
              <a:spcBef>
                <a:spcPts val="300"/>
              </a:spcBef>
              <a:spcAft>
                <a:spcPts val="0"/>
              </a:spcAft>
              <a:buClr>
                <a:srgbClr val="000000"/>
              </a:buClr>
              <a:buSzPts val="1300"/>
              <a:buFont typeface="Noto Sans Symbols"/>
              <a:buChar char="▪"/>
            </a:pPr>
            <a:r>
              <a:rPr lang="pt-PT" sz="1300">
                <a:latin typeface="Calibri"/>
                <a:ea typeface="Calibri"/>
                <a:cs typeface="Calibri"/>
                <a:sym typeface="Calibri"/>
              </a:rPr>
              <a:t>Herken je emotionele triggers en vooroordelen </a:t>
            </a:r>
            <a:r>
              <a:rPr lang="pt-PT" sz="1300" b="1">
                <a:latin typeface="Calibri"/>
                <a:ea typeface="Calibri"/>
                <a:cs typeface="Calibri"/>
                <a:sym typeface="Calibri"/>
              </a:rPr>
              <a:t>(Zelfbewustzijn)</a:t>
            </a:r>
            <a:endParaRPr b="1"/>
          </a:p>
          <a:p>
            <a:pPr marL="285750" marR="0" lvl="0" indent="-285750" algn="l" rtl="0">
              <a:lnSpc>
                <a:spcPct val="100000"/>
              </a:lnSpc>
              <a:spcBef>
                <a:spcPts val="600"/>
              </a:spcBef>
              <a:spcAft>
                <a:spcPts val="0"/>
              </a:spcAft>
              <a:buClr>
                <a:srgbClr val="000000"/>
              </a:buClr>
              <a:buSzPts val="1300"/>
              <a:buFont typeface="Noto Sans Symbols"/>
              <a:buChar char="▪"/>
            </a:pPr>
            <a:r>
              <a:rPr lang="pt-PT" sz="1300">
                <a:latin typeface="Calibri"/>
                <a:ea typeface="Calibri"/>
                <a:cs typeface="Calibri"/>
                <a:sym typeface="Calibri"/>
              </a:rPr>
              <a:t>Luister voorbij woorden – let op toon, lichaamstaal en context </a:t>
            </a:r>
            <a:r>
              <a:rPr lang="pt-PT" sz="1300" b="1">
                <a:latin typeface="Calibri"/>
                <a:ea typeface="Calibri"/>
                <a:cs typeface="Calibri"/>
                <a:sym typeface="Calibri"/>
              </a:rPr>
              <a:t>(Empathie)</a:t>
            </a:r>
            <a:r>
              <a:rPr lang="pt-PT" sz="1300" b="1" i="0" u="none" strike="noStrike" cap="none">
                <a:solidFill>
                  <a:srgbClr val="000000"/>
                </a:solidFill>
                <a:latin typeface="Calibri"/>
                <a:ea typeface="Calibri"/>
                <a:cs typeface="Calibri"/>
                <a:sym typeface="Calibri"/>
              </a:rPr>
              <a:t>  </a:t>
            </a:r>
            <a:endParaRPr b="1"/>
          </a:p>
          <a:p>
            <a:pPr marL="285750" marR="0" lvl="0" indent="-285750" algn="l" rtl="0">
              <a:lnSpc>
                <a:spcPct val="100000"/>
              </a:lnSpc>
              <a:spcBef>
                <a:spcPts val="600"/>
              </a:spcBef>
              <a:spcAft>
                <a:spcPts val="0"/>
              </a:spcAft>
              <a:buClr>
                <a:srgbClr val="000000"/>
              </a:buClr>
              <a:buSzPts val="1300"/>
              <a:buFont typeface="Noto Sans Symbols"/>
              <a:buChar char="▪"/>
            </a:pPr>
            <a:r>
              <a:rPr lang="pt-PT" sz="1300">
                <a:latin typeface="Calibri"/>
                <a:ea typeface="Calibri"/>
                <a:cs typeface="Calibri"/>
                <a:sym typeface="Calibri"/>
              </a:rPr>
              <a:t>Blijf kalm en ondersteunend, zelfs in moeilijke momenten </a:t>
            </a:r>
            <a:r>
              <a:rPr lang="pt-PT" sz="1300" b="1">
                <a:latin typeface="Calibri"/>
                <a:ea typeface="Calibri"/>
                <a:cs typeface="Calibri"/>
                <a:sym typeface="Calibri"/>
              </a:rPr>
              <a:t>(Regulering)</a:t>
            </a:r>
            <a:endParaRPr b="1"/>
          </a:p>
          <a:p>
            <a:pPr marL="285750" marR="0" lvl="0" indent="-285750" algn="l" rtl="0">
              <a:lnSpc>
                <a:spcPct val="100000"/>
              </a:lnSpc>
              <a:spcBef>
                <a:spcPts val="600"/>
              </a:spcBef>
              <a:spcAft>
                <a:spcPts val="300"/>
              </a:spcAft>
              <a:buClr>
                <a:srgbClr val="000000"/>
              </a:buClr>
              <a:buSzPts val="1300"/>
              <a:buFont typeface="Noto Sans Symbols"/>
              <a:buChar char="▪"/>
            </a:pPr>
            <a:r>
              <a:rPr lang="pt-PT" sz="1300">
                <a:latin typeface="Calibri"/>
                <a:ea typeface="Calibri"/>
                <a:cs typeface="Calibri"/>
                <a:sym typeface="Calibri"/>
              </a:rPr>
              <a:t>Communiceer duidelijk en bouw sterke connecties op </a:t>
            </a:r>
            <a:r>
              <a:rPr lang="pt-PT" sz="1300" b="1">
                <a:latin typeface="Calibri"/>
                <a:ea typeface="Calibri"/>
                <a:cs typeface="Calibri"/>
                <a:sym typeface="Calibri"/>
              </a:rPr>
              <a:t>(Sociale vaardigheden)</a:t>
            </a:r>
            <a:endParaRPr b="1"/>
          </a:p>
        </p:txBody>
      </p:sp>
      <p:sp>
        <p:nvSpPr>
          <p:cNvPr id="533" name="Google Shape;533;p66"/>
          <p:cNvSpPr txBox="1"/>
          <p:nvPr/>
        </p:nvSpPr>
        <p:spPr>
          <a:xfrm>
            <a:off x="6967022" y="4395904"/>
            <a:ext cx="5043900" cy="1893300"/>
          </a:xfrm>
          <a:prstGeom prst="rect">
            <a:avLst/>
          </a:prstGeom>
          <a:noFill/>
          <a:ln>
            <a:noFill/>
          </a:ln>
        </p:spPr>
        <p:txBody>
          <a:bodyPr spcFirstLastPara="1" wrap="square" lIns="91425" tIns="91425" rIns="91425" bIns="91425" anchor="t" anchorCtr="0">
            <a:spAutoFit/>
          </a:bodyPr>
          <a:lstStyle/>
          <a:p>
            <a:pPr marL="285750" marR="0" lvl="0" indent="-285750" algn="l" rtl="0">
              <a:lnSpc>
                <a:spcPct val="100000"/>
              </a:lnSpc>
              <a:spcBef>
                <a:spcPts val="300"/>
              </a:spcBef>
              <a:spcAft>
                <a:spcPts val="0"/>
              </a:spcAft>
              <a:buClr>
                <a:srgbClr val="000000"/>
              </a:buClr>
              <a:buSzPts val="1300"/>
              <a:buFont typeface="Noto Sans Symbols"/>
              <a:buChar char="▪"/>
            </a:pPr>
            <a:r>
              <a:rPr lang="pt-PT" sz="1300" b="1">
                <a:latin typeface="Calibri"/>
                <a:ea typeface="Calibri"/>
                <a:cs typeface="Calibri"/>
                <a:sym typeface="Calibri"/>
              </a:rPr>
              <a:t>Emotiewiel: </a:t>
            </a:r>
            <a:r>
              <a:rPr lang="pt-PT" sz="1300">
                <a:latin typeface="Calibri"/>
                <a:ea typeface="Calibri"/>
                <a:cs typeface="Calibri"/>
                <a:sym typeface="Calibri"/>
              </a:rPr>
              <a:t>Ontdek deze techniek in</a:t>
            </a:r>
            <a:r>
              <a:rPr lang="pt-PT" sz="1300" b="0" i="0" u="none" strike="noStrike" cap="none">
                <a:solidFill>
                  <a:srgbClr val="000000"/>
                </a:solidFill>
                <a:latin typeface="Calibri"/>
                <a:ea typeface="Calibri"/>
                <a:cs typeface="Calibri"/>
                <a:sym typeface="Calibri"/>
              </a:rPr>
              <a:t> </a:t>
            </a:r>
            <a:r>
              <a:rPr lang="pt-PT" sz="1300" b="0" i="0" u="sng" strike="noStrike" cap="none">
                <a:solidFill>
                  <a:srgbClr val="000000"/>
                </a:solidFill>
                <a:latin typeface="Calibri"/>
                <a:ea typeface="Calibri"/>
                <a:cs typeface="Calibri"/>
                <a:sym typeface="Calibri"/>
                <a:hlinkClick r:id="rId8" action="ppaction://hlinksldjump">
                  <a:extLst>
                    <a:ext uri="{A12FA001-AC4F-418D-AE19-62706E023703}">
                      <ahyp:hlinkClr xmlns:ahyp="http://schemas.microsoft.com/office/drawing/2018/hyperlinkcolor" val="tx"/>
                    </a:ext>
                  </a:extLst>
                </a:hlinkClick>
              </a:rPr>
              <a:t>slide 28</a:t>
            </a:r>
            <a:endParaRPr sz="1300" b="0" i="0" u="none" strike="noStrike" cap="none">
              <a:solidFill>
                <a:srgbClr val="000000"/>
              </a:solidFill>
              <a:latin typeface="Calibri"/>
              <a:ea typeface="Calibri"/>
              <a:cs typeface="Calibri"/>
              <a:sym typeface="Calibri"/>
            </a:endParaRPr>
          </a:p>
          <a:p>
            <a:pPr marL="285750" marR="0" lvl="0" indent="-285750" algn="l" rtl="0">
              <a:lnSpc>
                <a:spcPct val="100000"/>
              </a:lnSpc>
              <a:spcBef>
                <a:spcPts val="600"/>
              </a:spcBef>
              <a:spcAft>
                <a:spcPts val="0"/>
              </a:spcAft>
              <a:buClr>
                <a:srgbClr val="000000"/>
              </a:buClr>
              <a:buSzPts val="1300"/>
              <a:buFont typeface="Noto Sans Symbols"/>
              <a:buChar char="▪"/>
            </a:pPr>
            <a:r>
              <a:rPr lang="pt-PT" sz="1300" b="1">
                <a:latin typeface="Calibri"/>
                <a:ea typeface="Calibri"/>
                <a:cs typeface="Calibri"/>
                <a:sym typeface="Calibri"/>
              </a:rPr>
              <a:t>Mindfulness-oefeningen: </a:t>
            </a:r>
            <a:r>
              <a:rPr lang="pt-PT" sz="1300">
                <a:latin typeface="Calibri"/>
                <a:ea typeface="Calibri"/>
                <a:cs typeface="Calibri"/>
                <a:sym typeface="Calibri"/>
              </a:rPr>
              <a:t>Korte ademhalings- of groundingsoefeningen om aanwezig te blijven</a:t>
            </a:r>
            <a:endParaRPr sz="1300" b="0" i="0" u="none" strike="noStrike" cap="none">
              <a:solidFill>
                <a:srgbClr val="000000"/>
              </a:solidFill>
              <a:latin typeface="Calibri"/>
              <a:ea typeface="Calibri"/>
              <a:cs typeface="Calibri"/>
              <a:sym typeface="Calibri"/>
            </a:endParaRPr>
          </a:p>
          <a:p>
            <a:pPr marL="285750" marR="0" lvl="0" indent="-285750" algn="l" rtl="0">
              <a:lnSpc>
                <a:spcPct val="100000"/>
              </a:lnSpc>
              <a:spcBef>
                <a:spcPts val="600"/>
              </a:spcBef>
              <a:spcAft>
                <a:spcPts val="0"/>
              </a:spcAft>
              <a:buClr>
                <a:srgbClr val="000000"/>
              </a:buClr>
              <a:buSzPts val="1300"/>
              <a:buFont typeface="Noto Sans Symbols"/>
              <a:buChar char="▪"/>
            </a:pPr>
            <a:r>
              <a:rPr lang="pt-PT" sz="1300" b="1">
                <a:latin typeface="Calibri"/>
                <a:ea typeface="Calibri"/>
                <a:cs typeface="Calibri"/>
                <a:sym typeface="Calibri"/>
              </a:rPr>
              <a:t>Empathie-mapping: </a:t>
            </a:r>
            <a:r>
              <a:rPr lang="pt-PT" sz="1300">
                <a:latin typeface="Calibri"/>
                <a:ea typeface="Calibri"/>
                <a:cs typeface="Calibri"/>
                <a:sym typeface="Calibri"/>
              </a:rPr>
              <a:t>Ontdek deze techniek in</a:t>
            </a:r>
            <a:r>
              <a:rPr lang="pt-PT" sz="1300" b="0" i="0" u="none" strike="noStrike" cap="none">
                <a:solidFill>
                  <a:srgbClr val="000000"/>
                </a:solidFill>
                <a:latin typeface="Calibri"/>
                <a:ea typeface="Calibri"/>
                <a:cs typeface="Calibri"/>
                <a:sym typeface="Calibri"/>
              </a:rPr>
              <a:t> </a:t>
            </a:r>
            <a:r>
              <a:rPr lang="pt-PT" sz="1300" b="0" i="0" u="sng" strike="noStrike" cap="none">
                <a:solidFill>
                  <a:srgbClr val="000000"/>
                </a:solidFill>
                <a:latin typeface="Calibri"/>
                <a:ea typeface="Calibri"/>
                <a:cs typeface="Calibri"/>
                <a:sym typeface="Calibri"/>
                <a:hlinkClick r:id="rId9" action="ppaction://hlinksldjump">
                  <a:extLst>
                    <a:ext uri="{A12FA001-AC4F-418D-AE19-62706E023703}">
                      <ahyp:hlinkClr xmlns:ahyp="http://schemas.microsoft.com/office/drawing/2018/hyperlinkcolor" val="tx"/>
                    </a:ext>
                  </a:extLst>
                </a:hlinkClick>
              </a:rPr>
              <a:t>slide 30</a:t>
            </a:r>
            <a:r>
              <a:rPr lang="pt-PT" sz="1300" b="0" i="0" u="none" strike="noStrike" cap="none">
                <a:solidFill>
                  <a:srgbClr val="000000"/>
                </a:solidFill>
                <a:latin typeface="Calibri"/>
                <a:ea typeface="Calibri"/>
                <a:cs typeface="Calibri"/>
                <a:sym typeface="Calibri"/>
              </a:rPr>
              <a:t>    </a:t>
            </a:r>
            <a:endParaRPr sz="1300" b="0" i="0" u="none" strike="noStrike" cap="none">
              <a:solidFill>
                <a:srgbClr val="000000"/>
              </a:solidFill>
              <a:latin typeface="Calibri"/>
              <a:ea typeface="Calibri"/>
              <a:cs typeface="Calibri"/>
              <a:sym typeface="Calibri"/>
            </a:endParaRPr>
          </a:p>
          <a:p>
            <a:pPr marL="285750" marR="0" lvl="0" indent="-285750" algn="l" rtl="0">
              <a:lnSpc>
                <a:spcPct val="100000"/>
              </a:lnSpc>
              <a:spcBef>
                <a:spcPts val="600"/>
              </a:spcBef>
              <a:spcAft>
                <a:spcPts val="0"/>
              </a:spcAft>
              <a:buClr>
                <a:srgbClr val="000000"/>
              </a:buClr>
              <a:buSzPts val="1300"/>
              <a:buFont typeface="Noto Sans Symbols"/>
              <a:buChar char="▪"/>
            </a:pPr>
            <a:r>
              <a:rPr lang="pt-PT" sz="1300" b="1">
                <a:latin typeface="Calibri"/>
                <a:ea typeface="Calibri"/>
                <a:cs typeface="Calibri"/>
                <a:sym typeface="Calibri"/>
              </a:rPr>
              <a:t>Dagboek of reflectie: </a:t>
            </a:r>
            <a:r>
              <a:rPr lang="pt-PT" sz="1300">
                <a:latin typeface="Calibri"/>
                <a:ea typeface="Calibri"/>
                <a:cs typeface="Calibri"/>
                <a:sym typeface="Calibri"/>
              </a:rPr>
              <a:t>Voor zowel mentor als mentee om emotionele ervaringen te verwerken</a:t>
            </a:r>
            <a:endParaRPr sz="1300" i="0" u="none" strike="noStrike" cap="none">
              <a:solidFill>
                <a:srgbClr val="000000"/>
              </a:solidFill>
              <a:latin typeface="Calibri"/>
              <a:ea typeface="Calibri"/>
              <a:cs typeface="Calibri"/>
              <a:sym typeface="Calibri"/>
            </a:endParaRPr>
          </a:p>
          <a:p>
            <a:pPr marL="0" marR="0" lvl="0" indent="0" algn="l" rtl="0">
              <a:lnSpc>
                <a:spcPct val="100000"/>
              </a:lnSpc>
              <a:spcBef>
                <a:spcPts val="600"/>
              </a:spcBef>
              <a:spcAft>
                <a:spcPts val="300"/>
              </a:spcAft>
              <a:buClr>
                <a:srgbClr val="000000"/>
              </a:buClr>
              <a:buSzPts val="1300"/>
              <a:buFont typeface="Arial"/>
              <a:buNone/>
            </a:pPr>
            <a:endParaRPr sz="1300" b="1" i="0" u="none" strike="noStrike" cap="none">
              <a:solidFill>
                <a:srgbClr val="000000"/>
              </a:solidFill>
              <a:latin typeface="Arial"/>
              <a:ea typeface="Arial"/>
              <a:cs typeface="Arial"/>
              <a:sym typeface="Arial"/>
            </a:endParaRPr>
          </a:p>
        </p:txBody>
      </p:sp>
      <p:sp>
        <p:nvSpPr>
          <p:cNvPr id="534" name="Google Shape;534;p66"/>
          <p:cNvSpPr/>
          <p:nvPr/>
        </p:nvSpPr>
        <p:spPr>
          <a:xfrm rot="-5400000">
            <a:off x="5145973" y="3803278"/>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67"/>
          <p:cNvSpPr txBo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64424"/>
              </a:buClr>
              <a:buSzPts val="3200"/>
              <a:buFont typeface="Arial"/>
              <a:buNone/>
            </a:pPr>
            <a:r>
              <a:rPr lang="pt-PT" sz="3200" b="1">
                <a:solidFill>
                  <a:srgbClr val="E64424"/>
                </a:solidFill>
                <a:latin typeface="Calibri"/>
                <a:ea typeface="Calibri"/>
                <a:cs typeface="Calibri"/>
                <a:sym typeface="Calibri"/>
              </a:rPr>
              <a:t>Emotiewiel</a:t>
            </a:r>
            <a:endParaRPr sz="3200" b="1" i="0" u="none" strike="noStrike" cap="none">
              <a:solidFill>
                <a:srgbClr val="E64424"/>
              </a:solidFill>
              <a:latin typeface="Calibri"/>
              <a:ea typeface="Calibri"/>
              <a:cs typeface="Calibri"/>
              <a:sym typeface="Calibri"/>
            </a:endParaRPr>
          </a:p>
        </p:txBody>
      </p:sp>
      <p:sp>
        <p:nvSpPr>
          <p:cNvPr id="540" name="Google Shape;540;p67"/>
          <p:cNvSpPr txBox="1"/>
          <p:nvPr/>
        </p:nvSpPr>
        <p:spPr>
          <a:xfrm>
            <a:off x="695325" y="2577485"/>
            <a:ext cx="4343400" cy="16161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800"/>
              <a:buFont typeface="Arial"/>
              <a:buNone/>
            </a:pPr>
            <a:r>
              <a:rPr lang="pt-PT" sz="1800">
                <a:latin typeface="Calibri"/>
                <a:ea typeface="Calibri"/>
                <a:cs typeface="Calibri"/>
                <a:sym typeface="Calibri"/>
              </a:rPr>
              <a:t>Het </a:t>
            </a:r>
            <a:r>
              <a:rPr lang="pt-PT" sz="1800" b="1">
                <a:latin typeface="Calibri"/>
                <a:ea typeface="Calibri"/>
                <a:cs typeface="Calibri"/>
                <a:sym typeface="Calibri"/>
              </a:rPr>
              <a:t>Emotiewiel</a:t>
            </a:r>
            <a:r>
              <a:rPr lang="pt-PT" sz="1800">
                <a:latin typeface="Calibri"/>
                <a:ea typeface="Calibri"/>
                <a:cs typeface="Calibri"/>
                <a:sym typeface="Calibri"/>
              </a:rPr>
              <a:t> helpt mentees hun emoties beter te herkennen en duidelijker onder woorden te brengen, vooral wanneer ze zich overweldigd of onzeker voelen.</a:t>
            </a:r>
            <a:endParaRPr sz="1800" b="0" i="0" u="none" strike="noStrike" cap="none">
              <a:solidFill>
                <a:srgbClr val="000000"/>
              </a:solidFill>
              <a:latin typeface="Calibri"/>
              <a:ea typeface="Calibri"/>
              <a:cs typeface="Calibri"/>
              <a:sym typeface="Calibri"/>
            </a:endParaRPr>
          </a:p>
        </p:txBody>
      </p:sp>
      <p:pic>
        <p:nvPicPr>
          <p:cNvPr id="541" name="Google Shape;541;p67" title="Wheel_NL.png"/>
          <p:cNvPicPr preferRelativeResize="0"/>
          <p:nvPr/>
        </p:nvPicPr>
        <p:blipFill>
          <a:blip r:embed="rId3">
            <a:alphaModFix/>
          </a:blip>
          <a:stretch>
            <a:fillRect/>
          </a:stretch>
        </p:blipFill>
        <p:spPr>
          <a:xfrm>
            <a:off x="5763875" y="253000"/>
            <a:ext cx="6254050" cy="59731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68"/>
          <p:cNvSpPr txBox="1"/>
          <p:nvPr/>
        </p:nvSpPr>
        <p:spPr>
          <a:xfrm>
            <a:off x="7694564" y="2377519"/>
            <a:ext cx="4438500" cy="2124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600" b="1">
                <a:solidFill>
                  <a:schemeClr val="dk1"/>
                </a:solidFill>
                <a:latin typeface="Calibri"/>
                <a:ea typeface="Calibri"/>
                <a:cs typeface="Calibri"/>
                <a:sym typeface="Calibri"/>
              </a:rPr>
              <a:t>Reflecteer:</a:t>
            </a:r>
            <a:r>
              <a:rPr lang="pt-PT" sz="1600" b="1" i="0" u="none" strike="noStrike" cap="none">
                <a:solidFill>
                  <a:schemeClr val="dk1"/>
                </a:solidFill>
                <a:latin typeface="Calibri"/>
                <a:ea typeface="Calibri"/>
                <a:cs typeface="Calibri"/>
                <a:sym typeface="Calibri"/>
              </a:rPr>
              <a:t> </a:t>
            </a:r>
            <a:r>
              <a:rPr lang="pt-PT" sz="1600">
                <a:solidFill>
                  <a:schemeClr val="dk1"/>
                </a:solidFill>
                <a:latin typeface="Calibri"/>
                <a:ea typeface="Calibri"/>
                <a:cs typeface="Calibri"/>
                <a:sym typeface="Calibri"/>
              </a:rPr>
              <a:t>Vraag: “Wat denk je dat dit gevoel triggert?” of “Hoe beïnvloedt deze emotie je denken of gedrag?”</a:t>
            </a:r>
            <a:endParaRPr/>
          </a:p>
          <a:p>
            <a:pPr marL="0" marR="0" lvl="0" indent="0" algn="l" rtl="0">
              <a:lnSpc>
                <a:spcPct val="100000"/>
              </a:lnSpc>
              <a:spcBef>
                <a:spcPts val="1200"/>
              </a:spcBef>
              <a:spcAft>
                <a:spcPts val="0"/>
              </a:spcAft>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r>
              <a:rPr lang="pt-PT" sz="1600" b="1">
                <a:solidFill>
                  <a:schemeClr val="dk1"/>
                </a:solidFill>
                <a:latin typeface="Calibri"/>
                <a:ea typeface="Calibri"/>
                <a:cs typeface="Calibri"/>
                <a:sym typeface="Calibri"/>
              </a:rPr>
              <a:t>Ondersteun: </a:t>
            </a:r>
            <a:r>
              <a:rPr lang="pt-PT" sz="1600">
                <a:solidFill>
                  <a:schemeClr val="dk1"/>
                </a:solidFill>
                <a:latin typeface="Calibri"/>
                <a:ea typeface="Calibri"/>
                <a:cs typeface="Calibri"/>
                <a:sym typeface="Calibri"/>
              </a:rPr>
              <a:t>Gebruik deze inzichten om het gesprek te sturen of de focus van de sessie aan te passen.</a:t>
            </a:r>
            <a:endParaRPr sz="1600" b="0" i="0" u="none" strike="noStrike" cap="none">
              <a:solidFill>
                <a:schemeClr val="dk1"/>
              </a:solidFill>
              <a:latin typeface="Calibri"/>
              <a:ea typeface="Calibri"/>
              <a:cs typeface="Calibri"/>
              <a:sym typeface="Calibri"/>
            </a:endParaRPr>
          </a:p>
        </p:txBody>
      </p:sp>
      <p:sp>
        <p:nvSpPr>
          <p:cNvPr id="547" name="Google Shape;547;p68"/>
          <p:cNvSpPr txBox="1">
            <a:spLocks noGrp="1"/>
          </p:cNvSpPr>
          <p:nvPr>
            <p:ph type="body" idx="1"/>
          </p:nvPr>
        </p:nvSpPr>
        <p:spPr>
          <a:xfrm>
            <a:off x="362081" y="253012"/>
            <a:ext cx="9829200" cy="483900"/>
          </a:xfrm>
          <a:prstGeom prst="rect">
            <a:avLst/>
          </a:prstGeom>
          <a:solidFill>
            <a:schemeClr val="lt1"/>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Emotiewiel – Hoe te gebruiken als mentor</a:t>
            </a:r>
            <a:endParaRPr/>
          </a:p>
          <a:p>
            <a:pPr marL="0" lvl="0" indent="0" algn="l" rtl="0">
              <a:lnSpc>
                <a:spcPct val="90000"/>
              </a:lnSpc>
              <a:spcBef>
                <a:spcPts val="0"/>
              </a:spcBef>
              <a:spcAft>
                <a:spcPts val="0"/>
              </a:spcAft>
              <a:buClr>
                <a:srgbClr val="E64424"/>
              </a:buClr>
              <a:buSzPts val="3200"/>
              <a:buNone/>
            </a:pPr>
            <a:endParaRPr/>
          </a:p>
        </p:txBody>
      </p:sp>
      <p:sp>
        <p:nvSpPr>
          <p:cNvPr id="548" name="Google Shape;548;p68"/>
          <p:cNvSpPr txBox="1"/>
          <p:nvPr/>
        </p:nvSpPr>
        <p:spPr>
          <a:xfrm>
            <a:off x="1555471" y="1511498"/>
            <a:ext cx="4438500" cy="4094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2400" b="1">
                <a:solidFill>
                  <a:schemeClr val="dk1"/>
                </a:solidFill>
                <a:latin typeface="Calibri"/>
                <a:ea typeface="Calibri"/>
                <a:cs typeface="Calibri"/>
                <a:sym typeface="Calibri"/>
              </a:rPr>
              <a:t>Stappen voor mentoren</a:t>
            </a:r>
            <a:endParaRPr/>
          </a:p>
          <a:p>
            <a:pPr marL="0" marR="0" lvl="0" indent="0" algn="l" rtl="0">
              <a:lnSpc>
                <a:spcPct val="100000"/>
              </a:lnSpc>
              <a:spcBef>
                <a:spcPts val="1200"/>
              </a:spcBef>
              <a:spcAft>
                <a:spcPts val="0"/>
              </a:spcAft>
              <a:buNone/>
            </a:pPr>
            <a:endParaRPr sz="1600" b="1"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r>
              <a:rPr lang="pt-PT" sz="1600" b="1">
                <a:solidFill>
                  <a:schemeClr val="dk1"/>
                </a:solidFill>
                <a:latin typeface="Calibri"/>
                <a:ea typeface="Calibri"/>
                <a:cs typeface="Calibri"/>
                <a:sym typeface="Calibri"/>
              </a:rPr>
              <a:t>Introduceer het hulpmiddel</a:t>
            </a:r>
            <a:r>
              <a:rPr lang="pt-PT" sz="1600" b="0" i="0" u="none" strike="noStrike" cap="none">
                <a:solidFill>
                  <a:schemeClr val="dk1"/>
                </a:solidFill>
                <a:latin typeface="Calibri"/>
                <a:ea typeface="Calibri"/>
                <a:cs typeface="Calibri"/>
                <a:sym typeface="Calibri"/>
              </a:rPr>
              <a:t>: </a:t>
            </a:r>
            <a:r>
              <a:rPr lang="pt-PT" sz="1600">
                <a:solidFill>
                  <a:schemeClr val="dk1"/>
                </a:solidFill>
                <a:latin typeface="Calibri"/>
                <a:ea typeface="Calibri"/>
                <a:cs typeface="Calibri"/>
                <a:sym typeface="Calibri"/>
              </a:rPr>
              <a:t>“Soms helpt het om te benoemen wat we voelen. Laten we samen naar dit wiel kijken.”</a:t>
            </a:r>
            <a:endParaRPr/>
          </a:p>
          <a:p>
            <a:pPr marL="0" marR="0" lvl="0" indent="0" algn="l" rtl="0">
              <a:lnSpc>
                <a:spcPct val="100000"/>
              </a:lnSpc>
              <a:spcBef>
                <a:spcPts val="1200"/>
              </a:spcBef>
              <a:spcAft>
                <a:spcPts val="0"/>
              </a:spcAft>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r>
              <a:rPr lang="pt-PT" sz="1600" b="1">
                <a:solidFill>
                  <a:schemeClr val="dk1"/>
                </a:solidFill>
                <a:latin typeface="Calibri"/>
                <a:ea typeface="Calibri"/>
                <a:cs typeface="Calibri"/>
                <a:sym typeface="Calibri"/>
              </a:rPr>
              <a:t>Begin vanuit het midden:</a:t>
            </a:r>
            <a:r>
              <a:rPr lang="pt-PT" sz="1600" b="0" i="0" u="none" strike="noStrike" cap="none">
                <a:solidFill>
                  <a:schemeClr val="dk1"/>
                </a:solidFill>
                <a:latin typeface="Calibri"/>
                <a:ea typeface="Calibri"/>
                <a:cs typeface="Calibri"/>
                <a:sym typeface="Calibri"/>
              </a:rPr>
              <a:t> </a:t>
            </a:r>
            <a:r>
              <a:rPr lang="pt-PT" sz="1600">
                <a:solidFill>
                  <a:schemeClr val="dk1"/>
                </a:solidFill>
                <a:latin typeface="Calibri"/>
                <a:ea typeface="Calibri"/>
                <a:cs typeface="Calibri"/>
                <a:sym typeface="Calibri"/>
              </a:rPr>
              <a:t>Vraag de mentee om een basisemotie te kiezen (bijv. verdrietig, boos, blij).</a:t>
            </a: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r>
              <a:rPr lang="pt-PT" sz="1600" b="1">
                <a:solidFill>
                  <a:schemeClr val="dk1"/>
                </a:solidFill>
                <a:latin typeface="Calibri"/>
                <a:ea typeface="Calibri"/>
                <a:cs typeface="Calibri"/>
                <a:sym typeface="Calibri"/>
              </a:rPr>
              <a:t>Werk naar buiten toe:</a:t>
            </a:r>
            <a:r>
              <a:rPr lang="pt-PT" sz="1600" b="0" i="0" u="none" strike="noStrike" cap="none">
                <a:solidFill>
                  <a:schemeClr val="dk1"/>
                </a:solidFill>
                <a:latin typeface="Calibri"/>
                <a:ea typeface="Calibri"/>
                <a:cs typeface="Calibri"/>
                <a:sym typeface="Calibri"/>
              </a:rPr>
              <a:t> </a:t>
            </a:r>
            <a:r>
              <a:rPr lang="pt-PT" sz="1600">
                <a:solidFill>
                  <a:schemeClr val="dk1"/>
                </a:solidFill>
                <a:latin typeface="Calibri"/>
                <a:ea typeface="Calibri"/>
                <a:cs typeface="Calibri"/>
                <a:sym typeface="Calibri"/>
              </a:rPr>
              <a:t>Help hen dit verder te verfijnen tot een meer specifieke emotie (bijv. van “boos” naar “gefrustreerd” of “wrokvol”).</a:t>
            </a:r>
            <a:endParaRPr/>
          </a:p>
        </p:txBody>
      </p:sp>
      <p:pic>
        <p:nvPicPr>
          <p:cNvPr id="549" name="Google Shape;549;p68" descr="A circular chart with words&#10;&#10;AI-generated content may be incorrect."/>
          <p:cNvPicPr preferRelativeResize="0"/>
          <p:nvPr/>
        </p:nvPicPr>
        <p:blipFill rotWithShape="1">
          <a:blip r:embed="rId3">
            <a:alphaModFix/>
          </a:blip>
          <a:srcRect/>
          <a:stretch/>
        </p:blipFill>
        <p:spPr>
          <a:xfrm rot="8449249">
            <a:off x="8447200" y="4318717"/>
            <a:ext cx="4419982" cy="4419982"/>
          </a:xfrm>
          <a:prstGeom prst="rect">
            <a:avLst/>
          </a:prstGeom>
          <a:noFill/>
          <a:ln>
            <a:noFill/>
          </a:ln>
          <a:effectLst>
            <a:outerShdw blurRad="63500" sx="102000" sy="102000" algn="ctr" rotWithShape="0">
              <a:srgbClr val="000000">
                <a:alpha val="40000"/>
              </a:srgbClr>
            </a:outerShdw>
          </a:effectLst>
        </p:spPr>
      </p:pic>
      <p:pic>
        <p:nvPicPr>
          <p:cNvPr id="550" name="Google Shape;550;p68" descr="Badge 1 with solid fill"/>
          <p:cNvPicPr preferRelativeResize="0"/>
          <p:nvPr/>
        </p:nvPicPr>
        <p:blipFill rotWithShape="1">
          <a:blip r:embed="rId4">
            <a:alphaModFix/>
          </a:blip>
          <a:srcRect/>
          <a:stretch/>
        </p:blipFill>
        <p:spPr>
          <a:xfrm>
            <a:off x="1196683" y="2375381"/>
            <a:ext cx="360000" cy="360000"/>
          </a:xfrm>
          <a:prstGeom prst="rect">
            <a:avLst/>
          </a:prstGeom>
          <a:noFill/>
          <a:ln>
            <a:noFill/>
          </a:ln>
        </p:spPr>
      </p:pic>
      <p:pic>
        <p:nvPicPr>
          <p:cNvPr id="551" name="Google Shape;551;p68" descr="Badge 3 with solid fill"/>
          <p:cNvPicPr preferRelativeResize="0"/>
          <p:nvPr/>
        </p:nvPicPr>
        <p:blipFill rotWithShape="1">
          <a:blip r:embed="rId5">
            <a:alphaModFix/>
          </a:blip>
          <a:srcRect/>
          <a:stretch/>
        </p:blipFill>
        <p:spPr>
          <a:xfrm>
            <a:off x="1196683" y="4962962"/>
            <a:ext cx="360000" cy="360000"/>
          </a:xfrm>
          <a:prstGeom prst="rect">
            <a:avLst/>
          </a:prstGeom>
          <a:noFill/>
          <a:ln>
            <a:noFill/>
          </a:ln>
        </p:spPr>
      </p:pic>
      <p:pic>
        <p:nvPicPr>
          <p:cNvPr id="552" name="Google Shape;552;p68" descr="Badge with solid fill"/>
          <p:cNvPicPr preferRelativeResize="0"/>
          <p:nvPr/>
        </p:nvPicPr>
        <p:blipFill rotWithShape="1">
          <a:blip r:embed="rId6">
            <a:alphaModFix/>
          </a:blip>
          <a:srcRect/>
          <a:stretch/>
        </p:blipFill>
        <p:spPr>
          <a:xfrm>
            <a:off x="1195137" y="3680905"/>
            <a:ext cx="360000" cy="360000"/>
          </a:xfrm>
          <a:prstGeom prst="rect">
            <a:avLst/>
          </a:prstGeom>
          <a:noFill/>
          <a:ln>
            <a:noFill/>
          </a:ln>
        </p:spPr>
      </p:pic>
      <p:pic>
        <p:nvPicPr>
          <p:cNvPr id="553" name="Google Shape;553;p68" descr="Badge 5 with solid fill"/>
          <p:cNvPicPr preferRelativeResize="0"/>
          <p:nvPr/>
        </p:nvPicPr>
        <p:blipFill rotWithShape="1">
          <a:blip r:embed="rId7">
            <a:alphaModFix/>
          </a:blip>
          <a:srcRect/>
          <a:stretch/>
        </p:blipFill>
        <p:spPr>
          <a:xfrm>
            <a:off x="7335313" y="3682129"/>
            <a:ext cx="360000" cy="360000"/>
          </a:xfrm>
          <a:prstGeom prst="rect">
            <a:avLst/>
          </a:prstGeom>
          <a:noFill/>
          <a:ln>
            <a:noFill/>
          </a:ln>
        </p:spPr>
      </p:pic>
      <p:pic>
        <p:nvPicPr>
          <p:cNvPr id="554" name="Google Shape;554;p68" descr="Badge 4 with solid fill"/>
          <p:cNvPicPr preferRelativeResize="0"/>
          <p:nvPr/>
        </p:nvPicPr>
        <p:blipFill rotWithShape="1">
          <a:blip r:embed="rId8">
            <a:alphaModFix/>
          </a:blip>
          <a:srcRect/>
          <a:stretch/>
        </p:blipFill>
        <p:spPr>
          <a:xfrm>
            <a:off x="7335313" y="2368215"/>
            <a:ext cx="360000" cy="360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69"/>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Empathiekaart</a:t>
            </a:r>
            <a:endParaRPr/>
          </a:p>
          <a:p>
            <a:pPr marL="0" lvl="0" indent="0" algn="l" rtl="0">
              <a:lnSpc>
                <a:spcPct val="90000"/>
              </a:lnSpc>
              <a:spcBef>
                <a:spcPts val="0"/>
              </a:spcBef>
              <a:spcAft>
                <a:spcPts val="0"/>
              </a:spcAft>
              <a:buSzPts val="3200"/>
              <a:buNone/>
            </a:pPr>
            <a:endParaRPr/>
          </a:p>
          <a:p>
            <a:pPr marL="0" lvl="0" indent="0" algn="l" rtl="0">
              <a:lnSpc>
                <a:spcPct val="90000"/>
              </a:lnSpc>
              <a:spcBef>
                <a:spcPts val="0"/>
              </a:spcBef>
              <a:spcAft>
                <a:spcPts val="0"/>
              </a:spcAft>
              <a:buClr>
                <a:srgbClr val="E64424"/>
              </a:buClr>
              <a:buSzPts val="3200"/>
              <a:buNone/>
            </a:pPr>
            <a:endParaRPr/>
          </a:p>
        </p:txBody>
      </p:sp>
      <p:sp>
        <p:nvSpPr>
          <p:cNvPr id="560" name="Google Shape;560;p69" descr="Empathy Maps: The Complete Guide to Understanding Your Users | Creately"/>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1" name="Google Shape;561;p69"/>
          <p:cNvSpPr txBox="1"/>
          <p:nvPr/>
        </p:nvSpPr>
        <p:spPr>
          <a:xfrm>
            <a:off x="695325" y="2577485"/>
            <a:ext cx="43434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800"/>
              <a:buFont typeface="Arial"/>
              <a:buNone/>
            </a:pPr>
            <a:r>
              <a:rPr lang="pt-PT" sz="1800" b="1">
                <a:latin typeface="Calibri"/>
                <a:ea typeface="Calibri"/>
                <a:cs typeface="Calibri"/>
                <a:sym typeface="Calibri"/>
              </a:rPr>
              <a:t>Empathiekaart </a:t>
            </a:r>
            <a:r>
              <a:rPr lang="pt-PT" sz="1800">
                <a:latin typeface="Calibri"/>
                <a:ea typeface="Calibri"/>
                <a:cs typeface="Calibri"/>
                <a:sym typeface="Calibri"/>
              </a:rPr>
              <a:t>helpt mentoren om de ervaring van de mentee vanuit meerdere invalshoeken te begrijpen, vooral wanneer zij vastlopen of geconfronteerd worden met een uitdaging.</a:t>
            </a:r>
            <a:endParaRPr sz="1800" i="0" u="none" strike="noStrike" cap="none">
              <a:solidFill>
                <a:srgbClr val="000000"/>
              </a:solidFill>
              <a:latin typeface="Calibri"/>
              <a:ea typeface="Calibri"/>
              <a:cs typeface="Calibri"/>
              <a:sym typeface="Calibri"/>
            </a:endParaRPr>
          </a:p>
        </p:txBody>
      </p:sp>
      <p:pic>
        <p:nvPicPr>
          <p:cNvPr id="562" name="Google Shape;562;p69" descr="A screenshot of a computer screen&#10;&#10;AI-generated content may be incorrect."/>
          <p:cNvPicPr preferRelativeResize="0"/>
          <p:nvPr/>
        </p:nvPicPr>
        <p:blipFill rotWithShape="1">
          <a:blip r:embed="rId3">
            <a:alphaModFix/>
          </a:blip>
          <a:srcRect/>
          <a:stretch/>
        </p:blipFill>
        <p:spPr>
          <a:xfrm>
            <a:off x="5143499" y="426243"/>
            <a:ext cx="6005513" cy="600551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7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Empathiekaart – Hoe je het gebruikt in mentoring</a:t>
            </a:r>
            <a:endParaRPr/>
          </a:p>
          <a:p>
            <a:pPr marL="0" lvl="0" indent="0" algn="l" rtl="0">
              <a:lnSpc>
                <a:spcPct val="90000"/>
              </a:lnSpc>
              <a:spcBef>
                <a:spcPts val="0"/>
              </a:spcBef>
              <a:spcAft>
                <a:spcPts val="0"/>
              </a:spcAft>
              <a:buSzPts val="3200"/>
              <a:buNone/>
            </a:pPr>
            <a:endParaRPr/>
          </a:p>
          <a:p>
            <a:pPr marL="0" lvl="0" indent="0" algn="l" rtl="0">
              <a:lnSpc>
                <a:spcPct val="90000"/>
              </a:lnSpc>
              <a:spcBef>
                <a:spcPts val="0"/>
              </a:spcBef>
              <a:spcAft>
                <a:spcPts val="0"/>
              </a:spcAft>
              <a:buClr>
                <a:srgbClr val="E64424"/>
              </a:buClr>
              <a:buSzPts val="3200"/>
              <a:buNone/>
            </a:pPr>
            <a:endParaRPr/>
          </a:p>
        </p:txBody>
      </p:sp>
      <p:sp>
        <p:nvSpPr>
          <p:cNvPr id="568" name="Google Shape;568;p70"/>
          <p:cNvSpPr txBox="1"/>
          <p:nvPr/>
        </p:nvSpPr>
        <p:spPr>
          <a:xfrm>
            <a:off x="895927" y="4643165"/>
            <a:ext cx="108483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pt-PT" sz="1600" b="1">
                <a:latin typeface="Calibri"/>
                <a:ea typeface="Calibri"/>
                <a:cs typeface="Calibri"/>
                <a:sym typeface="Calibri"/>
              </a:rPr>
              <a:t>Vul het samen in:</a:t>
            </a:r>
            <a:r>
              <a:rPr lang="pt-PT" sz="1600" b="0" i="0" u="none" strike="noStrike" cap="none">
                <a:solidFill>
                  <a:srgbClr val="000000"/>
                </a:solidFill>
                <a:latin typeface="Calibri"/>
                <a:ea typeface="Calibri"/>
                <a:cs typeface="Calibri"/>
                <a:sym typeface="Calibri"/>
              </a:rPr>
              <a:t> </a:t>
            </a:r>
            <a:r>
              <a:rPr lang="pt-PT" sz="1600">
                <a:latin typeface="Calibri"/>
                <a:ea typeface="Calibri"/>
                <a:cs typeface="Calibri"/>
                <a:sym typeface="Calibri"/>
              </a:rPr>
              <a:t>gebruik post-its of een gedeeld document</a:t>
            </a:r>
            <a:endParaRPr/>
          </a:p>
          <a:p>
            <a:pPr marL="0" marR="0" lvl="0" indent="0" algn="l" rtl="0">
              <a:lnSpc>
                <a:spcPct val="100000"/>
              </a:lnSpc>
              <a:spcBef>
                <a:spcPts val="1200"/>
              </a:spcBef>
              <a:spcAft>
                <a:spcPts val="0"/>
              </a:spcAft>
              <a:buClr>
                <a:srgbClr val="000000"/>
              </a:buClr>
              <a:buSzPts val="1600"/>
              <a:buFont typeface="Arial"/>
              <a:buNone/>
            </a:pPr>
            <a:r>
              <a:rPr lang="pt-PT" sz="1600" b="1">
                <a:latin typeface="Calibri"/>
                <a:ea typeface="Calibri"/>
                <a:cs typeface="Calibri"/>
                <a:sym typeface="Calibri"/>
              </a:rPr>
              <a:t>Analyseer patronen:</a:t>
            </a:r>
            <a:r>
              <a:rPr lang="pt-PT" sz="1600" b="1" i="0" u="none" strike="noStrike" cap="none">
                <a:solidFill>
                  <a:srgbClr val="000000"/>
                </a:solidFill>
                <a:latin typeface="Calibri"/>
                <a:ea typeface="Calibri"/>
                <a:cs typeface="Calibri"/>
                <a:sym typeface="Calibri"/>
              </a:rPr>
              <a:t> </a:t>
            </a:r>
            <a:r>
              <a:rPr lang="pt-PT" sz="1600">
                <a:latin typeface="Calibri"/>
                <a:ea typeface="Calibri"/>
                <a:cs typeface="Calibri"/>
                <a:sym typeface="Calibri"/>
              </a:rPr>
              <a:t>let op tegenstrijdigheden (bijv. iemand zegt “het gaat goed” maar voelt zich eigenlijk gespannen)</a:t>
            </a:r>
            <a:endParaRPr/>
          </a:p>
          <a:p>
            <a:pPr marL="0" marR="0" lvl="0" indent="0" algn="l" rtl="0">
              <a:lnSpc>
                <a:spcPct val="100000"/>
              </a:lnSpc>
              <a:spcBef>
                <a:spcPts val="1200"/>
              </a:spcBef>
              <a:spcAft>
                <a:spcPts val="0"/>
              </a:spcAft>
              <a:buClr>
                <a:srgbClr val="000000"/>
              </a:buClr>
              <a:buSzPts val="1600"/>
              <a:buFont typeface="Arial"/>
              <a:buNone/>
            </a:pPr>
            <a:r>
              <a:rPr lang="pt-PT" sz="1600" b="1">
                <a:latin typeface="Calibri"/>
                <a:ea typeface="Calibri"/>
                <a:cs typeface="Calibri"/>
                <a:sym typeface="Calibri"/>
              </a:rPr>
              <a:t>Gebruik inzichten </a:t>
            </a:r>
            <a:r>
              <a:rPr lang="pt-PT" sz="1600">
                <a:latin typeface="Calibri"/>
                <a:ea typeface="Calibri"/>
                <a:cs typeface="Calibri"/>
                <a:sym typeface="Calibri"/>
              </a:rPr>
              <a:t>om je ondersteuning af te stemmen en de mentee te helpen opnieuw te kijken of een volgende stap te plannen</a:t>
            </a:r>
            <a:endParaRPr/>
          </a:p>
        </p:txBody>
      </p:sp>
      <p:grpSp>
        <p:nvGrpSpPr>
          <p:cNvPr id="569" name="Google Shape;569;p70"/>
          <p:cNvGrpSpPr/>
          <p:nvPr/>
        </p:nvGrpSpPr>
        <p:grpSpPr>
          <a:xfrm>
            <a:off x="895928" y="1203101"/>
            <a:ext cx="10962668" cy="2862900"/>
            <a:chOff x="505403" y="968573"/>
            <a:chExt cx="10962668" cy="2862900"/>
          </a:xfrm>
        </p:grpSpPr>
        <p:grpSp>
          <p:nvGrpSpPr>
            <p:cNvPr id="570" name="Google Shape;570;p70"/>
            <p:cNvGrpSpPr/>
            <p:nvPr/>
          </p:nvGrpSpPr>
          <p:grpSpPr>
            <a:xfrm>
              <a:off x="505403" y="968573"/>
              <a:ext cx="10962668" cy="2862900"/>
              <a:chOff x="505403" y="968573"/>
              <a:chExt cx="10962668" cy="2862900"/>
            </a:xfrm>
          </p:grpSpPr>
          <p:sp>
            <p:nvSpPr>
              <p:cNvPr id="571" name="Google Shape;571;p70"/>
              <p:cNvSpPr txBox="1"/>
              <p:nvPr/>
            </p:nvSpPr>
            <p:spPr>
              <a:xfrm>
                <a:off x="6546571" y="1891903"/>
                <a:ext cx="49215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pt-PT" sz="1600" b="1">
                    <a:latin typeface="Calibri"/>
                    <a:ea typeface="Calibri"/>
                    <a:cs typeface="Calibri"/>
                    <a:sym typeface="Calibri"/>
                  </a:rPr>
                  <a:t>Stel begeleidende vragen</a:t>
                </a:r>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“Wat heb je over deze situatie gezegd?”</a:t>
                </a:r>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“Welke gedachten gaan er door je hoofd?”</a:t>
                </a:r>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“Welke acties heb je ondernomen?”</a:t>
                </a:r>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“Welke emoties ervaar je?”</a:t>
                </a:r>
                <a:endParaRPr/>
              </a:p>
            </p:txBody>
          </p:sp>
          <p:sp>
            <p:nvSpPr>
              <p:cNvPr id="572" name="Google Shape;572;p70"/>
              <p:cNvSpPr txBox="1"/>
              <p:nvPr/>
            </p:nvSpPr>
            <p:spPr>
              <a:xfrm>
                <a:off x="505403" y="968573"/>
                <a:ext cx="4921500" cy="286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pt-PT" sz="2400" b="1">
                    <a:latin typeface="Calibri"/>
                    <a:ea typeface="Calibri"/>
                    <a:cs typeface="Calibri"/>
                    <a:sym typeface="Calibri"/>
                  </a:rPr>
                  <a:t>Stappen voor mentoren</a:t>
                </a:r>
                <a:endParaRPr/>
              </a:p>
              <a:p>
                <a:pPr marL="0" marR="0" lvl="0" indent="0" algn="l" rtl="0">
                  <a:lnSpc>
                    <a:spcPct val="100000"/>
                  </a:lnSpc>
                  <a:spcBef>
                    <a:spcPts val="1200"/>
                  </a:spcBef>
                  <a:spcAft>
                    <a:spcPts val="0"/>
                  </a:spcAft>
                  <a:buClr>
                    <a:srgbClr val="000000"/>
                  </a:buClr>
                  <a:buSzPts val="1600"/>
                  <a:buFont typeface="Arial"/>
                  <a:buNone/>
                </a:pPr>
                <a:endParaRPr sz="1600" b="1" i="0" u="none" strike="noStrike" cap="none">
                  <a:solidFill>
                    <a:srgbClr val="000000"/>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600" b="1">
                    <a:latin typeface="Calibri"/>
                    <a:ea typeface="Calibri"/>
                    <a:cs typeface="Calibri"/>
                    <a:sym typeface="Calibri"/>
                  </a:rPr>
                  <a:t>Teken of deel de kaart met vier kwadranten</a:t>
                </a:r>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Wat ze </a:t>
                </a:r>
                <a:r>
                  <a:rPr lang="pt-PT" sz="1600" b="1">
                    <a:latin typeface="Calibri"/>
                    <a:ea typeface="Calibri"/>
                    <a:cs typeface="Calibri"/>
                    <a:sym typeface="Calibri"/>
                  </a:rPr>
                  <a:t>ZEGGEN</a:t>
                </a:r>
                <a:endParaRPr b="1"/>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Wat ze </a:t>
                </a:r>
                <a:r>
                  <a:rPr lang="pt-PT" sz="1600" b="1">
                    <a:latin typeface="Calibri"/>
                    <a:ea typeface="Calibri"/>
                    <a:cs typeface="Calibri"/>
                    <a:sym typeface="Calibri"/>
                  </a:rPr>
                  <a:t>DENKEN</a:t>
                </a:r>
                <a:endParaRPr b="1"/>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Wat ze </a:t>
                </a:r>
                <a:r>
                  <a:rPr lang="pt-PT" sz="1600" b="1">
                    <a:latin typeface="Calibri"/>
                    <a:ea typeface="Calibri"/>
                    <a:cs typeface="Calibri"/>
                    <a:sym typeface="Calibri"/>
                  </a:rPr>
                  <a:t>DOEN</a:t>
                </a:r>
                <a:endParaRPr b="1"/>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Wat ze </a:t>
                </a:r>
                <a:r>
                  <a:rPr lang="pt-PT" sz="1600" b="1">
                    <a:latin typeface="Calibri"/>
                    <a:ea typeface="Calibri"/>
                    <a:cs typeface="Calibri"/>
                    <a:sym typeface="Calibri"/>
                  </a:rPr>
                  <a:t>VOELEN</a:t>
                </a:r>
                <a:endParaRPr b="1"/>
              </a:p>
            </p:txBody>
          </p:sp>
        </p:grpSp>
        <p:pic>
          <p:nvPicPr>
            <p:cNvPr id="573" name="Google Shape;573;p70" descr="Postit Notes outline"/>
            <p:cNvPicPr preferRelativeResize="0"/>
            <p:nvPr/>
          </p:nvPicPr>
          <p:blipFill rotWithShape="1">
            <a:blip r:embed="rId3">
              <a:alphaModFix/>
            </a:blip>
            <a:srcRect/>
            <a:stretch/>
          </p:blipFill>
          <p:spPr>
            <a:xfrm>
              <a:off x="4830866" y="1777701"/>
              <a:ext cx="596066" cy="596066"/>
            </a:xfrm>
            <a:prstGeom prst="rect">
              <a:avLst/>
            </a:prstGeom>
            <a:noFill/>
            <a:ln>
              <a:noFill/>
            </a:ln>
            <a:effectLst>
              <a:outerShdw blurRad="63500" sx="102000" sy="102000" algn="ctr" rotWithShape="0">
                <a:srgbClr val="000000">
                  <a:alpha val="40000"/>
                </a:srgbClr>
              </a:outerShdw>
            </a:effectLst>
          </p:spPr>
        </p:pic>
      </p:grpSp>
      <p:pic>
        <p:nvPicPr>
          <p:cNvPr id="574" name="Google Shape;574;p70" descr="Badge 1 with solid fill"/>
          <p:cNvPicPr preferRelativeResize="0"/>
          <p:nvPr/>
        </p:nvPicPr>
        <p:blipFill rotWithShape="1">
          <a:blip r:embed="rId4">
            <a:alphaModFix/>
          </a:blip>
          <a:srcRect/>
          <a:stretch/>
        </p:blipFill>
        <p:spPr>
          <a:xfrm>
            <a:off x="535928" y="2130262"/>
            <a:ext cx="360000" cy="360000"/>
          </a:xfrm>
          <a:prstGeom prst="rect">
            <a:avLst/>
          </a:prstGeom>
          <a:noFill/>
          <a:ln>
            <a:noFill/>
          </a:ln>
        </p:spPr>
      </p:pic>
      <p:pic>
        <p:nvPicPr>
          <p:cNvPr id="575" name="Google Shape;575;p70" descr="Badge 5 with solid fill"/>
          <p:cNvPicPr preferRelativeResize="0"/>
          <p:nvPr/>
        </p:nvPicPr>
        <p:blipFill rotWithShape="1">
          <a:blip r:embed="rId5">
            <a:alphaModFix/>
          </a:blip>
          <a:srcRect/>
          <a:stretch/>
        </p:blipFill>
        <p:spPr>
          <a:xfrm>
            <a:off x="535928" y="5461905"/>
            <a:ext cx="360000" cy="360000"/>
          </a:xfrm>
          <a:prstGeom prst="rect">
            <a:avLst/>
          </a:prstGeom>
          <a:noFill/>
          <a:ln>
            <a:noFill/>
          </a:ln>
        </p:spPr>
      </p:pic>
      <p:pic>
        <p:nvPicPr>
          <p:cNvPr id="576" name="Google Shape;576;p70" descr="Badge 4 with solid fill"/>
          <p:cNvPicPr preferRelativeResize="0"/>
          <p:nvPr/>
        </p:nvPicPr>
        <p:blipFill rotWithShape="1">
          <a:blip r:embed="rId6">
            <a:alphaModFix/>
          </a:blip>
          <a:srcRect/>
          <a:stretch/>
        </p:blipFill>
        <p:spPr>
          <a:xfrm>
            <a:off x="535928" y="5032551"/>
            <a:ext cx="360000" cy="360000"/>
          </a:xfrm>
          <a:prstGeom prst="rect">
            <a:avLst/>
          </a:prstGeom>
          <a:noFill/>
          <a:ln>
            <a:noFill/>
          </a:ln>
        </p:spPr>
      </p:pic>
      <p:pic>
        <p:nvPicPr>
          <p:cNvPr id="577" name="Google Shape;577;p70" descr="Badge 3 with solid fill"/>
          <p:cNvPicPr preferRelativeResize="0"/>
          <p:nvPr/>
        </p:nvPicPr>
        <p:blipFill rotWithShape="1">
          <a:blip r:embed="rId7">
            <a:alphaModFix/>
          </a:blip>
          <a:srcRect/>
          <a:stretch/>
        </p:blipFill>
        <p:spPr>
          <a:xfrm>
            <a:off x="535928" y="4632584"/>
            <a:ext cx="360000" cy="360000"/>
          </a:xfrm>
          <a:prstGeom prst="rect">
            <a:avLst/>
          </a:prstGeom>
          <a:noFill/>
          <a:ln>
            <a:noFill/>
          </a:ln>
        </p:spPr>
      </p:pic>
      <p:pic>
        <p:nvPicPr>
          <p:cNvPr id="578" name="Google Shape;578;p70" descr="Badge with solid fill"/>
          <p:cNvPicPr preferRelativeResize="0"/>
          <p:nvPr/>
        </p:nvPicPr>
        <p:blipFill rotWithShape="1">
          <a:blip r:embed="rId8">
            <a:alphaModFix/>
          </a:blip>
          <a:srcRect/>
          <a:stretch/>
        </p:blipFill>
        <p:spPr>
          <a:xfrm>
            <a:off x="6577095" y="2130262"/>
            <a:ext cx="360000" cy="360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71"/>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Mentees helpen hun doelen te stellen en te bereiken</a:t>
            </a:r>
            <a:endParaRPr>
              <a:latin typeface="Calibri"/>
              <a:ea typeface="Calibri"/>
              <a:cs typeface="Calibri"/>
              <a:sym typeface="Calibri"/>
            </a:endParaRPr>
          </a:p>
          <a:p>
            <a:pPr marL="0" marR="0" lvl="0" indent="0" algn="l" rtl="0">
              <a:lnSpc>
                <a:spcPct val="90000"/>
              </a:lnSpc>
              <a:spcBef>
                <a:spcPts val="0"/>
              </a:spcBef>
              <a:spcAft>
                <a:spcPts val="0"/>
              </a:spcAft>
              <a:buClr>
                <a:srgbClr val="E64424"/>
              </a:buClr>
              <a:buSzPts val="3200"/>
              <a:buNone/>
            </a:pPr>
            <a:endParaRPr/>
          </a:p>
          <a:p>
            <a:pPr marL="0" lvl="0" indent="0" algn="l" rtl="0">
              <a:lnSpc>
                <a:spcPct val="90000"/>
              </a:lnSpc>
              <a:spcBef>
                <a:spcPts val="0"/>
              </a:spcBef>
              <a:spcAft>
                <a:spcPts val="0"/>
              </a:spcAft>
              <a:buClr>
                <a:srgbClr val="E64424"/>
              </a:buClr>
              <a:buSzPts val="3200"/>
              <a:buNone/>
            </a:pPr>
            <a:endParaRPr/>
          </a:p>
        </p:txBody>
      </p:sp>
      <p:pic>
        <p:nvPicPr>
          <p:cNvPr id="584" name="Google Shape;584;p71" descr="A person talking to another person&#10;&#10;AI-generated content may be incorrect."/>
          <p:cNvPicPr preferRelativeResize="0">
            <a:picLocks noGrp="1"/>
          </p:cNvPicPr>
          <p:nvPr>
            <p:ph type="pic" idx="3"/>
          </p:nvPr>
        </p:nvPicPr>
        <p:blipFill rotWithShape="1">
          <a:blip r:embed="rId3">
            <a:alphaModFix/>
          </a:blip>
          <a:srcRect l="17022" r="17022"/>
          <a:stretch/>
        </p:blipFill>
        <p:spPr>
          <a:xfrm>
            <a:off x="858" y="-33250"/>
            <a:ext cx="4567367" cy="6924502"/>
          </a:xfrm>
          <a:prstGeom prst="rect">
            <a:avLst/>
          </a:prstGeom>
          <a:noFill/>
          <a:ln>
            <a:noFill/>
          </a:ln>
        </p:spPr>
      </p:pic>
      <p:sp>
        <p:nvSpPr>
          <p:cNvPr id="585" name="Google Shape;585;p71"/>
          <p:cNvSpPr txBox="1"/>
          <p:nvPr/>
        </p:nvSpPr>
        <p:spPr>
          <a:xfrm>
            <a:off x="4979574" y="1320483"/>
            <a:ext cx="6068998" cy="1114438"/>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300"/>
              </a:spcBef>
              <a:spcAft>
                <a:spcPts val="0"/>
              </a:spcAft>
              <a:buClr>
                <a:srgbClr val="3A3838"/>
              </a:buClr>
              <a:buSzPts val="2000"/>
              <a:buFont typeface="Arial"/>
              <a:buNone/>
            </a:pPr>
            <a:r>
              <a:rPr lang="pt-PT" b="1">
                <a:solidFill>
                  <a:schemeClr val="dk1"/>
                </a:solidFill>
                <a:latin typeface="Calibri"/>
                <a:ea typeface="Calibri"/>
                <a:cs typeface="Calibri"/>
                <a:sym typeface="Calibri"/>
              </a:rPr>
              <a:t>Doelen stellen in mentoring</a:t>
            </a:r>
            <a:endParaRPr/>
          </a:p>
          <a:p>
            <a:pPr marL="0" marR="0" lvl="0" indent="0" algn="l" rtl="0">
              <a:lnSpc>
                <a:spcPct val="115000"/>
              </a:lnSpc>
              <a:spcBef>
                <a:spcPts val="300"/>
              </a:spcBef>
              <a:spcAft>
                <a:spcPts val="0"/>
              </a:spcAft>
              <a:buClr>
                <a:srgbClr val="3A3838"/>
              </a:buClr>
              <a:buSzPts val="2000"/>
              <a:buFont typeface="Arial"/>
              <a:buNone/>
            </a:pPr>
            <a:r>
              <a:rPr lang="pt-PT">
                <a:solidFill>
                  <a:schemeClr val="dk1"/>
                </a:solidFill>
                <a:latin typeface="Calibri"/>
                <a:ea typeface="Calibri"/>
                <a:cs typeface="Calibri"/>
                <a:sym typeface="Calibri"/>
              </a:rPr>
              <a:t>Het stellen van doelen is essentieel in mentoring. Het geeft richting, houdt mentees gemotiveerd en stelt zowel mentor als mentee in staat om vooruitgang te volgen.</a:t>
            </a:r>
            <a:endParaRPr/>
          </a:p>
        </p:txBody>
      </p:sp>
      <p:sp>
        <p:nvSpPr>
          <p:cNvPr id="586" name="Google Shape;586;p71"/>
          <p:cNvSpPr txBox="1"/>
          <p:nvPr/>
        </p:nvSpPr>
        <p:spPr>
          <a:xfrm>
            <a:off x="4979574" y="5054043"/>
            <a:ext cx="4917000" cy="1533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0"/>
              </a:spcAft>
              <a:buClr>
                <a:srgbClr val="3A3838"/>
              </a:buClr>
              <a:buSzPts val="1800"/>
              <a:buFont typeface="Arial"/>
              <a:buNone/>
            </a:pPr>
            <a:r>
              <a:rPr lang="pt-PT" b="1">
                <a:solidFill>
                  <a:schemeClr val="dk1"/>
                </a:solidFill>
                <a:latin typeface="Calibri"/>
                <a:ea typeface="Calibri"/>
                <a:cs typeface="Calibri"/>
                <a:sym typeface="Calibri"/>
              </a:rPr>
              <a:t>Voortgang volgen en verantwoordelijkheid nemen</a:t>
            </a:r>
            <a:endParaRPr/>
          </a:p>
          <a:p>
            <a:pPr marL="0" marR="0" lvl="0" indent="0" algn="l" rtl="0">
              <a:lnSpc>
                <a:spcPct val="133333"/>
              </a:lnSpc>
              <a:spcBef>
                <a:spcPts val="900"/>
              </a:spcBef>
              <a:spcAft>
                <a:spcPts val="0"/>
              </a:spcAft>
              <a:buClr>
                <a:srgbClr val="3A3838"/>
              </a:buClr>
              <a:buSzPts val="1800"/>
              <a:buFont typeface="Arial"/>
              <a:buNone/>
            </a:pPr>
            <a:r>
              <a:rPr lang="pt-PT">
                <a:solidFill>
                  <a:schemeClr val="dk1"/>
                </a:solidFill>
                <a:latin typeface="Calibri"/>
                <a:ea typeface="Calibri"/>
                <a:cs typeface="Calibri"/>
                <a:sym typeface="Calibri"/>
              </a:rPr>
              <a:t>Regelmatige check-ins, het vieren van kleine successen en het stimuleren van zelfreflectie helpen mentees om verantwoordelijkheid te nemen en hun doelen aan te passen naarmate ze groeien.</a:t>
            </a:r>
            <a:endParaRPr/>
          </a:p>
        </p:txBody>
      </p:sp>
      <p:sp>
        <p:nvSpPr>
          <p:cNvPr id="587" name="Google Shape;587;p71"/>
          <p:cNvSpPr txBox="1"/>
          <p:nvPr/>
        </p:nvSpPr>
        <p:spPr>
          <a:xfrm>
            <a:off x="4944686" y="2434919"/>
            <a:ext cx="6138900" cy="13167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0"/>
              </a:spcAft>
              <a:buClr>
                <a:schemeClr val="dk1"/>
              </a:buClr>
              <a:buSzPts val="1100"/>
              <a:buFont typeface="Arial"/>
              <a:buNone/>
            </a:pPr>
            <a:r>
              <a:rPr lang="pt-PT" b="1">
                <a:solidFill>
                  <a:schemeClr val="dk1"/>
                </a:solidFill>
                <a:latin typeface="Calibri"/>
                <a:ea typeface="Calibri"/>
                <a:cs typeface="Calibri"/>
                <a:sym typeface="Calibri"/>
              </a:rPr>
              <a:t>Samenwerken aan doelen</a:t>
            </a:r>
            <a:endParaRPr/>
          </a:p>
          <a:p>
            <a:pPr marL="0" marR="0" lvl="0" indent="0" algn="l" rtl="0">
              <a:lnSpc>
                <a:spcPct val="115000"/>
              </a:lnSpc>
              <a:spcBef>
                <a:spcPts val="300"/>
              </a:spcBef>
              <a:spcAft>
                <a:spcPts val="0"/>
              </a:spcAft>
              <a:buClr>
                <a:srgbClr val="3A3838"/>
              </a:buClr>
              <a:buSzPts val="1800"/>
              <a:buFont typeface="Arial"/>
              <a:buNone/>
            </a:pPr>
            <a:r>
              <a:rPr lang="pt-PT">
                <a:solidFill>
                  <a:schemeClr val="dk1"/>
                </a:solidFill>
                <a:latin typeface="Calibri"/>
                <a:ea typeface="Calibri"/>
                <a:cs typeface="Calibri"/>
                <a:sym typeface="Calibri"/>
              </a:rPr>
              <a:t>Mentoren werken met mentees om doelen te definiëren: nadenken over wat ze willen bereiken, waar ze zichzelf over 6–12 maanden zien en welke obstakels ze moeten overwinnen. Formuleer doelen samen om eigenaarschap en afstemming te waarborgen.</a:t>
            </a:r>
            <a:endParaRPr/>
          </a:p>
        </p:txBody>
      </p:sp>
      <p:sp>
        <p:nvSpPr>
          <p:cNvPr id="588" name="Google Shape;588;p71"/>
          <p:cNvSpPr txBox="1"/>
          <p:nvPr/>
        </p:nvSpPr>
        <p:spPr>
          <a:xfrm>
            <a:off x="4979574" y="3875743"/>
            <a:ext cx="5873700" cy="10542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0"/>
              </a:spcAft>
              <a:buClr>
                <a:srgbClr val="3A3838"/>
              </a:buClr>
              <a:buSzPts val="1800"/>
              <a:buFont typeface="Arial"/>
              <a:buNone/>
            </a:pPr>
            <a:r>
              <a:rPr lang="pt-PT" b="1">
                <a:solidFill>
                  <a:schemeClr val="dk1"/>
                </a:solidFill>
                <a:latin typeface="Calibri"/>
                <a:ea typeface="Calibri"/>
                <a:cs typeface="Calibri"/>
                <a:sym typeface="Calibri"/>
              </a:rPr>
              <a:t>Tools &amp; Kaders</a:t>
            </a:r>
            <a:endParaRPr/>
          </a:p>
          <a:p>
            <a:pPr marL="0" marR="0" lvl="0" indent="0" algn="l" rtl="0">
              <a:lnSpc>
                <a:spcPct val="115000"/>
              </a:lnSpc>
              <a:spcBef>
                <a:spcPts val="300"/>
              </a:spcBef>
              <a:spcAft>
                <a:spcPts val="0"/>
              </a:spcAft>
              <a:buClr>
                <a:srgbClr val="3A3838"/>
              </a:buClr>
              <a:buSzPts val="1800"/>
              <a:buFont typeface="Arial"/>
              <a:buNone/>
            </a:pPr>
            <a:r>
              <a:rPr lang="pt-PT">
                <a:solidFill>
                  <a:schemeClr val="dk1"/>
                </a:solidFill>
                <a:latin typeface="Calibri"/>
                <a:ea typeface="Calibri"/>
                <a:cs typeface="Calibri"/>
                <a:sym typeface="Calibri"/>
              </a:rPr>
              <a:t>Gebruik gestructureerde hulpmiddelen zoals</a:t>
            </a:r>
            <a:r>
              <a:rPr lang="pt-PT" sz="1400" b="0" i="0" u="none" strike="noStrike" cap="none">
                <a:solidFill>
                  <a:schemeClr val="dk1"/>
                </a:solidFill>
                <a:latin typeface="Calibri"/>
                <a:ea typeface="Calibri"/>
                <a:cs typeface="Calibri"/>
                <a:sym typeface="Calibri"/>
              </a:rPr>
              <a:t> </a:t>
            </a:r>
            <a:r>
              <a:rPr lang="pt-PT" sz="1400" b="0" i="0" u="sng" strike="noStrike" cap="none">
                <a:solidFill>
                  <a:schemeClr val="dk1"/>
                </a:solidFill>
                <a:latin typeface="Calibri"/>
                <a:ea typeface="Calibri"/>
                <a:cs typeface="Calibri"/>
                <a:sym typeface="Calibri"/>
                <a:hlinkClick r:id="rId4" action="ppaction://hlinksldjump">
                  <a:extLst>
                    <a:ext uri="{A12FA001-AC4F-418D-AE19-62706E023703}">
                      <ahyp:hlinkClr xmlns:ahyp="http://schemas.microsoft.com/office/drawing/2018/hyperlinkcolor" val="tx"/>
                    </a:ext>
                  </a:extLst>
                </a:hlinkClick>
              </a:rPr>
              <a:t>SMART goals</a:t>
            </a:r>
            <a:r>
              <a:rPr lang="pt-PT" sz="1400" b="0" i="0" u="none" strike="noStrike" cap="none">
                <a:solidFill>
                  <a:schemeClr val="dk1"/>
                </a:solidFill>
                <a:latin typeface="Calibri"/>
                <a:ea typeface="Calibri"/>
                <a:cs typeface="Calibri"/>
                <a:sym typeface="Calibri"/>
              </a:rPr>
              <a:t> (slide 15) </a:t>
            </a:r>
            <a:r>
              <a:rPr lang="pt-PT">
                <a:solidFill>
                  <a:schemeClr val="dk1"/>
                </a:solidFill>
                <a:latin typeface="Calibri"/>
                <a:ea typeface="Calibri"/>
                <a:cs typeface="Calibri"/>
                <a:sym typeface="Calibri"/>
              </a:rPr>
              <a:t>of een persoonlijk ontwikkelplan om doelstellingen te verduidelijken en te focussen op concrete stappen.</a:t>
            </a:r>
            <a:endParaRPr/>
          </a:p>
        </p:txBody>
      </p:sp>
      <p:sp>
        <p:nvSpPr>
          <p:cNvPr id="589" name="Google Shape;589;p71"/>
          <p:cNvSpPr txBox="1"/>
          <p:nvPr/>
        </p:nvSpPr>
        <p:spPr>
          <a:xfrm>
            <a:off x="72888" y="74886"/>
            <a:ext cx="4319848" cy="356251"/>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300"/>
              </a:spcBef>
              <a:spcAft>
                <a:spcPts val="0"/>
              </a:spcAft>
              <a:buClr>
                <a:srgbClr val="3A3838"/>
              </a:buClr>
              <a:buSzPts val="1800"/>
              <a:buFont typeface="Arial"/>
              <a:buNone/>
            </a:pPr>
            <a:r>
              <a:rPr lang="pt-PT" b="1">
                <a:solidFill>
                  <a:schemeClr val="dk1"/>
                </a:solidFill>
                <a:latin typeface="Calibri"/>
                <a:ea typeface="Calibri"/>
                <a:cs typeface="Calibri"/>
                <a:sym typeface="Calibri"/>
              </a:rPr>
              <a:t>Stel bij het samenwerken aan doelen vragen als:</a:t>
            </a:r>
            <a:endParaRPr/>
          </a:p>
        </p:txBody>
      </p:sp>
      <p:pic>
        <p:nvPicPr>
          <p:cNvPr id="590" name="Google Shape;590;p71" descr="Speech outline"/>
          <p:cNvPicPr preferRelativeResize="0"/>
          <p:nvPr/>
        </p:nvPicPr>
        <p:blipFill rotWithShape="1">
          <a:blip r:embed="rId5">
            <a:alphaModFix/>
          </a:blip>
          <a:srcRect/>
          <a:stretch/>
        </p:blipFill>
        <p:spPr>
          <a:xfrm>
            <a:off x="-530963" y="151970"/>
            <a:ext cx="5099188" cy="1937397"/>
          </a:xfrm>
          <a:prstGeom prst="rect">
            <a:avLst/>
          </a:prstGeom>
          <a:noFill/>
          <a:ln>
            <a:noFill/>
          </a:ln>
        </p:spPr>
      </p:pic>
      <p:sp>
        <p:nvSpPr>
          <p:cNvPr id="591" name="Google Shape;591;p71"/>
          <p:cNvSpPr txBox="1"/>
          <p:nvPr/>
        </p:nvSpPr>
        <p:spPr>
          <a:xfrm>
            <a:off x="538138" y="539273"/>
            <a:ext cx="3854598" cy="556707"/>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300"/>
              </a:spcBef>
              <a:spcAft>
                <a:spcPts val="0"/>
              </a:spcAft>
              <a:buClr>
                <a:srgbClr val="3A3838"/>
              </a:buClr>
              <a:buSzPts val="1800"/>
              <a:buFont typeface="Arial"/>
              <a:buNone/>
            </a:pPr>
            <a:r>
              <a:rPr lang="pt-PT" sz="1200" b="1" i="1">
                <a:solidFill>
                  <a:schemeClr val="dk1"/>
                </a:solidFill>
              </a:rPr>
              <a:t>“Wat wil je leren of verbeteren?”</a:t>
            </a:r>
            <a:endParaRPr/>
          </a:p>
          <a:p>
            <a:pPr marL="0" marR="0" lvl="0" indent="0" algn="l" rtl="0">
              <a:lnSpc>
                <a:spcPct val="115000"/>
              </a:lnSpc>
              <a:spcBef>
                <a:spcPts val="300"/>
              </a:spcBef>
              <a:spcAft>
                <a:spcPts val="0"/>
              </a:spcAft>
              <a:buClr>
                <a:srgbClr val="3A3838"/>
              </a:buClr>
              <a:buSzPts val="1800"/>
              <a:buFont typeface="Arial"/>
              <a:buNone/>
            </a:pPr>
            <a:r>
              <a:rPr lang="pt-PT" sz="1200" b="1" i="1">
                <a:solidFill>
                  <a:schemeClr val="dk1"/>
                </a:solidFill>
                <a:latin typeface="Calibri"/>
                <a:ea typeface="Calibri"/>
                <a:cs typeface="Calibri"/>
                <a:sym typeface="Calibri"/>
              </a:rPr>
              <a:t>“Welke uitdagingen wil je aanpakken?”</a:t>
            </a:r>
            <a:r>
              <a:rPr lang="pt-PT" sz="1200" b="1" i="1" u="none" strike="noStrike" cap="none">
                <a:solidFill>
                  <a:schemeClr val="dk1"/>
                </a:solidFill>
                <a:latin typeface="Calibri"/>
                <a:ea typeface="Calibri"/>
                <a:cs typeface="Calibri"/>
                <a:sym typeface="Calibri"/>
              </a:rPr>
              <a:t> </a:t>
            </a:r>
            <a:endParaRPr/>
          </a:p>
          <a:p>
            <a:pPr marL="0" marR="0" lvl="0" indent="0" algn="l" rtl="0">
              <a:lnSpc>
                <a:spcPct val="114999"/>
              </a:lnSpc>
              <a:spcBef>
                <a:spcPts val="300"/>
              </a:spcBef>
              <a:spcAft>
                <a:spcPts val="0"/>
              </a:spcAft>
              <a:buClr>
                <a:srgbClr val="3A3838"/>
              </a:buClr>
              <a:buSzPts val="1800"/>
              <a:buFont typeface="Arial"/>
              <a:buNone/>
            </a:pPr>
            <a:r>
              <a:rPr lang="pt-PT" sz="1200" b="1" i="1">
                <a:solidFill>
                  <a:schemeClr val="dk1"/>
                </a:solidFill>
                <a:latin typeface="Calibri"/>
                <a:ea typeface="Calibri"/>
                <a:cs typeface="Calibri"/>
                <a:sym typeface="Calibri"/>
              </a:rPr>
              <a:t>“Waar zie je jezelf over 6 maanden?”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72"/>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Integriteit behouden in mentorschapsrelaties</a:t>
            </a:r>
            <a:endParaRPr>
              <a:latin typeface="Calibri"/>
              <a:ea typeface="Calibri"/>
              <a:cs typeface="Calibri"/>
              <a:sym typeface="Calibri"/>
            </a:endParaRPr>
          </a:p>
        </p:txBody>
      </p:sp>
      <p:sp>
        <p:nvSpPr>
          <p:cNvPr id="597" name="Google Shape;597;p72"/>
          <p:cNvSpPr txBox="1"/>
          <p:nvPr/>
        </p:nvSpPr>
        <p:spPr>
          <a:xfrm>
            <a:off x="954475" y="1006009"/>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pt-PT" sz="1800" b="1">
                <a:solidFill>
                  <a:srgbClr val="3A3838"/>
                </a:solidFill>
                <a:latin typeface="Calibri"/>
                <a:ea typeface="Calibri"/>
                <a:cs typeface="Calibri"/>
                <a:sym typeface="Calibri"/>
              </a:rPr>
              <a:t>Bescherm vertrouwelijkheid &amp; bouw vertrouwen op</a:t>
            </a:r>
            <a:endParaRPr sz="1800" b="1" i="0" u="none" strike="noStrike" cap="none">
              <a:solidFill>
                <a:srgbClr val="3A383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pt-PT" i="1">
                <a:solidFill>
                  <a:srgbClr val="3A3838"/>
                </a:solidFill>
                <a:latin typeface="Calibri"/>
                <a:ea typeface="Calibri"/>
                <a:cs typeface="Calibri"/>
                <a:sym typeface="Calibri"/>
              </a:rPr>
              <a:t>Mentoren moeten persoonlijke informatie die door mentees wordt gedeeld beschermen en een veilige ruimte creëren voor open dialoog, waarbij informatie alleen wordt gedeeld als dit wettelijk of ethisch vereist is.</a:t>
            </a:r>
            <a:endParaRPr sz="1600" b="0" i="1" u="none" strike="noStrike" cap="none">
              <a:solidFill>
                <a:srgbClr val="3A3838"/>
              </a:solidFill>
              <a:latin typeface="Calibri"/>
              <a:ea typeface="Calibri"/>
              <a:cs typeface="Calibri"/>
              <a:sym typeface="Calibri"/>
            </a:endParaRPr>
          </a:p>
        </p:txBody>
      </p:sp>
      <p:sp>
        <p:nvSpPr>
          <p:cNvPr id="598" name="Google Shape;598;p72"/>
          <p:cNvSpPr txBox="1"/>
          <p:nvPr/>
        </p:nvSpPr>
        <p:spPr>
          <a:xfrm>
            <a:off x="954475" y="1968982"/>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Definieer rollen &amp; stel duidelijke verwachtingen</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Maak in een vroeg stadium duidelijk wat het doel, de reikwijdte en de grenzen van de mentorschapsrelatie zijn om verwarring te voorkomen en wederzijds begrip te waarborgen.</a:t>
            </a:r>
            <a:endParaRPr sz="1400" b="0" i="1" u="none" strike="noStrike" cap="none">
              <a:solidFill>
                <a:srgbClr val="3A3838"/>
              </a:solidFill>
              <a:latin typeface="Calibri"/>
              <a:ea typeface="Calibri"/>
              <a:cs typeface="Calibri"/>
              <a:sym typeface="Calibri"/>
            </a:endParaRPr>
          </a:p>
        </p:txBody>
      </p:sp>
      <p:sp>
        <p:nvSpPr>
          <p:cNvPr id="599" name="Google Shape;599;p72"/>
          <p:cNvSpPr txBox="1"/>
          <p:nvPr/>
        </p:nvSpPr>
        <p:spPr>
          <a:xfrm>
            <a:off x="954475" y="2879959"/>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Hanteer gezonde grenzen &amp; voorkom afhankelijkheid</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Stel grenzen rond tijd, emotionele betrokkenheid en besluitvorming om de onafhankelijkheid van de mentee te ondersteunen en overmatige afhankelijkheid te voorkomen.</a:t>
            </a:r>
            <a:endParaRPr sz="1400" b="0" i="1" u="none" strike="noStrike" cap="none">
              <a:solidFill>
                <a:srgbClr val="3A3838"/>
              </a:solidFill>
              <a:latin typeface="Calibri"/>
              <a:ea typeface="Calibri"/>
              <a:cs typeface="Calibri"/>
              <a:sym typeface="Calibri"/>
            </a:endParaRPr>
          </a:p>
        </p:txBody>
      </p:sp>
      <p:sp>
        <p:nvSpPr>
          <p:cNvPr id="600" name="Google Shape;600;p72"/>
          <p:cNvSpPr txBox="1"/>
          <p:nvPr/>
        </p:nvSpPr>
        <p:spPr>
          <a:xfrm>
            <a:off x="954475" y="3790671"/>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Respecteer verschillen &amp; oefen inclusie</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Mentoren moeten cultureel sensitief en open-minded zijn en vermijden persoonlijke waarden op te leggen, zodat de relatie respectvol en inclusief blijft.</a:t>
            </a:r>
            <a:endParaRPr sz="1400" b="0" i="1" u="none" strike="noStrike" cap="none">
              <a:solidFill>
                <a:srgbClr val="3A3838"/>
              </a:solidFill>
              <a:latin typeface="Calibri"/>
              <a:ea typeface="Calibri"/>
              <a:cs typeface="Calibri"/>
              <a:sym typeface="Calibri"/>
            </a:endParaRPr>
          </a:p>
        </p:txBody>
      </p:sp>
      <p:sp>
        <p:nvSpPr>
          <p:cNvPr id="601" name="Google Shape;601;p72"/>
          <p:cNvSpPr txBox="1"/>
          <p:nvPr/>
        </p:nvSpPr>
        <p:spPr>
          <a:xfrm>
            <a:off x="954475" y="4701250"/>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Handel met integriteit &amp; transparantie</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Wees eerlijk over je eigen capaciteiten, vermijd dubbele rollen of belangenconflicten, en geef in al je interacties het goede voorbeeld van ethisch gedrag.</a:t>
            </a:r>
            <a:endParaRPr sz="1800" b="0" i="0" u="none" strike="noStrike" cap="none">
              <a:solidFill>
                <a:srgbClr val="3A3838"/>
              </a:solidFill>
              <a:latin typeface="Calibri"/>
              <a:ea typeface="Calibri"/>
              <a:cs typeface="Calibri"/>
              <a:sym typeface="Calibri"/>
            </a:endParaRPr>
          </a:p>
        </p:txBody>
      </p:sp>
      <p:sp>
        <p:nvSpPr>
          <p:cNvPr id="602" name="Google Shape;602;p72"/>
          <p:cNvSpPr txBox="1"/>
          <p:nvPr/>
        </p:nvSpPr>
        <p:spPr>
          <a:xfrm>
            <a:off x="954475" y="5545921"/>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Weet wanneer je moet doorverwijzen of terugstappen</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Herken wanneer de behoeften van een mentee jouw expertise overstijgen — zoals bij mentale gezondheidsproblemen of juridische kwesties — en verwijs hen door naar passende professionele ondersteuning.</a:t>
            </a:r>
            <a:endParaRPr sz="1400" b="0" i="1" u="none" strike="noStrike" cap="none">
              <a:solidFill>
                <a:srgbClr val="3A3838"/>
              </a:solidFill>
              <a:latin typeface="Calibri"/>
              <a:ea typeface="Calibri"/>
              <a:cs typeface="Calibri"/>
              <a:sym typeface="Calibri"/>
            </a:endParaRPr>
          </a:p>
        </p:txBody>
      </p:sp>
      <p:pic>
        <p:nvPicPr>
          <p:cNvPr id="603" name="Google Shape;603;p72"/>
          <p:cNvPicPr preferRelativeResize="0"/>
          <p:nvPr/>
        </p:nvPicPr>
        <p:blipFill rotWithShape="1">
          <a:blip r:embed="rId3">
            <a:alphaModFix/>
          </a:blip>
          <a:srcRect/>
          <a:stretch/>
        </p:blipFill>
        <p:spPr>
          <a:xfrm rot="2700000">
            <a:off x="312764" y="1083844"/>
            <a:ext cx="441715" cy="441715"/>
          </a:xfrm>
          <a:prstGeom prst="rect">
            <a:avLst/>
          </a:prstGeom>
          <a:noFill/>
          <a:ln>
            <a:noFill/>
          </a:ln>
        </p:spPr>
      </p:pic>
      <p:pic>
        <p:nvPicPr>
          <p:cNvPr id="604" name="Google Shape;604;p72"/>
          <p:cNvPicPr preferRelativeResize="0"/>
          <p:nvPr/>
        </p:nvPicPr>
        <p:blipFill rotWithShape="1">
          <a:blip r:embed="rId3">
            <a:alphaModFix/>
          </a:blip>
          <a:srcRect/>
          <a:stretch/>
        </p:blipFill>
        <p:spPr>
          <a:xfrm rot="2700000">
            <a:off x="312764" y="1994556"/>
            <a:ext cx="441715" cy="441715"/>
          </a:xfrm>
          <a:prstGeom prst="rect">
            <a:avLst/>
          </a:prstGeom>
          <a:noFill/>
          <a:ln>
            <a:noFill/>
          </a:ln>
        </p:spPr>
      </p:pic>
      <p:pic>
        <p:nvPicPr>
          <p:cNvPr id="605" name="Google Shape;605;p72"/>
          <p:cNvPicPr preferRelativeResize="0"/>
          <p:nvPr/>
        </p:nvPicPr>
        <p:blipFill rotWithShape="1">
          <a:blip r:embed="rId3">
            <a:alphaModFix/>
          </a:blip>
          <a:srcRect/>
          <a:stretch/>
        </p:blipFill>
        <p:spPr>
          <a:xfrm rot="2700000">
            <a:off x="312764" y="2905268"/>
            <a:ext cx="441715" cy="441715"/>
          </a:xfrm>
          <a:prstGeom prst="rect">
            <a:avLst/>
          </a:prstGeom>
          <a:noFill/>
          <a:ln>
            <a:noFill/>
          </a:ln>
        </p:spPr>
      </p:pic>
      <p:pic>
        <p:nvPicPr>
          <p:cNvPr id="606" name="Google Shape;606;p72"/>
          <p:cNvPicPr preferRelativeResize="0"/>
          <p:nvPr/>
        </p:nvPicPr>
        <p:blipFill rotWithShape="1">
          <a:blip r:embed="rId3">
            <a:alphaModFix/>
          </a:blip>
          <a:srcRect/>
          <a:stretch/>
        </p:blipFill>
        <p:spPr>
          <a:xfrm rot="2700000">
            <a:off x="312764" y="3815980"/>
            <a:ext cx="441715" cy="441715"/>
          </a:xfrm>
          <a:prstGeom prst="rect">
            <a:avLst/>
          </a:prstGeom>
          <a:noFill/>
          <a:ln>
            <a:noFill/>
          </a:ln>
        </p:spPr>
      </p:pic>
      <p:pic>
        <p:nvPicPr>
          <p:cNvPr id="607" name="Google Shape;607;p72"/>
          <p:cNvPicPr preferRelativeResize="0"/>
          <p:nvPr/>
        </p:nvPicPr>
        <p:blipFill rotWithShape="1">
          <a:blip r:embed="rId3">
            <a:alphaModFix/>
          </a:blip>
          <a:srcRect/>
          <a:stretch/>
        </p:blipFill>
        <p:spPr>
          <a:xfrm rot="2700000">
            <a:off x="312764" y="4726692"/>
            <a:ext cx="441715" cy="441715"/>
          </a:xfrm>
          <a:prstGeom prst="rect">
            <a:avLst/>
          </a:prstGeom>
          <a:noFill/>
          <a:ln>
            <a:noFill/>
          </a:ln>
        </p:spPr>
      </p:pic>
      <p:pic>
        <p:nvPicPr>
          <p:cNvPr id="608" name="Google Shape;608;p72"/>
          <p:cNvPicPr preferRelativeResize="0"/>
          <p:nvPr/>
        </p:nvPicPr>
        <p:blipFill rotWithShape="1">
          <a:blip r:embed="rId3">
            <a:alphaModFix/>
          </a:blip>
          <a:srcRect/>
          <a:stretch/>
        </p:blipFill>
        <p:spPr>
          <a:xfrm rot="2700000">
            <a:off x="312764" y="5637404"/>
            <a:ext cx="441715" cy="44171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1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pt-PT" dirty="0" err="1">
                <a:latin typeface="Calibri"/>
                <a:ea typeface="Calibri"/>
                <a:cs typeface="Calibri"/>
                <a:sym typeface="Calibri"/>
              </a:rPr>
              <a:t>Bronnen</a:t>
            </a:r>
            <a:endParaRPr lang="en-US" dirty="0" err="1"/>
          </a:p>
        </p:txBody>
      </p:sp>
      <p:sp>
        <p:nvSpPr>
          <p:cNvPr id="614" name="Google Shape;614;p11"/>
          <p:cNvSpPr txBox="1">
            <a:spLocks noGrp="1"/>
          </p:cNvSpPr>
          <p:nvPr>
            <p:ph type="body" idx="2"/>
          </p:nvPr>
        </p:nvSpPr>
        <p:spPr>
          <a:xfrm>
            <a:off x="362081" y="1020459"/>
            <a:ext cx="11450304" cy="446315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SzPts val="2000"/>
              <a:buNone/>
            </a:pPr>
            <a:r>
              <a:rPr lang="pt-PT">
                <a:latin typeface="Calibri"/>
                <a:ea typeface="Calibri"/>
                <a:cs typeface="Calibri"/>
                <a:sym typeface="Calibri"/>
              </a:rPr>
              <a:t>[1] WHEN, </a:t>
            </a:r>
            <a:r>
              <a:rPr lang="pt-PT" i="1">
                <a:latin typeface="Calibri"/>
                <a:ea typeface="Calibri"/>
                <a:cs typeface="Calibri"/>
                <a:sym typeface="Calibri"/>
              </a:rPr>
              <a:t>Be My Help Handbook</a:t>
            </a:r>
            <a:r>
              <a:rPr lang="pt-PT">
                <a:latin typeface="Calibri"/>
                <a:ea typeface="Calibri"/>
                <a:cs typeface="Calibri"/>
                <a:sym typeface="Calibri"/>
              </a:rPr>
              <a:t>. [Online]. Available: </a:t>
            </a:r>
            <a:r>
              <a:rPr lang="pt-PT" u="sng">
                <a:solidFill>
                  <a:schemeClr val="hlink"/>
                </a:solidFill>
                <a:latin typeface="Calibri"/>
                <a:ea typeface="Calibri"/>
                <a:cs typeface="Calibri"/>
                <a:sym typeface="Calibri"/>
                <a:hlinkClick r:id="rId3"/>
              </a:rPr>
              <a:t>https://when.org.gr/wp-content/uploads/2025/01/ENG_Be-My-Help-Handbook.pdf</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[2] WHEN Mentoring Platform, “FAQ for Mentors,” [Online]. Available: </a:t>
            </a:r>
            <a:r>
              <a:rPr lang="pt-PT" u="sng">
                <a:solidFill>
                  <a:schemeClr val="hlink"/>
                </a:solidFill>
                <a:latin typeface="Calibri"/>
                <a:ea typeface="Calibri"/>
                <a:cs typeface="Calibri"/>
                <a:sym typeface="Calibri"/>
                <a:hlinkClick r:id="rId4"/>
              </a:rPr>
              <a:t>https://mentoring.when.org.gr/faq/for-mentors</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[3] WHEN Mentoring Platform, “FAQ for Mentees,” [Online]. Available: </a:t>
            </a:r>
            <a:r>
              <a:rPr lang="pt-PT" u="sng">
                <a:solidFill>
                  <a:schemeClr val="hlink"/>
                </a:solidFill>
                <a:latin typeface="Calibri"/>
                <a:ea typeface="Calibri"/>
                <a:cs typeface="Calibri"/>
                <a:sym typeface="Calibri"/>
                <a:hlinkClick r:id="rId5"/>
              </a:rPr>
              <a:t>https://mentoring.when.org.gr/faq/for-mentees</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[4] WHEN Mentoring Platform, “Mentoring in General – FAQ,” [Online]. Available: </a:t>
            </a:r>
            <a:r>
              <a:rPr lang="pt-PT" u="sng">
                <a:solidFill>
                  <a:schemeClr val="hlink"/>
                </a:solidFill>
                <a:latin typeface="Calibri"/>
                <a:ea typeface="Calibri"/>
                <a:cs typeface="Calibri"/>
                <a:sym typeface="Calibri"/>
                <a:hlinkClick r:id="rId6"/>
              </a:rPr>
              <a:t>https://mentoring.when.org.gr/faq/mentoring-in-general</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[5] University of Cambridge, </a:t>
            </a:r>
            <a:r>
              <a:rPr lang="pt-PT" i="1">
                <a:latin typeface="Calibri"/>
                <a:ea typeface="Calibri"/>
                <a:cs typeface="Calibri"/>
                <a:sym typeface="Calibri"/>
              </a:rPr>
              <a:t>Mentoring Guide 2020 (v3)</a:t>
            </a:r>
            <a:r>
              <a:rPr lang="pt-PT">
                <a:latin typeface="Calibri"/>
                <a:ea typeface="Calibri"/>
                <a:cs typeface="Calibri"/>
                <a:sym typeface="Calibri"/>
              </a:rPr>
              <a:t>. [Online]. Available: </a:t>
            </a:r>
            <a:r>
              <a:rPr lang="pt-PT" u="sng">
                <a:solidFill>
                  <a:schemeClr val="hlink"/>
                </a:solidFill>
                <a:latin typeface="Calibri"/>
                <a:ea typeface="Calibri"/>
                <a:cs typeface="Calibri"/>
                <a:sym typeface="Calibri"/>
                <a:hlinkClick r:id="rId7"/>
              </a:rPr>
              <a:t>https://www.ppd.admin.cam.ac.uk/files/mentoring_guide_2020_v3.pdf</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[6] Guider, “Types of Mentoring,” Guider Blog. [Online]. Available: </a:t>
            </a:r>
            <a:r>
              <a:rPr lang="pt-PT" u="sng">
                <a:solidFill>
                  <a:schemeClr val="hlink"/>
                </a:solidFill>
                <a:latin typeface="Calibri"/>
                <a:ea typeface="Calibri"/>
                <a:cs typeface="Calibri"/>
                <a:sym typeface="Calibri"/>
                <a:hlinkClick r:id="rId8"/>
              </a:rPr>
              <a:t>https://guider-ai.com/blog/types-of-mentoring/</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[7] Together Platform, </a:t>
            </a:r>
            <a:r>
              <a:rPr lang="pt-PT" i="1">
                <a:latin typeface="Calibri"/>
                <a:ea typeface="Calibri"/>
                <a:cs typeface="Calibri"/>
                <a:sym typeface="Calibri"/>
              </a:rPr>
              <a:t>Mentor Handbook</a:t>
            </a:r>
            <a:r>
              <a:rPr lang="pt-PT">
                <a:latin typeface="Calibri"/>
                <a:ea typeface="Calibri"/>
                <a:cs typeface="Calibri"/>
                <a:sym typeface="Calibri"/>
              </a:rPr>
              <a:t>. [Online]. Available: </a:t>
            </a:r>
            <a:r>
              <a:rPr lang="pt-PT" u="sng">
                <a:solidFill>
                  <a:schemeClr val="hlink"/>
                </a:solidFill>
                <a:latin typeface="Calibri"/>
                <a:ea typeface="Calibri"/>
                <a:cs typeface="Calibri"/>
                <a:sym typeface="Calibri"/>
                <a:hlinkClick r:id="rId9"/>
              </a:rPr>
              <a:t>https://www.togetherplatform.com/handbook/mentor</a:t>
            </a:r>
            <a:endParaRPr>
              <a:latin typeface="Calibri"/>
              <a:ea typeface="Calibri"/>
              <a:cs typeface="Calibri"/>
              <a:sym typeface="Calibri"/>
            </a:endParaRPr>
          </a:p>
          <a:p>
            <a:pPr marL="342900" lvl="0" indent="-215900" algn="l" rtl="0">
              <a:lnSpc>
                <a:spcPct val="90000"/>
              </a:lnSpc>
              <a:spcBef>
                <a:spcPts val="0"/>
              </a:spcBef>
              <a:spcAft>
                <a:spcPts val="0"/>
              </a:spcAft>
              <a:buSzPts val="2000"/>
              <a:buNone/>
            </a:pPr>
            <a:endParaRPr/>
          </a:p>
          <a:p>
            <a:pPr marL="342900" lvl="0" indent="-215900" algn="l" rtl="0">
              <a:lnSpc>
                <a:spcPct val="90000"/>
              </a:lnSpc>
              <a:spcBef>
                <a:spcPts val="0"/>
              </a:spcBef>
              <a:spcAft>
                <a:spcPts val="0"/>
              </a:spcAft>
              <a:buSzPts val="2000"/>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73"/>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SzPts val="2000"/>
              <a:buNone/>
            </a:pPr>
            <a:r>
              <a:rPr lang="pt-PT">
                <a:latin typeface="Calibri"/>
                <a:ea typeface="Calibri"/>
                <a:cs typeface="Calibri"/>
                <a:sym typeface="Calibri"/>
              </a:rPr>
              <a:t>[8] Stockton, </a:t>
            </a:r>
            <a:r>
              <a:rPr lang="pt-PT" i="1">
                <a:solidFill>
                  <a:srgbClr val="000000"/>
                </a:solidFill>
                <a:latin typeface="Calibri"/>
                <a:ea typeface="Calibri"/>
                <a:cs typeface="Calibri"/>
                <a:sym typeface="Calibri"/>
              </a:rPr>
              <a:t>SOLER</a:t>
            </a:r>
            <a:r>
              <a:rPr lang="pt-PT" sz="2000" b="0" i="1" u="none" strike="noStrike">
                <a:solidFill>
                  <a:srgbClr val="000000"/>
                </a:solidFill>
                <a:latin typeface="Calibri"/>
                <a:ea typeface="Calibri"/>
                <a:cs typeface="Calibri"/>
                <a:sym typeface="Calibri"/>
              </a:rPr>
              <a:t> Model (Egan</a:t>
            </a:r>
            <a:r>
              <a:rPr lang="pt-PT" i="1">
                <a:solidFill>
                  <a:srgbClr val="000000"/>
                </a:solidFill>
                <a:latin typeface="Calibri"/>
                <a:ea typeface="Calibri"/>
                <a:cs typeface="Calibri"/>
                <a:sym typeface="Calibri"/>
              </a:rPr>
              <a:t>)</a:t>
            </a:r>
            <a:r>
              <a:rPr lang="pt-PT">
                <a:solidFill>
                  <a:srgbClr val="000000"/>
                </a:solidFill>
                <a:latin typeface="Calibri"/>
                <a:ea typeface="Calibri"/>
                <a:cs typeface="Calibri"/>
                <a:sym typeface="Calibri"/>
              </a:rPr>
              <a:t>. [Online]. Available:</a:t>
            </a:r>
            <a:r>
              <a:rPr lang="pt-PT" sz="2000" b="0" i="0" u="none" strike="noStrike">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https://www.stockton.ac.uk/media/3545/the-soler-model-script.pdf</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[9] The Colin James Method, "What is R</a:t>
            </a:r>
            <a:r>
              <a:rPr lang="pt-PT">
                <a:solidFill>
                  <a:srgbClr val="000000"/>
                </a:solidFill>
                <a:latin typeface="Calibri"/>
                <a:ea typeface="Calibri"/>
                <a:cs typeface="Calibri"/>
                <a:sym typeface="Calibri"/>
              </a:rPr>
              <a:t>eflective</a:t>
            </a:r>
            <a:r>
              <a:rPr lang="pt-PT" sz="2000" b="0" i="0" u="none" strike="noStrike">
                <a:solidFill>
                  <a:srgbClr val="000000"/>
                </a:solidFill>
                <a:latin typeface="Calibri"/>
                <a:ea typeface="Calibri"/>
                <a:cs typeface="Calibri"/>
                <a:sym typeface="Calibri"/>
              </a:rPr>
              <a:t> Listening</a:t>
            </a:r>
            <a:r>
              <a:rPr lang="pt-PT">
                <a:solidFill>
                  <a:srgbClr val="000000"/>
                </a:solidFill>
                <a:latin typeface="Calibri"/>
                <a:ea typeface="Calibri"/>
                <a:cs typeface="Calibri"/>
                <a:sym typeface="Calibri"/>
              </a:rPr>
              <a:t>? A definitive Guide," [Online]. Available:</a:t>
            </a:r>
            <a:r>
              <a:rPr lang="pt-PT" sz="2000" b="0" i="0" u="none" strike="noStrike">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https://colinjamesmethod.com/what-is-reflective-listening/</a:t>
            </a:r>
            <a:endParaRPr sz="2000" b="0" i="0" u="none" strike="noStrike">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[10] Untools, "</a:t>
            </a:r>
            <a:r>
              <a:rPr lang="pt-PT">
                <a:solidFill>
                  <a:srgbClr val="000000"/>
                </a:solidFill>
                <a:latin typeface="Calibri"/>
                <a:ea typeface="Calibri"/>
                <a:cs typeface="Calibri"/>
                <a:sym typeface="Calibri"/>
              </a:rPr>
              <a:t>Ladder of Inference,"</a:t>
            </a:r>
            <a:r>
              <a:rPr lang="pt-PT">
                <a:latin typeface="Calibri"/>
                <a:ea typeface="Calibri"/>
                <a:cs typeface="Calibri"/>
                <a:sym typeface="Calibri"/>
              </a:rPr>
              <a:t> </a:t>
            </a:r>
            <a:r>
              <a:rPr lang="pt-PT">
                <a:solidFill>
                  <a:srgbClr val="000000"/>
                </a:solidFill>
                <a:latin typeface="Calibri"/>
                <a:ea typeface="Calibri"/>
                <a:cs typeface="Calibri"/>
                <a:sym typeface="Calibri"/>
              </a:rPr>
              <a:t>[Online].</a:t>
            </a:r>
            <a:r>
              <a:rPr lang="pt-PT">
                <a:latin typeface="Calibri"/>
                <a:ea typeface="Calibri"/>
                <a:cs typeface="Calibri"/>
                <a:sym typeface="Calibri"/>
              </a:rPr>
              <a:t> Available</a:t>
            </a:r>
            <a:r>
              <a:rPr lang="pt-PT" sz="2000" b="0" i="0" u="none" strike="noStrike">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https://untools.co/ladder-of-inference/</a:t>
            </a:r>
            <a:endParaRPr sz="2000" b="0" i="0" u="none" strike="noStrike">
              <a:solidFill>
                <a:srgbClr val="000000"/>
              </a:solidFill>
              <a:latin typeface="Calibri"/>
              <a:ea typeface="Calibri"/>
              <a:cs typeface="Calibri"/>
              <a:sym typeface="Calibri"/>
            </a:endParaRPr>
          </a:p>
          <a:p>
            <a:pPr marL="228600" lvl="0" indent="0" algn="l" rtl="0">
              <a:lnSpc>
                <a:spcPct val="90000"/>
              </a:lnSpc>
              <a:spcBef>
                <a:spcPts val="1300"/>
              </a:spcBef>
              <a:spcAft>
                <a:spcPts val="0"/>
              </a:spcAft>
              <a:buSzPts val="2000"/>
              <a:buNone/>
            </a:pPr>
            <a:r>
              <a:rPr lang="pt-PT">
                <a:latin typeface="Calibri"/>
                <a:ea typeface="Calibri"/>
                <a:cs typeface="Calibri"/>
                <a:sym typeface="Calibri"/>
              </a:rPr>
              <a:t>[11] Mindtools, "The GROW Model of Coaching and Mentoring,"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https://www.mindtools.com/an0fzpz/the-grow-model-of-coaching-and-mentoring</a:t>
            </a:r>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[12] PositivePsychology, "What is Appreciative Inquiry?,"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https://positivepsychology.com/appreciative-inquiry</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solidFill>
                  <a:srgbClr val="000000"/>
                </a:solidFill>
                <a:latin typeface="Calibri"/>
                <a:ea typeface="Calibri"/>
                <a:cs typeface="Calibri"/>
                <a:sym typeface="Calibri"/>
              </a:rPr>
              <a:t> </a:t>
            </a:r>
            <a:r>
              <a:rPr lang="pt-PT">
                <a:latin typeface="Calibri"/>
                <a:ea typeface="Calibri"/>
                <a:cs typeface="Calibri"/>
                <a:sym typeface="Calibri"/>
              </a:rPr>
              <a:t>[13] Mentorink, "Gallup Clifton Strengths,"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https://www.mentorink.com/blog/gallup-clifton-strengths-strengthsfinder-a-complete-guide/#:~:text=Improved%20Career%20and%20Personal%20Development%20By%20aligning</a:t>
            </a:r>
            <a:r>
              <a:rPr lang="pt-PT" sz="2000" i="0" u="sng" strike="noStrike">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a:t>
            </a:r>
            <a:r>
              <a:rPr lang="pt-PT" u="sng">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more%20effective%20for%20long%2Dterm%20growth%20and%20happiness</a:t>
            </a:r>
            <a:r>
              <a:rPr lang="pt-PT">
                <a:solidFill>
                  <a:srgbClr val="000000"/>
                </a:solidFill>
                <a:latin typeface="Calibri"/>
                <a:ea typeface="Calibri"/>
                <a:cs typeface="Calibri"/>
                <a:sym typeface="Calibri"/>
              </a:rPr>
              <a:t>.</a:t>
            </a:r>
            <a:endParaRPr sz="2000" b="0" i="0" u="none" strike="noStrike">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endParaRPr>
              <a:solidFill>
                <a:srgbClr val="000000"/>
              </a:solidFill>
            </a:endParaRPr>
          </a:p>
          <a:p>
            <a:pPr marL="457200" marR="0" lvl="0" indent="-228600" algn="l" rtl="0">
              <a:lnSpc>
                <a:spcPct val="90000"/>
              </a:lnSpc>
              <a:spcBef>
                <a:spcPts val="1000"/>
              </a:spcBef>
              <a:spcAft>
                <a:spcPts val="0"/>
              </a:spcAft>
              <a:buClr>
                <a:srgbClr val="222240"/>
              </a:buClr>
              <a:buSzPts val="2000"/>
              <a:buFont typeface="Arial"/>
              <a:buNone/>
            </a:pPr>
            <a:endParaRPr/>
          </a:p>
        </p:txBody>
      </p:sp>
      <p:sp>
        <p:nvSpPr>
          <p:cNvPr id="620" name="Google Shape;620;p73"/>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a:lnSpc>
                <a:spcPct val="90000"/>
              </a:lnSpc>
              <a:spcBef>
                <a:spcPts val="1000"/>
              </a:spcBef>
              <a:spcAft>
                <a:spcPts val="0"/>
              </a:spcAft>
              <a:buNone/>
            </a:pPr>
            <a:r>
              <a:rPr lang="pt-PT" dirty="0" err="1">
                <a:latin typeface="Calibri"/>
                <a:ea typeface="Calibri"/>
                <a:cs typeface="Calibri"/>
                <a:sym typeface="Calibri"/>
              </a:rPr>
              <a:t>Bronnen</a:t>
            </a:r>
            <a:endParaRPr lang="en-US" dirty="0" err="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74"/>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SzPts val="2000"/>
              <a:buNone/>
            </a:pPr>
            <a:r>
              <a:rPr lang="pt-PT">
                <a:latin typeface="Calibri"/>
                <a:ea typeface="Calibri"/>
                <a:cs typeface="Calibri"/>
                <a:sym typeface="Calibri"/>
              </a:rPr>
              <a:t>[14] Indeed, "How to use the STAR interview method," </a:t>
            </a:r>
            <a:r>
              <a:rPr lang="pt-PT">
                <a:solidFill>
                  <a:srgbClr val="000000"/>
                </a:solidFill>
                <a:latin typeface="Calibri"/>
                <a:ea typeface="Calibri"/>
                <a:cs typeface="Calibri"/>
                <a:sym typeface="Calibri"/>
              </a:rPr>
              <a:t>[Online]. Available: </a:t>
            </a:r>
            <a:r>
              <a:rPr lang="pt-PT" u="sng">
                <a:solidFill>
                  <a:schemeClr val="hlink"/>
                </a:solidFill>
                <a:latin typeface="Calibri"/>
                <a:ea typeface="Calibri"/>
                <a:cs typeface="Calibri"/>
                <a:sym typeface="Calibri"/>
                <a:hlinkClick r:id="rId3"/>
              </a:rPr>
              <a:t>https://ca.indeed.com/career-advice/interviewing/star-interview-method</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[15] Medium, "3 Storytelling Frameworks,"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https://writingcooperative.com/3-storytelling-frameworks-i-am-using-to-transform-my-content-writing-8433c83ce87e</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[16] Nordic Coach and NLP Academy, "The Power of Methaphors in Coaching,"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https://nordicnlp.com/2025/02/27/the-power-of-metaphors-in-coaching/</a:t>
            </a:r>
            <a:endParaRPr b="0" i="0" u="sng" strike="noStrike">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endParaRPr>
          </a:p>
          <a:p>
            <a:pPr marL="228600" lvl="0" indent="0" algn="l" rtl="0">
              <a:lnSpc>
                <a:spcPct val="90000"/>
              </a:lnSpc>
              <a:spcBef>
                <a:spcPts val="1300"/>
              </a:spcBef>
              <a:spcAft>
                <a:spcPts val="0"/>
              </a:spcAft>
              <a:buSzPts val="2000"/>
              <a:buNone/>
            </a:pPr>
            <a:r>
              <a:rPr lang="pt-PT">
                <a:latin typeface="Calibri"/>
                <a:ea typeface="Calibri"/>
                <a:cs typeface="Calibri"/>
                <a:sym typeface="Calibri"/>
              </a:rPr>
              <a:t>[17] Center for Creative Leadership, "Use Situation-Behaviour-Impact (SBI)™ to understand intent,"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https://www.ccl.org/articles/leading-effectively-articles/closing-the-gap-between-intent-vs-impact-sbii/</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[18] </a:t>
            </a:r>
            <a:r>
              <a:rPr lang="pt-PT">
                <a:solidFill>
                  <a:srgbClr val="000000"/>
                </a:solidFill>
                <a:latin typeface="Calibri"/>
                <a:ea typeface="Calibri"/>
                <a:cs typeface="Calibri"/>
                <a:sym typeface="Calibri"/>
              </a:rPr>
              <a:t>Marshall Goldsmith</a:t>
            </a:r>
            <a:r>
              <a:rPr lang="pt-PT">
                <a:latin typeface="Calibri"/>
                <a:ea typeface="Calibri"/>
                <a:cs typeface="Calibri"/>
                <a:sym typeface="Calibri"/>
              </a:rPr>
              <a:t>, "Feedforward | No1 Approach To Seeking Ideas For Improvement,"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https://www.nlp-techniques.org/what-is-nlp/nlp-planning/nlp-feedforward/</a:t>
            </a:r>
            <a:endParaRPr>
              <a:solidFill>
                <a:srgbClr val="000000"/>
              </a:solidFill>
              <a:latin typeface="Calibri"/>
              <a:ea typeface="Calibri"/>
              <a:cs typeface="Calibri"/>
              <a:sym typeface="Calibri"/>
            </a:endParaRPr>
          </a:p>
        </p:txBody>
      </p:sp>
      <p:sp>
        <p:nvSpPr>
          <p:cNvPr id="626" name="Google Shape;626;p7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a:lnSpc>
                <a:spcPct val="90000"/>
              </a:lnSpc>
              <a:spcBef>
                <a:spcPts val="1000"/>
              </a:spcBef>
              <a:spcAft>
                <a:spcPts val="0"/>
              </a:spcAft>
              <a:buNone/>
            </a:pPr>
            <a:r>
              <a:rPr lang="pt-PT" dirty="0" err="1">
                <a:latin typeface="Calibri"/>
                <a:ea typeface="Calibri"/>
                <a:cs typeface="Calibri"/>
                <a:sym typeface="Calibri"/>
              </a:rPr>
              <a:t>Bronnen</a:t>
            </a:r>
            <a:endParaRPr lang="en-US" dirty="0" err="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75"/>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SzPts val="2000"/>
              <a:buNone/>
            </a:pPr>
            <a:r>
              <a:rPr lang="pt-PT">
                <a:latin typeface="Calibri"/>
                <a:ea typeface="Calibri"/>
                <a:cs typeface="Calibri"/>
                <a:sym typeface="Calibri"/>
              </a:rPr>
              <a:t>[19] Bramlett Partners, "Radical Candor (Care Personally + Challenge Directly),"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https://bramlettpartners.com/blog/radical-candor-care-personally-challenge-directly</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[20] TSW Training, "Daniel Goleman’s Emotional Intelligence in Leadership," </a:t>
            </a:r>
            <a:r>
              <a:rPr lang="pt-PT">
                <a:solidFill>
                  <a:srgbClr val="000000"/>
                </a:solidFill>
                <a:latin typeface="Calibri"/>
                <a:ea typeface="Calibri"/>
                <a:cs typeface="Calibri"/>
                <a:sym typeface="Calibri"/>
              </a:rPr>
              <a:t>[Online]. Available: </a:t>
            </a:r>
            <a:r>
              <a:rPr lang="pt-PT" u="sng">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https://www.tsw.co.uk/blog/leadership-and-management/daniel-goleman-emotional-intelligence/</a:t>
            </a:r>
            <a:endParaRPr u="sng">
              <a:solidFill>
                <a:srgbClr val="0563C1"/>
              </a:solidFill>
              <a:latin typeface="Calibri"/>
              <a:ea typeface="Calibri"/>
              <a:cs typeface="Calibri"/>
              <a:sym typeface="Calibri"/>
            </a:endParaRPr>
          </a:p>
          <a:p>
            <a:pPr marL="228600" lvl="0" indent="0" algn="l" rtl="0">
              <a:lnSpc>
                <a:spcPct val="90000"/>
              </a:lnSpc>
              <a:spcBef>
                <a:spcPts val="1300"/>
              </a:spcBef>
              <a:spcAft>
                <a:spcPts val="0"/>
              </a:spcAft>
              <a:buSzPts val="2000"/>
              <a:buNone/>
            </a:pPr>
            <a:endParaRPr b="0" i="0" strike="noStrike">
              <a:solidFill>
                <a:srgbClr val="000000"/>
              </a:solidFill>
              <a:latin typeface="Calibri"/>
              <a:ea typeface="Calibri"/>
              <a:cs typeface="Calibri"/>
              <a:sym typeface="Calibri"/>
            </a:endParaRPr>
          </a:p>
          <a:p>
            <a:pPr marL="457200" lvl="0" indent="0" algn="l" rtl="0">
              <a:lnSpc>
                <a:spcPct val="90000"/>
              </a:lnSpc>
              <a:spcBef>
                <a:spcPts val="1300"/>
              </a:spcBef>
              <a:spcAft>
                <a:spcPts val="300"/>
              </a:spcAft>
              <a:buSzPts val="2000"/>
              <a:buFont typeface="Arial"/>
              <a:buNone/>
            </a:pPr>
            <a:endParaRPr/>
          </a:p>
        </p:txBody>
      </p:sp>
      <p:sp>
        <p:nvSpPr>
          <p:cNvPr id="632" name="Google Shape;632;p7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a:lnSpc>
                <a:spcPct val="90000"/>
              </a:lnSpc>
              <a:spcBef>
                <a:spcPts val="1000"/>
              </a:spcBef>
              <a:spcAft>
                <a:spcPts val="0"/>
              </a:spcAft>
              <a:buNone/>
            </a:pPr>
            <a:r>
              <a:rPr lang="pt-PT" dirty="0" err="1">
                <a:latin typeface="Calibri"/>
                <a:ea typeface="Calibri"/>
                <a:cs typeface="Calibri"/>
                <a:sym typeface="Calibri"/>
              </a:rPr>
              <a:t>Bronnen</a:t>
            </a:r>
            <a:endParaRPr lang="en-US" dirty="0" err="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76"/>
          <p:cNvSpPr txBox="1">
            <a:spLocks noGrp="1"/>
          </p:cNvSpPr>
          <p:nvPr>
            <p:ph type="body" idx="1"/>
          </p:nvPr>
        </p:nvSpPr>
        <p:spPr>
          <a:xfrm>
            <a:off x="3743498" y="3767966"/>
            <a:ext cx="4705003" cy="79038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83143"/>
              </a:buClr>
              <a:buSzPts val="6100"/>
              <a:buNone/>
            </a:pPr>
            <a:r>
              <a:rPr lang="pt-PT"/>
              <a:t>BEDANKT!</a:t>
            </a:r>
            <a:endParaRPr/>
          </a:p>
        </p:txBody>
      </p:sp>
    </p:spTree>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A25CA925-25EC-438F-B449-E19010374351}"/>
</file>

<file path=customXml/itemProps2.xml><?xml version="1.0" encoding="utf-8"?>
<ds:datastoreItem xmlns:ds="http://schemas.openxmlformats.org/officeDocument/2006/customXml" ds:itemID="{A3B59DEA-7828-4D5A-BEAC-46F90BFF3B3C}">
  <ds:schemaRefs>
    <ds:schemaRef ds:uri="http://schemas.microsoft.com/sharepoint/v3/contenttype/forms"/>
  </ds:schemaRefs>
</ds:datastoreItem>
</file>

<file path=customXml/itemProps3.xml><?xml version="1.0" encoding="utf-8"?>
<ds:datastoreItem xmlns:ds="http://schemas.openxmlformats.org/officeDocument/2006/customXml" ds:itemID="{D89360F0-3A90-40FB-9BD5-52CA5431B517}">
  <ds:schemaRefs>
    <ds:schemaRef ds:uri="http://schemas.microsoft.com/office/2006/metadata/properties"/>
    <ds:schemaRef ds:uri="http://schemas.microsoft.com/office/infopath/2007/PartnerControls"/>
    <ds:schemaRef ds:uri="4172106c-0329-462c-8309-f6a8c7ae0f26"/>
    <ds:schemaRef ds:uri="8c43ccb9-9360-4c7e-8a49-c084974a2f46"/>
  </ds:schemaRefs>
</ds:datastoreItem>
</file>

<file path=docProps/app.xml><?xml version="1.0" encoding="utf-8"?>
<Properties xmlns="http://schemas.openxmlformats.org/officeDocument/2006/extended-properties" xmlns:vt="http://schemas.openxmlformats.org/officeDocument/2006/docPropsVTypes">
  <TotalTime>0</TotalTime>
  <Words>3990</Words>
  <Application>Microsoft Office PowerPoint</Application>
  <PresentationFormat>Panorámica</PresentationFormat>
  <Paragraphs>336</Paragraphs>
  <Slides>38</Slides>
  <Notes>38</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38</vt:i4>
      </vt:variant>
    </vt:vector>
  </HeadingPairs>
  <TitlesOfParts>
    <vt:vector size="44" baseType="lpstr">
      <vt:lpstr>Arial</vt:lpstr>
      <vt:lpstr>Calibri</vt:lpstr>
      <vt:lpstr>Noto Sans Symbols</vt:lpstr>
      <vt:lpstr>Wingdings</vt:lpstr>
      <vt:lpstr>Full Color Version</vt:lpstr>
      <vt:lpstr>1_Full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Tomás Puebla</cp:lastModifiedBy>
  <cp:revision>10</cp:revision>
  <dcterms:created xsi:type="dcterms:W3CDTF">2021-11-15T23:44:31Z</dcterms:created>
  <dcterms:modified xsi:type="dcterms:W3CDTF">2025-09-29T08:04:44Z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