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03_0.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5_0.xml" ContentType="application/vnd.ms-powerpoint.comments+xml"/>
  <Override PartName="/ppt/notesSlides/notesSlide8.xml" ContentType="application/vnd.openxmlformats-officedocument.presentationml.notesSlide+xml"/>
  <Override PartName="/ppt/comments/modernComment_106_0.xml" ContentType="application/vnd.ms-powerpoint.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modernComment_108_0.xml" ContentType="application/vnd.ms-powerpoint.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6" r:id="rId5"/>
  </p:sldMasterIdLst>
  <p:notesMasterIdLst>
    <p:notesMasterId r:id="rId44"/>
  </p:notesMasterIdLst>
  <p:sldIdLst>
    <p:sldId id="256" r:id="rId6"/>
    <p:sldId id="317" r:id="rId7"/>
    <p:sldId id="302" r:id="rId8"/>
    <p:sldId id="352" r:id="rId9"/>
    <p:sldId id="300" r:id="rId10"/>
    <p:sldId id="257" r:id="rId11"/>
    <p:sldId id="318" r:id="rId12"/>
    <p:sldId id="258" r:id="rId13"/>
    <p:sldId id="319" r:id="rId14"/>
    <p:sldId id="259" r:id="rId15"/>
    <p:sldId id="260" r:id="rId16"/>
    <p:sldId id="322" r:id="rId17"/>
    <p:sldId id="353" r:id="rId18"/>
    <p:sldId id="261" r:id="rId19"/>
    <p:sldId id="262" r:id="rId20"/>
    <p:sldId id="263" r:id="rId21"/>
    <p:sldId id="264" r:id="rId22"/>
    <p:sldId id="265" r:id="rId23"/>
    <p:sldId id="289" r:id="rId24"/>
    <p:sldId id="354" r:id="rId25"/>
    <p:sldId id="292" r:id="rId26"/>
    <p:sldId id="311" r:id="rId27"/>
    <p:sldId id="312" r:id="rId28"/>
    <p:sldId id="313" r:id="rId29"/>
    <p:sldId id="314" r:id="rId30"/>
    <p:sldId id="315" r:id="rId31"/>
    <p:sldId id="326" r:id="rId32"/>
    <p:sldId id="325" r:id="rId33"/>
    <p:sldId id="324" r:id="rId34"/>
    <p:sldId id="327" r:id="rId35"/>
    <p:sldId id="328" r:id="rId36"/>
    <p:sldId id="329" r:id="rId37"/>
    <p:sldId id="297" r:id="rId38"/>
    <p:sldId id="271" r:id="rId39"/>
    <p:sldId id="298" r:id="rId40"/>
    <p:sldId id="299" r:id="rId41"/>
    <p:sldId id="308" r:id="rId42"/>
    <p:sldId id="349" r:id="rId4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Module 5 - Mentoring" id="{C11F595C-808A-48B5-99C6-5C5E78DD37B5}">
          <p14:sldIdLst>
            <p14:sldId id="256"/>
            <p14:sldId id="317"/>
            <p14:sldId id="302"/>
          </p14:sldIdLst>
        </p14:section>
        <p14:section name="1. Introduction to Mentoring" id="{3F47C6A4-625E-4565-97D1-3D527FEF4794}">
          <p14:sldIdLst>
            <p14:sldId id="352"/>
            <p14:sldId id="300"/>
            <p14:sldId id="257"/>
            <p14:sldId id="318"/>
            <p14:sldId id="258"/>
            <p14:sldId id="319"/>
            <p14:sldId id="259"/>
            <p14:sldId id="260"/>
            <p14:sldId id="322"/>
          </p14:sldIdLst>
        </p14:section>
        <p14:section name="2. Becoming an effective mentee" id="{08A80180-5B54-4342-A155-3DD3DC50C3DD}">
          <p14:sldIdLst>
            <p14:sldId id="353"/>
            <p14:sldId id="261"/>
            <p14:sldId id="262"/>
            <p14:sldId id="263"/>
            <p14:sldId id="264"/>
            <p14:sldId id="265"/>
            <p14:sldId id="289"/>
          </p14:sldIdLst>
        </p14:section>
        <p14:section name="3. Growing into a mentor" id="{B7D1EF5A-B3DA-4D9A-9827-04EDE0DB46A9}">
          <p14:sldIdLst>
            <p14:sldId id="354"/>
            <p14:sldId id="292"/>
            <p14:sldId id="311"/>
            <p14:sldId id="312"/>
            <p14:sldId id="313"/>
            <p14:sldId id="314"/>
            <p14:sldId id="315"/>
            <p14:sldId id="326"/>
            <p14:sldId id="325"/>
            <p14:sldId id="324"/>
            <p14:sldId id="327"/>
            <p14:sldId id="328"/>
            <p14:sldId id="329"/>
            <p14:sldId id="297"/>
            <p14:sldId id="271"/>
            <p14:sldId id="298"/>
            <p14:sldId id="299"/>
            <p14:sldId id="308"/>
            <p14:sldId id="349"/>
          </p14:sldIdLst>
        </p14:section>
      </p14:sectionLst>
    </p:ex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1" roundtripDataSignature="AMtx7mj26z96FH07TjDaI6MmyX0z1VDnN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200CD04-6205-0693-61A2-9C604949BD0A}" name="antigoni@when.org.gr" initials="an" userId="S::antigoni_when.org.gr#ext#@enspunlpt.onmicrosoft.com::ecd22fbe-1bbb-4a2c-8cfe-313f208f7388" providerId="AD"/>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E607C65D-3334-01BB-E6B5-597E157B9DF2}" name="Gabi Filip" initials="GF" userId="S::HQFILGAB@carlsberggroup.com::2e577dd8-36a3-4f90-a553-6a1e45ac9d7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E7A2B5C4-5E64-4CC4-B3F5-0A0DFE4238D8}" name="Tomás Puebla" initials="TP" userId="S::OTRI@CETEM.ES::fb2a17f1-bd37-45c4-b32c-96686f49b4bf" providerId="AD"/>
  <p188:author id="{49E520C7-1D15-E386-6F20-21E666E209B5}" name="Angeliki Zarifi" initials="AZ" userId="S::a.zarifi_ainigma.tech#ext#@enspunlpt.onmicrosoft.com::e906d27a-3847-4d1e-8f4c-87b983ab9a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4424"/>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DB5879-48B8-4116-B00A-4C0131EB1CFB}">
  <a:tblStyle styleId="{77DB5879-48B8-4116-B00A-4C0131EB1CFB}"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a:tcStyle>
        <a:tcBdr/>
        <a:fill>
          <a:solidFill>
            <a:schemeClr val="accent5">
              <a:alpha val="20000"/>
            </a:schemeClr>
          </a:solidFill>
        </a:fill>
      </a:tcStyle>
    </a:band1H>
    <a:band2H>
      <a:tcTxStyle/>
      <a:tcStyle>
        <a:tcBdr/>
      </a:tcStyle>
    </a:band2H>
    <a:band1V>
      <a:tcTxStyle/>
      <a:tcStyle>
        <a:tcBdr/>
        <a:fill>
          <a:solidFill>
            <a:schemeClr val="accent5">
              <a:alpha val="20000"/>
            </a:schemeClr>
          </a:solidFill>
        </a:fill>
      </a:tcStyle>
    </a:band1V>
    <a:band2V>
      <a:tcTxStyle/>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a:tcStyle>
        <a:tcBdr/>
      </a:tcStyle>
    </a:seCell>
    <a:swCell>
      <a:tcTxStyle/>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828" y="3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55"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57"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56" Type="http://schemas.microsoft.com/office/2016/11/relationships/changesInfo" Target="changesInfos/changesInfo1.xml"/><Relationship Id="rId8" Type="http://schemas.openxmlformats.org/officeDocument/2006/relationships/slide" Target="slides/slide3.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tigoni@when.org.gr" userId="S::antigoni_when.org.gr#ext#@enspunlpt.onmicrosoft.com::ecd22fbe-1bbb-4a2c-8cfe-313f208f7388" providerId="AD" clId="Web-{F38D8EC4-407F-CC6E-5D3C-4F74B08F28E7}"/>
    <pc:docChg chg="modSld">
      <pc:chgData name="antigoni@when.org.gr" userId="S::antigoni_when.org.gr#ext#@enspunlpt.onmicrosoft.com::ecd22fbe-1bbb-4a2c-8cfe-313f208f7388" providerId="AD" clId="Web-{F38D8EC4-407F-CC6E-5D3C-4F74B08F28E7}" dt="2025-09-23T08:12:00.597" v="0" actId="20577"/>
      <pc:docMkLst>
        <pc:docMk/>
      </pc:docMkLst>
      <pc:sldChg chg="modSp modCm">
        <pc:chgData name="antigoni@when.org.gr" userId="S::antigoni_when.org.gr#ext#@enspunlpt.onmicrosoft.com::ecd22fbe-1bbb-4a2c-8cfe-313f208f7388" providerId="AD" clId="Web-{F38D8EC4-407F-CC6E-5D3C-4F74B08F28E7}" dt="2025-09-23T08:12:00.597" v="0" actId="20577"/>
        <pc:sldMkLst>
          <pc:docMk/>
          <pc:sldMk cId="0" sldId="259"/>
        </pc:sldMkLst>
        <pc:spChg chg="mod">
          <ac:chgData name="antigoni@when.org.gr" userId="S::antigoni_when.org.gr#ext#@enspunlpt.onmicrosoft.com::ecd22fbe-1bbb-4a2c-8cfe-313f208f7388" providerId="AD" clId="Web-{F38D8EC4-407F-CC6E-5D3C-4F74B08F28E7}" dt="2025-09-23T08:12:00.597" v="0" actId="20577"/>
          <ac:spMkLst>
            <pc:docMk/>
            <pc:sldMk cId="0" sldId="259"/>
            <ac:spMk id="154" creationId="{00000000-0000-0000-0000-000000000000}"/>
          </ac:spMkLst>
        </pc:spChg>
        <pc:extLst>
          <p:ext xmlns:p="http://schemas.openxmlformats.org/presentationml/2006/main" uri="{D6D511B9-2390-475A-947B-AFAB55BFBCF1}">
            <pc226:cmChg xmlns:pc226="http://schemas.microsoft.com/office/powerpoint/2022/06/main/command" chg="mod">
              <pc226:chgData name="antigoni@when.org.gr" userId="S::antigoni_when.org.gr#ext#@enspunlpt.onmicrosoft.com::ecd22fbe-1bbb-4a2c-8cfe-313f208f7388" providerId="AD" clId="Web-{F38D8EC4-407F-CC6E-5D3C-4F74B08F28E7}" dt="2025-09-23T08:12:00.597" v="0" actId="20577"/>
              <pc2:cmMkLst xmlns:pc2="http://schemas.microsoft.com/office/powerpoint/2019/9/main/command">
                <pc:docMk/>
                <pc:sldMk cId="0" sldId="259"/>
                <pc2:cmMk id="{E4BEA9D1-69F8-4477-9F0C-FC285830050C}"/>
              </pc2:cmMkLst>
            </pc226:cmChg>
          </p:ext>
        </pc:extLst>
      </pc:sldChg>
    </pc:docChg>
  </pc:docChgLst>
</pc:chgInfo>
</file>

<file path=ppt/comments/modernComment_103_0.xml><?xml version="1.0" encoding="utf-8"?>
<p188:cmLst xmlns:a="http://schemas.openxmlformats.org/drawingml/2006/main" xmlns:r="http://schemas.openxmlformats.org/officeDocument/2006/relationships" xmlns:p188="http://schemas.microsoft.com/office/powerpoint/2018/8/main">
  <p188:cm id="{E4BEA9D1-69F8-4477-9F0C-FC285830050C}" authorId="{778C1F41-CA90-F1D1-0B07-3081364B7969}" status="resolved" created="2025-09-02T16:47:29.276" complete="100000">
    <ac:txMkLst xmlns:ac="http://schemas.microsoft.com/office/drawing/2013/main/command">
      <pc:docMk xmlns:pc="http://schemas.microsoft.com/office/powerpoint/2013/main/command"/>
      <pc:sldMk xmlns:pc="http://schemas.microsoft.com/office/powerpoint/2013/main/command" cId="0" sldId="259"/>
      <ac:spMk id="154" creationId="{00000000-0000-0000-0000-000000000000}"/>
      <ac:txMk cp="0">
        <ac:context len="341" hash="2147367913"/>
      </ac:txMk>
    </ac:txMkLst>
    <p188:pos x="3467652" y="276086"/>
    <p188:replyLst>
      <p188:reply id="{DB2D15AE-D0AA-465F-A88E-03B8227A5D76}" authorId="{1CBF8D7E-4D79-E206-25F1-D83877CAD147}" created="2025-09-04T10:50:16.181">
        <p188:txBody>
          <a:bodyPr/>
          <a:lstStyle/>
          <a:p>
            <a:r>
              <a:rPr lang="es-ES"/>
              <a:t>Agree</a:t>
            </a:r>
          </a:p>
        </p188:txBody>
      </p188:reply>
      <p188:reply id="{34938025-25E2-4D66-A98F-2D7C208F940A}" authorId="{145BC387-1FD6-8DA0-504A-995384A35E16}" created="2025-09-09T05:56:55.006">
        <p188:txBody>
          <a:bodyPr/>
          <a:lstStyle/>
          <a:p>
            <a:r>
              <a:rPr lang="en-GB"/>
              <a:t>white text is very hard to read but we will make the change!</a:t>
            </a:r>
          </a:p>
        </p188:txBody>
      </p188:reply>
    </p188:replyLst>
    <p188:txBody>
      <a:bodyPr/>
      <a:lstStyle/>
      <a:p>
        <a:r>
          <a:rPr lang="en-US"/>
          <a:t>Suggestion to delete the reference to age :) As the logo is white, text colour could be also changed to white. </a:t>
        </a:r>
      </a:p>
    </p188:txBody>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AEB1BB6F-FFB7-4F63-B774-20464BF1DE47}" authorId="{1CBF8D7E-4D79-E206-25F1-D83877CAD147}" created="2025-09-04T10:57:20.247">
    <ac:txMkLst xmlns:ac="http://schemas.microsoft.com/office/drawing/2013/main/command">
      <pc:docMk xmlns:pc="http://schemas.microsoft.com/office/powerpoint/2013/main/command"/>
      <pc:sldMk xmlns:pc="http://schemas.microsoft.com/office/powerpoint/2013/main/command" cId="0" sldId="261"/>
      <ac:spMk id="165" creationId="{00000000-0000-0000-0000-000000000000}"/>
      <ac:txMk cp="0" len="56">
        <ac:context len="57" hash="2333067075"/>
      </ac:txMk>
    </ac:txMkLst>
    <p188:pos x="2992915" y="578385"/>
    <p188:txBody>
      <a:bodyPr/>
      <a:lstStyle/>
      <a:p>
        <a:r>
          <a:rPr lang="es-ES"/>
          <a:t>Before add a slide for showing the start of the new unit</a:t>
        </a:r>
      </a:p>
    </p188:txBody>
  </p188:cm>
  <p188:cm id="{C6A5401C-9DF4-4849-8329-01161F8C9AD5}" authorId="{1CBF8D7E-4D79-E206-25F1-D83877CAD147}" status="resolved" created="2025-09-04T10:58:10.875" complete="100000">
    <ac:txMkLst xmlns:ac="http://schemas.microsoft.com/office/drawing/2013/main/command">
      <pc:docMk xmlns:pc="http://schemas.microsoft.com/office/powerpoint/2013/main/command"/>
      <pc:sldMk xmlns:pc="http://schemas.microsoft.com/office/powerpoint/2013/main/command" cId="0" sldId="261"/>
      <ac:spMk id="166" creationId="{00000000-0000-0000-0000-000000000000}"/>
      <ac:txMk cp="161">
        <ac:context len="275" hash="229292542"/>
      </ac:txMk>
    </ac:txMkLst>
    <p188:pos x="1101686" y="2745036"/>
    <p188:txBody>
      <a:bodyPr/>
      <a:lstStyle/>
      <a:p>
        <a:r>
          <a:rPr lang="es-ES"/>
          <a:t>Maybe , What in bold or/and in capital letters</a:t>
        </a:r>
      </a:p>
    </p188:txBody>
  </p188:cm>
  <p188:cm id="{A5E9C3FC-F184-4FEE-8C80-30EB521A399E}" authorId="{1CBF8D7E-4D79-E206-25F1-D83877CAD147}" status="resolved" created="2025-09-04T11:00:21.803"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16">
        <ac:context len="251" hash="3785463304"/>
      </ac:txMk>
    </ac:txMkLst>
    <p188:pos x="4847421" y="908891"/>
    <p188:txBody>
      <a:bodyPr/>
      <a:lstStyle/>
      <a:p>
        <a:r>
          <a:rPr lang="es-ES"/>
          <a:t>Is it clearer "Why is it important for you to focus on this?"</a:t>
        </a:r>
      </a:p>
    </p188:txBody>
  </p188:cm>
  <p188:cm id="{A068739E-885E-49C4-AB65-2538D2DE3025}" authorId="{1CBF8D7E-4D79-E206-25F1-D83877CAD147}" status="resolved" created="2025-09-04T11:01:13.991" complete="100000">
    <ac:txMkLst xmlns:ac="http://schemas.microsoft.com/office/drawing/2013/main/command">
      <pc:docMk xmlns:pc="http://schemas.microsoft.com/office/powerpoint/2013/main/command"/>
      <pc:sldMk xmlns:pc="http://schemas.microsoft.com/office/powerpoint/2013/main/command" cId="0" sldId="261"/>
      <ac:spMk id="167" creationId="{00000000-0000-0000-0000-000000000000}"/>
      <ac:txMk cp="201">
        <ac:context len="251" hash="3785463304"/>
      </ac:txMk>
    </ac:txMkLst>
    <p188:pos x="3672289" y="2745036"/>
    <p188:txBody>
      <a:bodyPr/>
      <a:lstStyle/>
      <a:p>
        <a:r>
          <a:rPr lang="es-ES"/>
          <a:t>Why in bold or/and in capital letters</a:t>
        </a:r>
      </a:p>
    </p188:txBody>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8BE0B54C-0C42-421B-94E8-9B0987719F84}" authorId="{778C1F41-CA90-F1D1-0B07-3081364B7969}" status="resolved" created="2025-09-02T16:50:52.889" complete="100000">
    <pc:sldMkLst xmlns:pc="http://schemas.microsoft.com/office/powerpoint/2013/main/command">
      <pc:docMk/>
      <pc:sldMk cId="0" sldId="262"/>
    </pc:sldMkLst>
    <p188:replyLst>
      <p188:reply id="{01508DB9-E659-423D-8E4C-DDA2B0F9EB0F}" authorId="{145BC387-1FD6-8DA0-504A-995384A35E16}" created="2025-09-09T06:02:06.845">
        <p188:txBody>
          <a:bodyPr/>
          <a:lstStyle/>
          <a:p>
            <a:r>
              <a:rPr lang="en-GB"/>
              <a:t>i think it is important to have the examples here so that if someone gets their hands in the presentation in an asycrhonous way they have a guide!</a:t>
            </a:r>
          </a:p>
        </p188:txBody>
      </p188:reply>
    </p188:replyLst>
    <p188:txBody>
      <a:bodyPr/>
      <a:lstStyle/>
      <a:p>
        <a:r>
          <a:rPr lang="en-US"/>
          <a:t>One key area/key small milestones could remain open so participants fill it with their examples. </a:t>
        </a:r>
      </a:p>
    </p188:txBody>
  </p188:cm>
  <p188:cm id="{EB9C0334-088C-4F2F-B846-A42DE70A4308}" authorId="{1CBF8D7E-4D79-E206-25F1-D83877CAD147}" status="resolved" created="2025-09-04T11:04:04.243" complete="100000">
    <pc:sldMkLst xmlns:pc="http://schemas.microsoft.com/office/powerpoint/2013/main/command">
      <pc:docMk/>
      <pc:sldMk cId="0" sldId="262"/>
    </pc:sldMkLst>
    <p188:txBody>
      <a:bodyPr/>
      <a:lstStyle/>
      <a:p>
        <a:r>
          <a:rPr lang="es-ES"/>
          <a:t>SMART goals are mentioning on other modules. I would add something at the beginning like "Remind how useful SMART goals are"</a:t>
        </a:r>
      </a:p>
    </p188:txBody>
  </p188:cm>
</p188:cmLst>
</file>

<file path=ppt/comments/modernComment_108_0.xml><?xml version="1.0" encoding="utf-8"?>
<p188:cmLst xmlns:a="http://schemas.openxmlformats.org/drawingml/2006/main" xmlns:r="http://schemas.openxmlformats.org/officeDocument/2006/relationships" xmlns:p188="http://schemas.microsoft.com/office/powerpoint/2018/8/main">
  <p188:cm id="{3C8DB4BC-5E9D-4AAD-9FC8-640D8B094B89}" authorId="{778C1F41-CA90-F1D1-0B07-3081364B7969}" status="resolved" created="2025-09-02T16:52:21.145" complete="100000">
    <ac:txMkLst xmlns:ac="http://schemas.microsoft.com/office/drawing/2013/main/command">
      <pc:docMk xmlns:pc="http://schemas.microsoft.com/office/powerpoint/2013/main/command"/>
      <pc:sldMk xmlns:pc="http://schemas.microsoft.com/office/powerpoint/2013/main/command" cId="0" sldId="264"/>
      <ac:spMk id="197" creationId="{00000000-0000-0000-0000-000000000000}"/>
      <ac:txMk cp="0">
        <ac:context len="761" hash="300629648"/>
      </ac:txMk>
    </ac:txMkLst>
    <p188:pos x="706782" y="1258956"/>
    <p188:replyLst>
      <p188:reply id="{34D59EB5-6657-4362-96EE-18057D07C288}" authorId="{778C1F41-CA90-F1D1-0B07-3081364B7969}" created="2025-09-02T16:52:38.051">
        <p188:txBody>
          <a:bodyPr/>
          <a:lstStyle/>
          <a:p>
            <a:r>
              <a:rPr lang="en-US"/>
              <a:t>Or advice/tip if it is better fitting.</a:t>
            </a:r>
          </a:p>
        </p188:txBody>
      </p188:reply>
      <p188:reply id="{88BD7134-7532-4E95-87CF-766D2FBC0BE2}" authorId="{1CBF8D7E-4D79-E206-25F1-D83877CAD147}" created="2025-09-04T12:19:12.755">
        <p188:txBody>
          <a:bodyPr/>
          <a:lstStyle/>
          <a:p>
            <a:r>
              <a:rPr lang="es-ES"/>
              <a:t>Agree with Jelena, maybe you can change Example for Tip on the 4 cases</a:t>
            </a:r>
          </a:p>
        </p188:txBody>
      </p188:reply>
      <p188:reply id="{EF7F7901-3AA1-4766-8395-D3F45FEFBF22}" authorId="{145BC387-1FD6-8DA0-504A-995384A35E16}" created="2025-09-09T06:04:26.990">
        <p188:txBody>
          <a:bodyPr/>
          <a:lstStyle/>
          <a:p>
            <a:r>
              <a:rPr lang="en-GB"/>
              <a:t>we kept example in the previous slides (because they are examples, not tips) and added Tip in this slide becaues they are tips not examples!</a:t>
            </a:r>
          </a:p>
        </p188:txBody>
      </p188:reply>
    </p188:replyLst>
    <p188:txBody>
      <a:bodyPr/>
      <a:lstStyle/>
      <a:p>
        <a:r>
          <a:rPr lang="en-US"/>
          <a:t>In previous slide you used Example after bold text, so it could be added here to keep consistency.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pt-P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mindtools.com/an0fzpz/the-grow-model-of-coaching-and-mentoring" TargetMode="External"/><Relationship Id="rId2" Type="http://schemas.openxmlformats.org/officeDocument/2006/relationships/slide" Target="../slides/slide32.xml"/><Relationship Id="rId1" Type="http://schemas.openxmlformats.org/officeDocument/2006/relationships/notesMaster" Target="../notesMasters/notesMaster1.xml"/><Relationship Id="rId4" Type="http://schemas.openxmlformats.org/officeDocument/2006/relationships/hyperlink" Target="https://www.thrivewithmentoring.com/blog/creating-a-personal-development-plan-with-your-mentor"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a:extLst>
            <a:ext uri="{FF2B5EF4-FFF2-40B4-BE49-F238E27FC236}">
              <a16:creationId xmlns:a16="http://schemas.microsoft.com/office/drawing/2014/main" id="{AAA68F3D-F94F-AA18-DEB1-720408CAA0C5}"/>
            </a:ext>
          </a:extLst>
        </p:cNvPr>
        <p:cNvGrpSpPr/>
        <p:nvPr/>
      </p:nvGrpSpPr>
      <p:grpSpPr>
        <a:xfrm>
          <a:off x="0" y="0"/>
          <a:ext cx="0" cy="0"/>
          <a:chOff x="0" y="0"/>
          <a:chExt cx="0" cy="0"/>
        </a:xfrm>
      </p:grpSpPr>
      <p:sp>
        <p:nvSpPr>
          <p:cNvPr id="224" name="Google Shape;224;p3:notes">
            <a:extLst>
              <a:ext uri="{FF2B5EF4-FFF2-40B4-BE49-F238E27FC236}">
                <a16:creationId xmlns:a16="http://schemas.microsoft.com/office/drawing/2014/main" id="{95EE8878-5919-828F-D173-9C5D836D5F2B}"/>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5" name="Google Shape;225;p3:notes">
            <a:extLst>
              <a:ext uri="{FF2B5EF4-FFF2-40B4-BE49-F238E27FC236}">
                <a16:creationId xmlns:a16="http://schemas.microsoft.com/office/drawing/2014/main" id="{C591331A-276F-FCFE-3A2C-3F5232004AC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7501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8" name="Google Shape;13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6ea64c330c_0_1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g36ea64c330c_0_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6ea64c330c_0_1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6ea64c330c_0_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6ea64c330c_0_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7" name="Google Shape;157;g36ea64c330c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36ea64c330c_0_2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g36ea64c330c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6ea64c330c_0_4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0" name="Google Shape;170;g36ea64c330c_0_4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7" name="Google Shape;187;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6ea64c330c_0_8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g36ea64c330c_0_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6ea64c330c_0_9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1" name="Google Shape;201;g36ea64c330c_0_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6ea64c330c_0_75: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b="1" dirty="0">
              <a:latin typeface="Arial"/>
              <a:ea typeface="Arial"/>
              <a:cs typeface="Arial"/>
              <a:sym typeface="Arial"/>
            </a:endParaRPr>
          </a:p>
        </p:txBody>
      </p:sp>
      <p:sp>
        <p:nvSpPr>
          <p:cNvPr id="219" name="Google Shape;219;g36ea64c330c_0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a:extLst>
            <a:ext uri="{FF2B5EF4-FFF2-40B4-BE49-F238E27FC236}">
              <a16:creationId xmlns:a16="http://schemas.microsoft.com/office/drawing/2014/main" id="{0FB13EB1-25D8-44BA-9F7D-21C1FEEE5C47}"/>
            </a:ext>
          </a:extLst>
        </p:cNvPr>
        <p:cNvGrpSpPr/>
        <p:nvPr/>
      </p:nvGrpSpPr>
      <p:grpSpPr>
        <a:xfrm>
          <a:off x="0" y="0"/>
          <a:ext cx="0" cy="0"/>
          <a:chOff x="0" y="0"/>
          <a:chExt cx="0" cy="0"/>
        </a:xfrm>
      </p:grpSpPr>
      <p:sp>
        <p:nvSpPr>
          <p:cNvPr id="255" name="Google Shape;255;g36ef86f86b0_2_57:notes">
            <a:extLst>
              <a:ext uri="{FF2B5EF4-FFF2-40B4-BE49-F238E27FC236}">
                <a16:creationId xmlns:a16="http://schemas.microsoft.com/office/drawing/2014/main" id="{FB0705FD-553D-3CF6-09CC-0E6FC1B49F89}"/>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lvl="0" algn="l">
              <a:spcBef>
                <a:spcPts val="0"/>
              </a:spcBef>
              <a:spcAft>
                <a:spcPts val="0"/>
              </a:spcAft>
              <a:buNone/>
            </a:pPr>
            <a:endParaRPr lang="en-US" dirty="0"/>
          </a:p>
        </p:txBody>
      </p:sp>
      <p:sp>
        <p:nvSpPr>
          <p:cNvPr id="256" name="Google Shape;256;g36ef86f86b0_2_57:notes">
            <a:extLst>
              <a:ext uri="{FF2B5EF4-FFF2-40B4-BE49-F238E27FC236}">
                <a16:creationId xmlns:a16="http://schemas.microsoft.com/office/drawing/2014/main" id="{772A22C0-13C0-02B7-8BBD-D265981F2EB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867072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23</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856867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24</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74130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25</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3688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26</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00809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pt-PT" sz="1200" b="0" i="0" u="none" strike="noStrike" cap="none" smtClean="0">
                <a:solidFill>
                  <a:schemeClr val="dk1"/>
                </a:solidFill>
                <a:latin typeface="Calibri"/>
                <a:ea typeface="Calibri"/>
                <a:cs typeface="Calibri"/>
                <a:sym typeface="Calibri"/>
              </a:rPr>
              <a:t>28</a:t>
            </a:fld>
            <a:endParaRPr lang="pt-PT"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9956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a:extLst>
            <a:ext uri="{FF2B5EF4-FFF2-40B4-BE49-F238E27FC236}">
              <a16:creationId xmlns:a16="http://schemas.microsoft.com/office/drawing/2014/main" id="{68415C82-B921-80CC-094F-2DC17888EE52}"/>
            </a:ext>
          </a:extLst>
        </p:cNvPr>
        <p:cNvGrpSpPr/>
        <p:nvPr/>
      </p:nvGrpSpPr>
      <p:grpSpPr>
        <a:xfrm>
          <a:off x="0" y="0"/>
          <a:ext cx="0" cy="0"/>
          <a:chOff x="0" y="0"/>
          <a:chExt cx="0" cy="0"/>
        </a:xfrm>
      </p:grpSpPr>
      <p:sp>
        <p:nvSpPr>
          <p:cNvPr id="281" name="Google Shape;281;g36ef86f86b0_2_77:notes">
            <a:extLst>
              <a:ext uri="{FF2B5EF4-FFF2-40B4-BE49-F238E27FC236}">
                <a16:creationId xmlns:a16="http://schemas.microsoft.com/office/drawing/2014/main" id="{80AFC4AC-E5B1-76E6-9650-19181095E968}"/>
              </a:ext>
            </a:extLst>
          </p:cNvPr>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r>
              <a:rPr lang="en-US">
                <a:solidFill>
                  <a:srgbClr val="0563C1"/>
                </a:solidFill>
                <a:hlinkClick r:id="rId3">
                  <a:extLst>
                    <a:ext uri="{A12FA001-AC4F-418D-AE19-62706E023703}">
                      <ahyp:hlinkClr xmlns:ahyp="http://schemas.microsoft.com/office/drawing/2018/hyperlinkcolor" val="tx"/>
                    </a:ext>
                  </a:extLst>
                </a:hlinkClick>
              </a:rPr>
              <a:t>The GROW </a:t>
            </a:r>
            <a:r>
              <a:rPr lang="en-US">
                <a:solidFill>
                  <a:srgbClr val="0563C1"/>
                </a:solidFill>
                <a:hlinkClick r:id="rId3"/>
              </a:rPr>
              <a:t>Model of</a:t>
            </a:r>
            <a:r>
              <a:rPr lang="en-US">
                <a:solidFill>
                  <a:srgbClr val="0563C1"/>
                </a:solidFill>
                <a:hlinkClick r:id="rId3">
                  <a:extLst>
                    <a:ext uri="{A12FA001-AC4F-418D-AE19-62706E023703}">
                      <ahyp:hlinkClr xmlns:ahyp="http://schemas.microsoft.com/office/drawing/2018/hyperlinkcolor" val="tx"/>
                    </a:ext>
                  </a:extLst>
                </a:hlinkClick>
              </a:rPr>
              <a:t> Coaching and Mentoring - A Simple Process for Developing Your People</a:t>
            </a:r>
            <a:endParaRPr lang="en-US">
              <a:hlinkClick r:id="rId3">
                <a:extLst>
                  <a:ext uri="{A12FA001-AC4F-418D-AE19-62706E023703}">
                    <ahyp:hlinkClr xmlns:ahyp="http://schemas.microsoft.com/office/drawing/2018/hyperlinkcolor" val="tx"/>
                  </a:ext>
                </a:extLst>
              </a:hlinkClick>
            </a:endParaRPr>
          </a:p>
          <a:p>
            <a:r>
              <a:rPr lang="en-US">
                <a:solidFill>
                  <a:srgbClr val="0563C1"/>
                </a:solidFill>
                <a:hlinkClick r:id="rId4"/>
              </a:rPr>
              <a:t>Creating a Personal Development Plan with Your Mentor — Thrive with Mentoring</a:t>
            </a:r>
            <a:endParaRPr lang="en-US"/>
          </a:p>
          <a:p>
            <a:pPr marL="0" indent="0"/>
            <a:br>
              <a:rPr lang="en-US"/>
            </a:br>
            <a:endParaRPr lang="en-US"/>
          </a:p>
        </p:txBody>
      </p:sp>
      <p:sp>
        <p:nvSpPr>
          <p:cNvPr id="282" name="Google Shape;282;g36ef86f86b0_2_77:notes">
            <a:extLst>
              <a:ext uri="{FF2B5EF4-FFF2-40B4-BE49-F238E27FC236}">
                <a16:creationId xmlns:a16="http://schemas.microsoft.com/office/drawing/2014/main" id="{6EB4518F-43B9-1B13-26D5-06C683AC3C2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6815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6ef86f86b0_2_12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g36ef86f86b0_2_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9719F17C-15AE-2EAB-03D2-57E7E9837DAE}"/>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453722D9-320A-781A-704C-F65595B9388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A15777D1-3E12-E3A0-87D7-AB1EB083A9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86963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0A35BEEE-3918-C9CE-346E-8C8EFE7C4DED}"/>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25266A34-B336-A511-62E2-AB0CDD19FB38}"/>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34B68579-EA3B-0096-C138-053ABA98025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607397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a:extLst>
            <a:ext uri="{FF2B5EF4-FFF2-40B4-BE49-F238E27FC236}">
              <a16:creationId xmlns:a16="http://schemas.microsoft.com/office/drawing/2014/main" id="{7D0EBE8F-4376-551E-E35A-0FBD8A93CA4A}"/>
            </a:ext>
          </a:extLst>
        </p:cNvPr>
        <p:cNvGrpSpPr/>
        <p:nvPr/>
      </p:nvGrpSpPr>
      <p:grpSpPr>
        <a:xfrm>
          <a:off x="0" y="0"/>
          <a:ext cx="0" cy="0"/>
          <a:chOff x="0" y="0"/>
          <a:chExt cx="0" cy="0"/>
        </a:xfrm>
      </p:grpSpPr>
      <p:sp>
        <p:nvSpPr>
          <p:cNvPr id="332" name="Google Shape;332;p11:notes">
            <a:extLst>
              <a:ext uri="{FF2B5EF4-FFF2-40B4-BE49-F238E27FC236}">
                <a16:creationId xmlns:a16="http://schemas.microsoft.com/office/drawing/2014/main" id="{CB42C643-AC64-2D25-4DB1-49E19F68A03C}"/>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11:notes">
            <a:extLst>
              <a:ext uri="{FF2B5EF4-FFF2-40B4-BE49-F238E27FC236}">
                <a16:creationId xmlns:a16="http://schemas.microsoft.com/office/drawing/2014/main" id="{FA2D32BC-C6AD-77D6-120E-D1F702A3BF7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137324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3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30"/>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30"/>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4"/>
        <p:cNvGrpSpPr/>
        <p:nvPr/>
      </p:nvGrpSpPr>
      <p:grpSpPr>
        <a:xfrm>
          <a:off x="0" y="0"/>
          <a:ext cx="0" cy="0"/>
          <a:chOff x="0" y="0"/>
          <a:chExt cx="0" cy="0"/>
        </a:xfrm>
      </p:grpSpPr>
      <p:pic>
        <p:nvPicPr>
          <p:cNvPr id="15" name="Google Shape;15;p3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16" name="Google Shape;16;p31"/>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 name="Google Shape;17;p31"/>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8"/>
        <p:cNvGrpSpPr/>
        <p:nvPr/>
      </p:nvGrpSpPr>
      <p:grpSpPr>
        <a:xfrm>
          <a:off x="0" y="0"/>
          <a:ext cx="0" cy="0"/>
          <a:chOff x="0" y="0"/>
          <a:chExt cx="0" cy="0"/>
        </a:xfrm>
      </p:grpSpPr>
      <p:pic>
        <p:nvPicPr>
          <p:cNvPr id="19" name="Google Shape;19;p32" descr="Uma imagem com texto, Cara humana, vestuário, mulher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0" name="Google Shape;20;p32"/>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32"/>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22"/>
        <p:cNvGrpSpPr/>
        <p:nvPr/>
      </p:nvGrpSpPr>
      <p:grpSpPr>
        <a:xfrm>
          <a:off x="0" y="0"/>
          <a:ext cx="0" cy="0"/>
          <a:chOff x="0" y="0"/>
          <a:chExt cx="0" cy="0"/>
        </a:xfrm>
      </p:grpSpPr>
      <p:pic>
        <p:nvPicPr>
          <p:cNvPr id="23" name="Google Shape;23;p33"/>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4" name="Google Shape;24;p33"/>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33"/>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33"/>
          <p:cNvSpPr>
            <a:spLocks noGrp="1"/>
          </p:cNvSpPr>
          <p:nvPr>
            <p:ph type="pic" idx="3"/>
          </p:nvPr>
        </p:nvSpPr>
        <p:spPr>
          <a:xfrm>
            <a:off x="6021655" y="0"/>
            <a:ext cx="4683125" cy="623728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27"/>
        <p:cNvGrpSpPr/>
        <p:nvPr/>
      </p:nvGrpSpPr>
      <p:grpSpPr>
        <a:xfrm>
          <a:off x="0" y="0"/>
          <a:ext cx="0" cy="0"/>
          <a:chOff x="0" y="0"/>
          <a:chExt cx="0" cy="0"/>
        </a:xfrm>
      </p:grpSpPr>
      <p:pic>
        <p:nvPicPr>
          <p:cNvPr id="28" name="Google Shape;28;p34"/>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29" name="Google Shape;29;p34"/>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34"/>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34"/>
          <p:cNvSpPr>
            <a:spLocks noGrp="1"/>
          </p:cNvSpPr>
          <p:nvPr>
            <p:ph type="pic" idx="3"/>
          </p:nvPr>
        </p:nvSpPr>
        <p:spPr>
          <a:xfrm>
            <a:off x="6021655" y="0"/>
            <a:ext cx="6170344" cy="5426015"/>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32"/>
        <p:cNvGrpSpPr/>
        <p:nvPr/>
      </p:nvGrpSpPr>
      <p:grpSpPr>
        <a:xfrm>
          <a:off x="0" y="0"/>
          <a:ext cx="0" cy="0"/>
          <a:chOff x="0" y="0"/>
          <a:chExt cx="0" cy="0"/>
        </a:xfrm>
      </p:grpSpPr>
      <p:pic>
        <p:nvPicPr>
          <p:cNvPr id="33" name="Google Shape;33;p3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4" name="Google Shape;34;p35"/>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5"/>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6" name="Google Shape;36;p35"/>
          <p:cNvSpPr>
            <a:spLocks noGrp="1"/>
          </p:cNvSpPr>
          <p:nvPr>
            <p:ph type="pic" idx="3"/>
          </p:nvPr>
        </p:nvSpPr>
        <p:spPr>
          <a:xfrm>
            <a:off x="7573992" y="2070340"/>
            <a:ext cx="4618008" cy="4157932"/>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37"/>
        <p:cNvGrpSpPr/>
        <p:nvPr/>
      </p:nvGrpSpPr>
      <p:grpSpPr>
        <a:xfrm>
          <a:off x="0" y="0"/>
          <a:ext cx="0" cy="0"/>
          <a:chOff x="0" y="0"/>
          <a:chExt cx="0" cy="0"/>
        </a:xfrm>
      </p:grpSpPr>
      <p:pic>
        <p:nvPicPr>
          <p:cNvPr id="38" name="Google Shape;38;p3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9" name="Google Shape;39;p3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0" name="Google Shape;40;p3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55600" algn="l" rtl="0">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45"/>
        <p:cNvGrpSpPr/>
        <p:nvPr/>
      </p:nvGrpSpPr>
      <p:grpSpPr>
        <a:xfrm>
          <a:off x="0" y="0"/>
          <a:ext cx="0" cy="0"/>
          <a:chOff x="0" y="0"/>
          <a:chExt cx="0" cy="0"/>
        </a:xfrm>
      </p:grpSpPr>
      <p:pic>
        <p:nvPicPr>
          <p:cNvPr id="46" name="Google Shape;46;p38"/>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7" name="Google Shape;47;p3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8"/>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49"/>
        <p:cNvGrpSpPr/>
        <p:nvPr/>
      </p:nvGrpSpPr>
      <p:grpSpPr>
        <a:xfrm>
          <a:off x="0" y="0"/>
          <a:ext cx="0" cy="0"/>
          <a:chOff x="0" y="0"/>
          <a:chExt cx="0" cy="0"/>
        </a:xfrm>
      </p:grpSpPr>
      <p:pic>
        <p:nvPicPr>
          <p:cNvPr id="50" name="Google Shape;50;p39"/>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51" name="Google Shape;51;p3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39"/>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57"/>
        <p:cNvGrpSpPr/>
        <p:nvPr/>
      </p:nvGrpSpPr>
      <p:grpSpPr>
        <a:xfrm>
          <a:off x="0" y="0"/>
          <a:ext cx="0" cy="0"/>
          <a:chOff x="0" y="0"/>
          <a:chExt cx="0" cy="0"/>
        </a:xfrm>
      </p:grpSpPr>
      <p:pic>
        <p:nvPicPr>
          <p:cNvPr id="58" name="Google Shape;58;p4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59" name="Google Shape;59;p4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1"/>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1"/>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62"/>
        <p:cNvGrpSpPr/>
        <p:nvPr/>
      </p:nvGrpSpPr>
      <p:grpSpPr>
        <a:xfrm>
          <a:off x="0" y="0"/>
          <a:ext cx="0" cy="0"/>
          <a:chOff x="0" y="0"/>
          <a:chExt cx="0" cy="0"/>
        </a:xfrm>
      </p:grpSpPr>
      <p:pic>
        <p:nvPicPr>
          <p:cNvPr id="63" name="Google Shape;63;p42" descr="Uma imagem com símbolo, Gráficos, design  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64" name="Google Shape;64;p4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4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4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67"/>
        <p:cNvGrpSpPr/>
        <p:nvPr/>
      </p:nvGrpSpPr>
      <p:grpSpPr>
        <a:xfrm>
          <a:off x="0" y="0"/>
          <a:ext cx="0" cy="0"/>
          <a:chOff x="0" y="0"/>
          <a:chExt cx="0" cy="0"/>
        </a:xfrm>
      </p:grpSpPr>
      <p:pic>
        <p:nvPicPr>
          <p:cNvPr id="68" name="Google Shape;68;p43" descr="Uma imagem com símbolo, Gráficos, logótip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69" name="Google Shape;69;p43" descr="Uma imagem com captura de ecrã, Gráficos, design gráfico, escuridão  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70" name="Google Shape;70;p4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4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72"/>
        <p:cNvGrpSpPr/>
        <p:nvPr/>
      </p:nvGrpSpPr>
      <p:grpSpPr>
        <a:xfrm>
          <a:off x="0" y="0"/>
          <a:ext cx="0" cy="0"/>
          <a:chOff x="0" y="0"/>
          <a:chExt cx="0" cy="0"/>
        </a:xfrm>
      </p:grpSpPr>
      <p:sp>
        <p:nvSpPr>
          <p:cNvPr id="73" name="Google Shape;73;p44"/>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4" name="Google Shape;74;p44"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5" name="Google Shape;75;p4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4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4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78"/>
        <p:cNvGrpSpPr/>
        <p:nvPr/>
      </p:nvGrpSpPr>
      <p:grpSpPr>
        <a:xfrm>
          <a:off x="0" y="0"/>
          <a:ext cx="0" cy="0"/>
          <a:chOff x="0" y="0"/>
          <a:chExt cx="0" cy="0"/>
        </a:xfrm>
      </p:grpSpPr>
      <p:sp>
        <p:nvSpPr>
          <p:cNvPr id="79" name="Google Shape;79;p45"/>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0" name="Google Shape;80;p45" descr="Uma imagem com captura de ecrã, preto, escuridão, Gráficos  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81" name="Google Shape;81;p45"/>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5"/>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45"/>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84"/>
        <p:cNvGrpSpPr/>
        <p:nvPr/>
      </p:nvGrpSpPr>
      <p:grpSpPr>
        <a:xfrm>
          <a:off x="0" y="0"/>
          <a:ext cx="0" cy="0"/>
          <a:chOff x="0" y="0"/>
          <a:chExt cx="0" cy="0"/>
        </a:xfrm>
      </p:grpSpPr>
      <p:sp>
        <p:nvSpPr>
          <p:cNvPr id="85" name="Google Shape;85;p46"/>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6" name="Google Shape;86;p46" descr="Uma imagem com captura de ecrã, preto, escuridão, Gráficos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87" name="Google Shape;87;p46"/>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6"/>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9" name="Google Shape;89;p46"/>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90"/>
        <p:cNvGrpSpPr/>
        <p:nvPr/>
      </p:nvGrpSpPr>
      <p:grpSpPr>
        <a:xfrm>
          <a:off x="0" y="0"/>
          <a:ext cx="0" cy="0"/>
          <a:chOff x="0" y="0"/>
          <a:chExt cx="0" cy="0"/>
        </a:xfrm>
      </p:grpSpPr>
      <p:sp>
        <p:nvSpPr>
          <p:cNvPr id="91" name="Google Shape;91;p47"/>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2" name="Google Shape;92;p4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3" name="Google Shape;93;p4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4" name="Google Shape;94;p4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95"/>
        <p:cNvGrpSpPr/>
        <p:nvPr/>
      </p:nvGrpSpPr>
      <p:grpSpPr>
        <a:xfrm>
          <a:off x="0" y="0"/>
          <a:ext cx="0" cy="0"/>
          <a:chOff x="0" y="0"/>
          <a:chExt cx="0" cy="0"/>
        </a:xfrm>
      </p:grpSpPr>
      <p:sp>
        <p:nvSpPr>
          <p:cNvPr id="96" name="Google Shape;96;p48"/>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8"/>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8"/>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48"/>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00"/>
        <p:cNvGrpSpPr/>
        <p:nvPr/>
      </p:nvGrpSpPr>
      <p:grpSpPr>
        <a:xfrm>
          <a:off x="0" y="0"/>
          <a:ext cx="0" cy="0"/>
          <a:chOff x="0" y="0"/>
          <a:chExt cx="0" cy="0"/>
        </a:xfrm>
      </p:grpSpPr>
      <p:sp>
        <p:nvSpPr>
          <p:cNvPr id="101" name="Google Shape;101;p49"/>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2" name="Google Shape;102;p49"/>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49"/>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p49"/>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05"/>
        <p:cNvGrpSpPr/>
        <p:nvPr/>
      </p:nvGrpSpPr>
      <p:grpSpPr>
        <a:xfrm>
          <a:off x="0" y="0"/>
          <a:ext cx="0" cy="0"/>
          <a:chOff x="0" y="0"/>
          <a:chExt cx="0" cy="0"/>
        </a:xfrm>
      </p:grpSpPr>
      <p:pic>
        <p:nvPicPr>
          <p:cNvPr id="106" name="Google Shape;106;p50"/>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07" name="Google Shape;107;p50"/>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50"/>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0" name="Google Shape;110;p50"/>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0"/>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50"/>
          <p:cNvSpPr>
            <a:spLocks noGrp="1"/>
          </p:cNvSpPr>
          <p:nvPr>
            <p:ph type="pic" idx="3"/>
          </p:nvPr>
        </p:nvSpPr>
        <p:spPr>
          <a:xfrm>
            <a:off x="8021782" y="1260764"/>
            <a:ext cx="4170218" cy="5597236"/>
          </a:xfrm>
          <a:prstGeom prst="rect">
            <a:avLst/>
          </a:prstGeom>
          <a:noFill/>
          <a:ln>
            <a:noFill/>
          </a:ln>
        </p:spPr>
      </p:sp>
      <p:sp>
        <p:nvSpPr>
          <p:cNvPr id="113" name="Google Shape;113;p50"/>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50"/>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5" name="Google Shape;115;p50"/>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6" name="Google Shape;116;p50"/>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0"/>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18"/>
        <p:cNvGrpSpPr/>
        <p:nvPr/>
      </p:nvGrpSpPr>
      <p:grpSpPr>
        <a:xfrm>
          <a:off x="0" y="0"/>
          <a:ext cx="0" cy="0"/>
          <a:chOff x="0" y="0"/>
          <a:chExt cx="0" cy="0"/>
        </a:xfrm>
      </p:grpSpPr>
      <p:pic>
        <p:nvPicPr>
          <p:cNvPr id="119" name="Google Shape;119;p51" descr="Uma imagem com captura de ecrã, Gráficos, texto,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0" name="Google Shape;120;p51"/>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1" name="Google Shape;121;p51"/>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26"/>
        <p:cNvGrpSpPr/>
        <p:nvPr/>
      </p:nvGrpSpPr>
      <p:grpSpPr>
        <a:xfrm>
          <a:off x="0" y="0"/>
          <a:ext cx="0" cy="0"/>
          <a:chOff x="0" y="0"/>
          <a:chExt cx="0" cy="0"/>
        </a:xfrm>
      </p:grpSpPr>
      <p:pic>
        <p:nvPicPr>
          <p:cNvPr id="127" name="Google Shape;127;p53" descr="Uma imagem com texto, captura de ecrã, Gráficos, design gráfico  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28" name="Google Shape;128;p53"/>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53"/>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2206083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err="1"/>
              <a:t>Title</a:t>
            </a:r>
            <a:endParaRPr lang="pt-PT"/>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a:p>
        </p:txBody>
      </p:sp>
    </p:spTree>
    <p:extLst>
      <p:ext uri="{BB962C8B-B14F-4D97-AF65-F5344CB8AC3E}">
        <p14:creationId xmlns:p14="http://schemas.microsoft.com/office/powerpoint/2010/main" val="17285144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err="1"/>
              <a:t>Title</a:t>
            </a:r>
            <a:endParaRPr lang="pt-PT"/>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err="1"/>
              <a:t>Text</a:t>
            </a:r>
            <a:r>
              <a:rPr lang="pt-PT"/>
              <a:t> </a:t>
            </a:r>
            <a:r>
              <a:rPr lang="pt-PT" err="1"/>
              <a:t>here</a:t>
            </a:r>
            <a:endParaRPr lang="pt-PT"/>
          </a:p>
        </p:txBody>
      </p:sp>
    </p:spTree>
    <p:extLst>
      <p:ext uri="{BB962C8B-B14F-4D97-AF65-F5344CB8AC3E}">
        <p14:creationId xmlns:p14="http://schemas.microsoft.com/office/powerpoint/2010/main" val="28183904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4865927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05089849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1286910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41701358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  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  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21220617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  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5511996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  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186350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30025525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14391235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065776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9620392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735918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34409662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838459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  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11450521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  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  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6805129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  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633571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6971102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  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662076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8585286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28713317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6745511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29976205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  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9087339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713293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  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  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8769520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7766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26" Type="http://schemas.openxmlformats.org/officeDocument/2006/relationships/slideLayout" Target="../slideLayouts/slideLayout51.xml"/><Relationship Id="rId3" Type="http://schemas.openxmlformats.org/officeDocument/2006/relationships/slideLayout" Target="../slideLayouts/slideLayout28.xml"/><Relationship Id="rId21" Type="http://schemas.openxmlformats.org/officeDocument/2006/relationships/slideLayout" Target="../slideLayouts/slideLayout46.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5" Type="http://schemas.openxmlformats.org/officeDocument/2006/relationships/slideLayout" Target="../slideLayouts/slideLayout50.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20" Type="http://schemas.openxmlformats.org/officeDocument/2006/relationships/slideLayout" Target="../slideLayouts/slideLayout45.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24" Type="http://schemas.openxmlformats.org/officeDocument/2006/relationships/slideLayout" Target="../slideLayouts/slideLayout49.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23" Type="http://schemas.openxmlformats.org/officeDocument/2006/relationships/slideLayout" Target="../slideLayouts/slideLayout48.xml"/><Relationship Id="rId28" Type="http://schemas.openxmlformats.org/officeDocument/2006/relationships/theme" Target="../theme/theme2.xml"/><Relationship Id="rId10" Type="http://schemas.openxmlformats.org/officeDocument/2006/relationships/slideLayout" Target="../slideLayouts/slideLayout35.xml"/><Relationship Id="rId19" Type="http://schemas.openxmlformats.org/officeDocument/2006/relationships/slideLayout" Target="../slideLayouts/slideLayout44.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 Id="rId22" Type="http://schemas.openxmlformats.org/officeDocument/2006/relationships/slideLayout" Target="../slideLayouts/slideLayout47.xml"/><Relationship Id="rId27"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2" r:id="rId22"/>
    <p:sldLayoutId id="2147483673" r:id="rId23"/>
    <p:sldLayoutId id="2147483674" r:id="rId24"/>
    <p:sldLayoutId id="2147483675" r:id="rId2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54325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 id="2147483693" r:id="rId17"/>
    <p:sldLayoutId id="2147483694" r:id="rId18"/>
    <p:sldLayoutId id="2147483695" r:id="rId19"/>
    <p:sldLayoutId id="2147483696" r:id="rId20"/>
    <p:sldLayoutId id="2147483697" r:id="rId21"/>
    <p:sldLayoutId id="2147483698" r:id="rId22"/>
    <p:sldLayoutId id="2147483699" r:id="rId23"/>
    <p:sldLayoutId id="2147483700" r:id="rId24"/>
    <p:sldLayoutId id="2147483701" r:id="rId25"/>
    <p:sldLayoutId id="2147483702" r:id="rId26"/>
    <p:sldLayoutId id="2147483703"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03_0.xml"/><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microsoft.com/office/2018/10/relationships/comments" Target="../comments/modernComment_105_0.xml"/><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microsoft.com/office/2018/10/relationships/comments" Target="../comments/modernComment_106_0.xm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08_0.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2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4.xml"/><Relationship Id="rId1" Type="http://schemas.openxmlformats.org/officeDocument/2006/relationships/slideLayout" Target="../slideLayouts/slideLayout23.xml"/><Relationship Id="rId4" Type="http://schemas.openxmlformats.org/officeDocument/2006/relationships/image" Target="../media/image35.jpeg"/></Relationships>
</file>

<file path=ppt/slides/_rels/slide24.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36.jpeg"/></Relationships>
</file>

<file path=ppt/slides/_rels/slide2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23.xml"/><Relationship Id="rId4" Type="http://schemas.openxmlformats.org/officeDocument/2006/relationships/image" Target="../media/image31.svg"/></Relationships>
</file>

<file path=ppt/slides/_rels/slide2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33.svg"/></Relationships>
</file>

<file path=ppt/slides/_rels/slide2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25.xml"/><Relationship Id="rId5" Type="http://schemas.openxmlformats.org/officeDocument/2006/relationships/image" Target="../media/image42.svg"/><Relationship Id="rId4" Type="http://schemas.openxmlformats.org/officeDocument/2006/relationships/image" Target="../media/image41.svg"/></Relationships>
</file>

<file path=ppt/slides/_rels/slide28.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9.svg"/><Relationship Id="rId2" Type="http://schemas.openxmlformats.org/officeDocument/2006/relationships/image" Target="../media/image44.png"/><Relationship Id="rId1" Type="http://schemas.openxmlformats.org/officeDocument/2006/relationships/slideLayout" Target="../slideLayouts/slideLayout8.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svg"/></Relationships>
</file>

<file path=ppt/slides/_rels/slide3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45.svg"/><Relationship Id="rId7" Type="http://schemas.openxmlformats.org/officeDocument/2006/relationships/image" Target="../media/image47.svg"/><Relationship Id="rId2" Type="http://schemas.openxmlformats.org/officeDocument/2006/relationships/image" Target="../media/image51.svg"/><Relationship Id="rId1" Type="http://schemas.openxmlformats.org/officeDocument/2006/relationships/slideLayout" Target="../slideLayouts/slideLayout9.xml"/><Relationship Id="rId6" Type="http://schemas.openxmlformats.org/officeDocument/2006/relationships/image" Target="../media/image54.svg"/><Relationship Id="rId5" Type="http://schemas.openxmlformats.org/officeDocument/2006/relationships/image" Target="../media/image53.svg"/><Relationship Id="rId4" Type="http://schemas.openxmlformats.org/officeDocument/2006/relationships/image" Target="../media/image52.sv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6.sv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hyperlink" Target="https://guider-ai.com/blog/types-of-mentoring/" TargetMode="External"/><Relationship Id="rId3" Type="http://schemas.openxmlformats.org/officeDocument/2006/relationships/hyperlink" Target="https://when.org.gr/wp-content/uploads/2025/01/ENG_Be-My-Help-Handbook.pdf" TargetMode="External"/><Relationship Id="rId7" Type="http://schemas.openxmlformats.org/officeDocument/2006/relationships/hyperlink" Target="https://www.ppd.admin.cam.ac.uk/files/mentoring_guide_2020_v3.pdf" TargetMode="External"/><Relationship Id="rId2" Type="http://schemas.openxmlformats.org/officeDocument/2006/relationships/notesSlide" Target="../notesSlides/notesSlide21.xml"/><Relationship Id="rId1" Type="http://schemas.openxmlformats.org/officeDocument/2006/relationships/slideLayout" Target="../slideLayouts/slideLayout10.xml"/><Relationship Id="rId6" Type="http://schemas.openxmlformats.org/officeDocument/2006/relationships/hyperlink" Target="https://mentoring.when.org.gr/faq/mentoring-in-general" TargetMode="External"/><Relationship Id="rId5" Type="http://schemas.openxmlformats.org/officeDocument/2006/relationships/hyperlink" Target="https://mentoring.when.org.gr/faq/for-mentees" TargetMode="External"/><Relationship Id="rId4" Type="http://schemas.openxmlformats.org/officeDocument/2006/relationships/hyperlink" Target="https://mentoring.when.org.gr/faq/for-mentors" TargetMode="External"/><Relationship Id="rId9" Type="http://schemas.openxmlformats.org/officeDocument/2006/relationships/hyperlink" Target="https://www.togetherplatform.com/handbook/mentor"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www.mentorink.com/blog/gallup-clifton-strengths-strengthsfinder-a-complete-guide/#:~:text=Improved%20Career%20and%20Personal%20Development%20By%20aligning,more%20effective%20for%20long%2Dterm%20growth%20and%20happiness" TargetMode="External"/><Relationship Id="rId3" Type="http://schemas.openxmlformats.org/officeDocument/2006/relationships/hyperlink" Target="https://www.stockton.ac.uk/media/3545/the-soler-model-script.pdf" TargetMode="External"/><Relationship Id="rId7" Type="http://schemas.openxmlformats.org/officeDocument/2006/relationships/hyperlink" Target="https://positivepsychology.com/appreciative-inquiry" TargetMode="External"/><Relationship Id="rId2" Type="http://schemas.openxmlformats.org/officeDocument/2006/relationships/notesSlide" Target="../notesSlides/notesSlide22.xml"/><Relationship Id="rId1" Type="http://schemas.openxmlformats.org/officeDocument/2006/relationships/slideLayout" Target="../slideLayouts/slideLayout10.xml"/><Relationship Id="rId6" Type="http://schemas.openxmlformats.org/officeDocument/2006/relationships/hyperlink" Target="https://www.mindtools.com/an0fzpz/the-grow-model-of-coaching-and-mentoring" TargetMode="External"/><Relationship Id="rId5" Type="http://schemas.openxmlformats.org/officeDocument/2006/relationships/hyperlink" Target="https://untools.co/ladder-of-inference/" TargetMode="External"/><Relationship Id="rId4" Type="http://schemas.openxmlformats.org/officeDocument/2006/relationships/hyperlink" Target="https://colinjamesmethod.com/what-is-reflective-listening/"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ca.indeed.com/career-advice/interviewing/star-interview-method" TargetMode="External"/><Relationship Id="rId7" Type="http://schemas.openxmlformats.org/officeDocument/2006/relationships/hyperlink" Target="https://www.nlp-techniques.org/what-is-nlp/nlp-planning/nlp-feedforward/" TargetMode="External"/><Relationship Id="rId2" Type="http://schemas.openxmlformats.org/officeDocument/2006/relationships/notesSlide" Target="../notesSlides/notesSlide23.xml"/><Relationship Id="rId1" Type="http://schemas.openxmlformats.org/officeDocument/2006/relationships/slideLayout" Target="../slideLayouts/slideLayout10.xml"/><Relationship Id="rId6" Type="http://schemas.openxmlformats.org/officeDocument/2006/relationships/hyperlink" Target="https://www.ccl.org/articles/leading-effectively-articles/closing-the-gap-between-intent-vs-impact-sbii/" TargetMode="External"/><Relationship Id="rId5" Type="http://schemas.openxmlformats.org/officeDocument/2006/relationships/hyperlink" Target="https://nordicnlp.com/2025/02/27/the-power-of-metaphors-in-coaching/" TargetMode="External"/><Relationship Id="rId4" Type="http://schemas.openxmlformats.org/officeDocument/2006/relationships/hyperlink" Target="https://writingcooperative.com/3-storytelling-frameworks-i-am-using-to-transform-my-content-writing-8433c83ce87e"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ramlettpartners.com/blog/radical-candor-care-personally-challenge-directly" TargetMode="External"/><Relationship Id="rId2" Type="http://schemas.openxmlformats.org/officeDocument/2006/relationships/notesSlide" Target="../notesSlides/notesSlide24.xml"/><Relationship Id="rId1" Type="http://schemas.openxmlformats.org/officeDocument/2006/relationships/slideLayout" Target="../slideLayouts/slideLayout10.xml"/><Relationship Id="rId4" Type="http://schemas.openxmlformats.org/officeDocument/2006/relationships/hyperlink" Target="https://www.tsw.co.uk/blog/leadership-and-management/daniel-goleman-emotional-intelligence/"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1"/>
          <p:cNvSpPr txBox="1">
            <a:spLocks noGrp="1"/>
          </p:cNvSpPr>
          <p:nvPr>
            <p:ph type="body" idx="1"/>
          </p:nvPr>
        </p:nvSpPr>
        <p:spPr>
          <a:xfrm>
            <a:off x="432250" y="2989747"/>
            <a:ext cx="4838400" cy="610500"/>
          </a:xfrm>
          <a:prstGeom prst="rect">
            <a:avLst/>
          </a:prstGeom>
          <a:noFill/>
          <a:ln>
            <a:noFill/>
          </a:ln>
        </p:spPr>
        <p:txBody>
          <a:bodyPr spcFirstLastPara="1" wrap="square" lIns="91425" tIns="45700" rIns="91425" bIns="45700" anchor="t" anchorCtr="0">
            <a:noAutofit/>
          </a:bodyPr>
          <a:lstStyle/>
          <a:p>
            <a:r>
              <a:rPr lang="it-IT" dirty="0"/>
              <a:t>Modulo 5: Mentoring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BD1380-7543-68B4-AF41-0DDCF5DE864A}"/>
              </a:ext>
            </a:extLst>
          </p:cNvPr>
          <p:cNvSpPr>
            <a:spLocks noGrp="1"/>
          </p:cNvSpPr>
          <p:nvPr>
            <p:ph type="body" idx="1"/>
          </p:nvPr>
        </p:nvSpPr>
        <p:spPr/>
        <p:txBody>
          <a:bodyPr/>
          <a:lstStyle/>
          <a:p>
            <a:r>
              <a:rPr lang="en-US" dirty="0">
                <a:latin typeface="Calibri"/>
                <a:ea typeface="Calibri"/>
                <a:cs typeface="Calibri"/>
              </a:rPr>
              <a:t>MODULO 5: Mentoring – UNITÀ (1 h 15 min)</a:t>
            </a:r>
            <a:endParaRPr lang="en-US" dirty="0"/>
          </a:p>
        </p:txBody>
      </p:sp>
      <p:grpSp>
        <p:nvGrpSpPr>
          <p:cNvPr id="4" name="Group 3">
            <a:extLst>
              <a:ext uri="{FF2B5EF4-FFF2-40B4-BE49-F238E27FC236}">
                <a16:creationId xmlns:a16="http://schemas.microsoft.com/office/drawing/2014/main" id="{AD9DD25D-CD94-5D65-396B-E2863924AE71}"/>
              </a:ext>
            </a:extLst>
          </p:cNvPr>
          <p:cNvGrpSpPr/>
          <p:nvPr/>
        </p:nvGrpSpPr>
        <p:grpSpPr>
          <a:xfrm>
            <a:off x="739436" y="3439813"/>
            <a:ext cx="4750217" cy="896771"/>
            <a:chOff x="526525" y="1116135"/>
            <a:chExt cx="4750217" cy="896771"/>
          </a:xfrm>
        </p:grpSpPr>
        <p:sp>
          <p:nvSpPr>
            <p:cNvPr id="5" name="Retângulo: Cantos Arredondados 4">
              <a:extLst>
                <a:ext uri="{FF2B5EF4-FFF2-40B4-BE49-F238E27FC236}">
                  <a16:creationId xmlns:a16="http://schemas.microsoft.com/office/drawing/2014/main" id="{42C79A9E-99E4-8ADB-82E5-DA9BA683A0EA}"/>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6" name="Retângulo: Cantos Arredondados 11">
              <a:extLst>
                <a:ext uri="{FF2B5EF4-FFF2-40B4-BE49-F238E27FC236}">
                  <a16:creationId xmlns:a16="http://schemas.microsoft.com/office/drawing/2014/main" id="{E47942E4-7B9D-CAA7-BCD2-A33D39CA416A}"/>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7" name="CaixaDeTexto 18">
              <a:extLst>
                <a:ext uri="{FF2B5EF4-FFF2-40B4-BE49-F238E27FC236}">
                  <a16:creationId xmlns:a16="http://schemas.microsoft.com/office/drawing/2014/main" id="{AC56CD28-CDE2-41FD-8AAA-BDCF18BA6C03}"/>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err="1">
                  <a:solidFill>
                    <a:srgbClr val="000000"/>
                  </a:solidFill>
                  <a:latin typeface="Calibri"/>
                  <a:ea typeface="Calibri"/>
                  <a:cs typeface="Calibri"/>
                </a:rPr>
                <a:t>Diventare</a:t>
              </a:r>
              <a:r>
                <a:rPr lang="en-GB" dirty="0">
                  <a:solidFill>
                    <a:srgbClr val="000000"/>
                  </a:solidFill>
                  <a:latin typeface="Calibri"/>
                  <a:ea typeface="Calibri"/>
                  <a:cs typeface="Calibri"/>
                </a:rPr>
                <a:t> un mentee </a:t>
              </a:r>
              <a:r>
                <a:rPr lang="en-GB" dirty="0" err="1">
                  <a:solidFill>
                    <a:srgbClr val="000000"/>
                  </a:solidFill>
                  <a:latin typeface="Calibri"/>
                  <a:ea typeface="Calibri"/>
                  <a:cs typeface="Calibri"/>
                </a:rPr>
                <a:t>efficace</a:t>
              </a:r>
              <a:endParaRPr lang="en-GB" dirty="0">
                <a:solidFill>
                  <a:srgbClr val="000000"/>
                </a:solidFill>
                <a:latin typeface="Calibri"/>
                <a:ea typeface="Calibri"/>
                <a:cs typeface="Calibri"/>
              </a:endParaRPr>
            </a:p>
          </p:txBody>
        </p:sp>
        <p:sp>
          <p:nvSpPr>
            <p:cNvPr id="8" name="TextBox 5">
              <a:extLst>
                <a:ext uri="{FF2B5EF4-FFF2-40B4-BE49-F238E27FC236}">
                  <a16:creationId xmlns:a16="http://schemas.microsoft.com/office/drawing/2014/main" id="{296242E5-F91A-19EB-F1AF-4A9F2EFF9C8D}"/>
                </a:ext>
              </a:extLst>
            </p:cNvPr>
            <p:cNvSpPr txBox="1"/>
            <p:nvPr/>
          </p:nvSpPr>
          <p:spPr>
            <a:xfrm>
              <a:off x="576544" y="1236008"/>
              <a:ext cx="76510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err="1">
                  <a:solidFill>
                    <a:schemeClr val="bg1"/>
                  </a:solidFill>
                </a:rPr>
                <a:t>Unità</a:t>
              </a:r>
              <a:r>
                <a:rPr lang="en-GB" b="1" dirty="0">
                  <a:solidFill>
                    <a:schemeClr val="bg1"/>
                  </a:solidFill>
                </a:rPr>
                <a:t> 5.2 </a:t>
              </a:r>
            </a:p>
          </p:txBody>
        </p:sp>
      </p:grpSp>
      <p:grpSp>
        <p:nvGrpSpPr>
          <p:cNvPr id="9" name="Group 8">
            <a:extLst>
              <a:ext uri="{FF2B5EF4-FFF2-40B4-BE49-F238E27FC236}">
                <a16:creationId xmlns:a16="http://schemas.microsoft.com/office/drawing/2014/main" id="{B1FBE6DE-9F2E-C5E6-B566-2D92D7EE29AA}"/>
              </a:ext>
            </a:extLst>
          </p:cNvPr>
          <p:cNvGrpSpPr/>
          <p:nvPr/>
        </p:nvGrpSpPr>
        <p:grpSpPr>
          <a:xfrm>
            <a:off x="739436" y="1048900"/>
            <a:ext cx="4750217" cy="896771"/>
            <a:chOff x="526525" y="1116135"/>
            <a:chExt cx="4750217" cy="896771"/>
          </a:xfrm>
        </p:grpSpPr>
        <p:sp>
          <p:nvSpPr>
            <p:cNvPr id="10" name="Retângulo: Cantos Arredondados 4">
              <a:extLst>
                <a:ext uri="{FF2B5EF4-FFF2-40B4-BE49-F238E27FC236}">
                  <a16:creationId xmlns:a16="http://schemas.microsoft.com/office/drawing/2014/main" id="{05382EB2-B7BE-52B5-3C79-67C44A7905F7}"/>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1" name="Retângulo: Cantos Arredondados 11">
              <a:extLst>
                <a:ext uri="{FF2B5EF4-FFF2-40B4-BE49-F238E27FC236}">
                  <a16:creationId xmlns:a16="http://schemas.microsoft.com/office/drawing/2014/main" id="{913A098E-864C-C9C3-7836-94E2470BB861}"/>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GB">
                  <a:cs typeface="Arial"/>
                </a:rPr>
                <a:t>Indro</a:t>
              </a:r>
              <a:endParaRPr lang="en-GB"/>
            </a:p>
          </p:txBody>
        </p:sp>
        <p:sp>
          <p:nvSpPr>
            <p:cNvPr id="12" name="CaixaDeTexto 18">
              <a:extLst>
                <a:ext uri="{FF2B5EF4-FFF2-40B4-BE49-F238E27FC236}">
                  <a16:creationId xmlns:a16="http://schemas.microsoft.com/office/drawing/2014/main" id="{EC5DE61A-6DA4-E552-A9C7-239DF037FC8E}"/>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2">
                    <a:lumMod val="10000"/>
                  </a:schemeClr>
                </a:solidFill>
                <a:cs typeface="Arial"/>
              </a:endParaRPr>
            </a:p>
          </p:txBody>
        </p:sp>
        <p:sp>
          <p:nvSpPr>
            <p:cNvPr id="13" name="TextBox 5">
              <a:extLst>
                <a:ext uri="{FF2B5EF4-FFF2-40B4-BE49-F238E27FC236}">
                  <a16:creationId xmlns:a16="http://schemas.microsoft.com/office/drawing/2014/main" id="{3F10FEC5-5A4A-0A9A-3DB2-D0AC8C73EB17}"/>
                </a:ext>
              </a:extLst>
            </p:cNvPr>
            <p:cNvSpPr txBox="1"/>
            <p:nvPr/>
          </p:nvSpPr>
          <p:spPr>
            <a:xfrm>
              <a:off x="592358" y="1218359"/>
              <a:ext cx="76510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err="1">
                  <a:solidFill>
                    <a:schemeClr val="bg1"/>
                  </a:solidFill>
                </a:rPr>
                <a:t>Unità</a:t>
              </a:r>
              <a:r>
                <a:rPr lang="en-GB" b="1" dirty="0">
                  <a:solidFill>
                    <a:schemeClr val="bg1"/>
                  </a:solidFill>
                </a:rPr>
                <a:t> 5.1 </a:t>
              </a:r>
            </a:p>
          </p:txBody>
        </p:sp>
      </p:grpSp>
      <p:grpSp>
        <p:nvGrpSpPr>
          <p:cNvPr id="14" name="Group 13">
            <a:extLst>
              <a:ext uri="{FF2B5EF4-FFF2-40B4-BE49-F238E27FC236}">
                <a16:creationId xmlns:a16="http://schemas.microsoft.com/office/drawing/2014/main" id="{B06F1B72-9BE0-36D5-F17C-00C9B735C5D3}"/>
              </a:ext>
            </a:extLst>
          </p:cNvPr>
          <p:cNvGrpSpPr/>
          <p:nvPr/>
        </p:nvGrpSpPr>
        <p:grpSpPr>
          <a:xfrm>
            <a:off x="6850364" y="1043552"/>
            <a:ext cx="4750217" cy="896771"/>
            <a:chOff x="526525" y="1116135"/>
            <a:chExt cx="4750217" cy="896771"/>
          </a:xfrm>
        </p:grpSpPr>
        <p:sp>
          <p:nvSpPr>
            <p:cNvPr id="15" name="Retângulo: Cantos Arredondados 4">
              <a:extLst>
                <a:ext uri="{FF2B5EF4-FFF2-40B4-BE49-F238E27FC236}">
                  <a16:creationId xmlns:a16="http://schemas.microsoft.com/office/drawing/2014/main" id="{BA34ADD0-732A-F488-455A-0C2C8A2326CD}"/>
                </a:ext>
              </a:extLst>
            </p:cNvPr>
            <p:cNvSpPr/>
            <p:nvPr/>
          </p:nvSpPr>
          <p:spPr>
            <a:xfrm>
              <a:off x="526528" y="1116135"/>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6" name="Retângulo: Cantos Arredondados 11">
              <a:extLst>
                <a:ext uri="{FF2B5EF4-FFF2-40B4-BE49-F238E27FC236}">
                  <a16:creationId xmlns:a16="http://schemas.microsoft.com/office/drawing/2014/main" id="{8D07DD04-8247-5A29-4FBC-7E9DB6FB781B}"/>
                </a:ext>
              </a:extLst>
            </p:cNvPr>
            <p:cNvSpPr/>
            <p:nvPr/>
          </p:nvSpPr>
          <p:spPr>
            <a:xfrm>
              <a:off x="526525" y="1116135"/>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pt-P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17" name="CaixaDeTexto 18">
              <a:extLst>
                <a:ext uri="{FF2B5EF4-FFF2-40B4-BE49-F238E27FC236}">
                  <a16:creationId xmlns:a16="http://schemas.microsoft.com/office/drawing/2014/main" id="{097A6271-F3CB-CC4E-609C-1E7DFBF59C5B}"/>
                </a:ext>
              </a:extLst>
            </p:cNvPr>
            <p:cNvSpPr txBox="1"/>
            <p:nvPr/>
          </p:nvSpPr>
          <p:spPr>
            <a:xfrm>
              <a:off x="1571556" y="1405286"/>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err="1">
                  <a:solidFill>
                    <a:schemeClr val="bg2">
                      <a:lumMod val="10000"/>
                    </a:schemeClr>
                  </a:solidFill>
                </a:rPr>
                <a:t>Diventare</a:t>
              </a:r>
              <a:r>
                <a:rPr lang="en-GB" dirty="0">
                  <a:solidFill>
                    <a:schemeClr val="bg2">
                      <a:lumMod val="10000"/>
                    </a:schemeClr>
                  </a:solidFill>
                </a:rPr>
                <a:t> un </a:t>
              </a:r>
              <a:r>
                <a:rPr lang="en-GB" dirty="0" err="1">
                  <a:solidFill>
                    <a:schemeClr val="bg2">
                      <a:lumMod val="10000"/>
                    </a:schemeClr>
                  </a:solidFill>
                </a:rPr>
                <a:t>mentore</a:t>
              </a:r>
              <a:endParaRPr lang="en-US" dirty="0"/>
            </a:p>
          </p:txBody>
        </p:sp>
        <p:sp>
          <p:nvSpPr>
            <p:cNvPr id="18" name="TextBox 5">
              <a:extLst>
                <a:ext uri="{FF2B5EF4-FFF2-40B4-BE49-F238E27FC236}">
                  <a16:creationId xmlns:a16="http://schemas.microsoft.com/office/drawing/2014/main" id="{04A52494-78D0-5820-9AA5-A92A210322E0}"/>
                </a:ext>
              </a:extLst>
            </p:cNvPr>
            <p:cNvSpPr txBox="1"/>
            <p:nvPr/>
          </p:nvSpPr>
          <p:spPr>
            <a:xfrm>
              <a:off x="608170" y="1223706"/>
              <a:ext cx="765109" cy="646331"/>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b="1" dirty="0" err="1">
                  <a:solidFill>
                    <a:schemeClr val="bg1"/>
                  </a:solidFill>
                </a:rPr>
                <a:t>Unità</a:t>
              </a:r>
              <a:r>
                <a:rPr lang="en-GB" b="1" dirty="0">
                  <a:solidFill>
                    <a:schemeClr val="bg1"/>
                  </a:solidFill>
                </a:rPr>
                <a:t> 5.3 </a:t>
              </a:r>
            </a:p>
          </p:txBody>
        </p:sp>
      </p:grpSp>
      <p:sp>
        <p:nvSpPr>
          <p:cNvPr id="24" name="TextBox 23">
            <a:extLst>
              <a:ext uri="{FF2B5EF4-FFF2-40B4-BE49-F238E27FC236}">
                <a16:creationId xmlns:a16="http://schemas.microsoft.com/office/drawing/2014/main" id="{3AA5BD78-4420-9B34-EC7D-7AC448922EFC}"/>
              </a:ext>
            </a:extLst>
          </p:cNvPr>
          <p:cNvSpPr txBox="1"/>
          <p:nvPr/>
        </p:nvSpPr>
        <p:spPr>
          <a:xfrm>
            <a:off x="91781" y="2121444"/>
            <a:ext cx="4043082" cy="96847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it-IT" sz="1800" dirty="0">
                <a:latin typeface="Calibri"/>
                <a:ea typeface="Calibri"/>
                <a:cs typeface="Calibri"/>
              </a:rPr>
              <a:t>Che cos’è il mentoring?</a:t>
            </a:r>
          </a:p>
          <a:p>
            <a:pPr marL="971550" lvl="1" indent="-285750">
              <a:lnSpc>
                <a:spcPct val="90000"/>
              </a:lnSpc>
              <a:spcBef>
                <a:spcPts val="500"/>
              </a:spcBef>
              <a:buFont typeface="Wingdings,Sans-Serif"/>
              <a:buChar char="ü"/>
            </a:pPr>
            <a:r>
              <a:rPr lang="it-IT" sz="1800" dirty="0">
                <a:latin typeface="Calibri"/>
                <a:ea typeface="Calibri"/>
                <a:cs typeface="Calibri"/>
              </a:rPr>
              <a:t>Benefici</a:t>
            </a:r>
          </a:p>
          <a:p>
            <a:pPr marL="971550" lvl="1" indent="-285750">
              <a:lnSpc>
                <a:spcPct val="90000"/>
              </a:lnSpc>
              <a:spcBef>
                <a:spcPts val="500"/>
              </a:spcBef>
              <a:buFont typeface="Wingdings,Sans-Serif"/>
              <a:buChar char="ü"/>
            </a:pPr>
            <a:r>
              <a:rPr lang="it-IT" sz="1800" dirty="0">
                <a:latin typeface="Calibri"/>
                <a:ea typeface="Calibri"/>
                <a:cs typeface="Calibri"/>
              </a:rPr>
              <a:t>Tipi di mentoring</a:t>
            </a:r>
            <a:endParaRPr lang="en-GB" dirty="0"/>
          </a:p>
        </p:txBody>
      </p:sp>
      <p:sp>
        <p:nvSpPr>
          <p:cNvPr id="26" name="CaixaDeTexto 18">
            <a:extLst>
              <a:ext uri="{FF2B5EF4-FFF2-40B4-BE49-F238E27FC236}">
                <a16:creationId xmlns:a16="http://schemas.microsoft.com/office/drawing/2014/main" id="{B8DD1AC8-80EC-58C5-24E8-B66710384A99}"/>
              </a:ext>
            </a:extLst>
          </p:cNvPr>
          <p:cNvSpPr txBox="1"/>
          <p:nvPr/>
        </p:nvSpPr>
        <p:spPr>
          <a:xfrm>
            <a:off x="1869633" y="1311157"/>
            <a:ext cx="3556932" cy="369332"/>
          </a:xfrm>
          <a:prstGeom prst="rect">
            <a:avLst/>
          </a:prstGeom>
          <a:noFill/>
        </p:spPr>
        <p:txBody>
          <a:bodyPr wrap="square" lIns="91440" tIns="45720" rIns="91440" bIns="45720" rtlCol="0" anchor="t">
            <a:spAutoFit/>
          </a:bodyPr>
          <a:lst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err="1">
                <a:solidFill>
                  <a:srgbClr val="000000"/>
                </a:solidFill>
                <a:latin typeface="Calibri"/>
                <a:ea typeface="Calibri"/>
                <a:cs typeface="Calibri"/>
              </a:rPr>
              <a:t>Introduzione</a:t>
            </a:r>
            <a:r>
              <a:rPr lang="en-GB" dirty="0">
                <a:solidFill>
                  <a:srgbClr val="000000"/>
                </a:solidFill>
                <a:latin typeface="Calibri"/>
                <a:ea typeface="Calibri"/>
                <a:cs typeface="Calibri"/>
              </a:rPr>
              <a:t> al Mentoring</a:t>
            </a:r>
            <a:endParaRPr lang="en-US" dirty="0"/>
          </a:p>
        </p:txBody>
      </p:sp>
      <p:sp>
        <p:nvSpPr>
          <p:cNvPr id="28" name="TextBox 27">
            <a:extLst>
              <a:ext uri="{FF2B5EF4-FFF2-40B4-BE49-F238E27FC236}">
                <a16:creationId xmlns:a16="http://schemas.microsoft.com/office/drawing/2014/main" id="{C81740E4-B3FF-28ED-52C2-B69E6C3A6430}"/>
              </a:ext>
            </a:extLst>
          </p:cNvPr>
          <p:cNvSpPr txBox="1"/>
          <p:nvPr/>
        </p:nvSpPr>
        <p:spPr>
          <a:xfrm>
            <a:off x="91781" y="4673527"/>
            <a:ext cx="6553198" cy="17804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it-IT" sz="1800" dirty="0">
                <a:latin typeface="Calibri"/>
                <a:ea typeface="Calibri"/>
                <a:cs typeface="Calibri"/>
              </a:rPr>
              <a:t>Perché le relazioni di mentoring sono preziose per la crescita personale e professionale</a:t>
            </a:r>
          </a:p>
          <a:p>
            <a:pPr marL="971550" lvl="1" indent="-285750">
              <a:lnSpc>
                <a:spcPct val="90000"/>
              </a:lnSpc>
              <a:spcBef>
                <a:spcPts val="500"/>
              </a:spcBef>
              <a:buFont typeface="Wingdings,Sans-Serif"/>
              <a:buChar char="ü"/>
            </a:pPr>
            <a:r>
              <a:rPr lang="it-IT" sz="1800" dirty="0">
                <a:latin typeface="Calibri"/>
                <a:ea typeface="Calibri"/>
                <a:cs typeface="Calibri"/>
              </a:rPr>
              <a:t>Come identificare i propri bisogni e obiettivi come </a:t>
            </a:r>
            <a:r>
              <a:rPr lang="it-IT" sz="1800" dirty="0" err="1">
                <a:latin typeface="Calibri"/>
                <a:ea typeface="Calibri"/>
                <a:cs typeface="Calibri"/>
              </a:rPr>
              <a:t>mentee</a:t>
            </a:r>
            <a:endParaRPr lang="it-IT" sz="1800" dirty="0">
              <a:latin typeface="Calibri"/>
              <a:ea typeface="Calibri"/>
              <a:cs typeface="Calibri"/>
            </a:endParaRPr>
          </a:p>
          <a:p>
            <a:pPr marL="971550" lvl="1" indent="-285750">
              <a:lnSpc>
                <a:spcPct val="90000"/>
              </a:lnSpc>
              <a:spcBef>
                <a:spcPts val="500"/>
              </a:spcBef>
              <a:buFont typeface="Wingdings,Sans-Serif"/>
              <a:buChar char="ü"/>
            </a:pPr>
            <a:r>
              <a:rPr lang="it-IT" sz="1800" dirty="0">
                <a:latin typeface="Calibri"/>
                <a:ea typeface="Calibri"/>
                <a:cs typeface="Calibri"/>
              </a:rPr>
              <a:t>Trovare il mentore giusto</a:t>
            </a:r>
          </a:p>
          <a:p>
            <a:pPr marL="971550" lvl="1" indent="-285750">
              <a:lnSpc>
                <a:spcPct val="90000"/>
              </a:lnSpc>
              <a:spcBef>
                <a:spcPts val="500"/>
              </a:spcBef>
              <a:buFont typeface="Wingdings,Sans-Serif"/>
              <a:buChar char="ü"/>
            </a:pPr>
            <a:r>
              <a:rPr lang="it-IT" sz="1800" dirty="0">
                <a:latin typeface="Calibri"/>
                <a:ea typeface="Calibri"/>
                <a:cs typeface="Calibri"/>
              </a:rPr>
              <a:t>Competenze per </a:t>
            </a:r>
            <a:r>
              <a:rPr lang="it-IT" sz="1800" dirty="0" err="1">
                <a:latin typeface="Calibri"/>
                <a:ea typeface="Calibri"/>
                <a:cs typeface="Calibri"/>
              </a:rPr>
              <a:t>mentee</a:t>
            </a:r>
            <a:r>
              <a:rPr lang="it-IT" sz="1800" dirty="0">
                <a:latin typeface="Calibri"/>
                <a:ea typeface="Calibri"/>
                <a:cs typeface="Calibri"/>
              </a:rPr>
              <a:t> di successo</a:t>
            </a:r>
            <a:endParaRPr lang="en-US" dirty="0"/>
          </a:p>
        </p:txBody>
      </p:sp>
      <p:sp>
        <p:nvSpPr>
          <p:cNvPr id="3" name="TextBox 2">
            <a:extLst>
              <a:ext uri="{FF2B5EF4-FFF2-40B4-BE49-F238E27FC236}">
                <a16:creationId xmlns:a16="http://schemas.microsoft.com/office/drawing/2014/main" id="{575ABDF8-92F0-8541-71BE-AFE792668969}"/>
              </a:ext>
            </a:extLst>
          </p:cNvPr>
          <p:cNvSpPr txBox="1"/>
          <p:nvPr/>
        </p:nvSpPr>
        <p:spPr>
          <a:xfrm>
            <a:off x="6271509" y="2098907"/>
            <a:ext cx="5329072" cy="26566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71550" lvl="1" indent="-285750">
              <a:lnSpc>
                <a:spcPct val="90000"/>
              </a:lnSpc>
              <a:spcBef>
                <a:spcPts val="500"/>
              </a:spcBef>
              <a:buFont typeface="Wingdings,Sans-Serif"/>
              <a:buChar char="ü"/>
            </a:pPr>
            <a:r>
              <a:rPr lang="it-IT" sz="1800" dirty="0">
                <a:latin typeface="Calibri"/>
                <a:ea typeface="Calibri"/>
                <a:cs typeface="Calibri"/>
              </a:rPr>
              <a:t>Quando è il momento giusto?</a:t>
            </a:r>
          </a:p>
          <a:p>
            <a:pPr marL="971550" lvl="1" indent="-285750">
              <a:lnSpc>
                <a:spcPct val="90000"/>
              </a:lnSpc>
              <a:spcBef>
                <a:spcPts val="500"/>
              </a:spcBef>
              <a:buFont typeface="Wingdings,Sans-Serif"/>
              <a:buChar char="ü"/>
            </a:pPr>
            <a:r>
              <a:rPr lang="it-IT" sz="1800" dirty="0">
                <a:latin typeface="Calibri"/>
                <a:ea typeface="Calibri"/>
                <a:cs typeface="Calibri"/>
              </a:rPr>
              <a:t>Competenze chiave per un mentoring efficace</a:t>
            </a:r>
          </a:p>
          <a:p>
            <a:pPr marL="971550" lvl="1" indent="-285750">
              <a:lnSpc>
                <a:spcPct val="90000"/>
              </a:lnSpc>
              <a:spcBef>
                <a:spcPts val="500"/>
              </a:spcBef>
              <a:buFont typeface="Wingdings,Sans-Serif"/>
              <a:buChar char="ü"/>
            </a:pPr>
            <a:r>
              <a:rPr lang="it-IT" sz="1800" dirty="0">
                <a:latin typeface="Calibri"/>
                <a:ea typeface="Calibri"/>
                <a:cs typeface="Calibri"/>
              </a:rPr>
              <a:t>Guidare con empatia e consapevolezza</a:t>
            </a:r>
          </a:p>
          <a:p>
            <a:pPr marL="971550" lvl="1" indent="-285750">
              <a:lnSpc>
                <a:spcPct val="90000"/>
              </a:lnSpc>
              <a:spcBef>
                <a:spcPts val="500"/>
              </a:spcBef>
              <a:buFont typeface="Wingdings,Sans-Serif"/>
              <a:buChar char="ü"/>
            </a:pPr>
            <a:r>
              <a:rPr lang="it-IT" sz="1800" dirty="0">
                <a:latin typeface="Calibri"/>
                <a:ea typeface="Calibri"/>
                <a:cs typeface="Calibri"/>
              </a:rPr>
              <a:t>Strumenti e tecniche</a:t>
            </a:r>
          </a:p>
          <a:p>
            <a:pPr marL="971550" lvl="1" indent="-285750">
              <a:lnSpc>
                <a:spcPct val="90000"/>
              </a:lnSpc>
              <a:spcBef>
                <a:spcPts val="500"/>
              </a:spcBef>
              <a:buFont typeface="Wingdings,Sans-Serif"/>
              <a:buChar char="ü"/>
            </a:pPr>
            <a:r>
              <a:rPr lang="it-IT" sz="1800" dirty="0">
                <a:latin typeface="Calibri"/>
                <a:ea typeface="Calibri"/>
                <a:cs typeface="Calibri"/>
              </a:rPr>
              <a:t>Aiutare i </a:t>
            </a:r>
            <a:r>
              <a:rPr lang="it-IT" sz="1800" dirty="0" err="1">
                <a:latin typeface="Calibri"/>
                <a:ea typeface="Calibri"/>
                <a:cs typeface="Calibri"/>
              </a:rPr>
              <a:t>mentee</a:t>
            </a:r>
            <a:r>
              <a:rPr lang="it-IT" sz="1800" dirty="0">
                <a:latin typeface="Calibri"/>
                <a:ea typeface="Calibri"/>
                <a:cs typeface="Calibri"/>
              </a:rPr>
              <a:t> a definire e raggiungere i loro obiettivi</a:t>
            </a:r>
          </a:p>
          <a:p>
            <a:pPr marL="971550" lvl="1" indent="-285750">
              <a:lnSpc>
                <a:spcPct val="90000"/>
              </a:lnSpc>
              <a:spcBef>
                <a:spcPts val="500"/>
              </a:spcBef>
              <a:buFont typeface="Wingdings,Sans-Serif"/>
              <a:buChar char="ü"/>
            </a:pPr>
            <a:r>
              <a:rPr lang="it-IT" sz="1800" dirty="0">
                <a:latin typeface="Calibri"/>
                <a:ea typeface="Calibri"/>
                <a:cs typeface="Calibri"/>
              </a:rPr>
              <a:t>Mantenere l’integrità nelle relazioni di mentoring</a:t>
            </a:r>
            <a:endParaRPr lang="en-GB" sz="1800" dirty="0">
              <a:latin typeface="Calibri"/>
              <a:ea typeface="Calibri"/>
              <a:cs typeface="Calibri"/>
            </a:endParaRPr>
          </a:p>
        </p:txBody>
      </p:sp>
    </p:spTree>
    <p:extLst>
      <p:ext uri="{BB962C8B-B14F-4D97-AF65-F5344CB8AC3E}">
        <p14:creationId xmlns:p14="http://schemas.microsoft.com/office/powerpoint/2010/main" val="2547895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80B69C-D41F-7035-5A73-AEFE3886108B}"/>
              </a:ext>
            </a:extLst>
          </p:cNvPr>
          <p:cNvSpPr>
            <a:spLocks noGrp="1"/>
          </p:cNvSpPr>
          <p:nvPr>
            <p:ph type="body" idx="1"/>
          </p:nvPr>
        </p:nvSpPr>
        <p:spPr>
          <a:xfrm>
            <a:off x="2362677" y="243487"/>
            <a:ext cx="9829323" cy="483986"/>
          </a:xfrm>
        </p:spPr>
        <p:txBody>
          <a:bodyPr/>
          <a:lstStyle/>
          <a:p>
            <a:r>
              <a:rPr lang="it-IT" dirty="0">
                <a:latin typeface="Calibri" panose="020F0502020204030204" pitchFamily="34" charset="0"/>
                <a:cs typeface="Calibri" panose="020F0502020204030204" pitchFamily="34" charset="0"/>
              </a:rPr>
              <a:t>Cosa imparerai in questo modulo?</a:t>
            </a:r>
            <a:endParaRPr lang="en-US" dirty="0"/>
          </a:p>
        </p:txBody>
      </p:sp>
      <p:sp>
        <p:nvSpPr>
          <p:cNvPr id="3" name="Text Placeholder 2">
            <a:extLst>
              <a:ext uri="{FF2B5EF4-FFF2-40B4-BE49-F238E27FC236}">
                <a16:creationId xmlns:a16="http://schemas.microsoft.com/office/drawing/2014/main" id="{B69A91E7-B505-C582-844A-7252BBD81619}"/>
              </a:ext>
            </a:extLst>
          </p:cNvPr>
          <p:cNvSpPr>
            <a:spLocks noGrp="1"/>
          </p:cNvSpPr>
          <p:nvPr>
            <p:ph type="body" idx="2"/>
          </p:nvPr>
        </p:nvSpPr>
        <p:spPr>
          <a:xfrm>
            <a:off x="373287" y="871696"/>
            <a:ext cx="11450304" cy="5835933"/>
          </a:xfrm>
        </p:spPr>
        <p:txBody>
          <a:bodyPr/>
          <a:lstStyle/>
          <a:p>
            <a:pPr>
              <a:buNone/>
            </a:pPr>
            <a:r>
              <a:rPr lang="it-IT" sz="1800" b="1" dirty="0"/>
              <a:t>Conoscenze</a:t>
            </a:r>
          </a:p>
          <a:p>
            <a:pPr>
              <a:buNone/>
            </a:pPr>
            <a:br>
              <a:rPr lang="it-IT" sz="1800" dirty="0"/>
            </a:br>
            <a:r>
              <a:rPr lang="it-IT" sz="1800" dirty="0"/>
              <a:t>Capirai:</a:t>
            </a:r>
            <a:br>
              <a:rPr lang="it-IT" sz="1800" dirty="0"/>
            </a:br>
            <a:r>
              <a:rPr lang="it-IT" sz="1800" dirty="0"/>
              <a:t>• Lo scopo principale del mentoring – cos’è (e cosa non è) – e come si differenzia dal coaching.</a:t>
            </a:r>
            <a:br>
              <a:rPr lang="it-IT" sz="1800" dirty="0"/>
            </a:br>
            <a:r>
              <a:rPr lang="it-IT" sz="1800" dirty="0"/>
              <a:t>• I benefici personali e professionali del mentoring sia per i mentori che per i </a:t>
            </a:r>
            <a:r>
              <a:rPr lang="it-IT" sz="1800" dirty="0" err="1"/>
              <a:t>mentee</a:t>
            </a:r>
            <a:r>
              <a:rPr lang="it-IT" sz="1800" dirty="0"/>
              <a:t>.</a:t>
            </a:r>
            <a:br>
              <a:rPr lang="it-IT" sz="1800" dirty="0"/>
            </a:br>
            <a:r>
              <a:rPr lang="it-IT" sz="1800" dirty="0"/>
              <a:t>• I tipi di relazioni di mentoring e i contesti in cui vengono utilizzate.</a:t>
            </a:r>
          </a:p>
          <a:p>
            <a:pPr>
              <a:buNone/>
            </a:pPr>
            <a:endParaRPr lang="it-IT" sz="1800" dirty="0"/>
          </a:p>
          <a:p>
            <a:pPr>
              <a:buNone/>
            </a:pPr>
            <a:r>
              <a:rPr lang="it-IT" sz="1800" b="1" dirty="0"/>
              <a:t>Abilità</a:t>
            </a:r>
            <a:br>
              <a:rPr lang="it-IT" sz="1800" dirty="0"/>
            </a:br>
            <a:r>
              <a:rPr lang="it-IT" sz="1800" dirty="0"/>
              <a:t>Sarai in grado di:</a:t>
            </a:r>
            <a:br>
              <a:rPr lang="it-IT" sz="1800" dirty="0"/>
            </a:br>
            <a:r>
              <a:rPr lang="it-IT" sz="1800" dirty="0"/>
              <a:t>• Definire obiettivi chiari e realistici per il mentoring.</a:t>
            </a:r>
            <a:br>
              <a:rPr lang="it-IT" sz="1800" dirty="0"/>
            </a:br>
            <a:r>
              <a:rPr lang="it-IT" sz="1800" dirty="0"/>
              <a:t>• Applicare le principali competenze interpersonali nelle interazioni di mentoring.</a:t>
            </a:r>
            <a:br>
              <a:rPr lang="it-IT" sz="1800" dirty="0"/>
            </a:br>
            <a:r>
              <a:rPr lang="it-IT" sz="1800" dirty="0"/>
              <a:t>• Identificare e avvicinare potenziali mentori allineati con i tuoi valori e obiettivi principali.</a:t>
            </a:r>
          </a:p>
          <a:p>
            <a:pPr>
              <a:buNone/>
            </a:pPr>
            <a:endParaRPr lang="it-IT" sz="1800" dirty="0"/>
          </a:p>
          <a:p>
            <a:pPr>
              <a:buNone/>
            </a:pPr>
            <a:r>
              <a:rPr lang="it-IT" sz="1800" b="1" dirty="0"/>
              <a:t>Competenze</a:t>
            </a:r>
            <a:br>
              <a:rPr lang="it-IT" sz="1800" dirty="0"/>
            </a:br>
            <a:r>
              <a:rPr lang="it-IT" sz="1800" dirty="0"/>
              <a:t>Sarai in grado di:</a:t>
            </a:r>
            <a:br>
              <a:rPr lang="it-IT" sz="1800" dirty="0"/>
            </a:br>
            <a:r>
              <a:rPr lang="it-IT" sz="1800" dirty="0"/>
              <a:t>• Costruire e mantenere relazioni di mentoring efficaci, rispettose e reciprocamente vantaggiose.</a:t>
            </a:r>
            <a:br>
              <a:rPr lang="it-IT" sz="1800" dirty="0"/>
            </a:br>
            <a:r>
              <a:rPr lang="it-IT" sz="1800" dirty="0"/>
              <a:t>• Partecipare attivamente come </a:t>
            </a:r>
            <a:r>
              <a:rPr lang="it-IT" sz="1800" dirty="0" err="1"/>
              <a:t>mentee</a:t>
            </a:r>
            <a:r>
              <a:rPr lang="it-IT" sz="1800" dirty="0"/>
              <a:t> e passare a ruoli di mentore con fiducia ed empatia.</a:t>
            </a:r>
            <a:br>
              <a:rPr lang="it-IT" sz="1800" dirty="0"/>
            </a:br>
            <a:r>
              <a:rPr lang="it-IT" sz="1800" dirty="0"/>
              <a:t>• Mantenere standard etici, consapevolezza emotiva e pratiche inclusive in tutte le attività di mentoring.</a:t>
            </a:r>
          </a:p>
          <a:p>
            <a:pPr marL="285750" indent="-285750">
              <a:buChar char="•"/>
            </a:pPr>
            <a:endParaRPr lang="en-GB" sz="1800" dirty="0">
              <a:solidFill>
                <a:srgbClr val="000000"/>
              </a:solidFill>
              <a:latin typeface="Calibri" panose="020F0502020204030204" pitchFamily="34" charset="0"/>
              <a:cs typeface="Calibri" panose="020F0502020204030204" pitchFamily="34" charset="0"/>
            </a:endParaRPr>
          </a:p>
          <a:p>
            <a:endParaRPr lang="en-US" sz="1800" dirty="0"/>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it-IT" noProof="0" dirty="0"/>
              <a:t>UNITÀ 5.1: Introduzione al Mentoring</a:t>
            </a: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1219159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6">
          <a:extLst>
            <a:ext uri="{FF2B5EF4-FFF2-40B4-BE49-F238E27FC236}">
              <a16:creationId xmlns:a16="http://schemas.microsoft.com/office/drawing/2014/main" id="{03F2694F-484C-A01F-2C52-284C211B3C5B}"/>
            </a:ext>
          </a:extLst>
        </p:cNvPr>
        <p:cNvGrpSpPr/>
        <p:nvPr/>
      </p:nvGrpSpPr>
      <p:grpSpPr>
        <a:xfrm>
          <a:off x="0" y="0"/>
          <a:ext cx="0" cy="0"/>
          <a:chOff x="0" y="0"/>
          <a:chExt cx="0" cy="0"/>
        </a:xfrm>
      </p:grpSpPr>
      <p:sp>
        <p:nvSpPr>
          <p:cNvPr id="227" name="Google Shape;227;p3">
            <a:extLst>
              <a:ext uri="{FF2B5EF4-FFF2-40B4-BE49-F238E27FC236}">
                <a16:creationId xmlns:a16="http://schemas.microsoft.com/office/drawing/2014/main" id="{941712D7-7C5F-DE7A-F1DA-153D30947510}"/>
              </a:ext>
            </a:extLst>
          </p:cNvPr>
          <p:cNvSpPr txBox="1">
            <a:spLocks noGrp="1"/>
          </p:cNvSpPr>
          <p:nvPr>
            <p:ph type="body" idx="1"/>
          </p:nvPr>
        </p:nvSpPr>
        <p:spPr>
          <a:xfrm>
            <a:off x="432261" y="3142210"/>
            <a:ext cx="4838550" cy="2674389"/>
          </a:xfrm>
          <a:prstGeom prst="rect">
            <a:avLst/>
          </a:prstGeom>
          <a:noFill/>
          <a:ln>
            <a:noFill/>
          </a:ln>
        </p:spPr>
        <p:txBody>
          <a:bodyPr spcFirstLastPara="1" wrap="square" lIns="91425" tIns="45700" rIns="91425" bIns="45700" anchor="t" anchorCtr="0">
            <a:noAutofit/>
          </a:bodyPr>
          <a:lstStyle/>
          <a:p>
            <a:pPr marL="0" indent="0">
              <a:spcBef>
                <a:spcPts val="0"/>
              </a:spcBef>
            </a:pPr>
            <a:r>
              <a:rPr lang="it-IT" sz="2000" b="0" dirty="0">
                <a:latin typeface="Calibri" panose="020F0502020204030204" pitchFamily="34" charset="0"/>
                <a:cs typeface="Calibri" panose="020F0502020204030204" pitchFamily="34" charset="0"/>
              </a:rPr>
              <a:t>Il mentoring consiste nel creare </a:t>
            </a:r>
            <a:r>
              <a:rPr lang="it-IT" sz="2000" dirty="0">
                <a:latin typeface="Calibri" panose="020F0502020204030204" pitchFamily="34" charset="0"/>
                <a:cs typeface="Calibri" panose="020F0502020204030204" pitchFamily="34" charset="0"/>
              </a:rPr>
              <a:t>connessioni</a:t>
            </a:r>
            <a:r>
              <a:rPr lang="it-IT" sz="2000" b="0" dirty="0">
                <a:latin typeface="Calibri" panose="020F0502020204030204" pitchFamily="34" charset="0"/>
                <a:cs typeface="Calibri" panose="020F0502020204030204" pitchFamily="34" charset="0"/>
              </a:rPr>
              <a:t> che ci aiutano a scoprire nuove </a:t>
            </a:r>
            <a:r>
              <a:rPr lang="it-IT" sz="2000" dirty="0">
                <a:latin typeface="Calibri" panose="020F0502020204030204" pitchFamily="34" charset="0"/>
                <a:cs typeface="Calibri" panose="020F0502020204030204" pitchFamily="34" charset="0"/>
              </a:rPr>
              <a:t>forze e possibilità</a:t>
            </a:r>
            <a:r>
              <a:rPr lang="it-IT" sz="2000" b="0" dirty="0">
                <a:latin typeface="Calibri" panose="020F0502020204030204" pitchFamily="34" charset="0"/>
                <a:cs typeface="Calibri" panose="020F0502020204030204" pitchFamily="34" charset="0"/>
              </a:rPr>
              <a:t>. In questa unità esploreremo come diventare una </a:t>
            </a:r>
            <a:r>
              <a:rPr lang="it-IT" sz="2000" dirty="0">
                <a:latin typeface="Calibri" panose="020F0502020204030204" pitchFamily="34" charset="0"/>
                <a:cs typeface="Calibri" panose="020F0502020204030204" pitchFamily="34" charset="0"/>
              </a:rPr>
              <a:t>grande </a:t>
            </a:r>
            <a:r>
              <a:rPr lang="it-IT" sz="2000" dirty="0" err="1">
                <a:latin typeface="Calibri" panose="020F0502020204030204" pitchFamily="34" charset="0"/>
                <a:cs typeface="Calibri" panose="020F0502020204030204" pitchFamily="34" charset="0"/>
              </a:rPr>
              <a:t>mentee</a:t>
            </a:r>
            <a:r>
              <a:rPr lang="it-IT" sz="2000" dirty="0">
                <a:latin typeface="Calibri" panose="020F0502020204030204" pitchFamily="34" charset="0"/>
                <a:cs typeface="Calibri" panose="020F0502020204030204" pitchFamily="34" charset="0"/>
              </a:rPr>
              <a:t> </a:t>
            </a:r>
            <a:r>
              <a:rPr lang="it-IT" sz="2000" b="0" dirty="0">
                <a:latin typeface="Calibri" panose="020F0502020204030204" pitchFamily="34" charset="0"/>
                <a:cs typeface="Calibri" panose="020F0502020204030204" pitchFamily="34" charset="0"/>
              </a:rPr>
              <a:t>– e come, quando saremo pronti, potremo diventare anche mentori. </a:t>
            </a:r>
          </a:p>
          <a:p>
            <a:pPr marL="0" indent="0">
              <a:spcBef>
                <a:spcPts val="0"/>
              </a:spcBef>
            </a:pPr>
            <a:r>
              <a:rPr lang="it-IT" sz="2000" b="0" dirty="0">
                <a:latin typeface="Calibri" panose="020F0502020204030204" pitchFamily="34" charset="0"/>
                <a:cs typeface="Calibri" panose="020F0502020204030204" pitchFamily="34" charset="0"/>
              </a:rPr>
              <a:t>Insieme svilupperemo le competenze per motivare, guidare e supportare le donne over 45, creando un percorso condiviso di </a:t>
            </a:r>
            <a:r>
              <a:rPr lang="it-IT" sz="2000" dirty="0">
                <a:latin typeface="Calibri" panose="020F0502020204030204" pitchFamily="34" charset="0"/>
                <a:cs typeface="Calibri" panose="020F0502020204030204" pitchFamily="34" charset="0"/>
              </a:rPr>
              <a:t>apprendimento ed empowerment.</a:t>
            </a:r>
            <a:endParaRPr lang="en-US"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80056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7"/>
          <p:cNvSpPr txBox="1">
            <a:spLocks noGrp="1"/>
          </p:cNvSpPr>
          <p:nvPr>
            <p:ph type="body" idx="1"/>
          </p:nvPr>
        </p:nvSpPr>
        <p:spPr>
          <a:xfrm>
            <a:off x="362075" y="321845"/>
            <a:ext cx="7855776" cy="9084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Cosa è il mentoring e cosa non è</a:t>
            </a:r>
            <a:endParaRPr lang="en-US" dirty="0">
              <a:latin typeface="Calibri" panose="020F0502020204030204" pitchFamily="34" charset="0"/>
              <a:cs typeface="Calibri" panose="020F0502020204030204" pitchFamily="34" charset="0"/>
            </a:endParaRPr>
          </a:p>
        </p:txBody>
      </p:sp>
      <p:sp>
        <p:nvSpPr>
          <p:cNvPr id="141" name="Google Shape;141;p7"/>
          <p:cNvSpPr txBox="1">
            <a:spLocks noGrp="1"/>
          </p:cNvSpPr>
          <p:nvPr>
            <p:ph type="body" idx="2"/>
          </p:nvPr>
        </p:nvSpPr>
        <p:spPr>
          <a:xfrm>
            <a:off x="485340" y="1544040"/>
            <a:ext cx="5733900"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it-IT" b="1" dirty="0">
                <a:highlight>
                  <a:srgbClr val="FFFFFF"/>
                </a:highlight>
                <a:latin typeface="Calibri" panose="020F0502020204030204" pitchFamily="34" charset="0"/>
                <a:cs typeface="Calibri" panose="020F0502020204030204" pitchFamily="34" charset="0"/>
              </a:rPr>
              <a:t>Cos’è il mentoring:</a:t>
            </a:r>
          </a:p>
          <a:p>
            <a:pPr marL="0" lvl="0" indent="0" algn="l" rtl="0">
              <a:lnSpc>
                <a:spcPct val="115000"/>
              </a:lnSpc>
              <a:spcBef>
                <a:spcPts val="0"/>
              </a:spcBef>
              <a:spcAft>
                <a:spcPts val="0"/>
              </a:spcAft>
              <a:buClr>
                <a:schemeClr val="dk1"/>
              </a:buClr>
              <a:buSzPts val="1100"/>
              <a:buFont typeface="Arial"/>
              <a:buNone/>
            </a:pPr>
            <a:r>
              <a:rPr lang="it-IT" dirty="0">
                <a:highlight>
                  <a:srgbClr val="FFFFFF"/>
                </a:highlight>
                <a:latin typeface="Calibri" panose="020F0502020204030204" pitchFamily="34" charset="0"/>
                <a:cs typeface="Calibri" panose="020F0502020204030204" pitchFamily="34" charset="0"/>
              </a:rPr>
              <a:t>Il mentore aiuta il </a:t>
            </a:r>
            <a:r>
              <a:rPr lang="it-IT" dirty="0" err="1">
                <a:highlight>
                  <a:srgbClr val="FFFFFF"/>
                </a:highlight>
                <a:latin typeface="Calibri" panose="020F0502020204030204" pitchFamily="34" charset="0"/>
                <a:cs typeface="Calibri" panose="020F0502020204030204" pitchFamily="34" charset="0"/>
              </a:rPr>
              <a:t>mentee</a:t>
            </a:r>
            <a:r>
              <a:rPr lang="it-IT" dirty="0">
                <a:highlight>
                  <a:srgbClr val="FFFFFF"/>
                </a:highlight>
                <a:latin typeface="Calibri" panose="020F0502020204030204" pitchFamily="34" charset="0"/>
                <a:cs typeface="Calibri" panose="020F0502020204030204" pitchFamily="34" charset="0"/>
              </a:rPr>
              <a:t> a chiarire i propri obiettivi di sviluppo professionale e a elaborare un piano per raggiungerli, condividendo le proprie esperienze e conoscenze acquisite durante la </a:t>
            </a:r>
            <a:r>
              <a:rPr lang="it-IT" dirty="0" err="1">
                <a:highlight>
                  <a:srgbClr val="FFFFFF"/>
                </a:highlight>
                <a:latin typeface="Calibri" panose="020F0502020204030204" pitchFamily="34" charset="0"/>
                <a:cs typeface="Calibri" panose="020F0502020204030204" pitchFamily="34" charset="0"/>
              </a:rPr>
              <a:t>carriera.L’obiettivo</a:t>
            </a:r>
            <a:r>
              <a:rPr lang="it-IT" dirty="0">
                <a:highlight>
                  <a:srgbClr val="FFFFFF"/>
                </a:highlight>
                <a:latin typeface="Calibri" panose="020F0502020204030204" pitchFamily="34" charset="0"/>
                <a:cs typeface="Calibri" panose="020F0502020204030204" pitchFamily="34" charset="0"/>
              </a:rPr>
              <a:t> principale della relazione è lo sviluppo professionale del </a:t>
            </a:r>
            <a:r>
              <a:rPr lang="it-IT" dirty="0" err="1">
                <a:highlight>
                  <a:srgbClr val="FFFFFF"/>
                </a:highlight>
                <a:latin typeface="Calibri" panose="020F0502020204030204" pitchFamily="34" charset="0"/>
                <a:cs typeface="Calibri" panose="020F0502020204030204" pitchFamily="34" charset="0"/>
              </a:rPr>
              <a:t>mentee</a:t>
            </a:r>
            <a:r>
              <a:rPr lang="it-IT" dirty="0">
                <a:highlight>
                  <a:srgbClr val="FFFFFF"/>
                </a:highlight>
                <a:latin typeface="Calibri" panose="020F0502020204030204" pitchFamily="34" charset="0"/>
                <a:cs typeface="Calibri" panose="020F0502020204030204" pitchFamily="34" charset="0"/>
              </a:rPr>
              <a:t>.</a:t>
            </a:r>
            <a:endParaRPr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sz="1200" dirty="0">
              <a:highlight>
                <a:srgbClr val="FFFFFF"/>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6BDF12-584D-3B62-3035-CE36DB1087FC}"/>
              </a:ext>
            </a:extLst>
          </p:cNvPr>
          <p:cNvSpPr>
            <a:spLocks noGrp="1"/>
          </p:cNvSpPr>
          <p:nvPr>
            <p:ph type="body" idx="1"/>
          </p:nvPr>
        </p:nvSpPr>
        <p:spPr>
          <a:xfrm>
            <a:off x="227610" y="400296"/>
            <a:ext cx="7773388" cy="483986"/>
          </a:xfrm>
        </p:spPr>
        <p:txBody>
          <a:bodyPr/>
          <a:lstStyle/>
          <a:p>
            <a:r>
              <a:rPr lang="it-IT" dirty="0">
                <a:latin typeface="Calibri" panose="020F0502020204030204" pitchFamily="34" charset="0"/>
                <a:cs typeface="Calibri" panose="020F0502020204030204" pitchFamily="34" charset="0"/>
              </a:rPr>
              <a:t>Cosa è il mentoring e cosa non è</a:t>
            </a:r>
            <a:endParaRPr lang="en-US" dirty="0"/>
          </a:p>
        </p:txBody>
      </p:sp>
      <p:sp>
        <p:nvSpPr>
          <p:cNvPr id="3" name="Text Placeholder 2">
            <a:extLst>
              <a:ext uri="{FF2B5EF4-FFF2-40B4-BE49-F238E27FC236}">
                <a16:creationId xmlns:a16="http://schemas.microsoft.com/office/drawing/2014/main" id="{ADD2812A-23C0-1C7D-A2A6-FE20B8833B73}"/>
              </a:ext>
            </a:extLst>
          </p:cNvPr>
          <p:cNvSpPr>
            <a:spLocks noGrp="1"/>
          </p:cNvSpPr>
          <p:nvPr>
            <p:ph type="body" idx="2"/>
          </p:nvPr>
        </p:nvSpPr>
        <p:spPr/>
        <p:txBody>
          <a:bodyPr/>
          <a:lstStyle/>
          <a:p>
            <a:pPr>
              <a:lnSpc>
                <a:spcPct val="114999"/>
              </a:lnSpc>
              <a:spcBef>
                <a:spcPts val="0"/>
              </a:spcBef>
            </a:pPr>
            <a:endParaRPr lang="en-US" dirty="0"/>
          </a:p>
          <a:p>
            <a:pPr marL="101600" indent="0">
              <a:lnSpc>
                <a:spcPct val="114999"/>
              </a:lnSpc>
              <a:spcBef>
                <a:spcPts val="0"/>
              </a:spcBef>
              <a:buNone/>
            </a:pPr>
            <a:r>
              <a:rPr lang="it-IT" b="1" dirty="0">
                <a:highlight>
                  <a:srgbClr val="FFFFFF"/>
                </a:highlight>
                <a:latin typeface="Calibri" panose="020F0502020204030204" pitchFamily="34" charset="0"/>
                <a:cs typeface="Calibri" panose="020F0502020204030204" pitchFamily="34" charset="0"/>
              </a:rPr>
              <a:t>Cosa non è il mentoring:</a:t>
            </a:r>
          </a:p>
          <a:p>
            <a:pPr marL="101600" indent="0">
              <a:lnSpc>
                <a:spcPct val="114999"/>
              </a:lnSpc>
              <a:spcBef>
                <a:spcPts val="0"/>
              </a:spcBef>
              <a:buNone/>
            </a:pPr>
            <a:r>
              <a:rPr lang="it-IT" dirty="0">
                <a:highlight>
                  <a:srgbClr val="FFFFFF"/>
                </a:highlight>
                <a:latin typeface="Calibri" panose="020F0502020204030204" pitchFamily="34" charset="0"/>
                <a:cs typeface="Calibri" panose="020F0502020204030204" pitchFamily="34" charset="0"/>
              </a:rPr>
              <a:t>Il mentoring non è formazione, consulenza o counseling finalizzato a supportare il </a:t>
            </a:r>
            <a:r>
              <a:rPr lang="it-IT" dirty="0" err="1">
                <a:highlight>
                  <a:srgbClr val="FFFFFF"/>
                </a:highlight>
                <a:latin typeface="Calibri" panose="020F0502020204030204" pitchFamily="34" charset="0"/>
                <a:cs typeface="Calibri" panose="020F0502020204030204" pitchFamily="34" charset="0"/>
              </a:rPr>
              <a:t>mentee</a:t>
            </a:r>
            <a:r>
              <a:rPr lang="it-IT" dirty="0">
                <a:highlight>
                  <a:srgbClr val="FFFFFF"/>
                </a:highlight>
                <a:latin typeface="Calibri" panose="020F0502020204030204" pitchFamily="34" charset="0"/>
                <a:cs typeface="Calibri" panose="020F0502020204030204" pitchFamily="34" charset="0"/>
              </a:rPr>
              <a:t> con problemi </a:t>
            </a:r>
            <a:r>
              <a:rPr lang="it-IT" dirty="0" err="1">
                <a:highlight>
                  <a:srgbClr val="FFFFFF"/>
                </a:highlight>
                <a:latin typeface="Calibri" panose="020F0502020204030204" pitchFamily="34" charset="0"/>
                <a:cs typeface="Calibri" panose="020F0502020204030204" pitchFamily="34" charset="0"/>
              </a:rPr>
              <a:t>personali.Il</a:t>
            </a:r>
            <a:r>
              <a:rPr lang="it-IT" dirty="0">
                <a:highlight>
                  <a:srgbClr val="FFFFFF"/>
                </a:highlight>
                <a:latin typeface="Calibri" panose="020F0502020204030204" pitchFamily="34" charset="0"/>
                <a:cs typeface="Calibri" panose="020F0502020204030204" pitchFamily="34" charset="0"/>
              </a:rPr>
              <a:t> mentore non è un guru e non sa tutto, ma agisce piuttosto come un compagno di viaggio più esperto che facilita il percorso di sviluppo professionale del </a:t>
            </a:r>
            <a:r>
              <a:rPr lang="it-IT" dirty="0" err="1">
                <a:highlight>
                  <a:srgbClr val="FFFFFF"/>
                </a:highlight>
                <a:latin typeface="Calibri" panose="020F0502020204030204" pitchFamily="34" charset="0"/>
                <a:cs typeface="Calibri" panose="020F0502020204030204" pitchFamily="34" charset="0"/>
              </a:rPr>
              <a:t>mentee</a:t>
            </a:r>
            <a:r>
              <a:rPr lang="it-IT" dirty="0">
                <a:highlight>
                  <a:srgbClr val="FFFFFF"/>
                </a:highlight>
                <a:latin typeface="Calibri" panose="020F0502020204030204" pitchFamily="34" charset="0"/>
                <a:cs typeface="Calibri" panose="020F0502020204030204" pitchFamily="34" charset="0"/>
              </a:rPr>
              <a:t>.</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019366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36ea64c330c_0_13"/>
          <p:cNvSpPr txBox="1">
            <a:spLocks noGrp="1"/>
          </p:cNvSpPr>
          <p:nvPr>
            <p:ph type="body" idx="1"/>
          </p:nvPr>
        </p:nvSpPr>
        <p:spPr>
          <a:xfrm>
            <a:off x="362075" y="321845"/>
            <a:ext cx="96963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Font typeface="Arial"/>
              <a:buNone/>
            </a:pPr>
            <a:r>
              <a:rPr lang="it-IT" dirty="0">
                <a:latin typeface="Calibri" panose="020F0502020204030204" pitchFamily="34" charset="0"/>
                <a:cs typeface="Calibri" panose="020F0502020204030204" pitchFamily="34" charset="0"/>
              </a:rPr>
              <a:t>La differenza tra mentoring e coaching</a:t>
            </a:r>
            <a:endParaRPr dirty="0">
              <a:latin typeface="Calibri" panose="020F0502020204030204" pitchFamily="34" charset="0"/>
              <a:cs typeface="Calibri" panose="020F0502020204030204" pitchFamily="34" charset="0"/>
            </a:endParaRPr>
          </a:p>
        </p:txBody>
      </p:sp>
      <p:sp>
        <p:nvSpPr>
          <p:cNvPr id="147" name="Google Shape;147;g36ea64c330c_0_13"/>
          <p:cNvSpPr txBox="1">
            <a:spLocks noGrp="1"/>
          </p:cNvSpPr>
          <p:nvPr>
            <p:ph type="body" idx="2"/>
          </p:nvPr>
        </p:nvSpPr>
        <p:spPr>
          <a:xfrm>
            <a:off x="362075" y="1622925"/>
            <a:ext cx="6348968" cy="55263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endParaRPr b="1" dirty="0">
              <a:highlight>
                <a:srgbClr val="FFFFFF"/>
              </a:highlight>
              <a:latin typeface="Calibri" panose="020F0502020204030204" pitchFamily="34" charset="0"/>
              <a:ea typeface="Calibri" panose="020F0502020204030204" pitchFamily="34" charset="0"/>
              <a:cs typeface="Calibri" panose="020F0502020204030204" pitchFamily="34" charset="0"/>
            </a:endParaRPr>
          </a:p>
          <a:p>
            <a:pPr indent="0">
              <a:buNone/>
            </a:pPr>
            <a:r>
              <a:rPr lang="it-IT" b="1" u="sng" dirty="0">
                <a:latin typeface="Calibri" panose="020F0502020204030204" pitchFamily="34" charset="0"/>
                <a:ea typeface="Calibri" panose="020F0502020204030204" pitchFamily="34" charset="0"/>
                <a:cs typeface="Calibri" panose="020F0502020204030204" pitchFamily="34" charset="0"/>
              </a:rPr>
              <a:t>Nel mentoring</a:t>
            </a:r>
            <a:r>
              <a:rPr lang="it-IT" dirty="0">
                <a:latin typeface="Calibri" panose="020F0502020204030204" pitchFamily="34" charset="0"/>
                <a:ea typeface="Calibri" panose="020F0502020204030204" pitchFamily="34" charset="0"/>
                <a:cs typeface="Calibri" panose="020F0502020204030204" pitchFamily="34" charset="0"/>
              </a:rPr>
              <a:t>, un aspetto molto importante del processo è </a:t>
            </a:r>
            <a:r>
              <a:rPr lang="it-IT" b="1" dirty="0">
                <a:latin typeface="Calibri" panose="020F0502020204030204" pitchFamily="34" charset="0"/>
                <a:ea typeface="Calibri" panose="020F0502020204030204" pitchFamily="34" charset="0"/>
                <a:cs typeface="Calibri" panose="020F0502020204030204" pitchFamily="34" charset="0"/>
              </a:rPr>
              <a:t>la condivisione di conoscenze ed esperienze</a:t>
            </a:r>
            <a:r>
              <a:rPr lang="it-IT" dirty="0">
                <a:latin typeface="Calibri" panose="020F0502020204030204" pitchFamily="34" charset="0"/>
                <a:ea typeface="Calibri" panose="020F0502020204030204" pitchFamily="34" charset="0"/>
                <a:cs typeface="Calibri" panose="020F0502020204030204" pitchFamily="34" charset="0"/>
              </a:rPr>
              <a:t>, dal mentore al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Il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può chiedere l’opinione e il feedback del mentore, e quest’ultimo può rispondere a tale richiesta.</a:t>
            </a:r>
          </a:p>
          <a:p>
            <a:pPr indent="0">
              <a:buNone/>
            </a:pPr>
            <a:endParaRPr lang="it-IT" dirty="0">
              <a:latin typeface="Calibri" panose="020F0502020204030204" pitchFamily="34" charset="0"/>
              <a:ea typeface="Calibri" panose="020F0502020204030204" pitchFamily="34" charset="0"/>
              <a:cs typeface="Calibri" panose="020F0502020204030204" pitchFamily="34" charset="0"/>
            </a:endParaRPr>
          </a:p>
          <a:p>
            <a:pPr indent="0">
              <a:buNone/>
            </a:pPr>
            <a:r>
              <a:rPr lang="it-IT" b="1" u="sng" dirty="0">
                <a:latin typeface="Calibri" panose="020F0502020204030204" pitchFamily="34" charset="0"/>
                <a:ea typeface="Calibri" panose="020F0502020204030204" pitchFamily="34" charset="0"/>
                <a:cs typeface="Calibri" panose="020F0502020204030204" pitchFamily="34" charset="0"/>
              </a:rPr>
              <a:t>Nel coaching</a:t>
            </a:r>
            <a:r>
              <a:rPr lang="it-IT" dirty="0">
                <a:latin typeface="Calibri" panose="020F0502020204030204" pitchFamily="34" charset="0"/>
                <a:ea typeface="Calibri" panose="020F0502020204030204" pitchFamily="34" charset="0"/>
                <a:cs typeface="Calibri" panose="020F0502020204030204" pitchFamily="34" charset="0"/>
              </a:rPr>
              <a:t>, il coach </a:t>
            </a:r>
            <a:r>
              <a:rPr lang="it-IT" b="1" dirty="0">
                <a:latin typeface="Calibri" panose="020F0502020204030204" pitchFamily="34" charset="0"/>
                <a:ea typeface="Calibri" panose="020F0502020204030204" pitchFamily="34" charset="0"/>
                <a:cs typeface="Calibri" panose="020F0502020204030204" pitchFamily="34" charset="0"/>
              </a:rPr>
              <a:t>deve rimanere obiettivo ed evitare di esprimere le proprie opinioni personali</a:t>
            </a:r>
            <a:r>
              <a:rPr lang="it-IT" dirty="0">
                <a:latin typeface="Calibri" panose="020F0502020204030204" pitchFamily="34" charset="0"/>
                <a:ea typeface="Calibri" panose="020F0502020204030204" pitchFamily="34" charset="0"/>
                <a:cs typeface="Calibri" panose="020F0502020204030204" pitchFamily="34" charset="0"/>
              </a:rPr>
              <a:t> o condividere le proprie esperienze. I coach utilizzano metodi e strumenti specifici per supportare la crescita personale e professionale dei loro </a:t>
            </a:r>
            <a:r>
              <a:rPr lang="it-IT" dirty="0" err="1">
                <a:latin typeface="Calibri" panose="020F0502020204030204" pitchFamily="34" charset="0"/>
                <a:ea typeface="Calibri" panose="020F0502020204030204" pitchFamily="34" charset="0"/>
                <a:cs typeface="Calibri" panose="020F0502020204030204" pitchFamily="34" charset="0"/>
              </a:rPr>
              <a:t>coachee</a:t>
            </a:r>
            <a:r>
              <a:rPr lang="it-IT" dirty="0">
                <a:latin typeface="Calibri" panose="020F0502020204030204" pitchFamily="34" charset="0"/>
                <a:ea typeface="Calibri" panose="020F0502020204030204" pitchFamily="34" charset="0"/>
                <a:cs typeface="Calibri" panose="020F0502020204030204" pitchFamily="34" charset="0"/>
              </a:rPr>
              <a:t>.</a:t>
            </a:r>
          </a:p>
          <a:p>
            <a:pPr marL="0" lvl="0" indent="0" algn="l" rtl="0">
              <a:lnSpc>
                <a:spcPct val="115000"/>
              </a:lnSpc>
              <a:spcBef>
                <a:spcPts val="0"/>
              </a:spcBef>
              <a:spcAft>
                <a:spcPts val="0"/>
              </a:spcAft>
              <a:buClr>
                <a:schemeClr val="dk1"/>
              </a:buClr>
              <a:buSzPts val="1100"/>
              <a:buFont typeface="Arial"/>
              <a:buNone/>
            </a:pPr>
            <a:endParaRPr sz="1600" dirty="0">
              <a:highlight>
                <a:srgbClr val="FFFFFF"/>
              </a:highlight>
            </a:endParaRPr>
          </a:p>
          <a:p>
            <a:pPr marL="0" lvl="0" indent="0" algn="l" rtl="0">
              <a:lnSpc>
                <a:spcPct val="115000"/>
              </a:lnSpc>
              <a:spcBef>
                <a:spcPts val="0"/>
              </a:spcBef>
              <a:spcAft>
                <a:spcPts val="0"/>
              </a:spcAft>
              <a:buClr>
                <a:schemeClr val="dk1"/>
              </a:buClr>
              <a:buSzPts val="1100"/>
              <a:buFont typeface="Arial"/>
              <a:buNone/>
            </a:pPr>
            <a:endParaRPr lang="pt-PT" sz="1600" b="1" dirty="0">
              <a:highlight>
                <a:srgbClr val="FFFFFF"/>
              </a:highligh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E6DF9AA-4D87-50E0-0F4A-D6A7108A001D}"/>
              </a:ext>
            </a:extLst>
          </p:cNvPr>
          <p:cNvSpPr>
            <a:spLocks noGrp="1"/>
          </p:cNvSpPr>
          <p:nvPr>
            <p:ph type="body" idx="1"/>
          </p:nvPr>
        </p:nvSpPr>
        <p:spPr>
          <a:xfrm>
            <a:off x="362081" y="321855"/>
            <a:ext cx="10003360" cy="483986"/>
          </a:xfrm>
        </p:spPr>
        <p:txBody>
          <a:bodyPr/>
          <a:lstStyle/>
          <a:p>
            <a:r>
              <a:rPr lang="it-IT" dirty="0">
                <a:latin typeface="Calibri" panose="020F0502020204030204" pitchFamily="34" charset="0"/>
                <a:cs typeface="Calibri" panose="020F0502020204030204" pitchFamily="34" charset="0"/>
              </a:rPr>
              <a:t>La differenza tra mentoring e coaching</a:t>
            </a:r>
            <a:endParaRPr lang="en-US" dirty="0"/>
          </a:p>
        </p:txBody>
      </p:sp>
      <p:sp>
        <p:nvSpPr>
          <p:cNvPr id="3" name="Text Placeholder 2">
            <a:extLst>
              <a:ext uri="{FF2B5EF4-FFF2-40B4-BE49-F238E27FC236}">
                <a16:creationId xmlns:a16="http://schemas.microsoft.com/office/drawing/2014/main" id="{D50EFD25-C74E-2A28-FBF7-555EB6E91085}"/>
              </a:ext>
            </a:extLst>
          </p:cNvPr>
          <p:cNvSpPr>
            <a:spLocks noGrp="1"/>
          </p:cNvSpPr>
          <p:nvPr>
            <p:ph type="body" idx="2"/>
          </p:nvPr>
        </p:nvSpPr>
        <p:spPr>
          <a:xfrm>
            <a:off x="362081" y="2074276"/>
            <a:ext cx="6446933" cy="5237018"/>
          </a:xfrm>
        </p:spPr>
        <p:txBody>
          <a:bodyPr/>
          <a:lstStyle/>
          <a:p>
            <a:pPr marL="0" indent="0">
              <a:spcBef>
                <a:spcPts val="0"/>
              </a:spcBef>
              <a:buNone/>
            </a:pPr>
            <a:r>
              <a:rPr lang="it-IT" sz="2400" b="1" dirty="0">
                <a:latin typeface="Calibri" panose="020F0502020204030204" pitchFamily="34" charset="0"/>
                <a:ea typeface="Calibri" panose="020F0502020204030204" pitchFamily="34" charset="0"/>
                <a:cs typeface="Calibri" panose="020F0502020204030204" pitchFamily="34" charset="0"/>
              </a:rPr>
              <a:t>Nel </a:t>
            </a:r>
            <a:r>
              <a:rPr lang="it-IT" sz="2400" b="1" u="sng" dirty="0">
                <a:latin typeface="Calibri" panose="020F0502020204030204" pitchFamily="34" charset="0"/>
                <a:ea typeface="Calibri" panose="020F0502020204030204" pitchFamily="34" charset="0"/>
                <a:cs typeface="Calibri" panose="020F0502020204030204" pitchFamily="34" charset="0"/>
              </a:rPr>
              <a:t>mentoring</a:t>
            </a:r>
            <a:r>
              <a:rPr lang="it-IT" sz="2400" dirty="0">
                <a:latin typeface="Calibri" panose="020F0502020204030204" pitchFamily="34" charset="0"/>
                <a:ea typeface="Calibri" panose="020F0502020204030204" pitchFamily="34" charset="0"/>
                <a:cs typeface="Calibri" panose="020F0502020204030204" pitchFamily="34" charset="0"/>
              </a:rPr>
              <a:t>, i mentori possono provenire da </a:t>
            </a:r>
            <a:r>
              <a:rPr lang="it-IT" sz="2400" b="1" dirty="0">
                <a:latin typeface="Calibri" panose="020F0502020204030204" pitchFamily="34" charset="0"/>
                <a:ea typeface="Calibri" panose="020F0502020204030204" pitchFamily="34" charset="0"/>
                <a:cs typeface="Calibri" panose="020F0502020204030204" pitchFamily="34" charset="0"/>
              </a:rPr>
              <a:t>diversi settori lavorativi e diverse industrie</a:t>
            </a:r>
            <a:r>
              <a:rPr lang="it-IT" sz="2400" dirty="0">
                <a:latin typeface="Calibri" panose="020F0502020204030204" pitchFamily="34" charset="0"/>
                <a:ea typeface="Calibri" panose="020F0502020204030204" pitchFamily="34" charset="0"/>
                <a:cs typeface="Calibri" panose="020F0502020204030204" pitchFamily="34" charset="0"/>
              </a:rPr>
              <a:t>.</a:t>
            </a:r>
          </a:p>
          <a:p>
            <a:pPr marL="0" indent="0">
              <a:spcBef>
                <a:spcPts val="0"/>
              </a:spcBef>
              <a:buNone/>
            </a:pPr>
            <a:br>
              <a:rPr lang="it-IT" sz="2400" dirty="0">
                <a:latin typeface="Calibri" panose="020F0502020204030204" pitchFamily="34" charset="0"/>
                <a:ea typeface="Calibri" panose="020F0502020204030204" pitchFamily="34" charset="0"/>
                <a:cs typeface="Calibri" panose="020F0502020204030204" pitchFamily="34" charset="0"/>
              </a:rPr>
            </a:br>
            <a:r>
              <a:rPr lang="it-IT" sz="2400" b="1" dirty="0">
                <a:latin typeface="Calibri" panose="020F0502020204030204" pitchFamily="34" charset="0"/>
                <a:ea typeface="Calibri" panose="020F0502020204030204" pitchFamily="34" charset="0"/>
                <a:cs typeface="Calibri" panose="020F0502020204030204" pitchFamily="34" charset="0"/>
              </a:rPr>
              <a:t>Nel </a:t>
            </a:r>
            <a:r>
              <a:rPr lang="it-IT" sz="2400" b="1" u="sng" dirty="0">
                <a:latin typeface="Calibri" panose="020F0502020204030204" pitchFamily="34" charset="0"/>
                <a:ea typeface="Calibri" panose="020F0502020204030204" pitchFamily="34" charset="0"/>
                <a:cs typeface="Calibri" panose="020F0502020204030204" pitchFamily="34" charset="0"/>
              </a:rPr>
              <a:t>coaching</a:t>
            </a:r>
            <a:r>
              <a:rPr lang="it-IT" sz="2400" dirty="0">
                <a:latin typeface="Calibri" panose="020F0502020204030204" pitchFamily="34" charset="0"/>
                <a:ea typeface="Calibri" panose="020F0502020204030204" pitchFamily="34" charset="0"/>
                <a:cs typeface="Calibri" panose="020F0502020204030204" pitchFamily="34" charset="0"/>
              </a:rPr>
              <a:t>, i coach </a:t>
            </a:r>
            <a:r>
              <a:rPr lang="it-IT" sz="2400" b="1" dirty="0">
                <a:latin typeface="Calibri" panose="020F0502020204030204" pitchFamily="34" charset="0"/>
                <a:ea typeface="Calibri" panose="020F0502020204030204" pitchFamily="34" charset="0"/>
                <a:cs typeface="Calibri" panose="020F0502020204030204" pitchFamily="34" charset="0"/>
              </a:rPr>
              <a:t>offrono i loro servizi in una veste professionale</a:t>
            </a:r>
            <a:r>
              <a:rPr lang="it-IT" sz="2400" dirty="0">
                <a:latin typeface="Calibri" panose="020F0502020204030204" pitchFamily="34" charset="0"/>
                <a:ea typeface="Calibri" panose="020F0502020204030204" pitchFamily="34" charset="0"/>
                <a:cs typeface="Calibri" panose="020F0502020204030204" pitchFamily="34" charset="0"/>
              </a:rPr>
              <a:t>.</a:t>
            </a:r>
          </a:p>
          <a:p>
            <a:pPr marL="0" indent="0">
              <a:spcBef>
                <a:spcPts val="0"/>
              </a:spcBef>
              <a:buNone/>
            </a:pPr>
            <a:endParaRPr lang="it-IT" sz="2400"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it-IT" sz="2400" dirty="0">
                <a:latin typeface="Calibri" panose="020F0502020204030204" pitchFamily="34" charset="0"/>
                <a:ea typeface="Calibri" panose="020F0502020204030204" pitchFamily="34" charset="0"/>
                <a:cs typeface="Calibri" panose="020F0502020204030204" pitchFamily="34" charset="0"/>
              </a:rPr>
              <a:t>Il </a:t>
            </a:r>
            <a:r>
              <a:rPr lang="it-IT" sz="2400" b="1" u="sng" dirty="0">
                <a:latin typeface="Calibri" panose="020F0502020204030204" pitchFamily="34" charset="0"/>
                <a:ea typeface="Calibri" panose="020F0502020204030204" pitchFamily="34" charset="0"/>
                <a:cs typeface="Calibri" panose="020F0502020204030204" pitchFamily="34" charset="0"/>
              </a:rPr>
              <a:t>mentoring</a:t>
            </a:r>
            <a:r>
              <a:rPr lang="it-IT" sz="2400" dirty="0">
                <a:latin typeface="Calibri" panose="020F0502020204030204" pitchFamily="34" charset="0"/>
                <a:ea typeface="Calibri" panose="020F0502020204030204" pitchFamily="34" charset="0"/>
                <a:cs typeface="Calibri" panose="020F0502020204030204" pitchFamily="34" charset="0"/>
              </a:rPr>
              <a:t> può diventare una </a:t>
            </a:r>
            <a:r>
              <a:rPr lang="it-IT" sz="2400" b="1" dirty="0">
                <a:latin typeface="Calibri" panose="020F0502020204030204" pitchFamily="34" charset="0"/>
                <a:ea typeface="Calibri" panose="020F0502020204030204" pitchFamily="34" charset="0"/>
                <a:cs typeface="Calibri" panose="020F0502020204030204" pitchFamily="34" charset="0"/>
              </a:rPr>
              <a:t>relazione a lungo termine</a:t>
            </a:r>
            <a:r>
              <a:rPr lang="it-IT" sz="2400" dirty="0">
                <a:latin typeface="Calibri" panose="020F0502020204030204" pitchFamily="34" charset="0"/>
                <a:ea typeface="Calibri" panose="020F0502020204030204" pitchFamily="34" charset="0"/>
                <a:cs typeface="Calibri" panose="020F0502020204030204" pitchFamily="34" charset="0"/>
              </a:rPr>
              <a:t>, mentre il </a:t>
            </a:r>
            <a:r>
              <a:rPr lang="it-IT" sz="2400" b="1" dirty="0">
                <a:latin typeface="Calibri" panose="020F0502020204030204" pitchFamily="34" charset="0"/>
                <a:ea typeface="Calibri" panose="020F0502020204030204" pitchFamily="34" charset="0"/>
                <a:cs typeface="Calibri" panose="020F0502020204030204" pitchFamily="34" charset="0"/>
              </a:rPr>
              <a:t>coaching</a:t>
            </a:r>
            <a:r>
              <a:rPr lang="it-IT" sz="2400" dirty="0">
                <a:latin typeface="Calibri" panose="020F0502020204030204" pitchFamily="34" charset="0"/>
                <a:ea typeface="Calibri" panose="020F0502020204030204" pitchFamily="34" charset="0"/>
                <a:cs typeface="Calibri" panose="020F0502020204030204" pitchFamily="34" charset="0"/>
              </a:rPr>
              <a:t> è (di solito) più una </a:t>
            </a:r>
            <a:r>
              <a:rPr lang="it-IT" sz="2400" b="1" dirty="0">
                <a:latin typeface="Calibri" panose="020F0502020204030204" pitchFamily="34" charset="0"/>
                <a:ea typeface="Calibri" panose="020F0502020204030204" pitchFamily="34" charset="0"/>
                <a:cs typeface="Calibri" panose="020F0502020204030204" pitchFamily="34" charset="0"/>
              </a:rPr>
              <a:t>relazione a breve termine</a:t>
            </a:r>
            <a:r>
              <a:rPr lang="it-IT" sz="2400" dirty="0">
                <a:latin typeface="Calibri" panose="020F0502020204030204" pitchFamily="34" charset="0"/>
                <a:ea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314808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g36ea64c330c_0_18"/>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3200"/>
              <a:buFont typeface="Arial"/>
              <a:buNone/>
            </a:pPr>
            <a:r>
              <a:rPr lang="pt-PT" dirty="0">
                <a:latin typeface="Calibri" panose="020F0502020204030204" pitchFamily="34" charset="0"/>
                <a:cs typeface="Calibri" panose="020F0502020204030204" pitchFamily="34" charset="0"/>
              </a:rPr>
              <a:t>I </a:t>
            </a:r>
            <a:r>
              <a:rPr lang="pt-PT" dirty="0" err="1">
                <a:latin typeface="Calibri" panose="020F0502020204030204" pitchFamily="34" charset="0"/>
                <a:cs typeface="Calibri" panose="020F0502020204030204" pitchFamily="34" charset="0"/>
              </a:rPr>
              <a:t>benefici</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del</a:t>
            </a:r>
            <a:r>
              <a:rPr lang="pt-PT" dirty="0">
                <a:latin typeface="Calibri" panose="020F0502020204030204" pitchFamily="34" charset="0"/>
                <a:cs typeface="Calibri" panose="020F0502020204030204" pitchFamily="34" charset="0"/>
              </a:rPr>
              <a:t> mentoring</a:t>
            </a:r>
            <a:endParaRPr dirty="0">
              <a:latin typeface="Calibri" panose="020F0502020204030204" pitchFamily="34" charset="0"/>
              <a:cs typeface="Calibri" panose="020F0502020204030204" pitchFamily="34" charset="0"/>
            </a:endParaRPr>
          </a:p>
        </p:txBody>
      </p:sp>
      <p:sp>
        <p:nvSpPr>
          <p:cNvPr id="153" name="Google Shape;153;g36ea64c330c_0_18"/>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pt-PT" sz="2000" u="sng" dirty="0">
                <a:solidFill>
                  <a:srgbClr val="222240"/>
                </a:solidFill>
                <a:latin typeface="Calibri" panose="020F0502020204030204" pitchFamily="34" charset="0"/>
                <a:cs typeface="Calibri" panose="020F0502020204030204" pitchFamily="34" charset="0"/>
              </a:rPr>
              <a:t>Per i </a:t>
            </a:r>
            <a:r>
              <a:rPr lang="pt-PT" sz="2000" u="sng" dirty="0" err="1">
                <a:solidFill>
                  <a:srgbClr val="222240"/>
                </a:solidFill>
                <a:latin typeface="Calibri" panose="020F0502020204030204" pitchFamily="34" charset="0"/>
                <a:cs typeface="Calibri" panose="020F0502020204030204" pitchFamily="34" charset="0"/>
              </a:rPr>
              <a:t>mentee</a:t>
            </a:r>
            <a:endParaRPr lang="pt-PT" sz="2000" u="sng" dirty="0">
              <a:solidFill>
                <a:srgbClr val="222240"/>
              </a:solidFill>
              <a:latin typeface="Calibri" panose="020F0502020204030204" pitchFamily="34" charset="0"/>
              <a:cs typeface="Calibri" panose="020F0502020204030204" pitchFamily="34" charset="0"/>
            </a:endParaRPr>
          </a:p>
          <a:p>
            <a:pPr marL="0" lvl="0" indent="0" algn="ctr" rtl="0">
              <a:spcBef>
                <a:spcPts val="0"/>
              </a:spcBef>
              <a:spcAft>
                <a:spcPts val="0"/>
              </a:spcAft>
              <a:buClr>
                <a:srgbClr val="222240"/>
              </a:buClr>
              <a:buSzPts val="2000"/>
              <a:buFont typeface="Arial"/>
              <a:buNone/>
            </a:pPr>
            <a:endParaRPr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Aumenta la tua fiducia professionale</a:t>
            </a:r>
          </a:p>
          <a:p>
            <a:pPr marL="0" lvl="0" indent="0" algn="l" rtl="0">
              <a:spcBef>
                <a:spcPts val="0"/>
              </a:spcBef>
              <a:spcAft>
                <a:spcPts val="0"/>
              </a:spcAft>
              <a:buClr>
                <a:srgbClr val="222240"/>
              </a:buClr>
              <a:buSzPts val="2000"/>
              <a:buFont typeface="Arial"/>
              <a:buNone/>
            </a:pPr>
            <a:endParaRPr lang="it-IT"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Ti aiuta a definire obiettivi professionali chiari</a:t>
            </a:r>
          </a:p>
          <a:p>
            <a:pPr marL="0" lvl="0" indent="0" algn="l" rtl="0">
              <a:spcBef>
                <a:spcPts val="0"/>
              </a:spcBef>
              <a:spcAft>
                <a:spcPts val="0"/>
              </a:spcAft>
              <a:buClr>
                <a:srgbClr val="222240"/>
              </a:buClr>
              <a:buSzPts val="2000"/>
              <a:buFont typeface="Arial"/>
              <a:buNone/>
            </a:pPr>
            <a:endParaRPr lang="it-IT"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Contribuisce a una migliore comprensione dell’argomento/settore che ti interessa</a:t>
            </a:r>
          </a:p>
          <a:p>
            <a:pPr marL="0" lvl="0" indent="0" algn="l" rtl="0">
              <a:spcBef>
                <a:spcPts val="0"/>
              </a:spcBef>
              <a:spcAft>
                <a:spcPts val="0"/>
              </a:spcAft>
              <a:buClr>
                <a:srgbClr val="222240"/>
              </a:buClr>
              <a:buSzPts val="2000"/>
              <a:buFont typeface="Arial"/>
              <a:buNone/>
            </a:pPr>
            <a:endParaRPr lang="it-IT"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Ti aiuta ad affrontare le sfide professionali in modo più efficace</a:t>
            </a:r>
          </a:p>
          <a:p>
            <a:pPr marL="0" lvl="0" indent="0" algn="l" rtl="0">
              <a:spcBef>
                <a:spcPts val="0"/>
              </a:spcBef>
              <a:spcAft>
                <a:spcPts val="0"/>
              </a:spcAft>
              <a:buClr>
                <a:srgbClr val="222240"/>
              </a:buClr>
              <a:buSzPts val="2000"/>
              <a:buFont typeface="Arial"/>
              <a:buNone/>
            </a:pPr>
            <a:endParaRPr lang="it-IT"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Ti aiuta a valutare meglio le opportunità disponibili e presentate</a:t>
            </a:r>
          </a:p>
          <a:p>
            <a:pPr marL="0" lvl="0" indent="0" algn="l" rtl="0">
              <a:spcBef>
                <a:spcPts val="0"/>
              </a:spcBef>
              <a:spcAft>
                <a:spcPts val="0"/>
              </a:spcAft>
              <a:buClr>
                <a:srgbClr val="222240"/>
              </a:buClr>
              <a:buSzPts val="2000"/>
              <a:buFont typeface="Arial"/>
              <a:buNone/>
            </a:pPr>
            <a:endParaRPr lang="it-IT" sz="2000" dirty="0">
              <a:solidFill>
                <a:srgbClr val="222240"/>
              </a:solidFill>
              <a:latin typeface="Calibri" panose="020F0502020204030204" pitchFamily="34" charset="0"/>
              <a:cs typeface="Calibri" panose="020F0502020204030204" pitchFamily="34" charset="0"/>
            </a:endParaRPr>
          </a:p>
          <a:p>
            <a:pPr marL="0" lvl="0" indent="0" algn="l" rtl="0">
              <a:spcBef>
                <a:spcPts val="0"/>
              </a:spcBef>
              <a:spcAft>
                <a:spcPts val="0"/>
              </a:spcAft>
              <a:buClr>
                <a:srgbClr val="222240"/>
              </a:buClr>
              <a:buSzPts val="2000"/>
              <a:buFont typeface="Arial"/>
              <a:buNone/>
            </a:pPr>
            <a:r>
              <a:rPr lang="it-IT" sz="2000" dirty="0">
                <a:solidFill>
                  <a:srgbClr val="222240"/>
                </a:solidFill>
                <a:latin typeface="Calibri" panose="020F0502020204030204" pitchFamily="34" charset="0"/>
                <a:cs typeface="Calibri" panose="020F0502020204030204" pitchFamily="34" charset="0"/>
              </a:rPr>
              <a:t>Ti aiuta a sviluppare soft skills come ascolto attivo, gestione del rischio, gestione del team, negoziazione e definizione dei limiti</a:t>
            </a:r>
            <a:endParaRPr dirty="0">
              <a:latin typeface="Calibri" panose="020F0502020204030204" pitchFamily="34" charset="0"/>
              <a:cs typeface="Calibri" panose="020F0502020204030204" pitchFamily="34" charset="0"/>
            </a:endParaRPr>
          </a:p>
        </p:txBody>
      </p:sp>
      <p:sp>
        <p:nvSpPr>
          <p:cNvPr id="154" name="Google Shape;154;g36ea64c330c_0_18"/>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rgbClr val="222240"/>
              </a:buClr>
              <a:buSzPts val="2000"/>
              <a:buFont typeface="Arial"/>
              <a:buNone/>
            </a:pPr>
            <a:r>
              <a:rPr lang="pt-PT" sz="2000" u="sng" dirty="0">
                <a:solidFill>
                  <a:schemeClr val="bg1"/>
                </a:solidFill>
                <a:latin typeface="Calibri" panose="020F0502020204030204" pitchFamily="34" charset="0"/>
                <a:cs typeface="Calibri" panose="020F0502020204030204" pitchFamily="34" charset="0"/>
              </a:rPr>
              <a:t>Per i </a:t>
            </a:r>
            <a:r>
              <a:rPr lang="pt-PT" sz="2000" u="sng" dirty="0" err="1">
                <a:solidFill>
                  <a:schemeClr val="bg1"/>
                </a:solidFill>
                <a:latin typeface="Calibri" panose="020F0502020204030204" pitchFamily="34" charset="0"/>
                <a:cs typeface="Calibri" panose="020F0502020204030204" pitchFamily="34" charset="0"/>
              </a:rPr>
              <a:t>mentori</a:t>
            </a:r>
            <a:endParaRPr lang="pt-PT" sz="2000" u="sng" dirty="0">
              <a:solidFill>
                <a:schemeClr val="bg1"/>
              </a:solidFill>
              <a:latin typeface="Calibri" panose="020F0502020204030204" pitchFamily="34" charset="0"/>
              <a:cs typeface="Calibri" panose="020F0502020204030204" pitchFamily="34" charset="0"/>
            </a:endParaRPr>
          </a:p>
          <a:p>
            <a:pPr marL="0" lvl="0" indent="0" algn="ctr" rtl="0">
              <a:spcBef>
                <a:spcPts val="0"/>
              </a:spcBef>
              <a:spcAft>
                <a:spcPts val="0"/>
              </a:spcAft>
              <a:buClr>
                <a:srgbClr val="222240"/>
              </a:buClr>
              <a:buSzPts val="2000"/>
              <a:buFont typeface="Arial"/>
              <a:buNone/>
            </a:pPr>
            <a:endParaRPr sz="2000" u="sng" dirty="0">
              <a:solidFill>
                <a:srgbClr val="222240"/>
              </a:solidFill>
              <a:latin typeface="Calibri" panose="020F0502020204030204" pitchFamily="34" charset="0"/>
              <a:cs typeface="Calibri" panose="020F0502020204030204" pitchFamily="34" charset="0"/>
            </a:endParaRPr>
          </a:p>
          <a:p>
            <a:pPr marL="0" indent="0">
              <a:spcBef>
                <a:spcPts val="0"/>
              </a:spcBef>
              <a:buClr>
                <a:srgbClr val="222240"/>
              </a:buClr>
              <a:buSzPts val="2000"/>
            </a:pPr>
            <a:r>
              <a:rPr lang="it-IT" sz="2000" dirty="0">
                <a:solidFill>
                  <a:schemeClr val="bg1"/>
                </a:solidFill>
                <a:latin typeface="Calibri"/>
                <a:cs typeface="Calibri"/>
              </a:rPr>
              <a:t>Soddisfazione personale per il supporto alle persone</a:t>
            </a:r>
          </a:p>
          <a:p>
            <a:pPr marL="0" indent="0">
              <a:spcBef>
                <a:spcPts val="0"/>
              </a:spcBef>
              <a:buClr>
                <a:srgbClr val="222240"/>
              </a:buClr>
              <a:buSzPts val="2000"/>
            </a:pPr>
            <a:endParaRPr lang="it-IT" sz="2000" dirty="0">
              <a:solidFill>
                <a:schemeClr val="bg1"/>
              </a:solidFill>
              <a:latin typeface="Calibri"/>
              <a:cs typeface="Calibri"/>
            </a:endParaRPr>
          </a:p>
          <a:p>
            <a:pPr marL="0" indent="0">
              <a:spcBef>
                <a:spcPts val="0"/>
              </a:spcBef>
              <a:buClr>
                <a:srgbClr val="222240"/>
              </a:buClr>
              <a:buSzPts val="2000"/>
            </a:pPr>
            <a:r>
              <a:rPr lang="it-IT" sz="2000" dirty="0">
                <a:solidFill>
                  <a:schemeClr val="bg1"/>
                </a:solidFill>
                <a:latin typeface="Calibri"/>
                <a:cs typeface="Calibri"/>
              </a:rPr>
              <a:t>Ti aiuta ad acquisire nuove prospettive sul tuo percorso professionale</a:t>
            </a:r>
          </a:p>
          <a:p>
            <a:pPr marL="0" indent="0">
              <a:spcBef>
                <a:spcPts val="0"/>
              </a:spcBef>
              <a:buClr>
                <a:srgbClr val="222240"/>
              </a:buClr>
              <a:buSzPts val="2000"/>
            </a:pPr>
            <a:endParaRPr lang="it-IT" sz="2000" dirty="0">
              <a:solidFill>
                <a:schemeClr val="bg1"/>
              </a:solidFill>
              <a:latin typeface="Calibri"/>
              <a:cs typeface="Calibri"/>
            </a:endParaRPr>
          </a:p>
          <a:p>
            <a:pPr marL="0" indent="0">
              <a:spcBef>
                <a:spcPts val="0"/>
              </a:spcBef>
              <a:buClr>
                <a:srgbClr val="222240"/>
              </a:buClr>
              <a:buSzPts val="2000"/>
            </a:pPr>
            <a:r>
              <a:rPr lang="it-IT" sz="2000" dirty="0">
                <a:solidFill>
                  <a:schemeClr val="bg1"/>
                </a:solidFill>
                <a:latin typeface="Calibri"/>
                <a:cs typeface="Calibri"/>
              </a:rPr>
              <a:t>Miglioramento delle capacità di comunicazione</a:t>
            </a:r>
          </a:p>
          <a:p>
            <a:pPr marL="0" indent="0">
              <a:spcBef>
                <a:spcPts val="0"/>
              </a:spcBef>
              <a:buClr>
                <a:srgbClr val="222240"/>
              </a:buClr>
              <a:buSzPts val="2000"/>
            </a:pPr>
            <a:endParaRPr lang="it-IT" sz="2000" dirty="0">
              <a:solidFill>
                <a:schemeClr val="bg1"/>
              </a:solidFill>
              <a:latin typeface="Calibri"/>
              <a:cs typeface="Calibri"/>
            </a:endParaRPr>
          </a:p>
          <a:p>
            <a:pPr marL="0" indent="0">
              <a:spcBef>
                <a:spcPts val="0"/>
              </a:spcBef>
              <a:buClr>
                <a:srgbClr val="222240"/>
              </a:buClr>
              <a:buSzPts val="2000"/>
            </a:pPr>
            <a:r>
              <a:rPr lang="it-IT" sz="2000" dirty="0">
                <a:solidFill>
                  <a:schemeClr val="bg1"/>
                </a:solidFill>
                <a:latin typeface="Calibri"/>
                <a:cs typeface="Calibri"/>
              </a:rPr>
              <a:t>Sviluppo di ulteriori capacità di collaborazione</a:t>
            </a:r>
          </a:p>
          <a:p>
            <a:pPr marL="0" indent="0">
              <a:spcBef>
                <a:spcPts val="0"/>
              </a:spcBef>
              <a:buClr>
                <a:srgbClr val="222240"/>
              </a:buClr>
              <a:buSzPts val="2000"/>
            </a:pPr>
            <a:endParaRPr lang="it-IT" sz="2000" dirty="0">
              <a:solidFill>
                <a:schemeClr val="bg1"/>
              </a:solidFill>
              <a:latin typeface="Calibri"/>
              <a:cs typeface="Calibri"/>
            </a:endParaRPr>
          </a:p>
          <a:p>
            <a:pPr marL="0" indent="0">
              <a:spcBef>
                <a:spcPts val="0"/>
              </a:spcBef>
              <a:buClr>
                <a:srgbClr val="222240"/>
              </a:buClr>
              <a:buSzPts val="2000"/>
            </a:pPr>
            <a:r>
              <a:rPr lang="it-IT" sz="2000" dirty="0">
                <a:solidFill>
                  <a:schemeClr val="bg1"/>
                </a:solidFill>
                <a:latin typeface="Calibri"/>
                <a:cs typeface="Calibri"/>
              </a:rPr>
              <a:t>Sviluppo delle competenze nel dare e ricevere feedback</a:t>
            </a:r>
          </a:p>
          <a:p>
            <a:pPr marL="0" indent="0">
              <a:spcBef>
                <a:spcPts val="0"/>
              </a:spcBef>
              <a:buClr>
                <a:srgbClr val="222240"/>
              </a:buClr>
              <a:buSzPts val="2000"/>
            </a:pPr>
            <a:endParaRPr lang="it-IT" sz="2000" dirty="0">
              <a:solidFill>
                <a:schemeClr val="bg1"/>
              </a:solidFill>
              <a:latin typeface="Calibri"/>
              <a:cs typeface="Calibri"/>
            </a:endParaRPr>
          </a:p>
          <a:p>
            <a:pPr marL="0" indent="0">
              <a:spcBef>
                <a:spcPts val="0"/>
              </a:spcBef>
              <a:buClr>
                <a:srgbClr val="222240"/>
              </a:buClr>
              <a:buSzPts val="2000"/>
            </a:pPr>
            <a:r>
              <a:rPr lang="it-IT" sz="2000" dirty="0">
                <a:solidFill>
                  <a:schemeClr val="bg1"/>
                </a:solidFill>
                <a:latin typeface="Calibri"/>
                <a:cs typeface="Calibri"/>
              </a:rPr>
              <a:t>Ti aiuta a diventare un ascoltatore più attivo</a:t>
            </a:r>
            <a:endParaRPr dirty="0">
              <a:solidFill>
                <a:schemeClr val="bg1"/>
              </a:solidFill>
              <a:latin typeface="Calibri" panose="020F0502020204030204" pitchFamily="34" charset="0"/>
              <a:cs typeface="Calibri" panose="020F050202020403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36ea64c330c_0_8"/>
          <p:cNvSpPr txBox="1">
            <a:spLocks noGrp="1"/>
          </p:cNvSpPr>
          <p:nvPr>
            <p:ph type="body" idx="1"/>
          </p:nvPr>
        </p:nvSpPr>
        <p:spPr>
          <a:xfrm>
            <a:off x="362075" y="321845"/>
            <a:ext cx="5733900" cy="908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a:latin typeface="Calibri" panose="020F0502020204030204" pitchFamily="34" charset="0"/>
                <a:cs typeface="Calibri" panose="020F0502020204030204" pitchFamily="34" charset="0"/>
              </a:rPr>
              <a:t>Tipi </a:t>
            </a:r>
            <a:r>
              <a:rPr lang="pt-PT" dirty="0" err="1">
                <a:latin typeface="Calibri" panose="020F0502020204030204" pitchFamily="34" charset="0"/>
                <a:cs typeface="Calibri" panose="020F0502020204030204" pitchFamily="34" charset="0"/>
              </a:rPr>
              <a:t>di</a:t>
            </a:r>
            <a:r>
              <a:rPr lang="pt-PT" dirty="0">
                <a:latin typeface="Calibri" panose="020F0502020204030204" pitchFamily="34" charset="0"/>
                <a:cs typeface="Calibri" panose="020F0502020204030204" pitchFamily="34" charset="0"/>
              </a:rPr>
              <a:t> mentoring</a:t>
            </a:r>
            <a:endParaRPr dirty="0">
              <a:latin typeface="Calibri" panose="020F0502020204030204" pitchFamily="34" charset="0"/>
              <a:cs typeface="Calibri" panose="020F0502020204030204" pitchFamily="34" charset="0"/>
            </a:endParaRPr>
          </a:p>
        </p:txBody>
      </p:sp>
      <p:sp>
        <p:nvSpPr>
          <p:cNvPr id="160" name="Google Shape;160;g36ea64c330c_0_8"/>
          <p:cNvSpPr txBox="1">
            <a:spLocks noGrp="1"/>
          </p:cNvSpPr>
          <p:nvPr>
            <p:ph type="body" idx="2"/>
          </p:nvPr>
        </p:nvSpPr>
        <p:spPr>
          <a:xfrm>
            <a:off x="362075" y="1516921"/>
            <a:ext cx="6299982" cy="5755200"/>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Mentoring tradizionale 1 a 1</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L’approccio classico al mentoring, in cui un mentore e un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concordano di instaurare una relazione di mentoring per aiutare il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a crescere professionalmente o a superare una sfida professionale che sta affrontando.</a:t>
            </a:r>
          </a:p>
          <a:p>
            <a:pPr marL="0" indent="0">
              <a:spcBef>
                <a:spcPts val="0"/>
              </a:spcBef>
              <a:buNone/>
            </a:pPr>
            <a:endParaRPr lang="it-IT"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endParaRPr lang="it-IT"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Mentoring di gruppo</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In un contesto di mentoring di gruppo, i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vengono inseriti in piccoli gruppi con un mentore che guida discussioni e attività su un tema specifico. Nel mentoring di gruppo, uno o più mentori forniscono guida e consigli a più </a:t>
            </a:r>
            <a:r>
              <a:rPr lang="it-IT" dirty="0" err="1">
                <a:latin typeface="Calibri" panose="020F0502020204030204" pitchFamily="34" charset="0"/>
                <a:ea typeface="Calibri" panose="020F0502020204030204" pitchFamily="34" charset="0"/>
                <a:cs typeface="Calibri" panose="020F0502020204030204" pitchFamily="34" charset="0"/>
              </a:rPr>
              <a:t>mentee</a:t>
            </a:r>
            <a:r>
              <a:rPr lang="it-IT" dirty="0">
                <a:latin typeface="Calibri" panose="020F0502020204030204" pitchFamily="34" charset="0"/>
                <a:ea typeface="Calibri" panose="020F0502020204030204" pitchFamily="34" charset="0"/>
                <a:cs typeface="Calibri" panose="020F0502020204030204" pitchFamily="34" charset="0"/>
              </a:rPr>
              <a:t>, con richieste di mentoring allineate.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93ADB5-6C9C-DD0C-260B-B5D7EECC97EC}"/>
              </a:ext>
            </a:extLst>
          </p:cNvPr>
          <p:cNvSpPr>
            <a:spLocks noGrp="1"/>
          </p:cNvSpPr>
          <p:nvPr>
            <p:ph type="body" idx="1"/>
          </p:nvPr>
        </p:nvSpPr>
        <p:spPr/>
        <p:txBody>
          <a:bodyPr/>
          <a:lstStyle/>
          <a:p>
            <a:r>
              <a:rPr lang="pt-PT" dirty="0">
                <a:latin typeface="Calibri" panose="020F0502020204030204" pitchFamily="34" charset="0"/>
                <a:cs typeface="Calibri" panose="020F0502020204030204" pitchFamily="34" charset="0"/>
              </a:rPr>
              <a:t>Tipi </a:t>
            </a:r>
            <a:r>
              <a:rPr lang="pt-PT" dirty="0" err="1">
                <a:latin typeface="Calibri" panose="020F0502020204030204" pitchFamily="34" charset="0"/>
                <a:cs typeface="Calibri" panose="020F0502020204030204" pitchFamily="34" charset="0"/>
              </a:rPr>
              <a:t>di</a:t>
            </a:r>
            <a:r>
              <a:rPr lang="pt-PT" dirty="0">
                <a:latin typeface="Calibri" panose="020F0502020204030204" pitchFamily="34" charset="0"/>
                <a:cs typeface="Calibri" panose="020F0502020204030204" pitchFamily="34" charset="0"/>
              </a:rPr>
              <a:t> mentoring</a:t>
            </a:r>
            <a:endParaRPr lang="en-US" dirty="0"/>
          </a:p>
        </p:txBody>
      </p:sp>
      <p:sp>
        <p:nvSpPr>
          <p:cNvPr id="3" name="Text Placeholder 2">
            <a:extLst>
              <a:ext uri="{FF2B5EF4-FFF2-40B4-BE49-F238E27FC236}">
                <a16:creationId xmlns:a16="http://schemas.microsoft.com/office/drawing/2014/main" id="{E274A614-E06C-51F4-4F24-B92EDDE594E7}"/>
              </a:ext>
            </a:extLst>
          </p:cNvPr>
          <p:cNvSpPr>
            <a:spLocks noGrp="1"/>
          </p:cNvSpPr>
          <p:nvPr>
            <p:ph type="body" idx="2"/>
          </p:nvPr>
        </p:nvSpPr>
        <p:spPr>
          <a:xfrm>
            <a:off x="362081" y="1230284"/>
            <a:ext cx="6446933" cy="5237018"/>
          </a:xfrm>
        </p:spPr>
        <p:txBody>
          <a:bodyPr/>
          <a:lstStyle/>
          <a:p>
            <a:pPr indent="0">
              <a:buNone/>
            </a:pPr>
            <a:r>
              <a:rPr lang="it-IT" b="1" dirty="0">
                <a:latin typeface="Calibri" panose="020F0502020204030204" pitchFamily="34" charset="0"/>
                <a:ea typeface="Calibri" panose="020F0502020204030204" pitchFamily="34" charset="0"/>
                <a:cs typeface="Calibri" panose="020F0502020204030204" pitchFamily="34" charset="0"/>
              </a:rPr>
              <a:t>Peer-to-peer mentoring</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Il </a:t>
            </a:r>
            <a:r>
              <a:rPr lang="it-IT" b="1" dirty="0">
                <a:latin typeface="Calibri" panose="020F0502020204030204" pitchFamily="34" charset="0"/>
                <a:ea typeface="Calibri" panose="020F0502020204030204" pitchFamily="34" charset="0"/>
                <a:cs typeface="Calibri" panose="020F0502020204030204" pitchFamily="34" charset="0"/>
              </a:rPr>
              <a:t>peer mentoring</a:t>
            </a:r>
            <a:r>
              <a:rPr lang="it-IT" dirty="0">
                <a:latin typeface="Calibri" panose="020F0502020204030204" pitchFamily="34" charset="0"/>
                <a:ea typeface="Calibri" panose="020F0502020204030204" pitchFamily="34" charset="0"/>
                <a:cs typeface="Calibri" panose="020F0502020204030204" pitchFamily="34" charset="0"/>
              </a:rPr>
              <a:t> è un processo in cui due persone di età e/o esperienza simile lavorano insieme per aiutarsi a vicenda a crescere. La relazione è meno formale rispetto a un tradizionale rapporto di mentoring, ma è comunque strutturata in modo che sia reciprocamente vantaggiosa.</a:t>
            </a:r>
          </a:p>
          <a:p>
            <a:pPr indent="0">
              <a:buNone/>
            </a:pPr>
            <a:endParaRPr lang="it-IT" dirty="0">
              <a:latin typeface="Calibri" panose="020F0502020204030204" pitchFamily="34" charset="0"/>
              <a:ea typeface="Calibri" panose="020F0502020204030204" pitchFamily="34" charset="0"/>
              <a:cs typeface="Calibri" panose="020F0502020204030204" pitchFamily="34" charset="0"/>
            </a:endParaRPr>
          </a:p>
          <a:p>
            <a:pPr indent="0">
              <a:buNone/>
            </a:pPr>
            <a:r>
              <a:rPr lang="it-IT" b="1" dirty="0">
                <a:latin typeface="Calibri" panose="020F0502020204030204" pitchFamily="34" charset="0"/>
                <a:ea typeface="Calibri" panose="020F0502020204030204" pitchFamily="34" charset="0"/>
                <a:cs typeface="Calibri" panose="020F0502020204030204" pitchFamily="34" charset="0"/>
              </a:rPr>
              <a:t>Reverse mentoring</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Il </a:t>
            </a:r>
            <a:r>
              <a:rPr lang="it-IT" b="1" dirty="0">
                <a:latin typeface="Calibri" panose="020F0502020204030204" pitchFamily="34" charset="0"/>
                <a:ea typeface="Calibri" panose="020F0502020204030204" pitchFamily="34" charset="0"/>
                <a:cs typeface="Calibri" panose="020F0502020204030204" pitchFamily="34" charset="0"/>
              </a:rPr>
              <a:t>reverse mentoring</a:t>
            </a:r>
            <a:r>
              <a:rPr lang="it-IT" dirty="0">
                <a:latin typeface="Calibri" panose="020F0502020204030204" pitchFamily="34" charset="0"/>
                <a:ea typeface="Calibri" panose="020F0502020204030204" pitchFamily="34" charset="0"/>
                <a:cs typeface="Calibri" panose="020F0502020204030204" pitchFamily="34" charset="0"/>
              </a:rPr>
              <a:t> si verifica quando una persona più giovane e con meno esperienza affianca e guida una persona più senior (in termini di età, esperienza o posizione). Il reverse mentoring offre l’opportunità di costruire relazioni tra generazioni e di supportare la crescita di professionisti esperti in determinati ambiti in cui potrebbero avere lacune.</a:t>
            </a:r>
          </a:p>
          <a:p>
            <a:pPr marL="101600" indent="0">
              <a:lnSpc>
                <a:spcPct val="114999"/>
              </a:lnSpc>
              <a:spcBef>
                <a:spcPts val="1200"/>
              </a:spcBef>
              <a:spcAft>
                <a:spcPts val="1200"/>
              </a:spcAft>
              <a:buNone/>
            </a:pPr>
            <a:r>
              <a:rPr lang="pt-PT" dirty="0">
                <a:highlight>
                  <a:srgbClr val="FFFFFF"/>
                </a:highlight>
                <a:latin typeface="Calibri" panose="020F0502020204030204" pitchFamily="34" charset="0"/>
                <a:ea typeface="Calibri" panose="020F0502020204030204" pitchFamily="34" charset="0"/>
                <a:cs typeface="Calibri" panose="020F0502020204030204" pitchFamily="34" charset="0"/>
              </a:rPr>
              <a:t>.</a:t>
            </a:r>
            <a:endParaRPr lang="en-US" dirty="0">
              <a:latin typeface="Calibri" panose="020F0502020204030204" pitchFamily="34" charset="0"/>
              <a:ea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5079607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B1813-9FCC-C39B-14DE-4D85B3971A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9868584-1595-5C15-FF3E-9FA8A9AEC455}"/>
              </a:ext>
            </a:extLst>
          </p:cNvPr>
          <p:cNvSpPr>
            <a:spLocks noGrp="1"/>
          </p:cNvSpPr>
          <p:nvPr>
            <p:ph type="body" sz="quarter" idx="10"/>
          </p:nvPr>
        </p:nvSpPr>
        <p:spPr>
          <a:xfrm>
            <a:off x="432260" y="3142210"/>
            <a:ext cx="9327375" cy="1762299"/>
          </a:xfrm>
        </p:spPr>
        <p:txBody>
          <a:bodyPr/>
          <a:lstStyle/>
          <a:p>
            <a:r>
              <a:rPr lang="it-IT" dirty="0"/>
              <a:t>UNITÀ 5.2: Diventare un </a:t>
            </a:r>
            <a:r>
              <a:rPr lang="it-IT" dirty="0" err="1"/>
              <a:t>mentee</a:t>
            </a:r>
            <a:r>
              <a:rPr lang="it-IT" dirty="0"/>
              <a:t> effettivo</a:t>
            </a:r>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9126521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36ea64c330c_0_29"/>
          <p:cNvSpPr txBox="1">
            <a:spLocks noGrp="1"/>
          </p:cNvSpPr>
          <p:nvPr>
            <p:ph type="body" idx="1"/>
          </p:nvPr>
        </p:nvSpPr>
        <p:spPr>
          <a:xfrm>
            <a:off x="362075" y="252997"/>
            <a:ext cx="5664600" cy="659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it-IT" sz="2600" dirty="0">
                <a:latin typeface="Calibri" panose="020F0502020204030204" pitchFamily="34" charset="0"/>
                <a:cs typeface="Calibri" panose="020F0502020204030204" pitchFamily="34" charset="0"/>
              </a:rPr>
              <a:t>Come identificare i tuoi bisogni e obiettivi come </a:t>
            </a:r>
            <a:r>
              <a:rPr lang="it-IT" sz="2600" dirty="0" err="1">
                <a:latin typeface="Calibri" panose="020F0502020204030204" pitchFamily="34" charset="0"/>
                <a:cs typeface="Calibri" panose="020F0502020204030204" pitchFamily="34" charset="0"/>
              </a:rPr>
              <a:t>mentee</a:t>
            </a:r>
            <a:endParaRPr sz="2600" dirty="0">
              <a:latin typeface="Calibri" panose="020F0502020204030204" pitchFamily="34" charset="0"/>
              <a:cs typeface="Calibri" panose="020F0502020204030204" pitchFamily="34" charset="0"/>
            </a:endParaRPr>
          </a:p>
        </p:txBody>
      </p:sp>
      <p:sp>
        <p:nvSpPr>
          <p:cNvPr id="166" name="Google Shape;166;g36ea64c330c_0_29"/>
          <p:cNvSpPr txBox="1">
            <a:spLocks noGrp="1"/>
          </p:cNvSpPr>
          <p:nvPr>
            <p:ph type="body" idx="2"/>
          </p:nvPr>
        </p:nvSpPr>
        <p:spPr>
          <a:xfrm>
            <a:off x="362079" y="1333554"/>
            <a:ext cx="56646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3A3838"/>
              </a:buClr>
              <a:buSzPts val="1800"/>
              <a:buNone/>
            </a:pPr>
            <a:r>
              <a:rPr lang="it-IT" sz="2500" dirty="0">
                <a:latin typeface="Calibri" panose="020F0502020204030204" pitchFamily="34" charset="0"/>
                <a:cs typeface="Calibri" panose="020F0502020204030204" pitchFamily="34" charset="0"/>
              </a:rPr>
              <a:t>Il tuo COSA</a:t>
            </a:r>
            <a:endParaRPr sz="250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1800"/>
              <a:buNone/>
            </a:pPr>
            <a:endParaRPr dirty="0">
              <a:latin typeface="Calibri" panose="020F0502020204030204" pitchFamily="34" charset="0"/>
              <a:cs typeface="Calibri" panose="020F0502020204030204" pitchFamily="34" charset="0"/>
            </a:endParaRPr>
          </a:p>
          <a:p>
            <a:pPr marL="457200" lvl="0" indent="-342900" algn="l" rtl="0">
              <a:lnSpc>
                <a:spcPct val="90000"/>
              </a:lnSpc>
              <a:spcBef>
                <a:spcPts val="0"/>
              </a:spcBef>
              <a:spcAft>
                <a:spcPts val="0"/>
              </a:spcAft>
              <a:buSzPts val="1800"/>
              <a:buChar char="●"/>
            </a:pPr>
            <a:r>
              <a:rPr lang="it-IT" dirty="0">
                <a:latin typeface="Calibri" panose="020F0502020204030204" pitchFamily="34" charset="0"/>
                <a:cs typeface="Calibri" panose="020F0502020204030204" pitchFamily="34" charset="0"/>
              </a:rPr>
              <a:t>Quali sfide stai affrontando?</a:t>
            </a:r>
          </a:p>
          <a:p>
            <a:pPr marL="457200" lvl="0" indent="-342900" algn="l" rtl="0">
              <a:lnSpc>
                <a:spcPct val="90000"/>
              </a:lnSpc>
              <a:spcBef>
                <a:spcPts val="0"/>
              </a:spcBef>
              <a:spcAft>
                <a:spcPts val="0"/>
              </a:spcAft>
              <a:buSzPts val="1800"/>
              <a:buChar char="●"/>
            </a:pPr>
            <a:r>
              <a:rPr lang="it-IT" dirty="0">
                <a:latin typeface="Calibri" panose="020F0502020204030204" pitchFamily="34" charset="0"/>
                <a:cs typeface="Calibri" panose="020F0502020204030204" pitchFamily="34" charset="0"/>
              </a:rPr>
              <a:t>Quali competenze devi sviluppare?</a:t>
            </a:r>
          </a:p>
          <a:p>
            <a:pPr marL="457200" lvl="0" indent="-342900" algn="l" rtl="0">
              <a:lnSpc>
                <a:spcPct val="90000"/>
              </a:lnSpc>
              <a:spcBef>
                <a:spcPts val="0"/>
              </a:spcBef>
              <a:spcAft>
                <a:spcPts val="0"/>
              </a:spcAft>
              <a:buSzPts val="1800"/>
              <a:buChar char="●"/>
            </a:pPr>
            <a:r>
              <a:rPr lang="it-IT" dirty="0">
                <a:latin typeface="Calibri" panose="020F0502020204030204" pitchFamily="34" charset="0"/>
                <a:cs typeface="Calibri" panose="020F0502020204030204" pitchFamily="34" charset="0"/>
              </a:rPr>
              <a:t>In quali aree ti senti bloccato/a?</a:t>
            </a:r>
          </a:p>
          <a:p>
            <a:pPr marL="457200" lvl="0" indent="-342900" algn="l" rtl="0">
              <a:lnSpc>
                <a:spcPct val="90000"/>
              </a:lnSpc>
              <a:spcBef>
                <a:spcPts val="0"/>
              </a:spcBef>
              <a:spcAft>
                <a:spcPts val="0"/>
              </a:spcAft>
              <a:buSzPts val="1800"/>
              <a:buChar char="●"/>
            </a:pPr>
            <a:r>
              <a:rPr lang="it-IT" dirty="0">
                <a:latin typeface="Calibri" panose="020F0502020204030204" pitchFamily="34" charset="0"/>
                <a:cs typeface="Calibri" panose="020F0502020204030204" pitchFamily="34" charset="0"/>
              </a:rPr>
              <a:t>Quali cambiamenti stai cercando di realizzare?</a:t>
            </a:r>
            <a:endParaRPr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rgbClr val="3A3838"/>
              </a:buClr>
              <a:buSzPts val="1800"/>
              <a:buNone/>
            </a:pPr>
            <a:r>
              <a:rPr lang="pt-PT" sz="2500" b="1" dirty="0">
                <a:latin typeface="Calibri" panose="020F0502020204030204" pitchFamily="34" charset="0"/>
                <a:cs typeface="Calibri" panose="020F0502020204030204" pitchFamily="34" charset="0"/>
              </a:rPr>
              <a:t>QUAL E’</a:t>
            </a:r>
            <a:r>
              <a:rPr lang="it-IT" sz="2500" b="1" dirty="0">
                <a:latin typeface="Calibri" panose="020F0502020204030204" pitchFamily="34" charset="0"/>
                <a:cs typeface="Calibri" panose="020F0502020204030204" pitchFamily="34" charset="0"/>
              </a:rPr>
              <a:t> </a:t>
            </a:r>
            <a:r>
              <a:rPr lang="it-IT" sz="2500" dirty="0">
                <a:latin typeface="Calibri" panose="020F0502020204030204" pitchFamily="34" charset="0"/>
                <a:cs typeface="Calibri" panose="020F0502020204030204" pitchFamily="34" charset="0"/>
              </a:rPr>
              <a:t>è l’unica cosa su cui vuoi che il tuo mentore ti supporti nella tua vita professionale in questo momento?</a:t>
            </a:r>
            <a:endParaRPr sz="2500" dirty="0">
              <a:latin typeface="Calibri" panose="020F0502020204030204" pitchFamily="34" charset="0"/>
              <a:cs typeface="Calibri" panose="020F0502020204030204" pitchFamily="34" charset="0"/>
            </a:endParaRPr>
          </a:p>
        </p:txBody>
      </p:sp>
      <p:sp>
        <p:nvSpPr>
          <p:cNvPr id="167" name="Google Shape;167;g36ea64c330c_0_29"/>
          <p:cNvSpPr txBox="1">
            <a:spLocks noGrp="1"/>
          </p:cNvSpPr>
          <p:nvPr>
            <p:ph type="body" idx="3"/>
          </p:nvPr>
        </p:nvSpPr>
        <p:spPr>
          <a:xfrm>
            <a:off x="6799811" y="1333554"/>
            <a:ext cx="5030100" cy="54057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lt1"/>
              </a:buClr>
              <a:buSzPts val="1800"/>
              <a:buNone/>
            </a:pPr>
            <a:r>
              <a:rPr lang="it-IT" sz="2500" dirty="0">
                <a:latin typeface="Calibri" panose="020F0502020204030204" pitchFamily="34" charset="0"/>
                <a:cs typeface="Calibri" panose="020F0502020204030204" pitchFamily="34" charset="0"/>
              </a:rPr>
              <a:t>Il tuo PERCHE’</a:t>
            </a:r>
            <a:endParaRPr sz="2500"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indent="-342900">
              <a:spcBef>
                <a:spcPts val="0"/>
              </a:spcBef>
              <a:buChar char="●"/>
            </a:pPr>
            <a:r>
              <a:rPr lang="it-IT" dirty="0">
                <a:latin typeface="Calibri" panose="020F0502020204030204" pitchFamily="34" charset="0"/>
                <a:cs typeface="Calibri" panose="020F0502020204030204" pitchFamily="34" charset="0"/>
              </a:rPr>
              <a:t>Perché è importante per te concentrarti su questo?</a:t>
            </a:r>
          </a:p>
          <a:p>
            <a:pPr indent="-342900">
              <a:spcBef>
                <a:spcPts val="0"/>
              </a:spcBef>
              <a:buChar char="●"/>
            </a:pPr>
            <a:r>
              <a:rPr lang="it-IT" dirty="0">
                <a:latin typeface="Calibri" panose="020F0502020204030204" pitchFamily="34" charset="0"/>
                <a:cs typeface="Calibri" panose="020F0502020204030204" pitchFamily="34" charset="0"/>
              </a:rPr>
              <a:t>Se questa competenza viene sviluppata, in cosa diventerai più bravo/a?</a:t>
            </a:r>
          </a:p>
          <a:p>
            <a:pPr indent="-342900">
              <a:spcBef>
                <a:spcPts val="0"/>
              </a:spcBef>
              <a:buChar char="●"/>
            </a:pPr>
            <a:r>
              <a:rPr lang="it-IT" dirty="0">
                <a:latin typeface="Calibri" panose="020F0502020204030204" pitchFamily="34" charset="0"/>
                <a:cs typeface="Calibri" panose="020F0502020204030204" pitchFamily="34" charset="0"/>
              </a:rPr>
              <a:t>Se questa sfida viene affrontata, cosa cambierà per te?</a:t>
            </a:r>
            <a:endParaRPr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chemeClr val="lt1"/>
              </a:buClr>
              <a:buSzPts val="1800"/>
              <a:buNone/>
            </a:pPr>
            <a:endParaRPr sz="2500" dirty="0">
              <a:latin typeface="Calibri" panose="020F0502020204030204" pitchFamily="34" charset="0"/>
              <a:cs typeface="Calibri" panose="020F0502020204030204" pitchFamily="34" charset="0"/>
            </a:endParaRPr>
          </a:p>
          <a:p>
            <a:pPr marL="0" indent="0" algn="ctr">
              <a:spcBef>
                <a:spcPts val="0"/>
              </a:spcBef>
            </a:pPr>
            <a:r>
              <a:rPr lang="it-IT" sz="2500" dirty="0">
                <a:latin typeface="Calibri" panose="020F0502020204030204" pitchFamily="34" charset="0"/>
                <a:cs typeface="Calibri" panose="020F0502020204030204" pitchFamily="34" charset="0"/>
              </a:rPr>
              <a:t>Capire il tuo </a:t>
            </a:r>
            <a:r>
              <a:rPr lang="it-IT" sz="2500" b="1" dirty="0">
                <a:latin typeface="Calibri" panose="020F0502020204030204" pitchFamily="34" charset="0"/>
                <a:cs typeface="Calibri" panose="020F0502020204030204" pitchFamily="34" charset="0"/>
              </a:rPr>
              <a:t>PERCHE’  </a:t>
            </a:r>
            <a:r>
              <a:rPr lang="it-IT" sz="2500" dirty="0">
                <a:latin typeface="Calibri" panose="020F0502020204030204" pitchFamily="34" charset="0"/>
                <a:cs typeface="Calibri" panose="020F0502020204030204" pitchFamily="34" charset="0"/>
              </a:rPr>
              <a:t>ti aiuterà a restare motivato/a!</a:t>
            </a:r>
            <a:endParaRPr sz="2500" dirty="0">
              <a:latin typeface="Calibri" panose="020F0502020204030204" pitchFamily="34" charset="0"/>
              <a:cs typeface="Calibri" panose="020F0502020204030204" pitchFamily="34" charset="0"/>
            </a:endParaRPr>
          </a:p>
        </p:txBody>
      </p:sp>
    </p:spTree>
  </p:cSld>
  <p:clrMapOvr>
    <a:masterClrMapping/>
  </p:clrMapOvr>
  <p:extLst>
    <p:ext uri="{6950BFC3-D8DA-4A85-94F7-54DA5524770B}">
      <p188:commentRel xmlns:p188="http://schemas.microsoft.com/office/powerpoint/2018/8/main" r:id="rId3"/>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36ea64c330c_0_43"/>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Un promemoria di quanto siano utili gli obiettivi S.M.A.R.T. (anche nel mentoring!)</a:t>
            </a:r>
            <a:endParaRPr dirty="0">
              <a:latin typeface="Calibri" panose="020F0502020204030204" pitchFamily="34" charset="0"/>
              <a:cs typeface="Calibri" panose="020F0502020204030204" pitchFamily="34" charset="0"/>
            </a:endParaRPr>
          </a:p>
        </p:txBody>
      </p:sp>
      <p:sp>
        <p:nvSpPr>
          <p:cNvPr id="173" name="Google Shape;173;g36ea64c330c_0_43"/>
          <p:cNvSpPr txBox="1"/>
          <p:nvPr/>
        </p:nvSpPr>
        <p:spPr>
          <a:xfrm>
            <a:off x="954475" y="1301464"/>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dirty="0">
                <a:solidFill>
                  <a:srgbClr val="3A3838"/>
                </a:solidFill>
                <a:latin typeface="Calibri" panose="020F0502020204030204" pitchFamily="34" charset="0"/>
                <a:cs typeface="Calibri" panose="020F0502020204030204" pitchFamily="34" charset="0"/>
              </a:rPr>
              <a:t>Specifico | “Con il mio mentore, voglio identificare un’area chiave in cui ho bisogno di crescere per essere pronta al prossimo periodo di promozione nella mia azienda”.</a:t>
            </a:r>
            <a:endParaRPr sz="1800" dirty="0">
              <a:solidFill>
                <a:srgbClr val="3A3838"/>
              </a:solidFill>
              <a:latin typeface="Calibri" panose="020F0502020204030204" pitchFamily="34" charset="0"/>
              <a:cs typeface="Calibri" panose="020F0502020204030204" pitchFamily="34" charset="0"/>
            </a:endParaRPr>
          </a:p>
        </p:txBody>
      </p:sp>
      <p:sp>
        <p:nvSpPr>
          <p:cNvPr id="174" name="Google Shape;174;g36ea64c330c_0_43"/>
          <p:cNvSpPr txBox="1"/>
          <p:nvPr/>
        </p:nvSpPr>
        <p:spPr>
          <a:xfrm>
            <a:off x="954475" y="2212176"/>
            <a:ext cx="10876500" cy="646290"/>
          </a:xfrm>
          <a:prstGeom prst="rect">
            <a:avLst/>
          </a:prstGeom>
          <a:noFill/>
          <a:ln>
            <a:noFill/>
          </a:ln>
        </p:spPr>
        <p:txBody>
          <a:bodyPr spcFirstLastPara="1" wrap="square" lIns="91425" tIns="45700" rIns="91425" bIns="45700" anchor="t" anchorCtr="0">
            <a:spAutoFit/>
          </a:bodyPr>
          <a:lstStyle/>
          <a:p>
            <a:r>
              <a:rPr lang="it-IT" sz="1800" dirty="0">
                <a:solidFill>
                  <a:srgbClr val="3A3838"/>
                </a:solidFill>
                <a:latin typeface="Calibri" panose="020F0502020204030204" pitchFamily="34" charset="0"/>
                <a:cs typeface="Calibri" panose="020F0502020204030204" pitchFamily="34" charset="0"/>
              </a:rPr>
              <a:t>Misurabile | “Identificheremo traguardi chiave (piccoli) e stabiliremo almeno un’azione concreta tra i nostri incontri”.</a:t>
            </a:r>
            <a:endParaRPr sz="1800" dirty="0">
              <a:solidFill>
                <a:srgbClr val="3A3838"/>
              </a:solidFill>
              <a:latin typeface="Calibri" panose="020F0502020204030204" pitchFamily="34" charset="0"/>
              <a:cs typeface="Calibri" panose="020F0502020204030204" pitchFamily="34" charset="0"/>
            </a:endParaRPr>
          </a:p>
        </p:txBody>
      </p:sp>
      <p:sp>
        <p:nvSpPr>
          <p:cNvPr id="175" name="Google Shape;175;g36ea64c330c_0_43"/>
          <p:cNvSpPr txBox="1"/>
          <p:nvPr/>
        </p:nvSpPr>
        <p:spPr>
          <a:xfrm>
            <a:off x="954475" y="2962859"/>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dirty="0">
                <a:solidFill>
                  <a:srgbClr val="3A3838"/>
                </a:solidFill>
                <a:latin typeface="Calibri" panose="020F0502020204030204" pitchFamily="34" charset="0"/>
                <a:cs typeface="Calibri" panose="020F0502020204030204" pitchFamily="34" charset="0"/>
              </a:rPr>
              <a:t>(</a:t>
            </a:r>
            <a:r>
              <a:rPr lang="it-IT" sz="1800" dirty="0" err="1">
                <a:solidFill>
                  <a:srgbClr val="3A3838"/>
                </a:solidFill>
                <a:latin typeface="Calibri" panose="020F0502020204030204" pitchFamily="34" charset="0"/>
                <a:cs typeface="Calibri" panose="020F0502020204030204" pitchFamily="34" charset="0"/>
              </a:rPr>
              <a:t>Achievable</a:t>
            </a:r>
            <a:r>
              <a:rPr lang="it-IT" sz="1800" dirty="0">
                <a:solidFill>
                  <a:srgbClr val="3A3838"/>
                </a:solidFill>
                <a:latin typeface="Calibri" panose="020F0502020204030204" pitchFamily="34" charset="0"/>
                <a:cs typeface="Calibri" panose="020F0502020204030204" pitchFamily="34" charset="0"/>
              </a:rPr>
              <a:t>) Realizzabile | “Pianificheremo in base al mio programma e al carico di lavoro con verifiche rapide, così da poterci adattare se necessario (e non identificheremo più di un’area chiave!)”.</a:t>
            </a:r>
            <a:endParaRPr sz="1800" dirty="0">
              <a:solidFill>
                <a:srgbClr val="3A3838"/>
              </a:solidFill>
              <a:latin typeface="Calibri" panose="020F0502020204030204" pitchFamily="34" charset="0"/>
              <a:cs typeface="Calibri" panose="020F0502020204030204" pitchFamily="34" charset="0"/>
              <a:sym typeface="Arial"/>
            </a:endParaRPr>
          </a:p>
        </p:txBody>
      </p:sp>
      <p:sp>
        <p:nvSpPr>
          <p:cNvPr id="176" name="Google Shape;176;g36ea64c330c_0_43"/>
          <p:cNvSpPr txBox="1"/>
          <p:nvPr/>
        </p:nvSpPr>
        <p:spPr>
          <a:xfrm>
            <a:off x="954475" y="3969763"/>
            <a:ext cx="10876500" cy="646500"/>
          </a:xfrm>
          <a:prstGeom prst="rect">
            <a:avLst/>
          </a:prstGeom>
          <a:noFill/>
          <a:ln>
            <a:noFill/>
          </a:ln>
        </p:spPr>
        <p:txBody>
          <a:bodyPr spcFirstLastPara="1" wrap="square" lIns="91425" tIns="45700" rIns="91425" bIns="45700" anchor="t" anchorCtr="0">
            <a:spAutoFit/>
          </a:bodyPr>
          <a:lstStyle/>
          <a:p>
            <a:r>
              <a:rPr lang="it-IT" sz="1800" dirty="0">
                <a:solidFill>
                  <a:srgbClr val="3A3838"/>
                </a:solidFill>
                <a:latin typeface="Calibri" panose="020F0502020204030204" pitchFamily="34" charset="0"/>
                <a:cs typeface="Calibri" panose="020F0502020204030204" pitchFamily="34" charset="0"/>
              </a:rPr>
              <a:t>Rilevante | “Per identificare quest’area chiave, dovrò riflettere su come si allinea con la mia vita professionale attuale o con la mia visione futura”.</a:t>
            </a:r>
            <a:endParaRPr sz="1800" dirty="0">
              <a:solidFill>
                <a:srgbClr val="3A3838"/>
              </a:solidFill>
              <a:latin typeface="Calibri" panose="020F0502020204030204" pitchFamily="34" charset="0"/>
              <a:cs typeface="Calibri" panose="020F0502020204030204" pitchFamily="34" charset="0"/>
            </a:endParaRPr>
          </a:p>
        </p:txBody>
      </p:sp>
      <p:sp>
        <p:nvSpPr>
          <p:cNvPr id="177" name="Google Shape;177;g36ea64c330c_0_43"/>
          <p:cNvSpPr txBox="1"/>
          <p:nvPr/>
        </p:nvSpPr>
        <p:spPr>
          <a:xfrm>
            <a:off x="954475" y="4910036"/>
            <a:ext cx="108765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it-IT" sz="1800" dirty="0">
                <a:solidFill>
                  <a:srgbClr val="3A3838"/>
                </a:solidFill>
                <a:latin typeface="Calibri" panose="020F0502020204030204" pitchFamily="34" charset="0"/>
                <a:cs typeface="Calibri" panose="020F0502020204030204" pitchFamily="34" charset="0"/>
                <a:sym typeface="Arial"/>
              </a:rPr>
              <a:t>Temporizzato | “Io e il mio mentore ci impegneremo affinché io completi il mio primo traguardo/i miei primi traguardi prima del nostro [inserire numero] incontro”.</a:t>
            </a:r>
            <a:endParaRPr sz="1800" dirty="0">
              <a:solidFill>
                <a:srgbClr val="3A3838"/>
              </a:solidFill>
              <a:latin typeface="Calibri" panose="020F0502020204030204" pitchFamily="34" charset="0"/>
              <a:cs typeface="Calibri" panose="020F0502020204030204" pitchFamily="34" charset="0"/>
              <a:sym typeface="Arial"/>
            </a:endParaRPr>
          </a:p>
        </p:txBody>
      </p:sp>
      <p:sp>
        <p:nvSpPr>
          <p:cNvPr id="178" name="Google Shape;178;g36ea64c330c_0_43"/>
          <p:cNvSpPr txBox="1"/>
          <p:nvPr/>
        </p:nvSpPr>
        <p:spPr>
          <a:xfrm>
            <a:off x="954475" y="5731759"/>
            <a:ext cx="10876500" cy="646290"/>
          </a:xfrm>
          <a:prstGeom prst="rect">
            <a:avLst/>
          </a:prstGeom>
          <a:noFill/>
          <a:ln>
            <a:noFill/>
          </a:ln>
        </p:spPr>
        <p:txBody>
          <a:bodyPr spcFirstLastPara="1" wrap="square" lIns="91425" tIns="45700" rIns="91425" bIns="45700" anchor="t" anchorCtr="0">
            <a:spAutoFit/>
          </a:bodyPr>
          <a:lstStyle/>
          <a:p>
            <a:r>
              <a:rPr lang="it-IT" sz="1800" dirty="0">
                <a:solidFill>
                  <a:srgbClr val="3A3838"/>
                </a:solidFill>
                <a:latin typeface="Calibri" panose="020F0502020204030204" pitchFamily="34" charset="0"/>
                <a:cs typeface="Calibri" panose="020F0502020204030204" pitchFamily="34" charset="0"/>
              </a:rPr>
              <a:t>ATTENZIONE! Non tutti gli obiettivi di mentoring devono essere perfettamente allineati al framework S.M.A.R.T.! Usa il framework a tuo vantaggio e non adattare forzatamente i tuoi obiettivi ad esso. È una guida, non un vincolo!</a:t>
            </a:r>
            <a:endParaRPr sz="1800" dirty="0">
              <a:solidFill>
                <a:srgbClr val="3A3838"/>
              </a:solidFill>
              <a:latin typeface="Calibri" panose="020F0502020204030204" pitchFamily="34" charset="0"/>
              <a:cs typeface="Calibri" panose="020F0502020204030204" pitchFamily="34" charset="0"/>
            </a:endParaRPr>
          </a:p>
        </p:txBody>
      </p:sp>
      <p:pic>
        <p:nvPicPr>
          <p:cNvPr id="179" name="Google Shape;179;g36ea64c330c_0_43"/>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180" name="Google Shape;180;g36ea64c330c_0_43"/>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181" name="Google Shape;181;g36ea64c330c_0_43"/>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182" name="Google Shape;182;g36ea64c330c_0_43"/>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183" name="Google Shape;183;g36ea64c330c_0_43"/>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184" name="Google Shape;184;g36ea64c330c_0_43"/>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6"/>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err="1">
                <a:latin typeface="Calibri" panose="020F0502020204030204" pitchFamily="34" charset="0"/>
                <a:cs typeface="Calibri" panose="020F0502020204030204" pitchFamily="34" charset="0"/>
              </a:rPr>
              <a:t>Trovare</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il</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mentore</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giusto</a:t>
            </a:r>
            <a:endParaRPr dirty="0">
              <a:latin typeface="Calibri" panose="020F0502020204030204" pitchFamily="34" charset="0"/>
              <a:cs typeface="Calibri" panose="020F0502020204030204" pitchFamily="34" charset="0"/>
            </a:endParaRPr>
          </a:p>
        </p:txBody>
      </p:sp>
      <p:sp>
        <p:nvSpPr>
          <p:cNvPr id="190" name="Google Shape;190;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Il tuo mentore deve avere esperienza nella materia e/o nel campo di tuo interesse.</a:t>
            </a:r>
          </a:p>
          <a:p>
            <a:pPr marL="0" indent="0">
              <a:spcBef>
                <a:spcPts val="0"/>
              </a:spcBef>
              <a:buNone/>
            </a:pPr>
            <a:br>
              <a:rPr lang="it-IT" dirty="0">
                <a:latin typeface="Calibri" panose="020F0502020204030204" pitchFamily="34" charset="0"/>
                <a:ea typeface="Calibri" panose="020F0502020204030204" pitchFamily="34" charset="0"/>
                <a:cs typeface="Calibri" panose="020F0502020204030204" pitchFamily="34" charset="0"/>
              </a:rPr>
            </a:br>
            <a:r>
              <a:rPr lang="it-IT" i="1" dirty="0">
                <a:latin typeface="Calibri" panose="020F0502020204030204" pitchFamily="34" charset="0"/>
                <a:ea typeface="Calibri" panose="020F0502020204030204" pitchFamily="34" charset="0"/>
                <a:cs typeface="Calibri" panose="020F0502020204030204" pitchFamily="34" charset="0"/>
              </a:rPr>
              <a:t>Esempio:</a:t>
            </a:r>
            <a:r>
              <a:rPr lang="it-IT" dirty="0">
                <a:latin typeface="Calibri" panose="020F0502020204030204" pitchFamily="34" charset="0"/>
                <a:ea typeface="Calibri" panose="020F0502020204030204" pitchFamily="34" charset="0"/>
                <a:cs typeface="Calibri" panose="020F0502020204030204" pitchFamily="34" charset="0"/>
              </a:rPr>
              <a:t> Se vuoi cambiare carriera e avviare la tua attività, il mentore che sceglierai deve aver fatto un cambiamento simile o essere un imprenditore in un campo simile.</a:t>
            </a:r>
          </a:p>
          <a:p>
            <a:pPr marL="0" indent="0">
              <a:spcBef>
                <a:spcPts val="0"/>
              </a:spcBef>
              <a:buNone/>
            </a:pPr>
            <a:endParaRPr lang="it-IT"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endParaRPr lang="it-IT"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Se sei interessato/a </a:t>
            </a:r>
            <a:r>
              <a:rPr lang="it-IT" b="1" dirty="0" err="1">
                <a:latin typeface="Calibri" panose="020F0502020204030204" pitchFamily="34" charset="0"/>
                <a:ea typeface="Calibri" panose="020F0502020204030204" pitchFamily="34" charset="0"/>
                <a:cs typeface="Calibri" panose="020F0502020204030204" pitchFamily="34" charset="0"/>
              </a:rPr>
              <a:t>a</a:t>
            </a:r>
            <a:r>
              <a:rPr lang="it-IT" b="1" dirty="0">
                <a:latin typeface="Calibri" panose="020F0502020204030204" pitchFamily="34" charset="0"/>
                <a:ea typeface="Calibri" panose="020F0502020204030204" pitchFamily="34" charset="0"/>
                <a:cs typeface="Calibri" panose="020F0502020204030204" pitchFamily="34" charset="0"/>
              </a:rPr>
              <a:t> un particolare ambito di supporto/sfida, allora puoi scegliere il tuo mentore in base a quello.</a:t>
            </a:r>
          </a:p>
          <a:p>
            <a:pPr marL="0" indent="0">
              <a:spcBef>
                <a:spcPts val="0"/>
              </a:spcBef>
              <a:buNone/>
            </a:pPr>
            <a:br>
              <a:rPr lang="it-IT" dirty="0">
                <a:latin typeface="Calibri" panose="020F0502020204030204" pitchFamily="34" charset="0"/>
                <a:ea typeface="Calibri" panose="020F0502020204030204" pitchFamily="34" charset="0"/>
                <a:cs typeface="Calibri" panose="020F0502020204030204" pitchFamily="34" charset="0"/>
              </a:rPr>
            </a:br>
            <a:r>
              <a:rPr lang="it-IT" i="1" dirty="0">
                <a:latin typeface="Calibri" panose="020F0502020204030204" pitchFamily="34" charset="0"/>
                <a:ea typeface="Calibri" panose="020F0502020204030204" pitchFamily="34" charset="0"/>
                <a:cs typeface="Calibri" panose="020F0502020204030204" pitchFamily="34" charset="0"/>
              </a:rPr>
              <a:t>Esempio:</a:t>
            </a:r>
            <a:r>
              <a:rPr lang="it-IT" dirty="0">
                <a:latin typeface="Calibri" panose="020F0502020204030204" pitchFamily="34" charset="0"/>
                <a:ea typeface="Calibri" panose="020F0502020204030204" pitchFamily="34" charset="0"/>
                <a:cs typeface="Calibri" panose="020F0502020204030204" pitchFamily="34" charset="0"/>
              </a:rPr>
              <a:t> Se lavori nel settore marittimo e hai bisogno di supporto per lavorare in un ambiente dominato dagli uomini, puoi scegliere un mentore che abbia affrontato la stessa sfida anche se si trova in un altro settore, ad esempio nell’industria tecnologica.</a:t>
            </a:r>
          </a:p>
        </p:txBody>
      </p:sp>
      <p:pic>
        <p:nvPicPr>
          <p:cNvPr id="191" name="Google Shape;191;p6" descr="Uma imagem com pessoa, vestuário, Cara humana, interior  Os conteúdos gerados por IA poderão estar incorretos."/>
          <p:cNvPicPr preferRelativeResize="0">
            <a:picLocks noGrp="1"/>
          </p:cNvPicPr>
          <p:nvPr>
            <p:ph type="pic" idx="3"/>
          </p:nvPr>
        </p:nvPicPr>
        <p:blipFill rotWithShape="1">
          <a:blip r:embed="rId3">
            <a:alphaModFix/>
          </a:blip>
          <a:srcRect l="17502" r="31723"/>
          <a:stretch/>
        </p:blipFill>
        <p:spPr>
          <a:xfrm>
            <a:off x="6968836" y="0"/>
            <a:ext cx="5223164" cy="6858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g36ea64c330c_0_86"/>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pt-PT" dirty="0" err="1">
                <a:latin typeface="Calibri" panose="020F0502020204030204" pitchFamily="34" charset="0"/>
                <a:cs typeface="Calibri" panose="020F0502020204030204" pitchFamily="34" charset="0"/>
              </a:rPr>
              <a:t>Trovare</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il</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mentore</a:t>
            </a:r>
            <a:r>
              <a:rPr lang="pt-PT" dirty="0">
                <a:latin typeface="Calibri" panose="020F0502020204030204" pitchFamily="34" charset="0"/>
                <a:cs typeface="Calibri" panose="020F0502020204030204" pitchFamily="34" charset="0"/>
              </a:rPr>
              <a:t> </a:t>
            </a:r>
            <a:r>
              <a:rPr lang="pt-PT" dirty="0" err="1">
                <a:latin typeface="Calibri" panose="020F0502020204030204" pitchFamily="34" charset="0"/>
                <a:cs typeface="Calibri" panose="020F0502020204030204" pitchFamily="34" charset="0"/>
              </a:rPr>
              <a:t>giusto</a:t>
            </a:r>
            <a:endParaRPr dirty="0">
              <a:latin typeface="Calibri" panose="020F0502020204030204" pitchFamily="34" charset="0"/>
              <a:cs typeface="Calibri" panose="020F0502020204030204" pitchFamily="34" charset="0"/>
            </a:endParaRPr>
          </a:p>
        </p:txBody>
      </p:sp>
      <p:sp>
        <p:nvSpPr>
          <p:cNvPr id="197" name="Google Shape;197;g36ea64c330c_0_86"/>
          <p:cNvSpPr txBox="1">
            <a:spLocks noGrp="1"/>
          </p:cNvSpPr>
          <p:nvPr>
            <p:ph type="body" idx="2"/>
          </p:nvPr>
        </p:nvSpPr>
        <p:spPr>
          <a:xfrm>
            <a:off x="362082" y="1384192"/>
            <a:ext cx="6052500" cy="5305800"/>
          </a:xfrm>
          <a:prstGeom prst="rect">
            <a:avLst/>
          </a:prstGeom>
          <a:noFill/>
          <a:ln>
            <a:noFill/>
          </a:ln>
        </p:spPr>
        <p:txBody>
          <a:bodyPr spcFirstLastPara="1" wrap="square" lIns="91425" tIns="45700" rIns="91425" bIns="45700" anchor="t" anchorCtr="0">
            <a:noAutofit/>
          </a:bodyPr>
          <a:lstStyle/>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Assicurati di entrare in contatto con persone che potrebbero conoscere altre persone che possono aiutarti a trovare il mentore giusto.</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Suggerimento: partecipa a eventi di networking o comunitari vicino a te o online, chiedi raccomandazioni per possibili mentori, scrivi a persone su LinkedIn spiegando che potrebbero essere il tuo mentore ideale, ma sii sempre gentile e rispettoso del tempo altrui.</a:t>
            </a:r>
          </a:p>
          <a:p>
            <a:pPr marL="0" indent="0">
              <a:spcBef>
                <a:spcPts val="0"/>
              </a:spcBef>
              <a:buNone/>
            </a:pPr>
            <a:endParaRPr lang="it-IT" dirty="0">
              <a:latin typeface="Calibri" panose="020F0502020204030204" pitchFamily="34" charset="0"/>
              <a:ea typeface="Calibri" panose="020F0502020204030204" pitchFamily="34" charset="0"/>
              <a:cs typeface="Calibri" panose="020F0502020204030204" pitchFamily="34" charset="0"/>
            </a:endParaRPr>
          </a:p>
          <a:p>
            <a:pPr marL="0" indent="0">
              <a:spcBef>
                <a:spcPts val="0"/>
              </a:spcBef>
              <a:buNone/>
            </a:pPr>
            <a:r>
              <a:rPr lang="it-IT" b="1" dirty="0">
                <a:latin typeface="Calibri" panose="020F0502020204030204" pitchFamily="34" charset="0"/>
                <a:ea typeface="Calibri" panose="020F0502020204030204" pitchFamily="34" charset="0"/>
                <a:cs typeface="Calibri" panose="020F0502020204030204" pitchFamily="34" charset="0"/>
              </a:rPr>
              <a:t>Come preferisci che si svolgano i tuoi incontri di mentoring?</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Suggerimento: se preferisci un mentore con cui incontrarti di persona, concentra la tua ricerca su aree a te vicine e rendi questa la tua priorità. Se invece gli incontri di persona ti risultassero difficili da gestire o pensi che limiterebbero le tue possibilità di scelta, amplia la tua ricerca.</a:t>
            </a:r>
          </a:p>
        </p:txBody>
      </p:sp>
      <p:pic>
        <p:nvPicPr>
          <p:cNvPr id="198" name="Google Shape;198;g36ea64c330c_0_86" descr="Uma imagem com pessoa, vestuário, Cara humana, interior  Os conteúdos gerados por IA poderão estar incorretos."/>
          <p:cNvPicPr preferRelativeResize="0">
            <a:picLocks noGrp="1"/>
          </p:cNvPicPr>
          <p:nvPr>
            <p:ph type="pic" idx="3"/>
          </p:nvPr>
        </p:nvPicPr>
        <p:blipFill rotWithShape="1">
          <a:blip r:embed="rId4">
            <a:alphaModFix/>
          </a:blip>
          <a:srcRect l="17501" r="31723"/>
          <a:stretch/>
        </p:blipFill>
        <p:spPr>
          <a:xfrm>
            <a:off x="6968836" y="0"/>
            <a:ext cx="5223163" cy="6858001"/>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g36ea64c330c_0_97"/>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Competenze per essere un buon </a:t>
            </a:r>
            <a:r>
              <a:rPr lang="it-IT" dirty="0" err="1">
                <a:latin typeface="Calibri" panose="020F0502020204030204" pitchFamily="34" charset="0"/>
                <a:cs typeface="Calibri" panose="020F0502020204030204" pitchFamily="34" charset="0"/>
              </a:rPr>
              <a:t>mentee</a:t>
            </a:r>
            <a:endParaRPr dirty="0">
              <a:latin typeface="Calibri" panose="020F0502020204030204" pitchFamily="34" charset="0"/>
              <a:cs typeface="Calibri" panose="020F0502020204030204" pitchFamily="34" charset="0"/>
            </a:endParaRPr>
          </a:p>
        </p:txBody>
      </p:sp>
      <p:sp>
        <p:nvSpPr>
          <p:cNvPr id="204" name="Google Shape;204;g36ea64c330c_0_97"/>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p>
            <a:pPr>
              <a:buNone/>
            </a:pPr>
            <a:r>
              <a:rPr lang="it-IT" b="1" dirty="0">
                <a:latin typeface="Calibri" panose="020F0502020204030204" pitchFamily="34" charset="0"/>
                <a:ea typeface="Calibri" panose="020F0502020204030204" pitchFamily="34" charset="0"/>
                <a:cs typeface="Calibri" panose="020F0502020204030204" pitchFamily="34" charset="0"/>
              </a:rPr>
              <a:t>Ascolto attivo</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Durante i tuoi incontri, ascolta con attenzione e concentrazione – non solo aspettando di rispondere, ma cercando di capire davvero ciò che il tuo mentore sta condividendo. Evita di interrompere, silenzia tutte le notifiche per ridurre al minimo le interruzioni e non esitare a prendere appunti se ti aiutano. L’ascolto attivo costruisce fiducia e dimostra rispetto per il tempo del tuo mentore (e per il tuo!).</a:t>
            </a:r>
          </a:p>
          <a:p>
            <a:pPr>
              <a:buNone/>
            </a:pPr>
            <a:endParaRPr lang="it-IT" dirty="0">
              <a:latin typeface="Calibri" panose="020F0502020204030204" pitchFamily="34" charset="0"/>
              <a:ea typeface="Calibri" panose="020F0502020204030204" pitchFamily="34" charset="0"/>
              <a:cs typeface="Calibri" panose="020F0502020204030204" pitchFamily="34" charset="0"/>
            </a:endParaRPr>
          </a:p>
          <a:p>
            <a:pPr>
              <a:buNone/>
            </a:pPr>
            <a:r>
              <a:rPr lang="it-IT" b="1" dirty="0">
                <a:latin typeface="Calibri" panose="020F0502020204030204" pitchFamily="34" charset="0"/>
                <a:ea typeface="Calibri" panose="020F0502020204030204" pitchFamily="34" charset="0"/>
                <a:cs typeface="Calibri" panose="020F0502020204030204" pitchFamily="34" charset="0"/>
              </a:rPr>
              <a:t>Definizione degli obiettivi e preparazione</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Prima di ogni incontro/contatto (soprattutto il primo), pensa e scegli quali sono le principali questioni professionali che ti riguardano, così da essere preparato/a e trarre il massimo dalla discussione con il tuo mentore (torna alla slide sulla definizione degli obiettivi per ulteriori suggerimenti pratici!).</a:t>
            </a:r>
          </a:p>
          <a:p>
            <a:pPr>
              <a:buNone/>
            </a:pPr>
            <a:endParaRPr lang="it-IT" dirty="0">
              <a:latin typeface="Calibri" panose="020F0502020204030204" pitchFamily="34" charset="0"/>
              <a:ea typeface="Calibri" panose="020F0502020204030204" pitchFamily="34" charset="0"/>
              <a:cs typeface="Calibri" panose="020F0502020204030204" pitchFamily="34" charset="0"/>
            </a:endParaRPr>
          </a:p>
          <a:p>
            <a:pPr>
              <a:buNone/>
            </a:pPr>
            <a:r>
              <a:rPr lang="it-IT" b="1" dirty="0">
                <a:latin typeface="Calibri" panose="020F0502020204030204" pitchFamily="34" charset="0"/>
                <a:ea typeface="Calibri" panose="020F0502020204030204" pitchFamily="34" charset="0"/>
                <a:cs typeface="Calibri" panose="020F0502020204030204" pitchFamily="34" charset="0"/>
              </a:rPr>
              <a:t>Essere aperti al feedback</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Ricevere feedback – soprattutto quando ti mette alla prova – è una parte fondamentale della crescita attraverso il mentoring. Cerca di affrontare i commenti del tuo mentore con curiosità piuttosto che con atteggiamento difensivo. Fai domande ed esplora nuove prospettive, anche quando inizialmente possono sembrare scomode.</a:t>
            </a: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sz="1500" dirty="0">
              <a:solidFill>
                <a:srgbClr val="222222"/>
              </a:solidFill>
              <a:highlight>
                <a:srgbClr val="FFFFFF"/>
              </a:highlight>
            </a:endParaRPr>
          </a:p>
          <a:p>
            <a:pPr marL="0" lvl="0" indent="0" algn="l" rtl="0">
              <a:lnSpc>
                <a:spcPct val="115000"/>
              </a:lnSpc>
              <a:spcBef>
                <a:spcPts val="0"/>
              </a:spcBef>
              <a:spcAft>
                <a:spcPts val="0"/>
              </a:spcAft>
              <a:buClr>
                <a:schemeClr val="dk1"/>
              </a:buClr>
              <a:buSzPts val="1100"/>
              <a:buNone/>
            </a:pP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684BB93-A52E-072F-54C6-D9F6D137D3CB}"/>
              </a:ext>
            </a:extLst>
          </p:cNvPr>
          <p:cNvSpPr>
            <a:spLocks noGrp="1"/>
          </p:cNvSpPr>
          <p:nvPr>
            <p:ph type="body" idx="1"/>
          </p:nvPr>
        </p:nvSpPr>
        <p:spPr/>
        <p:txBody>
          <a:bodyPr/>
          <a:lstStyle/>
          <a:p>
            <a:r>
              <a:rPr lang="it-IT" dirty="0">
                <a:latin typeface="Calibri" panose="020F0502020204030204" pitchFamily="34" charset="0"/>
                <a:cs typeface="Calibri" panose="020F0502020204030204" pitchFamily="34" charset="0"/>
              </a:rPr>
              <a:t>Competenze per essere un buon </a:t>
            </a:r>
            <a:r>
              <a:rPr lang="it-IT" dirty="0" err="1">
                <a:latin typeface="Calibri" panose="020F0502020204030204" pitchFamily="34" charset="0"/>
                <a:cs typeface="Calibri" panose="020F0502020204030204" pitchFamily="34" charset="0"/>
              </a:rPr>
              <a:t>mentee</a:t>
            </a:r>
            <a:endParaRPr lang="en-US" dirty="0">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4BEEC881-D09D-E943-38ED-407A611B8DB1}"/>
              </a:ext>
            </a:extLst>
          </p:cNvPr>
          <p:cNvSpPr>
            <a:spLocks noGrp="1"/>
          </p:cNvSpPr>
          <p:nvPr>
            <p:ph type="body" idx="2"/>
          </p:nvPr>
        </p:nvSpPr>
        <p:spPr>
          <a:xfrm>
            <a:off x="362081" y="1230284"/>
            <a:ext cx="11730451" cy="5023867"/>
          </a:xfrm>
        </p:spPr>
        <p:txBody>
          <a:bodyPr/>
          <a:lstStyle/>
          <a:p>
            <a:pPr>
              <a:buNone/>
            </a:pPr>
            <a:r>
              <a:rPr lang="it-IT" b="1" dirty="0">
                <a:latin typeface="Calibri" panose="020F0502020204030204" pitchFamily="34" charset="0"/>
                <a:ea typeface="Calibri" panose="020F0502020204030204" pitchFamily="34" charset="0"/>
                <a:cs typeface="Calibri" panose="020F0502020204030204" pitchFamily="34" charset="0"/>
              </a:rPr>
              <a:t>Costruire fiducia e rispetto reciproco</a:t>
            </a:r>
          </a:p>
          <a:p>
            <a:pPr>
              <a:buNone/>
            </a:pP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Rispetta i limiti di tempo che hai già concordato con il tuo mentore. Non aspettarti che sia disponibile in qualsiasi momento al di fuori del piano stabilito.</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Sii onesto e aperto riguardo alle questioni che ti preoccupano. Il tuo mentore è lì per ascoltarti e la vostra collaborazione sarà più fruttuosa se gli dimostri fiducia.</a:t>
            </a:r>
          </a:p>
          <a:p>
            <a:pPr>
              <a:buNone/>
            </a:pPr>
            <a:endParaRPr lang="it-IT" dirty="0">
              <a:latin typeface="Calibri" panose="020F0502020204030204" pitchFamily="34" charset="0"/>
              <a:ea typeface="Calibri" panose="020F0502020204030204" pitchFamily="34" charset="0"/>
              <a:cs typeface="Calibri" panose="020F0502020204030204" pitchFamily="34" charset="0"/>
            </a:endParaRPr>
          </a:p>
          <a:p>
            <a:pPr>
              <a:buNone/>
            </a:pPr>
            <a:r>
              <a:rPr lang="it-IT" b="1" dirty="0">
                <a:latin typeface="Calibri" panose="020F0502020204030204" pitchFamily="34" charset="0"/>
                <a:ea typeface="Calibri" panose="020F0502020204030204" pitchFamily="34" charset="0"/>
                <a:cs typeface="Calibri" panose="020F0502020204030204" pitchFamily="34" charset="0"/>
              </a:rPr>
              <a:t>Sfruttare al massimo la relazione di mentoring</a:t>
            </a:r>
          </a:p>
          <a:p>
            <a:pPr>
              <a:buNone/>
            </a:pP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L’impegno è una componente chiave del processo di mentoring e significa:</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 Essere coerente nelle tue comunicazioni e nei tuoi appuntamenti</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 Presentarti a ogni incontro preparato</a:t>
            </a:r>
            <a:br>
              <a:rPr lang="it-IT" dirty="0">
                <a:latin typeface="Calibri" panose="020F0502020204030204" pitchFamily="34" charset="0"/>
                <a:ea typeface="Calibri" panose="020F0502020204030204" pitchFamily="34" charset="0"/>
                <a:cs typeface="Calibri" panose="020F0502020204030204" pitchFamily="34" charset="0"/>
              </a:rPr>
            </a:br>
            <a:r>
              <a:rPr lang="it-IT" dirty="0">
                <a:latin typeface="Calibri" panose="020F0502020204030204" pitchFamily="34" charset="0"/>
                <a:ea typeface="Calibri" panose="020F0502020204030204" pitchFamily="34" charset="0"/>
                <a:cs typeface="Calibri" panose="020F0502020204030204" pitchFamily="34" charset="0"/>
              </a:rPr>
              <a:t>• Seguire i passi concordati tra un incontro e l’altro</a:t>
            </a:r>
          </a:p>
          <a:p>
            <a:endParaRPr lang="en-US" sz="1800" dirty="0"/>
          </a:p>
        </p:txBody>
      </p:sp>
    </p:spTree>
    <p:extLst>
      <p:ext uri="{BB962C8B-B14F-4D97-AF65-F5344CB8AC3E}">
        <p14:creationId xmlns:p14="http://schemas.microsoft.com/office/powerpoint/2010/main" val="3444480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121DF-3331-1078-D557-F30C47B107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770C50A-1FD3-56FD-D393-BDA4C74267F1}"/>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it-IT" noProof="0" dirty="0"/>
              <a:t>UNITÀ 5.3: Assumere il ruolo di mentore</a:t>
            </a:r>
          </a:p>
          <a:p>
            <a:pPr lvl="0">
              <a:spcBef>
                <a:spcPts val="0"/>
              </a:spcBef>
              <a:buClr>
                <a:schemeClr val="lt1"/>
              </a:buClr>
              <a:buSzPts val="4800"/>
            </a:pPr>
            <a:r>
              <a:rPr lang="it-IT" sz="2400" noProof="0" dirty="0"/>
              <a:t>Il percorso dalla crescita personale alla guida degli altri</a:t>
            </a:r>
            <a:endParaRPr lang="en-US" sz="2400"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pPr lvl="0">
              <a:spcBef>
                <a:spcPts val="0"/>
              </a:spcBef>
              <a:buClr>
                <a:schemeClr val="lt1"/>
              </a:buClr>
              <a:buSzPts val="4800"/>
            </a:pPr>
            <a:endParaRPr lang="en-US" dirty="0"/>
          </a:p>
          <a:p>
            <a:endParaRPr lang="en-GB" noProof="0" dirty="0"/>
          </a:p>
        </p:txBody>
      </p:sp>
    </p:spTree>
    <p:extLst>
      <p:ext uri="{BB962C8B-B14F-4D97-AF65-F5344CB8AC3E}">
        <p14:creationId xmlns:p14="http://schemas.microsoft.com/office/powerpoint/2010/main" val="2817657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6ea64c330c_0_75"/>
          <p:cNvSpPr txBox="1">
            <a:spLocks noGrp="1"/>
          </p:cNvSpPr>
          <p:nvPr>
            <p:ph type="body" idx="1"/>
          </p:nvPr>
        </p:nvSpPr>
        <p:spPr>
          <a:xfrm>
            <a:off x="727841" y="1414282"/>
            <a:ext cx="72939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Hai acquisito un’esperienza significativa nel tuo campo o ruolo.</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Colleghi o pari chiedono regolarmente il tuo consiglio o contributo.</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Senti il desiderio di restituire e sostenere la crescita degli altri.</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Hai superato delle sfide e puoi condividere le lezioni apprese.</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Ti senti a tuo agio anche senza avere tutte le risposte, ma sei disposto/a </a:t>
            </a:r>
            <a:r>
              <a:rPr lang="it-IT" sz="1500" dirty="0" err="1">
                <a:solidFill>
                  <a:schemeClr val="dk1"/>
                </a:solidFill>
                <a:latin typeface="Calibri" panose="020F0502020204030204" pitchFamily="34" charset="0"/>
                <a:cs typeface="Calibri" panose="020F0502020204030204" pitchFamily="34" charset="0"/>
              </a:rPr>
              <a:t>a</a:t>
            </a:r>
            <a:r>
              <a:rPr lang="it-IT" sz="1500" dirty="0">
                <a:solidFill>
                  <a:schemeClr val="dk1"/>
                </a:solidFill>
                <a:latin typeface="Calibri" panose="020F0502020204030204" pitchFamily="34" charset="0"/>
                <a:cs typeface="Calibri" panose="020F0502020204030204" pitchFamily="34" charset="0"/>
              </a:rPr>
              <a:t> esplorarle insieme agli altri.</a:t>
            </a:r>
            <a:endParaRPr sz="1500" dirty="0">
              <a:solidFill>
                <a:schemeClr val="dk1"/>
              </a:solidFill>
              <a:latin typeface="Calibri" panose="020F0502020204030204" pitchFamily="34" charset="0"/>
              <a:cs typeface="Calibri" panose="020F0502020204030204" pitchFamily="34" charset="0"/>
            </a:endParaRPr>
          </a:p>
        </p:txBody>
      </p:sp>
      <p:sp>
        <p:nvSpPr>
          <p:cNvPr id="222" name="Google Shape;222;g36ea64c330c_0_75"/>
          <p:cNvSpPr txBox="1">
            <a:spLocks noGrp="1"/>
          </p:cNvSpPr>
          <p:nvPr>
            <p:ph type="body" idx="2"/>
          </p:nvPr>
        </p:nvSpPr>
        <p:spPr>
          <a:xfrm>
            <a:off x="727841" y="111732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Font typeface="Arial"/>
              <a:buNone/>
            </a:pPr>
            <a:r>
              <a:rPr lang="it-IT" dirty="0">
                <a:solidFill>
                  <a:srgbClr val="E95426"/>
                </a:solidFill>
                <a:latin typeface="Calibri" panose="020F0502020204030204" pitchFamily="34" charset="0"/>
                <a:cs typeface="Calibri" panose="020F0502020204030204" pitchFamily="34" charset="0"/>
              </a:rPr>
              <a:t>FASE 1: Riconosci che sei pronto/a per fare da mentore</a:t>
            </a:r>
            <a:endParaRPr sz="1500" dirty="0"/>
          </a:p>
        </p:txBody>
      </p:sp>
      <p:sp>
        <p:nvSpPr>
          <p:cNvPr id="223" name="Google Shape;223;g36ea64c330c_0_75"/>
          <p:cNvSpPr txBox="1">
            <a:spLocks noGrp="1"/>
          </p:cNvSpPr>
          <p:nvPr>
            <p:ph type="body" idx="4"/>
          </p:nvPr>
        </p:nvSpPr>
        <p:spPr>
          <a:xfrm>
            <a:off x="366388" y="130035"/>
            <a:ext cx="93777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Quando è il momento giusto?</a:t>
            </a:r>
          </a:p>
          <a:p>
            <a:pPr marL="0" lvl="0" indent="0" algn="l" rtl="0">
              <a:spcBef>
                <a:spcPts val="0"/>
              </a:spcBef>
              <a:spcAft>
                <a:spcPts val="0"/>
              </a:spcAft>
              <a:buClr>
                <a:srgbClr val="E64424"/>
              </a:buClr>
              <a:buSzPts val="3200"/>
              <a:buNone/>
            </a:pPr>
            <a:r>
              <a:rPr lang="it-IT" sz="2000" dirty="0">
                <a:latin typeface="Calibri" panose="020F0502020204030204" pitchFamily="34" charset="0"/>
                <a:cs typeface="Calibri" panose="020F0502020204030204" pitchFamily="34" charset="0"/>
              </a:rPr>
              <a:t>Riconoscere i segnali interni ed esterni di prontezza al mentoring in 3 passaggi</a:t>
            </a:r>
            <a:endParaRPr sz="2000" dirty="0">
              <a:latin typeface="Calibri" panose="020F0502020204030204" pitchFamily="34" charset="0"/>
              <a:cs typeface="Calibri" panose="020F0502020204030204" pitchFamily="34" charset="0"/>
            </a:endParaRPr>
          </a:p>
        </p:txBody>
      </p:sp>
      <p:sp>
        <p:nvSpPr>
          <p:cNvPr id="224" name="Google Shape;224;g36ea64c330c_0_75"/>
          <p:cNvSpPr txBox="1">
            <a:spLocks noGrp="1"/>
          </p:cNvSpPr>
          <p:nvPr>
            <p:ph type="body" idx="5"/>
          </p:nvPr>
        </p:nvSpPr>
        <p:spPr>
          <a:xfrm>
            <a:off x="727841" y="3503425"/>
            <a:ext cx="6047100" cy="1057500"/>
          </a:xfrm>
          <a:prstGeom prst="rect">
            <a:avLst/>
          </a:prstGeom>
          <a:noFill/>
          <a:ln>
            <a:noFill/>
          </a:ln>
        </p:spPr>
        <p:txBody>
          <a:bodyPr spcFirstLastPara="1" wrap="square" lIns="91425" tIns="45700" rIns="91425" bIns="45700" anchor="t" anchorCtr="0">
            <a:noAutofit/>
          </a:bodyPr>
          <a:lstStyle/>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Cosa ho imparato che potrebbe essere utile a qualcun altro?</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Mi piace aiutare gli altri a crescere?</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Sono paziente e aperto/a </a:t>
            </a:r>
            <a:r>
              <a:rPr lang="it-IT" sz="1500" dirty="0" err="1">
                <a:solidFill>
                  <a:schemeClr val="dk1"/>
                </a:solidFill>
                <a:latin typeface="Calibri" panose="020F0502020204030204" pitchFamily="34" charset="0"/>
                <a:cs typeface="Calibri" panose="020F0502020204030204" pitchFamily="34" charset="0"/>
              </a:rPr>
              <a:t>a</a:t>
            </a:r>
            <a:r>
              <a:rPr lang="it-IT" sz="1500" dirty="0">
                <a:solidFill>
                  <a:schemeClr val="dk1"/>
                </a:solidFill>
                <a:latin typeface="Calibri" panose="020F0502020204030204" pitchFamily="34" charset="0"/>
                <a:cs typeface="Calibri" panose="020F0502020204030204" pitchFamily="34" charset="0"/>
              </a:rPr>
              <a:t> prospettive diverse?</a:t>
            </a:r>
          </a:p>
          <a:p>
            <a:pPr marL="457200" marR="0" lvl="0" indent="-311150" algn="l" rtl="0">
              <a:lnSpc>
                <a:spcPct val="115000"/>
              </a:lnSpc>
              <a:spcBef>
                <a:spcPts val="0"/>
              </a:spcBef>
              <a:spcAft>
                <a:spcPts val="0"/>
              </a:spcAft>
              <a:buClr>
                <a:schemeClr val="dk1"/>
              </a:buClr>
              <a:buSzPts val="1300"/>
              <a:buChar char="●"/>
            </a:pPr>
            <a:r>
              <a:rPr lang="it-IT" sz="1500" dirty="0">
                <a:solidFill>
                  <a:schemeClr val="dk1"/>
                </a:solidFill>
                <a:latin typeface="Calibri" panose="020F0502020204030204" pitchFamily="34" charset="0"/>
                <a:cs typeface="Calibri" panose="020F0502020204030204" pitchFamily="34" charset="0"/>
              </a:rPr>
              <a:t>Posso impegnare tempo ed energie nello sviluppo di qualcun altro?</a:t>
            </a:r>
            <a:endParaRPr sz="1300" dirty="0">
              <a:solidFill>
                <a:schemeClr val="dk1"/>
              </a:solidFill>
            </a:endParaRPr>
          </a:p>
        </p:txBody>
      </p:sp>
      <p:sp>
        <p:nvSpPr>
          <p:cNvPr id="225" name="Google Shape;225;g36ea64c330c_0_75"/>
          <p:cNvSpPr txBox="1">
            <a:spLocks noGrp="1"/>
          </p:cNvSpPr>
          <p:nvPr>
            <p:ph type="body" idx="6"/>
          </p:nvPr>
        </p:nvSpPr>
        <p:spPr>
          <a:xfrm>
            <a:off x="727841" y="3116608"/>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it-IT" dirty="0">
                <a:latin typeface="Calibri" panose="020F0502020204030204" pitchFamily="34" charset="0"/>
                <a:cs typeface="Calibri" panose="020F0502020204030204" pitchFamily="34" charset="0"/>
              </a:rPr>
              <a:t>FASE 2: Domande di auto-riflessione</a:t>
            </a:r>
            <a:endParaRPr dirty="0"/>
          </a:p>
        </p:txBody>
      </p:sp>
      <p:sp>
        <p:nvSpPr>
          <p:cNvPr id="226" name="Google Shape;226;g36ea64c330c_0_75"/>
          <p:cNvSpPr txBox="1">
            <a:spLocks noGrp="1"/>
          </p:cNvSpPr>
          <p:nvPr>
            <p:ph type="body" idx="7"/>
          </p:nvPr>
        </p:nvSpPr>
        <p:spPr>
          <a:xfrm>
            <a:off x="727841" y="5247392"/>
            <a:ext cx="6873300" cy="1057500"/>
          </a:xfrm>
          <a:prstGeom prst="rect">
            <a:avLst/>
          </a:prstGeom>
          <a:noFill/>
          <a:ln>
            <a:noFill/>
          </a:ln>
        </p:spPr>
        <p:txBody>
          <a:bodyPr spcFirstLastPara="1" wrap="square" lIns="91425" tIns="45700" rIns="91425" bIns="45700" anchor="t" anchorCtr="0">
            <a:noAutofit/>
          </a:bodyPr>
          <a:lstStyle/>
          <a:p>
            <a:pPr marL="457200" marR="0" lvl="0" indent="-323850" algn="l" rtl="0">
              <a:lnSpc>
                <a:spcPct val="115000"/>
              </a:lnSpc>
              <a:spcBef>
                <a:spcPts val="0"/>
              </a:spcBef>
              <a:spcAft>
                <a:spcPts val="0"/>
              </a:spcAft>
              <a:buClr>
                <a:schemeClr val="dk1"/>
              </a:buClr>
              <a:buSzPts val="1500"/>
              <a:buChar char="●"/>
            </a:pPr>
            <a:r>
              <a:rPr lang="it-IT" sz="1500" dirty="0">
                <a:solidFill>
                  <a:schemeClr val="dk1"/>
                </a:solidFill>
                <a:latin typeface="Calibri" panose="020F0502020204030204" pitchFamily="34" charset="0"/>
                <a:cs typeface="Calibri" panose="020F0502020204030204" pitchFamily="34" charset="0"/>
              </a:rPr>
              <a:t>Il mentoring non riguarda l’essere perfetti – ma essere disposti a crescere insieme al proprio </a:t>
            </a:r>
            <a:r>
              <a:rPr lang="it-IT" sz="1500" dirty="0" err="1">
                <a:solidFill>
                  <a:schemeClr val="dk1"/>
                </a:solidFill>
                <a:latin typeface="Calibri" panose="020F0502020204030204" pitchFamily="34" charset="0"/>
                <a:cs typeface="Calibri" panose="020F0502020204030204" pitchFamily="34" charset="0"/>
              </a:rPr>
              <a:t>mentee</a:t>
            </a:r>
            <a:r>
              <a:rPr lang="it-IT" sz="1500" dirty="0">
                <a:solidFill>
                  <a:schemeClr val="dk1"/>
                </a:solidFill>
                <a:latin typeface="Calibri" panose="020F0502020204030204" pitchFamily="34" charset="0"/>
                <a:cs typeface="Calibri" panose="020F0502020204030204" pitchFamily="34" charset="0"/>
              </a:rPr>
              <a:t>.</a:t>
            </a:r>
          </a:p>
          <a:p>
            <a:pPr marL="457200" marR="0" lvl="0" indent="-323850" algn="l" rtl="0">
              <a:lnSpc>
                <a:spcPct val="115000"/>
              </a:lnSpc>
              <a:spcBef>
                <a:spcPts val="0"/>
              </a:spcBef>
              <a:spcAft>
                <a:spcPts val="0"/>
              </a:spcAft>
              <a:buClr>
                <a:schemeClr val="dk1"/>
              </a:buClr>
              <a:buSzPts val="1500"/>
              <a:buChar char="●"/>
            </a:pPr>
            <a:r>
              <a:rPr lang="it-IT" sz="1500" dirty="0">
                <a:solidFill>
                  <a:schemeClr val="dk1"/>
                </a:solidFill>
                <a:latin typeface="Calibri" panose="020F0502020204030204" pitchFamily="34" charset="0"/>
                <a:cs typeface="Calibri" panose="020F0502020204030204" pitchFamily="34" charset="0"/>
              </a:rPr>
              <a:t>La prontezza è uno stato mentale, non una tappa da raggiungere.</a:t>
            </a:r>
            <a:endParaRPr sz="1500" dirty="0">
              <a:solidFill>
                <a:schemeClr val="dk1"/>
              </a:solidFill>
              <a:latin typeface="Calibri" panose="020F0502020204030204" pitchFamily="34" charset="0"/>
              <a:cs typeface="Calibri" panose="020F0502020204030204" pitchFamily="34" charset="0"/>
            </a:endParaRPr>
          </a:p>
        </p:txBody>
      </p:sp>
      <p:sp>
        <p:nvSpPr>
          <p:cNvPr id="227" name="Google Shape;227;g36ea64c330c_0_75"/>
          <p:cNvSpPr txBox="1">
            <a:spLocks noGrp="1"/>
          </p:cNvSpPr>
          <p:nvPr>
            <p:ph type="body" idx="8"/>
          </p:nvPr>
        </p:nvSpPr>
        <p:spPr>
          <a:xfrm>
            <a:off x="727841" y="485505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it-IT" dirty="0">
                <a:latin typeface="Calibri" panose="020F0502020204030204" pitchFamily="34" charset="0"/>
                <a:cs typeface="Calibri" panose="020F0502020204030204" pitchFamily="34" charset="0"/>
              </a:rPr>
              <a:t>FASE 3: La tua mentalità di crescita nel mentoring</a:t>
            </a:r>
            <a:endParaRPr dirty="0"/>
          </a:p>
        </p:txBody>
      </p:sp>
      <p:pic>
        <p:nvPicPr>
          <p:cNvPr id="228" name="Google Shape;228;g36ea64c330c_0_75" descr="Uma imagem com vestuário, pessoa, Cara humana, calças de ganga  Os conteúdos gerados por IA poderão estar incorretos."/>
          <p:cNvPicPr preferRelativeResize="0">
            <a:picLocks noGrp="1"/>
          </p:cNvPicPr>
          <p:nvPr>
            <p:ph type="pic" idx="3"/>
          </p:nvPr>
        </p:nvPicPr>
        <p:blipFill rotWithShape="1">
          <a:blip r:embed="rId3">
            <a:alphaModFix/>
          </a:blip>
          <a:srcRect l="25137" r="25142"/>
          <a:stretch/>
        </p:blipFill>
        <p:spPr>
          <a:xfrm>
            <a:off x="8021782" y="1260764"/>
            <a:ext cx="4170221" cy="5441963"/>
          </a:xfrm>
          <a:prstGeom prst="rect">
            <a:avLst/>
          </a:prstGeom>
          <a:noFill/>
          <a:ln>
            <a:noFill/>
          </a:ln>
        </p:spPr>
      </p:pic>
      <p:sp>
        <p:nvSpPr>
          <p:cNvPr id="9" name="TextBox 8">
            <a:extLst>
              <a:ext uri="{FF2B5EF4-FFF2-40B4-BE49-F238E27FC236}">
                <a16:creationId xmlns:a16="http://schemas.microsoft.com/office/drawing/2014/main" id="{02F6F54F-4088-2894-72A6-B69454CE7F33}"/>
              </a:ext>
            </a:extLst>
          </p:cNvPr>
          <p:cNvSpPr txBox="1"/>
          <p:nvPr/>
        </p:nvSpPr>
        <p:spPr>
          <a:xfrm>
            <a:off x="5055238" y="3083191"/>
            <a:ext cx="2743200" cy="425758"/>
          </a:xfrm>
          <a:prstGeom prst="wedgeRectCallou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ts val="1275"/>
              </a:lnSpc>
            </a:pPr>
            <a:r>
              <a:rPr lang="it-IT" sz="1200" i="1" dirty="0">
                <a:latin typeface="Calibri" panose="020F0502020204030204" pitchFamily="34" charset="0"/>
                <a:cs typeface="Calibri" panose="020F0502020204030204" pitchFamily="34" charset="0"/>
              </a:rPr>
              <a:t>Prova questo durante i workshop e scrivi le risposte!</a:t>
            </a:r>
            <a:endParaRPr lang="en-US" sz="1200" dirty="0">
              <a:latin typeface="Calibri" panose="020F0502020204030204" pitchFamily="34" charset="0"/>
              <a:cs typeface="Calibri" panose="020F0502020204030204" pitchFamily="34" charset="0"/>
            </a:endParaRPr>
          </a:p>
        </p:txBody>
      </p:sp>
      <p:sp>
        <p:nvSpPr>
          <p:cNvPr id="11" name="Google Shape;277;g36ef86f86b0_2_3">
            <a:extLst>
              <a:ext uri="{FF2B5EF4-FFF2-40B4-BE49-F238E27FC236}">
                <a16:creationId xmlns:a16="http://schemas.microsoft.com/office/drawing/2014/main" id="{701C1819-A842-E863-D0CE-0ABCABE5C4C9}"/>
              </a:ext>
            </a:extLst>
          </p:cNvPr>
          <p:cNvSpPr/>
          <p:nvPr/>
        </p:nvSpPr>
        <p:spPr>
          <a:xfrm rot="5400000">
            <a:off x="4662370" y="3068055"/>
            <a:ext cx="145680" cy="461141"/>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360589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7">
          <a:extLst>
            <a:ext uri="{FF2B5EF4-FFF2-40B4-BE49-F238E27FC236}">
              <a16:creationId xmlns:a16="http://schemas.microsoft.com/office/drawing/2014/main" id="{9D5E9E48-411C-D3C9-4382-A8872BB69C62}"/>
            </a:ext>
          </a:extLst>
        </p:cNvPr>
        <p:cNvGrpSpPr/>
        <p:nvPr/>
      </p:nvGrpSpPr>
      <p:grpSpPr>
        <a:xfrm>
          <a:off x="0" y="0"/>
          <a:ext cx="0" cy="0"/>
          <a:chOff x="0" y="0"/>
          <a:chExt cx="0" cy="0"/>
        </a:xfrm>
      </p:grpSpPr>
      <p:pic>
        <p:nvPicPr>
          <p:cNvPr id="258" name="Google Shape;258;g36ef86f86b0_2_57" descr="Uma imagem com Gráficos, círculo, Saturação de cores, laranja  Os conteúdos gerados por IA poderão estar incorretos.">
            <a:extLst>
              <a:ext uri="{FF2B5EF4-FFF2-40B4-BE49-F238E27FC236}">
                <a16:creationId xmlns:a16="http://schemas.microsoft.com/office/drawing/2014/main" id="{E1ED8744-1E5A-2432-8C73-0483D97F3827}"/>
              </a:ext>
            </a:extLst>
          </p:cNvPr>
          <p:cNvPicPr preferRelativeResize="0"/>
          <p:nvPr/>
        </p:nvPicPr>
        <p:blipFill rotWithShape="1">
          <a:blip r:embed="rId3">
            <a:alphaModFix/>
          </a:blip>
          <a:srcRect/>
          <a:stretch/>
        </p:blipFill>
        <p:spPr>
          <a:xfrm>
            <a:off x="-9525" y="-14718"/>
            <a:ext cx="12192000" cy="6858000"/>
          </a:xfrm>
          <a:prstGeom prst="rect">
            <a:avLst/>
          </a:prstGeom>
          <a:noFill/>
          <a:ln>
            <a:noFill/>
          </a:ln>
        </p:spPr>
      </p:pic>
      <p:sp>
        <p:nvSpPr>
          <p:cNvPr id="259" name="Google Shape;259;g36ef86f86b0_2_57">
            <a:extLst>
              <a:ext uri="{FF2B5EF4-FFF2-40B4-BE49-F238E27FC236}">
                <a16:creationId xmlns:a16="http://schemas.microsoft.com/office/drawing/2014/main" id="{B301D7FD-0C36-F1BD-EA21-57A999CC1C72}"/>
              </a:ext>
            </a:extLst>
          </p:cNvPr>
          <p:cNvSpPr txBox="1">
            <a:spLocks noGrp="1"/>
          </p:cNvSpPr>
          <p:nvPr>
            <p:ph type="body" idx="1"/>
          </p:nvPr>
        </p:nvSpPr>
        <p:spPr>
          <a:xfrm>
            <a:off x="361683" y="388543"/>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Competenze chiave per un mentoring efficace</a:t>
            </a:r>
            <a:endParaRPr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F42D86D-4D78-65CF-CBFB-A91C8D30727D}"/>
              </a:ext>
            </a:extLst>
          </p:cNvPr>
          <p:cNvSpPr txBox="1"/>
          <p:nvPr/>
        </p:nvSpPr>
        <p:spPr>
          <a:xfrm>
            <a:off x="885402" y="3884569"/>
            <a:ext cx="2063067" cy="369332"/>
          </a:xfrm>
          <a:prstGeom prst="rect">
            <a:avLst/>
          </a:prstGeom>
          <a:noFill/>
        </p:spPr>
        <p:txBody>
          <a:bodyPr wrap="square">
            <a:spAutoFit/>
          </a:bodyPr>
          <a:lstStyle/>
          <a:p>
            <a:pPr algn="ctr">
              <a:spcBef>
                <a:spcPts val="600"/>
              </a:spcBef>
            </a:pPr>
            <a:r>
              <a:rPr lang="pt-PT" sz="1800" b="1" dirty="0" err="1">
                <a:solidFill>
                  <a:schemeClr val="bg1"/>
                </a:solidFill>
                <a:latin typeface="Calibri" panose="020F0502020204030204" pitchFamily="34" charset="0"/>
                <a:cs typeface="Calibri" panose="020F0502020204030204" pitchFamily="34" charset="0"/>
              </a:rPr>
              <a:t>Ascolto</a:t>
            </a:r>
            <a:r>
              <a:rPr lang="pt-PT" sz="1800" b="1" dirty="0">
                <a:solidFill>
                  <a:schemeClr val="bg1"/>
                </a:solidFill>
                <a:latin typeface="Calibri" panose="020F0502020204030204" pitchFamily="34" charset="0"/>
                <a:cs typeface="Calibri" panose="020F0502020204030204" pitchFamily="34" charset="0"/>
              </a:rPr>
              <a:t> </a:t>
            </a:r>
            <a:r>
              <a:rPr lang="pt-PT" sz="1800" b="1" dirty="0" err="1">
                <a:solidFill>
                  <a:schemeClr val="bg1"/>
                </a:solidFill>
                <a:latin typeface="Calibri" panose="020F0502020204030204" pitchFamily="34" charset="0"/>
                <a:cs typeface="Calibri" panose="020F0502020204030204" pitchFamily="34" charset="0"/>
              </a:rPr>
              <a:t>Attivo</a:t>
            </a:r>
            <a:endParaRPr lang="pt-PT" sz="1800" b="1" dirty="0">
              <a:solidFill>
                <a:schemeClr val="bg1"/>
              </a:solidFill>
              <a:latin typeface="Calibri" panose="020F0502020204030204" pitchFamily="34" charset="0"/>
              <a:cs typeface="Calibri" panose="020F0502020204030204" pitchFamily="34" charset="0"/>
            </a:endParaRPr>
          </a:p>
        </p:txBody>
      </p:sp>
      <p:grpSp>
        <p:nvGrpSpPr>
          <p:cNvPr id="14" name="Graphic 8" descr="Ear outline">
            <a:extLst>
              <a:ext uri="{FF2B5EF4-FFF2-40B4-BE49-F238E27FC236}">
                <a16:creationId xmlns:a16="http://schemas.microsoft.com/office/drawing/2014/main" id="{28A76D43-A82D-7FB5-31DB-12655CBF2917}"/>
              </a:ext>
            </a:extLst>
          </p:cNvPr>
          <p:cNvGrpSpPr/>
          <p:nvPr/>
        </p:nvGrpSpPr>
        <p:grpSpPr>
          <a:xfrm>
            <a:off x="1688302" y="2941745"/>
            <a:ext cx="449607" cy="604959"/>
            <a:chOff x="1212179" y="1187600"/>
            <a:chExt cx="449607" cy="604959"/>
          </a:xfrm>
          <a:solidFill>
            <a:schemeClr val="bg1"/>
          </a:solidFill>
        </p:grpSpPr>
        <p:sp>
          <p:nvSpPr>
            <p:cNvPr id="15" name="Freeform: Shape 14">
              <a:extLst>
                <a:ext uri="{FF2B5EF4-FFF2-40B4-BE49-F238E27FC236}">
                  <a16:creationId xmlns:a16="http://schemas.microsoft.com/office/drawing/2014/main" id="{F4253E9E-B008-6AD2-C34F-C92FC36CDECA}"/>
                </a:ext>
              </a:extLst>
            </p:cNvPr>
            <p:cNvSpPr/>
            <p:nvPr/>
          </p:nvSpPr>
          <p:spPr>
            <a:xfrm>
              <a:off x="1212179" y="1187600"/>
              <a:ext cx="449607" cy="604959"/>
            </a:xfrm>
            <a:custGeom>
              <a:avLst/>
              <a:gdLst>
                <a:gd name="connsiteX0" fmla="*/ 46 w 449607"/>
                <a:gd name="connsiteY0" fmla="*/ 197667 h 604959"/>
                <a:gd name="connsiteX1" fmla="*/ 8119 w 449607"/>
                <a:gd name="connsiteY1" fmla="*/ 207555 h 604959"/>
                <a:gd name="connsiteX2" fmla="*/ 17954 w 449607"/>
                <a:gd name="connsiteY2" fmla="*/ 199906 h 604959"/>
                <a:gd name="connsiteX3" fmla="*/ 249660 w 449607"/>
                <a:gd name="connsiteY3" fmla="*/ 19608 h 604959"/>
                <a:gd name="connsiteX4" fmla="*/ 431555 w 449607"/>
                <a:gd name="connsiteY4" fmla="*/ 225865 h 604959"/>
                <a:gd name="connsiteX5" fmla="*/ 325887 w 449607"/>
                <a:gd name="connsiteY5" fmla="*/ 404382 h 604959"/>
                <a:gd name="connsiteX6" fmla="*/ 323243 w 449607"/>
                <a:gd name="connsiteY6" fmla="*/ 407027 h 604959"/>
                <a:gd name="connsiteX7" fmla="*/ 323243 w 449607"/>
                <a:gd name="connsiteY7" fmla="*/ 474271 h 604959"/>
                <a:gd name="connsiteX8" fmla="*/ 210606 w 449607"/>
                <a:gd name="connsiteY8" fmla="*/ 586907 h 604959"/>
                <a:gd name="connsiteX9" fmla="*/ 203819 w 449607"/>
                <a:gd name="connsiteY9" fmla="*/ 586907 h 604959"/>
                <a:gd name="connsiteX10" fmla="*/ 142071 w 449607"/>
                <a:gd name="connsiteY10" fmla="*/ 574271 h 604959"/>
                <a:gd name="connsiteX11" fmla="*/ 110173 w 449607"/>
                <a:gd name="connsiteY11" fmla="*/ 560596 h 604959"/>
                <a:gd name="connsiteX12" fmla="*/ 98254 w 449607"/>
                <a:gd name="connsiteY12" fmla="*/ 565166 h 604959"/>
                <a:gd name="connsiteX13" fmla="*/ 102824 w 449607"/>
                <a:gd name="connsiteY13" fmla="*/ 577085 h 604959"/>
                <a:gd name="connsiteX14" fmla="*/ 103061 w 449607"/>
                <a:gd name="connsiteY14" fmla="*/ 577186 h 604959"/>
                <a:gd name="connsiteX15" fmla="*/ 134959 w 449607"/>
                <a:gd name="connsiteY15" fmla="*/ 590861 h 604959"/>
                <a:gd name="connsiteX16" fmla="*/ 203819 w 449607"/>
                <a:gd name="connsiteY16" fmla="*/ 604959 h 604959"/>
                <a:gd name="connsiteX17" fmla="*/ 210606 w 449607"/>
                <a:gd name="connsiteY17" fmla="*/ 604959 h 604959"/>
                <a:gd name="connsiteX18" fmla="*/ 341295 w 449607"/>
                <a:gd name="connsiteY18" fmla="*/ 474271 h 604959"/>
                <a:gd name="connsiteX19" fmla="*/ 341295 w 449607"/>
                <a:gd name="connsiteY19" fmla="*/ 414509 h 604959"/>
                <a:gd name="connsiteX20" fmla="*/ 449608 w 449607"/>
                <a:gd name="connsiteY20" fmla="*/ 225865 h 604959"/>
                <a:gd name="connsiteX21" fmla="*/ 224170 w 449607"/>
                <a:gd name="connsiteY21" fmla="*/ 0 h 604959"/>
                <a:gd name="connsiteX22" fmla="*/ 46 w 449607"/>
                <a:gd name="connsiteY22" fmla="*/ 197667 h 604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49607" h="604959">
                  <a:moveTo>
                    <a:pt x="46" y="197667"/>
                  </a:moveTo>
                  <a:cubicBezTo>
                    <a:pt x="-455" y="202627"/>
                    <a:pt x="3159" y="207053"/>
                    <a:pt x="8119" y="207555"/>
                  </a:cubicBezTo>
                  <a:cubicBezTo>
                    <a:pt x="12914" y="208039"/>
                    <a:pt x="17244" y="204672"/>
                    <a:pt x="17954" y="199906"/>
                  </a:cubicBezTo>
                  <a:cubicBezTo>
                    <a:pt x="32150" y="86134"/>
                    <a:pt x="135889" y="5412"/>
                    <a:pt x="249660" y="19608"/>
                  </a:cubicBezTo>
                  <a:cubicBezTo>
                    <a:pt x="353666" y="32585"/>
                    <a:pt x="431684" y="121053"/>
                    <a:pt x="431555" y="225865"/>
                  </a:cubicBezTo>
                  <a:cubicBezTo>
                    <a:pt x="431555" y="293235"/>
                    <a:pt x="383717" y="346570"/>
                    <a:pt x="325887" y="404382"/>
                  </a:cubicBezTo>
                  <a:lnTo>
                    <a:pt x="323243" y="407027"/>
                  </a:lnTo>
                  <a:lnTo>
                    <a:pt x="323243" y="474271"/>
                  </a:lnTo>
                  <a:cubicBezTo>
                    <a:pt x="323173" y="536450"/>
                    <a:pt x="272785" y="586838"/>
                    <a:pt x="210606" y="586907"/>
                  </a:cubicBezTo>
                  <a:lnTo>
                    <a:pt x="203819" y="586907"/>
                  </a:lnTo>
                  <a:cubicBezTo>
                    <a:pt x="182590" y="586944"/>
                    <a:pt x="161579" y="582644"/>
                    <a:pt x="142071" y="574271"/>
                  </a:cubicBezTo>
                  <a:lnTo>
                    <a:pt x="110173" y="560596"/>
                  </a:lnTo>
                  <a:cubicBezTo>
                    <a:pt x="105621" y="558567"/>
                    <a:pt x="100284" y="560612"/>
                    <a:pt x="98254" y="565166"/>
                  </a:cubicBezTo>
                  <a:cubicBezTo>
                    <a:pt x="96225" y="569719"/>
                    <a:pt x="98272" y="575055"/>
                    <a:pt x="102824" y="577085"/>
                  </a:cubicBezTo>
                  <a:cubicBezTo>
                    <a:pt x="102903" y="577119"/>
                    <a:pt x="102981" y="577154"/>
                    <a:pt x="103061" y="577186"/>
                  </a:cubicBezTo>
                  <a:lnTo>
                    <a:pt x="134959" y="590861"/>
                  </a:lnTo>
                  <a:cubicBezTo>
                    <a:pt x="156713" y="600199"/>
                    <a:pt x="180145" y="604997"/>
                    <a:pt x="203819" y="604959"/>
                  </a:cubicBezTo>
                  <a:lnTo>
                    <a:pt x="210606" y="604959"/>
                  </a:lnTo>
                  <a:cubicBezTo>
                    <a:pt x="282740" y="604855"/>
                    <a:pt x="341190" y="546405"/>
                    <a:pt x="341295" y="474271"/>
                  </a:cubicBezTo>
                  <a:lnTo>
                    <a:pt x="341295" y="414509"/>
                  </a:lnTo>
                  <a:cubicBezTo>
                    <a:pt x="400813" y="354811"/>
                    <a:pt x="449608" y="299084"/>
                    <a:pt x="449608" y="225865"/>
                  </a:cubicBezTo>
                  <a:cubicBezTo>
                    <a:pt x="449726" y="101241"/>
                    <a:pt x="348794" y="117"/>
                    <a:pt x="224170" y="0"/>
                  </a:cubicBezTo>
                  <a:cubicBezTo>
                    <a:pt x="110285" y="-108"/>
                    <a:pt x="14169" y="84662"/>
                    <a:pt x="46" y="197667"/>
                  </a:cubicBezTo>
                  <a:close/>
                </a:path>
              </a:pathLst>
            </a:custGeom>
            <a:solidFill>
              <a:schemeClr val="bg1"/>
            </a:solidFill>
            <a:ln w="8930" cap="flat">
              <a:solidFill>
                <a:schemeClr val="bg1"/>
              </a:solidFill>
              <a:prstDash val="solid"/>
              <a:miter/>
            </a:ln>
          </p:spPr>
          <p:txBody>
            <a:bodyPr rtlCol="0" anchor="ctr"/>
            <a:lstStyle/>
            <a:p>
              <a:endParaRPr lang="en-SE"/>
            </a:p>
          </p:txBody>
        </p:sp>
        <p:sp>
          <p:nvSpPr>
            <p:cNvPr id="16" name="Freeform: Shape 15">
              <a:extLst>
                <a:ext uri="{FF2B5EF4-FFF2-40B4-BE49-F238E27FC236}">
                  <a16:creationId xmlns:a16="http://schemas.microsoft.com/office/drawing/2014/main" id="{8B6A99EA-9718-6F48-0AE2-AACB435A09D1}"/>
                </a:ext>
              </a:extLst>
            </p:cNvPr>
            <p:cNvSpPr/>
            <p:nvPr/>
          </p:nvSpPr>
          <p:spPr>
            <a:xfrm>
              <a:off x="1294297" y="1273161"/>
              <a:ext cx="281998" cy="408832"/>
            </a:xfrm>
            <a:custGeom>
              <a:avLst/>
              <a:gdLst>
                <a:gd name="connsiteX0" fmla="*/ 194423 w 281998"/>
                <a:gd name="connsiteY0" fmla="*/ 29987 h 408832"/>
                <a:gd name="connsiteX1" fmla="*/ 264041 w 281998"/>
                <a:gd name="connsiteY1" fmla="*/ 126810 h 408832"/>
                <a:gd name="connsiteX2" fmla="*/ 274281 w 281998"/>
                <a:gd name="connsiteY2" fmla="*/ 134431 h 408832"/>
                <a:gd name="connsiteX3" fmla="*/ 281958 w 281998"/>
                <a:gd name="connsiteY3" fmla="*/ 124653 h 408832"/>
                <a:gd name="connsiteX4" fmla="*/ 124654 w 281998"/>
                <a:gd name="connsiteY4" fmla="*/ 1019 h 408832"/>
                <a:gd name="connsiteX5" fmla="*/ 1019 w 281998"/>
                <a:gd name="connsiteY5" fmla="*/ 158324 h 408832"/>
                <a:gd name="connsiteX6" fmla="*/ 34644 w 281998"/>
                <a:gd name="connsiteY6" fmla="*/ 234220 h 408832"/>
                <a:gd name="connsiteX7" fmla="*/ 47380 w 281998"/>
                <a:gd name="connsiteY7" fmla="*/ 235123 h 408832"/>
                <a:gd name="connsiteX8" fmla="*/ 48282 w 281998"/>
                <a:gd name="connsiteY8" fmla="*/ 222387 h 408832"/>
                <a:gd name="connsiteX9" fmla="*/ 22477 w 281998"/>
                <a:gd name="connsiteY9" fmla="*/ 174089 h 408832"/>
                <a:gd name="connsiteX10" fmla="*/ 157949 w 281998"/>
                <a:gd name="connsiteY10" fmla="*/ 115114 h 408832"/>
                <a:gd name="connsiteX11" fmla="*/ 221131 w 281998"/>
                <a:gd name="connsiteY11" fmla="*/ 237379 h 408832"/>
                <a:gd name="connsiteX12" fmla="*/ 146712 w 281998"/>
                <a:gd name="connsiteY12" fmla="*/ 312070 h 408832"/>
                <a:gd name="connsiteX13" fmla="*/ 143507 w 281998"/>
                <a:gd name="connsiteY13" fmla="*/ 313993 h 408832"/>
                <a:gd name="connsiteX14" fmla="*/ 134535 w 281998"/>
                <a:gd name="connsiteY14" fmla="*/ 349907 h 408832"/>
                <a:gd name="connsiteX15" fmla="*/ 67661 w 281998"/>
                <a:gd name="connsiteY15" fmla="*/ 389622 h 408832"/>
                <a:gd name="connsiteX16" fmla="*/ 36810 w 281998"/>
                <a:gd name="connsiteY16" fmla="*/ 369422 h 408832"/>
                <a:gd name="connsiteX17" fmla="*/ 35294 w 281998"/>
                <a:gd name="connsiteY17" fmla="*/ 330357 h 408832"/>
                <a:gd name="connsiteX18" fmla="*/ 30608 w 281998"/>
                <a:gd name="connsiteY18" fmla="*/ 318483 h 408832"/>
                <a:gd name="connsiteX19" fmla="*/ 18735 w 281998"/>
                <a:gd name="connsiteY19" fmla="*/ 323168 h 408832"/>
                <a:gd name="connsiteX20" fmla="*/ 18650 w 281998"/>
                <a:gd name="connsiteY20" fmla="*/ 323371 h 408832"/>
                <a:gd name="connsiteX21" fmla="*/ 20933 w 281998"/>
                <a:gd name="connsiteY21" fmla="*/ 377996 h 408832"/>
                <a:gd name="connsiteX22" fmla="*/ 64358 w 281998"/>
                <a:gd name="connsiteY22" fmla="*/ 407376 h 408832"/>
                <a:gd name="connsiteX23" fmla="*/ 79792 w 281998"/>
                <a:gd name="connsiteY23" fmla="*/ 408811 h 408832"/>
                <a:gd name="connsiteX24" fmla="*/ 152055 w 281998"/>
                <a:gd name="connsiteY24" fmla="*/ 354285 h 408832"/>
                <a:gd name="connsiteX25" fmla="*/ 159213 w 281998"/>
                <a:gd name="connsiteY25" fmla="*/ 325618 h 408832"/>
                <a:gd name="connsiteX26" fmla="*/ 238642 w 281998"/>
                <a:gd name="connsiteY26" fmla="*/ 241757 h 408832"/>
                <a:gd name="connsiteX27" fmla="*/ 202700 w 281998"/>
                <a:gd name="connsiteY27" fmla="*/ 121521 h 408832"/>
                <a:gd name="connsiteX28" fmla="*/ 187834 w 281998"/>
                <a:gd name="connsiteY28" fmla="*/ 109877 h 408832"/>
                <a:gd name="connsiteX29" fmla="*/ 18226 w 281998"/>
                <a:gd name="connsiteY29" fmla="*/ 143680 h 408832"/>
                <a:gd name="connsiteX30" fmla="*/ 18099 w 281998"/>
                <a:gd name="connsiteY30" fmla="*/ 143699 h 408832"/>
                <a:gd name="connsiteX31" fmla="*/ 18063 w 281998"/>
                <a:gd name="connsiteY31" fmla="*/ 143635 h 408832"/>
                <a:gd name="connsiteX32" fmla="*/ 139493 w 281998"/>
                <a:gd name="connsiteY32" fmla="*/ 18109 h 408832"/>
                <a:gd name="connsiteX33" fmla="*/ 194423 w 281998"/>
                <a:gd name="connsiteY33" fmla="*/ 29987 h 40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81998" h="408832">
                  <a:moveTo>
                    <a:pt x="194423" y="29987"/>
                  </a:moveTo>
                  <a:cubicBezTo>
                    <a:pt x="232773" y="48097"/>
                    <a:pt x="259084" y="84690"/>
                    <a:pt x="264041" y="126810"/>
                  </a:cubicBezTo>
                  <a:cubicBezTo>
                    <a:pt x="264764" y="131742"/>
                    <a:pt x="269350" y="135155"/>
                    <a:pt x="274281" y="134431"/>
                  </a:cubicBezTo>
                  <a:cubicBezTo>
                    <a:pt x="279035" y="133734"/>
                    <a:pt x="282409" y="129436"/>
                    <a:pt x="281958" y="124653"/>
                  </a:cubicBezTo>
                  <a:cubicBezTo>
                    <a:pt x="272660" y="47074"/>
                    <a:pt x="202233" y="-8279"/>
                    <a:pt x="124654" y="1019"/>
                  </a:cubicBezTo>
                  <a:cubicBezTo>
                    <a:pt x="47075" y="10317"/>
                    <a:pt x="-8279" y="80745"/>
                    <a:pt x="1019" y="158324"/>
                  </a:cubicBezTo>
                  <a:cubicBezTo>
                    <a:pt x="4387" y="186415"/>
                    <a:pt x="16099" y="212853"/>
                    <a:pt x="34644" y="234220"/>
                  </a:cubicBezTo>
                  <a:cubicBezTo>
                    <a:pt x="37911" y="237987"/>
                    <a:pt x="43613" y="238390"/>
                    <a:pt x="47380" y="235123"/>
                  </a:cubicBezTo>
                  <a:cubicBezTo>
                    <a:pt x="51146" y="231855"/>
                    <a:pt x="51550" y="226154"/>
                    <a:pt x="48282" y="222387"/>
                  </a:cubicBezTo>
                  <a:cubicBezTo>
                    <a:pt x="36169" y="208426"/>
                    <a:pt x="27349" y="191919"/>
                    <a:pt x="22477" y="174089"/>
                  </a:cubicBezTo>
                  <a:cubicBezTo>
                    <a:pt x="43601" y="120393"/>
                    <a:pt x="104254" y="93990"/>
                    <a:pt x="157949" y="115114"/>
                  </a:cubicBezTo>
                  <a:cubicBezTo>
                    <a:pt x="206670" y="134281"/>
                    <a:pt x="233680" y="186550"/>
                    <a:pt x="221131" y="237379"/>
                  </a:cubicBezTo>
                  <a:cubicBezTo>
                    <a:pt x="213008" y="270027"/>
                    <a:pt x="182599" y="290516"/>
                    <a:pt x="146712" y="312070"/>
                  </a:cubicBezTo>
                  <a:lnTo>
                    <a:pt x="143507" y="313993"/>
                  </a:lnTo>
                  <a:lnTo>
                    <a:pt x="134535" y="349907"/>
                  </a:lnTo>
                  <a:cubicBezTo>
                    <a:pt x="126478" y="378919"/>
                    <a:pt x="96992" y="396430"/>
                    <a:pt x="67661" y="389622"/>
                  </a:cubicBezTo>
                  <a:cubicBezTo>
                    <a:pt x="54775" y="388109"/>
                    <a:pt x="43350" y="380627"/>
                    <a:pt x="36810" y="369422"/>
                  </a:cubicBezTo>
                  <a:cubicBezTo>
                    <a:pt x="30765" y="357210"/>
                    <a:pt x="30213" y="343001"/>
                    <a:pt x="35294" y="330357"/>
                  </a:cubicBezTo>
                  <a:cubicBezTo>
                    <a:pt x="37279" y="325784"/>
                    <a:pt x="35181" y="320468"/>
                    <a:pt x="30608" y="318483"/>
                  </a:cubicBezTo>
                  <a:cubicBezTo>
                    <a:pt x="26036" y="316498"/>
                    <a:pt x="20720" y="318596"/>
                    <a:pt x="18735" y="323168"/>
                  </a:cubicBezTo>
                  <a:cubicBezTo>
                    <a:pt x="18706" y="323236"/>
                    <a:pt x="18677" y="323303"/>
                    <a:pt x="18650" y="323371"/>
                  </a:cubicBezTo>
                  <a:cubicBezTo>
                    <a:pt x="11472" y="341052"/>
                    <a:pt x="12305" y="360976"/>
                    <a:pt x="20933" y="377996"/>
                  </a:cubicBezTo>
                  <a:cubicBezTo>
                    <a:pt x="29984" y="394073"/>
                    <a:pt x="46069" y="404955"/>
                    <a:pt x="64358" y="407376"/>
                  </a:cubicBezTo>
                  <a:cubicBezTo>
                    <a:pt x="69448" y="408326"/>
                    <a:pt x="74614" y="408806"/>
                    <a:pt x="79792" y="408811"/>
                  </a:cubicBezTo>
                  <a:cubicBezTo>
                    <a:pt x="113617" y="409614"/>
                    <a:pt x="143545" y="387031"/>
                    <a:pt x="152055" y="354285"/>
                  </a:cubicBezTo>
                  <a:lnTo>
                    <a:pt x="159213" y="325618"/>
                  </a:lnTo>
                  <a:cubicBezTo>
                    <a:pt x="197203" y="302647"/>
                    <a:pt x="229083" y="280046"/>
                    <a:pt x="238642" y="241757"/>
                  </a:cubicBezTo>
                  <a:cubicBezTo>
                    <a:pt x="249518" y="198122"/>
                    <a:pt x="235739" y="152029"/>
                    <a:pt x="202700" y="121521"/>
                  </a:cubicBezTo>
                  <a:cubicBezTo>
                    <a:pt x="198127" y="117175"/>
                    <a:pt x="193149" y="113276"/>
                    <a:pt x="187834" y="109877"/>
                  </a:cubicBezTo>
                  <a:cubicBezTo>
                    <a:pt x="131589" y="72755"/>
                    <a:pt x="55942" y="87831"/>
                    <a:pt x="18226" y="143680"/>
                  </a:cubicBezTo>
                  <a:cubicBezTo>
                    <a:pt x="18196" y="143719"/>
                    <a:pt x="18140" y="143729"/>
                    <a:pt x="18099" y="143699"/>
                  </a:cubicBezTo>
                  <a:cubicBezTo>
                    <a:pt x="18078" y="143683"/>
                    <a:pt x="18066" y="143660"/>
                    <a:pt x="18063" y="143635"/>
                  </a:cubicBezTo>
                  <a:cubicBezTo>
                    <a:pt x="16932" y="75440"/>
                    <a:pt x="71298" y="19240"/>
                    <a:pt x="139493" y="18109"/>
                  </a:cubicBezTo>
                  <a:cubicBezTo>
                    <a:pt x="158473" y="17794"/>
                    <a:pt x="177269" y="21859"/>
                    <a:pt x="194423" y="29987"/>
                  </a:cubicBezTo>
                  <a:close/>
                </a:path>
              </a:pathLst>
            </a:custGeom>
            <a:solidFill>
              <a:schemeClr val="bg1"/>
            </a:solidFill>
            <a:ln w="8930" cap="flat">
              <a:solidFill>
                <a:schemeClr val="bg1"/>
              </a:solidFill>
              <a:prstDash val="solid"/>
              <a:miter/>
            </a:ln>
          </p:spPr>
          <p:txBody>
            <a:bodyPr rtlCol="0" anchor="ctr"/>
            <a:lstStyle/>
            <a:p>
              <a:endParaRPr lang="en-SE"/>
            </a:p>
          </p:txBody>
        </p:sp>
      </p:grpSp>
      <p:grpSp>
        <p:nvGrpSpPr>
          <p:cNvPr id="6" name="Group 5">
            <a:extLst>
              <a:ext uri="{FF2B5EF4-FFF2-40B4-BE49-F238E27FC236}">
                <a16:creationId xmlns:a16="http://schemas.microsoft.com/office/drawing/2014/main" id="{D8DBD6A2-9C83-DD68-DDD0-95B37F6DC072}"/>
              </a:ext>
            </a:extLst>
          </p:cNvPr>
          <p:cNvGrpSpPr/>
          <p:nvPr/>
        </p:nvGrpSpPr>
        <p:grpSpPr>
          <a:xfrm>
            <a:off x="6451178" y="2763972"/>
            <a:ext cx="2063067" cy="1720762"/>
            <a:chOff x="6479753" y="2940170"/>
            <a:chExt cx="2063067" cy="1720762"/>
          </a:xfrm>
        </p:grpSpPr>
        <p:sp>
          <p:nvSpPr>
            <p:cNvPr id="4" name="TextBox 3">
              <a:extLst>
                <a:ext uri="{FF2B5EF4-FFF2-40B4-BE49-F238E27FC236}">
                  <a16:creationId xmlns:a16="http://schemas.microsoft.com/office/drawing/2014/main" id="{CBF85D35-6A69-7E11-88C5-949575D6CF84}"/>
                </a:ext>
              </a:extLst>
            </p:cNvPr>
            <p:cNvSpPr txBox="1"/>
            <p:nvPr/>
          </p:nvSpPr>
          <p:spPr>
            <a:xfrm>
              <a:off x="6479753" y="3737602"/>
              <a:ext cx="2063067" cy="923330"/>
            </a:xfrm>
            <a:prstGeom prst="rect">
              <a:avLst/>
            </a:prstGeom>
            <a:noFill/>
          </p:spPr>
          <p:txBody>
            <a:bodyPr wrap="square">
              <a:spAutoFit/>
            </a:bodyPr>
            <a:lstStyle/>
            <a:p>
              <a:pPr algn="ctr">
                <a:spcBef>
                  <a:spcPts val="600"/>
                </a:spcBef>
              </a:pPr>
              <a:r>
                <a:rPr lang="pt-PT" sz="1800" b="1" dirty="0" err="1">
                  <a:solidFill>
                    <a:schemeClr val="bg1"/>
                  </a:solidFill>
                  <a:latin typeface="Calibri" panose="020F0502020204030204" pitchFamily="34" charset="0"/>
                  <a:cs typeface="Calibri" panose="020F0502020204030204" pitchFamily="34" charset="0"/>
                </a:rPr>
                <a:t>Condivisione</a:t>
              </a:r>
              <a:r>
                <a:rPr lang="pt-PT" sz="1800" b="1" dirty="0">
                  <a:solidFill>
                    <a:schemeClr val="bg1"/>
                  </a:solidFill>
                  <a:latin typeface="Calibri" panose="020F0502020204030204" pitchFamily="34" charset="0"/>
                  <a:cs typeface="Calibri" panose="020F0502020204030204" pitchFamily="34" charset="0"/>
                </a:rPr>
                <a:t> </a:t>
              </a:r>
              <a:r>
                <a:rPr lang="pt-PT" sz="1800" b="1" dirty="0" err="1">
                  <a:solidFill>
                    <a:schemeClr val="bg1"/>
                  </a:solidFill>
                  <a:latin typeface="Calibri" panose="020F0502020204030204" pitchFamily="34" charset="0"/>
                  <a:cs typeface="Calibri" panose="020F0502020204030204" pitchFamily="34" charset="0"/>
                </a:rPr>
                <a:t>Costruttiva</a:t>
              </a:r>
              <a:r>
                <a:rPr lang="pt-PT" sz="1800" b="1" dirty="0">
                  <a:solidFill>
                    <a:schemeClr val="bg1"/>
                  </a:solidFill>
                  <a:latin typeface="Calibri" panose="020F0502020204030204" pitchFamily="34" charset="0"/>
                  <a:cs typeface="Calibri" panose="020F0502020204030204" pitchFamily="34" charset="0"/>
                </a:rPr>
                <a:t> </a:t>
              </a:r>
              <a:r>
                <a:rPr lang="pt-PT" sz="1800" b="1" dirty="0" err="1">
                  <a:solidFill>
                    <a:schemeClr val="bg1"/>
                  </a:solidFill>
                  <a:latin typeface="Calibri" panose="020F0502020204030204" pitchFamily="34" charset="0"/>
                  <a:cs typeface="Calibri" panose="020F0502020204030204" pitchFamily="34" charset="0"/>
                </a:rPr>
                <a:t>dell’Esperienza</a:t>
              </a:r>
              <a:endParaRPr lang="pt-PT" sz="1800" b="1" dirty="0">
                <a:solidFill>
                  <a:schemeClr val="bg1"/>
                </a:solidFill>
                <a:latin typeface="Calibri" panose="020F0502020204030204" pitchFamily="34" charset="0"/>
                <a:cs typeface="Calibri" panose="020F0502020204030204" pitchFamily="34" charset="0"/>
              </a:endParaRPr>
            </a:p>
          </p:txBody>
        </p:sp>
        <p:pic>
          <p:nvPicPr>
            <p:cNvPr id="17" name="Graphic 16" descr="Speech outline">
              <a:extLst>
                <a:ext uri="{FF2B5EF4-FFF2-40B4-BE49-F238E27FC236}">
                  <a16:creationId xmlns:a16="http://schemas.microsoft.com/office/drawing/2014/main" id="{41739FF5-954C-EF99-1044-41189DAF5C2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7138969" y="2940170"/>
              <a:ext cx="735769" cy="735769"/>
            </a:xfrm>
            <a:prstGeom prst="rect">
              <a:avLst/>
            </a:prstGeom>
          </p:spPr>
        </p:pic>
      </p:grpSp>
      <p:sp>
        <p:nvSpPr>
          <p:cNvPr id="5" name="TextBox 4">
            <a:extLst>
              <a:ext uri="{FF2B5EF4-FFF2-40B4-BE49-F238E27FC236}">
                <a16:creationId xmlns:a16="http://schemas.microsoft.com/office/drawing/2014/main" id="{449D7694-360D-B64F-9A61-8F1E720A7C7F}"/>
              </a:ext>
            </a:extLst>
          </p:cNvPr>
          <p:cNvSpPr txBox="1"/>
          <p:nvPr/>
        </p:nvSpPr>
        <p:spPr>
          <a:xfrm>
            <a:off x="9569675" y="3630358"/>
            <a:ext cx="1242416" cy="646331"/>
          </a:xfrm>
          <a:prstGeom prst="rect">
            <a:avLst/>
          </a:prstGeom>
          <a:noFill/>
        </p:spPr>
        <p:txBody>
          <a:bodyPr wrap="square">
            <a:spAutoFit/>
          </a:bodyPr>
          <a:lstStyle/>
          <a:p>
            <a:pPr algn="ctr">
              <a:spcBef>
                <a:spcPts val="600"/>
              </a:spcBef>
            </a:pPr>
            <a:r>
              <a:rPr lang="pt-PT" sz="1800" b="1" dirty="0" err="1">
                <a:solidFill>
                  <a:schemeClr val="bg1"/>
                </a:solidFill>
                <a:latin typeface="Calibri" panose="020F0502020204030204" pitchFamily="34" charset="0"/>
                <a:cs typeface="Calibri" panose="020F0502020204030204" pitchFamily="34" charset="0"/>
              </a:rPr>
              <a:t>Fornire</a:t>
            </a:r>
            <a:r>
              <a:rPr lang="pt-PT" sz="1800" b="1" dirty="0">
                <a:solidFill>
                  <a:schemeClr val="bg1"/>
                </a:solidFill>
                <a:latin typeface="Calibri" panose="020F0502020204030204" pitchFamily="34" charset="0"/>
                <a:cs typeface="Calibri" panose="020F0502020204030204" pitchFamily="34" charset="0"/>
              </a:rPr>
              <a:t> Feedback</a:t>
            </a:r>
          </a:p>
        </p:txBody>
      </p:sp>
      <p:sp>
        <p:nvSpPr>
          <p:cNvPr id="3" name="TextBox 2">
            <a:extLst>
              <a:ext uri="{FF2B5EF4-FFF2-40B4-BE49-F238E27FC236}">
                <a16:creationId xmlns:a16="http://schemas.microsoft.com/office/drawing/2014/main" id="{B61F7BDA-1F34-CE56-F55E-9929E2FB557D}"/>
              </a:ext>
            </a:extLst>
          </p:cNvPr>
          <p:cNvSpPr txBox="1"/>
          <p:nvPr/>
        </p:nvSpPr>
        <p:spPr>
          <a:xfrm>
            <a:off x="3668290" y="3630358"/>
            <a:ext cx="2063067" cy="646331"/>
          </a:xfrm>
          <a:prstGeom prst="rect">
            <a:avLst/>
          </a:prstGeom>
          <a:noFill/>
        </p:spPr>
        <p:txBody>
          <a:bodyPr wrap="square">
            <a:spAutoFit/>
          </a:bodyPr>
          <a:lstStyle/>
          <a:p>
            <a:pPr algn="ctr">
              <a:spcBef>
                <a:spcPts val="600"/>
              </a:spcBef>
            </a:pPr>
            <a:r>
              <a:rPr lang="pt-PT" sz="1800" b="1" dirty="0" err="1">
                <a:solidFill>
                  <a:schemeClr val="bg1"/>
                </a:solidFill>
                <a:latin typeface="Calibri" panose="020F0502020204030204" pitchFamily="34" charset="0"/>
                <a:cs typeface="Calibri" panose="020F0502020204030204" pitchFamily="34" charset="0"/>
              </a:rPr>
              <a:t>Motivazione</a:t>
            </a:r>
            <a:r>
              <a:rPr lang="pt-PT" sz="1800" b="1" dirty="0">
                <a:solidFill>
                  <a:schemeClr val="bg1"/>
                </a:solidFill>
                <a:latin typeface="Calibri" panose="020F0502020204030204" pitchFamily="34" charset="0"/>
                <a:cs typeface="Calibri" panose="020F0502020204030204" pitchFamily="34" charset="0"/>
              </a:rPr>
              <a:t> &amp; </a:t>
            </a:r>
            <a:r>
              <a:rPr lang="pt-PT" sz="1800" b="1" dirty="0" err="1">
                <a:solidFill>
                  <a:schemeClr val="bg1"/>
                </a:solidFill>
                <a:latin typeface="Calibri" panose="020F0502020204030204" pitchFamily="34" charset="0"/>
                <a:cs typeface="Calibri" panose="020F0502020204030204" pitchFamily="34" charset="0"/>
              </a:rPr>
              <a:t>Empowerment</a:t>
            </a:r>
            <a:endParaRPr lang="pt-PT" sz="1800" b="1" dirty="0">
              <a:solidFill>
                <a:schemeClr val="bg1"/>
              </a:solidFill>
              <a:latin typeface="Calibri" panose="020F0502020204030204" pitchFamily="34" charset="0"/>
              <a:cs typeface="Calibri" panose="020F0502020204030204" pitchFamily="34" charset="0"/>
            </a:endParaRPr>
          </a:p>
        </p:txBody>
      </p:sp>
      <p:pic>
        <p:nvPicPr>
          <p:cNvPr id="19" name="Graphic 18" descr="Lightbulb outline">
            <a:extLst>
              <a:ext uri="{FF2B5EF4-FFF2-40B4-BE49-F238E27FC236}">
                <a16:creationId xmlns:a16="http://schemas.microsoft.com/office/drawing/2014/main" id="{67DF77CF-80E2-E164-7C9F-04A432823A2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85343" y="2810936"/>
            <a:ext cx="735768" cy="735768"/>
          </a:xfrm>
          <a:prstGeom prst="rect">
            <a:avLst/>
          </a:prstGeom>
        </p:spPr>
      </p:pic>
      <p:pic>
        <p:nvPicPr>
          <p:cNvPr id="13" name="Graphic 12" descr="Magnifying glass outline">
            <a:extLst>
              <a:ext uri="{FF2B5EF4-FFF2-40B4-BE49-F238E27FC236}">
                <a16:creationId xmlns:a16="http://schemas.microsoft.com/office/drawing/2014/main" id="{595DCF91-6AA4-3AFE-D5D1-4809D665E2C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768001" y="2721620"/>
            <a:ext cx="914400" cy="914400"/>
          </a:xfrm>
          <a:prstGeom prst="rect">
            <a:avLst/>
          </a:prstGeom>
        </p:spPr>
      </p:pic>
    </p:spTree>
    <p:extLst>
      <p:ext uri="{BB962C8B-B14F-4D97-AF65-F5344CB8AC3E}">
        <p14:creationId xmlns:p14="http://schemas.microsoft.com/office/powerpoint/2010/main" val="173620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476EC3-4620-F947-E92E-06ED92076757}"/>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174B9245-9135-C528-938A-F116B2337F90}"/>
              </a:ext>
            </a:extLst>
          </p:cNvPr>
          <p:cNvGrpSpPr/>
          <p:nvPr/>
        </p:nvGrpSpPr>
        <p:grpSpPr>
          <a:xfrm>
            <a:off x="748684" y="1123120"/>
            <a:ext cx="1147972" cy="1190099"/>
            <a:chOff x="984571" y="1052423"/>
            <a:chExt cx="886486" cy="919017"/>
          </a:xfrm>
        </p:grpSpPr>
        <p:sp>
          <p:nvSpPr>
            <p:cNvPr id="20" name="Oval 19">
              <a:extLst>
                <a:ext uri="{FF2B5EF4-FFF2-40B4-BE49-F238E27FC236}">
                  <a16:creationId xmlns:a16="http://schemas.microsoft.com/office/drawing/2014/main" id="{B8B50FAF-C5BA-B26D-863D-969533B33EFA}"/>
                </a:ext>
              </a:extLst>
            </p:cNvPr>
            <p:cNvSpPr/>
            <p:nvPr/>
          </p:nvSpPr>
          <p:spPr>
            <a:xfrm>
              <a:off x="984571" y="1052423"/>
              <a:ext cx="886486" cy="919017"/>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p>
          </p:txBody>
        </p:sp>
        <p:pic>
          <p:nvPicPr>
            <p:cNvPr id="21" name="Graphic 20" descr="Ear outline">
              <a:extLst>
                <a:ext uri="{FF2B5EF4-FFF2-40B4-BE49-F238E27FC236}">
                  <a16:creationId xmlns:a16="http://schemas.microsoft.com/office/drawing/2014/main" id="{45B40178-4294-80A7-8B73-494706110EE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04554" y="1052423"/>
              <a:ext cx="866502" cy="866502"/>
            </a:xfrm>
            <a:prstGeom prst="rect">
              <a:avLst/>
            </a:prstGeom>
          </p:spPr>
        </p:pic>
      </p:grpSp>
      <p:sp>
        <p:nvSpPr>
          <p:cNvPr id="2" name="Text Placeholder 1">
            <a:extLst>
              <a:ext uri="{FF2B5EF4-FFF2-40B4-BE49-F238E27FC236}">
                <a16:creationId xmlns:a16="http://schemas.microsoft.com/office/drawing/2014/main" id="{3DB5D256-C57B-5800-6A37-954BCFDB8226}"/>
              </a:ext>
            </a:extLst>
          </p:cNvPr>
          <p:cNvSpPr>
            <a:spLocks noGrp="1"/>
          </p:cNvSpPr>
          <p:nvPr>
            <p:ph type="body" sz="quarter" idx="11"/>
          </p:nvPr>
        </p:nvSpPr>
        <p:spPr>
          <a:xfrm>
            <a:off x="362079" y="253012"/>
            <a:ext cx="7700253" cy="483986"/>
          </a:xfrm>
        </p:spPr>
        <p:txBody>
          <a:bodyPr/>
          <a:lstStyle/>
          <a:p>
            <a:r>
              <a:rPr lang="en-US" dirty="0" err="1">
                <a:latin typeface="Calibri" panose="020F0502020204030204" pitchFamily="34" charset="0"/>
                <a:cs typeface="Calibri" panose="020F0502020204030204" pitchFamily="34" charset="0"/>
              </a:rPr>
              <a:t>Competenza</a:t>
            </a:r>
            <a:r>
              <a:rPr lang="en-US" dirty="0">
                <a:latin typeface="Calibri" panose="020F0502020204030204" pitchFamily="34" charset="0"/>
                <a:cs typeface="Calibri" panose="020F0502020204030204" pitchFamily="34" charset="0"/>
              </a:rPr>
              <a:t> 1</a:t>
            </a:r>
          </a:p>
        </p:txBody>
      </p:sp>
      <p:sp>
        <p:nvSpPr>
          <p:cNvPr id="5" name="TextBox 4">
            <a:extLst>
              <a:ext uri="{FF2B5EF4-FFF2-40B4-BE49-F238E27FC236}">
                <a16:creationId xmlns:a16="http://schemas.microsoft.com/office/drawing/2014/main" id="{FC316704-273E-C27B-4061-C8E9A208A996}"/>
              </a:ext>
            </a:extLst>
          </p:cNvPr>
          <p:cNvSpPr txBox="1"/>
          <p:nvPr/>
        </p:nvSpPr>
        <p:spPr>
          <a:xfrm>
            <a:off x="1440114" y="1294540"/>
            <a:ext cx="4017428" cy="461665"/>
          </a:xfrm>
          <a:prstGeom prst="rect">
            <a:avLst/>
          </a:prstGeom>
          <a:noFill/>
        </p:spPr>
        <p:txBody>
          <a:bodyPr wrap="square">
            <a:spAutoFit/>
          </a:bodyPr>
          <a:lstStyle/>
          <a:p>
            <a:pPr algn="ctr">
              <a:spcBef>
                <a:spcPts val="600"/>
              </a:spcBef>
            </a:pPr>
            <a:r>
              <a:rPr lang="pt-PT" sz="2400" b="1" dirty="0" err="1">
                <a:solidFill>
                  <a:srgbClr val="E64424"/>
                </a:solidFill>
                <a:latin typeface="Calibri" panose="020F0502020204030204" pitchFamily="34" charset="0"/>
                <a:cs typeface="Calibri" panose="020F0502020204030204" pitchFamily="34" charset="0"/>
              </a:rPr>
              <a:t>Ascolto</a:t>
            </a:r>
            <a:r>
              <a:rPr lang="pt-PT" sz="2400" b="1" dirty="0">
                <a:solidFill>
                  <a:srgbClr val="E64424"/>
                </a:solidFill>
                <a:latin typeface="Calibri" panose="020F0502020204030204" pitchFamily="34" charset="0"/>
                <a:cs typeface="Calibri" panose="020F0502020204030204" pitchFamily="34" charset="0"/>
              </a:rPr>
              <a:t> </a:t>
            </a:r>
            <a:r>
              <a:rPr lang="pt-PT" sz="2400" b="1" dirty="0" err="1">
                <a:solidFill>
                  <a:srgbClr val="E64424"/>
                </a:solidFill>
                <a:latin typeface="Calibri" panose="020F0502020204030204" pitchFamily="34" charset="0"/>
                <a:cs typeface="Calibri" panose="020F0502020204030204" pitchFamily="34" charset="0"/>
              </a:rPr>
              <a:t>attivo</a:t>
            </a:r>
            <a:endParaRPr lang="pt-PT" sz="2400" b="1" dirty="0">
              <a:solidFill>
                <a:srgbClr val="E64424"/>
              </a:solidFill>
              <a:latin typeface="Calibri" panose="020F0502020204030204" pitchFamily="34" charset="0"/>
              <a:cs typeface="Calibri" panose="020F0502020204030204" pitchFamily="34" charset="0"/>
            </a:endParaRPr>
          </a:p>
        </p:txBody>
      </p:sp>
      <p:sp>
        <p:nvSpPr>
          <p:cNvPr id="6" name="Google Shape;274;g36ef86f86b0_2_3">
            <a:extLst>
              <a:ext uri="{FF2B5EF4-FFF2-40B4-BE49-F238E27FC236}">
                <a16:creationId xmlns:a16="http://schemas.microsoft.com/office/drawing/2014/main" id="{77F20DE8-C8B1-322C-E391-1FC24589CEBF}"/>
              </a:ext>
            </a:extLst>
          </p:cNvPr>
          <p:cNvSpPr txBox="1"/>
          <p:nvPr/>
        </p:nvSpPr>
        <p:spPr>
          <a:xfrm>
            <a:off x="2326170" y="1811795"/>
            <a:ext cx="3131372" cy="830966"/>
          </a:xfrm>
          <a:prstGeom prst="rect">
            <a:avLst/>
          </a:prstGeom>
          <a:noFill/>
          <a:ln>
            <a:noFill/>
          </a:ln>
        </p:spPr>
        <p:txBody>
          <a:bodyPr spcFirstLastPara="1" wrap="square" lIns="91425" tIns="91425" rIns="91425" bIns="91425" anchor="t" anchorCtr="0">
            <a:spAutoFit/>
          </a:bodyPr>
          <a:lstStyle/>
          <a:p>
            <a:r>
              <a:rPr lang="it-IT" i="1" dirty="0">
                <a:solidFill>
                  <a:schemeClr val="tx1"/>
                </a:solidFill>
                <a:latin typeface="Calibri" panose="020F0502020204030204" pitchFamily="34" charset="0"/>
                <a:cs typeface="Calibri" panose="020F0502020204030204" pitchFamily="34" charset="0"/>
              </a:rPr>
              <a:t>Dare la tua piena attenzione, porre domande mirate, far sentire il </a:t>
            </a:r>
            <a:r>
              <a:rPr lang="it-IT" i="1" dirty="0" err="1">
                <a:solidFill>
                  <a:schemeClr val="tx1"/>
                </a:solidFill>
                <a:latin typeface="Calibri" panose="020F0502020204030204" pitchFamily="34" charset="0"/>
                <a:cs typeface="Calibri" panose="020F0502020204030204" pitchFamily="34" charset="0"/>
              </a:rPr>
              <a:t>mentee</a:t>
            </a:r>
            <a:r>
              <a:rPr lang="it-IT" i="1" dirty="0">
                <a:solidFill>
                  <a:schemeClr val="tx1"/>
                </a:solidFill>
                <a:latin typeface="Calibri" panose="020F0502020204030204" pitchFamily="34" charset="0"/>
                <a:cs typeface="Calibri" panose="020F0502020204030204" pitchFamily="34" charset="0"/>
              </a:rPr>
              <a:t> davvero ascoltato e compreso.</a:t>
            </a:r>
            <a:endParaRPr lang="en-US" i="1" dirty="0">
              <a:solidFill>
                <a:schemeClr val="tx1"/>
              </a:solidFill>
              <a:latin typeface="Calibri" panose="020F0502020204030204" pitchFamily="34" charset="0"/>
              <a:cs typeface="Calibri" panose="020F0502020204030204" pitchFamily="34" charset="0"/>
            </a:endParaRPr>
          </a:p>
        </p:txBody>
      </p:sp>
      <p:sp>
        <p:nvSpPr>
          <p:cNvPr id="22" name="Google Shape;274;g36ef86f86b0_2_3">
            <a:extLst>
              <a:ext uri="{FF2B5EF4-FFF2-40B4-BE49-F238E27FC236}">
                <a16:creationId xmlns:a16="http://schemas.microsoft.com/office/drawing/2014/main" id="{C22BFC23-0252-CD24-48DD-FE8C0C31160B}"/>
              </a:ext>
            </a:extLst>
          </p:cNvPr>
          <p:cNvSpPr txBox="1"/>
          <p:nvPr/>
        </p:nvSpPr>
        <p:spPr>
          <a:xfrm>
            <a:off x="748684" y="3640939"/>
            <a:ext cx="2841738" cy="2554515"/>
          </a:xfrm>
          <a:prstGeom prst="rect">
            <a:avLst/>
          </a:prstGeom>
          <a:noFill/>
          <a:ln>
            <a:noFill/>
          </a:ln>
        </p:spPr>
        <p:txBody>
          <a:bodyPr spcFirstLastPara="1" wrap="square" lIns="91425" tIns="91425" rIns="91425" bIns="91425" anchor="t" anchorCtr="0">
            <a:spAutoFit/>
          </a:bodyPr>
          <a:lstStyle/>
          <a:p>
            <a:r>
              <a:rPr lang="it-IT" b="1" dirty="0">
                <a:solidFill>
                  <a:schemeClr val="tx1"/>
                </a:solidFill>
                <a:latin typeface="Calibri" panose="020F0502020204030204" pitchFamily="34" charset="0"/>
                <a:cs typeface="Calibri" panose="020F0502020204030204" pitchFamily="34" charset="0"/>
              </a:rPr>
              <a:t>Esempio</a:t>
            </a:r>
          </a:p>
          <a:p>
            <a:endParaRPr lang="it-IT"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Un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condivide preoccupazioni sulla propria performance in un nuovo ruolo.</a:t>
            </a:r>
          </a:p>
          <a:p>
            <a:endParaRPr lang="it-IT"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ascolta attivamente – mantenendo il contatto visivo, ponendo domande di chiarimento e parafrasando per confermare la comprensione.</a:t>
            </a:r>
            <a:endParaRPr lang="en-US" dirty="0">
              <a:solidFill>
                <a:schemeClr val="tx1"/>
              </a:solidFill>
              <a:latin typeface="Calibri" panose="020F0502020204030204" pitchFamily="34" charset="0"/>
              <a:cs typeface="Calibri" panose="020F0502020204030204" pitchFamily="34" charset="0"/>
            </a:endParaRPr>
          </a:p>
        </p:txBody>
      </p:sp>
      <p:sp>
        <p:nvSpPr>
          <p:cNvPr id="23" name="Google Shape;274;g36ef86f86b0_2_3">
            <a:extLst>
              <a:ext uri="{FF2B5EF4-FFF2-40B4-BE49-F238E27FC236}">
                <a16:creationId xmlns:a16="http://schemas.microsoft.com/office/drawing/2014/main" id="{882ED6B8-EEA2-AE58-4D68-F8648DD844CB}"/>
              </a:ext>
            </a:extLst>
          </p:cNvPr>
          <p:cNvSpPr txBox="1"/>
          <p:nvPr/>
        </p:nvSpPr>
        <p:spPr>
          <a:xfrm>
            <a:off x="4626803" y="3646580"/>
            <a:ext cx="2494979" cy="1261854"/>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riflette su quanto bene abbia colto le emozioni e le intenzioni del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a:t>
            </a:r>
            <a:endParaRPr dirty="0">
              <a:solidFill>
                <a:schemeClr val="dk1"/>
              </a:solidFill>
            </a:endParaRPr>
          </a:p>
        </p:txBody>
      </p:sp>
      <p:pic>
        <p:nvPicPr>
          <p:cNvPr id="26" name="Picture Placeholder 25" descr="A person looking at another person  AI-generated content may be incorrect.">
            <a:extLst>
              <a:ext uri="{FF2B5EF4-FFF2-40B4-BE49-F238E27FC236}">
                <a16:creationId xmlns:a16="http://schemas.microsoft.com/office/drawing/2014/main" id="{CC63E993-DEBE-2BA8-E1A8-710CC0291287}"/>
              </a:ext>
            </a:extLst>
          </p:cNvPr>
          <p:cNvPicPr>
            <a:picLocks noGrp="1" noChangeAspect="1"/>
          </p:cNvPicPr>
          <p:nvPr>
            <p:ph type="pic" sz="quarter" idx="17"/>
          </p:nvPr>
        </p:nvPicPr>
        <p:blipFill>
          <a:blip r:embed="rId4"/>
          <a:srcRect l="29471" r="29471"/>
          <a:stretch>
            <a:fillRect/>
          </a:stretch>
        </p:blipFill>
        <p:spPr/>
      </p:pic>
    </p:spTree>
    <p:extLst>
      <p:ext uri="{BB962C8B-B14F-4D97-AF65-F5344CB8AC3E}">
        <p14:creationId xmlns:p14="http://schemas.microsoft.com/office/powerpoint/2010/main" val="19574435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52F82A0-68DE-99E3-9C39-60D15255959B}"/>
              </a:ext>
            </a:extLst>
          </p:cNvPr>
          <p:cNvSpPr>
            <a:spLocks noGrp="1"/>
          </p:cNvSpPr>
          <p:nvPr>
            <p:ph type="body" sz="quarter" idx="11"/>
          </p:nvPr>
        </p:nvSpPr>
        <p:spPr/>
        <p:txBody>
          <a:bodyPr/>
          <a:lstStyle/>
          <a:p>
            <a:r>
              <a:rPr lang="en-US" dirty="0" err="1">
                <a:latin typeface="Calibri" panose="020F0502020204030204" pitchFamily="34" charset="0"/>
                <a:cs typeface="Calibri" panose="020F0502020204030204" pitchFamily="34" charset="0"/>
              </a:rPr>
              <a:t>Competenza</a:t>
            </a:r>
            <a:r>
              <a:rPr lang="en-US" dirty="0">
                <a:latin typeface="Calibri" panose="020F0502020204030204" pitchFamily="34" charset="0"/>
                <a:cs typeface="Calibri" panose="020F0502020204030204" pitchFamily="34" charset="0"/>
              </a:rPr>
              <a:t> 2</a:t>
            </a:r>
            <a:endParaRPr lang="en-SE" dirty="0">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9CB3059B-F7FD-147F-0CC1-5409C00FFFB0}"/>
              </a:ext>
            </a:extLst>
          </p:cNvPr>
          <p:cNvSpPr txBox="1"/>
          <p:nvPr/>
        </p:nvSpPr>
        <p:spPr>
          <a:xfrm>
            <a:off x="2093441" y="1353057"/>
            <a:ext cx="4017428" cy="461665"/>
          </a:xfrm>
          <a:prstGeom prst="rect">
            <a:avLst/>
          </a:prstGeom>
          <a:noFill/>
        </p:spPr>
        <p:txBody>
          <a:bodyPr wrap="square">
            <a:spAutoFit/>
          </a:bodyPr>
          <a:lstStyle/>
          <a:p>
            <a:pPr algn="ctr">
              <a:spcBef>
                <a:spcPts val="600"/>
              </a:spcBef>
            </a:pPr>
            <a:r>
              <a:rPr lang="pt-PT" sz="2400" b="1" dirty="0" err="1">
                <a:solidFill>
                  <a:srgbClr val="E280AC"/>
                </a:solidFill>
                <a:latin typeface="Calibri" panose="020F0502020204030204" pitchFamily="34" charset="0"/>
                <a:cs typeface="Calibri" panose="020F0502020204030204" pitchFamily="34" charset="0"/>
              </a:rPr>
              <a:t>Motivazione</a:t>
            </a:r>
            <a:r>
              <a:rPr lang="pt-PT" sz="2400" b="1" dirty="0">
                <a:solidFill>
                  <a:srgbClr val="E280AC"/>
                </a:solidFill>
                <a:latin typeface="Calibri" panose="020F0502020204030204" pitchFamily="34" charset="0"/>
                <a:cs typeface="Calibri" panose="020F0502020204030204" pitchFamily="34" charset="0"/>
              </a:rPr>
              <a:t> &amp; </a:t>
            </a:r>
            <a:r>
              <a:rPr lang="pt-PT" sz="2400" b="1" dirty="0" err="1">
                <a:solidFill>
                  <a:srgbClr val="E280AC"/>
                </a:solidFill>
                <a:latin typeface="Calibri" panose="020F0502020204030204" pitchFamily="34" charset="0"/>
                <a:cs typeface="Calibri" panose="020F0502020204030204" pitchFamily="34" charset="0"/>
              </a:rPr>
              <a:t>Empowerment</a:t>
            </a:r>
            <a:endParaRPr lang="pt-PT" sz="2400" b="1" dirty="0">
              <a:solidFill>
                <a:srgbClr val="E280AC"/>
              </a:solidFill>
              <a:latin typeface="Calibri" panose="020F0502020204030204" pitchFamily="34" charset="0"/>
              <a:cs typeface="Calibri" panose="020F0502020204030204" pitchFamily="34" charset="0"/>
            </a:endParaRPr>
          </a:p>
        </p:txBody>
      </p:sp>
      <p:sp>
        <p:nvSpPr>
          <p:cNvPr id="8" name="Google Shape;274;g36ef86f86b0_2_3">
            <a:extLst>
              <a:ext uri="{FF2B5EF4-FFF2-40B4-BE49-F238E27FC236}">
                <a16:creationId xmlns:a16="http://schemas.microsoft.com/office/drawing/2014/main" id="{4B3F14CA-A6EB-A2B1-2B17-71F5CBB14021}"/>
              </a:ext>
            </a:extLst>
          </p:cNvPr>
          <p:cNvSpPr txBox="1"/>
          <p:nvPr/>
        </p:nvSpPr>
        <p:spPr>
          <a:xfrm>
            <a:off x="2276969" y="1814722"/>
            <a:ext cx="3833900" cy="830966"/>
          </a:xfrm>
          <a:prstGeom prst="rect">
            <a:avLst/>
          </a:prstGeom>
          <a:noFill/>
          <a:ln>
            <a:noFill/>
          </a:ln>
        </p:spPr>
        <p:txBody>
          <a:bodyPr spcFirstLastPara="1" wrap="square" lIns="91425" tIns="91425" rIns="91425" bIns="91425" anchor="t" anchorCtr="0">
            <a:spAutoFit/>
          </a:bodyPr>
          <a:lstStyle/>
          <a:p>
            <a:r>
              <a:rPr lang="it-IT" i="1" dirty="0">
                <a:solidFill>
                  <a:schemeClr val="tx1"/>
                </a:solidFill>
                <a:latin typeface="Calibri" panose="020F0502020204030204" pitchFamily="34" charset="0"/>
                <a:cs typeface="Calibri" panose="020F0502020204030204" pitchFamily="34" charset="0"/>
              </a:rPr>
              <a:t>Un mentore ispira fiducia nel potenziale del </a:t>
            </a:r>
            <a:r>
              <a:rPr lang="it-IT" i="1" dirty="0" err="1">
                <a:solidFill>
                  <a:schemeClr val="tx1"/>
                </a:solidFill>
                <a:latin typeface="Calibri" panose="020F0502020204030204" pitchFamily="34" charset="0"/>
                <a:cs typeface="Calibri" panose="020F0502020204030204" pitchFamily="34" charset="0"/>
              </a:rPr>
              <a:t>mentee</a:t>
            </a:r>
            <a:r>
              <a:rPr lang="it-IT" i="1" dirty="0">
                <a:solidFill>
                  <a:schemeClr val="tx1"/>
                </a:solidFill>
                <a:latin typeface="Calibri" panose="020F0502020204030204" pitchFamily="34" charset="0"/>
                <a:cs typeface="Calibri" panose="020F0502020204030204" pitchFamily="34" charset="0"/>
              </a:rPr>
              <a:t> e lo aiuta a vedere possibilità che potrebbe non riconoscere ancora da solo.</a:t>
            </a:r>
            <a:endParaRPr sz="1300" dirty="0">
              <a:solidFill>
                <a:schemeClr val="dk1"/>
              </a:solidFill>
            </a:endParaRPr>
          </a:p>
        </p:txBody>
      </p:sp>
      <p:grpSp>
        <p:nvGrpSpPr>
          <p:cNvPr id="9" name="Group 8">
            <a:extLst>
              <a:ext uri="{FF2B5EF4-FFF2-40B4-BE49-F238E27FC236}">
                <a16:creationId xmlns:a16="http://schemas.microsoft.com/office/drawing/2014/main" id="{4A4EF7E9-8862-58B5-B314-4B0FF9695C12}"/>
              </a:ext>
            </a:extLst>
          </p:cNvPr>
          <p:cNvGrpSpPr/>
          <p:nvPr/>
        </p:nvGrpSpPr>
        <p:grpSpPr>
          <a:xfrm>
            <a:off x="748684" y="1138632"/>
            <a:ext cx="1148400" cy="1191600"/>
            <a:chOff x="3860751" y="1052423"/>
            <a:chExt cx="886486" cy="919017"/>
          </a:xfrm>
        </p:grpSpPr>
        <p:sp>
          <p:nvSpPr>
            <p:cNvPr id="10" name="Oval 9">
              <a:extLst>
                <a:ext uri="{FF2B5EF4-FFF2-40B4-BE49-F238E27FC236}">
                  <a16:creationId xmlns:a16="http://schemas.microsoft.com/office/drawing/2014/main" id="{0132621C-FBE9-C476-325A-1F3D73375CAB}"/>
                </a:ext>
              </a:extLst>
            </p:cNvPr>
            <p:cNvSpPr/>
            <p:nvPr/>
          </p:nvSpPr>
          <p:spPr>
            <a:xfrm>
              <a:off x="3860751" y="1052423"/>
              <a:ext cx="886486" cy="919017"/>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pic>
          <p:nvPicPr>
            <p:cNvPr id="11" name="Graphic 10" descr="Lightbulb outline">
              <a:extLst>
                <a:ext uri="{FF2B5EF4-FFF2-40B4-BE49-F238E27FC236}">
                  <a16:creationId xmlns:a16="http://schemas.microsoft.com/office/drawing/2014/main" id="{0387E098-1686-64EF-5CD6-BC5B517CC99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15900" y="1212110"/>
              <a:ext cx="599642" cy="599642"/>
            </a:xfrm>
            <a:prstGeom prst="rect">
              <a:avLst/>
            </a:prstGeom>
          </p:spPr>
        </p:pic>
      </p:grpSp>
      <p:sp>
        <p:nvSpPr>
          <p:cNvPr id="12" name="Google Shape;274;g36ef86f86b0_2_3">
            <a:extLst>
              <a:ext uri="{FF2B5EF4-FFF2-40B4-BE49-F238E27FC236}">
                <a16:creationId xmlns:a16="http://schemas.microsoft.com/office/drawing/2014/main" id="{B66D3A6C-69B6-68F2-9D49-A0A8AEE512B3}"/>
              </a:ext>
            </a:extLst>
          </p:cNvPr>
          <p:cNvSpPr txBox="1"/>
          <p:nvPr/>
        </p:nvSpPr>
        <p:spPr>
          <a:xfrm>
            <a:off x="760324" y="3581370"/>
            <a:ext cx="2841738" cy="2554515"/>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Esempio</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Un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esprime dubbi riguardo alla candidatura per un’opportunità di leadership.</a:t>
            </a:r>
          </a:p>
          <a:p>
            <a:endParaRPr lang="it-IT"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usa un linguaggio incoraggiante, mette in evidenza i punti di forza del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e condivide esempi di sfide simili che ha superato.</a:t>
            </a:r>
            <a:endParaRPr lang="en-US" dirty="0">
              <a:solidFill>
                <a:schemeClr val="tx1"/>
              </a:solidFill>
              <a:latin typeface="Calibri" panose="020F0502020204030204" pitchFamily="34" charset="0"/>
              <a:cs typeface="Calibri" panose="020F0502020204030204" pitchFamily="34" charset="0"/>
            </a:endParaRPr>
          </a:p>
        </p:txBody>
      </p:sp>
      <p:sp>
        <p:nvSpPr>
          <p:cNvPr id="13" name="Google Shape;274;g36ef86f86b0_2_3">
            <a:extLst>
              <a:ext uri="{FF2B5EF4-FFF2-40B4-BE49-F238E27FC236}">
                <a16:creationId xmlns:a16="http://schemas.microsoft.com/office/drawing/2014/main" id="{2C9380E2-FAAB-B2D3-0657-A708CDEE0D81}"/>
              </a:ext>
            </a:extLst>
          </p:cNvPr>
          <p:cNvSpPr txBox="1"/>
          <p:nvPr/>
        </p:nvSpPr>
        <p:spPr>
          <a:xfrm>
            <a:off x="4848510" y="3581370"/>
            <a:ext cx="2494979" cy="1908184"/>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guida il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attraverso una conversazione di definizione degli obiettivi utilizzando il </a:t>
            </a:r>
            <a:r>
              <a:rPr lang="it-IT" u="sng" dirty="0">
                <a:solidFill>
                  <a:schemeClr val="tx1"/>
                </a:solidFill>
                <a:latin typeface="Calibri" panose="020F0502020204030204" pitchFamily="34" charset="0"/>
                <a:cs typeface="Calibri" panose="020F0502020204030204" pitchFamily="34" charset="0"/>
              </a:rPr>
              <a:t>modello GROW, </a:t>
            </a:r>
            <a:r>
              <a:rPr lang="it-IT" dirty="0">
                <a:solidFill>
                  <a:schemeClr val="tx1"/>
                </a:solidFill>
                <a:latin typeface="Calibri" panose="020F0502020204030204" pitchFamily="34" charset="0"/>
                <a:cs typeface="Calibri" panose="020F0502020204030204" pitchFamily="34" charset="0"/>
              </a:rPr>
              <a:t>aiutandolo a visualizzare il successo e ad agire.</a:t>
            </a:r>
            <a:endParaRPr dirty="0">
              <a:solidFill>
                <a:schemeClr val="dk1"/>
              </a:solidFill>
            </a:endParaRPr>
          </a:p>
        </p:txBody>
      </p:sp>
      <p:pic>
        <p:nvPicPr>
          <p:cNvPr id="23" name="Picture Placeholder 22" descr="Women looking at a tablet  AI-generated content may be incorrect.">
            <a:extLst>
              <a:ext uri="{FF2B5EF4-FFF2-40B4-BE49-F238E27FC236}">
                <a16:creationId xmlns:a16="http://schemas.microsoft.com/office/drawing/2014/main" id="{6C7ECC02-FAED-07CE-20CA-A5B986D57CDA}"/>
              </a:ext>
            </a:extLst>
          </p:cNvPr>
          <p:cNvPicPr>
            <a:picLocks noGrp="1" noChangeAspect="1"/>
          </p:cNvPicPr>
          <p:nvPr>
            <p:ph type="pic" sz="quarter" idx="17"/>
          </p:nvPr>
        </p:nvPicPr>
        <p:blipFill>
          <a:blip r:embed="rId4"/>
          <a:srcRect l="29474" r="29474"/>
          <a:stretch>
            <a:fillRect/>
          </a:stretch>
        </p:blipFill>
        <p:spPr>
          <a:xfrm>
            <a:off x="7872152" y="252413"/>
            <a:ext cx="3857885" cy="6264275"/>
          </a:xfrm>
        </p:spPr>
      </p:pic>
    </p:spTree>
    <p:extLst>
      <p:ext uri="{BB962C8B-B14F-4D97-AF65-F5344CB8AC3E}">
        <p14:creationId xmlns:p14="http://schemas.microsoft.com/office/powerpoint/2010/main" val="36198984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AB29-0A6D-239A-46BB-F09AD26FB4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BA43E77-A48B-F02F-923B-92487741CE65}"/>
              </a:ext>
            </a:extLst>
          </p:cNvPr>
          <p:cNvSpPr>
            <a:spLocks noGrp="1"/>
          </p:cNvSpPr>
          <p:nvPr>
            <p:ph type="body" sz="quarter" idx="11"/>
          </p:nvPr>
        </p:nvSpPr>
        <p:spPr>
          <a:xfrm>
            <a:off x="362079" y="253012"/>
            <a:ext cx="7700253" cy="483986"/>
          </a:xfrm>
        </p:spPr>
        <p:txBody>
          <a:bodyPr/>
          <a:lstStyle/>
          <a:p>
            <a:r>
              <a:rPr lang="en-US" dirty="0" err="1">
                <a:latin typeface="Calibri" panose="020F0502020204030204" pitchFamily="34" charset="0"/>
                <a:cs typeface="Calibri" panose="020F0502020204030204" pitchFamily="34" charset="0"/>
              </a:rPr>
              <a:t>Competenza</a:t>
            </a:r>
            <a:r>
              <a:rPr lang="en-US" dirty="0">
                <a:latin typeface="Calibri" panose="020F0502020204030204" pitchFamily="34" charset="0"/>
                <a:cs typeface="Calibri" panose="020F0502020204030204" pitchFamily="34" charset="0"/>
              </a:rPr>
              <a:t> 3</a:t>
            </a:r>
          </a:p>
        </p:txBody>
      </p:sp>
      <p:sp>
        <p:nvSpPr>
          <p:cNvPr id="5" name="TextBox 4">
            <a:extLst>
              <a:ext uri="{FF2B5EF4-FFF2-40B4-BE49-F238E27FC236}">
                <a16:creationId xmlns:a16="http://schemas.microsoft.com/office/drawing/2014/main" id="{872A362A-8569-853C-5BE0-FCE30183571A}"/>
              </a:ext>
            </a:extLst>
          </p:cNvPr>
          <p:cNvSpPr txBox="1"/>
          <p:nvPr/>
        </p:nvSpPr>
        <p:spPr>
          <a:xfrm>
            <a:off x="1819035" y="1389216"/>
            <a:ext cx="6058949" cy="461665"/>
          </a:xfrm>
          <a:prstGeom prst="rect">
            <a:avLst/>
          </a:prstGeom>
          <a:noFill/>
        </p:spPr>
        <p:txBody>
          <a:bodyPr wrap="square">
            <a:spAutoFit/>
          </a:bodyPr>
          <a:lstStyle/>
          <a:p>
            <a:pPr algn="ctr">
              <a:spcBef>
                <a:spcPts val="600"/>
              </a:spcBef>
            </a:pPr>
            <a:r>
              <a:rPr lang="it-IT" sz="2400" b="1" dirty="0">
                <a:solidFill>
                  <a:srgbClr val="E64424"/>
                </a:solidFill>
                <a:latin typeface="Calibri" panose="020F0502020204030204" pitchFamily="34" charset="0"/>
                <a:cs typeface="Calibri" panose="020F0502020204030204" pitchFamily="34" charset="0"/>
              </a:rPr>
              <a:t>Condividere esperienze in modo costruttivo</a:t>
            </a:r>
            <a:endParaRPr lang="pt-PT" sz="2400" b="1" dirty="0">
              <a:solidFill>
                <a:srgbClr val="E64424"/>
              </a:solidFill>
              <a:latin typeface="Calibri" panose="020F0502020204030204" pitchFamily="34" charset="0"/>
              <a:cs typeface="Calibri" panose="020F0502020204030204" pitchFamily="34" charset="0"/>
            </a:endParaRPr>
          </a:p>
        </p:txBody>
      </p:sp>
      <p:sp>
        <p:nvSpPr>
          <p:cNvPr id="6" name="Google Shape;274;g36ef86f86b0_2_3">
            <a:extLst>
              <a:ext uri="{FF2B5EF4-FFF2-40B4-BE49-F238E27FC236}">
                <a16:creationId xmlns:a16="http://schemas.microsoft.com/office/drawing/2014/main" id="{0DE8E08A-BDE6-B605-3BD4-61F5C5C45188}"/>
              </a:ext>
            </a:extLst>
          </p:cNvPr>
          <p:cNvSpPr txBox="1"/>
          <p:nvPr/>
        </p:nvSpPr>
        <p:spPr>
          <a:xfrm>
            <a:off x="2077939" y="1850881"/>
            <a:ext cx="5265549" cy="907911"/>
          </a:xfrm>
          <a:prstGeom prst="rect">
            <a:avLst/>
          </a:prstGeom>
          <a:noFill/>
          <a:ln>
            <a:noFill/>
          </a:ln>
        </p:spPr>
        <p:txBody>
          <a:bodyPr spcFirstLastPara="1" wrap="square" lIns="91425" tIns="91425" rIns="91425" bIns="91425" anchor="t" anchorCtr="0">
            <a:spAutoFit/>
          </a:bodyPr>
          <a:lstStyle/>
          <a:p>
            <a:pPr lvl="0">
              <a:spcBef>
                <a:spcPts val="600"/>
              </a:spcBef>
            </a:pPr>
            <a:r>
              <a:rPr lang="it-IT" i="1" dirty="0">
                <a:solidFill>
                  <a:schemeClr val="tx1"/>
                </a:solidFill>
                <a:latin typeface="Calibri" panose="020F0502020204030204" pitchFamily="34" charset="0"/>
                <a:cs typeface="Calibri" panose="020F0502020204030204" pitchFamily="34" charset="0"/>
              </a:rPr>
              <a:t>Condividere il proprio percorso con onestà e umiltà aiuta i </a:t>
            </a:r>
            <a:r>
              <a:rPr lang="it-IT" i="1" dirty="0" err="1">
                <a:solidFill>
                  <a:schemeClr val="tx1"/>
                </a:solidFill>
                <a:latin typeface="Calibri" panose="020F0502020204030204" pitchFamily="34" charset="0"/>
                <a:cs typeface="Calibri" panose="020F0502020204030204" pitchFamily="34" charset="0"/>
              </a:rPr>
              <a:t>mentee</a:t>
            </a:r>
            <a:r>
              <a:rPr lang="it-IT" i="1" dirty="0">
                <a:solidFill>
                  <a:schemeClr val="tx1"/>
                </a:solidFill>
                <a:latin typeface="Calibri" panose="020F0502020204030204" pitchFamily="34" charset="0"/>
                <a:cs typeface="Calibri" panose="020F0502020204030204" pitchFamily="34" charset="0"/>
              </a:rPr>
              <a:t> a imparare dai tuoi successi e dalle tue difficoltà – senza trasformare la conversazione in una lezione.</a:t>
            </a:r>
            <a:endParaRPr lang="en-US" i="1" dirty="0">
              <a:solidFill>
                <a:schemeClr val="tx1"/>
              </a:solidFill>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1AC6EB6F-A009-EBDB-7A60-DB24FBF8113B}"/>
              </a:ext>
            </a:extLst>
          </p:cNvPr>
          <p:cNvSpPr/>
          <p:nvPr/>
        </p:nvSpPr>
        <p:spPr>
          <a:xfrm>
            <a:off x="748684" y="1138632"/>
            <a:ext cx="1148400" cy="1191600"/>
          </a:xfrm>
          <a:prstGeom prst="ellipse">
            <a:avLst/>
          </a:prstGeom>
          <a:solidFill>
            <a:srgbClr val="E644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10" name="Google Shape;274;g36ef86f86b0_2_3">
            <a:extLst>
              <a:ext uri="{FF2B5EF4-FFF2-40B4-BE49-F238E27FC236}">
                <a16:creationId xmlns:a16="http://schemas.microsoft.com/office/drawing/2014/main" id="{5EDB45B1-3B7F-3487-79FD-2CDFD66D0743}"/>
              </a:ext>
            </a:extLst>
          </p:cNvPr>
          <p:cNvSpPr txBox="1"/>
          <p:nvPr/>
        </p:nvSpPr>
        <p:spPr>
          <a:xfrm>
            <a:off x="760324" y="3581370"/>
            <a:ext cx="2841738" cy="2339072"/>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Esempio</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ha difficoltà a gestire un conflitto nel team.</a:t>
            </a:r>
          </a:p>
          <a:p>
            <a:endParaRPr lang="it-IT"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condivide una storia personale utilizzando il </a:t>
            </a:r>
            <a:r>
              <a:rPr lang="it-IT" b="1" u="sng" dirty="0">
                <a:solidFill>
                  <a:schemeClr val="tx1"/>
                </a:solidFill>
                <a:latin typeface="Calibri" panose="020F0502020204030204" pitchFamily="34" charset="0"/>
                <a:cs typeface="Calibri" panose="020F0502020204030204" pitchFamily="34" charset="0"/>
              </a:rPr>
              <a:t>metodo STAR, </a:t>
            </a:r>
            <a:r>
              <a:rPr lang="it-IT" dirty="0">
                <a:solidFill>
                  <a:schemeClr val="tx1"/>
                </a:solidFill>
                <a:latin typeface="Calibri" panose="020F0502020204030204" pitchFamily="34" charset="0"/>
                <a:cs typeface="Calibri" panose="020F0502020204030204" pitchFamily="34" charset="0"/>
              </a:rPr>
              <a:t>descrivendo una situazione simile che ha affrontato, come l’ha gestita e cosa ha imparato.</a:t>
            </a:r>
            <a:endParaRPr lang="en-US" dirty="0">
              <a:solidFill>
                <a:schemeClr val="tx1"/>
              </a:solidFill>
              <a:latin typeface="Calibri" panose="020F0502020204030204" pitchFamily="34" charset="0"/>
              <a:cs typeface="Calibri" panose="020F0502020204030204" pitchFamily="34" charset="0"/>
            </a:endParaRPr>
          </a:p>
        </p:txBody>
      </p:sp>
      <p:sp>
        <p:nvSpPr>
          <p:cNvPr id="11" name="Google Shape;274;g36ef86f86b0_2_3">
            <a:extLst>
              <a:ext uri="{FF2B5EF4-FFF2-40B4-BE49-F238E27FC236}">
                <a16:creationId xmlns:a16="http://schemas.microsoft.com/office/drawing/2014/main" id="{525DA9CC-7C91-3B43-D683-A3B3443C3118}"/>
              </a:ext>
            </a:extLst>
          </p:cNvPr>
          <p:cNvSpPr txBox="1"/>
          <p:nvPr/>
        </p:nvSpPr>
        <p:spPr>
          <a:xfrm>
            <a:off x="4848510" y="3581370"/>
            <a:ext cx="2494979" cy="1692741"/>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invita il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a riflettere su come la storia si relazioni alla propria esperienza e quali strategie potrebbe provare.</a:t>
            </a:r>
            <a:endParaRPr lang="en-SE" dirty="0">
              <a:latin typeface="Calibri" panose="020F0502020204030204" pitchFamily="34" charset="0"/>
              <a:cs typeface="Calibri" panose="020F0502020204030204" pitchFamily="34" charset="0"/>
            </a:endParaRPr>
          </a:p>
        </p:txBody>
      </p:sp>
      <p:pic>
        <p:nvPicPr>
          <p:cNvPr id="4" name="Picture Placeholder 3" descr="A person smiling at a table  AI-generated content may be incorrect.">
            <a:extLst>
              <a:ext uri="{FF2B5EF4-FFF2-40B4-BE49-F238E27FC236}">
                <a16:creationId xmlns:a16="http://schemas.microsoft.com/office/drawing/2014/main" id="{43BC2BA5-72D2-E3C1-6439-9A63CA316E5F}"/>
              </a:ext>
            </a:extLst>
          </p:cNvPr>
          <p:cNvPicPr>
            <a:picLocks noGrp="1" noChangeAspect="1"/>
          </p:cNvPicPr>
          <p:nvPr>
            <p:ph type="pic" sz="quarter" idx="17"/>
          </p:nvPr>
        </p:nvPicPr>
        <p:blipFill>
          <a:blip r:embed="rId3"/>
          <a:srcRect l="6896" r="6896"/>
          <a:stretch>
            <a:fillRect/>
          </a:stretch>
        </p:blipFill>
        <p:spPr>
          <a:xfrm>
            <a:off x="7872152" y="252413"/>
            <a:ext cx="3857885" cy="6264275"/>
          </a:xfrm>
        </p:spPr>
      </p:pic>
      <p:pic>
        <p:nvPicPr>
          <p:cNvPr id="17" name="Graphic 16" descr="Speech outline">
            <a:extLst>
              <a:ext uri="{FF2B5EF4-FFF2-40B4-BE49-F238E27FC236}">
                <a16:creationId xmlns:a16="http://schemas.microsoft.com/office/drawing/2014/main" id="{883288B4-08C3-C845-53C9-F3EA7237C92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flipH="1">
            <a:off x="806086" y="1217634"/>
            <a:ext cx="1033595" cy="1033595"/>
          </a:xfrm>
          <a:prstGeom prst="rect">
            <a:avLst/>
          </a:prstGeom>
        </p:spPr>
      </p:pic>
    </p:spTree>
    <p:extLst>
      <p:ext uri="{BB962C8B-B14F-4D97-AF65-F5344CB8AC3E}">
        <p14:creationId xmlns:p14="http://schemas.microsoft.com/office/powerpoint/2010/main" val="21525165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E1474CB2-95DF-1A5B-794F-61F654D7FD7B}"/>
              </a:ext>
            </a:extLst>
          </p:cNvPr>
          <p:cNvSpPr txBox="1">
            <a:spLocks/>
          </p:cNvSpPr>
          <p:nvPr/>
        </p:nvSpPr>
        <p:spPr>
          <a:xfrm>
            <a:off x="362079" y="253012"/>
            <a:ext cx="7700253" cy="48398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b="1" kern="1200">
                <a:solidFill>
                  <a:srgbClr val="E280AC"/>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Tx/>
            </a:pPr>
            <a:r>
              <a:rPr lang="en-US" dirty="0" err="1">
                <a:latin typeface="Calibri" panose="020F0502020204030204" pitchFamily="34" charset="0"/>
                <a:cs typeface="Calibri" panose="020F0502020204030204" pitchFamily="34" charset="0"/>
              </a:rPr>
              <a:t>Competenza</a:t>
            </a:r>
            <a:r>
              <a:rPr lang="en-US" dirty="0">
                <a:latin typeface="Calibri" panose="020F0502020204030204" pitchFamily="34" charset="0"/>
                <a:cs typeface="Calibri" panose="020F0502020204030204" pitchFamily="34" charset="0"/>
              </a:rPr>
              <a:t> 4</a:t>
            </a:r>
          </a:p>
        </p:txBody>
      </p:sp>
      <p:sp>
        <p:nvSpPr>
          <p:cNvPr id="6" name="TextBox 5">
            <a:extLst>
              <a:ext uri="{FF2B5EF4-FFF2-40B4-BE49-F238E27FC236}">
                <a16:creationId xmlns:a16="http://schemas.microsoft.com/office/drawing/2014/main" id="{BCED9E2B-D496-16EB-0D94-1642C6FDD0F2}"/>
              </a:ext>
            </a:extLst>
          </p:cNvPr>
          <p:cNvSpPr txBox="1"/>
          <p:nvPr/>
        </p:nvSpPr>
        <p:spPr>
          <a:xfrm>
            <a:off x="1897084" y="1379026"/>
            <a:ext cx="2734009" cy="461665"/>
          </a:xfrm>
          <a:prstGeom prst="rect">
            <a:avLst/>
          </a:prstGeom>
          <a:noFill/>
        </p:spPr>
        <p:txBody>
          <a:bodyPr wrap="square">
            <a:spAutoFit/>
          </a:bodyPr>
          <a:lstStyle/>
          <a:p>
            <a:pPr algn="ctr">
              <a:spcBef>
                <a:spcPts val="600"/>
              </a:spcBef>
            </a:pPr>
            <a:r>
              <a:rPr lang="pt-PT" sz="2400" b="1" dirty="0" err="1">
                <a:solidFill>
                  <a:srgbClr val="E280AC"/>
                </a:solidFill>
                <a:latin typeface="Calibri" panose="020F0502020204030204" pitchFamily="34" charset="0"/>
                <a:cs typeface="Calibri" panose="020F0502020204030204" pitchFamily="34" charset="0"/>
              </a:rPr>
              <a:t>Fornire</a:t>
            </a:r>
            <a:r>
              <a:rPr lang="pt-PT" sz="2400" b="1" dirty="0">
                <a:solidFill>
                  <a:srgbClr val="E280AC"/>
                </a:solidFill>
                <a:latin typeface="Calibri" panose="020F0502020204030204" pitchFamily="34" charset="0"/>
                <a:cs typeface="Calibri" panose="020F0502020204030204" pitchFamily="34" charset="0"/>
              </a:rPr>
              <a:t> Feedback</a:t>
            </a:r>
          </a:p>
        </p:txBody>
      </p:sp>
      <p:sp>
        <p:nvSpPr>
          <p:cNvPr id="7" name="Google Shape;274;g36ef86f86b0_2_3">
            <a:extLst>
              <a:ext uri="{FF2B5EF4-FFF2-40B4-BE49-F238E27FC236}">
                <a16:creationId xmlns:a16="http://schemas.microsoft.com/office/drawing/2014/main" id="{93AB0E4A-955E-6E8B-E62E-2F1F0D274EAF}"/>
              </a:ext>
            </a:extLst>
          </p:cNvPr>
          <p:cNvSpPr txBox="1"/>
          <p:nvPr/>
        </p:nvSpPr>
        <p:spPr>
          <a:xfrm>
            <a:off x="2181193" y="1840691"/>
            <a:ext cx="2841738" cy="1123354"/>
          </a:xfrm>
          <a:prstGeom prst="rect">
            <a:avLst/>
          </a:prstGeom>
          <a:noFill/>
          <a:ln>
            <a:noFill/>
          </a:ln>
        </p:spPr>
        <p:txBody>
          <a:bodyPr spcFirstLastPara="1" wrap="square" lIns="91425" tIns="91425" rIns="91425" bIns="91425" anchor="t" anchorCtr="0">
            <a:spAutoFit/>
          </a:bodyPr>
          <a:lstStyle/>
          <a:p>
            <a:pPr lvl="0">
              <a:spcBef>
                <a:spcPts val="600"/>
              </a:spcBef>
            </a:pPr>
            <a:r>
              <a:rPr lang="it-IT" i="1" dirty="0">
                <a:solidFill>
                  <a:schemeClr val="tx1"/>
                </a:solidFill>
                <a:latin typeface="Calibri" panose="020F0502020204030204" pitchFamily="34" charset="0"/>
                <a:cs typeface="Calibri" panose="020F0502020204030204" pitchFamily="34" charset="0"/>
              </a:rPr>
              <a:t>Un feedback efficace è tempestivo, specifico e focalizzato sulla crescita – supporta il </a:t>
            </a:r>
            <a:r>
              <a:rPr lang="it-IT" i="1" dirty="0" err="1">
                <a:solidFill>
                  <a:schemeClr val="tx1"/>
                </a:solidFill>
                <a:latin typeface="Calibri" panose="020F0502020204030204" pitchFamily="34" charset="0"/>
                <a:cs typeface="Calibri" panose="020F0502020204030204" pitchFamily="34" charset="0"/>
              </a:rPr>
              <a:t>mentee</a:t>
            </a:r>
            <a:r>
              <a:rPr lang="it-IT" i="1" dirty="0">
                <a:solidFill>
                  <a:schemeClr val="tx1"/>
                </a:solidFill>
                <a:latin typeface="Calibri" panose="020F0502020204030204" pitchFamily="34" charset="0"/>
                <a:cs typeface="Calibri" panose="020F0502020204030204" pitchFamily="34" charset="0"/>
              </a:rPr>
              <a:t> pur mettendolo alla prova per migliorare.</a:t>
            </a:r>
            <a:endParaRPr lang="en-US" i="1" dirty="0">
              <a:solidFill>
                <a:schemeClr val="tx1"/>
              </a:solidFill>
              <a:latin typeface="Calibri" panose="020F0502020204030204" pitchFamily="34" charset="0"/>
              <a:cs typeface="Calibri" panose="020F0502020204030204" pitchFamily="34" charset="0"/>
            </a:endParaRPr>
          </a:p>
        </p:txBody>
      </p:sp>
      <p:sp>
        <p:nvSpPr>
          <p:cNvPr id="8" name="Oval 7">
            <a:extLst>
              <a:ext uri="{FF2B5EF4-FFF2-40B4-BE49-F238E27FC236}">
                <a16:creationId xmlns:a16="http://schemas.microsoft.com/office/drawing/2014/main" id="{52FEE363-CD0A-1066-7C61-CB8EE9E13C57}"/>
              </a:ext>
            </a:extLst>
          </p:cNvPr>
          <p:cNvSpPr/>
          <p:nvPr/>
        </p:nvSpPr>
        <p:spPr>
          <a:xfrm>
            <a:off x="748684" y="1138632"/>
            <a:ext cx="1148400" cy="1191600"/>
          </a:xfrm>
          <a:prstGeom prst="ellipse">
            <a:avLst/>
          </a:prstGeom>
          <a:solidFill>
            <a:srgbClr val="E280A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E">
              <a:highlight>
                <a:srgbClr val="008000"/>
              </a:highlight>
            </a:endParaRPr>
          </a:p>
        </p:txBody>
      </p:sp>
      <p:sp>
        <p:nvSpPr>
          <p:cNvPr id="9" name="Google Shape;274;g36ef86f86b0_2_3">
            <a:extLst>
              <a:ext uri="{FF2B5EF4-FFF2-40B4-BE49-F238E27FC236}">
                <a16:creationId xmlns:a16="http://schemas.microsoft.com/office/drawing/2014/main" id="{7BF12C45-AEA4-BA99-E297-3251361A0058}"/>
              </a:ext>
            </a:extLst>
          </p:cNvPr>
          <p:cNvSpPr txBox="1"/>
          <p:nvPr/>
        </p:nvSpPr>
        <p:spPr>
          <a:xfrm>
            <a:off x="760324" y="3581370"/>
            <a:ext cx="2841738" cy="2339072"/>
          </a:xfrm>
          <a:prstGeom prst="rect">
            <a:avLst/>
          </a:prstGeom>
          <a:noFill/>
          <a:ln>
            <a:noFill/>
          </a:ln>
        </p:spPr>
        <p:txBody>
          <a:bodyPr spcFirstLastPara="1" wrap="square" lIns="91425" tIns="91425" rIns="91425" bIns="91425" anchor="t" anchorCtr="0">
            <a:spAutoFit/>
          </a:bodyPr>
          <a:lstStyle/>
          <a:p>
            <a:r>
              <a:rPr lang="en-US" b="1" dirty="0" err="1">
                <a:solidFill>
                  <a:schemeClr val="tx1"/>
                </a:solidFill>
                <a:latin typeface="Calibri" panose="020F0502020204030204" pitchFamily="34" charset="0"/>
                <a:cs typeface="Calibri" panose="020F0502020204030204" pitchFamily="34" charset="0"/>
              </a:rPr>
              <a:t>Esempio</a:t>
            </a:r>
            <a:endParaRPr lang="en-US" b="1" dirty="0">
              <a:solidFill>
                <a:schemeClr val="tx1"/>
              </a:solidFill>
              <a:latin typeface="Calibri" panose="020F0502020204030204" pitchFamily="34" charset="0"/>
              <a:cs typeface="Calibri" panose="020F0502020204030204" pitchFamily="34" charset="0"/>
            </a:endParaRP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Dopo aver osservato il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condurre una riunione di team, il mentore programma una sessione di feedback.</a:t>
            </a:r>
          </a:p>
          <a:p>
            <a:r>
              <a:rPr lang="it-IT" dirty="0">
                <a:solidFill>
                  <a:schemeClr val="tx1"/>
                </a:solidFill>
                <a:latin typeface="Calibri" panose="020F0502020204030204" pitchFamily="34" charset="0"/>
                <a:cs typeface="Calibri" panose="020F0502020204030204" pitchFamily="34" charset="0"/>
              </a:rPr>
              <a:t>Usando il modello SBI, il mentore descrive la situazione, i comportamenti specifici osservati e l’impatto sul team.</a:t>
            </a:r>
            <a:endParaRPr lang="en-US" dirty="0">
              <a:solidFill>
                <a:schemeClr val="tx1"/>
              </a:solidFill>
              <a:latin typeface="Calibri" panose="020F0502020204030204" pitchFamily="34" charset="0"/>
              <a:cs typeface="Calibri" panose="020F0502020204030204" pitchFamily="34" charset="0"/>
            </a:endParaRPr>
          </a:p>
        </p:txBody>
      </p:sp>
      <p:sp>
        <p:nvSpPr>
          <p:cNvPr id="10" name="Google Shape;274;g36ef86f86b0_2_3">
            <a:extLst>
              <a:ext uri="{FF2B5EF4-FFF2-40B4-BE49-F238E27FC236}">
                <a16:creationId xmlns:a16="http://schemas.microsoft.com/office/drawing/2014/main" id="{44EDB8E6-8266-C576-D0C7-38D4CD461D46}"/>
              </a:ext>
            </a:extLst>
          </p:cNvPr>
          <p:cNvSpPr txBox="1"/>
          <p:nvPr/>
        </p:nvSpPr>
        <p:spPr>
          <a:xfrm>
            <a:off x="4848510" y="3581370"/>
            <a:ext cx="2494979" cy="1908184"/>
          </a:xfrm>
          <a:prstGeom prst="rect">
            <a:avLst/>
          </a:prstGeom>
          <a:noFill/>
          <a:ln>
            <a:noFill/>
          </a:ln>
        </p:spPr>
        <p:txBody>
          <a:bodyPr spcFirstLastPara="1" wrap="square" lIns="91425" tIns="91425" rIns="91425" bIns="91425" anchor="t" anchorCtr="0">
            <a:spAutoFit/>
          </a:bodyPr>
          <a:lstStyle/>
          <a:p>
            <a:r>
              <a:rPr lang="en-US" b="1" dirty="0">
                <a:solidFill>
                  <a:schemeClr val="tx1"/>
                </a:solidFill>
                <a:latin typeface="Calibri" panose="020F0502020204030204" pitchFamily="34" charset="0"/>
                <a:cs typeface="Calibri" panose="020F0502020204030204" pitchFamily="34" charset="0"/>
              </a:rPr>
              <a:t>Follow-Up</a:t>
            </a:r>
          </a:p>
          <a:p>
            <a:endParaRPr lang="en-US" b="1" dirty="0">
              <a:solidFill>
                <a:schemeClr val="tx1"/>
              </a:solidFill>
              <a:latin typeface="Calibri" panose="020F0502020204030204" pitchFamily="34" charset="0"/>
              <a:cs typeface="Calibri" panose="020F0502020204030204" pitchFamily="34" charset="0"/>
            </a:endParaRPr>
          </a:p>
          <a:p>
            <a:r>
              <a:rPr lang="it-IT" dirty="0">
                <a:solidFill>
                  <a:schemeClr val="tx1"/>
                </a:solidFill>
                <a:latin typeface="Calibri" panose="020F0502020204030204" pitchFamily="34" charset="0"/>
                <a:cs typeface="Calibri" panose="020F0502020204030204" pitchFamily="34" charset="0"/>
              </a:rPr>
              <a:t>Il mentore bilancia gli elogi con suggerimenti di miglioramento e chiede al </a:t>
            </a:r>
            <a:r>
              <a:rPr lang="it-IT" dirty="0" err="1">
                <a:solidFill>
                  <a:schemeClr val="tx1"/>
                </a:solidFill>
                <a:latin typeface="Calibri" panose="020F0502020204030204" pitchFamily="34" charset="0"/>
                <a:cs typeface="Calibri" panose="020F0502020204030204" pitchFamily="34" charset="0"/>
              </a:rPr>
              <a:t>mentee</a:t>
            </a:r>
            <a:r>
              <a:rPr lang="it-IT" dirty="0">
                <a:solidFill>
                  <a:schemeClr val="tx1"/>
                </a:solidFill>
                <a:latin typeface="Calibri" panose="020F0502020204030204" pitchFamily="34" charset="0"/>
                <a:cs typeface="Calibri" panose="020F0502020204030204" pitchFamily="34" charset="0"/>
              </a:rPr>
              <a:t> come ha percepito il feedback e cosa intende fare diversamente la prossima volta.</a:t>
            </a:r>
            <a:endParaRPr lang="en-US" dirty="0">
              <a:solidFill>
                <a:schemeClr val="tx1"/>
              </a:solidFill>
              <a:latin typeface="Calibri" panose="020F0502020204030204" pitchFamily="34" charset="0"/>
              <a:cs typeface="Calibri" panose="020F0502020204030204" pitchFamily="34" charset="0"/>
            </a:endParaRPr>
          </a:p>
        </p:txBody>
      </p:sp>
      <p:pic>
        <p:nvPicPr>
          <p:cNvPr id="17" name="Picture Placeholder 16" descr="A couple of women sitting on a bench looking at a computer  AI-generated content may be incorrect.">
            <a:extLst>
              <a:ext uri="{FF2B5EF4-FFF2-40B4-BE49-F238E27FC236}">
                <a16:creationId xmlns:a16="http://schemas.microsoft.com/office/drawing/2014/main" id="{CEAD0462-CEEA-0E28-D4EC-7CF0DA1E3688}"/>
              </a:ext>
            </a:extLst>
          </p:cNvPr>
          <p:cNvPicPr>
            <a:picLocks noGrp="1" noChangeAspect="1"/>
          </p:cNvPicPr>
          <p:nvPr>
            <p:ph type="pic" sz="quarter" idx="17"/>
          </p:nvPr>
        </p:nvPicPr>
        <p:blipFill>
          <a:blip r:embed="rId3"/>
          <a:srcRect l="12235" r="46712"/>
          <a:stretch>
            <a:fillRect/>
          </a:stretch>
        </p:blipFill>
        <p:spPr>
          <a:xfrm>
            <a:off x="7872152" y="252413"/>
            <a:ext cx="3857885" cy="6264275"/>
          </a:xfrm>
        </p:spPr>
      </p:pic>
      <p:pic>
        <p:nvPicPr>
          <p:cNvPr id="18" name="Graphic 17" descr="Magnifying glass outline">
            <a:extLst>
              <a:ext uri="{FF2B5EF4-FFF2-40B4-BE49-F238E27FC236}">
                <a16:creationId xmlns:a16="http://schemas.microsoft.com/office/drawing/2014/main" id="{5D615BB6-05A6-690D-34DA-D70DD88D03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5684" y="1240318"/>
            <a:ext cx="914400" cy="914400"/>
          </a:xfrm>
          <a:prstGeom prst="rect">
            <a:avLst/>
          </a:prstGeom>
        </p:spPr>
      </p:pic>
    </p:spTree>
    <p:extLst>
      <p:ext uri="{BB962C8B-B14F-4D97-AF65-F5344CB8AC3E}">
        <p14:creationId xmlns:p14="http://schemas.microsoft.com/office/powerpoint/2010/main" val="9220552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Google Shape;268;g36ef86f86b0_2_3">
            <a:extLst>
              <a:ext uri="{FF2B5EF4-FFF2-40B4-BE49-F238E27FC236}">
                <a16:creationId xmlns:a16="http://schemas.microsoft.com/office/drawing/2014/main" id="{D8C47ADA-560C-EBE5-5D65-9F8A56FFA6C3}"/>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90000"/>
              </a:lnSpc>
              <a:spcBef>
                <a:spcPts val="0"/>
              </a:spcBef>
              <a:spcAft>
                <a:spcPts val="0"/>
              </a:spcAft>
              <a:buClr>
                <a:srgbClr val="E64424"/>
              </a:buClr>
              <a:buSzPts val="3200"/>
              <a:buFont typeface="Arial"/>
              <a:buNone/>
              <a:tabLst/>
              <a:defRPr/>
            </a:pPr>
            <a:r>
              <a:rPr kumimoji="0" lang="it-IT" sz="3200" b="1" i="0" u="none" strike="noStrike" kern="0" cap="none" spc="0" normalizeH="0" baseline="0" noProof="0" dirty="0">
                <a:ln>
                  <a:noFill/>
                </a:ln>
                <a:solidFill>
                  <a:srgbClr val="E64424"/>
                </a:solidFill>
                <a:effectLst/>
                <a:uLnTx/>
                <a:uFillTx/>
                <a:latin typeface="Calibri" panose="020F0502020204030204" pitchFamily="34" charset="0"/>
                <a:cs typeface="Calibri" panose="020F0502020204030204" pitchFamily="34" charset="0"/>
                <a:sym typeface="Arial"/>
              </a:rPr>
              <a:t>Guidare con empatia e consapevolezza</a:t>
            </a:r>
            <a:endParaRPr kumimoji="0" lang="pt-PT" sz="3200" b="1" i="0" u="none" strike="noStrike" kern="0" cap="none" spc="0" normalizeH="0" baseline="0" noProof="0" dirty="0">
              <a:ln>
                <a:noFill/>
              </a:ln>
              <a:solidFill>
                <a:srgbClr val="E64424"/>
              </a:solidFill>
              <a:effectLst/>
              <a:uLnTx/>
              <a:uFillTx/>
              <a:latin typeface="Calibri" panose="020F0502020204030204" pitchFamily="34" charset="0"/>
              <a:cs typeface="Calibri" panose="020F0502020204030204" pitchFamily="34" charset="0"/>
              <a:sym typeface="Arial"/>
            </a:endParaRPr>
          </a:p>
        </p:txBody>
      </p:sp>
      <p:sp>
        <p:nvSpPr>
          <p:cNvPr id="25" name="Google Shape;269;g36ef86f86b0_2_3">
            <a:extLst>
              <a:ext uri="{FF2B5EF4-FFF2-40B4-BE49-F238E27FC236}">
                <a16:creationId xmlns:a16="http://schemas.microsoft.com/office/drawing/2014/main" id="{F1A0B1C3-CB6E-7046-4690-A1E3D4E4C0FC}"/>
              </a:ext>
            </a:extLst>
          </p:cNvPr>
          <p:cNvSpPr txBox="1">
            <a:spLocks/>
          </p:cNvSpPr>
          <p:nvPr/>
        </p:nvSpPr>
        <p:spPr>
          <a:xfrm>
            <a:off x="1355727"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Cos’è</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l’Intelligenza</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Emotiva</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(IE)?</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6" name="Google Shape;270;g36ef86f86b0_2_3">
            <a:extLst>
              <a:ext uri="{FF2B5EF4-FFF2-40B4-BE49-F238E27FC236}">
                <a16:creationId xmlns:a16="http://schemas.microsoft.com/office/drawing/2014/main" id="{4BBD5939-0E17-7C02-FC8B-26CC8AD81DEE}"/>
              </a:ext>
            </a:extLst>
          </p:cNvPr>
          <p:cNvSpPr txBox="1"/>
          <p:nvPr/>
        </p:nvSpPr>
        <p:spPr>
          <a:xfrm>
            <a:off x="1378331" y="1654365"/>
            <a:ext cx="3421911" cy="2089003"/>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Riconoscere e gestire le proprie emozioni – e quelle degli altri.</a:t>
            </a:r>
          </a:p>
          <a:p>
            <a:pPr marL="0" marR="0" lvl="0" indent="0" defTabSz="914400" eaLnBrk="1" fontAlgn="auto" latinLnBrk="0" hangingPunct="1">
              <a:lnSpc>
                <a:spcPct val="133333"/>
              </a:lnSpc>
              <a:spcBef>
                <a:spcPts val="900"/>
              </a:spcBef>
              <a:spcAft>
                <a:spcPts val="300"/>
              </a:spcAft>
              <a:buClrTx/>
              <a:buSzTx/>
              <a:buFontTx/>
              <a:buNone/>
              <a:tabLst/>
              <a:defRPr/>
            </a:pP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Competenze chiave (modello di Daniel </a:t>
            </a:r>
            <a:r>
              <a:rPr kumimoji="0" lang="it-IT" sz="13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Goleman</a:t>
            </a: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it-IT"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autoconsapevolezza, autoregolazione, motivazione, empatia, abilità sociali.</a:t>
            </a:r>
            <a:endParaRPr kumimoji="0" lang="pt-PT" sz="13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7" name="Google Shape;272;g36ef86f86b0_2_3">
            <a:extLst>
              <a:ext uri="{FF2B5EF4-FFF2-40B4-BE49-F238E27FC236}">
                <a16:creationId xmlns:a16="http://schemas.microsoft.com/office/drawing/2014/main" id="{EE01705F-D40E-9548-8536-D7F646C08B60}"/>
              </a:ext>
            </a:extLst>
          </p:cNvPr>
          <p:cNvSpPr txBox="1"/>
          <p:nvPr/>
        </p:nvSpPr>
        <p:spPr>
          <a:xfrm>
            <a:off x="1349793" y="4315991"/>
            <a:ext cx="3546057" cy="1669016"/>
          </a:xfrm>
          <a:prstGeom prst="rect">
            <a:avLst/>
          </a:prstGeom>
          <a:noFill/>
          <a:ln>
            <a:noFill/>
          </a:ln>
        </p:spPr>
        <p:txBody>
          <a:bodyPr spcFirstLastPara="1" wrap="square" lIns="91425" tIns="91425" rIns="91425" bIns="91425" anchor="t" anchorCtr="0">
            <a:spAutoFit/>
          </a:bodyPr>
          <a:lstStyle/>
          <a:p>
            <a:pPr marL="0" marR="0" lvl="0" indent="0" defTabSz="914400" eaLnBrk="1" fontAlgn="auto" latinLnBrk="0" hangingPunct="1">
              <a:lnSpc>
                <a:spcPct val="133333"/>
              </a:lnSpc>
              <a:spcBef>
                <a:spcPts val="900"/>
              </a:spcBef>
              <a:spcAft>
                <a:spcPts val="300"/>
              </a:spcAft>
              <a:buClrTx/>
              <a:buSzTx/>
              <a:buFontTx/>
              <a:buNone/>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Costruisce fiducia e sicurezza psicologica. Aiuta i mentori a rispondere, non a reagire, in situazioni emotivamente cariche. Incoraggia una comprensione più profonda dei bisogni, delle paure e delle motivazioni dei </a:t>
            </a:r>
            <a:r>
              <a:rPr kumimoji="0" lang="it-IT" sz="13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mentee</a:t>
            </a: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endParaRPr kumimoji="0"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28" name="Oval 27">
            <a:extLst>
              <a:ext uri="{FF2B5EF4-FFF2-40B4-BE49-F238E27FC236}">
                <a16:creationId xmlns:a16="http://schemas.microsoft.com/office/drawing/2014/main" id="{8312E203-D5B3-8BBC-7D43-B90665DD79B5}"/>
              </a:ext>
            </a:extLst>
          </p:cNvPr>
          <p:cNvSpPr/>
          <p:nvPr/>
        </p:nvSpPr>
        <p:spPr>
          <a:xfrm>
            <a:off x="444259" y="1322942"/>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29" name="Oval 28">
            <a:extLst>
              <a:ext uri="{FF2B5EF4-FFF2-40B4-BE49-F238E27FC236}">
                <a16:creationId xmlns:a16="http://schemas.microsoft.com/office/drawing/2014/main" id="{B248EE84-0741-D7C1-94C4-69DD5EECA236}"/>
              </a:ext>
            </a:extLst>
          </p:cNvPr>
          <p:cNvSpPr/>
          <p:nvPr/>
        </p:nvSpPr>
        <p:spPr>
          <a:xfrm>
            <a:off x="6085090" y="1322942"/>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sp>
        <p:nvSpPr>
          <p:cNvPr id="30" name="Oval 29">
            <a:extLst>
              <a:ext uri="{FF2B5EF4-FFF2-40B4-BE49-F238E27FC236}">
                <a16:creationId xmlns:a16="http://schemas.microsoft.com/office/drawing/2014/main" id="{93EAC2F7-8A71-708A-7CE3-7A0EE1567A02}"/>
              </a:ext>
            </a:extLst>
          </p:cNvPr>
          <p:cNvSpPr/>
          <p:nvPr/>
        </p:nvSpPr>
        <p:spPr>
          <a:xfrm>
            <a:off x="444258" y="3959140"/>
            <a:ext cx="784539" cy="814051"/>
          </a:xfrm>
          <a:prstGeom prst="ellipse">
            <a:avLst/>
          </a:prstGeom>
          <a:solidFill>
            <a:srgbClr val="E280A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1" name="Graphic 30" descr="Right Brain outline">
            <a:extLst>
              <a:ext uri="{FF2B5EF4-FFF2-40B4-BE49-F238E27FC236}">
                <a16:creationId xmlns:a16="http://schemas.microsoft.com/office/drawing/2014/main" id="{08D24CE8-D18B-B53D-01E7-FABDEF63EFC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62081" y="1272767"/>
            <a:ext cx="914400" cy="914400"/>
          </a:xfrm>
          <a:prstGeom prst="rect">
            <a:avLst/>
          </a:prstGeom>
        </p:spPr>
      </p:pic>
      <p:pic>
        <p:nvPicPr>
          <p:cNvPr id="32" name="Graphic 31" descr="Handshake outline">
            <a:extLst>
              <a:ext uri="{FF2B5EF4-FFF2-40B4-BE49-F238E27FC236}">
                <a16:creationId xmlns:a16="http://schemas.microsoft.com/office/drawing/2014/main" id="{E27036D6-ACE8-BC10-FE4E-CD3B17D7E0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85088" y="1380643"/>
            <a:ext cx="784539" cy="784539"/>
          </a:xfrm>
          <a:prstGeom prst="rect">
            <a:avLst/>
          </a:prstGeom>
        </p:spPr>
      </p:pic>
      <p:sp>
        <p:nvSpPr>
          <p:cNvPr id="33" name="Google Shape;269;g36ef86f86b0_2_3">
            <a:extLst>
              <a:ext uri="{FF2B5EF4-FFF2-40B4-BE49-F238E27FC236}">
                <a16:creationId xmlns:a16="http://schemas.microsoft.com/office/drawing/2014/main" id="{6B7EB5B3-40C4-9D7D-7A06-769B5729775C}"/>
              </a:ext>
            </a:extLst>
          </p:cNvPr>
          <p:cNvSpPr txBox="1">
            <a:spLocks/>
          </p:cNvSpPr>
          <p:nvPr/>
        </p:nvSpPr>
        <p:spPr>
          <a:xfrm>
            <a:off x="6934559" y="125325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it-IT"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Perché l’IE è importante nel mentoring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4" name="Oval 33">
            <a:extLst>
              <a:ext uri="{FF2B5EF4-FFF2-40B4-BE49-F238E27FC236}">
                <a16:creationId xmlns:a16="http://schemas.microsoft.com/office/drawing/2014/main" id="{B9D7C52E-D29A-8BFA-B5DB-258A2D83D45E}"/>
              </a:ext>
            </a:extLst>
          </p:cNvPr>
          <p:cNvSpPr/>
          <p:nvPr/>
        </p:nvSpPr>
        <p:spPr>
          <a:xfrm>
            <a:off x="6052622" y="3959140"/>
            <a:ext cx="784539" cy="814051"/>
          </a:xfrm>
          <a:prstGeom prst="ellipse">
            <a:avLst/>
          </a:prstGeom>
          <a:solidFill>
            <a:srgbClr val="E64424"/>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SE" sz="1800" b="0" i="0" u="none" strike="noStrike" kern="0" cap="none" spc="0" normalizeH="0" baseline="0" noProof="0">
              <a:ln>
                <a:noFill/>
              </a:ln>
              <a:solidFill>
                <a:srgbClr val="FFFFFF"/>
              </a:solidFill>
              <a:effectLst/>
              <a:highlight>
                <a:srgbClr val="008000"/>
              </a:highlight>
              <a:uLnTx/>
              <a:uFillTx/>
              <a:latin typeface="Arial"/>
              <a:ea typeface="+mn-ea"/>
              <a:cs typeface="+mn-cs"/>
            </a:endParaRPr>
          </a:p>
        </p:txBody>
      </p:sp>
      <p:pic>
        <p:nvPicPr>
          <p:cNvPr id="35" name="Graphic 34" descr="Meditation outline">
            <a:extLst>
              <a:ext uri="{FF2B5EF4-FFF2-40B4-BE49-F238E27FC236}">
                <a16:creationId xmlns:a16="http://schemas.microsoft.com/office/drawing/2014/main" id="{E43DC56B-1AD1-546D-7554-2E7F24A1B01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87690" y="3858791"/>
            <a:ext cx="914400" cy="914400"/>
          </a:xfrm>
          <a:prstGeom prst="rect">
            <a:avLst/>
          </a:prstGeom>
        </p:spPr>
      </p:pic>
      <p:sp>
        <p:nvSpPr>
          <p:cNvPr id="36" name="Google Shape;269;g36ef86f86b0_2_3">
            <a:extLst>
              <a:ext uri="{FF2B5EF4-FFF2-40B4-BE49-F238E27FC236}">
                <a16:creationId xmlns:a16="http://schemas.microsoft.com/office/drawing/2014/main" id="{D7107FED-AAF8-09EE-B74D-BE527EB5BD54}"/>
              </a:ext>
            </a:extLst>
          </p:cNvPr>
          <p:cNvSpPr txBox="1">
            <a:spLocks/>
          </p:cNvSpPr>
          <p:nvPr/>
        </p:nvSpPr>
        <p:spPr>
          <a:xfrm>
            <a:off x="1353688" y="395914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33333"/>
              </a:lnSpc>
              <a:spcBef>
                <a:spcPts val="900"/>
              </a:spcBef>
              <a:spcAft>
                <a:spcPts val="300"/>
              </a:spcAft>
              <a:buClr>
                <a:srgbClr val="000000"/>
              </a:buClr>
              <a:buSzPts val="1100"/>
              <a:buFont typeface="Arial"/>
              <a:buNone/>
              <a:tabLst/>
              <a:defRPr/>
            </a:pP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Applicare</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l’IE</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en-US" sz="1400" b="1" i="0" u="none" strike="noStrike" kern="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sym typeface="Arial"/>
              </a:rPr>
              <a:t>nel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mentoring</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37" name="Google Shape;269;g36ef86f86b0_2_3">
            <a:extLst>
              <a:ext uri="{FF2B5EF4-FFF2-40B4-BE49-F238E27FC236}">
                <a16:creationId xmlns:a16="http://schemas.microsoft.com/office/drawing/2014/main" id="{76753C94-9299-44B2-6BDB-893019F630B1}"/>
              </a:ext>
            </a:extLst>
          </p:cNvPr>
          <p:cNvSpPr txBox="1">
            <a:spLocks/>
          </p:cNvSpPr>
          <p:nvPr/>
        </p:nvSpPr>
        <p:spPr>
          <a:xfrm>
            <a:off x="6934559" y="3955880"/>
            <a:ext cx="3450449" cy="5556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spcAft>
                <a:spcPts val="300"/>
              </a:spcAft>
              <a:buClr>
                <a:srgbClr val="000000"/>
              </a:buClr>
              <a:buSzPts val="1100"/>
              <a:defRPr/>
            </a:pPr>
            <a:r>
              <a:rPr lang="en-US" sz="1400" b="1" dirty="0" err="1">
                <a:solidFill>
                  <a:srgbClr val="000000"/>
                </a:solidFill>
                <a:latin typeface="Calibri" panose="020F0502020204030204" pitchFamily="34" charset="0"/>
                <a:cs typeface="Calibri" panose="020F0502020204030204" pitchFamily="34" charset="0"/>
              </a:rPr>
              <a:t>Strumenti</a:t>
            </a:r>
            <a:r>
              <a:rPr lang="en-US" sz="1400" b="1" dirty="0">
                <a:solidFill>
                  <a:srgbClr val="000000"/>
                </a:solidFill>
                <a:latin typeface="Calibri" panose="020F0502020204030204" pitchFamily="34" charset="0"/>
                <a:cs typeface="Calibri" panose="020F0502020204030204" pitchFamily="34" charset="0"/>
              </a:rPr>
              <a:t> e </a:t>
            </a:r>
            <a:r>
              <a:rPr lang="en-US" sz="1400" b="1" dirty="0" err="1">
                <a:solidFill>
                  <a:srgbClr val="000000"/>
                </a:solidFill>
                <a:latin typeface="Calibri" panose="020F0502020204030204" pitchFamily="34" charset="0"/>
                <a:cs typeface="Calibri" panose="020F0502020204030204" pitchFamily="34" charset="0"/>
              </a:rPr>
              <a:t>tecniche</a:t>
            </a:r>
            <a:endParaRPr lang="en-US" sz="1400" b="1" dirty="0">
              <a:solidFill>
                <a:srgbClr val="000000"/>
              </a:solidFill>
              <a:latin typeface="Calibri" panose="020F0502020204030204" pitchFamily="34" charset="0"/>
              <a:cs typeface="Calibri" panose="020F0502020204030204" pitchFamily="34" charset="0"/>
            </a:endParaRPr>
          </a:p>
        </p:txBody>
      </p:sp>
      <p:pic>
        <p:nvPicPr>
          <p:cNvPr id="38" name="Graphic 37" descr="Person with idea outline">
            <a:extLst>
              <a:ext uri="{FF2B5EF4-FFF2-40B4-BE49-F238E27FC236}">
                <a16:creationId xmlns:a16="http://schemas.microsoft.com/office/drawing/2014/main" id="{66CC4DC0-D293-32F0-F112-2EA13F40662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82348" y="4029231"/>
            <a:ext cx="673865" cy="673865"/>
          </a:xfrm>
          <a:prstGeom prst="rect">
            <a:avLst/>
          </a:prstGeom>
        </p:spPr>
      </p:pic>
      <p:sp>
        <p:nvSpPr>
          <p:cNvPr id="39" name="Google Shape;277;g36ef86f86b0_2_3">
            <a:extLst>
              <a:ext uri="{FF2B5EF4-FFF2-40B4-BE49-F238E27FC236}">
                <a16:creationId xmlns:a16="http://schemas.microsoft.com/office/drawing/2014/main" id="{244D31E7-48E0-8BFF-82CD-D5D81AFF24B3}"/>
              </a:ext>
            </a:extLst>
          </p:cNvPr>
          <p:cNvSpPr/>
          <p:nvPr/>
        </p:nvSpPr>
        <p:spPr>
          <a:xfrm>
            <a:off x="713595" y="2590866"/>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0" name="Google Shape;277;g36ef86f86b0_2_3">
            <a:extLst>
              <a:ext uri="{FF2B5EF4-FFF2-40B4-BE49-F238E27FC236}">
                <a16:creationId xmlns:a16="http://schemas.microsoft.com/office/drawing/2014/main" id="{3F9362A5-57CC-25A4-FED8-A3E36C5B4422}"/>
              </a:ext>
            </a:extLst>
          </p:cNvPr>
          <p:cNvSpPr/>
          <p:nvPr/>
        </p:nvSpPr>
        <p:spPr>
          <a:xfrm rot="16200000">
            <a:off x="5151757" y="1073850"/>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1" name="Google Shape;272;g36ef86f86b0_2_3">
            <a:extLst>
              <a:ext uri="{FF2B5EF4-FFF2-40B4-BE49-F238E27FC236}">
                <a16:creationId xmlns:a16="http://schemas.microsoft.com/office/drawing/2014/main" id="{87D2EF36-3A12-627B-2279-186C128546C5}"/>
              </a:ext>
            </a:extLst>
          </p:cNvPr>
          <p:cNvSpPr txBox="1"/>
          <p:nvPr/>
        </p:nvSpPr>
        <p:spPr>
          <a:xfrm>
            <a:off x="6934556" y="1654365"/>
            <a:ext cx="4238269" cy="2092850"/>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Riconoscere i propri trigger emotivi e i pregiudizi (Autoconsapevolezza)</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Ascoltare oltre le parole – notare il tono, il linguaggio del corpo e il contesto (Empatia)</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Restare calmi e di supporto, anche nei momenti difficili (Regolazione)</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Comunicare chiaramente e costruire forti connessioni (Abilità sociali)</a:t>
            </a:r>
            <a:endParaRPr kumimoji="0" lang="pt-P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sp>
        <p:nvSpPr>
          <p:cNvPr id="42" name="Google Shape;272;g36ef86f86b0_2_3">
            <a:extLst>
              <a:ext uri="{FF2B5EF4-FFF2-40B4-BE49-F238E27FC236}">
                <a16:creationId xmlns:a16="http://schemas.microsoft.com/office/drawing/2014/main" id="{09AE853E-95E0-D449-A9C0-4A89C72EB1C8}"/>
              </a:ext>
            </a:extLst>
          </p:cNvPr>
          <p:cNvSpPr txBox="1"/>
          <p:nvPr/>
        </p:nvSpPr>
        <p:spPr>
          <a:xfrm>
            <a:off x="6967022" y="4395904"/>
            <a:ext cx="5044003" cy="1692741"/>
          </a:xfrm>
          <a:prstGeom prst="rect">
            <a:avLst/>
          </a:prstGeom>
          <a:noFill/>
          <a:ln>
            <a:noFill/>
          </a:ln>
        </p:spPr>
        <p:txBody>
          <a:bodyPr spcFirstLastPara="1" wrap="square" lIns="91425" tIns="91425" rIns="91425" bIns="91425" anchor="t" anchorCtr="0">
            <a:spAutoFit/>
          </a:bodyPr>
          <a:lstStyle/>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Ruota delle emozioni: esplora questa tecnica nella slide 28</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Pratiche di Mindfulness: brevi esercizi di respirazione o radicamento per restare presenti</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lang="it-IT" sz="1300" b="1" dirty="0">
                <a:solidFill>
                  <a:sysClr val="windowText" lastClr="000000"/>
                </a:solidFill>
                <a:latin typeface="Calibri" panose="020F0502020204030204" pitchFamily="34" charset="0"/>
                <a:cs typeface="Calibri" panose="020F0502020204030204" pitchFamily="34" charset="0"/>
              </a:rPr>
              <a:t>Mappa empatica</a:t>
            </a: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esplora questa tecnica nella slide 30</a:t>
            </a:r>
          </a:p>
          <a:p>
            <a:pPr marL="285750" marR="0" lvl="0" indent="-285750" defTabSz="914400" eaLnBrk="1" fontAlgn="auto" latinLnBrk="0" hangingPunct="1">
              <a:lnSpc>
                <a:spcPct val="100000"/>
              </a:lnSpc>
              <a:spcBef>
                <a:spcPts val="300"/>
              </a:spcBef>
              <a:spcAft>
                <a:spcPts val="300"/>
              </a:spcAft>
              <a:buClrTx/>
              <a:buSzTx/>
              <a:buFont typeface="Wingdings" panose="05000000000000000000" pitchFamily="2" charset="2"/>
              <a:buChar char="§"/>
              <a:tabLst/>
              <a:defRPr/>
            </a:pP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Scrittura riflessiva o diario: per mentore e </a:t>
            </a:r>
            <a:r>
              <a:rPr kumimoji="0" lang="it-IT" sz="13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mentee</a:t>
            </a:r>
            <a:r>
              <a:rPr kumimoji="0" lang="it-IT" sz="13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per elaborare le esperienze emotive</a:t>
            </a:r>
            <a:endParaRPr kumimoji="0" lang="pt-PT" sz="1300" b="1" i="0" u="none" strike="noStrike" kern="0" cap="none" spc="0" normalizeH="0" baseline="0" noProof="0" dirty="0">
              <a:ln>
                <a:noFill/>
              </a:ln>
              <a:solidFill>
                <a:sysClr val="windowText" lastClr="000000"/>
              </a:solidFill>
              <a:effectLst/>
              <a:uLnTx/>
              <a:uFillTx/>
            </a:endParaRPr>
          </a:p>
        </p:txBody>
      </p:sp>
      <p:sp>
        <p:nvSpPr>
          <p:cNvPr id="43" name="Google Shape;277;g36ef86f86b0_2_3">
            <a:extLst>
              <a:ext uri="{FF2B5EF4-FFF2-40B4-BE49-F238E27FC236}">
                <a16:creationId xmlns:a16="http://schemas.microsoft.com/office/drawing/2014/main" id="{599950F3-F53D-D0D9-A04A-4F068E31D145}"/>
              </a:ext>
            </a:extLst>
          </p:cNvPr>
          <p:cNvSpPr/>
          <p:nvPr/>
        </p:nvSpPr>
        <p:spPr>
          <a:xfrm rot="16200000">
            <a:off x="5145973" y="3803278"/>
            <a:ext cx="211370" cy="914400"/>
          </a:xfrm>
          <a:prstGeom prst="downArrow">
            <a:avLst>
              <a:gd name="adj1" fmla="val 50000"/>
              <a:gd name="adj2" fmla="val 50000"/>
            </a:avLst>
          </a:prstGeom>
          <a:solidFill>
            <a:srgbClr val="000000"/>
          </a:solidFill>
          <a:ln>
            <a:noFill/>
          </a:ln>
        </p:spPr>
        <p:txBody>
          <a:bodyPr spcFirstLastPara="1" wrap="square" lIns="91425" tIns="91425" rIns="91425" bIns="91425"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632707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268;g36ef86f86b0_2_3">
            <a:extLst>
              <a:ext uri="{FF2B5EF4-FFF2-40B4-BE49-F238E27FC236}">
                <a16:creationId xmlns:a16="http://schemas.microsoft.com/office/drawing/2014/main" id="{B32D6BEE-39D1-AE15-D719-634A6111AECC}"/>
              </a:ext>
            </a:extLst>
          </p:cNvPr>
          <p:cNvSpPr txBox="1">
            <a:spLocks/>
          </p:cNvSpPr>
          <p:nvPr/>
        </p:nvSpPr>
        <p:spPr>
          <a:xfrm>
            <a:off x="362081" y="253012"/>
            <a:ext cx="9829200" cy="4839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defRPr/>
            </a:pPr>
            <a:r>
              <a:rPr lang="en-GB" dirty="0" err="1">
                <a:latin typeface="Calibri" panose="020F0502020204030204" pitchFamily="34" charset="0"/>
                <a:cs typeface="Calibri" panose="020F0502020204030204" pitchFamily="34" charset="0"/>
              </a:rPr>
              <a:t>Ruota</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delle</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Emozioni</a:t>
            </a:r>
            <a:endParaRPr lang="en-US"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3016F2E9-53DA-5A5F-2D40-FA94DFD4C683}"/>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it-IT"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La Ruota delle Emozioni </a:t>
            </a:r>
            <a:r>
              <a:rPr kumimoji="0" lang="it-IT"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aiuta i </a:t>
            </a:r>
            <a:r>
              <a:rPr kumimoji="0" lang="it-IT" sz="1800" b="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mentee</a:t>
            </a:r>
            <a:r>
              <a:rPr kumimoji="0" lang="it-IT"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 identificare e articolare le proprie emozioni in modo più preciso, soprattutto quando si sentono sopraffatti o confusi.</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3" name="Immagine 2">
            <a:extLst>
              <a:ext uri="{FF2B5EF4-FFF2-40B4-BE49-F238E27FC236}">
                <a16:creationId xmlns:a16="http://schemas.microsoft.com/office/drawing/2014/main" id="{A7FAD247-719B-BD1B-4B39-086999343BCC}"/>
              </a:ext>
            </a:extLst>
          </p:cNvPr>
          <p:cNvPicPr>
            <a:picLocks noChangeAspect="1"/>
          </p:cNvPicPr>
          <p:nvPr/>
        </p:nvPicPr>
        <p:blipFill>
          <a:blip r:embed="rId3"/>
          <a:srcRect t="10745"/>
          <a:stretch>
            <a:fillRect/>
          </a:stretch>
        </p:blipFill>
        <p:spPr>
          <a:xfrm>
            <a:off x="6096000" y="1224643"/>
            <a:ext cx="5732807" cy="5116800"/>
          </a:xfrm>
          <a:prstGeom prst="rect">
            <a:avLst/>
          </a:prstGeom>
        </p:spPr>
      </p:pic>
    </p:spTree>
    <p:extLst>
      <p:ext uri="{BB962C8B-B14F-4D97-AF65-F5344CB8AC3E}">
        <p14:creationId xmlns:p14="http://schemas.microsoft.com/office/powerpoint/2010/main" val="25389833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22DBB-0D97-35DF-0E74-3DDDEE2235F3}"/>
            </a:ext>
          </a:extLst>
        </p:cNvPr>
        <p:cNvGrpSpPr/>
        <p:nvPr/>
      </p:nvGrpSpPr>
      <p:grpSpPr>
        <a:xfrm>
          <a:off x="0" y="0"/>
          <a:ext cx="0" cy="0"/>
          <a:chOff x="0" y="0"/>
          <a:chExt cx="0" cy="0"/>
        </a:xfrm>
      </p:grpSpPr>
      <p:sp>
        <p:nvSpPr>
          <p:cNvPr id="34" name="TextBox 33">
            <a:extLst>
              <a:ext uri="{FF2B5EF4-FFF2-40B4-BE49-F238E27FC236}">
                <a16:creationId xmlns:a16="http://schemas.microsoft.com/office/drawing/2014/main" id="{3C259E8A-B973-8150-59B7-3578D3495E12}"/>
              </a:ext>
            </a:extLst>
          </p:cNvPr>
          <p:cNvSpPr txBox="1"/>
          <p:nvPr/>
        </p:nvSpPr>
        <p:spPr>
          <a:xfrm>
            <a:off x="7694564" y="2377519"/>
            <a:ext cx="4438519" cy="2554545"/>
          </a:xfrm>
          <a:prstGeom prst="rect">
            <a:avLst/>
          </a:prstGeom>
          <a:noFill/>
        </p:spPr>
        <p:txBody>
          <a:bodyPr wrap="square" lIns="91440" tIns="45720" rIns="91440" bIns="45720" anchor="t">
            <a:spAutoFit/>
          </a:bodyPr>
          <a:lstStyle/>
          <a:p>
            <a:pPr>
              <a:buNone/>
            </a:pPr>
            <a:r>
              <a:rPr lang="it-IT" sz="2000" b="1" dirty="0">
                <a:latin typeface="Calibri" panose="020F0502020204030204" pitchFamily="34" charset="0"/>
                <a:ea typeface="Calibri" panose="020F0502020204030204" pitchFamily="34" charset="0"/>
                <a:cs typeface="Calibri" panose="020F0502020204030204" pitchFamily="34" charset="0"/>
              </a:rPr>
              <a:t>Riflettere</a:t>
            </a:r>
            <a:r>
              <a:rPr lang="it-IT" sz="2000" dirty="0">
                <a:latin typeface="Calibri" panose="020F0502020204030204" pitchFamily="34" charset="0"/>
                <a:ea typeface="Calibri" panose="020F0502020204030204" pitchFamily="34" charset="0"/>
                <a:cs typeface="Calibri" panose="020F0502020204030204" pitchFamily="34" charset="0"/>
              </a:rPr>
              <a:t>: Chiedi, “Cosa pensi stia scatenando questa emozione?” oppure “In che modo questa emozione influenza il tuo pensiero o comportamento?”</a:t>
            </a:r>
            <a:br>
              <a:rPr lang="it-IT" sz="2000" dirty="0">
                <a:latin typeface="Calibri" panose="020F0502020204030204" pitchFamily="34" charset="0"/>
                <a:ea typeface="Calibri" panose="020F0502020204030204" pitchFamily="34" charset="0"/>
                <a:cs typeface="Calibri" panose="020F0502020204030204" pitchFamily="34" charset="0"/>
              </a:rPr>
            </a:br>
            <a:endParaRPr lang="it-IT" sz="2000" dirty="0">
              <a:latin typeface="Calibri" panose="020F0502020204030204" pitchFamily="34" charset="0"/>
              <a:ea typeface="Calibri" panose="020F0502020204030204" pitchFamily="34" charset="0"/>
              <a:cs typeface="Calibri" panose="020F0502020204030204" pitchFamily="34" charset="0"/>
            </a:endParaRPr>
          </a:p>
          <a:p>
            <a:pPr>
              <a:buNone/>
            </a:pPr>
            <a:r>
              <a:rPr lang="it-IT" sz="2000" b="1" dirty="0">
                <a:latin typeface="Calibri" panose="020F0502020204030204" pitchFamily="34" charset="0"/>
                <a:ea typeface="Calibri" panose="020F0502020204030204" pitchFamily="34" charset="0"/>
                <a:cs typeface="Calibri" panose="020F0502020204030204" pitchFamily="34" charset="0"/>
              </a:rPr>
              <a:t>Supportare</a:t>
            </a:r>
            <a:r>
              <a:rPr lang="it-IT" sz="2000" dirty="0">
                <a:latin typeface="Calibri" panose="020F0502020204030204" pitchFamily="34" charset="0"/>
                <a:ea typeface="Calibri" panose="020F0502020204030204" pitchFamily="34" charset="0"/>
                <a:cs typeface="Calibri" panose="020F0502020204030204" pitchFamily="34" charset="0"/>
              </a:rPr>
              <a:t>: Usa questa consapevolezza per guidare la conversazione o adattare il focus della sessione.</a:t>
            </a:r>
          </a:p>
        </p:txBody>
      </p:sp>
      <p:sp>
        <p:nvSpPr>
          <p:cNvPr id="5" name="Google Shape;268;g36ef86f86b0_2_3">
            <a:extLst>
              <a:ext uri="{FF2B5EF4-FFF2-40B4-BE49-F238E27FC236}">
                <a16:creationId xmlns:a16="http://schemas.microsoft.com/office/drawing/2014/main" id="{7A2DE5B4-1436-F0B3-8EE2-4C8547FB5365}"/>
              </a:ext>
            </a:extLst>
          </p:cNvPr>
          <p:cNvSpPr txBox="1">
            <a:spLocks noGrp="1"/>
          </p:cNvSpPr>
          <p:nvPr>
            <p:ph type="body" idx="1"/>
          </p:nvPr>
        </p:nvSpPr>
        <p:spPr>
          <a:xfrm>
            <a:off x="362081" y="253012"/>
            <a:ext cx="9829200" cy="483900"/>
          </a:xfrm>
          <a:prstGeom prst="rect">
            <a:avLst/>
          </a:prstGeom>
          <a:solidFill>
            <a:schemeClr val="bg1"/>
          </a:solid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Ruota delle emozioni – Come usarla come mentore</a:t>
            </a:r>
            <a:endParaRPr dirty="0"/>
          </a:p>
        </p:txBody>
      </p:sp>
      <p:sp>
        <p:nvSpPr>
          <p:cNvPr id="2" name="TextBox 1">
            <a:extLst>
              <a:ext uri="{FF2B5EF4-FFF2-40B4-BE49-F238E27FC236}">
                <a16:creationId xmlns:a16="http://schemas.microsoft.com/office/drawing/2014/main" id="{1E02D3EF-55C4-04F7-FE91-33D6629F2435}"/>
              </a:ext>
            </a:extLst>
          </p:cNvPr>
          <p:cNvSpPr txBox="1"/>
          <p:nvPr/>
        </p:nvSpPr>
        <p:spPr>
          <a:xfrm>
            <a:off x="1555471" y="1511498"/>
            <a:ext cx="4438519" cy="4708981"/>
          </a:xfrm>
          <a:prstGeom prst="rect">
            <a:avLst/>
          </a:prstGeom>
          <a:noFill/>
        </p:spPr>
        <p:txBody>
          <a:bodyPr wrap="square" lIns="91440" tIns="45720" rIns="91440" bIns="45720" anchor="t">
            <a:spAutoFit/>
          </a:bodyPr>
          <a:lstStyle/>
          <a:p>
            <a:pPr algn="l">
              <a:spcAft>
                <a:spcPts val="1200"/>
              </a:spcAft>
            </a:pPr>
            <a:r>
              <a:rPr lang="en-GB" sz="2400" b="1"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Passaggi</a:t>
            </a:r>
            <a:r>
              <a:rPr lang="en-GB" sz="24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per </a:t>
            </a:r>
            <a:r>
              <a:rPr lang="en-GB" sz="2400" b="1"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a:t>
            </a:r>
            <a:r>
              <a:rPr lang="en-GB" sz="24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en-GB" sz="2400" b="1"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mentori</a:t>
            </a:r>
            <a:endParaRPr lang="en-GB" sz="24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lgn="l">
              <a:spcAft>
                <a:spcPts val="1200"/>
              </a:spcAft>
            </a:pPr>
            <a:endParaRPr lang="en-GB" sz="1600" b="1"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buNone/>
            </a:pPr>
            <a:r>
              <a:rPr lang="it-IT" sz="2000" b="1" dirty="0">
                <a:latin typeface="Calibri" panose="020F0502020204030204" pitchFamily="34" charset="0"/>
                <a:ea typeface="Calibri" panose="020F0502020204030204" pitchFamily="34" charset="0"/>
                <a:cs typeface="Calibri" panose="020F0502020204030204" pitchFamily="34" charset="0"/>
              </a:rPr>
              <a:t>Introdurre lo strumento</a:t>
            </a:r>
            <a:r>
              <a:rPr lang="it-IT" sz="2000" dirty="0">
                <a:latin typeface="Calibri" panose="020F0502020204030204" pitchFamily="34" charset="0"/>
                <a:ea typeface="Calibri" panose="020F0502020204030204" pitchFamily="34" charset="0"/>
                <a:cs typeface="Calibri" panose="020F0502020204030204" pitchFamily="34" charset="0"/>
              </a:rPr>
              <a:t>: “A volte è utile dare un nome a ciò che proviamo. Guardiamo insieme questa ruota.”</a:t>
            </a:r>
          </a:p>
          <a:p>
            <a:pPr>
              <a:buNone/>
            </a:pPr>
            <a:endParaRPr lang="it-IT" sz="2000" dirty="0">
              <a:latin typeface="Calibri" panose="020F0502020204030204" pitchFamily="34" charset="0"/>
              <a:ea typeface="Calibri" panose="020F0502020204030204" pitchFamily="34" charset="0"/>
              <a:cs typeface="Calibri" panose="020F0502020204030204" pitchFamily="34" charset="0"/>
            </a:endParaRPr>
          </a:p>
          <a:p>
            <a:pPr>
              <a:buNone/>
            </a:pPr>
            <a:r>
              <a:rPr lang="it-IT" sz="2000" b="1" dirty="0">
                <a:latin typeface="Calibri" panose="020F0502020204030204" pitchFamily="34" charset="0"/>
                <a:ea typeface="Calibri" panose="020F0502020204030204" pitchFamily="34" charset="0"/>
                <a:cs typeface="Calibri" panose="020F0502020204030204" pitchFamily="34" charset="0"/>
              </a:rPr>
              <a:t>Partire dal centro</a:t>
            </a:r>
            <a:r>
              <a:rPr lang="it-IT" sz="2000" dirty="0">
                <a:latin typeface="Calibri" panose="020F0502020204030204" pitchFamily="34" charset="0"/>
                <a:ea typeface="Calibri" panose="020F0502020204030204" pitchFamily="34" charset="0"/>
                <a:cs typeface="Calibri" panose="020F0502020204030204" pitchFamily="34" charset="0"/>
              </a:rPr>
              <a:t>: Chiedi al </a:t>
            </a:r>
            <a:r>
              <a:rPr lang="it-IT" sz="2000" dirty="0" err="1">
                <a:latin typeface="Calibri" panose="020F0502020204030204" pitchFamily="34" charset="0"/>
                <a:ea typeface="Calibri" panose="020F0502020204030204" pitchFamily="34" charset="0"/>
                <a:cs typeface="Calibri" panose="020F0502020204030204" pitchFamily="34" charset="0"/>
              </a:rPr>
              <a:t>mentee</a:t>
            </a:r>
            <a:r>
              <a:rPr lang="it-IT" sz="2000" dirty="0">
                <a:latin typeface="Calibri" panose="020F0502020204030204" pitchFamily="34" charset="0"/>
                <a:ea typeface="Calibri" panose="020F0502020204030204" pitchFamily="34" charset="0"/>
                <a:cs typeface="Calibri" panose="020F0502020204030204" pitchFamily="34" charset="0"/>
              </a:rPr>
              <a:t> di scegliere un’emozione di base (es. triste, arrabbiato, felice).</a:t>
            </a:r>
          </a:p>
          <a:p>
            <a:pPr>
              <a:buNone/>
            </a:pPr>
            <a:endParaRPr lang="it-IT" sz="2000" b="1" dirty="0">
              <a:latin typeface="Calibri" panose="020F0502020204030204" pitchFamily="34" charset="0"/>
              <a:ea typeface="Calibri" panose="020F0502020204030204" pitchFamily="34" charset="0"/>
              <a:cs typeface="Calibri" panose="020F0502020204030204" pitchFamily="34" charset="0"/>
            </a:endParaRPr>
          </a:p>
          <a:p>
            <a:pPr>
              <a:buNone/>
            </a:pPr>
            <a:r>
              <a:rPr lang="it-IT" sz="2000" b="1" dirty="0">
                <a:latin typeface="Calibri" panose="020F0502020204030204" pitchFamily="34" charset="0"/>
                <a:ea typeface="Calibri" panose="020F0502020204030204" pitchFamily="34" charset="0"/>
                <a:cs typeface="Calibri" panose="020F0502020204030204" pitchFamily="34" charset="0"/>
              </a:rPr>
              <a:t>Andare verso l’esterno</a:t>
            </a:r>
            <a:r>
              <a:rPr lang="it-IT" sz="2000" dirty="0">
                <a:latin typeface="Calibri" panose="020F0502020204030204" pitchFamily="34" charset="0"/>
                <a:ea typeface="Calibri" panose="020F0502020204030204" pitchFamily="34" charset="0"/>
                <a:cs typeface="Calibri" panose="020F0502020204030204" pitchFamily="34" charset="0"/>
              </a:rPr>
              <a:t>: Aiutalo a restringere la scelta verso un sentimento più specifico (es. da “arrabbiato” a “frustrato” o “risentito”).</a:t>
            </a:r>
          </a:p>
        </p:txBody>
      </p:sp>
      <p:pic>
        <p:nvPicPr>
          <p:cNvPr id="43" name="Picture 42" descr="A circular chart with words  AI-generated content may be incorrect.">
            <a:extLst>
              <a:ext uri="{FF2B5EF4-FFF2-40B4-BE49-F238E27FC236}">
                <a16:creationId xmlns:a16="http://schemas.microsoft.com/office/drawing/2014/main" id="{5A7BABBC-42B6-69D6-09F9-88E0D8A1E794}"/>
              </a:ext>
            </a:extLst>
          </p:cNvPr>
          <p:cNvPicPr>
            <a:picLocks noChangeAspect="1"/>
          </p:cNvPicPr>
          <p:nvPr/>
        </p:nvPicPr>
        <p:blipFill>
          <a:blip r:embed="rId2"/>
          <a:stretch>
            <a:fillRect/>
          </a:stretch>
        </p:blipFill>
        <p:spPr>
          <a:xfrm rot="8449249">
            <a:off x="8593857" y="4940199"/>
            <a:ext cx="4419982" cy="4419982"/>
          </a:xfrm>
          <a:prstGeom prst="rect">
            <a:avLst/>
          </a:prstGeom>
          <a:noFill/>
          <a:ln w="25400">
            <a:noFill/>
          </a:ln>
          <a:effectLst>
            <a:outerShdw blurRad="63500" sx="102000" sy="102000" algn="ctr" rotWithShape="0">
              <a:prstClr val="black">
                <a:alpha val="40000"/>
              </a:prstClr>
            </a:outerShdw>
          </a:effectLst>
        </p:spPr>
      </p:pic>
      <p:pic>
        <p:nvPicPr>
          <p:cNvPr id="4" name="Graphic 3" descr="Badge 1 with solid fill">
            <a:extLst>
              <a:ext uri="{FF2B5EF4-FFF2-40B4-BE49-F238E27FC236}">
                <a16:creationId xmlns:a16="http://schemas.microsoft.com/office/drawing/2014/main" id="{1B7A4A5B-6FE4-71F8-2F93-6BB054D01F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95137" y="2489937"/>
            <a:ext cx="360000" cy="360000"/>
          </a:xfrm>
          <a:prstGeom prst="rect">
            <a:avLst/>
          </a:prstGeom>
        </p:spPr>
      </p:pic>
      <p:pic>
        <p:nvPicPr>
          <p:cNvPr id="7" name="Graphic 6" descr="Badge 3 with solid fill">
            <a:extLst>
              <a:ext uri="{FF2B5EF4-FFF2-40B4-BE49-F238E27FC236}">
                <a16:creationId xmlns:a16="http://schemas.microsoft.com/office/drawing/2014/main" id="{81635038-BA06-EF28-4412-A6752EF5797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95137" y="4887664"/>
            <a:ext cx="360000" cy="360000"/>
          </a:xfrm>
          <a:prstGeom prst="rect">
            <a:avLst/>
          </a:prstGeom>
        </p:spPr>
      </p:pic>
      <p:pic>
        <p:nvPicPr>
          <p:cNvPr id="9" name="Graphic 8" descr="Badge with solid fill">
            <a:extLst>
              <a:ext uri="{FF2B5EF4-FFF2-40B4-BE49-F238E27FC236}">
                <a16:creationId xmlns:a16="http://schemas.microsoft.com/office/drawing/2014/main" id="{DE750412-B0AE-C5B6-4916-57F0D6BC11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195137" y="3680905"/>
            <a:ext cx="360000" cy="360000"/>
          </a:xfrm>
          <a:prstGeom prst="rect">
            <a:avLst/>
          </a:prstGeom>
        </p:spPr>
      </p:pic>
      <p:pic>
        <p:nvPicPr>
          <p:cNvPr id="11" name="Graphic 10" descr="Badge 5 with solid fill">
            <a:extLst>
              <a:ext uri="{FF2B5EF4-FFF2-40B4-BE49-F238E27FC236}">
                <a16:creationId xmlns:a16="http://schemas.microsoft.com/office/drawing/2014/main" id="{5876E50E-F6AB-B7FD-0858-6F599A8096B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334939" y="3949786"/>
            <a:ext cx="360000" cy="360000"/>
          </a:xfrm>
          <a:prstGeom prst="rect">
            <a:avLst/>
          </a:prstGeom>
        </p:spPr>
      </p:pic>
      <p:pic>
        <p:nvPicPr>
          <p:cNvPr id="13" name="Graphic 12" descr="Badge 4 with solid fill">
            <a:extLst>
              <a:ext uri="{FF2B5EF4-FFF2-40B4-BE49-F238E27FC236}">
                <a16:creationId xmlns:a16="http://schemas.microsoft.com/office/drawing/2014/main" id="{4550B07A-601A-72C5-A81A-6CFCD96B9C84}"/>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35313" y="2368215"/>
            <a:ext cx="360000" cy="360000"/>
          </a:xfrm>
          <a:prstGeom prst="rect">
            <a:avLst/>
          </a:prstGeom>
        </p:spPr>
      </p:pic>
    </p:spTree>
    <p:extLst>
      <p:ext uri="{BB962C8B-B14F-4D97-AF65-F5344CB8AC3E}">
        <p14:creationId xmlns:p14="http://schemas.microsoft.com/office/powerpoint/2010/main" val="871733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F07AF-167D-E075-408F-2424A9500255}"/>
            </a:ext>
          </a:extLst>
        </p:cNvPr>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6233114-4705-12BE-3194-5883EFF10B39}"/>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n-GB" dirty="0" err="1">
                <a:latin typeface="Calibri" panose="020F0502020204030204" pitchFamily="34" charset="0"/>
                <a:cs typeface="Calibri" panose="020F0502020204030204" pitchFamily="34" charset="0"/>
              </a:rPr>
              <a:t>Mappa</a:t>
            </a:r>
            <a:r>
              <a:rPr lang="en-GB" dirty="0">
                <a:latin typeface="Calibri" panose="020F0502020204030204" pitchFamily="34" charset="0"/>
                <a:cs typeface="Calibri" panose="020F0502020204030204" pitchFamily="34" charset="0"/>
              </a:rPr>
              <a:t> </a:t>
            </a:r>
            <a:r>
              <a:rPr lang="en-GB" dirty="0" err="1">
                <a:latin typeface="Calibri" panose="020F0502020204030204" pitchFamily="34" charset="0"/>
                <a:cs typeface="Calibri" panose="020F0502020204030204" pitchFamily="34" charset="0"/>
              </a:rPr>
              <a:t>dell’Empatia</a:t>
            </a:r>
            <a:endParaRPr lang="en-GB" dirty="0"/>
          </a:p>
          <a:p>
            <a:pPr marL="0" lvl="0" indent="0" algn="l" rtl="0">
              <a:spcBef>
                <a:spcPts val="0"/>
              </a:spcBef>
              <a:spcAft>
                <a:spcPts val="0"/>
              </a:spcAft>
              <a:buClr>
                <a:srgbClr val="E64424"/>
              </a:buClr>
              <a:buSzPts val="3200"/>
              <a:buNone/>
            </a:pPr>
            <a:endParaRPr dirty="0"/>
          </a:p>
        </p:txBody>
      </p:sp>
      <p:sp>
        <p:nvSpPr>
          <p:cNvPr id="7" name="AutoShape 4" descr="Empathy Maps: The Complete Guide to Understanding Your Users | Creately">
            <a:extLst>
              <a:ext uri="{FF2B5EF4-FFF2-40B4-BE49-F238E27FC236}">
                <a16:creationId xmlns:a16="http://schemas.microsoft.com/office/drawing/2014/main" id="{DC444AE3-6150-3AE9-606D-D2181FDCA3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DK"/>
          </a:p>
        </p:txBody>
      </p:sp>
      <p:sp>
        <p:nvSpPr>
          <p:cNvPr id="9" name="TextBox 8">
            <a:extLst>
              <a:ext uri="{FF2B5EF4-FFF2-40B4-BE49-F238E27FC236}">
                <a16:creationId xmlns:a16="http://schemas.microsoft.com/office/drawing/2014/main" id="{0960C252-9C69-D924-7455-30766E0FD658}"/>
              </a:ext>
            </a:extLst>
          </p:cNvPr>
          <p:cNvSpPr txBox="1"/>
          <p:nvPr/>
        </p:nvSpPr>
        <p:spPr>
          <a:xfrm>
            <a:off x="695325" y="2577485"/>
            <a:ext cx="4343269" cy="1703030"/>
          </a:xfrm>
          <a:prstGeom prst="rect">
            <a:avLst/>
          </a:prstGeom>
          <a:noFill/>
        </p:spPr>
        <p:txBody>
          <a:bodyPr wrap="square">
            <a:spAutoFit/>
          </a:bodyPr>
          <a:lstStyle/>
          <a:p>
            <a:pPr marL="0" marR="0" lvl="0" indent="0" defTabSz="914400" eaLnBrk="1" fontAlgn="auto" latinLnBrk="0" hangingPunct="1">
              <a:lnSpc>
                <a:spcPct val="150000"/>
              </a:lnSpc>
              <a:spcBef>
                <a:spcPts val="900"/>
              </a:spcBef>
              <a:spcAft>
                <a:spcPts val="300"/>
              </a:spcAft>
              <a:buClrTx/>
              <a:buSzTx/>
              <a:buFontTx/>
              <a:buNone/>
              <a:tabLst/>
              <a:defRPr/>
            </a:pPr>
            <a:r>
              <a:rPr kumimoji="0" lang="it-IT"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La Mappa dell’Empatia</a:t>
            </a:r>
            <a:r>
              <a:rPr kumimoji="0" lang="it-IT" sz="18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aiuta i mentori a comprendere l’esperienza del </a:t>
            </a:r>
            <a:r>
              <a:rPr kumimoji="0" lang="it-IT" sz="1800"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mentee</a:t>
            </a:r>
            <a:r>
              <a:rPr kumimoji="0" lang="it-IT" sz="18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da più angolazioni, soprattutto quando si trovano bloccati nell’affrontare una sfida</a:t>
            </a:r>
            <a:r>
              <a:rPr kumimoji="0" lang="it-IT" sz="18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a:t>
            </a:r>
            <a:endParaRPr kumimoji="0" lang="en-DK" sz="1800" b="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p:txBody>
      </p:sp>
      <p:pic>
        <p:nvPicPr>
          <p:cNvPr id="11" name="Picture 10" descr="A screenshot of a computer screen  AI-generated content may be incorrect.">
            <a:extLst>
              <a:ext uri="{FF2B5EF4-FFF2-40B4-BE49-F238E27FC236}">
                <a16:creationId xmlns:a16="http://schemas.microsoft.com/office/drawing/2014/main" id="{08BE6E63-C1D4-35E7-63A6-D26338E5C097}"/>
              </a:ext>
            </a:extLst>
          </p:cNvPr>
          <p:cNvPicPr>
            <a:picLocks noChangeAspect="1"/>
          </p:cNvPicPr>
          <p:nvPr/>
        </p:nvPicPr>
        <p:blipFill>
          <a:blip r:embed="rId2"/>
          <a:stretch>
            <a:fillRect/>
          </a:stretch>
        </p:blipFill>
        <p:spPr>
          <a:xfrm>
            <a:off x="5143499" y="426243"/>
            <a:ext cx="6005513" cy="6005513"/>
          </a:xfrm>
          <a:prstGeom prst="rect">
            <a:avLst/>
          </a:prstGeom>
        </p:spPr>
      </p:pic>
    </p:spTree>
    <p:extLst>
      <p:ext uri="{BB962C8B-B14F-4D97-AF65-F5344CB8AC3E}">
        <p14:creationId xmlns:p14="http://schemas.microsoft.com/office/powerpoint/2010/main" val="36147909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268;g36ef86f86b0_2_3">
            <a:extLst>
              <a:ext uri="{FF2B5EF4-FFF2-40B4-BE49-F238E27FC236}">
                <a16:creationId xmlns:a16="http://schemas.microsoft.com/office/drawing/2014/main" id="{147E5F73-62BE-C69F-4356-5060C507E029}"/>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Mappa dell’empatia – Come usarla nel mentoring</a:t>
            </a:r>
            <a:endParaRPr lang="en-GB" dirty="0"/>
          </a:p>
          <a:p>
            <a:pPr marL="0" lvl="0" indent="0" algn="l" rtl="0">
              <a:spcBef>
                <a:spcPts val="0"/>
              </a:spcBef>
              <a:spcAft>
                <a:spcPts val="0"/>
              </a:spcAft>
              <a:buClr>
                <a:srgbClr val="E64424"/>
              </a:buClr>
              <a:buSzPts val="3200"/>
              <a:buNone/>
            </a:pPr>
            <a:endParaRPr dirty="0"/>
          </a:p>
        </p:txBody>
      </p:sp>
      <p:sp>
        <p:nvSpPr>
          <p:cNvPr id="22" name="TextBox 21">
            <a:extLst>
              <a:ext uri="{FF2B5EF4-FFF2-40B4-BE49-F238E27FC236}">
                <a16:creationId xmlns:a16="http://schemas.microsoft.com/office/drawing/2014/main" id="{BC1B607A-2A99-2512-382D-2A3E3DB9C328}"/>
              </a:ext>
            </a:extLst>
          </p:cNvPr>
          <p:cNvSpPr txBox="1"/>
          <p:nvPr/>
        </p:nvSpPr>
        <p:spPr>
          <a:xfrm>
            <a:off x="895927" y="4643165"/>
            <a:ext cx="10848397" cy="1815882"/>
          </a:xfrm>
          <a:prstGeom prst="rect">
            <a:avLst/>
          </a:prstGeom>
          <a:noFill/>
        </p:spPr>
        <p:txBody>
          <a:bodyPr wrap="square" lIns="91440" tIns="45720" rIns="91440" bIns="45720" anchor="t">
            <a:spAutoFit/>
          </a:bodyPr>
          <a:lstStyle/>
          <a:p>
            <a:pPr>
              <a:buNone/>
            </a:pPr>
            <a:r>
              <a:rPr lang="it-IT" sz="2400" b="1" dirty="0">
                <a:latin typeface="Calibri" panose="020F0502020204030204" pitchFamily="34" charset="0"/>
                <a:ea typeface="Calibri" panose="020F0502020204030204" pitchFamily="34" charset="0"/>
                <a:cs typeface="Calibri" panose="020F0502020204030204" pitchFamily="34" charset="0"/>
              </a:rPr>
              <a:t>Compilatela insieme</a:t>
            </a:r>
            <a:r>
              <a:rPr lang="it-IT" sz="2400" dirty="0">
                <a:latin typeface="Calibri" panose="020F0502020204030204" pitchFamily="34" charset="0"/>
                <a:ea typeface="Calibri" panose="020F0502020204030204" pitchFamily="34" charset="0"/>
                <a:cs typeface="Calibri" panose="020F0502020204030204" pitchFamily="34" charset="0"/>
              </a:rPr>
              <a:t>: Usa post-it o un documento condiviso.</a:t>
            </a:r>
          </a:p>
          <a:p>
            <a:pPr>
              <a:buNone/>
            </a:pPr>
            <a:r>
              <a:rPr lang="it-IT" sz="2400" b="1" dirty="0">
                <a:latin typeface="Calibri" panose="020F0502020204030204" pitchFamily="34" charset="0"/>
                <a:ea typeface="Calibri" panose="020F0502020204030204" pitchFamily="34" charset="0"/>
                <a:cs typeface="Calibri" panose="020F0502020204030204" pitchFamily="34" charset="0"/>
              </a:rPr>
              <a:t>Analizza i modelli</a:t>
            </a:r>
            <a:r>
              <a:rPr lang="it-IT" sz="2400" dirty="0">
                <a:latin typeface="Calibri" panose="020F0502020204030204" pitchFamily="34" charset="0"/>
                <a:ea typeface="Calibri" panose="020F0502020204030204" pitchFamily="34" charset="0"/>
                <a:cs typeface="Calibri" panose="020F0502020204030204" pitchFamily="34" charset="0"/>
              </a:rPr>
              <a:t>: Cerca discrepanze (es. dire “sto bene” ma sentirsi ansiosi).</a:t>
            </a:r>
          </a:p>
          <a:p>
            <a:pPr>
              <a:buNone/>
            </a:pPr>
            <a:r>
              <a:rPr lang="it-IT" sz="2400" b="1" dirty="0">
                <a:latin typeface="Calibri" panose="020F0502020204030204" pitchFamily="34" charset="0"/>
                <a:ea typeface="Calibri" panose="020F0502020204030204" pitchFamily="34" charset="0"/>
                <a:cs typeface="Calibri" panose="020F0502020204030204" pitchFamily="34" charset="0"/>
              </a:rPr>
              <a:t>Usa le intuizioni</a:t>
            </a:r>
            <a:r>
              <a:rPr lang="it-IT" sz="2400" dirty="0">
                <a:latin typeface="Calibri" panose="020F0502020204030204" pitchFamily="34" charset="0"/>
                <a:ea typeface="Calibri" panose="020F0502020204030204" pitchFamily="34" charset="0"/>
                <a:cs typeface="Calibri" panose="020F0502020204030204" pitchFamily="34" charset="0"/>
              </a:rPr>
              <a:t> per adattare il tuo supporto e aiutare il </a:t>
            </a:r>
            <a:r>
              <a:rPr lang="it-IT" sz="2400" dirty="0" err="1">
                <a:latin typeface="Calibri" panose="020F0502020204030204" pitchFamily="34" charset="0"/>
                <a:ea typeface="Calibri" panose="020F0502020204030204" pitchFamily="34" charset="0"/>
                <a:cs typeface="Calibri" panose="020F0502020204030204" pitchFamily="34" charset="0"/>
              </a:rPr>
              <a:t>mentee</a:t>
            </a:r>
            <a:r>
              <a:rPr lang="it-IT" sz="2400" dirty="0">
                <a:latin typeface="Calibri" panose="020F0502020204030204" pitchFamily="34" charset="0"/>
                <a:ea typeface="Calibri" panose="020F0502020204030204" pitchFamily="34" charset="0"/>
                <a:cs typeface="Calibri" panose="020F0502020204030204" pitchFamily="34" charset="0"/>
              </a:rPr>
              <a:t> a riformulare o pianificare i prossimi passi.</a:t>
            </a:r>
          </a:p>
          <a:p>
            <a:pPr marL="0" marR="0" lvl="0" indent="0" defTabSz="914400" eaLnBrk="1" fontAlgn="auto" latinLnBrk="0" hangingPunct="1">
              <a:lnSpc>
                <a:spcPct val="100000"/>
              </a:lnSpc>
              <a:spcBef>
                <a:spcPts val="0"/>
              </a:spcBef>
              <a:spcAft>
                <a:spcPts val="1200"/>
              </a:spcAft>
              <a:buClrTx/>
              <a:buSzTx/>
              <a:buFontTx/>
              <a:buNone/>
              <a:tabLst/>
              <a:defRPr/>
            </a:pPr>
            <a:r>
              <a:rPr lang="en-GB" sz="1600" dirty="0">
                <a:solidFill>
                  <a:sysClr val="windowText" lastClr="000000"/>
                </a:solidFill>
                <a:latin typeface="Calibri" panose="020F0502020204030204" pitchFamily="34" charset="0"/>
                <a:cs typeface="Calibri" panose="020F0502020204030204" pitchFamily="34" charset="0"/>
              </a:rPr>
              <a:t>.</a:t>
            </a:r>
          </a:p>
        </p:txBody>
      </p:sp>
      <p:grpSp>
        <p:nvGrpSpPr>
          <p:cNvPr id="32" name="Group 31">
            <a:extLst>
              <a:ext uri="{FF2B5EF4-FFF2-40B4-BE49-F238E27FC236}">
                <a16:creationId xmlns:a16="http://schemas.microsoft.com/office/drawing/2014/main" id="{CC9CF4C8-F918-99D4-D8D2-D6DBF3670408}"/>
              </a:ext>
            </a:extLst>
          </p:cNvPr>
          <p:cNvGrpSpPr/>
          <p:nvPr/>
        </p:nvGrpSpPr>
        <p:grpSpPr>
          <a:xfrm>
            <a:off x="895928" y="1203101"/>
            <a:ext cx="10962697" cy="2862322"/>
            <a:chOff x="505403" y="968573"/>
            <a:chExt cx="10962697" cy="2862322"/>
          </a:xfrm>
        </p:grpSpPr>
        <p:grpSp>
          <p:nvGrpSpPr>
            <p:cNvPr id="31" name="Group 30">
              <a:extLst>
                <a:ext uri="{FF2B5EF4-FFF2-40B4-BE49-F238E27FC236}">
                  <a16:creationId xmlns:a16="http://schemas.microsoft.com/office/drawing/2014/main" id="{2EAD806C-6DC4-32CF-3736-1275FB87E9D9}"/>
                </a:ext>
              </a:extLst>
            </p:cNvPr>
            <p:cNvGrpSpPr/>
            <p:nvPr/>
          </p:nvGrpSpPr>
          <p:grpSpPr>
            <a:xfrm>
              <a:off x="505403" y="968573"/>
              <a:ext cx="10962697" cy="2862322"/>
              <a:chOff x="505403" y="968573"/>
              <a:chExt cx="10962697" cy="2862322"/>
            </a:xfrm>
          </p:grpSpPr>
          <p:sp>
            <p:nvSpPr>
              <p:cNvPr id="26" name="TextBox 25">
                <a:extLst>
                  <a:ext uri="{FF2B5EF4-FFF2-40B4-BE49-F238E27FC236}">
                    <a16:creationId xmlns:a16="http://schemas.microsoft.com/office/drawing/2014/main" id="{4BD63188-B55C-75C7-254B-554073A5C1FE}"/>
                  </a:ext>
                </a:extLst>
              </p:cNvPr>
              <p:cNvSpPr txBox="1"/>
              <p:nvPr/>
            </p:nvSpPr>
            <p:spPr>
              <a:xfrm>
                <a:off x="6546571" y="1891903"/>
                <a:ext cx="4921529" cy="1938992"/>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lang="en-GB" sz="1600" b="1" dirty="0">
                    <a:solidFill>
                      <a:sysClr val="windowText" lastClr="000000"/>
                    </a:solidFill>
                    <a:latin typeface="Calibri" panose="020F0502020204030204" pitchFamily="34" charset="0"/>
                    <a:cs typeface="Calibri" panose="020F0502020204030204" pitchFamily="34" charset="0"/>
                  </a:rPr>
                  <a:t>Fai </a:t>
                </a:r>
                <a:r>
                  <a:rPr lang="en-GB" sz="1600" b="1" dirty="0" err="1">
                    <a:solidFill>
                      <a:sysClr val="windowText" lastClr="000000"/>
                    </a:solidFill>
                    <a:latin typeface="Calibri" panose="020F0502020204030204" pitchFamily="34" charset="0"/>
                    <a:cs typeface="Calibri" panose="020F0502020204030204" pitchFamily="34" charset="0"/>
                  </a:rPr>
                  <a:t>domande</a:t>
                </a:r>
                <a:r>
                  <a:rPr lang="en-GB" sz="1600" b="1" dirty="0">
                    <a:solidFill>
                      <a:sysClr val="windowText" lastClr="000000"/>
                    </a:solidFill>
                    <a:latin typeface="Calibri" panose="020F0502020204030204" pitchFamily="34" charset="0"/>
                    <a:cs typeface="Calibri" panose="020F0502020204030204" pitchFamily="34" charset="0"/>
                  </a:rPr>
                  <a:t> </a:t>
                </a:r>
                <a:r>
                  <a:rPr lang="en-GB" sz="1600" b="1" dirty="0" err="1">
                    <a:solidFill>
                      <a:sysClr val="windowText" lastClr="000000"/>
                    </a:solidFill>
                    <a:latin typeface="Calibri" panose="020F0502020204030204" pitchFamily="34" charset="0"/>
                    <a:cs typeface="Calibri" panose="020F0502020204030204" pitchFamily="34" charset="0"/>
                  </a:rPr>
                  <a:t>guida</a:t>
                </a:r>
                <a:endParaRPr lang="en-GB" sz="1600" b="1" dirty="0">
                  <a:solidFill>
                    <a:sysClr val="windowText" lastClr="000000"/>
                  </a:solidFill>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lang="it-IT" sz="1600" dirty="0">
                    <a:solidFill>
                      <a:sysClr val="windowText" lastClr="000000"/>
                    </a:solidFill>
                    <a:latin typeface="Calibri" panose="020F0502020204030204" pitchFamily="34" charset="0"/>
                    <a:cs typeface="Calibri" panose="020F0502020204030204" pitchFamily="34" charset="0"/>
                  </a:rPr>
                  <a:t>“Cosa hai detto riguardo a questa situazione?”</a:t>
                </a:r>
              </a:p>
              <a:p>
                <a:pPr marL="0" marR="0" lvl="0" indent="0" defTabSz="914400" eaLnBrk="1" fontAlgn="auto" latinLnBrk="0" hangingPunct="1">
                  <a:lnSpc>
                    <a:spcPct val="100000"/>
                  </a:lnSpc>
                  <a:spcBef>
                    <a:spcPts val="0"/>
                  </a:spcBef>
                  <a:spcAft>
                    <a:spcPts val="1200"/>
                  </a:spcAft>
                  <a:buClrTx/>
                  <a:buSzTx/>
                  <a:buFontTx/>
                  <a:buNone/>
                  <a:tabLst/>
                  <a:defRPr/>
                </a:pPr>
                <a:r>
                  <a:rPr lang="it-IT" sz="1600" dirty="0">
                    <a:solidFill>
                      <a:sysClr val="windowText" lastClr="000000"/>
                    </a:solidFill>
                    <a:latin typeface="Calibri" panose="020F0502020204030204" pitchFamily="34" charset="0"/>
                    <a:cs typeface="Calibri" panose="020F0502020204030204" pitchFamily="34" charset="0"/>
                  </a:rPr>
                  <a:t>“Quali pensieri ti passano per la mente?”</a:t>
                </a:r>
              </a:p>
              <a:p>
                <a:pPr marL="0" marR="0" lvl="0" indent="0" defTabSz="914400" eaLnBrk="1" fontAlgn="auto" latinLnBrk="0" hangingPunct="1">
                  <a:lnSpc>
                    <a:spcPct val="100000"/>
                  </a:lnSpc>
                  <a:spcBef>
                    <a:spcPts val="0"/>
                  </a:spcBef>
                  <a:spcAft>
                    <a:spcPts val="1200"/>
                  </a:spcAft>
                  <a:buClrTx/>
                  <a:buSzTx/>
                  <a:buFontTx/>
                  <a:buNone/>
                  <a:tabLst/>
                  <a:defRPr/>
                </a:pPr>
                <a:r>
                  <a:rPr lang="it-IT" sz="1600" dirty="0">
                    <a:solidFill>
                      <a:sysClr val="windowText" lastClr="000000"/>
                    </a:solidFill>
                    <a:latin typeface="Calibri" panose="020F0502020204030204" pitchFamily="34" charset="0"/>
                    <a:cs typeface="Calibri" panose="020F0502020204030204" pitchFamily="34" charset="0"/>
                  </a:rPr>
                  <a:t>“Quali azioni hai intrapreso?”</a:t>
                </a:r>
              </a:p>
              <a:p>
                <a:pPr marL="0" marR="0" lvl="0" indent="0" defTabSz="914400" eaLnBrk="1" fontAlgn="auto" latinLnBrk="0" hangingPunct="1">
                  <a:lnSpc>
                    <a:spcPct val="100000"/>
                  </a:lnSpc>
                  <a:spcBef>
                    <a:spcPts val="0"/>
                  </a:spcBef>
                  <a:spcAft>
                    <a:spcPts val="1200"/>
                  </a:spcAft>
                  <a:buClrTx/>
                  <a:buSzTx/>
                  <a:buFontTx/>
                  <a:buNone/>
                  <a:tabLst/>
                  <a:defRPr/>
                </a:pPr>
                <a:r>
                  <a:rPr lang="it-IT" sz="1600" dirty="0">
                    <a:solidFill>
                      <a:sysClr val="windowText" lastClr="000000"/>
                    </a:solidFill>
                    <a:latin typeface="Calibri" panose="020F0502020204030204" pitchFamily="34" charset="0"/>
                    <a:cs typeface="Calibri" panose="020F0502020204030204" pitchFamily="34" charset="0"/>
                  </a:rPr>
                  <a:t>“Quali emozioni stai vivendo?”</a:t>
                </a:r>
                <a:endParaRPr lang="en-GB" sz="1600" dirty="0">
                  <a:solidFill>
                    <a:sysClr val="windowText" lastClr="00000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20BE4B44-F762-1582-AB55-EB296B8EBFE1}"/>
                  </a:ext>
                </a:extLst>
              </p:cNvPr>
              <p:cNvSpPr txBox="1"/>
              <p:nvPr/>
            </p:nvSpPr>
            <p:spPr>
              <a:xfrm>
                <a:off x="505403" y="968573"/>
                <a:ext cx="4921529" cy="2400657"/>
              </a:xfrm>
              <a:prstGeom prst="rect">
                <a:avLst/>
              </a:prstGeom>
              <a:noFill/>
            </p:spPr>
            <p:txBody>
              <a:bodyPr wrap="square" lIns="91440" tIns="45720" rIns="91440" bIns="45720" anchor="t">
                <a:spAutoFit/>
              </a:bodyPr>
              <a:lstStyle/>
              <a:p>
                <a:pPr marL="0" marR="0" lvl="0" indent="0" defTabSz="914400" eaLnBrk="1" fontAlgn="auto" latinLnBrk="0" hangingPunct="1">
                  <a:lnSpc>
                    <a:spcPct val="100000"/>
                  </a:lnSpc>
                  <a:spcBef>
                    <a:spcPts val="0"/>
                  </a:spcBef>
                  <a:spcAft>
                    <a:spcPts val="1200"/>
                  </a:spcAft>
                  <a:buClrTx/>
                  <a:buSzTx/>
                  <a:buFontTx/>
                  <a:buNone/>
                  <a:tabLst/>
                  <a:defRPr/>
                </a:pPr>
                <a:r>
                  <a:rPr kumimoji="0" lang="en-GB" sz="24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Passaggi</a:t>
                </a:r>
                <a:r>
                  <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per </a:t>
                </a:r>
                <a:r>
                  <a:rPr kumimoji="0" lang="en-GB" sz="24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i</a:t>
                </a:r>
                <a:r>
                  <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 </a:t>
                </a:r>
                <a:r>
                  <a:rPr kumimoji="0" lang="en-GB" sz="2400" b="1" i="0" u="none" strike="noStrike" kern="0" cap="none" spc="0" normalizeH="0" baseline="0" noProof="0" dirty="0" err="1">
                    <a:ln>
                      <a:noFill/>
                    </a:ln>
                    <a:solidFill>
                      <a:sysClr val="windowText" lastClr="000000"/>
                    </a:solidFill>
                    <a:effectLst/>
                    <a:uLnTx/>
                    <a:uFillTx/>
                    <a:latin typeface="Calibri" panose="020F0502020204030204" pitchFamily="34" charset="0"/>
                    <a:cs typeface="Calibri" panose="020F0502020204030204" pitchFamily="34" charset="0"/>
                  </a:rPr>
                  <a:t>mentori</a:t>
                </a:r>
                <a:endParaRPr kumimoji="0" lang="en-GB" sz="24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endParaRPr kumimoji="0" lang="en-GB"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endParaRPr>
              </a:p>
              <a:p>
                <a:pPr marL="0" marR="0" lvl="0" indent="0" defTabSz="914400" eaLnBrk="1" fontAlgn="auto" latinLnBrk="0" hangingPunct="1">
                  <a:lnSpc>
                    <a:spcPct val="100000"/>
                  </a:lnSpc>
                  <a:spcBef>
                    <a:spcPts val="0"/>
                  </a:spcBef>
                  <a:spcAft>
                    <a:spcPts val="1200"/>
                  </a:spcAft>
                  <a:buClrTx/>
                  <a:buSzTx/>
                  <a:buFontTx/>
                  <a:buNone/>
                  <a:tabLst/>
                  <a:defRPr/>
                </a:pPr>
                <a:r>
                  <a:rPr kumimoji="0" lang="it-IT" sz="1600" b="1"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Disegna o condividi la mappa con quattro quadranti</a:t>
                </a:r>
              </a:p>
              <a:p>
                <a:pPr marL="0" marR="0" lvl="0" indent="0" defTabSz="914400" eaLnBrk="1" fontAlgn="auto" latinLnBrk="0" hangingPunct="1">
                  <a:lnSpc>
                    <a:spcPct val="100000"/>
                  </a:lnSpc>
                  <a:spcBef>
                    <a:spcPts val="0"/>
                  </a:spcBef>
                  <a:spcAft>
                    <a:spcPts val="1200"/>
                  </a:spcAft>
                  <a:buClrTx/>
                  <a:buSzTx/>
                  <a:buFontTx/>
                  <a:buNone/>
                  <a:tabLst/>
                  <a:defRPr/>
                </a:pP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Cosa DICONO</a:t>
                </a:r>
                <a:b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b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Cosa PENSANO</a:t>
                </a:r>
                <a:b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b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Cosa FANNO</a:t>
                </a:r>
                <a:b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br>
                <a:r>
                  <a:rPr kumimoji="0" lang="en-GB" sz="1600" i="0" u="none" strike="noStrike" kern="0" cap="none" spc="0" normalizeH="0" baseline="0" noProof="0" dirty="0">
                    <a:ln>
                      <a:noFill/>
                    </a:ln>
                    <a:solidFill>
                      <a:sysClr val="windowText" lastClr="000000"/>
                    </a:solidFill>
                    <a:effectLst/>
                    <a:uLnTx/>
                    <a:uFillTx/>
                    <a:latin typeface="Calibri" panose="020F0502020204030204" pitchFamily="34" charset="0"/>
                    <a:cs typeface="Calibri" panose="020F0502020204030204" pitchFamily="34" charset="0"/>
                  </a:rPr>
                  <a:t>Cosa SENTONO</a:t>
                </a:r>
                <a:endParaRPr lang="en-GB" sz="1600" b="1" dirty="0">
                  <a:solidFill>
                    <a:sysClr val="windowText" lastClr="000000"/>
                  </a:solidFill>
                  <a:latin typeface="Calibri" panose="020F0502020204030204" pitchFamily="34" charset="0"/>
                  <a:cs typeface="Calibri" panose="020F0502020204030204" pitchFamily="34" charset="0"/>
                </a:endParaRPr>
              </a:p>
            </p:txBody>
          </p:sp>
        </p:grpSp>
        <p:pic>
          <p:nvPicPr>
            <p:cNvPr id="15" name="Graphic 14" descr="Postit Notes outline">
              <a:extLst>
                <a:ext uri="{FF2B5EF4-FFF2-40B4-BE49-F238E27FC236}">
                  <a16:creationId xmlns:a16="http://schemas.microsoft.com/office/drawing/2014/main" id="{1019657F-4B68-BA79-6168-44B88069D97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830866" y="1777701"/>
              <a:ext cx="596066" cy="596066"/>
            </a:xfrm>
            <a:prstGeom prst="rect">
              <a:avLst/>
            </a:prstGeom>
            <a:effectLst>
              <a:outerShdw blurRad="63500" sx="102000" sy="102000" algn="ctr" rotWithShape="0">
                <a:prstClr val="black">
                  <a:alpha val="40000"/>
                </a:prstClr>
              </a:outerShdw>
            </a:effectLst>
          </p:spPr>
        </p:pic>
      </p:grpSp>
      <p:pic>
        <p:nvPicPr>
          <p:cNvPr id="28" name="Graphic 27" descr="Badge 1 with solid fill">
            <a:extLst>
              <a:ext uri="{FF2B5EF4-FFF2-40B4-BE49-F238E27FC236}">
                <a16:creationId xmlns:a16="http://schemas.microsoft.com/office/drawing/2014/main" id="{B3C0E1A2-4D49-997E-1B78-294CC6B4A6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5928" y="2130262"/>
            <a:ext cx="360000" cy="360000"/>
          </a:xfrm>
          <a:prstGeom prst="rect">
            <a:avLst/>
          </a:prstGeom>
        </p:spPr>
      </p:pic>
      <p:pic>
        <p:nvPicPr>
          <p:cNvPr id="35" name="Graphic 34" descr="Badge 5 with solid fill">
            <a:extLst>
              <a:ext uri="{FF2B5EF4-FFF2-40B4-BE49-F238E27FC236}">
                <a16:creationId xmlns:a16="http://schemas.microsoft.com/office/drawing/2014/main" id="{ED44D1FD-F341-7E97-2C19-A324DE3626D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5928" y="5461905"/>
            <a:ext cx="360000" cy="360000"/>
          </a:xfrm>
          <a:prstGeom prst="rect">
            <a:avLst/>
          </a:prstGeom>
        </p:spPr>
      </p:pic>
      <p:pic>
        <p:nvPicPr>
          <p:cNvPr id="37" name="Graphic 36" descr="Badge 4 with solid fill">
            <a:extLst>
              <a:ext uri="{FF2B5EF4-FFF2-40B4-BE49-F238E27FC236}">
                <a16:creationId xmlns:a16="http://schemas.microsoft.com/office/drawing/2014/main" id="{7B1F71C8-A66E-AA4D-C474-F73B6ECEAB0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35928" y="5032551"/>
            <a:ext cx="360000" cy="360000"/>
          </a:xfrm>
          <a:prstGeom prst="rect">
            <a:avLst/>
          </a:prstGeom>
        </p:spPr>
      </p:pic>
      <p:pic>
        <p:nvPicPr>
          <p:cNvPr id="39" name="Graphic 38" descr="Badge 3 with solid fill">
            <a:extLst>
              <a:ext uri="{FF2B5EF4-FFF2-40B4-BE49-F238E27FC236}">
                <a16:creationId xmlns:a16="http://schemas.microsoft.com/office/drawing/2014/main" id="{CA897036-05C7-3207-59E3-18330FC2CD2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35928" y="4632584"/>
            <a:ext cx="360000" cy="360000"/>
          </a:xfrm>
          <a:prstGeom prst="rect">
            <a:avLst/>
          </a:prstGeom>
        </p:spPr>
      </p:pic>
      <p:pic>
        <p:nvPicPr>
          <p:cNvPr id="41" name="Graphic 40" descr="Badge with solid fill">
            <a:extLst>
              <a:ext uri="{FF2B5EF4-FFF2-40B4-BE49-F238E27FC236}">
                <a16:creationId xmlns:a16="http://schemas.microsoft.com/office/drawing/2014/main" id="{856101C5-A141-C1D8-0040-72FE9E13F12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577095" y="2130262"/>
            <a:ext cx="360000" cy="360000"/>
          </a:xfrm>
          <a:prstGeom prst="rect">
            <a:avLst/>
          </a:prstGeom>
        </p:spPr>
      </p:pic>
    </p:spTree>
    <p:extLst>
      <p:ext uri="{BB962C8B-B14F-4D97-AF65-F5344CB8AC3E}">
        <p14:creationId xmlns:p14="http://schemas.microsoft.com/office/powerpoint/2010/main" val="331859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3">
          <a:extLst>
            <a:ext uri="{FF2B5EF4-FFF2-40B4-BE49-F238E27FC236}">
              <a16:creationId xmlns:a16="http://schemas.microsoft.com/office/drawing/2014/main" id="{3BC7F115-4D52-651A-C4F5-A7DBA7031AD6}"/>
            </a:ext>
          </a:extLst>
        </p:cNvPr>
        <p:cNvGrpSpPr/>
        <p:nvPr/>
      </p:nvGrpSpPr>
      <p:grpSpPr>
        <a:xfrm>
          <a:off x="0" y="0"/>
          <a:ext cx="0" cy="0"/>
          <a:chOff x="0" y="0"/>
          <a:chExt cx="0" cy="0"/>
        </a:xfrm>
      </p:grpSpPr>
      <p:sp>
        <p:nvSpPr>
          <p:cNvPr id="284" name="Google Shape;284;g36ef86f86b0_2_77">
            <a:extLst>
              <a:ext uri="{FF2B5EF4-FFF2-40B4-BE49-F238E27FC236}">
                <a16:creationId xmlns:a16="http://schemas.microsoft.com/office/drawing/2014/main" id="{799A76FB-B8BA-900B-8E6C-8C558797D544}"/>
              </a:ext>
            </a:extLst>
          </p:cNvPr>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it-IT" dirty="0">
                <a:latin typeface="Calibri" panose="020F0502020204030204" pitchFamily="34" charset="0"/>
                <a:cs typeface="Calibri" panose="020F0502020204030204" pitchFamily="34" charset="0"/>
              </a:rPr>
              <a:t>Aiutare i </a:t>
            </a:r>
            <a:r>
              <a:rPr lang="it-IT" dirty="0" err="1">
                <a:latin typeface="Calibri" panose="020F0502020204030204" pitchFamily="34" charset="0"/>
                <a:cs typeface="Calibri" panose="020F0502020204030204" pitchFamily="34" charset="0"/>
              </a:rPr>
              <a:t>mentee</a:t>
            </a:r>
            <a:r>
              <a:rPr lang="it-IT" dirty="0">
                <a:latin typeface="Calibri" panose="020F0502020204030204" pitchFamily="34" charset="0"/>
                <a:cs typeface="Calibri" panose="020F0502020204030204" pitchFamily="34" charset="0"/>
              </a:rPr>
              <a:t> a definire e raggiungere i loro obiettivi</a:t>
            </a:r>
            <a:endParaRPr dirty="0"/>
          </a:p>
          <a:p>
            <a:pPr marL="0" lvl="0" indent="0" algn="l" rtl="0">
              <a:lnSpc>
                <a:spcPct val="90000"/>
              </a:lnSpc>
              <a:spcBef>
                <a:spcPts val="0"/>
              </a:spcBef>
              <a:spcAft>
                <a:spcPts val="0"/>
              </a:spcAft>
              <a:buClr>
                <a:srgbClr val="E64424"/>
              </a:buClr>
              <a:buSzPts val="3200"/>
              <a:buNone/>
            </a:pPr>
            <a:endParaRPr dirty="0"/>
          </a:p>
        </p:txBody>
      </p:sp>
      <p:pic>
        <p:nvPicPr>
          <p:cNvPr id="7" name="Picture Placeholder 6" descr="A person talking to another person  AI-generated content may be incorrect.">
            <a:extLst>
              <a:ext uri="{FF2B5EF4-FFF2-40B4-BE49-F238E27FC236}">
                <a16:creationId xmlns:a16="http://schemas.microsoft.com/office/drawing/2014/main" id="{F7E0AA71-B592-CD78-BDD5-90368FEDB8DC}"/>
              </a:ext>
            </a:extLst>
          </p:cNvPr>
          <p:cNvPicPr>
            <a:picLocks noGrp="1" noChangeAspect="1"/>
          </p:cNvPicPr>
          <p:nvPr>
            <p:ph type="pic" idx="3"/>
          </p:nvPr>
        </p:nvPicPr>
        <p:blipFill>
          <a:blip r:embed="rId3"/>
          <a:srcRect l="17022" r="17022"/>
          <a:stretch>
            <a:fillRect/>
          </a:stretch>
        </p:blipFill>
        <p:spPr/>
      </p:pic>
      <p:sp>
        <p:nvSpPr>
          <p:cNvPr id="12" name="Google Shape;285;g36ef86f86b0_2_77">
            <a:extLst>
              <a:ext uri="{FF2B5EF4-FFF2-40B4-BE49-F238E27FC236}">
                <a16:creationId xmlns:a16="http://schemas.microsoft.com/office/drawing/2014/main" id="{57059405-1DEA-AB22-7663-EB4B80FF1B1E}"/>
              </a:ext>
            </a:extLst>
          </p:cNvPr>
          <p:cNvSpPr txBox="1">
            <a:spLocks/>
          </p:cNvSpPr>
          <p:nvPr/>
        </p:nvSpPr>
        <p:spPr>
          <a:xfrm>
            <a:off x="4979574" y="1320483"/>
            <a:ext cx="6068998" cy="111443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it-IT" sz="1400" b="1" dirty="0">
                <a:solidFill>
                  <a:schemeClr val="dk1"/>
                </a:solidFill>
                <a:latin typeface="Calibri" panose="020F0502020204030204" pitchFamily="34" charset="0"/>
                <a:cs typeface="Calibri" panose="020F0502020204030204" pitchFamily="34" charset="0"/>
              </a:rPr>
              <a:t>Definire gli obiettivi nel Mentoring</a:t>
            </a:r>
            <a:br>
              <a:rPr lang="it-IT" sz="1400" b="1" dirty="0">
                <a:solidFill>
                  <a:schemeClr val="dk1"/>
                </a:solidFill>
                <a:latin typeface="Calibri" panose="020F0502020204030204" pitchFamily="34" charset="0"/>
                <a:cs typeface="Calibri" panose="020F0502020204030204" pitchFamily="34" charset="0"/>
              </a:rPr>
            </a:br>
            <a:r>
              <a:rPr lang="it-IT" sz="1400" dirty="0">
                <a:solidFill>
                  <a:schemeClr val="dk1"/>
                </a:solidFill>
                <a:latin typeface="Calibri" panose="020F0502020204030204" pitchFamily="34" charset="0"/>
                <a:cs typeface="Calibri" panose="020F0502020204030204" pitchFamily="34" charset="0"/>
              </a:rPr>
              <a:t>Definire obiettivi è essenziale nel mentoring. Fornisce direzione, mantiene i </a:t>
            </a:r>
            <a:r>
              <a:rPr lang="it-IT" sz="1400" dirty="0" err="1">
                <a:solidFill>
                  <a:schemeClr val="dk1"/>
                </a:solidFill>
                <a:latin typeface="Calibri" panose="020F0502020204030204" pitchFamily="34" charset="0"/>
                <a:cs typeface="Calibri" panose="020F0502020204030204" pitchFamily="34" charset="0"/>
              </a:rPr>
              <a:t>mentee</a:t>
            </a:r>
            <a:r>
              <a:rPr lang="it-IT" sz="1400" dirty="0">
                <a:solidFill>
                  <a:schemeClr val="dk1"/>
                </a:solidFill>
                <a:latin typeface="Calibri" panose="020F0502020204030204" pitchFamily="34" charset="0"/>
                <a:cs typeface="Calibri" panose="020F0502020204030204" pitchFamily="34" charset="0"/>
              </a:rPr>
              <a:t> motivati e permette sia al mentore che al </a:t>
            </a:r>
            <a:r>
              <a:rPr lang="it-IT" sz="1400" dirty="0" err="1">
                <a:solidFill>
                  <a:schemeClr val="dk1"/>
                </a:solidFill>
                <a:latin typeface="Calibri" panose="020F0502020204030204" pitchFamily="34" charset="0"/>
                <a:cs typeface="Calibri" panose="020F0502020204030204" pitchFamily="34" charset="0"/>
              </a:rPr>
              <a:t>mentee</a:t>
            </a:r>
            <a:r>
              <a:rPr lang="it-IT" sz="1400" dirty="0">
                <a:solidFill>
                  <a:schemeClr val="dk1"/>
                </a:solidFill>
                <a:latin typeface="Calibri" panose="020F0502020204030204" pitchFamily="34" charset="0"/>
                <a:cs typeface="Calibri" panose="020F0502020204030204" pitchFamily="34" charset="0"/>
              </a:rPr>
              <a:t> di monitorare i progressi.</a:t>
            </a:r>
            <a:endParaRPr lang="en-US" sz="1400" dirty="0">
              <a:solidFill>
                <a:schemeClr val="dk1"/>
              </a:solidFill>
              <a:latin typeface="Calibri" panose="020F0502020204030204" pitchFamily="34" charset="0"/>
              <a:cs typeface="Calibri" panose="020F0502020204030204" pitchFamily="34" charset="0"/>
            </a:endParaRPr>
          </a:p>
        </p:txBody>
      </p:sp>
      <p:sp>
        <p:nvSpPr>
          <p:cNvPr id="13" name="Google Shape;285;g36ef86f86b0_2_77">
            <a:extLst>
              <a:ext uri="{FF2B5EF4-FFF2-40B4-BE49-F238E27FC236}">
                <a16:creationId xmlns:a16="http://schemas.microsoft.com/office/drawing/2014/main" id="{B0C21ADD-7091-2A91-AEAE-DA2881656D78}"/>
              </a:ext>
            </a:extLst>
          </p:cNvPr>
          <p:cNvSpPr txBox="1">
            <a:spLocks/>
          </p:cNvSpPr>
          <p:nvPr/>
        </p:nvSpPr>
        <p:spPr>
          <a:xfrm>
            <a:off x="4979574" y="5071506"/>
            <a:ext cx="4916901" cy="1533482"/>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it-IT" sz="1400" b="1" dirty="0">
                <a:solidFill>
                  <a:schemeClr val="dk1"/>
                </a:solidFill>
                <a:latin typeface="Calibri" panose="020F0502020204030204" pitchFamily="34" charset="0"/>
                <a:cs typeface="Calibri" panose="020F0502020204030204" pitchFamily="34" charset="0"/>
              </a:rPr>
              <a:t>Monitorare i progressi ed essere responsabili</a:t>
            </a:r>
          </a:p>
          <a:p>
            <a:pPr marL="0" indent="0">
              <a:lnSpc>
                <a:spcPct val="133333"/>
              </a:lnSpc>
              <a:spcBef>
                <a:spcPts val="900"/>
              </a:spcBef>
            </a:pPr>
            <a:r>
              <a:rPr lang="it-IT" sz="1400" dirty="0">
                <a:solidFill>
                  <a:schemeClr val="dk1"/>
                </a:solidFill>
                <a:latin typeface="Calibri" panose="020F0502020204030204" pitchFamily="34" charset="0"/>
                <a:cs typeface="Calibri" panose="020F0502020204030204" pitchFamily="34" charset="0"/>
              </a:rPr>
              <a:t>Verifiche regolari, celebrare piccoli successi e incoraggiare l’auto-riflessione aiutano i </a:t>
            </a:r>
            <a:r>
              <a:rPr lang="it-IT" sz="1400" dirty="0" err="1">
                <a:solidFill>
                  <a:schemeClr val="dk1"/>
                </a:solidFill>
                <a:latin typeface="Calibri" panose="020F0502020204030204" pitchFamily="34" charset="0"/>
                <a:cs typeface="Calibri" panose="020F0502020204030204" pitchFamily="34" charset="0"/>
              </a:rPr>
              <a:t>mentee</a:t>
            </a:r>
            <a:r>
              <a:rPr lang="it-IT" sz="1400" dirty="0">
                <a:solidFill>
                  <a:schemeClr val="dk1"/>
                </a:solidFill>
                <a:latin typeface="Calibri" panose="020F0502020204030204" pitchFamily="34" charset="0"/>
                <a:cs typeface="Calibri" panose="020F0502020204030204" pitchFamily="34" charset="0"/>
              </a:rPr>
              <a:t> a restare responsabili e ad adattare i propri obiettivi man mano che crescono.</a:t>
            </a:r>
            <a:endParaRPr lang="en-US" sz="1400" dirty="0">
              <a:solidFill>
                <a:schemeClr val="dk1"/>
              </a:solidFill>
              <a:latin typeface="Calibri" panose="020F0502020204030204" pitchFamily="34" charset="0"/>
              <a:cs typeface="Calibri" panose="020F0502020204030204" pitchFamily="34" charset="0"/>
            </a:endParaRPr>
          </a:p>
        </p:txBody>
      </p:sp>
      <p:sp>
        <p:nvSpPr>
          <p:cNvPr id="14" name="Google Shape;285;g36ef86f86b0_2_77">
            <a:extLst>
              <a:ext uri="{FF2B5EF4-FFF2-40B4-BE49-F238E27FC236}">
                <a16:creationId xmlns:a16="http://schemas.microsoft.com/office/drawing/2014/main" id="{9409E604-7DE9-B6E9-2F10-EF285FEFCF8A}"/>
              </a:ext>
            </a:extLst>
          </p:cNvPr>
          <p:cNvSpPr txBox="1">
            <a:spLocks/>
          </p:cNvSpPr>
          <p:nvPr/>
        </p:nvSpPr>
        <p:spPr>
          <a:xfrm>
            <a:off x="4979574" y="2248819"/>
            <a:ext cx="6138787" cy="131674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buClr>
                <a:schemeClr val="dk1"/>
              </a:buClr>
              <a:buSzPts val="1100"/>
            </a:pPr>
            <a:r>
              <a:rPr lang="it-IT" sz="1400" b="1" dirty="0">
                <a:solidFill>
                  <a:schemeClr val="dk1"/>
                </a:solidFill>
                <a:latin typeface="Calibri" panose="020F0502020204030204" pitchFamily="34" charset="0"/>
                <a:cs typeface="Calibri" panose="020F0502020204030204" pitchFamily="34" charset="0"/>
              </a:rPr>
              <a:t>Collaborare sugli obiettivi</a:t>
            </a:r>
            <a:br>
              <a:rPr lang="it-IT" sz="1400" b="1" dirty="0">
                <a:solidFill>
                  <a:schemeClr val="dk1"/>
                </a:solidFill>
                <a:latin typeface="Calibri" panose="020F0502020204030204" pitchFamily="34" charset="0"/>
                <a:cs typeface="Calibri" panose="020F0502020204030204" pitchFamily="34" charset="0"/>
              </a:rPr>
            </a:br>
            <a:r>
              <a:rPr lang="it-IT" sz="1400" b="1" dirty="0">
                <a:solidFill>
                  <a:schemeClr val="dk1"/>
                </a:solidFill>
                <a:latin typeface="Calibri" panose="020F0502020204030204" pitchFamily="34" charset="0"/>
                <a:cs typeface="Calibri" panose="020F0502020204030204" pitchFamily="34" charset="0"/>
              </a:rPr>
              <a:t>I  </a:t>
            </a:r>
            <a:r>
              <a:rPr lang="it-IT" sz="1400" dirty="0">
                <a:solidFill>
                  <a:schemeClr val="dk1"/>
                </a:solidFill>
                <a:latin typeface="Calibri" panose="020F0502020204030204" pitchFamily="34" charset="0"/>
                <a:cs typeface="Calibri" panose="020F0502020204030204" pitchFamily="34" charset="0"/>
              </a:rPr>
              <a:t>mentori lavorano con i </a:t>
            </a:r>
            <a:r>
              <a:rPr lang="it-IT" sz="1400" dirty="0" err="1">
                <a:solidFill>
                  <a:schemeClr val="dk1"/>
                </a:solidFill>
                <a:latin typeface="Calibri" panose="020F0502020204030204" pitchFamily="34" charset="0"/>
                <a:cs typeface="Calibri" panose="020F0502020204030204" pitchFamily="34" charset="0"/>
              </a:rPr>
              <a:t>mentee</a:t>
            </a:r>
            <a:r>
              <a:rPr lang="it-IT" sz="1400" dirty="0">
                <a:solidFill>
                  <a:schemeClr val="dk1"/>
                </a:solidFill>
                <a:latin typeface="Calibri" panose="020F0502020204030204" pitchFamily="34" charset="0"/>
                <a:cs typeface="Calibri" panose="020F0502020204030204" pitchFamily="34" charset="0"/>
              </a:rPr>
              <a:t> per definire obiettivi, riflettendo su ciò che vogliono raggiungere, dove si vedono nei prossimi 6–12 mesi e sugli ostacoli che desiderano superare. Co-creare gli obiettivi assicura partecipazione e allineamento.</a:t>
            </a:r>
            <a:endParaRPr lang="en-US" sz="1400" dirty="0">
              <a:solidFill>
                <a:schemeClr val="dk1"/>
              </a:solidFill>
              <a:latin typeface="Calibri" panose="020F0502020204030204" pitchFamily="34" charset="0"/>
              <a:cs typeface="Calibri" panose="020F0502020204030204" pitchFamily="34" charset="0"/>
            </a:endParaRPr>
          </a:p>
        </p:txBody>
      </p:sp>
      <p:sp>
        <p:nvSpPr>
          <p:cNvPr id="15" name="Google Shape;285;g36ef86f86b0_2_77">
            <a:extLst>
              <a:ext uri="{FF2B5EF4-FFF2-40B4-BE49-F238E27FC236}">
                <a16:creationId xmlns:a16="http://schemas.microsoft.com/office/drawing/2014/main" id="{2F0419D3-2B05-FC9C-6DBE-E756F21C460E}"/>
              </a:ext>
            </a:extLst>
          </p:cNvPr>
          <p:cNvSpPr txBox="1">
            <a:spLocks/>
          </p:cNvSpPr>
          <p:nvPr/>
        </p:nvSpPr>
        <p:spPr>
          <a:xfrm>
            <a:off x="4979574" y="3826826"/>
            <a:ext cx="5873700" cy="10541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33333"/>
              </a:lnSpc>
              <a:spcBef>
                <a:spcPts val="900"/>
              </a:spcBef>
            </a:pPr>
            <a:r>
              <a:rPr lang="en-US" sz="1400" b="1" dirty="0" err="1">
                <a:solidFill>
                  <a:schemeClr val="dk1"/>
                </a:solidFill>
                <a:latin typeface="Calibri" panose="020F0502020204030204" pitchFamily="34" charset="0"/>
                <a:cs typeface="Calibri" panose="020F0502020204030204" pitchFamily="34" charset="0"/>
              </a:rPr>
              <a:t>Strumenti</a:t>
            </a:r>
            <a:r>
              <a:rPr lang="en-US" sz="1400" b="1" dirty="0">
                <a:solidFill>
                  <a:schemeClr val="dk1"/>
                </a:solidFill>
                <a:latin typeface="Calibri" panose="020F0502020204030204" pitchFamily="34" charset="0"/>
                <a:cs typeface="Calibri" panose="020F0502020204030204" pitchFamily="34" charset="0"/>
              </a:rPr>
              <a:t> e Framework</a:t>
            </a:r>
          </a:p>
          <a:p>
            <a:pPr marL="0" indent="0">
              <a:lnSpc>
                <a:spcPct val="133333"/>
              </a:lnSpc>
              <a:spcBef>
                <a:spcPts val="900"/>
              </a:spcBef>
            </a:pPr>
            <a:r>
              <a:rPr lang="it-IT" sz="1400" dirty="0">
                <a:solidFill>
                  <a:schemeClr val="dk1"/>
                </a:solidFill>
                <a:latin typeface="Calibri" panose="020F0502020204030204" pitchFamily="34" charset="0"/>
                <a:cs typeface="Calibri" panose="020F0502020204030204" pitchFamily="34" charset="0"/>
              </a:rPr>
              <a:t>Utilizza strumenti strutturati come gli obiettivi SMART (slide 15) o un piano di sviluppo personalizzato per chiarire gli obiettivi e concentrarsi su passi concreti.</a:t>
            </a:r>
            <a:endParaRPr lang="en-US" sz="1400" dirty="0">
              <a:solidFill>
                <a:schemeClr val="dk1"/>
              </a:solidFill>
              <a:latin typeface="Calibri" panose="020F0502020204030204" pitchFamily="34" charset="0"/>
              <a:cs typeface="Calibri" panose="020F0502020204030204" pitchFamily="34" charset="0"/>
            </a:endParaRPr>
          </a:p>
        </p:txBody>
      </p:sp>
      <p:sp>
        <p:nvSpPr>
          <p:cNvPr id="16" name="Google Shape;285;g36ef86f86b0_2_77">
            <a:extLst>
              <a:ext uri="{FF2B5EF4-FFF2-40B4-BE49-F238E27FC236}">
                <a16:creationId xmlns:a16="http://schemas.microsoft.com/office/drawing/2014/main" id="{9DB7AE5A-9EE1-B7B2-0AFE-F1E86951DC93}"/>
              </a:ext>
            </a:extLst>
          </p:cNvPr>
          <p:cNvSpPr txBox="1">
            <a:spLocks/>
          </p:cNvSpPr>
          <p:nvPr/>
        </p:nvSpPr>
        <p:spPr>
          <a:xfrm>
            <a:off x="72888" y="74886"/>
            <a:ext cx="4319848" cy="356251"/>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it-IT" sz="1400" b="1" dirty="0">
                <a:solidFill>
                  <a:schemeClr val="dk1"/>
                </a:solidFill>
                <a:latin typeface="Calibri" panose="020F0502020204030204" pitchFamily="34" charset="0"/>
                <a:cs typeface="Calibri" panose="020F0502020204030204" pitchFamily="34" charset="0"/>
              </a:rPr>
              <a:t>Quando collabori sugli obiettivi, poni domande come:</a:t>
            </a:r>
            <a:endParaRPr lang="en-US" sz="1400" b="1" dirty="0">
              <a:solidFill>
                <a:schemeClr val="dk1"/>
              </a:solidFill>
              <a:latin typeface="Calibri" panose="020F0502020204030204" pitchFamily="34" charset="0"/>
              <a:cs typeface="Calibri" panose="020F0502020204030204" pitchFamily="34" charset="0"/>
            </a:endParaRPr>
          </a:p>
        </p:txBody>
      </p:sp>
      <p:pic>
        <p:nvPicPr>
          <p:cNvPr id="18" name="Graphic 17" descr="Speech outline">
            <a:extLst>
              <a:ext uri="{FF2B5EF4-FFF2-40B4-BE49-F238E27FC236}">
                <a16:creationId xmlns:a16="http://schemas.microsoft.com/office/drawing/2014/main" id="{F517034F-0664-AB60-7CB7-F669C2499DB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30963" y="151970"/>
            <a:ext cx="5099188" cy="1937397"/>
          </a:xfrm>
          <a:prstGeom prst="rect">
            <a:avLst/>
          </a:prstGeom>
        </p:spPr>
      </p:pic>
      <p:sp>
        <p:nvSpPr>
          <p:cNvPr id="19" name="Google Shape;285;g36ef86f86b0_2_77">
            <a:extLst>
              <a:ext uri="{FF2B5EF4-FFF2-40B4-BE49-F238E27FC236}">
                <a16:creationId xmlns:a16="http://schemas.microsoft.com/office/drawing/2014/main" id="{6CB1FFFF-C816-3148-ED61-D17FC5BA7A11}"/>
              </a:ext>
            </a:extLst>
          </p:cNvPr>
          <p:cNvSpPr txBox="1">
            <a:spLocks/>
          </p:cNvSpPr>
          <p:nvPr/>
        </p:nvSpPr>
        <p:spPr>
          <a:xfrm>
            <a:off x="538138" y="539273"/>
            <a:ext cx="3854598" cy="556707"/>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lnSpc>
                <a:spcPct val="115000"/>
              </a:lnSpc>
              <a:spcBef>
                <a:spcPts val="300"/>
              </a:spcBef>
            </a:pPr>
            <a:r>
              <a:rPr lang="it-IT" sz="1200" b="1" i="1" dirty="0">
                <a:solidFill>
                  <a:schemeClr val="tx1"/>
                </a:solidFill>
              </a:rPr>
              <a:t>“Cosa vuoi imparare o migliorare?”</a:t>
            </a:r>
          </a:p>
          <a:p>
            <a:pPr marL="0" indent="0">
              <a:lnSpc>
                <a:spcPct val="115000"/>
              </a:lnSpc>
              <a:spcBef>
                <a:spcPts val="300"/>
              </a:spcBef>
            </a:pPr>
            <a:r>
              <a:rPr lang="it-IT" sz="1200" b="1" i="1" dirty="0">
                <a:solidFill>
                  <a:schemeClr val="tx1"/>
                </a:solidFill>
              </a:rPr>
              <a:t>“Quali sfide vuoi affrontare?”</a:t>
            </a:r>
          </a:p>
          <a:p>
            <a:pPr marL="0" indent="0">
              <a:lnSpc>
                <a:spcPct val="115000"/>
              </a:lnSpc>
              <a:spcBef>
                <a:spcPts val="300"/>
              </a:spcBef>
            </a:pPr>
            <a:r>
              <a:rPr lang="it-IT" sz="1200" b="1" i="1" dirty="0">
                <a:solidFill>
                  <a:schemeClr val="tx1"/>
                </a:solidFill>
              </a:rPr>
              <a:t>“Dove ti vedi tra 6 mesi?”</a:t>
            </a:r>
            <a:endParaRPr lang="en-US" sz="1200" b="1" i="1"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232142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36ef86f86b0_2_12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E64424"/>
              </a:buClr>
              <a:buSzPts val="3200"/>
              <a:buNone/>
            </a:pPr>
            <a:r>
              <a:rPr lang="it-IT" dirty="0">
                <a:latin typeface="Calibri" panose="020F0502020204030204" pitchFamily="34" charset="0"/>
                <a:cs typeface="Calibri" panose="020F0502020204030204" pitchFamily="34" charset="0"/>
              </a:rPr>
              <a:t>Mantenere l’integrità nelle relazioni di mentoring</a:t>
            </a:r>
            <a:endParaRPr dirty="0">
              <a:latin typeface="Calibri" panose="020F0502020204030204" pitchFamily="34" charset="0"/>
              <a:cs typeface="Calibri" panose="020F0502020204030204" pitchFamily="34" charset="0"/>
            </a:endParaRPr>
          </a:p>
        </p:txBody>
      </p:sp>
      <p:sp>
        <p:nvSpPr>
          <p:cNvPr id="292" name="Google Shape;292;g36ef86f86b0_2_120"/>
          <p:cNvSpPr txBox="1"/>
          <p:nvPr/>
        </p:nvSpPr>
        <p:spPr>
          <a:xfrm>
            <a:off x="954475" y="1006009"/>
            <a:ext cx="10876500" cy="830956"/>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it-IT" sz="1800" b="1" dirty="0">
                <a:solidFill>
                  <a:srgbClr val="3A3838"/>
                </a:solidFill>
                <a:latin typeface="Calibri" panose="020F0502020204030204" pitchFamily="34" charset="0"/>
                <a:cs typeface="Calibri" panose="020F0502020204030204" pitchFamily="34" charset="0"/>
              </a:rPr>
              <a:t>Proteggere la Riservatezza &amp; Costruire Fiducia</a:t>
            </a:r>
          </a:p>
          <a:p>
            <a:pPr marL="0" lvl="0" indent="0" algn="l" rtl="0">
              <a:spcBef>
                <a:spcPts val="0"/>
              </a:spcBef>
              <a:spcAft>
                <a:spcPts val="0"/>
              </a:spcAft>
              <a:buSzPts val="1100"/>
              <a:buNone/>
            </a:pPr>
            <a:r>
              <a:rPr lang="it-IT" i="1" dirty="0">
                <a:solidFill>
                  <a:srgbClr val="3A3838"/>
                </a:solidFill>
                <a:latin typeface="Calibri" panose="020F0502020204030204" pitchFamily="34" charset="0"/>
                <a:cs typeface="Calibri" panose="020F0502020204030204" pitchFamily="34" charset="0"/>
              </a:rPr>
              <a:t>I mentori devono salvaguardare le informazioni private condivise dai </a:t>
            </a:r>
            <a:r>
              <a:rPr lang="it-IT" i="1" dirty="0" err="1">
                <a:solidFill>
                  <a:srgbClr val="3A3838"/>
                </a:solidFill>
                <a:latin typeface="Calibri" panose="020F0502020204030204" pitchFamily="34" charset="0"/>
                <a:cs typeface="Calibri" panose="020F0502020204030204" pitchFamily="34" charset="0"/>
              </a:rPr>
              <a:t>mentee</a:t>
            </a:r>
            <a:r>
              <a:rPr lang="it-IT" i="1" dirty="0">
                <a:solidFill>
                  <a:srgbClr val="3A3838"/>
                </a:solidFill>
                <a:latin typeface="Calibri" panose="020F0502020204030204" pitchFamily="34" charset="0"/>
                <a:cs typeface="Calibri" panose="020F0502020204030204" pitchFamily="34" charset="0"/>
              </a:rPr>
              <a:t> e creare uno spazio sicuro per il dialogo aperto, rivelando solo quando legalmente o eticamente richiesto.</a:t>
            </a:r>
            <a:endParaRPr sz="1600" i="1" dirty="0">
              <a:solidFill>
                <a:srgbClr val="3A3838"/>
              </a:solidFill>
              <a:latin typeface="Calibri" panose="020F0502020204030204" pitchFamily="34" charset="0"/>
              <a:cs typeface="Calibri" panose="020F0502020204030204" pitchFamily="34" charset="0"/>
            </a:endParaRPr>
          </a:p>
        </p:txBody>
      </p:sp>
      <p:sp>
        <p:nvSpPr>
          <p:cNvPr id="293" name="Google Shape;293;g36ef86f86b0_2_120"/>
          <p:cNvSpPr txBox="1"/>
          <p:nvPr/>
        </p:nvSpPr>
        <p:spPr>
          <a:xfrm>
            <a:off x="954475" y="1968982"/>
            <a:ext cx="10876500" cy="585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800" b="1" dirty="0">
                <a:solidFill>
                  <a:srgbClr val="3A3838"/>
                </a:solidFill>
                <a:latin typeface="Calibri" panose="020F0502020204030204" pitchFamily="34" charset="0"/>
                <a:cs typeface="Calibri" panose="020F0502020204030204" pitchFamily="34" charset="0"/>
              </a:rPr>
              <a:t>Definire i Ruoli &amp; Stabilire Aspettative Chiare</a:t>
            </a:r>
          </a:p>
          <a:p>
            <a:pPr marL="0" marR="0" lvl="0" indent="0" algn="l" rtl="0">
              <a:lnSpc>
                <a:spcPct val="100000"/>
              </a:lnSpc>
              <a:spcBef>
                <a:spcPts val="0"/>
              </a:spcBef>
              <a:spcAft>
                <a:spcPts val="0"/>
              </a:spcAft>
              <a:buNone/>
            </a:pPr>
            <a:r>
              <a:rPr lang="it-IT" i="1" dirty="0">
                <a:solidFill>
                  <a:srgbClr val="3A3838"/>
                </a:solidFill>
                <a:latin typeface="Calibri" panose="020F0502020204030204" pitchFamily="34" charset="0"/>
                <a:cs typeface="Calibri" panose="020F0502020204030204" pitchFamily="34" charset="0"/>
              </a:rPr>
              <a:t>Chiarire fin dall’inizio lo scopo, l’ambito e i limiti della relazione di mentoring per evitare confusione e garantire comprensione reciproca.</a:t>
            </a:r>
            <a:endParaRPr i="1" dirty="0">
              <a:solidFill>
                <a:srgbClr val="3A3838"/>
              </a:solidFill>
              <a:latin typeface="Calibri" panose="020F0502020204030204" pitchFamily="34" charset="0"/>
              <a:cs typeface="Calibri" panose="020F0502020204030204" pitchFamily="34" charset="0"/>
            </a:endParaRPr>
          </a:p>
        </p:txBody>
      </p:sp>
      <p:sp>
        <p:nvSpPr>
          <p:cNvPr id="294" name="Google Shape;294;g36ef86f86b0_2_120"/>
          <p:cNvSpPr txBox="1"/>
          <p:nvPr/>
        </p:nvSpPr>
        <p:spPr>
          <a:xfrm>
            <a:off x="954475" y="2879959"/>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800" b="1" dirty="0">
                <a:solidFill>
                  <a:srgbClr val="3A3838"/>
                </a:solidFill>
                <a:latin typeface="Calibri" panose="020F0502020204030204" pitchFamily="34" charset="0"/>
                <a:cs typeface="Calibri" panose="020F0502020204030204" pitchFamily="34" charset="0"/>
              </a:rPr>
              <a:t>Mantenere Confini Sani &amp; Evitare la Dipendenza</a:t>
            </a:r>
          </a:p>
          <a:p>
            <a:pPr marL="0" marR="0" lvl="0" indent="0" algn="l" rtl="0">
              <a:lnSpc>
                <a:spcPct val="100000"/>
              </a:lnSpc>
              <a:spcBef>
                <a:spcPts val="0"/>
              </a:spcBef>
              <a:spcAft>
                <a:spcPts val="0"/>
              </a:spcAft>
              <a:buNone/>
            </a:pPr>
            <a:r>
              <a:rPr lang="it-IT" i="1" dirty="0">
                <a:solidFill>
                  <a:srgbClr val="3A3838"/>
                </a:solidFill>
                <a:latin typeface="Calibri" panose="020F0502020204030204" pitchFamily="34" charset="0"/>
                <a:cs typeface="Calibri" panose="020F0502020204030204" pitchFamily="34" charset="0"/>
              </a:rPr>
              <a:t>Stabilire limiti riguardo al tempo, al coinvolgimento emotivo e al processo decisionale per sostenere l’indipendenza del </a:t>
            </a:r>
            <a:r>
              <a:rPr lang="it-IT" i="1" dirty="0" err="1">
                <a:solidFill>
                  <a:srgbClr val="3A3838"/>
                </a:solidFill>
                <a:latin typeface="Calibri" panose="020F0502020204030204" pitchFamily="34" charset="0"/>
                <a:cs typeface="Calibri" panose="020F0502020204030204" pitchFamily="34" charset="0"/>
              </a:rPr>
              <a:t>mentee</a:t>
            </a:r>
            <a:r>
              <a:rPr lang="it-IT" i="1" dirty="0">
                <a:solidFill>
                  <a:srgbClr val="3A3838"/>
                </a:solidFill>
                <a:latin typeface="Calibri" panose="020F0502020204030204" pitchFamily="34" charset="0"/>
                <a:cs typeface="Calibri" panose="020F0502020204030204" pitchFamily="34" charset="0"/>
              </a:rPr>
              <a:t> ed evitare eccessiva dipendenza.</a:t>
            </a:r>
            <a:endParaRPr i="1" dirty="0">
              <a:solidFill>
                <a:srgbClr val="3A3838"/>
              </a:solidFill>
              <a:latin typeface="Calibri" panose="020F0502020204030204" pitchFamily="34" charset="0"/>
              <a:cs typeface="Calibri" panose="020F0502020204030204" pitchFamily="34" charset="0"/>
            </a:endParaRPr>
          </a:p>
        </p:txBody>
      </p:sp>
      <p:sp>
        <p:nvSpPr>
          <p:cNvPr id="295" name="Google Shape;295;g36ef86f86b0_2_120"/>
          <p:cNvSpPr txBox="1"/>
          <p:nvPr/>
        </p:nvSpPr>
        <p:spPr>
          <a:xfrm>
            <a:off x="954475" y="3790671"/>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800" b="1" dirty="0">
                <a:solidFill>
                  <a:srgbClr val="3A3838"/>
                </a:solidFill>
                <a:latin typeface="Calibri" panose="020F0502020204030204" pitchFamily="34" charset="0"/>
                <a:cs typeface="Calibri" panose="020F0502020204030204" pitchFamily="34" charset="0"/>
              </a:rPr>
              <a:t>Rispettare le Differenze &amp; Praticare l’Inclusione</a:t>
            </a:r>
          </a:p>
          <a:p>
            <a:pPr marL="0" marR="0" lvl="0" indent="0" algn="l" rtl="0">
              <a:lnSpc>
                <a:spcPct val="100000"/>
              </a:lnSpc>
              <a:spcBef>
                <a:spcPts val="0"/>
              </a:spcBef>
              <a:spcAft>
                <a:spcPts val="0"/>
              </a:spcAft>
              <a:buNone/>
            </a:pPr>
            <a:r>
              <a:rPr lang="it-IT" i="1" dirty="0">
                <a:solidFill>
                  <a:srgbClr val="3A3838"/>
                </a:solidFill>
                <a:latin typeface="Calibri" panose="020F0502020204030204" pitchFamily="34" charset="0"/>
                <a:cs typeface="Calibri" panose="020F0502020204030204" pitchFamily="34" charset="0"/>
              </a:rPr>
              <a:t>I mentori devono essere culturalmente sensibili, aperti di mente ed evitare di imporre valori personali, assicurando che la relazione sia rispettosa e inclusiva.</a:t>
            </a:r>
            <a:endParaRPr i="1" dirty="0">
              <a:solidFill>
                <a:srgbClr val="3A3838"/>
              </a:solidFill>
              <a:latin typeface="Calibri" panose="020F0502020204030204" pitchFamily="34" charset="0"/>
              <a:cs typeface="Calibri" panose="020F0502020204030204" pitchFamily="34" charset="0"/>
            </a:endParaRPr>
          </a:p>
        </p:txBody>
      </p:sp>
      <p:sp>
        <p:nvSpPr>
          <p:cNvPr id="296" name="Google Shape;296;g36ef86f86b0_2_120"/>
          <p:cNvSpPr txBox="1"/>
          <p:nvPr/>
        </p:nvSpPr>
        <p:spPr>
          <a:xfrm>
            <a:off x="954475" y="4701250"/>
            <a:ext cx="10876500" cy="58473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pt-PT" sz="1800" b="1" dirty="0" err="1">
                <a:solidFill>
                  <a:srgbClr val="3A3838"/>
                </a:solidFill>
                <a:latin typeface="Calibri" panose="020F0502020204030204" pitchFamily="34" charset="0"/>
                <a:cs typeface="Calibri" panose="020F0502020204030204" pitchFamily="34" charset="0"/>
              </a:rPr>
              <a:t>Agire</a:t>
            </a:r>
            <a:r>
              <a:rPr lang="pt-PT" sz="1800" b="1" dirty="0">
                <a:solidFill>
                  <a:srgbClr val="3A3838"/>
                </a:solidFill>
                <a:latin typeface="Calibri" panose="020F0502020204030204" pitchFamily="34" charset="0"/>
                <a:cs typeface="Calibri" panose="020F0502020204030204" pitchFamily="34" charset="0"/>
              </a:rPr>
              <a:t> </a:t>
            </a:r>
            <a:r>
              <a:rPr lang="pt-PT" sz="1800" b="1" dirty="0" err="1">
                <a:solidFill>
                  <a:srgbClr val="3A3838"/>
                </a:solidFill>
                <a:latin typeface="Calibri" panose="020F0502020204030204" pitchFamily="34" charset="0"/>
                <a:cs typeface="Calibri" panose="020F0502020204030204" pitchFamily="34" charset="0"/>
              </a:rPr>
              <a:t>con</a:t>
            </a:r>
            <a:r>
              <a:rPr lang="pt-PT" sz="1800" b="1" dirty="0">
                <a:solidFill>
                  <a:srgbClr val="3A3838"/>
                </a:solidFill>
                <a:latin typeface="Calibri" panose="020F0502020204030204" pitchFamily="34" charset="0"/>
                <a:cs typeface="Calibri" panose="020F0502020204030204" pitchFamily="34" charset="0"/>
              </a:rPr>
              <a:t> </a:t>
            </a:r>
            <a:r>
              <a:rPr lang="pt-PT" sz="1800" b="1" dirty="0" err="1">
                <a:solidFill>
                  <a:srgbClr val="3A3838"/>
                </a:solidFill>
                <a:latin typeface="Calibri" panose="020F0502020204030204" pitchFamily="34" charset="0"/>
                <a:cs typeface="Calibri" panose="020F0502020204030204" pitchFamily="34" charset="0"/>
              </a:rPr>
              <a:t>Integrità</a:t>
            </a:r>
            <a:r>
              <a:rPr lang="pt-PT" sz="1800" b="1" dirty="0">
                <a:solidFill>
                  <a:srgbClr val="3A3838"/>
                </a:solidFill>
                <a:latin typeface="Calibri" panose="020F0502020204030204" pitchFamily="34" charset="0"/>
                <a:cs typeface="Calibri" panose="020F0502020204030204" pitchFamily="34" charset="0"/>
              </a:rPr>
              <a:t> &amp; </a:t>
            </a:r>
            <a:r>
              <a:rPr lang="pt-PT" sz="1800" b="1" dirty="0" err="1">
                <a:solidFill>
                  <a:srgbClr val="3A3838"/>
                </a:solidFill>
                <a:latin typeface="Calibri" panose="020F0502020204030204" pitchFamily="34" charset="0"/>
                <a:cs typeface="Calibri" panose="020F0502020204030204" pitchFamily="34" charset="0"/>
              </a:rPr>
              <a:t>Trasparenza</a:t>
            </a:r>
            <a:endParaRPr lang="pt-PT" sz="1800" b="1" dirty="0">
              <a:solidFill>
                <a:srgbClr val="3A3838"/>
              </a:solidFill>
              <a:latin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it-IT" i="1" dirty="0">
                <a:solidFill>
                  <a:srgbClr val="3A3838"/>
                </a:solidFill>
                <a:latin typeface="Calibri" panose="020F0502020204030204" pitchFamily="34" charset="0"/>
                <a:cs typeface="Calibri" panose="020F0502020204030204" pitchFamily="34" charset="0"/>
              </a:rPr>
              <a:t>Essere onesti riguardo alle proprie capacità, evitare ruoli doppi o conflitti di interesse e modellare un comportamento etico in tutte le interazioni.</a:t>
            </a:r>
            <a:endParaRPr lang="en-US" sz="1800" dirty="0">
              <a:solidFill>
                <a:srgbClr val="3A3838"/>
              </a:solidFill>
              <a:latin typeface="Calibri" panose="020F0502020204030204" pitchFamily="34" charset="0"/>
              <a:cs typeface="Calibri" panose="020F0502020204030204" pitchFamily="34" charset="0"/>
            </a:endParaRPr>
          </a:p>
        </p:txBody>
      </p:sp>
      <p:sp>
        <p:nvSpPr>
          <p:cNvPr id="297" name="Google Shape;297;g36ef86f86b0_2_120"/>
          <p:cNvSpPr txBox="1"/>
          <p:nvPr/>
        </p:nvSpPr>
        <p:spPr>
          <a:xfrm>
            <a:off x="954475" y="5545921"/>
            <a:ext cx="10876500" cy="8001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it-IT" sz="1800" b="1" dirty="0">
                <a:solidFill>
                  <a:srgbClr val="3A3838"/>
                </a:solidFill>
                <a:latin typeface="Calibri" panose="020F0502020204030204" pitchFamily="34" charset="0"/>
                <a:cs typeface="Calibri" panose="020F0502020204030204" pitchFamily="34" charset="0"/>
              </a:rPr>
              <a:t>Sapere Quando Fare un </a:t>
            </a:r>
            <a:r>
              <a:rPr lang="it-IT" sz="1800" b="1" dirty="0" err="1">
                <a:solidFill>
                  <a:srgbClr val="3A3838"/>
                </a:solidFill>
                <a:latin typeface="Calibri" panose="020F0502020204030204" pitchFamily="34" charset="0"/>
                <a:cs typeface="Calibri" panose="020F0502020204030204" pitchFamily="34" charset="0"/>
              </a:rPr>
              <a:t>Referral</a:t>
            </a:r>
            <a:r>
              <a:rPr lang="it-IT" sz="1800" b="1" dirty="0">
                <a:solidFill>
                  <a:srgbClr val="3A3838"/>
                </a:solidFill>
                <a:latin typeface="Calibri" panose="020F0502020204030204" pitchFamily="34" charset="0"/>
                <a:cs typeface="Calibri" panose="020F0502020204030204" pitchFamily="34" charset="0"/>
              </a:rPr>
              <a:t> o Fare un Passo Indietro</a:t>
            </a:r>
          </a:p>
          <a:p>
            <a:pPr marL="0" marR="0" lvl="0" indent="0" algn="l" rtl="0">
              <a:lnSpc>
                <a:spcPct val="100000"/>
              </a:lnSpc>
              <a:spcBef>
                <a:spcPts val="0"/>
              </a:spcBef>
              <a:spcAft>
                <a:spcPts val="0"/>
              </a:spcAft>
              <a:buNone/>
            </a:pPr>
            <a:r>
              <a:rPr lang="it-IT" i="1" dirty="0">
                <a:solidFill>
                  <a:srgbClr val="3A3838"/>
                </a:solidFill>
                <a:latin typeface="Calibri" panose="020F0502020204030204" pitchFamily="34" charset="0"/>
                <a:cs typeface="Calibri" panose="020F0502020204030204" pitchFamily="34" charset="0"/>
              </a:rPr>
              <a:t>Riconoscere quando i bisogni di un </a:t>
            </a:r>
            <a:r>
              <a:rPr lang="it-IT" i="1" dirty="0" err="1">
                <a:solidFill>
                  <a:srgbClr val="3A3838"/>
                </a:solidFill>
                <a:latin typeface="Calibri" panose="020F0502020204030204" pitchFamily="34" charset="0"/>
                <a:cs typeface="Calibri" panose="020F0502020204030204" pitchFamily="34" charset="0"/>
              </a:rPr>
              <a:t>mentee</a:t>
            </a:r>
            <a:r>
              <a:rPr lang="it-IT" i="1">
                <a:solidFill>
                  <a:srgbClr val="3A3838"/>
                </a:solidFill>
                <a:latin typeface="Calibri" panose="020F0502020204030204" pitchFamily="34" charset="0"/>
                <a:cs typeface="Calibri" panose="020F0502020204030204" pitchFamily="34" charset="0"/>
              </a:rPr>
              <a:t> vanno oltre le proprie competenze — come questioni di salute mentale o legali — e guidarli verso un supporto professionale appropriato.</a:t>
            </a:r>
            <a:endParaRPr i="1" dirty="0">
              <a:solidFill>
                <a:srgbClr val="3A3838"/>
              </a:solidFill>
              <a:latin typeface="Calibri" panose="020F0502020204030204" pitchFamily="34" charset="0"/>
              <a:cs typeface="Calibri" panose="020F0502020204030204" pitchFamily="34" charset="0"/>
            </a:endParaRPr>
          </a:p>
        </p:txBody>
      </p:sp>
      <p:pic>
        <p:nvPicPr>
          <p:cNvPr id="298" name="Google Shape;298;g36ef86f86b0_2_120"/>
          <p:cNvPicPr preferRelativeResize="0"/>
          <p:nvPr/>
        </p:nvPicPr>
        <p:blipFill rotWithShape="1">
          <a:blip r:embed="rId3">
            <a:alphaModFix/>
          </a:blip>
          <a:srcRect/>
          <a:stretch/>
        </p:blipFill>
        <p:spPr>
          <a:xfrm rot="2700000">
            <a:off x="312764" y="1083844"/>
            <a:ext cx="441715" cy="441715"/>
          </a:xfrm>
          <a:prstGeom prst="rect">
            <a:avLst/>
          </a:prstGeom>
          <a:noFill/>
          <a:ln>
            <a:noFill/>
          </a:ln>
        </p:spPr>
      </p:pic>
      <p:pic>
        <p:nvPicPr>
          <p:cNvPr id="299" name="Google Shape;299;g36ef86f86b0_2_120"/>
          <p:cNvPicPr preferRelativeResize="0"/>
          <p:nvPr/>
        </p:nvPicPr>
        <p:blipFill rotWithShape="1">
          <a:blip r:embed="rId3">
            <a:alphaModFix/>
          </a:blip>
          <a:srcRect/>
          <a:stretch/>
        </p:blipFill>
        <p:spPr>
          <a:xfrm rot="2700000">
            <a:off x="312764" y="1994556"/>
            <a:ext cx="441715" cy="441715"/>
          </a:xfrm>
          <a:prstGeom prst="rect">
            <a:avLst/>
          </a:prstGeom>
          <a:noFill/>
          <a:ln>
            <a:noFill/>
          </a:ln>
        </p:spPr>
      </p:pic>
      <p:pic>
        <p:nvPicPr>
          <p:cNvPr id="300" name="Google Shape;300;g36ef86f86b0_2_120"/>
          <p:cNvPicPr preferRelativeResize="0"/>
          <p:nvPr/>
        </p:nvPicPr>
        <p:blipFill rotWithShape="1">
          <a:blip r:embed="rId3">
            <a:alphaModFix/>
          </a:blip>
          <a:srcRect/>
          <a:stretch/>
        </p:blipFill>
        <p:spPr>
          <a:xfrm rot="2700000">
            <a:off x="312764" y="2905268"/>
            <a:ext cx="441715" cy="441715"/>
          </a:xfrm>
          <a:prstGeom prst="rect">
            <a:avLst/>
          </a:prstGeom>
          <a:noFill/>
          <a:ln>
            <a:noFill/>
          </a:ln>
        </p:spPr>
      </p:pic>
      <p:pic>
        <p:nvPicPr>
          <p:cNvPr id="301" name="Google Shape;301;g36ef86f86b0_2_120"/>
          <p:cNvPicPr preferRelativeResize="0"/>
          <p:nvPr/>
        </p:nvPicPr>
        <p:blipFill rotWithShape="1">
          <a:blip r:embed="rId3">
            <a:alphaModFix/>
          </a:blip>
          <a:srcRect/>
          <a:stretch/>
        </p:blipFill>
        <p:spPr>
          <a:xfrm rot="2700000">
            <a:off x="312764" y="3815980"/>
            <a:ext cx="441715" cy="441715"/>
          </a:xfrm>
          <a:prstGeom prst="rect">
            <a:avLst/>
          </a:prstGeom>
          <a:noFill/>
          <a:ln>
            <a:noFill/>
          </a:ln>
        </p:spPr>
      </p:pic>
      <p:pic>
        <p:nvPicPr>
          <p:cNvPr id="302" name="Google Shape;302;g36ef86f86b0_2_120"/>
          <p:cNvPicPr preferRelativeResize="0"/>
          <p:nvPr/>
        </p:nvPicPr>
        <p:blipFill rotWithShape="1">
          <a:blip r:embed="rId3">
            <a:alphaModFix/>
          </a:blip>
          <a:srcRect/>
          <a:stretch/>
        </p:blipFill>
        <p:spPr>
          <a:xfrm rot="2700000">
            <a:off x="312764" y="4726692"/>
            <a:ext cx="441715" cy="441715"/>
          </a:xfrm>
          <a:prstGeom prst="rect">
            <a:avLst/>
          </a:prstGeom>
          <a:noFill/>
          <a:ln>
            <a:noFill/>
          </a:ln>
        </p:spPr>
      </p:pic>
      <p:pic>
        <p:nvPicPr>
          <p:cNvPr id="303" name="Google Shape;303;g36ef86f86b0_2_120"/>
          <p:cNvPicPr preferRelativeResize="0"/>
          <p:nvPr/>
        </p:nvPicPr>
        <p:blipFill rotWithShape="1">
          <a:blip r:embed="rId3">
            <a:alphaModFix/>
          </a:blip>
          <a:srcRect/>
          <a:stretch/>
        </p:blipFill>
        <p:spPr>
          <a:xfrm rot="2700000">
            <a:off x="312764" y="5637404"/>
            <a:ext cx="441715" cy="441715"/>
          </a:xfrm>
          <a:prstGeom prst="rect">
            <a:avLst/>
          </a:prstGeom>
          <a:noFill/>
          <a:ln>
            <a:noFill/>
          </a:ln>
        </p:spPr>
      </p:pic>
    </p:spTree>
    <p:extLst>
      <p:ext uri="{BB962C8B-B14F-4D97-AF65-F5344CB8AC3E}">
        <p14:creationId xmlns:p14="http://schemas.microsoft.com/office/powerpoint/2010/main" val="849882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1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n-US" dirty="0" err="1">
                <a:latin typeface="Calibri" panose="020F0502020204030204" pitchFamily="34" charset="0"/>
                <a:cs typeface="Calibri" panose="020F0502020204030204" pitchFamily="34" charset="0"/>
              </a:rPr>
              <a:t>Bibliografia</a:t>
            </a:r>
            <a:endParaRPr lang="en-US" dirty="0">
              <a:latin typeface="Calibri" panose="020F0502020204030204" pitchFamily="34" charset="0"/>
              <a:cs typeface="Calibri" panose="020F0502020204030204" pitchFamily="34" charset="0"/>
            </a:endParaRPr>
          </a:p>
        </p:txBody>
      </p:sp>
      <p:sp>
        <p:nvSpPr>
          <p:cNvPr id="248" name="Google Shape;248;p11"/>
          <p:cNvSpPr txBox="1">
            <a:spLocks noGrp="1"/>
          </p:cNvSpPr>
          <p:nvPr>
            <p:ph type="body" idx="2"/>
          </p:nvPr>
        </p:nvSpPr>
        <p:spPr>
          <a:xfrm>
            <a:off x="362081" y="1020459"/>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 WHEN, </a:t>
            </a:r>
            <a:r>
              <a:rPr lang="en-US" i="1" dirty="0">
                <a:latin typeface="Calibri" panose="020F0502020204030204" pitchFamily="34" charset="0"/>
                <a:cs typeface="Calibri" panose="020F0502020204030204" pitchFamily="34" charset="0"/>
              </a:rPr>
              <a:t>Be My Help Handbook</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3"/>
              </a:rPr>
              <a:t>https://when.org.gr/wp-content/uploads/2025/01/ENG_Be-My-Help-Handbook.pdf</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[2] WHEN Mentoring Platform, “FAQ for Mentors,” [Online]. Available: </a:t>
            </a:r>
            <a:r>
              <a:rPr lang="en-US" dirty="0">
                <a:latin typeface="Calibri" panose="020F0502020204030204" pitchFamily="34" charset="0"/>
                <a:cs typeface="Calibri" panose="020F0502020204030204" pitchFamily="34" charset="0"/>
                <a:hlinkClick r:id="rId4"/>
              </a:rPr>
              <a:t>https://mentoring.when.org.gr/faq/for-mentors</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[3] WHEN Mentoring Platform, “FAQ for Mentees,” [Online]. Available: </a:t>
            </a:r>
            <a:r>
              <a:rPr lang="en-US" dirty="0">
                <a:latin typeface="Calibri" panose="020F0502020204030204" pitchFamily="34" charset="0"/>
                <a:cs typeface="Calibri" panose="020F0502020204030204" pitchFamily="34" charset="0"/>
                <a:hlinkClick r:id="rId5"/>
              </a:rPr>
              <a:t>https://mentoring.when.org.gr/faq/for-mentees</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[4] WHEN Mentoring Platform, “Mentoring in General – FAQ,” [Online]. Available: </a:t>
            </a:r>
            <a:r>
              <a:rPr lang="en-US" dirty="0">
                <a:latin typeface="Calibri" panose="020F0502020204030204" pitchFamily="34" charset="0"/>
                <a:cs typeface="Calibri" panose="020F0502020204030204" pitchFamily="34" charset="0"/>
                <a:hlinkClick r:id="rId6"/>
              </a:rPr>
              <a:t>https://mentoring.when.org.gr/faq/mentoring-in-general</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[5] University of Cambridge, </a:t>
            </a:r>
            <a:r>
              <a:rPr lang="en-US" i="1" dirty="0">
                <a:latin typeface="Calibri" panose="020F0502020204030204" pitchFamily="34" charset="0"/>
                <a:cs typeface="Calibri" panose="020F0502020204030204" pitchFamily="34" charset="0"/>
              </a:rPr>
              <a:t>Mentoring Guide 2020 (v3)</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7"/>
              </a:rPr>
              <a:t>https://www.ppd.admin.cam.ac.uk/files/mentoring_guide_2020_v3.pdf</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[6] Guider, “Types of Mentoring,” Guider Blog. [Online]. Available: </a:t>
            </a:r>
            <a:r>
              <a:rPr lang="en-US" dirty="0">
                <a:latin typeface="Calibri" panose="020F0502020204030204" pitchFamily="34" charset="0"/>
                <a:cs typeface="Calibri" panose="020F0502020204030204" pitchFamily="34" charset="0"/>
                <a:hlinkClick r:id="rId8"/>
              </a:rPr>
              <a:t>https://guider-ai.com/blog/types-of-mentoring/</a:t>
            </a:r>
            <a:endParaRPr lang="en-US" dirty="0">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[7] Together Platform, </a:t>
            </a:r>
            <a:r>
              <a:rPr lang="en-US" i="1" dirty="0">
                <a:latin typeface="Calibri" panose="020F0502020204030204" pitchFamily="34" charset="0"/>
                <a:cs typeface="Calibri" panose="020F0502020204030204" pitchFamily="34" charset="0"/>
              </a:rPr>
              <a:t>Mentor Handbook</a:t>
            </a:r>
            <a:r>
              <a:rPr lang="en-US" dirty="0">
                <a:latin typeface="Calibri" panose="020F0502020204030204" pitchFamily="34" charset="0"/>
                <a:cs typeface="Calibri" panose="020F0502020204030204" pitchFamily="34" charset="0"/>
              </a:rPr>
              <a:t>. [Online]. Available: </a:t>
            </a:r>
            <a:r>
              <a:rPr lang="en-US" dirty="0">
                <a:latin typeface="Calibri" panose="020F0502020204030204" pitchFamily="34" charset="0"/>
                <a:cs typeface="Calibri" panose="020F0502020204030204" pitchFamily="34" charset="0"/>
                <a:hlinkClick r:id="rId9"/>
              </a:rPr>
              <a:t>https://www.togetherplatform.com/handbook/mentor</a:t>
            </a:r>
            <a:endParaRPr lang="en-US" dirty="0">
              <a:latin typeface="Calibri" panose="020F0502020204030204" pitchFamily="34" charset="0"/>
              <a:cs typeface="Calibri" panose="020F0502020204030204" pitchFamily="34" charset="0"/>
            </a:endParaRPr>
          </a:p>
          <a:p>
            <a:pPr marL="342900" indent="-342900">
              <a:spcBef>
                <a:spcPts val="0"/>
              </a:spcBef>
              <a:buChar char="•"/>
            </a:pPr>
            <a:endParaRPr lang="en-US" dirty="0"/>
          </a:p>
          <a:p>
            <a:pPr marL="342900" indent="-342900">
              <a:spcBef>
                <a:spcPts val="0"/>
              </a:spcBef>
              <a:buChar char="•"/>
            </a:pP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2D7D2E90-8D85-6BE1-8A2F-BA2C439191E6}"/>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45C781B6-4E52-61F3-AAB7-EBA0A54A10E9}"/>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[8] Stockton, </a:t>
            </a:r>
            <a:r>
              <a:rPr lang="en-US" i="1" dirty="0">
                <a:solidFill>
                  <a:srgbClr val="000000"/>
                </a:solidFill>
                <a:latin typeface="Calibri" panose="020F0502020204030204" pitchFamily="34" charset="0"/>
                <a:cs typeface="Calibri" panose="020F0502020204030204" pitchFamily="34" charset="0"/>
              </a:rPr>
              <a:t>SOLER</a:t>
            </a:r>
            <a:r>
              <a:rPr lang="en-US" sz="2000" b="0" i="1" u="none" strike="noStrike" dirty="0">
                <a:solidFill>
                  <a:srgbClr val="000000"/>
                </a:solidFill>
                <a:effectLst/>
                <a:latin typeface="Calibri" panose="020F0502020204030204" pitchFamily="34" charset="0"/>
                <a:cs typeface="Calibri" panose="020F0502020204030204" pitchFamily="34" charset="0"/>
              </a:rPr>
              <a:t> Model (Egan</a:t>
            </a:r>
            <a:r>
              <a:rPr lang="en-US" i="1" dirty="0">
                <a:solidFill>
                  <a:srgbClr val="000000"/>
                </a:solidFill>
                <a:latin typeface="Calibri" panose="020F0502020204030204" pitchFamily="34" charset="0"/>
                <a:cs typeface="Calibri" panose="020F0502020204030204" pitchFamily="34" charset="0"/>
              </a:rPr>
              <a:t>)</a:t>
            </a:r>
            <a:r>
              <a:rPr lang="en-US" dirty="0">
                <a:solidFill>
                  <a:srgbClr val="000000"/>
                </a:solidFill>
                <a:latin typeface="Calibri" panose="020F0502020204030204" pitchFamily="34" charset="0"/>
                <a:cs typeface="Calibri" panose="020F0502020204030204" pitchFamily="34" charset="0"/>
              </a:rPr>
              <a:t>. [Online].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3"/>
              </a:rPr>
              <a:t>https://www.stockton.ac.uk/media/3545/the-soler-model-script.pdf</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[9] The Colin James Method, "What is R</a:t>
            </a:r>
            <a:r>
              <a:rPr lang="en-US" dirty="0">
                <a:solidFill>
                  <a:srgbClr val="000000"/>
                </a:solidFill>
                <a:latin typeface="Calibri" panose="020F0502020204030204" pitchFamily="34" charset="0"/>
                <a:cs typeface="Calibri" panose="020F0502020204030204" pitchFamily="34" charset="0"/>
              </a:rPr>
              <a:t>eflective</a:t>
            </a:r>
            <a:r>
              <a:rPr lang="en-US" sz="2000" b="0" i="0" u="none" strike="noStrike" dirty="0">
                <a:solidFill>
                  <a:srgbClr val="000000"/>
                </a:solidFill>
                <a:effectLst/>
                <a:latin typeface="Calibri" panose="020F0502020204030204" pitchFamily="34" charset="0"/>
                <a:cs typeface="Calibri" panose="020F0502020204030204" pitchFamily="34" charset="0"/>
              </a:rPr>
              <a:t> Listening</a:t>
            </a:r>
            <a:r>
              <a:rPr lang="en-US" dirty="0">
                <a:solidFill>
                  <a:srgbClr val="000000"/>
                </a:solidFill>
                <a:latin typeface="Calibri" panose="020F0502020204030204" pitchFamily="34" charset="0"/>
                <a:cs typeface="Calibri" panose="020F0502020204030204" pitchFamily="34" charset="0"/>
              </a:rPr>
              <a:t>? A definitive Guide," [Online].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4"/>
              </a:rPr>
              <a:t>https://colinjamesmethod.com/what-is-reflective-listening/</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[10] </a:t>
            </a:r>
            <a:r>
              <a:rPr lang="en-US" dirty="0" err="1">
                <a:latin typeface="Calibri" panose="020F0502020204030204" pitchFamily="34" charset="0"/>
                <a:cs typeface="Calibri" panose="020F0502020204030204" pitchFamily="34" charset="0"/>
              </a:rPr>
              <a:t>Untools</a:t>
            </a:r>
            <a:r>
              <a:rPr lang="en-US" dirty="0">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rPr>
              <a:t>Ladder of Inference,"</a:t>
            </a:r>
            <a:r>
              <a:rPr lang="en-US" dirty="0">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rPr>
              <a:t>[Online].</a:t>
            </a:r>
            <a:r>
              <a:rPr lang="en-US" dirty="0">
                <a:latin typeface="Calibri" panose="020F0502020204030204" pitchFamily="34" charset="0"/>
                <a:cs typeface="Calibri" panose="020F0502020204030204" pitchFamily="34" charset="0"/>
              </a:rPr>
              <a:t> Available</a:t>
            </a:r>
            <a:r>
              <a:rPr lang="en-US" sz="2000" b="0" i="0" u="none" strike="noStrike" dirty="0">
                <a:solidFill>
                  <a:srgbClr val="000000"/>
                </a:solidFill>
                <a:effectLst/>
                <a:latin typeface="Calibri" panose="020F0502020204030204" pitchFamily="34" charset="0"/>
                <a:cs typeface="Calibri" panose="020F0502020204030204" pitchFamily="34" charset="0"/>
              </a:rPr>
              <a:t>: </a:t>
            </a:r>
            <a:r>
              <a:rPr lang="en-US" dirty="0">
                <a:solidFill>
                  <a:srgbClr val="000000"/>
                </a:solidFill>
                <a:latin typeface="Calibri" panose="020F0502020204030204" pitchFamily="34" charset="0"/>
                <a:cs typeface="Calibri" panose="020F0502020204030204" pitchFamily="34" charset="0"/>
                <a:hlinkClick r:id="rId5"/>
              </a:rPr>
              <a:t>https://untools.co/ladder-of-inference/</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[11] Mindtools, "The GROW Model of Coaching and Mentoring,"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6"/>
              </a:rPr>
              <a:t>https://www.mindtools.com/an0fzpz/the-grow-model-of-coaching-and-mentoring</a:t>
            </a:r>
          </a:p>
          <a:p>
            <a:pPr marL="228600" indent="0"/>
            <a:r>
              <a:rPr lang="en-US" dirty="0">
                <a:latin typeface="Calibri" panose="020F0502020204030204" pitchFamily="34" charset="0"/>
                <a:cs typeface="Calibri" panose="020F0502020204030204" pitchFamily="34" charset="0"/>
              </a:rPr>
              <a:t>[12] </a:t>
            </a:r>
            <a:r>
              <a:rPr lang="en-US" dirty="0" err="1">
                <a:latin typeface="Calibri" panose="020F0502020204030204" pitchFamily="34" charset="0"/>
                <a:cs typeface="Calibri" panose="020F0502020204030204" pitchFamily="34" charset="0"/>
              </a:rPr>
              <a:t>PositivePsychology</a:t>
            </a:r>
            <a:r>
              <a:rPr lang="en-US" dirty="0">
                <a:latin typeface="Calibri" panose="020F0502020204030204" pitchFamily="34" charset="0"/>
                <a:cs typeface="Calibri" panose="020F0502020204030204" pitchFamily="34" charset="0"/>
              </a:rPr>
              <a:t>, "What is Appreciative Inquiry?,"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7"/>
              </a:rPr>
              <a:t>https://positivepsychology.com/appreciative-inquiry</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solidFill>
                  <a:srgbClr val="000000"/>
                </a:solidFill>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[13] </a:t>
            </a:r>
            <a:r>
              <a:rPr lang="en-US" dirty="0" err="1">
                <a:latin typeface="Calibri" panose="020F0502020204030204" pitchFamily="34" charset="0"/>
                <a:cs typeface="Calibri" panose="020F0502020204030204" pitchFamily="34" charset="0"/>
              </a:rPr>
              <a:t>Mentorink</a:t>
            </a:r>
            <a:r>
              <a:rPr lang="en-US" dirty="0">
                <a:latin typeface="Calibri" panose="020F0502020204030204" pitchFamily="34" charset="0"/>
                <a:cs typeface="Calibri" panose="020F0502020204030204" pitchFamily="34" charset="0"/>
              </a:rPr>
              <a:t>, "Gallup Clifton Strengths,"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8"/>
              </a:rPr>
              <a:t>https://www.mentorink.com/blog/gallup-clifton-strengths-strengthsfinder-a-complete-guide/#:~:text=Improved%20Career%20and%20Personal%20Development%20By%20aligning</a:t>
            </a:r>
            <a:r>
              <a:rPr lang="en-US" sz="2000" i="0" u="none" strike="noStrike" dirty="0">
                <a:solidFill>
                  <a:srgbClr val="000000"/>
                </a:solidFill>
                <a:effectLst/>
                <a:latin typeface="Calibri" panose="020F0502020204030204" pitchFamily="34" charset="0"/>
                <a:cs typeface="Calibri" panose="020F0502020204030204" pitchFamily="34" charset="0"/>
                <a:hlinkClick r:id="rId8"/>
              </a:rPr>
              <a:t>,</a:t>
            </a:r>
            <a:r>
              <a:rPr lang="en-US" dirty="0">
                <a:solidFill>
                  <a:srgbClr val="000000"/>
                </a:solidFill>
                <a:latin typeface="Calibri" panose="020F0502020204030204" pitchFamily="34" charset="0"/>
                <a:cs typeface="Calibri" panose="020F0502020204030204" pitchFamily="34" charset="0"/>
                <a:hlinkClick r:id="rId8"/>
              </a:rPr>
              <a:t>more%20effective%20for%20long%2Dterm%20growth%20and%20happiness</a:t>
            </a:r>
            <a:r>
              <a:rPr lang="en-US" dirty="0">
                <a:solidFill>
                  <a:srgbClr val="000000"/>
                </a:solidFill>
                <a:latin typeface="Calibri" panose="020F0502020204030204" pitchFamily="34" charset="0"/>
                <a:cs typeface="Calibri" panose="020F0502020204030204" pitchFamily="34" charset="0"/>
              </a:rPr>
              <a:t>.</a:t>
            </a:r>
            <a:endParaRPr lang="en-US" sz="2000" b="0" i="0" u="none" strike="noStrike" dirty="0">
              <a:solidFill>
                <a:srgbClr val="000000"/>
              </a:solidFill>
              <a:effectLst/>
              <a:latin typeface="Calibri" panose="020F0502020204030204" pitchFamily="34" charset="0"/>
              <a:cs typeface="Calibri" panose="020F0502020204030204" pitchFamily="34" charset="0"/>
            </a:endParaRPr>
          </a:p>
          <a:p>
            <a:pPr marL="228600" indent="0"/>
            <a:endParaRPr lang="en-US" dirty="0">
              <a:solidFill>
                <a:srgbClr val="000000"/>
              </a:solidFill>
            </a:endParaRPr>
          </a:p>
          <a:p>
            <a:endParaRPr lang="en-SE" dirty="0"/>
          </a:p>
        </p:txBody>
      </p:sp>
      <p:sp>
        <p:nvSpPr>
          <p:cNvPr id="3" name="Text Placeholder 2">
            <a:extLst>
              <a:ext uri="{FF2B5EF4-FFF2-40B4-BE49-F238E27FC236}">
                <a16:creationId xmlns:a16="http://schemas.microsoft.com/office/drawing/2014/main" id="{64792112-CECC-76D4-0CA4-3332E5529CB7}"/>
              </a:ext>
            </a:extLst>
          </p:cNvPr>
          <p:cNvSpPr>
            <a:spLocks noGrp="1"/>
          </p:cNvSpPr>
          <p:nvPr>
            <p:ph type="body" idx="1"/>
          </p:nvPr>
        </p:nvSpPr>
        <p:spPr/>
        <p:txBody>
          <a:bodyPr/>
          <a:lstStyle/>
          <a:p>
            <a:r>
              <a:rPr lang="en-US" dirty="0" err="1">
                <a:latin typeface="Calibri" panose="020F0502020204030204" pitchFamily="34" charset="0"/>
                <a:cs typeface="Calibri" panose="020F0502020204030204" pitchFamily="34" charset="0"/>
              </a:rPr>
              <a:t>Bibliografia</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7556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9137596D-B6B5-2E5E-785A-1DA86BAB656B}"/>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612FE29A-D5C1-FE5E-8734-1C40664FA918}"/>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[14] Indeed, "How to use the STAR interview method," </a:t>
            </a:r>
            <a:r>
              <a:rPr lang="en-US" dirty="0">
                <a:solidFill>
                  <a:srgbClr val="000000"/>
                </a:solidFill>
                <a:latin typeface="Calibri" panose="020F0502020204030204" pitchFamily="34" charset="0"/>
                <a:cs typeface="Calibri" panose="020F0502020204030204" pitchFamily="34" charset="0"/>
              </a:rPr>
              <a:t>[Online]. Available: </a:t>
            </a:r>
            <a:r>
              <a:rPr lang="en-US" dirty="0">
                <a:latin typeface="Calibri" panose="020F0502020204030204" pitchFamily="34" charset="0"/>
                <a:cs typeface="Calibri" panose="020F0502020204030204" pitchFamily="34" charset="0"/>
                <a:hlinkClick r:id="rId3"/>
              </a:rPr>
              <a:t>https://ca.indeed.com/career-advice/interviewing/star-interview-method</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[15] Medium, "3 Storytelling Frameworks,"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4"/>
              </a:rPr>
              <a:t>https://writingcooperative.com/3-storytelling-frameworks-i-am-using-to-transform-my-content-writing-8433c83ce87e</a:t>
            </a:r>
            <a:endParaRPr lang="en-US" dirty="0">
              <a:solidFill>
                <a:srgbClr val="000000"/>
              </a:solidFill>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[16] Nordic Coach and NLP Academy, "The Power of </a:t>
            </a:r>
            <a:r>
              <a:rPr lang="en-US" dirty="0" err="1">
                <a:latin typeface="Calibri" panose="020F0502020204030204" pitchFamily="34" charset="0"/>
                <a:cs typeface="Calibri" panose="020F0502020204030204" pitchFamily="34" charset="0"/>
              </a:rPr>
              <a:t>Methaphors</a:t>
            </a:r>
            <a:r>
              <a:rPr lang="en-US" dirty="0">
                <a:latin typeface="Calibri" panose="020F0502020204030204" pitchFamily="34" charset="0"/>
                <a:cs typeface="Calibri" panose="020F0502020204030204" pitchFamily="34" charset="0"/>
              </a:rPr>
              <a:t> in Coaching,"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5"/>
              </a:rPr>
              <a:t>https://nordicnlp.com/2025/02/27/the-power-of-metaphors-in-coaching/</a:t>
            </a:r>
            <a:endParaRPr lang="en-US" b="0" i="0" u="none" strike="noStrike" dirty="0">
              <a:solidFill>
                <a:srgbClr val="000000"/>
              </a:solidFill>
              <a:effectLst/>
              <a:latin typeface="Calibri" panose="020F0502020204030204" pitchFamily="34" charset="0"/>
              <a:cs typeface="Calibri" panose="020F0502020204030204" pitchFamily="34" charset="0"/>
              <a:hlinkClick r:id="rId5"/>
            </a:endParaRPr>
          </a:p>
          <a:p>
            <a:pPr marL="228600" indent="0"/>
            <a:r>
              <a:rPr lang="en-US" dirty="0">
                <a:latin typeface="Calibri" panose="020F0502020204030204" pitchFamily="34" charset="0"/>
                <a:cs typeface="Calibri" panose="020F0502020204030204" pitchFamily="34" charset="0"/>
              </a:rPr>
              <a:t>[17] Center for Creative Leadership, "Use Situation-</a:t>
            </a:r>
            <a:r>
              <a:rPr lang="en-US" dirty="0" err="1">
                <a:latin typeface="Calibri" panose="020F0502020204030204" pitchFamily="34" charset="0"/>
                <a:cs typeface="Calibri" panose="020F0502020204030204" pitchFamily="34" charset="0"/>
              </a:rPr>
              <a:t>Behaviour</a:t>
            </a:r>
            <a:r>
              <a:rPr lang="en-US" dirty="0">
                <a:latin typeface="Calibri" panose="020F0502020204030204" pitchFamily="34" charset="0"/>
                <a:cs typeface="Calibri" panose="020F0502020204030204" pitchFamily="34" charset="0"/>
              </a:rPr>
              <a:t>-Impact (SBI)™ to understand intent,"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6"/>
              </a:rPr>
              <a:t>https://www.ccl.org/articles/leading-effectively-articles/closing-the-gap-between-intent-vs-impact-sbii/</a:t>
            </a:r>
            <a:endParaRPr lang="en-US" dirty="0">
              <a:solidFill>
                <a:srgbClr val="000000"/>
              </a:solidFill>
              <a:latin typeface="Calibri" panose="020F0502020204030204" pitchFamily="34" charset="0"/>
              <a:cs typeface="Calibri" panose="020F0502020204030204" pitchFamily="34" charset="0"/>
            </a:endParaRPr>
          </a:p>
          <a:p>
            <a:pPr marL="228600" indent="0"/>
            <a:r>
              <a:rPr lang="en-US" dirty="0">
                <a:latin typeface="Calibri" panose="020F0502020204030204" pitchFamily="34" charset="0"/>
                <a:cs typeface="Calibri" panose="020F0502020204030204" pitchFamily="34" charset="0"/>
              </a:rPr>
              <a:t>[18] </a:t>
            </a:r>
            <a:r>
              <a:rPr lang="en-US" dirty="0">
                <a:solidFill>
                  <a:srgbClr val="000000"/>
                </a:solidFill>
                <a:latin typeface="Calibri" panose="020F0502020204030204" pitchFamily="34" charset="0"/>
                <a:cs typeface="Calibri" panose="020F0502020204030204" pitchFamily="34" charset="0"/>
              </a:rPr>
              <a:t>Marshall Goldsmith</a:t>
            </a:r>
            <a:r>
              <a:rPr lang="en-US" dirty="0">
                <a:latin typeface="Calibri" panose="020F0502020204030204" pitchFamily="34" charset="0"/>
                <a:cs typeface="Calibri" panose="020F0502020204030204" pitchFamily="34" charset="0"/>
              </a:rPr>
              <a:t>, "Feedforward | No1 Approach To Seeking Ideas For Improvement,"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7"/>
              </a:rPr>
              <a:t>https://www.nlp-techniques.org/what-is-nlp/nlp-planning/nlp-feedforward/</a:t>
            </a:r>
            <a:endParaRPr lang="en-US" dirty="0">
              <a:solidFill>
                <a:srgbClr val="000000"/>
              </a:solidFill>
              <a:latin typeface="Calibri" panose="020F0502020204030204" pitchFamily="34" charset="0"/>
              <a:cs typeface="Calibri" panose="020F0502020204030204" pitchFamily="34" charset="0"/>
            </a:endParaRPr>
          </a:p>
        </p:txBody>
      </p:sp>
      <p:sp>
        <p:nvSpPr>
          <p:cNvPr id="3" name="Text Placeholder 2">
            <a:extLst>
              <a:ext uri="{FF2B5EF4-FFF2-40B4-BE49-F238E27FC236}">
                <a16:creationId xmlns:a16="http://schemas.microsoft.com/office/drawing/2014/main" id="{DCEEBACA-AA77-5536-DCCC-E4DB696F0BFF}"/>
              </a:ext>
            </a:extLst>
          </p:cNvPr>
          <p:cNvSpPr>
            <a:spLocks noGrp="1"/>
          </p:cNvSpPr>
          <p:nvPr>
            <p:ph type="body" idx="1"/>
          </p:nvPr>
        </p:nvSpPr>
        <p:spPr/>
        <p:txBody>
          <a:bodyPr/>
          <a:lstStyle/>
          <a:p>
            <a:r>
              <a:rPr lang="en-US" dirty="0" err="1">
                <a:latin typeface="Calibri" panose="020F0502020204030204" pitchFamily="34" charset="0"/>
                <a:cs typeface="Calibri" panose="020F0502020204030204" pitchFamily="34" charset="0"/>
              </a:rPr>
              <a:t>Bibliografia</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6991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34">
          <a:extLst>
            <a:ext uri="{FF2B5EF4-FFF2-40B4-BE49-F238E27FC236}">
              <a16:creationId xmlns:a16="http://schemas.microsoft.com/office/drawing/2014/main" id="{5E78E016-BB85-914F-BFE9-957B47C26A05}"/>
            </a:ext>
          </a:extLst>
        </p:cNvPr>
        <p:cNvGrpSpPr/>
        <p:nvPr/>
      </p:nvGrpSpPr>
      <p:grpSpPr>
        <a:xfrm>
          <a:off x="0" y="0"/>
          <a:ext cx="0" cy="0"/>
          <a:chOff x="0" y="0"/>
          <a:chExt cx="0" cy="0"/>
        </a:xfrm>
      </p:grpSpPr>
      <p:sp>
        <p:nvSpPr>
          <p:cNvPr id="336" name="Google Shape;336;p11">
            <a:extLst>
              <a:ext uri="{FF2B5EF4-FFF2-40B4-BE49-F238E27FC236}">
                <a16:creationId xmlns:a16="http://schemas.microsoft.com/office/drawing/2014/main" id="{D5C9F1E8-E5F2-3ED3-7AA3-D484E6F0C0F6}"/>
              </a:ext>
            </a:extLst>
          </p:cNvPr>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p>
            <a:pPr marL="228600" indent="0"/>
            <a:r>
              <a:rPr lang="en-US" dirty="0">
                <a:latin typeface="Calibri" panose="020F0502020204030204" pitchFamily="34" charset="0"/>
                <a:cs typeface="Calibri" panose="020F0502020204030204" pitchFamily="34" charset="0"/>
              </a:rPr>
              <a:t>[19] Bramlett Partners, "Radical Candor (Care Personally + Challenge Directly),"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3"/>
              </a:rPr>
              <a:t>https://bramlettpartners.com/blog/radical-candor-care-personally-challenge-directly</a:t>
            </a:r>
            <a:endParaRPr lang="en-US" dirty="0">
              <a:latin typeface="Calibri" panose="020F0502020204030204" pitchFamily="34" charset="0"/>
              <a:cs typeface="Calibri" panose="020F0502020204030204" pitchFamily="34" charset="0"/>
            </a:endParaRPr>
          </a:p>
          <a:p>
            <a:pPr marL="228600" indent="0">
              <a:spcAft>
                <a:spcPts val="300"/>
              </a:spcAft>
            </a:pPr>
            <a:r>
              <a:rPr lang="en-US" dirty="0">
                <a:latin typeface="Calibri" panose="020F0502020204030204" pitchFamily="34" charset="0"/>
                <a:cs typeface="Calibri" panose="020F0502020204030204" pitchFamily="34" charset="0"/>
              </a:rPr>
              <a:t>[20] TSW Training, "Daniel Goleman’s Emotional Intelligence in Leadership," </a:t>
            </a:r>
            <a:r>
              <a:rPr lang="en-US" dirty="0">
                <a:solidFill>
                  <a:srgbClr val="000000"/>
                </a:solidFill>
                <a:latin typeface="Calibri" panose="020F0502020204030204" pitchFamily="34" charset="0"/>
                <a:cs typeface="Calibri" panose="020F0502020204030204" pitchFamily="34" charset="0"/>
              </a:rPr>
              <a:t>[Online]. Available: </a:t>
            </a:r>
            <a:r>
              <a:rPr lang="en-US" dirty="0">
                <a:solidFill>
                  <a:srgbClr val="000000"/>
                </a:solidFill>
                <a:latin typeface="Calibri" panose="020F0502020204030204" pitchFamily="34" charset="0"/>
                <a:cs typeface="Calibri" panose="020F0502020204030204" pitchFamily="34" charset="0"/>
                <a:hlinkClick r:id="rId4"/>
              </a:rPr>
              <a:t>https://www.tsw.co.uk/blog/leadership-and-management/daniel-goleman-emotional-intelligence/</a:t>
            </a:r>
            <a:endParaRPr lang="en-US" u="sng" dirty="0">
              <a:solidFill>
                <a:srgbClr val="0563C1"/>
              </a:solidFill>
              <a:latin typeface="Calibri" panose="020F0502020204030204" pitchFamily="34" charset="0"/>
              <a:cs typeface="Calibri" panose="020F0502020204030204" pitchFamily="34" charset="0"/>
            </a:endParaRPr>
          </a:p>
          <a:p>
            <a:pPr marL="228600" indent="0">
              <a:spcAft>
                <a:spcPts val="300"/>
              </a:spcAft>
            </a:pPr>
            <a:endParaRPr lang="en-US" b="0" i="0" strike="noStrike" dirty="0">
              <a:solidFill>
                <a:srgbClr val="000000"/>
              </a:solidFill>
              <a:effectLst/>
              <a:latin typeface="Calibri" panose="020F0502020204030204" pitchFamily="34" charset="0"/>
              <a:cs typeface="Calibri" panose="020F0502020204030204" pitchFamily="34" charset="0"/>
            </a:endParaRPr>
          </a:p>
          <a:p>
            <a:pPr indent="0" rtl="0" fontAlgn="base">
              <a:spcAft>
                <a:spcPts val="300"/>
              </a:spcAft>
              <a:buFont typeface="Arial" panose="020B0604020202020204" pitchFamily="34" charset="0"/>
              <a:buChar char="•"/>
            </a:pPr>
            <a:endParaRPr lang="en-SE" dirty="0"/>
          </a:p>
        </p:txBody>
      </p:sp>
      <p:sp>
        <p:nvSpPr>
          <p:cNvPr id="3" name="Text Placeholder 2">
            <a:extLst>
              <a:ext uri="{FF2B5EF4-FFF2-40B4-BE49-F238E27FC236}">
                <a16:creationId xmlns:a16="http://schemas.microsoft.com/office/drawing/2014/main" id="{D37A1310-712F-DEFB-2862-445A346B508B}"/>
              </a:ext>
            </a:extLst>
          </p:cNvPr>
          <p:cNvSpPr>
            <a:spLocks noGrp="1"/>
          </p:cNvSpPr>
          <p:nvPr>
            <p:ph type="body" idx="1"/>
          </p:nvPr>
        </p:nvSpPr>
        <p:spPr/>
        <p:txBody>
          <a:bodyPr/>
          <a:lstStyle/>
          <a:p>
            <a:r>
              <a:rPr lang="en-US" dirty="0" err="1">
                <a:latin typeface="Calibri" panose="020F0502020204030204" pitchFamily="34" charset="0"/>
                <a:cs typeface="Calibri" panose="020F0502020204030204" pitchFamily="34" charset="0"/>
              </a:rPr>
              <a:t>Bibliografia</a:t>
            </a: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407212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n-GB" dirty="0"/>
              <a:t>GRAZIE!</a:t>
            </a:r>
          </a:p>
        </p:txBody>
      </p:sp>
    </p:spTree>
    <p:extLst>
      <p:ext uri="{BB962C8B-B14F-4D97-AF65-F5344CB8AC3E}">
        <p14:creationId xmlns:p14="http://schemas.microsoft.com/office/powerpoint/2010/main" val="163154563"/>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F20AF167-2CDF-491E-9D85-3047A1B95183}">
  <ds:schemaRefs>
    <ds:schemaRef ds:uri="http://schemas.microsoft.com/sharepoint/v3/contenttype/forms"/>
  </ds:schemaRefs>
</ds:datastoreItem>
</file>

<file path=customXml/itemProps2.xml><?xml version="1.0" encoding="utf-8"?>
<ds:datastoreItem xmlns:ds="http://schemas.openxmlformats.org/officeDocument/2006/customXml" ds:itemID="{A4EDC630-0A5E-4499-983F-EE16B5B6CE3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72106c-0329-462c-8309-f6a8c7ae0f26"/>
    <ds:schemaRef ds:uri="8c43ccb9-9360-4c7e-8a49-c084974a2f4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1063C5-86A0-4715-8522-F2257C23019B}">
  <ds:schemaRefs>
    <ds:schemaRef ds:uri="4172106c-0329-462c-8309-f6a8c7ae0f26"/>
    <ds:schemaRef ds:uri="8c43ccb9-9360-4c7e-8a49-c084974a2f46"/>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3999</Words>
  <Application>Microsoft Office PowerPoint</Application>
  <PresentationFormat>Widescreen</PresentationFormat>
  <Paragraphs>310</Paragraphs>
  <Slides>38</Slides>
  <Notes>24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38</vt:i4>
      </vt:variant>
    </vt:vector>
  </HeadingPairs>
  <TitlesOfParts>
    <vt:vector size="46" baseType="lpstr">
      <vt:lpstr>Aptos</vt:lpstr>
      <vt:lpstr>Arial</vt:lpstr>
      <vt:lpstr>Calibri</vt:lpstr>
      <vt:lpstr>Noto Sans Symbols</vt:lpstr>
      <vt:lpstr>Wingdings</vt:lpstr>
      <vt:lpstr>Wingdings,Sans-Serif</vt:lpstr>
      <vt:lpstr>Full Color Version</vt:lpstr>
      <vt:lpstr>1_Full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Angeliki Zarifi</cp:lastModifiedBy>
  <cp:revision>12</cp:revision>
  <dcterms:created xsi:type="dcterms:W3CDTF">2021-11-15T23:44:31Z</dcterms:created>
  <dcterms:modified xsi:type="dcterms:W3CDTF">2026-07-01T12:15:46Z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