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omments/modernComment_105_0.xml" ContentType="application/vnd.ms-powerpoint.comments+xml"/>
  <Override PartName="/ppt/notesSlides/notesSlide8.xml" ContentType="application/vnd.openxmlformats-officedocument.presentationml.notesSlide+xml"/>
  <Override PartName="/ppt/comments/modernComment_106_0.xml" ContentType="application/vnd.ms-powerpoint.comment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omments/modernComment_108_0.xml" ContentType="application/vnd.ms-powerpoint.comment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4"/>
    <p:sldMasterId id="2147483676" r:id="rId5"/>
  </p:sldMasterIdLst>
  <p:notesMasterIdLst>
    <p:notesMasterId r:id="rId44"/>
  </p:notesMasterIdLst>
  <p:sldIdLst>
    <p:sldId id="256" r:id="rId6"/>
    <p:sldId id="317" r:id="rId7"/>
    <p:sldId id="302" r:id="rId8"/>
    <p:sldId id="352" r:id="rId9"/>
    <p:sldId id="300" r:id="rId10"/>
    <p:sldId id="257" r:id="rId11"/>
    <p:sldId id="318" r:id="rId12"/>
    <p:sldId id="258" r:id="rId13"/>
    <p:sldId id="319" r:id="rId14"/>
    <p:sldId id="259" r:id="rId15"/>
    <p:sldId id="260" r:id="rId16"/>
    <p:sldId id="322" r:id="rId17"/>
    <p:sldId id="353" r:id="rId18"/>
    <p:sldId id="261" r:id="rId19"/>
    <p:sldId id="262" r:id="rId20"/>
    <p:sldId id="263" r:id="rId21"/>
    <p:sldId id="264" r:id="rId22"/>
    <p:sldId id="265" r:id="rId23"/>
    <p:sldId id="289" r:id="rId24"/>
    <p:sldId id="354" r:id="rId25"/>
    <p:sldId id="292" r:id="rId26"/>
    <p:sldId id="311" r:id="rId27"/>
    <p:sldId id="312" r:id="rId28"/>
    <p:sldId id="313" r:id="rId29"/>
    <p:sldId id="314" r:id="rId30"/>
    <p:sldId id="315" r:id="rId31"/>
    <p:sldId id="326" r:id="rId32"/>
    <p:sldId id="325" r:id="rId33"/>
    <p:sldId id="324" r:id="rId34"/>
    <p:sldId id="327" r:id="rId35"/>
    <p:sldId id="328" r:id="rId36"/>
    <p:sldId id="329" r:id="rId37"/>
    <p:sldId id="297" r:id="rId38"/>
    <p:sldId id="271" r:id="rId39"/>
    <p:sldId id="298" r:id="rId40"/>
    <p:sldId id="299" r:id="rId41"/>
    <p:sldId id="308" r:id="rId42"/>
    <p:sldId id="349" r:id="rId43"/>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521415D9-36F7-43E2-AB2F-B90AF26B5E84}">
      <p14:sectionLst xmlns:p14="http://schemas.microsoft.com/office/powerpoint/2010/main">
        <p14:section name="Module 5 - Mentoring" id="{C11F595C-808A-48B5-99C6-5C5E78DD37B5}">
          <p14:sldIdLst>
            <p14:sldId id="256"/>
            <p14:sldId id="317"/>
            <p14:sldId id="302"/>
          </p14:sldIdLst>
        </p14:section>
        <p14:section name="1. Introduction to Mentoring" id="{3F47C6A4-625E-4565-97D1-3D527FEF4794}">
          <p14:sldIdLst>
            <p14:sldId id="352"/>
            <p14:sldId id="300"/>
            <p14:sldId id="257"/>
            <p14:sldId id="318"/>
            <p14:sldId id="258"/>
            <p14:sldId id="319"/>
            <p14:sldId id="259"/>
            <p14:sldId id="260"/>
            <p14:sldId id="322"/>
          </p14:sldIdLst>
        </p14:section>
        <p14:section name="2. Becoming an effective mentee" id="{08A80180-5B54-4342-A155-3DD3DC50C3DD}">
          <p14:sldIdLst>
            <p14:sldId id="353"/>
            <p14:sldId id="261"/>
            <p14:sldId id="262"/>
            <p14:sldId id="263"/>
            <p14:sldId id="264"/>
            <p14:sldId id="265"/>
            <p14:sldId id="289"/>
          </p14:sldIdLst>
        </p14:section>
        <p14:section name="3. Growing into a mentor" id="{B7D1EF5A-B3DA-4D9A-9827-04EDE0DB46A9}">
          <p14:sldIdLst>
            <p14:sldId id="354"/>
            <p14:sldId id="292"/>
            <p14:sldId id="311"/>
            <p14:sldId id="312"/>
            <p14:sldId id="313"/>
            <p14:sldId id="314"/>
            <p14:sldId id="315"/>
            <p14:sldId id="326"/>
            <p14:sldId id="325"/>
            <p14:sldId id="324"/>
            <p14:sldId id="327"/>
            <p14:sldId id="328"/>
            <p14:sldId id="329"/>
            <p14:sldId id="297"/>
            <p14:sldId id="271"/>
            <p14:sldId id="298"/>
            <p14:sldId id="299"/>
            <p14:sldId id="308"/>
            <p14:sldId id="349"/>
          </p14:sldIdLst>
        </p14:section>
      </p14:sectionLst>
    </p:ex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51" roundtripDataSignature="AMtx7mj26z96FH07TjDaI6MmyX0z1VDnNw=="/>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200CD04-6205-0693-61A2-9C604949BD0A}" name="antigoni@when.org.gr" initials="an" userId="S::antigoni_when.org.gr#ext#@enspunlpt.onmicrosoft.com::ecd22fbe-1bbb-4a2c-8cfe-313f208f7388" providerId="AD"/>
  <p188:author id="{5025942C-BBA7-1F86-52A7-7738FB902424}" name="Nikolina Zervou" initials="NZ" userId="S::nzervou_ied.eu#ext#@enspunlpt.onmicrosoft.com::c6c1b477-1007-47f9-86e6-5960f676d31b" providerId="AD"/>
  <p188:author id="{778C1F41-CA90-F1D1-0B07-3081364B7969}" name="jelena@reshapingwork.net" initials="je" userId="S::jelena_reshapingwork.net#ext#@enspunlpt.onmicrosoft.com::e99bb400-16aa-4e84-bb03-8031f5475661" providerId="AD"/>
  <p188:author id="{E607C65D-3334-01BB-E6B5-597E157B9DF2}" name="Gabi Filip" initials="GF" userId="S::HQFILGAB@carlsberggroup.com::2e577dd8-36a3-4f90-a553-6a1e45ac9d71" providerId="AD"/>
  <p188:author id="{1CBF8D7E-4D79-E206-25F1-D83877CAD147}" name="Tomás Puebla" initials="TP" userId="S::otri_cetem.es#ext#@enspunlpt.onmicrosoft.com::425d544d-19d1-4e1e-b573-c00234ca0ee0" providerId="AD"/>
  <p188:author id="{145BC387-1FD6-8DA0-504A-995384A35E16}" name="pinelopi@when.org.gr" initials="pi" userId="S::pinelopi_when.org.gr#ext#@enspunlpt.onmicrosoft.com::aaaf8eb5-e05b-4f25-9bc5-7529f72f15cc" providerId="AD"/>
  <p188:author id="{BC089395-CBB4-FAB9-479C-8F54A543A85A}" name="Ursula Choroba" initials="UC" userId="S::uschi_womenintechalliance.com#ext#@enspunlpt.onmicrosoft.com::f692cf1a-c5da-41dd-8630-3abab9d1d45a" providerId="AD"/>
  <p188:author id="{E7A2B5C4-5E64-4CC4-B3F5-0A0DFE4238D8}" name="Tomás Puebla" initials="TP" userId="S::OTRI@CETEM.ES::fb2a17f1-bd37-45c4-b32c-96686f49b4bf" providerId="AD"/>
  <p188:author id="{49E520C7-1D15-E386-6F20-21E666E209B5}" name="Angeliki Zarifi" initials="AZ" userId="S::a.zarifi_ainigma.tech#ext#@enspunlpt.onmicrosoft.com::e906d27a-3847-4d1e-8f4c-87b983ab9ac1"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4424"/>
    <a:srgbClr val="E280A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77DB5879-48B8-4116-B00A-4C0131EB1CFB}">
  <a:tblStyle styleId="{77DB5879-48B8-4116-B00A-4C0131EB1CFB}" styleName="Table_0">
    <a:wholeTbl>
      <a:tcTxStyle b="off" i="off">
        <a:font>
          <a:latin typeface="Calibri"/>
          <a:ea typeface="Calibri"/>
          <a:cs typeface="Calibri"/>
        </a:font>
        <a:schemeClr val="dk1"/>
      </a:tcTxStyle>
      <a:tcStyle>
        <a:tcBdr>
          <a:left>
            <a:ln w="12700" cap="flat" cmpd="sng">
              <a:solidFill>
                <a:schemeClr val="accent5"/>
              </a:solidFill>
              <a:prstDash val="solid"/>
              <a:round/>
              <a:headEnd type="none" w="sm" len="sm"/>
              <a:tailEnd type="none" w="sm" len="sm"/>
            </a:ln>
          </a:left>
          <a:right>
            <a:ln w="12700" cap="flat" cmpd="sng">
              <a:solidFill>
                <a:schemeClr val="accent5"/>
              </a:solidFill>
              <a:prstDash val="solid"/>
              <a:round/>
              <a:headEnd type="none" w="sm" len="sm"/>
              <a:tailEnd type="none" w="sm" len="sm"/>
            </a:ln>
          </a:right>
          <a:top>
            <a:ln w="12700" cap="flat" cmpd="sng">
              <a:solidFill>
                <a:schemeClr val="accent5"/>
              </a:solidFill>
              <a:prstDash val="solid"/>
              <a:round/>
              <a:headEnd type="none" w="sm" len="sm"/>
              <a:tailEnd type="none" w="sm" len="sm"/>
            </a:ln>
          </a:top>
          <a:bottom>
            <a:ln w="12700" cap="flat" cmpd="sng">
              <a:solidFill>
                <a:schemeClr val="accent5"/>
              </a:solidFill>
              <a:prstDash val="solid"/>
              <a:round/>
              <a:headEnd type="none" w="sm" len="sm"/>
              <a:tailEnd type="none" w="sm" len="sm"/>
            </a:ln>
          </a:bottom>
          <a:insideH>
            <a:ln w="12700" cap="flat" cmpd="sng">
              <a:solidFill>
                <a:schemeClr val="accent5"/>
              </a:solidFill>
              <a:prstDash val="solid"/>
              <a:round/>
              <a:headEnd type="none" w="sm" len="sm"/>
              <a:tailEnd type="none" w="sm" len="sm"/>
            </a:ln>
          </a:insideH>
          <a:insideV>
            <a:ln w="12700" cap="flat" cmpd="sng">
              <a:solidFill>
                <a:schemeClr val="accent5"/>
              </a:solidFill>
              <a:prstDash val="solid"/>
              <a:round/>
              <a:headEnd type="none" w="sm" len="sm"/>
              <a:tailEnd type="none" w="sm" len="sm"/>
            </a:ln>
          </a:insideV>
        </a:tcBdr>
        <a:fill>
          <a:solidFill>
            <a:srgbClr val="FFFFFF">
              <a:alpha val="0"/>
            </a:srgbClr>
          </a:solidFill>
        </a:fill>
      </a:tcStyle>
    </a:wholeTbl>
    <a:band1H>
      <a:tcTxStyle/>
      <a:tcStyle>
        <a:tcBdr/>
        <a:fill>
          <a:solidFill>
            <a:schemeClr val="accent5">
              <a:alpha val="20000"/>
            </a:schemeClr>
          </a:solidFill>
        </a:fill>
      </a:tcStyle>
    </a:band1H>
    <a:band2H>
      <a:tcTxStyle/>
      <a:tcStyle>
        <a:tcBdr/>
      </a:tcStyle>
    </a:band2H>
    <a:band1V>
      <a:tcTxStyle/>
      <a:tcStyle>
        <a:tcBdr/>
        <a:fill>
          <a:solidFill>
            <a:schemeClr val="accent5">
              <a:alpha val="20000"/>
            </a:schemeClr>
          </a:solidFill>
        </a:fill>
      </a:tcStyle>
    </a:band1V>
    <a:band2V>
      <a:tcTxStyle/>
      <a:tcStyle>
        <a:tcBdr/>
      </a:tcStyle>
    </a:band2V>
    <a:lastCol>
      <a:tcTxStyle b="on" i="off"/>
      <a:tcStyle>
        <a:tcBdr/>
      </a:tcStyle>
    </a:lastCol>
    <a:firstCol>
      <a:tcTxStyle b="on" i="off"/>
      <a:tcStyle>
        <a:tcBdr/>
      </a:tcStyle>
    </a:firstCol>
    <a:lastRow>
      <a:tcTxStyle b="on" i="off"/>
      <a:tcStyle>
        <a:tcBdr>
          <a:top>
            <a:ln w="50800" cap="flat" cmpd="sng">
              <a:solidFill>
                <a:schemeClr val="accent5"/>
              </a:solidFill>
              <a:prstDash val="solid"/>
              <a:round/>
              <a:headEnd type="none" w="sm" len="sm"/>
              <a:tailEnd type="none" w="sm" len="sm"/>
            </a:ln>
          </a:top>
        </a:tcBdr>
        <a:fill>
          <a:solidFill>
            <a:srgbClr val="FFFFFF">
              <a:alpha val="0"/>
            </a:srgbClr>
          </a:solidFill>
        </a:fill>
      </a:tcStyle>
    </a:lastRow>
    <a:seCell>
      <a:tcTxStyle/>
      <a:tcStyle>
        <a:tcBdr/>
      </a:tcStyle>
    </a:seCell>
    <a:swCell>
      <a:tcTxStyle/>
      <a:tcStyle>
        <a:tcBdr/>
      </a:tcStyle>
    </a:swCell>
    <a:firstRow>
      <a:tcTxStyle b="on" i="off"/>
      <a:tcStyle>
        <a:tcBdr>
          <a:bottom>
            <a:ln w="25400" cap="flat" cmpd="sng">
              <a:solidFill>
                <a:schemeClr val="accent5"/>
              </a:solidFill>
              <a:prstDash val="solid"/>
              <a:round/>
              <a:headEnd type="none" w="sm" len="sm"/>
              <a:tailEnd type="none" w="sm" len="sm"/>
            </a:ln>
          </a:bottom>
        </a:tcBdr>
        <a:fill>
          <a:solidFill>
            <a:srgbClr val="FFFFFF">
              <a:alpha val="0"/>
            </a:srgbClr>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8366" autoAdjust="0"/>
  </p:normalViewPr>
  <p:slideViewPr>
    <p:cSldViewPr snapToGrid="0">
      <p:cViewPr varScale="1">
        <p:scale>
          <a:sx n="99" d="100"/>
          <a:sy n="99" d="100"/>
        </p:scale>
        <p:origin x="996" y="72"/>
      </p:cViewPr>
      <p:guideLst/>
    </p:cSldViewPr>
  </p:slideViewPr>
  <p:notesTextViewPr>
    <p:cViewPr>
      <p:scale>
        <a:sx n="1" d="1"/>
        <a:sy n="1" d="1"/>
      </p:scale>
      <p:origin x="0" y="0"/>
    </p:cViewPr>
  </p:notesTextViewPr>
  <p:gridSpacing cx="76200" cy="76200"/>
</p:viewPr>
</file>

<file path=ppt/_rels/presentation.xml.rels><?xml version="1.0" encoding="UTF-8"?><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55" Type="http://schemas.openxmlformats.org/officeDocument/2006/relationships/tableStyles" Target="tableStyle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53"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notesMaster" Target="notesMasters/notesMaster1.xml"/><Relationship Id="rId52"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56" Type="http://schemas.microsoft.com/office/2018/10/relationships/authors" Target="authors.xml"/><Relationship Id="rId8" Type="http://schemas.openxmlformats.org/officeDocument/2006/relationships/slide" Target="slides/slide3.xml"/><Relationship Id="rId51" Type="http://customschemas.google.com/relationships/presentationmetadata" Target="metadata"/><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s>
</file>

<file path=ppt/comments/modernComment_105_0.xml><?xml version="1.0" encoding="utf-8"?>
<p188:cmLst xmlns:a="http://schemas.openxmlformats.org/drawingml/2006/main" xmlns:r="http://schemas.openxmlformats.org/officeDocument/2006/relationships" xmlns:p188="http://schemas.microsoft.com/office/powerpoint/2018/8/main">
  <p188:cm id="{AEB1BB6F-FFB7-4F63-B774-20464BF1DE47}" authorId="{1CBF8D7E-4D79-E206-25F1-D83877CAD147}" created="2025-09-04T10:57:20.247">
    <ac:txMkLst xmlns:ac="http://schemas.microsoft.com/office/drawing/2013/main/command">
      <pc:docMk xmlns:pc="http://schemas.microsoft.com/office/powerpoint/2013/main/command"/>
      <pc:sldMk xmlns:pc="http://schemas.microsoft.com/office/powerpoint/2013/main/command" cId="0" sldId="261"/>
      <ac:spMk id="165" creationId="{00000000-0000-0000-0000-000000000000}"/>
      <ac:txMk cp="0" len="58">
        <ac:context len="59" hash="1551029326"/>
      </ac:txMk>
    </ac:txMkLst>
    <p188:pos x="2992915" y="578385"/>
    <p188:txBody>
      <a:bodyPr/>
      <a:lstStyle/>
      <a:p>
        <a:r>
          <a:rPr lang="es-ES"/>
          <a:t>Before add a slide for showing the start of the new unit</a:t>
        </a:r>
      </a:p>
    </p188:txBody>
  </p188:cm>
  <p188:cm id="{C6A5401C-9DF4-4849-8329-01161F8C9AD5}" authorId="{1CBF8D7E-4D79-E206-25F1-D83877CAD147}" status="resolved" created="2025-09-04T10:58:10.875" complete="100000">
    <ac:txMkLst xmlns:ac="http://schemas.microsoft.com/office/drawing/2013/main/command">
      <pc:docMk xmlns:pc="http://schemas.microsoft.com/office/powerpoint/2013/main/command"/>
      <pc:sldMk xmlns:pc="http://schemas.microsoft.com/office/powerpoint/2013/main/command" cId="0" sldId="261"/>
      <ac:spMk id="166" creationId="{00000000-0000-0000-0000-000000000000}"/>
      <ac:txMk cp="151">
        <ac:context len="265" hash="2142520651"/>
      </ac:txMk>
    </ac:txMkLst>
    <p188:pos x="1101686" y="2745036"/>
    <p188:txBody>
      <a:bodyPr/>
      <a:lstStyle/>
      <a:p>
        <a:r>
          <a:rPr lang="es-ES"/>
          <a:t>Maybe , What in bold or/and in capital letters</a:t>
        </a:r>
      </a:p>
    </p188:txBody>
  </p188:cm>
  <p188:cm id="{A5E9C3FC-F184-4FEE-8C80-30EB521A399E}" authorId="{1CBF8D7E-4D79-E206-25F1-D83877CAD147}" status="resolved" created="2025-09-04T11:00:21.803" complete="100000">
    <ac:txMkLst xmlns:ac="http://schemas.microsoft.com/office/drawing/2013/main/command">
      <pc:docMk xmlns:pc="http://schemas.microsoft.com/office/powerpoint/2013/main/command"/>
      <pc:sldMk xmlns:pc="http://schemas.microsoft.com/office/powerpoint/2013/main/command" cId="0" sldId="261"/>
      <ac:spMk id="167" creationId="{00000000-0000-0000-0000-000000000000}"/>
      <ac:txMk cp="62" len="1">
        <ac:context len="216" hash="444506328"/>
      </ac:txMk>
    </ac:txMkLst>
    <p188:pos x="4847421" y="908891"/>
    <p188:txBody>
      <a:bodyPr/>
      <a:lstStyle/>
      <a:p>
        <a:r>
          <a:rPr lang="es-ES"/>
          <a:t>Is it clearer "Why is it important for you to focus on this?"</a:t>
        </a:r>
      </a:p>
    </p188:txBody>
  </p188:cm>
  <p188:cm id="{A068739E-885E-49C4-AB65-2538D2DE3025}" authorId="{1CBF8D7E-4D79-E206-25F1-D83877CAD147}" status="resolved" created="2025-09-04T11:01:13.991" complete="100000">
    <ac:txMkLst xmlns:ac="http://schemas.microsoft.com/office/drawing/2013/main/command">
      <pc:docMk xmlns:pc="http://schemas.microsoft.com/office/powerpoint/2013/main/command"/>
      <pc:sldMk xmlns:pc="http://schemas.microsoft.com/office/powerpoint/2013/main/command" cId="0" sldId="261"/>
      <ac:spMk id="167" creationId="{00000000-0000-0000-0000-000000000000}"/>
      <ac:txMk cp="201">
        <ac:context len="216" hash="444506328"/>
      </ac:txMk>
    </ac:txMkLst>
    <p188:pos x="3672289" y="2745036"/>
    <p188:txBody>
      <a:bodyPr/>
      <a:lstStyle/>
      <a:p>
        <a:r>
          <a:rPr lang="es-ES"/>
          <a:t>Why in bold or/and in capital letters</a:t>
        </a:r>
      </a:p>
    </p188:txBody>
  </p188:cm>
</p188:cmLst>
</file>

<file path=ppt/comments/modernComment_106_0.xml><?xml version="1.0" encoding="utf-8"?>
<p188:cmLst xmlns:a="http://schemas.openxmlformats.org/drawingml/2006/main" xmlns:r="http://schemas.openxmlformats.org/officeDocument/2006/relationships" xmlns:p188="http://schemas.microsoft.com/office/powerpoint/2018/8/main">
  <p188:cm id="{8BE0B54C-0C42-421B-94E8-9B0987719F84}" authorId="{778C1F41-CA90-F1D1-0B07-3081364B7969}" status="resolved" created="2025-09-02T16:50:52.889" complete="100000">
    <pc:sldMkLst xmlns:pc="http://schemas.microsoft.com/office/powerpoint/2013/main/command">
      <pc:docMk/>
      <pc:sldMk cId="0" sldId="262"/>
    </pc:sldMkLst>
    <p188:replyLst>
      <p188:reply id="{01508DB9-E659-423D-8E4C-DDA2B0F9EB0F}" authorId="{145BC387-1FD6-8DA0-504A-995384A35E16}" created="2025-09-09T06:02:06.845">
        <p188:txBody>
          <a:bodyPr/>
          <a:lstStyle/>
          <a:p>
            <a:r>
              <a:rPr lang="en-GB"/>
              <a:t>i think it is important to have the examples here so that if someone gets their hands in the presentation in an asycrhonous way they have a guide!</a:t>
            </a:r>
          </a:p>
        </p188:txBody>
      </p188:reply>
    </p188:replyLst>
    <p188:txBody>
      <a:bodyPr/>
      <a:lstStyle/>
      <a:p>
        <a:r>
          <a:rPr lang="en-US"/>
          <a:t>One key area/key small milestones could remain open so participants fill it with their examples. </a:t>
        </a:r>
      </a:p>
    </p188:txBody>
  </p188:cm>
  <p188:cm id="{EB9C0334-088C-4F2F-B846-A42DE70A4308}" authorId="{1CBF8D7E-4D79-E206-25F1-D83877CAD147}" status="resolved" created="2025-09-04T11:04:04.243" complete="100000">
    <pc:sldMkLst xmlns:pc="http://schemas.microsoft.com/office/powerpoint/2013/main/command">
      <pc:docMk/>
      <pc:sldMk cId="0" sldId="262"/>
    </pc:sldMkLst>
    <p188:txBody>
      <a:bodyPr/>
      <a:lstStyle/>
      <a:p>
        <a:r>
          <a:rPr lang="es-ES"/>
          <a:t>SMART goals are mentioning on other modules. I would add something at the beginning like "Remind how useful SMART goals are"</a:t>
        </a:r>
      </a:p>
    </p188:txBody>
  </p188:cm>
</p188:cmLst>
</file>

<file path=ppt/comments/modernComment_108_0.xml><?xml version="1.0" encoding="utf-8"?>
<p188:cmLst xmlns:a="http://schemas.openxmlformats.org/drawingml/2006/main" xmlns:r="http://schemas.openxmlformats.org/officeDocument/2006/relationships" xmlns:p188="http://schemas.microsoft.com/office/powerpoint/2018/8/main">
  <p188:cm id="{3C8DB4BC-5E9D-4AAD-9FC8-640D8B094B89}" authorId="{778C1F41-CA90-F1D1-0B07-3081364B7969}" status="resolved" created="2025-09-02T16:52:21.145" complete="100000">
    <ac:txMkLst xmlns:ac="http://schemas.microsoft.com/office/drawing/2013/main/command">
      <pc:docMk xmlns:pc="http://schemas.microsoft.com/office/powerpoint/2013/main/command"/>
      <pc:sldMk xmlns:pc="http://schemas.microsoft.com/office/powerpoint/2013/main/command" cId="0" sldId="264"/>
      <ac:spMk id="197" creationId="{00000000-0000-0000-0000-000000000000}"/>
      <ac:txMk cp="140">
        <ac:context len="758" hash="3909085420"/>
      </ac:txMk>
    </ac:txMkLst>
    <p188:pos x="706782" y="1258956"/>
    <p188:replyLst>
      <p188:reply id="{34D59EB5-6657-4362-96EE-18057D07C288}" authorId="{778C1F41-CA90-F1D1-0B07-3081364B7969}" created="2025-09-02T16:52:38.051">
        <p188:txBody>
          <a:bodyPr/>
          <a:lstStyle/>
          <a:p>
            <a:r>
              <a:rPr lang="en-US"/>
              <a:t>Or advice/tip if it is better fitting.</a:t>
            </a:r>
          </a:p>
        </p188:txBody>
      </p188:reply>
      <p188:reply id="{88BD7134-7532-4E95-87CF-766D2FBC0BE2}" authorId="{1CBF8D7E-4D79-E206-25F1-D83877CAD147}" created="2025-09-04T12:19:12.755">
        <p188:txBody>
          <a:bodyPr/>
          <a:lstStyle/>
          <a:p>
            <a:r>
              <a:rPr lang="es-ES"/>
              <a:t>Agree with Jelena, maybe you can change Example for Tip on the 4 cases</a:t>
            </a:r>
          </a:p>
        </p188:txBody>
      </p188:reply>
      <p188:reply id="{EF7F7901-3AA1-4766-8395-D3F45FEFBF22}" authorId="{145BC387-1FD6-8DA0-504A-995384A35E16}" created="2025-09-09T06:04:26.990">
        <p188:txBody>
          <a:bodyPr/>
          <a:lstStyle/>
          <a:p>
            <a:r>
              <a:rPr lang="en-GB"/>
              <a:t>we kept example in the previous slides (because they are examples, not tips) and added Tip in this slide becaues they are tips not examples!</a:t>
            </a:r>
          </a:p>
        </p188:txBody>
      </p188:reply>
    </p188:replyLst>
    <p188:txBody>
      <a:bodyPr/>
      <a:lstStyle/>
      <a:p>
        <a:r>
          <a:rPr lang="en-US"/>
          <a:t>In previous slide you used Example after bold text, so it could be added here to keep consistency. </a:t>
        </a:r>
      </a:p>
    </p188:txBody>
  </p188:cm>
</p188:cmLst>
</file>

<file path=ppt/notesMasters/_rels/notesMaster1.xml.rels><?xml version="1.0" encoding="UTF-8"?><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pt-PT" sz="1200" b="0" i="0" u="none" strike="noStrike" cap="none">
                <a:solidFill>
                  <a:schemeClr val="dk1"/>
                </a:solidFill>
                <a:latin typeface="Calibri"/>
                <a:ea typeface="Calibri"/>
                <a:cs typeface="Calibri"/>
                <a:sym typeface="Calibri"/>
              </a:rPr>
              <a:t>‹Nº›</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Relationships xmlns="http://schemas.openxmlformats.org/package/2006/relationships"><Relationship Id="rId8" Type="http://schemas.openxmlformats.org/officeDocument/2006/relationships/hyperlink" Target="https://www.mentorink.com/blog/gallup-clifton-strengths-strengthsfinder-a-complete-guide/#:~:text=Improved%20Career%20and%20Personal%20Development%20By%20aligning,more%20effective%20for%20long%2Dterm%20growth%20and%20happiness." TargetMode="External"/><Relationship Id="rId13" Type="http://schemas.openxmlformats.org/officeDocument/2006/relationships/hyperlink" Target="https://www.ccl.org/articles/leading-effectively-articles/closing-the-gap-between-intent-vs-impact-sbii/" TargetMode="External"/><Relationship Id="rId3" Type="http://schemas.openxmlformats.org/officeDocument/2006/relationships/hyperlink" Target="https://www.stockton.ac.uk/media/3545/the-soler-model-script.pdf" TargetMode="External"/><Relationship Id="rId7" Type="http://schemas.openxmlformats.org/officeDocument/2006/relationships/hyperlink" Target="https://positivepsychology.com/appreciative-inquiry/" TargetMode="External"/><Relationship Id="rId12" Type="http://schemas.openxmlformats.org/officeDocument/2006/relationships/hyperlink" Target="https://nordicnlp.com/2025/02/27/the-power-of-metaphors-in-coaching/" TargetMode="External"/><Relationship Id="rId2" Type="http://schemas.openxmlformats.org/officeDocument/2006/relationships/slide" Target="../slides/slide22.xml"/><Relationship Id="rId1" Type="http://schemas.openxmlformats.org/officeDocument/2006/relationships/notesMaster" Target="../notesMasters/notesMaster1.xml"/><Relationship Id="rId6" Type="http://schemas.openxmlformats.org/officeDocument/2006/relationships/hyperlink" Target="https://www.mindtools.com/an0fzpz/the-grow-model-of-coaching-and-mentoring" TargetMode="External"/><Relationship Id="rId11" Type="http://schemas.openxmlformats.org/officeDocument/2006/relationships/hyperlink" Target="https://writingcooperative.com/3-storytelling-frameworks-i-am-using-to-transform-my-content-writing-8433c83ce87e" TargetMode="External"/><Relationship Id="rId5" Type="http://schemas.openxmlformats.org/officeDocument/2006/relationships/hyperlink" Target="https://untools.co/ladder-of-inference/" TargetMode="External"/><Relationship Id="rId15" Type="http://schemas.openxmlformats.org/officeDocument/2006/relationships/hyperlink" Target="https://bramlettpartners.com/blog/radical-candor-care-personally-challenge-directly" TargetMode="External"/><Relationship Id="rId10" Type="http://schemas.openxmlformats.org/officeDocument/2006/relationships/hyperlink" Target="https://ca.indeed.com/career-advice/interviewing/star-interview-method" TargetMode="External"/><Relationship Id="rId4" Type="http://schemas.openxmlformats.org/officeDocument/2006/relationships/hyperlink" Target="https://colinjamesmethod.com/what-is-reflective-listening/" TargetMode="External"/><Relationship Id="rId9" Type="http://schemas.openxmlformats.org/officeDocument/2006/relationships/hyperlink" Target="https://www.viacharacter.org/topics/articles/how-is-the-via-survey-different-from-strengthsfinder" TargetMode="External"/><Relationship Id="rId14" Type="http://schemas.openxmlformats.org/officeDocument/2006/relationships/hyperlink" Target="https://www.nlp-techniques.org/what-is-nlp/nlp-planning/nlp-feedforward/" TargetMode="External"/></Relationships>
</file>

<file path=ppt/notesSlides/_rels/notesSlide14.xml.rels><?xml version="1.0" encoding="UTF-8"?><Relationships xmlns="http://schemas.openxmlformats.org/package/2006/relationships"><Relationship Id="rId3" Type="http://schemas.openxmlformats.org/officeDocument/2006/relationships/hyperlink" Target="https://www.stockton.ac.uk/media/3545/the-soler-model-script.pdf" TargetMode="External"/><Relationship Id="rId2" Type="http://schemas.openxmlformats.org/officeDocument/2006/relationships/slide" Target="../slides/slide23.xml"/><Relationship Id="rId1" Type="http://schemas.openxmlformats.org/officeDocument/2006/relationships/notesMaster" Target="../notesMasters/notesMaster1.xml"/><Relationship Id="rId5" Type="http://schemas.openxmlformats.org/officeDocument/2006/relationships/hyperlink" Target="https://untools.co/ladder-of-inference/" TargetMode="External"/><Relationship Id="rId4" Type="http://schemas.openxmlformats.org/officeDocument/2006/relationships/hyperlink" Target="https://colinjamesmethod.com/what-is-reflective-listening/" TargetMode="External"/></Relationships>
</file>

<file path=ppt/notesSlides/_rels/notesSlide15.xml.rels><?xml version="1.0" encoding="UTF-8"?><Relationships xmlns="http://schemas.openxmlformats.org/package/2006/relationships"><Relationship Id="rId3" Type="http://schemas.openxmlformats.org/officeDocument/2006/relationships/hyperlink" Target="https://www.mindtools.com/an0fzpz/the-grow-model-of-coaching-and-mentoring" TargetMode="External"/><Relationship Id="rId2" Type="http://schemas.openxmlformats.org/officeDocument/2006/relationships/slide" Target="../slides/slide24.xml"/><Relationship Id="rId1" Type="http://schemas.openxmlformats.org/officeDocument/2006/relationships/notesMaster" Target="../notesMasters/notesMaster1.xml"/><Relationship Id="rId6" Type="http://schemas.openxmlformats.org/officeDocument/2006/relationships/hyperlink" Target="https://www.viacharacter.org/topics/articles/how-is-the-via-survey-different-from-strengthsfinder" TargetMode="External"/><Relationship Id="rId5" Type="http://schemas.openxmlformats.org/officeDocument/2006/relationships/hyperlink" Target="https://www.mentorink.com/blog/gallup-clifton-strengths-strengthsfinder-a-complete-guide/#:~:text=Improved%20Career%20and%20Personal%20Development%20By%20aligning,more%20effective%20for%20long%2Dterm%20growth%20and%20happiness." TargetMode="External"/><Relationship Id="rId4" Type="http://schemas.openxmlformats.org/officeDocument/2006/relationships/hyperlink" Target="https://positivepsychology.com/appreciative-inquiry/" TargetMode="External"/></Relationships>
</file>

<file path=ppt/notesSlides/_rels/notesSlide16.xml.rels><?xml version="1.0" encoding="UTF-8"?><Relationships xmlns="http://schemas.openxmlformats.org/package/2006/relationships"><Relationship Id="rId3" Type="http://schemas.openxmlformats.org/officeDocument/2006/relationships/hyperlink" Target="https://ca.indeed.com/career-advice/interviewing/star-interview-method" TargetMode="External"/><Relationship Id="rId2" Type="http://schemas.openxmlformats.org/officeDocument/2006/relationships/slide" Target="../slides/slide25.xml"/><Relationship Id="rId1" Type="http://schemas.openxmlformats.org/officeDocument/2006/relationships/notesMaster" Target="../notesMasters/notesMaster1.xml"/><Relationship Id="rId5" Type="http://schemas.openxmlformats.org/officeDocument/2006/relationships/hyperlink" Target="https://nordicnlp.com/2025/02/27/the-power-of-metaphors-in-coaching/" TargetMode="External"/><Relationship Id="rId4" Type="http://schemas.openxmlformats.org/officeDocument/2006/relationships/hyperlink" Target="https://writingcooperative.com/3-storytelling-frameworks-i-am-using-to-transform-my-content-writing-8433c83ce87e" TargetMode="External"/></Relationships>
</file>

<file path=ppt/notesSlides/_rels/notesSlide17.xml.rels><?xml version="1.0" encoding="UTF-8"?><Relationships xmlns="http://schemas.openxmlformats.org/package/2006/relationships"><Relationship Id="rId3" Type="http://schemas.openxmlformats.org/officeDocument/2006/relationships/hyperlink" Target="https://www.ccl.org/articles/leading-effectively-articles/closing-the-gap-between-intent-vs-impact-sbii/" TargetMode="External"/><Relationship Id="rId2" Type="http://schemas.openxmlformats.org/officeDocument/2006/relationships/slide" Target="../slides/slide26.xml"/><Relationship Id="rId1" Type="http://schemas.openxmlformats.org/officeDocument/2006/relationships/notesMaster" Target="../notesMasters/notesMaster1.xml"/><Relationship Id="rId5" Type="http://schemas.openxmlformats.org/officeDocument/2006/relationships/hyperlink" Target="https://bramlettpartners.com/blog/radical-candor-care-personally-challenge-directly" TargetMode="External"/><Relationship Id="rId4" Type="http://schemas.openxmlformats.org/officeDocument/2006/relationships/hyperlink" Target="https://www.nlp-techniques.org/what-is-nlp/nlp-planning/nlp-feedforward/" TargetMode="External"/></Relationships>
</file>

<file path=ppt/notesSlides/_rels/notesSlide18.xml.rels><?xml version="1.0" encoding="UTF-8"?><Relationships xmlns="http://schemas.openxmlformats.org/package/2006/relationships"><Relationship Id="rId3" Type="http://schemas.openxmlformats.org/officeDocument/2006/relationships/hyperlink" Target="https://www.mindtools.com/an0fzpz/the-grow-model-of-coaching-and-mentoring" TargetMode="External"/><Relationship Id="rId2" Type="http://schemas.openxmlformats.org/officeDocument/2006/relationships/slide" Target="../slides/slide32.xml"/><Relationship Id="rId1" Type="http://schemas.openxmlformats.org/officeDocument/2006/relationships/notesMaster" Target="../notesMasters/notesMaster1.xml"/><Relationship Id="rId4" Type="http://schemas.openxmlformats.org/officeDocument/2006/relationships/hyperlink" Target="https://www.thrivewithmentoring.com/blog/creating-a-personal-development-plan-with-your-mentor" TargetMode="External"/></Relationships>
</file>

<file path=ppt/notesSlides/_rels/notesSlide19.xml.rels><?xml version="1.0" encoding="UTF-8"?><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0.xml.rels><?xml version="1.0" encoding="UTF-8"?><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1.xml.rels><?xml version="1.0" encoding="UTF-8"?><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2.xml.rels><?xml version="1.0" encoding="UTF-8"?><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3.xml.rels><?xml version="1.0" encoding="UTF-8"?><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2" name="Google Shape;132;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
          <a:extLst>
            <a:ext uri="{FF2B5EF4-FFF2-40B4-BE49-F238E27FC236}">
              <a16:creationId xmlns:a16="http://schemas.microsoft.com/office/drawing/2014/main" id="{AAA68F3D-F94F-AA18-DEB1-720408CAA0C5}"/>
            </a:ext>
          </a:extLst>
        </p:cNvPr>
        <p:cNvGrpSpPr/>
        <p:nvPr/>
      </p:nvGrpSpPr>
      <p:grpSpPr>
        <a:xfrm>
          <a:off x="0" y="0"/>
          <a:ext cx="0" cy="0"/>
          <a:chOff x="0" y="0"/>
          <a:chExt cx="0" cy="0"/>
        </a:xfrm>
      </p:grpSpPr>
      <p:sp>
        <p:nvSpPr>
          <p:cNvPr id="224" name="Google Shape;224;p3:notes">
            <a:extLst>
              <a:ext uri="{FF2B5EF4-FFF2-40B4-BE49-F238E27FC236}">
                <a16:creationId xmlns:a16="http://schemas.microsoft.com/office/drawing/2014/main" id="{95EE8878-5919-828F-D173-9C5D836D5F2B}"/>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5" name="Google Shape;225;p3:notes">
            <a:extLst>
              <a:ext uri="{FF2B5EF4-FFF2-40B4-BE49-F238E27FC236}">
                <a16:creationId xmlns:a16="http://schemas.microsoft.com/office/drawing/2014/main" id="{C591331A-276F-FCFE-3A2C-3F5232004AC8}"/>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475018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8" name="Google Shape;138;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g36ea64c330c_0_1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4" name="Google Shape;144;g36ea64c330c_0_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g36ea64c330c_0_1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0" name="Google Shape;150;g36ea64c330c_0_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g36ea64c330c_0_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7" name="Google Shape;157;g36ea64c330c_0_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g36ea64c330c_0_2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3" name="Google Shape;163;g36ea64c330c_0_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g36ea64c330c_0_4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0" name="Google Shape;170;g36ea64c330c_0_4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7" name="Google Shape;187;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g36ea64c330c_0_8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4" name="Google Shape;194;g36ea64c330c_0_8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
        <p:cNvGrpSpPr/>
        <p:nvPr/>
      </p:nvGrpSpPr>
      <p:grpSpPr>
        <a:xfrm>
          <a:off x="0" y="0"/>
          <a:ext cx="0" cy="0"/>
          <a:chOff x="0" y="0"/>
          <a:chExt cx="0" cy="0"/>
        </a:xfrm>
      </p:grpSpPr>
      <p:sp>
        <p:nvSpPr>
          <p:cNvPr id="200" name="Google Shape;200;g36ea64c330c_0_9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1" name="Google Shape;201;g36ea64c330c_0_9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g36ea64c330c_0_7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s-ES" b="1" dirty="0">
                <a:latin typeface="Arial"/>
                <a:ea typeface="Arial"/>
                <a:cs typeface="Arial"/>
                <a:sym typeface="Arial"/>
              </a:rPr>
              <a:t>Notas para la moderadora: Ayuda a los participantes a reflexionar sobre su propia preparación para ejercer de mentoras identificando indicadores clave y motivaciones internas.</a:t>
            </a:r>
            <a:endParaRPr b="1" dirty="0">
              <a:latin typeface="Arial"/>
              <a:ea typeface="Arial"/>
              <a:cs typeface="Arial"/>
              <a:sym typeface="Arial"/>
            </a:endParaRPr>
          </a:p>
        </p:txBody>
      </p:sp>
      <p:sp>
        <p:nvSpPr>
          <p:cNvPr id="219" name="Google Shape;219;g36ea64c330c_0_7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4">
          <a:extLst>
            <a:ext uri="{FF2B5EF4-FFF2-40B4-BE49-F238E27FC236}">
              <a16:creationId xmlns:a16="http://schemas.microsoft.com/office/drawing/2014/main" id="{0FB13EB1-25D8-44BA-9F7D-21C1FEEE5C47}"/>
            </a:ext>
          </a:extLst>
        </p:cNvPr>
        <p:cNvGrpSpPr/>
        <p:nvPr/>
      </p:nvGrpSpPr>
      <p:grpSpPr>
        <a:xfrm>
          <a:off x="0" y="0"/>
          <a:ext cx="0" cy="0"/>
          <a:chOff x="0" y="0"/>
          <a:chExt cx="0" cy="0"/>
        </a:xfrm>
      </p:grpSpPr>
      <p:sp>
        <p:nvSpPr>
          <p:cNvPr id="255" name="Google Shape;255;g36ef86f86b0_2_57:notes">
            <a:extLst>
              <a:ext uri="{FF2B5EF4-FFF2-40B4-BE49-F238E27FC236}">
                <a16:creationId xmlns:a16="http://schemas.microsoft.com/office/drawing/2014/main" id="{FB0705FD-553D-3CF6-09CC-0E6FC1B49F89}"/>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lvl="0" algn="l">
              <a:spcBef>
                <a:spcPts val="0"/>
              </a:spcBef>
              <a:spcAft>
                <a:spcPts val="0"/>
              </a:spcAft>
              <a:buNone/>
            </a:pPr>
            <a:r>
              <a:rPr lang="pt-PT" b="1" dirty="0">
                <a:sym typeface="Arial"/>
              </a:rPr>
              <a:t>Notas para la moderadora:</a:t>
            </a:r>
            <a:endParaRPr lang="en-US" dirty="0"/>
          </a:p>
          <a:p>
            <a:pPr lvl="0" algn="l">
              <a:spcAft>
                <a:spcPts val="0"/>
              </a:spcAft>
              <a:buNone/>
            </a:pPr>
            <a:r>
              <a:rPr lang="es-ES" b="1" dirty="0">
                <a:sym typeface="Arial"/>
              </a:rPr>
              <a:t>Escucha Activa</a:t>
            </a:r>
            <a:endParaRPr dirty="0"/>
          </a:p>
          <a:p>
            <a:pPr lvl="0" algn="l">
              <a:spcAft>
                <a:spcPts val="0"/>
              </a:spcAft>
              <a:buNone/>
            </a:pPr>
            <a:r>
              <a:rPr lang="es-ES" dirty="0">
                <a:sym typeface="Arial"/>
              </a:rPr>
              <a:t>Herramientas y técnicas:</a:t>
            </a:r>
            <a:endParaRPr dirty="0"/>
          </a:p>
          <a:p>
            <a:pPr marL="285750" indent="-285750">
              <a:buFont typeface="Arial"/>
              <a:buChar char="•"/>
            </a:pPr>
            <a:r>
              <a:rPr lang="pt-PT" dirty="0">
                <a:sym typeface="Arial"/>
              </a:rPr>
              <a:t>Modelo SOLER (Egan): Fomenta un lenguaje corporal abierto y la atención. </a:t>
            </a:r>
            <a:r>
              <a:rPr lang="pt-PT" i="1" dirty="0">
                <a:sym typeface="Arial"/>
              </a:rPr>
              <a:t>Sentarse erguida, Postura abierta, Inclinarse, Contacto visual, Relajarse</a:t>
            </a:r>
            <a:r>
              <a:rPr lang="pt-PT" dirty="0">
                <a:sym typeface="Arial"/>
              </a:rPr>
              <a:t>. </a:t>
            </a:r>
            <a:r>
              <a:rPr lang="pt-PT" dirty="0">
                <a:solidFill>
                  <a:srgbClr val="0563C1"/>
                </a:solidFill>
                <a:sym typeface="Arial"/>
                <a:hlinkClick r:id="rId3"/>
              </a:rPr>
              <a:t>the-soler-model-script.pdf</a:t>
            </a:r>
            <a:endParaRPr lang="pt-PT" dirty="0">
              <a:sym typeface="Arial"/>
            </a:endParaRPr>
          </a:p>
          <a:p>
            <a:pPr marL="457200" lvl="0" indent="-304800" algn="l" rtl="0">
              <a:lnSpc>
                <a:spcPct val="115000"/>
              </a:lnSpc>
              <a:spcBef>
                <a:spcPts val="300"/>
              </a:spcBef>
              <a:spcAft>
                <a:spcPts val="0"/>
              </a:spcAft>
              <a:buClr>
                <a:schemeClr val="dk1"/>
              </a:buClr>
              <a:buSzPts val="1200"/>
              <a:buFont typeface="Arial"/>
              <a:buChar char="●"/>
            </a:pPr>
            <a:r>
              <a:rPr lang="pt-PT" dirty="0">
                <a:sym typeface="Arial"/>
              </a:rPr>
              <a:t>Escucha reflexiva: Repite o parafrasea lo que dice la aprendiz para confirmar que lo has entendido. </a:t>
            </a:r>
            <a:r>
              <a:rPr lang="pt-PT" dirty="0">
                <a:solidFill>
                  <a:srgbClr val="0563C1"/>
                </a:solidFill>
                <a:sym typeface="Arial"/>
                <a:hlinkClick r:id="rId4"/>
              </a:rPr>
              <a:t>What is Reflective Listening? | A Definitive Guide</a:t>
            </a:r>
            <a:endParaRPr dirty="0"/>
          </a:p>
          <a:p>
            <a:pPr marL="285750" marR="0" lvl="0" indent="-285750" algn="l" defTabSz="914400" rtl="0" eaLnBrk="1" fontAlgn="auto" latinLnBrk="0" hangingPunct="1">
              <a:lnSpc>
                <a:spcPct val="100000"/>
              </a:lnSpc>
              <a:spcBef>
                <a:spcPts val="0"/>
              </a:spcBef>
              <a:spcAft>
                <a:spcPts val="0"/>
              </a:spcAft>
              <a:buClr>
                <a:srgbClr val="000000"/>
              </a:buClr>
              <a:buSzPts val="1400"/>
              <a:buFont typeface="Arial"/>
              <a:buChar char="•"/>
              <a:tabLst/>
              <a:defRPr/>
            </a:pPr>
            <a:r>
              <a:rPr lang="pt-PT" dirty="0">
                <a:sym typeface="Arial"/>
              </a:rPr>
              <a:t>Escalera de deducciones: </a:t>
            </a:r>
            <a:r>
              <a:rPr lang="es-ES" dirty="0">
                <a:sym typeface="Arial"/>
              </a:rPr>
              <a:t>A</a:t>
            </a:r>
            <a:r>
              <a:rPr lang="es-ES" dirty="0"/>
              <a:t>yuda a las mentoras a evitar sacar conclusiones precipitadas mediante el examen de su proceso de pensamiento</a:t>
            </a:r>
            <a:r>
              <a:rPr lang="pt-PT" dirty="0">
                <a:sym typeface="Arial"/>
              </a:rPr>
              <a:t>. </a:t>
            </a:r>
            <a:r>
              <a:rPr lang="pt-PT" dirty="0">
                <a:solidFill>
                  <a:srgbClr val="0563C1"/>
                </a:solidFill>
                <a:sym typeface="Arial"/>
                <a:hlinkClick r:id="rId5"/>
              </a:rPr>
              <a:t>Ladder of inference | Untools</a:t>
            </a:r>
            <a:endParaRPr dirty="0"/>
          </a:p>
          <a:p>
            <a:pPr lvl="0" indent="0" algn="l">
              <a:spcAft>
                <a:spcPts val="0"/>
              </a:spcAft>
              <a:buNone/>
            </a:pPr>
            <a:r>
              <a:rPr lang="es-ES" b="1" dirty="0">
                <a:sym typeface="Arial"/>
              </a:rPr>
              <a:t>Motivación y Empoderamiento</a:t>
            </a:r>
            <a:endParaRPr dirty="0"/>
          </a:p>
          <a:p>
            <a:pPr lvl="0" algn="l">
              <a:spcAft>
                <a:spcPts val="0"/>
              </a:spcAft>
              <a:buNone/>
            </a:pPr>
            <a:r>
              <a:rPr lang="es-ES" dirty="0">
                <a:sym typeface="Arial"/>
              </a:rPr>
              <a:t>Herramientas y técnicas</a:t>
            </a:r>
            <a:r>
              <a:rPr lang="pt-PT" dirty="0">
                <a:sym typeface="Arial"/>
              </a:rPr>
              <a:t>:</a:t>
            </a:r>
            <a:endParaRPr dirty="0"/>
          </a:p>
          <a:p>
            <a:pPr marL="285750" marR="0" lvl="0" indent="-285750" algn="l" defTabSz="914400" rtl="0" eaLnBrk="1" fontAlgn="auto" latinLnBrk="0" hangingPunct="1">
              <a:lnSpc>
                <a:spcPct val="100000"/>
              </a:lnSpc>
              <a:spcBef>
                <a:spcPts val="0"/>
              </a:spcBef>
              <a:spcAft>
                <a:spcPts val="0"/>
              </a:spcAft>
              <a:buClr>
                <a:srgbClr val="000000"/>
              </a:buClr>
              <a:buSzPts val="1400"/>
              <a:buFont typeface="Arial"/>
              <a:buChar char="•"/>
              <a:tabLst/>
              <a:defRPr/>
            </a:pPr>
            <a:r>
              <a:rPr lang="pt-PT" dirty="0">
                <a:sym typeface="Arial"/>
              </a:rPr>
              <a:t>Modelo GROW (Objeto, Realidad, Opciones, Voluntad): U</a:t>
            </a:r>
            <a:r>
              <a:rPr lang="es-ES" dirty="0"/>
              <a:t>n marco de coaching estructurado para ayudar a las alumnas a establecer y alcanzar tus objetivos. </a:t>
            </a:r>
            <a:r>
              <a:rPr lang="pt-PT" dirty="0">
                <a:solidFill>
                  <a:srgbClr val="0563C1"/>
                </a:solidFill>
                <a:sym typeface="Arial"/>
                <a:hlinkClick r:id="rId6"/>
              </a:rPr>
              <a:t>The GROW Model of Coaching and Mentoring - A Simple Process for Developing Your People</a:t>
            </a:r>
            <a:endParaRPr dirty="0"/>
          </a:p>
          <a:p>
            <a:pPr marL="285750" indent="-285750">
              <a:buFont typeface="Arial"/>
              <a:buChar char="•"/>
            </a:pPr>
            <a:r>
              <a:rPr lang="pt-PT" dirty="0">
                <a:sym typeface="Arial"/>
              </a:rPr>
              <a:t>Investigación de apreciación: Se centra en los puntos fuertes y en lo que funciona bien para inspirar un cambio positivo. </a:t>
            </a:r>
            <a:r>
              <a:rPr lang="pt-PT" dirty="0">
                <a:solidFill>
                  <a:srgbClr val="0563C1"/>
                </a:solidFill>
                <a:sym typeface="Arial"/>
                <a:hlinkClick r:id="rId7"/>
              </a:rPr>
              <a:t>What Is Appreciative Inquiry? (Definition, Examples &amp; Model)</a:t>
            </a:r>
            <a:endParaRPr dirty="0"/>
          </a:p>
          <a:p>
            <a:pPr marL="285750" indent="-285750">
              <a:buFont typeface="Arial"/>
              <a:buChar char="•"/>
            </a:pPr>
            <a:r>
              <a:rPr lang="pt-PT" dirty="0">
                <a:sym typeface="Arial"/>
              </a:rPr>
              <a:t>StrengthsFinder o VIA Character Strengths: Herramientas para identificar y aprovechar los talentos naturales de los aprendices. </a:t>
            </a:r>
            <a:r>
              <a:rPr lang="pt-PT" dirty="0">
                <a:solidFill>
                  <a:srgbClr val="0563C1"/>
                </a:solidFill>
                <a:sym typeface="Arial"/>
                <a:hlinkClick r:id="rId8"/>
              </a:rPr>
              <a:t>Gallup Clifton Strengths (Strengthsfinder): A Complete Guide - Mentorink</a:t>
            </a:r>
            <a:r>
              <a:rPr lang="pt-PT" b="1" dirty="0">
                <a:sym typeface="Arial"/>
              </a:rPr>
              <a:t>, </a:t>
            </a:r>
            <a:r>
              <a:rPr lang="pt-PT" dirty="0">
                <a:solidFill>
                  <a:srgbClr val="0563C1"/>
                </a:solidFill>
                <a:sym typeface="Arial"/>
                <a:hlinkClick r:id="rId9"/>
              </a:rPr>
              <a:t>How is the VIA Survey Different from StrengthsFinder?</a:t>
            </a:r>
            <a:endParaRPr dirty="0"/>
          </a:p>
          <a:p>
            <a:pPr lvl="0" indent="0" algn="l">
              <a:spcAft>
                <a:spcPts val="0"/>
              </a:spcAft>
              <a:buNone/>
            </a:pPr>
            <a:r>
              <a:rPr lang="es-ES" b="1" dirty="0">
                <a:sym typeface="Arial"/>
              </a:rPr>
              <a:t>Compartir experiencias de forma constructiva</a:t>
            </a:r>
            <a:endParaRPr dirty="0"/>
          </a:p>
          <a:p>
            <a:pPr lvl="0" algn="l">
              <a:spcAft>
                <a:spcPts val="0"/>
              </a:spcAft>
              <a:buNone/>
            </a:pPr>
            <a:r>
              <a:rPr lang="es-ES" dirty="0">
                <a:sym typeface="Arial"/>
              </a:rPr>
              <a:t>Herramientas y técnicas</a:t>
            </a:r>
            <a:r>
              <a:rPr lang="pt-PT" dirty="0">
                <a:sym typeface="Arial"/>
              </a:rPr>
              <a:t>:</a:t>
            </a:r>
            <a:endParaRPr dirty="0"/>
          </a:p>
          <a:p>
            <a:pPr marL="285750" indent="-285750">
              <a:buFont typeface="Arial"/>
              <a:buChar char="•"/>
            </a:pPr>
            <a:r>
              <a:rPr lang="pt-PT" dirty="0">
                <a:sym typeface="Arial"/>
              </a:rPr>
              <a:t>Método STAR (Situación, Tarea, Acción, Resultado): Ayuda a las mentoras a estructurar historias de forma clara y significativa. </a:t>
            </a:r>
            <a:r>
              <a:rPr lang="pt-PT" dirty="0">
                <a:solidFill>
                  <a:srgbClr val="0563C1"/>
                </a:solidFill>
                <a:sym typeface="Arial"/>
                <a:hlinkClick r:id="rId10"/>
              </a:rPr>
              <a:t>How to Use the STAR Interview Method Response Technique | Indeed.com Canada</a:t>
            </a:r>
            <a:endParaRPr dirty="0"/>
          </a:p>
          <a:p>
            <a:pPr marL="285750" indent="-285750">
              <a:buFont typeface="Arial"/>
              <a:buChar char="•"/>
            </a:pPr>
            <a:r>
              <a:rPr lang="pt-PT" dirty="0">
                <a:sym typeface="Arial"/>
              </a:rPr>
              <a:t>Marcos narrativos (por ejemplo, El viaje del héroe): útiles para compartir narrativas de crecimiento personal que generen empatía. </a:t>
            </a:r>
            <a:r>
              <a:rPr lang="pt-PT" dirty="0">
                <a:solidFill>
                  <a:srgbClr val="0563C1"/>
                </a:solidFill>
                <a:sym typeface="Arial"/>
                <a:hlinkClick r:id="rId11"/>
              </a:rPr>
              <a:t>3 Storytelling Frameworks I Am Using To Transform My Content Writing | by Nimra Khalid | The Writing Cooperative</a:t>
            </a:r>
            <a:endParaRPr lang="pt-PT" dirty="0">
              <a:solidFill>
                <a:srgbClr val="0563C1"/>
              </a:solidFill>
              <a:sym typeface="Calibri"/>
            </a:endParaRPr>
          </a:p>
          <a:p>
            <a:pPr marL="285750" indent="-285750">
              <a:buFont typeface="Arial"/>
              <a:buChar char="•"/>
            </a:pPr>
            <a:r>
              <a:rPr lang="pt-PT" dirty="0">
                <a:sym typeface="Arial"/>
              </a:rPr>
              <a:t>Coaching con metáforas: Uso de metáforas para hacer que las experiencias abstractas resulten cercanas y memorables. </a:t>
            </a:r>
            <a:r>
              <a:rPr lang="pt-PT" dirty="0">
                <a:solidFill>
                  <a:srgbClr val="0563C1"/>
                </a:solidFill>
                <a:sym typeface="Arial"/>
                <a:hlinkClick r:id="rId12"/>
              </a:rPr>
              <a:t>The Power of Metaphors in Coaching</a:t>
            </a:r>
            <a:endParaRPr dirty="0"/>
          </a:p>
          <a:p>
            <a:pPr lvl="0" indent="0" algn="l">
              <a:spcAft>
                <a:spcPts val="0"/>
              </a:spcAft>
              <a:buNone/>
            </a:pPr>
            <a:r>
              <a:rPr lang="es-ES" b="1" dirty="0">
                <a:sym typeface="Arial"/>
              </a:rPr>
              <a:t>Ofrecer Comentarios</a:t>
            </a:r>
            <a:endParaRPr dirty="0"/>
          </a:p>
          <a:p>
            <a:pPr lvl="0" algn="l">
              <a:spcAft>
                <a:spcPts val="0"/>
              </a:spcAft>
              <a:buNone/>
            </a:pPr>
            <a:r>
              <a:rPr lang="es-ES" dirty="0">
                <a:sym typeface="Arial"/>
              </a:rPr>
              <a:t>Herramientas y técnicas</a:t>
            </a:r>
            <a:r>
              <a:rPr lang="pt-PT" dirty="0">
                <a:sym typeface="Arial"/>
              </a:rPr>
              <a:t>:</a:t>
            </a:r>
            <a:endParaRPr dirty="0"/>
          </a:p>
          <a:p>
            <a:pPr marL="285750" indent="-285750">
              <a:buFont typeface="Arial"/>
              <a:buChar char="•"/>
            </a:pPr>
            <a:r>
              <a:rPr lang="pt-PT" dirty="0">
                <a:sym typeface="Arial"/>
              </a:rPr>
              <a:t>Modelo SBI (Situación, Comportamiento, Impacto): Una estructura sencilla y eficaz para ofrecer comentarios claros y sin juicios de valor. </a:t>
            </a:r>
            <a:r>
              <a:rPr lang="pt-PT" dirty="0">
                <a:solidFill>
                  <a:srgbClr val="0563C1"/>
                </a:solidFill>
                <a:sym typeface="Arial"/>
                <a:hlinkClick r:id="rId13"/>
              </a:rPr>
              <a:t>Use SBI (Situation-Behavior-Impact) to Understand Intent | CCL</a:t>
            </a:r>
            <a:endParaRPr dirty="0"/>
          </a:p>
          <a:p>
            <a:pPr marL="285750" indent="-285750">
              <a:buFont typeface="Arial"/>
              <a:buChar char="•"/>
            </a:pPr>
            <a:r>
              <a:rPr lang="pt-PT" dirty="0">
                <a:sym typeface="Arial"/>
              </a:rPr>
              <a:t>Feedforward (Marshall Goldsmith): Se centra en la mejora futura en lugar de en los errores pasados. </a:t>
            </a:r>
            <a:r>
              <a:rPr lang="pt-PT" dirty="0">
                <a:solidFill>
                  <a:srgbClr val="0563C1"/>
                </a:solidFill>
                <a:sym typeface="Arial"/>
                <a:hlinkClick r:id="rId14"/>
              </a:rPr>
              <a:t>Feedforward | No1 Approach To Seeking Ideas For Improvement</a:t>
            </a:r>
            <a:endParaRPr dirty="0"/>
          </a:p>
          <a:p>
            <a:pPr marL="285750" indent="-285750">
              <a:buFont typeface="Arial"/>
              <a:buChar char="•"/>
            </a:pPr>
            <a:r>
              <a:rPr lang="pt-PT" dirty="0">
                <a:sym typeface="Arial"/>
              </a:rPr>
              <a:t>Radical Candor (Kim Scott): Equilibra el interés personal con el desafío directo. </a:t>
            </a:r>
            <a:r>
              <a:rPr lang="pt-PT" dirty="0">
                <a:solidFill>
                  <a:srgbClr val="0563C1"/>
                </a:solidFill>
                <a:sym typeface="Arial"/>
                <a:hlinkClick r:id="rId15"/>
              </a:rPr>
              <a:t>Radical Candor (Care Personally + Challenge Directly) | Bramlett Partners</a:t>
            </a:r>
            <a:endParaRPr dirty="0"/>
          </a:p>
          <a:p>
            <a:pPr marL="0" indent="0"/>
            <a:br>
              <a:rPr lang="en-US" dirty="0"/>
            </a:br>
            <a:endParaRPr lang="en-US" dirty="0"/>
          </a:p>
        </p:txBody>
      </p:sp>
      <p:sp>
        <p:nvSpPr>
          <p:cNvPr id="256" name="Google Shape;256;g36ef86f86b0_2_57:notes">
            <a:extLst>
              <a:ext uri="{FF2B5EF4-FFF2-40B4-BE49-F238E27FC236}">
                <a16:creationId xmlns:a16="http://schemas.microsoft.com/office/drawing/2014/main" id="{772A22C0-13C0-02B7-8BBD-D265981F2EB7}"/>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867072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lgn="l">
              <a:spcBef>
                <a:spcPts val="0"/>
              </a:spcBef>
              <a:spcAft>
                <a:spcPts val="0"/>
              </a:spcAft>
              <a:buNone/>
            </a:pPr>
            <a:r>
              <a:rPr lang="es-ES" b="1" dirty="0">
                <a:sym typeface="Arial"/>
              </a:rPr>
              <a:t>Notas para la moderadora:</a:t>
            </a:r>
            <a:endParaRPr lang="es-ES" dirty="0"/>
          </a:p>
          <a:p>
            <a:pPr lvl="0" algn="l">
              <a:spcAft>
                <a:spcPts val="0"/>
              </a:spcAft>
              <a:buNone/>
            </a:pPr>
            <a:r>
              <a:rPr lang="es-ES" b="1" dirty="0">
                <a:sym typeface="Arial"/>
              </a:rPr>
              <a:t>Escucha Activa</a:t>
            </a:r>
            <a:endParaRPr lang="es-ES" dirty="0"/>
          </a:p>
          <a:p>
            <a:pPr lvl="0" algn="l">
              <a:spcAft>
                <a:spcPts val="0"/>
              </a:spcAft>
              <a:buNone/>
            </a:pPr>
            <a:r>
              <a:rPr lang="es-ES" dirty="0">
                <a:sym typeface="Arial"/>
              </a:rPr>
              <a:t>Herramientas y técnicas:</a:t>
            </a:r>
            <a:endParaRPr lang="es-ES" dirty="0"/>
          </a:p>
          <a:p>
            <a:pPr marL="285750" indent="-285750">
              <a:buFont typeface="Arial"/>
              <a:buChar char="•"/>
            </a:pPr>
            <a:r>
              <a:rPr lang="es-ES" dirty="0">
                <a:sym typeface="Arial"/>
              </a:rPr>
              <a:t>Modelo SOLER (Egan): Fomenta un lenguaje corporal abierto y la atención. </a:t>
            </a:r>
            <a:r>
              <a:rPr lang="es-ES" i="1" dirty="0">
                <a:sym typeface="Arial"/>
              </a:rPr>
              <a:t>Sentarse erguida, Postura abierta, Inclinarse, Contacto visual, Relajarse</a:t>
            </a:r>
            <a:r>
              <a:rPr lang="es-ES" dirty="0">
                <a:sym typeface="Arial"/>
              </a:rPr>
              <a:t>. </a:t>
            </a:r>
            <a:r>
              <a:rPr lang="es-ES" dirty="0">
                <a:solidFill>
                  <a:srgbClr val="0563C1"/>
                </a:solidFill>
                <a:sym typeface="Arial"/>
                <a:hlinkClick r:id="rId3"/>
              </a:rPr>
              <a:t>the-soler-model-script.pdf</a:t>
            </a:r>
            <a:endParaRPr lang="es-ES" dirty="0">
              <a:sym typeface="Arial"/>
            </a:endParaRPr>
          </a:p>
          <a:p>
            <a:pPr marL="457200" lvl="0" indent="-304800" algn="l" rtl="0">
              <a:lnSpc>
                <a:spcPct val="115000"/>
              </a:lnSpc>
              <a:spcBef>
                <a:spcPts val="300"/>
              </a:spcBef>
              <a:spcAft>
                <a:spcPts val="0"/>
              </a:spcAft>
              <a:buClr>
                <a:schemeClr val="dk1"/>
              </a:buClr>
              <a:buSzPts val="1200"/>
              <a:buFont typeface="Arial"/>
              <a:buChar char="●"/>
            </a:pPr>
            <a:r>
              <a:rPr lang="es-ES" dirty="0">
                <a:sym typeface="Arial"/>
              </a:rPr>
              <a:t>Escucha reflexiva: Repite o parafrasea lo que dice la aprendiz para confirmar que lo has entendido. </a:t>
            </a:r>
            <a:r>
              <a:rPr lang="es-ES" dirty="0" err="1">
                <a:solidFill>
                  <a:srgbClr val="0563C1"/>
                </a:solidFill>
                <a:sym typeface="Arial"/>
                <a:hlinkClick r:id="rId4"/>
              </a:rPr>
              <a:t>What</a:t>
            </a:r>
            <a:r>
              <a:rPr lang="es-ES" dirty="0">
                <a:solidFill>
                  <a:srgbClr val="0563C1"/>
                </a:solidFill>
                <a:sym typeface="Arial"/>
                <a:hlinkClick r:id="rId4"/>
              </a:rPr>
              <a:t> </a:t>
            </a:r>
            <a:r>
              <a:rPr lang="es-ES" dirty="0" err="1">
                <a:solidFill>
                  <a:srgbClr val="0563C1"/>
                </a:solidFill>
                <a:sym typeface="Arial"/>
                <a:hlinkClick r:id="rId4"/>
              </a:rPr>
              <a:t>is</a:t>
            </a:r>
            <a:r>
              <a:rPr lang="es-ES" dirty="0">
                <a:solidFill>
                  <a:srgbClr val="0563C1"/>
                </a:solidFill>
                <a:sym typeface="Arial"/>
                <a:hlinkClick r:id="rId4"/>
              </a:rPr>
              <a:t> Reflective </a:t>
            </a:r>
            <a:r>
              <a:rPr lang="es-ES" dirty="0" err="1">
                <a:solidFill>
                  <a:srgbClr val="0563C1"/>
                </a:solidFill>
                <a:sym typeface="Arial"/>
                <a:hlinkClick r:id="rId4"/>
              </a:rPr>
              <a:t>Listening</a:t>
            </a:r>
            <a:r>
              <a:rPr lang="es-ES" dirty="0">
                <a:solidFill>
                  <a:srgbClr val="0563C1"/>
                </a:solidFill>
                <a:sym typeface="Arial"/>
                <a:hlinkClick r:id="rId4"/>
              </a:rPr>
              <a:t>? | A Definitive Guide</a:t>
            </a:r>
            <a:endParaRPr lang="es-ES" dirty="0"/>
          </a:p>
          <a:p>
            <a:pPr marL="285750" marR="0" lvl="0" indent="-285750" algn="l" defTabSz="914400" rtl="0" eaLnBrk="1" fontAlgn="auto" latinLnBrk="0" hangingPunct="1">
              <a:lnSpc>
                <a:spcPct val="100000"/>
              </a:lnSpc>
              <a:spcBef>
                <a:spcPts val="0"/>
              </a:spcBef>
              <a:spcAft>
                <a:spcPts val="0"/>
              </a:spcAft>
              <a:buClr>
                <a:srgbClr val="000000"/>
              </a:buClr>
              <a:buSzPts val="1400"/>
              <a:buFont typeface="Arial"/>
              <a:buChar char="•"/>
              <a:tabLst/>
              <a:defRPr/>
            </a:pPr>
            <a:r>
              <a:rPr lang="es-ES" dirty="0">
                <a:sym typeface="Arial"/>
              </a:rPr>
              <a:t>Escalera de deducciones: A</a:t>
            </a:r>
            <a:r>
              <a:rPr lang="es-ES" dirty="0"/>
              <a:t>yuda a las mentoras a evitar sacar conclusiones precipitadas mediante el examen de su proceso de pensamiento</a:t>
            </a:r>
            <a:r>
              <a:rPr lang="es-ES" dirty="0">
                <a:sym typeface="Arial"/>
              </a:rPr>
              <a:t>. </a:t>
            </a:r>
            <a:r>
              <a:rPr lang="es-ES" dirty="0">
                <a:solidFill>
                  <a:srgbClr val="0563C1"/>
                </a:solidFill>
                <a:sym typeface="Arial"/>
                <a:hlinkClick r:id="rId5"/>
              </a:rPr>
              <a:t>Ladder </a:t>
            </a:r>
            <a:r>
              <a:rPr lang="es-ES" dirty="0" err="1">
                <a:solidFill>
                  <a:srgbClr val="0563C1"/>
                </a:solidFill>
                <a:sym typeface="Arial"/>
                <a:hlinkClick r:id="rId5"/>
              </a:rPr>
              <a:t>of</a:t>
            </a:r>
            <a:r>
              <a:rPr lang="es-ES" dirty="0">
                <a:solidFill>
                  <a:srgbClr val="0563C1"/>
                </a:solidFill>
                <a:sym typeface="Arial"/>
                <a:hlinkClick r:id="rId5"/>
              </a:rPr>
              <a:t> </a:t>
            </a:r>
            <a:r>
              <a:rPr lang="es-ES" dirty="0" err="1">
                <a:solidFill>
                  <a:srgbClr val="0563C1"/>
                </a:solidFill>
                <a:sym typeface="Arial"/>
                <a:hlinkClick r:id="rId5"/>
              </a:rPr>
              <a:t>inference</a:t>
            </a:r>
            <a:r>
              <a:rPr lang="es-ES" dirty="0">
                <a:solidFill>
                  <a:srgbClr val="0563C1"/>
                </a:solidFill>
                <a:sym typeface="Arial"/>
                <a:hlinkClick r:id="rId5"/>
              </a:rPr>
              <a:t> | </a:t>
            </a:r>
            <a:r>
              <a:rPr lang="es-ES" dirty="0" err="1">
                <a:solidFill>
                  <a:srgbClr val="0563C1"/>
                </a:solidFill>
                <a:sym typeface="Arial"/>
                <a:hlinkClick r:id="rId5"/>
              </a:rPr>
              <a:t>Untools</a:t>
            </a:r>
            <a:endParaRPr lang="es-ES" dirty="0"/>
          </a:p>
          <a:p>
            <a:endParaRPr lang="en-SE"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pt-PT" sz="1200" b="0" i="0" u="none" strike="noStrike" cap="none" smtClean="0">
                <a:solidFill>
                  <a:schemeClr val="dk1"/>
                </a:solidFill>
                <a:latin typeface="Calibri"/>
                <a:ea typeface="Calibri"/>
                <a:cs typeface="Calibri"/>
                <a:sym typeface="Calibri"/>
              </a:rPr>
              <a:t>23</a:t>
            </a:fld>
            <a:endParaRPr lang="pt-PT"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0856867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algn="l">
              <a:spcAft>
                <a:spcPts val="0"/>
              </a:spcAft>
              <a:buNone/>
            </a:pPr>
            <a:r>
              <a:rPr lang="es-ES" b="1" dirty="0">
                <a:sym typeface="Arial"/>
              </a:rPr>
              <a:t>Motivación y Empoderamiento</a:t>
            </a:r>
            <a:endParaRPr lang="es-ES" dirty="0"/>
          </a:p>
          <a:p>
            <a:pPr lvl="0" algn="l">
              <a:spcAft>
                <a:spcPts val="0"/>
              </a:spcAft>
              <a:buNone/>
            </a:pPr>
            <a:r>
              <a:rPr lang="es-ES" dirty="0">
                <a:sym typeface="Arial"/>
              </a:rPr>
              <a:t>Herramientas y técnicas:</a:t>
            </a:r>
            <a:endParaRPr lang="es-ES" dirty="0"/>
          </a:p>
          <a:p>
            <a:pPr marL="285750" marR="0" lvl="0" indent="-285750" algn="l" defTabSz="914400" rtl="0" eaLnBrk="1" fontAlgn="auto" latinLnBrk="0" hangingPunct="1">
              <a:lnSpc>
                <a:spcPct val="100000"/>
              </a:lnSpc>
              <a:spcBef>
                <a:spcPts val="0"/>
              </a:spcBef>
              <a:spcAft>
                <a:spcPts val="0"/>
              </a:spcAft>
              <a:buClr>
                <a:srgbClr val="000000"/>
              </a:buClr>
              <a:buSzPts val="1400"/>
              <a:buFont typeface="Arial"/>
              <a:buChar char="•"/>
              <a:tabLst/>
              <a:defRPr/>
            </a:pPr>
            <a:r>
              <a:rPr lang="es-ES" dirty="0">
                <a:sym typeface="Arial"/>
              </a:rPr>
              <a:t>Modelo GROW (Objeto, Realidad, Opciones, Voluntad): U</a:t>
            </a:r>
            <a:r>
              <a:rPr lang="es-ES" dirty="0"/>
              <a:t>n marco de coaching estructurado para ayudar a las alumnas a establecer y alcanzar sus objetivos. </a:t>
            </a:r>
            <a:r>
              <a:rPr lang="es-ES" dirty="0" err="1">
                <a:solidFill>
                  <a:srgbClr val="0563C1"/>
                </a:solidFill>
                <a:sym typeface="Arial"/>
                <a:hlinkClick r:id="rId3"/>
              </a:rPr>
              <a:t>The</a:t>
            </a:r>
            <a:r>
              <a:rPr lang="es-ES" dirty="0">
                <a:solidFill>
                  <a:srgbClr val="0563C1"/>
                </a:solidFill>
                <a:sym typeface="Arial"/>
                <a:hlinkClick r:id="rId3"/>
              </a:rPr>
              <a:t> GROW </a:t>
            </a:r>
            <a:r>
              <a:rPr lang="es-ES" dirty="0" err="1">
                <a:solidFill>
                  <a:srgbClr val="0563C1"/>
                </a:solidFill>
                <a:sym typeface="Arial"/>
                <a:hlinkClick r:id="rId3"/>
              </a:rPr>
              <a:t>Model</a:t>
            </a:r>
            <a:r>
              <a:rPr lang="es-ES" dirty="0">
                <a:solidFill>
                  <a:srgbClr val="0563C1"/>
                </a:solidFill>
                <a:sym typeface="Arial"/>
                <a:hlinkClick r:id="rId3"/>
              </a:rPr>
              <a:t> </a:t>
            </a:r>
            <a:r>
              <a:rPr lang="es-ES" dirty="0" err="1">
                <a:solidFill>
                  <a:srgbClr val="0563C1"/>
                </a:solidFill>
                <a:sym typeface="Arial"/>
                <a:hlinkClick r:id="rId3"/>
              </a:rPr>
              <a:t>of</a:t>
            </a:r>
            <a:r>
              <a:rPr lang="es-ES" dirty="0">
                <a:solidFill>
                  <a:srgbClr val="0563C1"/>
                </a:solidFill>
                <a:sym typeface="Arial"/>
                <a:hlinkClick r:id="rId3"/>
              </a:rPr>
              <a:t> Coaching and </a:t>
            </a:r>
            <a:r>
              <a:rPr lang="es-ES" dirty="0" err="1">
                <a:solidFill>
                  <a:srgbClr val="0563C1"/>
                </a:solidFill>
                <a:sym typeface="Arial"/>
                <a:hlinkClick r:id="rId3"/>
              </a:rPr>
              <a:t>Mentoring</a:t>
            </a:r>
            <a:r>
              <a:rPr lang="es-ES" dirty="0">
                <a:solidFill>
                  <a:srgbClr val="0563C1"/>
                </a:solidFill>
                <a:sym typeface="Arial"/>
                <a:hlinkClick r:id="rId3"/>
              </a:rPr>
              <a:t> - A Simple </a:t>
            </a:r>
            <a:r>
              <a:rPr lang="es-ES" dirty="0" err="1">
                <a:solidFill>
                  <a:srgbClr val="0563C1"/>
                </a:solidFill>
                <a:sym typeface="Arial"/>
                <a:hlinkClick r:id="rId3"/>
              </a:rPr>
              <a:t>Process</a:t>
            </a:r>
            <a:r>
              <a:rPr lang="es-ES" dirty="0">
                <a:solidFill>
                  <a:srgbClr val="0563C1"/>
                </a:solidFill>
                <a:sym typeface="Arial"/>
                <a:hlinkClick r:id="rId3"/>
              </a:rPr>
              <a:t> </a:t>
            </a:r>
            <a:r>
              <a:rPr lang="es-ES" dirty="0" err="1">
                <a:solidFill>
                  <a:srgbClr val="0563C1"/>
                </a:solidFill>
                <a:sym typeface="Arial"/>
                <a:hlinkClick r:id="rId3"/>
              </a:rPr>
              <a:t>for</a:t>
            </a:r>
            <a:r>
              <a:rPr lang="es-ES" dirty="0">
                <a:solidFill>
                  <a:srgbClr val="0563C1"/>
                </a:solidFill>
                <a:sym typeface="Arial"/>
                <a:hlinkClick r:id="rId3"/>
              </a:rPr>
              <a:t> </a:t>
            </a:r>
            <a:r>
              <a:rPr lang="es-ES" dirty="0" err="1">
                <a:solidFill>
                  <a:srgbClr val="0563C1"/>
                </a:solidFill>
                <a:sym typeface="Arial"/>
                <a:hlinkClick r:id="rId3"/>
              </a:rPr>
              <a:t>Developing</a:t>
            </a:r>
            <a:r>
              <a:rPr lang="es-ES" dirty="0">
                <a:solidFill>
                  <a:srgbClr val="0563C1"/>
                </a:solidFill>
                <a:sym typeface="Arial"/>
                <a:hlinkClick r:id="rId3"/>
              </a:rPr>
              <a:t> </a:t>
            </a:r>
            <a:r>
              <a:rPr lang="es-ES" dirty="0" err="1">
                <a:solidFill>
                  <a:srgbClr val="0563C1"/>
                </a:solidFill>
                <a:sym typeface="Arial"/>
                <a:hlinkClick r:id="rId3"/>
              </a:rPr>
              <a:t>Your</a:t>
            </a:r>
            <a:r>
              <a:rPr lang="es-ES" dirty="0">
                <a:solidFill>
                  <a:srgbClr val="0563C1"/>
                </a:solidFill>
                <a:sym typeface="Arial"/>
                <a:hlinkClick r:id="rId3"/>
              </a:rPr>
              <a:t> People</a:t>
            </a:r>
            <a:endParaRPr lang="es-ES" dirty="0"/>
          </a:p>
          <a:p>
            <a:pPr marL="285750" indent="-285750">
              <a:buFont typeface="Arial"/>
              <a:buChar char="•"/>
            </a:pPr>
            <a:r>
              <a:rPr lang="es-ES" dirty="0">
                <a:sym typeface="Arial"/>
              </a:rPr>
              <a:t>Investigación de apreciación: Se centra en los puntos fuertes y en lo que funciona bien para inspirar un cambio positivo. </a:t>
            </a:r>
            <a:r>
              <a:rPr lang="es-ES" dirty="0" err="1">
                <a:solidFill>
                  <a:srgbClr val="0563C1"/>
                </a:solidFill>
                <a:sym typeface="Arial"/>
                <a:hlinkClick r:id="rId4"/>
              </a:rPr>
              <a:t>What</a:t>
            </a:r>
            <a:r>
              <a:rPr lang="es-ES" dirty="0">
                <a:solidFill>
                  <a:srgbClr val="0563C1"/>
                </a:solidFill>
                <a:sym typeface="Arial"/>
                <a:hlinkClick r:id="rId4"/>
              </a:rPr>
              <a:t> </a:t>
            </a:r>
            <a:r>
              <a:rPr lang="es-ES" dirty="0" err="1">
                <a:solidFill>
                  <a:srgbClr val="0563C1"/>
                </a:solidFill>
                <a:sym typeface="Arial"/>
                <a:hlinkClick r:id="rId4"/>
              </a:rPr>
              <a:t>Is</a:t>
            </a:r>
            <a:r>
              <a:rPr lang="es-ES" dirty="0">
                <a:solidFill>
                  <a:srgbClr val="0563C1"/>
                </a:solidFill>
                <a:sym typeface="Arial"/>
                <a:hlinkClick r:id="rId4"/>
              </a:rPr>
              <a:t> </a:t>
            </a:r>
            <a:r>
              <a:rPr lang="es-ES" dirty="0" err="1">
                <a:solidFill>
                  <a:srgbClr val="0563C1"/>
                </a:solidFill>
                <a:sym typeface="Arial"/>
                <a:hlinkClick r:id="rId4"/>
              </a:rPr>
              <a:t>Appreciative</a:t>
            </a:r>
            <a:r>
              <a:rPr lang="es-ES" dirty="0">
                <a:solidFill>
                  <a:srgbClr val="0563C1"/>
                </a:solidFill>
                <a:sym typeface="Arial"/>
                <a:hlinkClick r:id="rId4"/>
              </a:rPr>
              <a:t> </a:t>
            </a:r>
            <a:r>
              <a:rPr lang="es-ES" dirty="0" err="1">
                <a:solidFill>
                  <a:srgbClr val="0563C1"/>
                </a:solidFill>
                <a:sym typeface="Arial"/>
                <a:hlinkClick r:id="rId4"/>
              </a:rPr>
              <a:t>Inquiry</a:t>
            </a:r>
            <a:r>
              <a:rPr lang="es-ES" dirty="0">
                <a:solidFill>
                  <a:srgbClr val="0563C1"/>
                </a:solidFill>
                <a:sym typeface="Arial"/>
                <a:hlinkClick r:id="rId4"/>
              </a:rPr>
              <a:t>? (</a:t>
            </a:r>
            <a:r>
              <a:rPr lang="es-ES" dirty="0" err="1">
                <a:solidFill>
                  <a:srgbClr val="0563C1"/>
                </a:solidFill>
                <a:sym typeface="Arial"/>
                <a:hlinkClick r:id="rId4"/>
              </a:rPr>
              <a:t>Definition</a:t>
            </a:r>
            <a:r>
              <a:rPr lang="es-ES" dirty="0">
                <a:solidFill>
                  <a:srgbClr val="0563C1"/>
                </a:solidFill>
                <a:sym typeface="Arial"/>
                <a:hlinkClick r:id="rId4"/>
              </a:rPr>
              <a:t>, </a:t>
            </a:r>
            <a:r>
              <a:rPr lang="es-ES" dirty="0" err="1">
                <a:solidFill>
                  <a:srgbClr val="0563C1"/>
                </a:solidFill>
                <a:sym typeface="Arial"/>
                <a:hlinkClick r:id="rId4"/>
              </a:rPr>
              <a:t>Examples</a:t>
            </a:r>
            <a:r>
              <a:rPr lang="es-ES" dirty="0">
                <a:solidFill>
                  <a:srgbClr val="0563C1"/>
                </a:solidFill>
                <a:sym typeface="Arial"/>
                <a:hlinkClick r:id="rId4"/>
              </a:rPr>
              <a:t> &amp; </a:t>
            </a:r>
            <a:r>
              <a:rPr lang="es-ES" dirty="0" err="1">
                <a:solidFill>
                  <a:srgbClr val="0563C1"/>
                </a:solidFill>
                <a:sym typeface="Arial"/>
                <a:hlinkClick r:id="rId4"/>
              </a:rPr>
              <a:t>Model</a:t>
            </a:r>
            <a:r>
              <a:rPr lang="es-ES" dirty="0">
                <a:solidFill>
                  <a:srgbClr val="0563C1"/>
                </a:solidFill>
                <a:sym typeface="Arial"/>
                <a:hlinkClick r:id="rId4"/>
              </a:rPr>
              <a:t>)</a:t>
            </a:r>
            <a:endParaRPr lang="es-ES" dirty="0"/>
          </a:p>
          <a:p>
            <a:pPr marL="285750" indent="-285750">
              <a:buFont typeface="Arial"/>
              <a:buChar char="•"/>
            </a:pPr>
            <a:r>
              <a:rPr lang="es-ES" dirty="0" err="1">
                <a:sym typeface="Arial"/>
              </a:rPr>
              <a:t>StrengthsFinder</a:t>
            </a:r>
            <a:r>
              <a:rPr lang="es-ES" dirty="0">
                <a:sym typeface="Arial"/>
              </a:rPr>
              <a:t> o VIA </a:t>
            </a:r>
            <a:r>
              <a:rPr lang="es-ES" dirty="0" err="1">
                <a:sym typeface="Arial"/>
              </a:rPr>
              <a:t>Character</a:t>
            </a:r>
            <a:r>
              <a:rPr lang="es-ES" dirty="0">
                <a:sym typeface="Arial"/>
              </a:rPr>
              <a:t> </a:t>
            </a:r>
            <a:r>
              <a:rPr lang="es-ES" dirty="0" err="1">
                <a:sym typeface="Arial"/>
              </a:rPr>
              <a:t>Strengths</a:t>
            </a:r>
            <a:r>
              <a:rPr lang="es-ES" dirty="0">
                <a:sym typeface="Arial"/>
              </a:rPr>
              <a:t>: Herramientas para identificar y aprovechar los talentos naturales de los aprendices. </a:t>
            </a:r>
            <a:r>
              <a:rPr lang="es-ES" dirty="0">
                <a:solidFill>
                  <a:srgbClr val="0563C1"/>
                </a:solidFill>
                <a:sym typeface="Arial"/>
                <a:hlinkClick r:id="rId5"/>
              </a:rPr>
              <a:t>Gallup Clifton </a:t>
            </a:r>
            <a:r>
              <a:rPr lang="es-ES" dirty="0" err="1">
                <a:solidFill>
                  <a:srgbClr val="0563C1"/>
                </a:solidFill>
                <a:sym typeface="Arial"/>
                <a:hlinkClick r:id="rId5"/>
              </a:rPr>
              <a:t>Strengths</a:t>
            </a:r>
            <a:r>
              <a:rPr lang="es-ES" dirty="0">
                <a:solidFill>
                  <a:srgbClr val="0563C1"/>
                </a:solidFill>
                <a:sym typeface="Arial"/>
                <a:hlinkClick r:id="rId5"/>
              </a:rPr>
              <a:t> (</a:t>
            </a:r>
            <a:r>
              <a:rPr lang="es-ES" dirty="0" err="1">
                <a:solidFill>
                  <a:srgbClr val="0563C1"/>
                </a:solidFill>
                <a:sym typeface="Arial"/>
                <a:hlinkClick r:id="rId5"/>
              </a:rPr>
              <a:t>Strengthsfinder</a:t>
            </a:r>
            <a:r>
              <a:rPr lang="es-ES" dirty="0">
                <a:solidFill>
                  <a:srgbClr val="0563C1"/>
                </a:solidFill>
                <a:sym typeface="Arial"/>
                <a:hlinkClick r:id="rId5"/>
              </a:rPr>
              <a:t>): A Complete Guide - </a:t>
            </a:r>
            <a:r>
              <a:rPr lang="es-ES" dirty="0" err="1">
                <a:solidFill>
                  <a:srgbClr val="0563C1"/>
                </a:solidFill>
                <a:sym typeface="Arial"/>
                <a:hlinkClick r:id="rId5"/>
              </a:rPr>
              <a:t>Mentorink</a:t>
            </a:r>
            <a:r>
              <a:rPr lang="es-ES" b="1" dirty="0">
                <a:sym typeface="Arial"/>
              </a:rPr>
              <a:t>, </a:t>
            </a:r>
            <a:r>
              <a:rPr lang="es-ES" dirty="0" err="1">
                <a:solidFill>
                  <a:srgbClr val="0563C1"/>
                </a:solidFill>
                <a:sym typeface="Arial"/>
                <a:hlinkClick r:id="rId6"/>
              </a:rPr>
              <a:t>How</a:t>
            </a:r>
            <a:r>
              <a:rPr lang="es-ES" dirty="0">
                <a:solidFill>
                  <a:srgbClr val="0563C1"/>
                </a:solidFill>
                <a:sym typeface="Arial"/>
                <a:hlinkClick r:id="rId6"/>
              </a:rPr>
              <a:t> </a:t>
            </a:r>
            <a:r>
              <a:rPr lang="es-ES" dirty="0" err="1">
                <a:solidFill>
                  <a:srgbClr val="0563C1"/>
                </a:solidFill>
                <a:sym typeface="Arial"/>
                <a:hlinkClick r:id="rId6"/>
              </a:rPr>
              <a:t>is</a:t>
            </a:r>
            <a:r>
              <a:rPr lang="es-ES" dirty="0">
                <a:solidFill>
                  <a:srgbClr val="0563C1"/>
                </a:solidFill>
                <a:sym typeface="Arial"/>
                <a:hlinkClick r:id="rId6"/>
              </a:rPr>
              <a:t> </a:t>
            </a:r>
            <a:r>
              <a:rPr lang="es-ES" dirty="0" err="1">
                <a:solidFill>
                  <a:srgbClr val="0563C1"/>
                </a:solidFill>
                <a:sym typeface="Arial"/>
                <a:hlinkClick r:id="rId6"/>
              </a:rPr>
              <a:t>the</a:t>
            </a:r>
            <a:r>
              <a:rPr lang="es-ES" dirty="0">
                <a:solidFill>
                  <a:srgbClr val="0563C1"/>
                </a:solidFill>
                <a:sym typeface="Arial"/>
                <a:hlinkClick r:id="rId6"/>
              </a:rPr>
              <a:t> VIA </a:t>
            </a:r>
            <a:r>
              <a:rPr lang="es-ES" dirty="0" err="1">
                <a:solidFill>
                  <a:srgbClr val="0563C1"/>
                </a:solidFill>
                <a:sym typeface="Arial"/>
                <a:hlinkClick r:id="rId6"/>
              </a:rPr>
              <a:t>Survey</a:t>
            </a:r>
            <a:r>
              <a:rPr lang="es-ES" dirty="0">
                <a:solidFill>
                  <a:srgbClr val="0563C1"/>
                </a:solidFill>
                <a:sym typeface="Arial"/>
                <a:hlinkClick r:id="rId6"/>
              </a:rPr>
              <a:t> </a:t>
            </a:r>
            <a:r>
              <a:rPr lang="es-ES" dirty="0" err="1">
                <a:solidFill>
                  <a:srgbClr val="0563C1"/>
                </a:solidFill>
                <a:sym typeface="Arial"/>
                <a:hlinkClick r:id="rId6"/>
              </a:rPr>
              <a:t>Different</a:t>
            </a:r>
            <a:r>
              <a:rPr lang="es-ES" dirty="0">
                <a:solidFill>
                  <a:srgbClr val="0563C1"/>
                </a:solidFill>
                <a:sym typeface="Arial"/>
                <a:hlinkClick r:id="rId6"/>
              </a:rPr>
              <a:t> </a:t>
            </a:r>
            <a:r>
              <a:rPr lang="es-ES" dirty="0" err="1">
                <a:solidFill>
                  <a:srgbClr val="0563C1"/>
                </a:solidFill>
                <a:sym typeface="Arial"/>
                <a:hlinkClick r:id="rId6"/>
              </a:rPr>
              <a:t>from</a:t>
            </a:r>
            <a:r>
              <a:rPr lang="es-ES" dirty="0">
                <a:solidFill>
                  <a:srgbClr val="0563C1"/>
                </a:solidFill>
                <a:sym typeface="Arial"/>
                <a:hlinkClick r:id="rId6"/>
              </a:rPr>
              <a:t> </a:t>
            </a:r>
            <a:r>
              <a:rPr lang="es-ES" dirty="0" err="1">
                <a:solidFill>
                  <a:srgbClr val="0563C1"/>
                </a:solidFill>
                <a:sym typeface="Arial"/>
                <a:hlinkClick r:id="rId6"/>
              </a:rPr>
              <a:t>StrengthsFinder</a:t>
            </a:r>
            <a:r>
              <a:rPr lang="es-ES" dirty="0">
                <a:solidFill>
                  <a:srgbClr val="0563C1"/>
                </a:solidFill>
                <a:sym typeface="Arial"/>
                <a:hlinkClick r:id="rId6"/>
              </a:rPr>
              <a:t>?</a:t>
            </a:r>
            <a:endParaRPr lang="es-ES" dirty="0"/>
          </a:p>
          <a:p>
            <a:endParaRPr lang="en-SE"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pt-PT" sz="1200" b="0" i="0" u="none" strike="noStrike" cap="none" smtClean="0">
                <a:solidFill>
                  <a:schemeClr val="dk1"/>
                </a:solidFill>
                <a:latin typeface="Calibri"/>
                <a:ea typeface="Calibri"/>
                <a:cs typeface="Calibri"/>
                <a:sym typeface="Calibri"/>
              </a:rPr>
              <a:t>24</a:t>
            </a:fld>
            <a:endParaRPr lang="pt-PT"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3474130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algn="l">
              <a:spcAft>
                <a:spcPts val="0"/>
              </a:spcAft>
              <a:buNone/>
            </a:pPr>
            <a:r>
              <a:rPr lang="es-ES" b="1" dirty="0">
                <a:sym typeface="Arial"/>
              </a:rPr>
              <a:t>Compartir experiencias de forma constructiva</a:t>
            </a:r>
            <a:endParaRPr lang="es-ES" dirty="0"/>
          </a:p>
          <a:p>
            <a:pPr lvl="0" algn="l">
              <a:spcAft>
                <a:spcPts val="0"/>
              </a:spcAft>
              <a:buNone/>
            </a:pPr>
            <a:r>
              <a:rPr lang="es-ES" dirty="0">
                <a:sym typeface="Arial"/>
              </a:rPr>
              <a:t>Herramientas y técnicas:</a:t>
            </a:r>
            <a:endParaRPr lang="es-ES" dirty="0"/>
          </a:p>
          <a:p>
            <a:pPr marL="285750" indent="-285750">
              <a:buFont typeface="Arial"/>
              <a:buChar char="•"/>
            </a:pPr>
            <a:r>
              <a:rPr lang="es-ES" dirty="0">
                <a:sym typeface="Arial"/>
              </a:rPr>
              <a:t>Método STAR (Situación, Tarea, Acción, Resultado): Ayuda a las mentoras a estructurar historias de forma clara y significativa. </a:t>
            </a:r>
            <a:r>
              <a:rPr lang="es-ES" dirty="0" err="1">
                <a:solidFill>
                  <a:srgbClr val="0563C1"/>
                </a:solidFill>
                <a:sym typeface="Arial"/>
                <a:hlinkClick r:id="rId3"/>
              </a:rPr>
              <a:t>How</a:t>
            </a:r>
            <a:r>
              <a:rPr lang="es-ES" dirty="0">
                <a:solidFill>
                  <a:srgbClr val="0563C1"/>
                </a:solidFill>
                <a:sym typeface="Arial"/>
                <a:hlinkClick r:id="rId3"/>
              </a:rPr>
              <a:t> </a:t>
            </a:r>
            <a:r>
              <a:rPr lang="es-ES" dirty="0" err="1">
                <a:solidFill>
                  <a:srgbClr val="0563C1"/>
                </a:solidFill>
                <a:sym typeface="Arial"/>
                <a:hlinkClick r:id="rId3"/>
              </a:rPr>
              <a:t>to</a:t>
            </a:r>
            <a:r>
              <a:rPr lang="es-ES" dirty="0">
                <a:solidFill>
                  <a:srgbClr val="0563C1"/>
                </a:solidFill>
                <a:sym typeface="Arial"/>
                <a:hlinkClick r:id="rId3"/>
              </a:rPr>
              <a:t> Use </a:t>
            </a:r>
            <a:r>
              <a:rPr lang="es-ES" dirty="0" err="1">
                <a:solidFill>
                  <a:srgbClr val="0563C1"/>
                </a:solidFill>
                <a:sym typeface="Arial"/>
                <a:hlinkClick r:id="rId3"/>
              </a:rPr>
              <a:t>the</a:t>
            </a:r>
            <a:r>
              <a:rPr lang="es-ES" dirty="0">
                <a:solidFill>
                  <a:srgbClr val="0563C1"/>
                </a:solidFill>
                <a:sym typeface="Arial"/>
                <a:hlinkClick r:id="rId3"/>
              </a:rPr>
              <a:t> STAR Interview </a:t>
            </a:r>
            <a:r>
              <a:rPr lang="es-ES" dirty="0" err="1">
                <a:solidFill>
                  <a:srgbClr val="0563C1"/>
                </a:solidFill>
                <a:sym typeface="Arial"/>
                <a:hlinkClick r:id="rId3"/>
              </a:rPr>
              <a:t>Method</a:t>
            </a:r>
            <a:r>
              <a:rPr lang="es-ES" dirty="0">
                <a:solidFill>
                  <a:srgbClr val="0563C1"/>
                </a:solidFill>
                <a:sym typeface="Arial"/>
                <a:hlinkClick r:id="rId3"/>
              </a:rPr>
              <a:t> Response </a:t>
            </a:r>
            <a:r>
              <a:rPr lang="es-ES" dirty="0" err="1">
                <a:solidFill>
                  <a:srgbClr val="0563C1"/>
                </a:solidFill>
                <a:sym typeface="Arial"/>
                <a:hlinkClick r:id="rId3"/>
              </a:rPr>
              <a:t>Technique</a:t>
            </a:r>
            <a:r>
              <a:rPr lang="es-ES" dirty="0">
                <a:solidFill>
                  <a:srgbClr val="0563C1"/>
                </a:solidFill>
                <a:sym typeface="Arial"/>
                <a:hlinkClick r:id="rId3"/>
              </a:rPr>
              <a:t> | Indeed.com </a:t>
            </a:r>
            <a:r>
              <a:rPr lang="es-ES" dirty="0" err="1">
                <a:solidFill>
                  <a:srgbClr val="0563C1"/>
                </a:solidFill>
                <a:sym typeface="Arial"/>
                <a:hlinkClick r:id="rId3"/>
              </a:rPr>
              <a:t>Canada</a:t>
            </a:r>
            <a:endParaRPr lang="es-ES" dirty="0"/>
          </a:p>
          <a:p>
            <a:pPr marL="285750" indent="-285750">
              <a:buFont typeface="Arial"/>
              <a:buChar char="•"/>
            </a:pPr>
            <a:r>
              <a:rPr lang="es-ES" dirty="0">
                <a:sym typeface="Arial"/>
              </a:rPr>
              <a:t>Marcos narrativos (por ejemplo, El viaje del héroe): útiles para compartir narrativas de crecimiento personal que generen empatía. </a:t>
            </a:r>
            <a:r>
              <a:rPr lang="es-ES" dirty="0">
                <a:solidFill>
                  <a:srgbClr val="0563C1"/>
                </a:solidFill>
                <a:sym typeface="Arial"/>
                <a:hlinkClick r:id="rId4"/>
              </a:rPr>
              <a:t>3 </a:t>
            </a:r>
            <a:r>
              <a:rPr lang="es-ES" dirty="0" err="1">
                <a:solidFill>
                  <a:srgbClr val="0563C1"/>
                </a:solidFill>
                <a:sym typeface="Arial"/>
                <a:hlinkClick r:id="rId4"/>
              </a:rPr>
              <a:t>Storytelling</a:t>
            </a:r>
            <a:r>
              <a:rPr lang="es-ES" dirty="0">
                <a:solidFill>
                  <a:srgbClr val="0563C1"/>
                </a:solidFill>
                <a:sym typeface="Arial"/>
                <a:hlinkClick r:id="rId4"/>
              </a:rPr>
              <a:t> </a:t>
            </a:r>
            <a:r>
              <a:rPr lang="es-ES" dirty="0" err="1">
                <a:solidFill>
                  <a:srgbClr val="0563C1"/>
                </a:solidFill>
                <a:sym typeface="Arial"/>
                <a:hlinkClick r:id="rId4"/>
              </a:rPr>
              <a:t>Frameworks</a:t>
            </a:r>
            <a:r>
              <a:rPr lang="es-ES" dirty="0">
                <a:solidFill>
                  <a:srgbClr val="0563C1"/>
                </a:solidFill>
                <a:sym typeface="Arial"/>
                <a:hlinkClick r:id="rId4"/>
              </a:rPr>
              <a:t> I Am </a:t>
            </a:r>
            <a:r>
              <a:rPr lang="es-ES" dirty="0" err="1">
                <a:solidFill>
                  <a:srgbClr val="0563C1"/>
                </a:solidFill>
                <a:sym typeface="Arial"/>
                <a:hlinkClick r:id="rId4"/>
              </a:rPr>
              <a:t>Using</a:t>
            </a:r>
            <a:r>
              <a:rPr lang="es-ES" dirty="0">
                <a:solidFill>
                  <a:srgbClr val="0563C1"/>
                </a:solidFill>
                <a:sym typeface="Arial"/>
                <a:hlinkClick r:id="rId4"/>
              </a:rPr>
              <a:t> </a:t>
            </a:r>
            <a:r>
              <a:rPr lang="es-ES" dirty="0" err="1">
                <a:solidFill>
                  <a:srgbClr val="0563C1"/>
                </a:solidFill>
                <a:sym typeface="Arial"/>
                <a:hlinkClick r:id="rId4"/>
              </a:rPr>
              <a:t>To</a:t>
            </a:r>
            <a:r>
              <a:rPr lang="es-ES" dirty="0">
                <a:solidFill>
                  <a:srgbClr val="0563C1"/>
                </a:solidFill>
                <a:sym typeface="Arial"/>
                <a:hlinkClick r:id="rId4"/>
              </a:rPr>
              <a:t> </a:t>
            </a:r>
            <a:r>
              <a:rPr lang="es-ES" dirty="0" err="1">
                <a:solidFill>
                  <a:srgbClr val="0563C1"/>
                </a:solidFill>
                <a:sym typeface="Arial"/>
                <a:hlinkClick r:id="rId4"/>
              </a:rPr>
              <a:t>Transform</a:t>
            </a:r>
            <a:r>
              <a:rPr lang="es-ES" dirty="0">
                <a:solidFill>
                  <a:srgbClr val="0563C1"/>
                </a:solidFill>
                <a:sym typeface="Arial"/>
                <a:hlinkClick r:id="rId4"/>
              </a:rPr>
              <a:t> </a:t>
            </a:r>
            <a:r>
              <a:rPr lang="es-ES" dirty="0" err="1">
                <a:solidFill>
                  <a:srgbClr val="0563C1"/>
                </a:solidFill>
                <a:sym typeface="Arial"/>
                <a:hlinkClick r:id="rId4"/>
              </a:rPr>
              <a:t>My</a:t>
            </a:r>
            <a:r>
              <a:rPr lang="es-ES" dirty="0">
                <a:solidFill>
                  <a:srgbClr val="0563C1"/>
                </a:solidFill>
                <a:sym typeface="Arial"/>
                <a:hlinkClick r:id="rId4"/>
              </a:rPr>
              <a:t> Content </a:t>
            </a:r>
            <a:r>
              <a:rPr lang="es-ES" dirty="0" err="1">
                <a:solidFill>
                  <a:srgbClr val="0563C1"/>
                </a:solidFill>
                <a:sym typeface="Arial"/>
                <a:hlinkClick r:id="rId4"/>
              </a:rPr>
              <a:t>Writing</a:t>
            </a:r>
            <a:r>
              <a:rPr lang="es-ES" dirty="0">
                <a:solidFill>
                  <a:srgbClr val="0563C1"/>
                </a:solidFill>
                <a:sym typeface="Arial"/>
                <a:hlinkClick r:id="rId4"/>
              </a:rPr>
              <a:t> | </a:t>
            </a:r>
            <a:r>
              <a:rPr lang="es-ES" dirty="0" err="1">
                <a:solidFill>
                  <a:srgbClr val="0563C1"/>
                </a:solidFill>
                <a:sym typeface="Arial"/>
                <a:hlinkClick r:id="rId4"/>
              </a:rPr>
              <a:t>by</a:t>
            </a:r>
            <a:r>
              <a:rPr lang="es-ES" dirty="0">
                <a:solidFill>
                  <a:srgbClr val="0563C1"/>
                </a:solidFill>
                <a:sym typeface="Arial"/>
                <a:hlinkClick r:id="rId4"/>
              </a:rPr>
              <a:t> </a:t>
            </a:r>
            <a:r>
              <a:rPr lang="es-ES" dirty="0" err="1">
                <a:solidFill>
                  <a:srgbClr val="0563C1"/>
                </a:solidFill>
                <a:sym typeface="Arial"/>
                <a:hlinkClick r:id="rId4"/>
              </a:rPr>
              <a:t>Nimra</a:t>
            </a:r>
            <a:r>
              <a:rPr lang="es-ES" dirty="0">
                <a:solidFill>
                  <a:srgbClr val="0563C1"/>
                </a:solidFill>
                <a:sym typeface="Arial"/>
                <a:hlinkClick r:id="rId4"/>
              </a:rPr>
              <a:t> </a:t>
            </a:r>
            <a:r>
              <a:rPr lang="es-ES" dirty="0" err="1">
                <a:solidFill>
                  <a:srgbClr val="0563C1"/>
                </a:solidFill>
                <a:sym typeface="Arial"/>
                <a:hlinkClick r:id="rId4"/>
              </a:rPr>
              <a:t>Khalid</a:t>
            </a:r>
            <a:r>
              <a:rPr lang="es-ES" dirty="0">
                <a:solidFill>
                  <a:srgbClr val="0563C1"/>
                </a:solidFill>
                <a:sym typeface="Arial"/>
                <a:hlinkClick r:id="rId4"/>
              </a:rPr>
              <a:t> | </a:t>
            </a:r>
            <a:r>
              <a:rPr lang="es-ES" dirty="0" err="1">
                <a:solidFill>
                  <a:srgbClr val="0563C1"/>
                </a:solidFill>
                <a:sym typeface="Arial"/>
                <a:hlinkClick r:id="rId4"/>
              </a:rPr>
              <a:t>The</a:t>
            </a:r>
            <a:r>
              <a:rPr lang="es-ES" dirty="0">
                <a:solidFill>
                  <a:srgbClr val="0563C1"/>
                </a:solidFill>
                <a:sym typeface="Arial"/>
                <a:hlinkClick r:id="rId4"/>
              </a:rPr>
              <a:t> </a:t>
            </a:r>
            <a:r>
              <a:rPr lang="es-ES" dirty="0" err="1">
                <a:solidFill>
                  <a:srgbClr val="0563C1"/>
                </a:solidFill>
                <a:sym typeface="Arial"/>
                <a:hlinkClick r:id="rId4"/>
              </a:rPr>
              <a:t>Writing</a:t>
            </a:r>
            <a:r>
              <a:rPr lang="es-ES" dirty="0">
                <a:solidFill>
                  <a:srgbClr val="0563C1"/>
                </a:solidFill>
                <a:sym typeface="Arial"/>
                <a:hlinkClick r:id="rId4"/>
              </a:rPr>
              <a:t> Cooperative</a:t>
            </a:r>
            <a:endParaRPr lang="es-ES" dirty="0">
              <a:solidFill>
                <a:srgbClr val="0563C1"/>
              </a:solidFill>
              <a:sym typeface="Calibri"/>
            </a:endParaRPr>
          </a:p>
          <a:p>
            <a:pPr marL="285750" indent="-285750">
              <a:buFont typeface="Arial"/>
              <a:buChar char="•"/>
            </a:pPr>
            <a:r>
              <a:rPr lang="es-ES" dirty="0">
                <a:sym typeface="Arial"/>
              </a:rPr>
              <a:t>Coaching con metáforas: Uso de metáforas para hacer que las experiencias abstractas resulten cercanas y memorables. </a:t>
            </a:r>
            <a:r>
              <a:rPr lang="es-ES" dirty="0" err="1">
                <a:solidFill>
                  <a:srgbClr val="0563C1"/>
                </a:solidFill>
                <a:sym typeface="Arial"/>
                <a:hlinkClick r:id="rId5"/>
              </a:rPr>
              <a:t>The</a:t>
            </a:r>
            <a:r>
              <a:rPr lang="es-ES" dirty="0">
                <a:solidFill>
                  <a:srgbClr val="0563C1"/>
                </a:solidFill>
                <a:sym typeface="Arial"/>
                <a:hlinkClick r:id="rId5"/>
              </a:rPr>
              <a:t> </a:t>
            </a:r>
            <a:r>
              <a:rPr lang="es-ES" dirty="0" err="1">
                <a:solidFill>
                  <a:srgbClr val="0563C1"/>
                </a:solidFill>
                <a:sym typeface="Arial"/>
                <a:hlinkClick r:id="rId5"/>
              </a:rPr>
              <a:t>Power</a:t>
            </a:r>
            <a:r>
              <a:rPr lang="es-ES" dirty="0">
                <a:solidFill>
                  <a:srgbClr val="0563C1"/>
                </a:solidFill>
                <a:sym typeface="Arial"/>
                <a:hlinkClick r:id="rId5"/>
              </a:rPr>
              <a:t> </a:t>
            </a:r>
            <a:r>
              <a:rPr lang="es-ES" dirty="0" err="1">
                <a:solidFill>
                  <a:srgbClr val="0563C1"/>
                </a:solidFill>
                <a:sym typeface="Arial"/>
                <a:hlinkClick r:id="rId5"/>
              </a:rPr>
              <a:t>of</a:t>
            </a:r>
            <a:r>
              <a:rPr lang="es-ES" dirty="0">
                <a:solidFill>
                  <a:srgbClr val="0563C1"/>
                </a:solidFill>
                <a:sym typeface="Arial"/>
                <a:hlinkClick r:id="rId5"/>
              </a:rPr>
              <a:t> </a:t>
            </a:r>
            <a:r>
              <a:rPr lang="es-ES" dirty="0" err="1">
                <a:solidFill>
                  <a:srgbClr val="0563C1"/>
                </a:solidFill>
                <a:sym typeface="Arial"/>
                <a:hlinkClick r:id="rId5"/>
              </a:rPr>
              <a:t>Metaphors</a:t>
            </a:r>
            <a:r>
              <a:rPr lang="es-ES" dirty="0">
                <a:solidFill>
                  <a:srgbClr val="0563C1"/>
                </a:solidFill>
                <a:sym typeface="Arial"/>
                <a:hlinkClick r:id="rId5"/>
              </a:rPr>
              <a:t> in Coaching</a:t>
            </a:r>
            <a:endParaRPr lang="es-ES" dirty="0"/>
          </a:p>
          <a:p>
            <a:endParaRPr lang="en-SE"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pt-PT" sz="1200" b="0" i="0" u="none" strike="noStrike" cap="none" smtClean="0">
                <a:solidFill>
                  <a:schemeClr val="dk1"/>
                </a:solidFill>
                <a:latin typeface="Calibri"/>
                <a:ea typeface="Calibri"/>
                <a:cs typeface="Calibri"/>
                <a:sym typeface="Calibri"/>
              </a:rPr>
              <a:t>25</a:t>
            </a:fld>
            <a:endParaRPr lang="pt-PT"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25368892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algn="l">
              <a:spcAft>
                <a:spcPts val="0"/>
              </a:spcAft>
              <a:buNone/>
            </a:pPr>
            <a:r>
              <a:rPr lang="es-ES" b="1" dirty="0">
                <a:sym typeface="Arial"/>
              </a:rPr>
              <a:t>Ofrecer Comentarios</a:t>
            </a:r>
            <a:endParaRPr lang="es-ES" dirty="0"/>
          </a:p>
          <a:p>
            <a:pPr lvl="0" algn="l">
              <a:spcAft>
                <a:spcPts val="0"/>
              </a:spcAft>
              <a:buNone/>
            </a:pPr>
            <a:r>
              <a:rPr lang="es-ES" dirty="0">
                <a:sym typeface="Arial"/>
              </a:rPr>
              <a:t>Herramientas y técnicas:</a:t>
            </a:r>
            <a:endParaRPr lang="es-ES" dirty="0"/>
          </a:p>
          <a:p>
            <a:pPr marL="285750" indent="-285750">
              <a:buFont typeface="Arial"/>
              <a:buChar char="•"/>
            </a:pPr>
            <a:r>
              <a:rPr lang="es-ES" dirty="0">
                <a:sym typeface="Arial"/>
              </a:rPr>
              <a:t>Modelo SBI (Situación, Comportamiento, Impacto): Una estructura sencilla y eficaz para ofrecer comentarios claros y sin juicios de valor. </a:t>
            </a:r>
            <a:r>
              <a:rPr lang="es-ES" dirty="0">
                <a:solidFill>
                  <a:srgbClr val="0563C1"/>
                </a:solidFill>
                <a:sym typeface="Arial"/>
                <a:hlinkClick r:id="rId3"/>
              </a:rPr>
              <a:t>Use SBI (</a:t>
            </a:r>
            <a:r>
              <a:rPr lang="es-ES" dirty="0" err="1">
                <a:solidFill>
                  <a:srgbClr val="0563C1"/>
                </a:solidFill>
                <a:sym typeface="Arial"/>
                <a:hlinkClick r:id="rId3"/>
              </a:rPr>
              <a:t>Situation-Behavior-Impact</a:t>
            </a:r>
            <a:r>
              <a:rPr lang="es-ES" dirty="0">
                <a:solidFill>
                  <a:srgbClr val="0563C1"/>
                </a:solidFill>
                <a:sym typeface="Arial"/>
                <a:hlinkClick r:id="rId3"/>
              </a:rPr>
              <a:t>) </a:t>
            </a:r>
            <a:r>
              <a:rPr lang="es-ES" dirty="0" err="1">
                <a:solidFill>
                  <a:srgbClr val="0563C1"/>
                </a:solidFill>
                <a:sym typeface="Arial"/>
                <a:hlinkClick r:id="rId3"/>
              </a:rPr>
              <a:t>to</a:t>
            </a:r>
            <a:r>
              <a:rPr lang="es-ES" dirty="0">
                <a:solidFill>
                  <a:srgbClr val="0563C1"/>
                </a:solidFill>
                <a:sym typeface="Arial"/>
                <a:hlinkClick r:id="rId3"/>
              </a:rPr>
              <a:t> </a:t>
            </a:r>
            <a:r>
              <a:rPr lang="es-ES" dirty="0" err="1">
                <a:solidFill>
                  <a:srgbClr val="0563C1"/>
                </a:solidFill>
                <a:sym typeface="Arial"/>
                <a:hlinkClick r:id="rId3"/>
              </a:rPr>
              <a:t>Understand</a:t>
            </a:r>
            <a:r>
              <a:rPr lang="es-ES" dirty="0">
                <a:solidFill>
                  <a:srgbClr val="0563C1"/>
                </a:solidFill>
                <a:sym typeface="Arial"/>
                <a:hlinkClick r:id="rId3"/>
              </a:rPr>
              <a:t> </a:t>
            </a:r>
            <a:r>
              <a:rPr lang="es-ES" dirty="0" err="1">
                <a:solidFill>
                  <a:srgbClr val="0563C1"/>
                </a:solidFill>
                <a:sym typeface="Arial"/>
                <a:hlinkClick r:id="rId3"/>
              </a:rPr>
              <a:t>Intent</a:t>
            </a:r>
            <a:r>
              <a:rPr lang="es-ES" dirty="0">
                <a:solidFill>
                  <a:srgbClr val="0563C1"/>
                </a:solidFill>
                <a:sym typeface="Arial"/>
                <a:hlinkClick r:id="rId3"/>
              </a:rPr>
              <a:t> | CCL</a:t>
            </a:r>
            <a:endParaRPr lang="es-ES" dirty="0"/>
          </a:p>
          <a:p>
            <a:pPr marL="285750" indent="-285750">
              <a:buFont typeface="Arial"/>
              <a:buChar char="•"/>
            </a:pPr>
            <a:r>
              <a:rPr lang="es-ES" dirty="0" err="1">
                <a:sym typeface="Arial"/>
              </a:rPr>
              <a:t>Feedforward</a:t>
            </a:r>
            <a:r>
              <a:rPr lang="es-ES" dirty="0">
                <a:sym typeface="Arial"/>
              </a:rPr>
              <a:t> (Marshall Goldsmith): Se centra en la mejora futura en lugar de en los errores pasados. </a:t>
            </a:r>
            <a:r>
              <a:rPr lang="es-ES" dirty="0" err="1">
                <a:solidFill>
                  <a:srgbClr val="0563C1"/>
                </a:solidFill>
                <a:sym typeface="Arial"/>
                <a:hlinkClick r:id="rId4"/>
              </a:rPr>
              <a:t>Feedforward</a:t>
            </a:r>
            <a:r>
              <a:rPr lang="es-ES" dirty="0">
                <a:solidFill>
                  <a:srgbClr val="0563C1"/>
                </a:solidFill>
                <a:sym typeface="Arial"/>
                <a:hlinkClick r:id="rId4"/>
              </a:rPr>
              <a:t> | No1 </a:t>
            </a:r>
            <a:r>
              <a:rPr lang="es-ES" dirty="0" err="1">
                <a:solidFill>
                  <a:srgbClr val="0563C1"/>
                </a:solidFill>
                <a:sym typeface="Arial"/>
                <a:hlinkClick r:id="rId4"/>
              </a:rPr>
              <a:t>Approach</a:t>
            </a:r>
            <a:r>
              <a:rPr lang="es-ES" dirty="0">
                <a:solidFill>
                  <a:srgbClr val="0563C1"/>
                </a:solidFill>
                <a:sym typeface="Arial"/>
                <a:hlinkClick r:id="rId4"/>
              </a:rPr>
              <a:t> </a:t>
            </a:r>
            <a:r>
              <a:rPr lang="es-ES" dirty="0" err="1">
                <a:solidFill>
                  <a:srgbClr val="0563C1"/>
                </a:solidFill>
                <a:sym typeface="Arial"/>
                <a:hlinkClick r:id="rId4"/>
              </a:rPr>
              <a:t>To</a:t>
            </a:r>
            <a:r>
              <a:rPr lang="es-ES" dirty="0">
                <a:solidFill>
                  <a:srgbClr val="0563C1"/>
                </a:solidFill>
                <a:sym typeface="Arial"/>
                <a:hlinkClick r:id="rId4"/>
              </a:rPr>
              <a:t> </a:t>
            </a:r>
            <a:r>
              <a:rPr lang="es-ES" dirty="0" err="1">
                <a:solidFill>
                  <a:srgbClr val="0563C1"/>
                </a:solidFill>
                <a:sym typeface="Arial"/>
                <a:hlinkClick r:id="rId4"/>
              </a:rPr>
              <a:t>Seeking</a:t>
            </a:r>
            <a:r>
              <a:rPr lang="es-ES" dirty="0">
                <a:solidFill>
                  <a:srgbClr val="0563C1"/>
                </a:solidFill>
                <a:sym typeface="Arial"/>
                <a:hlinkClick r:id="rId4"/>
              </a:rPr>
              <a:t> Ideas </a:t>
            </a:r>
            <a:r>
              <a:rPr lang="es-ES" dirty="0" err="1">
                <a:solidFill>
                  <a:srgbClr val="0563C1"/>
                </a:solidFill>
                <a:sym typeface="Arial"/>
                <a:hlinkClick r:id="rId4"/>
              </a:rPr>
              <a:t>For</a:t>
            </a:r>
            <a:r>
              <a:rPr lang="es-ES" dirty="0">
                <a:solidFill>
                  <a:srgbClr val="0563C1"/>
                </a:solidFill>
                <a:sym typeface="Arial"/>
                <a:hlinkClick r:id="rId4"/>
              </a:rPr>
              <a:t> </a:t>
            </a:r>
            <a:r>
              <a:rPr lang="es-ES" dirty="0" err="1">
                <a:solidFill>
                  <a:srgbClr val="0563C1"/>
                </a:solidFill>
                <a:sym typeface="Arial"/>
                <a:hlinkClick r:id="rId4"/>
              </a:rPr>
              <a:t>Improvement</a:t>
            </a:r>
            <a:endParaRPr lang="es-ES" dirty="0"/>
          </a:p>
          <a:p>
            <a:pPr marL="285750" indent="-285750">
              <a:buFont typeface="Arial"/>
              <a:buChar char="•"/>
            </a:pPr>
            <a:r>
              <a:rPr lang="es-ES" dirty="0">
                <a:sym typeface="Arial"/>
              </a:rPr>
              <a:t>Radical Candor (Kim Scott): Equilibra el interés personal con el desafío directo. </a:t>
            </a:r>
            <a:r>
              <a:rPr lang="es-ES" dirty="0">
                <a:solidFill>
                  <a:srgbClr val="0563C1"/>
                </a:solidFill>
                <a:sym typeface="Arial"/>
                <a:hlinkClick r:id="rId5"/>
              </a:rPr>
              <a:t>Radical Candor (Care </a:t>
            </a:r>
            <a:r>
              <a:rPr lang="es-ES" dirty="0" err="1">
                <a:solidFill>
                  <a:srgbClr val="0563C1"/>
                </a:solidFill>
                <a:sym typeface="Arial"/>
                <a:hlinkClick r:id="rId5"/>
              </a:rPr>
              <a:t>Personally</a:t>
            </a:r>
            <a:r>
              <a:rPr lang="es-ES" dirty="0">
                <a:solidFill>
                  <a:srgbClr val="0563C1"/>
                </a:solidFill>
                <a:sym typeface="Arial"/>
                <a:hlinkClick r:id="rId5"/>
              </a:rPr>
              <a:t> + </a:t>
            </a:r>
            <a:r>
              <a:rPr lang="es-ES" dirty="0" err="1">
                <a:solidFill>
                  <a:srgbClr val="0563C1"/>
                </a:solidFill>
                <a:sym typeface="Arial"/>
                <a:hlinkClick r:id="rId5"/>
              </a:rPr>
              <a:t>Challenge</a:t>
            </a:r>
            <a:r>
              <a:rPr lang="es-ES" dirty="0">
                <a:solidFill>
                  <a:srgbClr val="0563C1"/>
                </a:solidFill>
                <a:sym typeface="Arial"/>
                <a:hlinkClick r:id="rId5"/>
              </a:rPr>
              <a:t> </a:t>
            </a:r>
            <a:r>
              <a:rPr lang="es-ES" dirty="0" err="1">
                <a:solidFill>
                  <a:srgbClr val="0563C1"/>
                </a:solidFill>
                <a:sym typeface="Arial"/>
                <a:hlinkClick r:id="rId5"/>
              </a:rPr>
              <a:t>Directly</a:t>
            </a:r>
            <a:r>
              <a:rPr lang="es-ES" dirty="0">
                <a:solidFill>
                  <a:srgbClr val="0563C1"/>
                </a:solidFill>
                <a:sym typeface="Arial"/>
                <a:hlinkClick r:id="rId5"/>
              </a:rPr>
              <a:t>) | </a:t>
            </a:r>
            <a:r>
              <a:rPr lang="es-ES" dirty="0" err="1">
                <a:solidFill>
                  <a:srgbClr val="0563C1"/>
                </a:solidFill>
                <a:sym typeface="Arial"/>
                <a:hlinkClick r:id="rId5"/>
              </a:rPr>
              <a:t>Bramlett</a:t>
            </a:r>
            <a:r>
              <a:rPr lang="es-ES" dirty="0">
                <a:solidFill>
                  <a:srgbClr val="0563C1"/>
                </a:solidFill>
                <a:sym typeface="Arial"/>
                <a:hlinkClick r:id="rId5"/>
              </a:rPr>
              <a:t> </a:t>
            </a:r>
            <a:r>
              <a:rPr lang="es-ES" dirty="0" err="1">
                <a:solidFill>
                  <a:srgbClr val="0563C1"/>
                </a:solidFill>
                <a:sym typeface="Arial"/>
                <a:hlinkClick r:id="rId5"/>
              </a:rPr>
              <a:t>Partners</a:t>
            </a:r>
            <a:endParaRPr lang="es-ES" dirty="0"/>
          </a:p>
          <a:p>
            <a:pPr rtl="0" fontAlgn="base"/>
            <a:r>
              <a:rPr lang="en-US" sz="1200" b="0" i="0" u="none" strike="noStrike" cap="none" dirty="0">
                <a:solidFill>
                  <a:schemeClr val="dk1"/>
                </a:solidFill>
                <a:effectLst/>
                <a:latin typeface="Calibri"/>
                <a:ea typeface="Calibri"/>
                <a:cs typeface="Calibri"/>
                <a:sym typeface="Calibri"/>
              </a:rPr>
              <a:t>​</a:t>
            </a:r>
            <a:br>
              <a:rPr lang="en-US" sz="1200" b="0" i="0" u="none" strike="noStrike" cap="none" dirty="0">
                <a:solidFill>
                  <a:schemeClr val="dk1"/>
                </a:solidFill>
                <a:effectLst/>
                <a:latin typeface="Calibri"/>
                <a:ea typeface="Calibri"/>
                <a:cs typeface="Calibri"/>
                <a:sym typeface="Calibri"/>
              </a:rPr>
            </a:br>
            <a:endParaRPr lang="en-US" sz="1200" b="0" i="0" u="none" strike="noStrike" cap="none" dirty="0">
              <a:solidFill>
                <a:schemeClr val="dk1"/>
              </a:solidFill>
              <a:effectLst/>
              <a:latin typeface="Calibri"/>
              <a:ea typeface="Calibri"/>
              <a:cs typeface="Calibri"/>
              <a:sym typeface="Calibri"/>
            </a:endParaRPr>
          </a:p>
          <a:p>
            <a:endParaRPr lang="en-SE"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pt-PT" sz="1200" b="0" i="0" u="none" strike="noStrike" cap="none" smtClean="0">
                <a:solidFill>
                  <a:schemeClr val="dk1"/>
                </a:solidFill>
                <a:latin typeface="Calibri"/>
                <a:ea typeface="Calibri"/>
                <a:cs typeface="Calibri"/>
                <a:sym typeface="Calibri"/>
              </a:rPr>
              <a:t>26</a:t>
            </a:fld>
            <a:endParaRPr lang="pt-PT"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86008099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0">
          <a:extLst>
            <a:ext uri="{FF2B5EF4-FFF2-40B4-BE49-F238E27FC236}">
              <a16:creationId xmlns:a16="http://schemas.microsoft.com/office/drawing/2014/main" id="{68415C82-B921-80CC-094F-2DC17888EE52}"/>
            </a:ext>
          </a:extLst>
        </p:cNvPr>
        <p:cNvGrpSpPr/>
        <p:nvPr/>
      </p:nvGrpSpPr>
      <p:grpSpPr>
        <a:xfrm>
          <a:off x="0" y="0"/>
          <a:ext cx="0" cy="0"/>
          <a:chOff x="0" y="0"/>
          <a:chExt cx="0" cy="0"/>
        </a:xfrm>
      </p:grpSpPr>
      <p:sp>
        <p:nvSpPr>
          <p:cNvPr id="281" name="Google Shape;281;g36ef86f86b0_2_77:notes">
            <a:extLst>
              <a:ext uri="{FF2B5EF4-FFF2-40B4-BE49-F238E27FC236}">
                <a16:creationId xmlns:a16="http://schemas.microsoft.com/office/drawing/2014/main" id="{80AFC4AC-E5B1-76E6-9650-19181095E968}"/>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r>
              <a:rPr lang="en-US">
                <a:solidFill>
                  <a:srgbClr val="0563C1"/>
                </a:solidFill>
                <a:hlinkClick r:id="rId3">
                  <a:extLst>
                    <a:ext uri="{A12FA001-AC4F-418D-AE19-62706E023703}">
                      <ahyp:hlinkClr xmlns:ahyp="http://schemas.microsoft.com/office/drawing/2018/hyperlinkcolor" val="tx"/>
                    </a:ext>
                  </a:extLst>
                </a:hlinkClick>
              </a:rPr>
              <a:t>The GROW </a:t>
            </a:r>
            <a:r>
              <a:rPr lang="en-US">
                <a:solidFill>
                  <a:srgbClr val="0563C1"/>
                </a:solidFill>
                <a:hlinkClick r:id="rId3"/>
              </a:rPr>
              <a:t>Model of</a:t>
            </a:r>
            <a:r>
              <a:rPr lang="en-US">
                <a:solidFill>
                  <a:srgbClr val="0563C1"/>
                </a:solidFill>
                <a:hlinkClick r:id="rId3">
                  <a:extLst>
                    <a:ext uri="{A12FA001-AC4F-418D-AE19-62706E023703}">
                      <ahyp:hlinkClr xmlns:ahyp="http://schemas.microsoft.com/office/drawing/2018/hyperlinkcolor" val="tx"/>
                    </a:ext>
                  </a:extLst>
                </a:hlinkClick>
              </a:rPr>
              <a:t> Coaching and Mentoring - A Simple Process for Developing Your People</a:t>
            </a:r>
            <a:endParaRPr lang="en-US">
              <a:hlinkClick r:id="rId3">
                <a:extLst>
                  <a:ext uri="{A12FA001-AC4F-418D-AE19-62706E023703}">
                    <ahyp:hlinkClr xmlns:ahyp="http://schemas.microsoft.com/office/drawing/2018/hyperlinkcolor" val="tx"/>
                  </a:ext>
                </a:extLst>
              </a:hlinkClick>
            </a:endParaRPr>
          </a:p>
          <a:p>
            <a:r>
              <a:rPr lang="en-US">
                <a:solidFill>
                  <a:srgbClr val="0563C1"/>
                </a:solidFill>
                <a:hlinkClick r:id="rId4"/>
              </a:rPr>
              <a:t>Creating a Personal Development Plan with Your Mentor — Thrive with Mentoring</a:t>
            </a:r>
            <a:endParaRPr lang="en-US"/>
          </a:p>
          <a:p>
            <a:pPr marL="0" indent="0"/>
            <a:br>
              <a:rPr lang="en-US"/>
            </a:br>
            <a:endParaRPr lang="en-US"/>
          </a:p>
        </p:txBody>
      </p:sp>
      <p:sp>
        <p:nvSpPr>
          <p:cNvPr id="282" name="Google Shape;282;g36ef86f86b0_2_77:notes">
            <a:extLst>
              <a:ext uri="{FF2B5EF4-FFF2-40B4-BE49-F238E27FC236}">
                <a16:creationId xmlns:a16="http://schemas.microsoft.com/office/drawing/2014/main" id="{6EB4518F-43B9-1B13-26D5-06C683AC3C2C}"/>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8681503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7"/>
        <p:cNvGrpSpPr/>
        <p:nvPr/>
      </p:nvGrpSpPr>
      <p:grpSpPr>
        <a:xfrm>
          <a:off x="0" y="0"/>
          <a:ext cx="0" cy="0"/>
          <a:chOff x="0" y="0"/>
          <a:chExt cx="0" cy="0"/>
        </a:xfrm>
      </p:grpSpPr>
      <p:sp>
        <p:nvSpPr>
          <p:cNvPr id="288" name="Google Shape;288;g36ef86f86b0_2_12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9" name="Google Shape;289;g36ef86f86b0_2_1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p1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5" name="Google Shape;245;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1">
          <a:extLst>
            <a:ext uri="{FF2B5EF4-FFF2-40B4-BE49-F238E27FC236}">
              <a16:creationId xmlns:a16="http://schemas.microsoft.com/office/drawing/2014/main" id="{9719F17C-15AE-2EAB-03D2-57E7E9837DAE}"/>
            </a:ext>
          </a:extLst>
        </p:cNvPr>
        <p:cNvGrpSpPr/>
        <p:nvPr/>
      </p:nvGrpSpPr>
      <p:grpSpPr>
        <a:xfrm>
          <a:off x="0" y="0"/>
          <a:ext cx="0" cy="0"/>
          <a:chOff x="0" y="0"/>
          <a:chExt cx="0" cy="0"/>
        </a:xfrm>
      </p:grpSpPr>
      <p:sp>
        <p:nvSpPr>
          <p:cNvPr id="332" name="Google Shape;332;p11:notes">
            <a:extLst>
              <a:ext uri="{FF2B5EF4-FFF2-40B4-BE49-F238E27FC236}">
                <a16:creationId xmlns:a16="http://schemas.microsoft.com/office/drawing/2014/main" id="{453722D9-320A-781A-704C-F65595B93889}"/>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3" name="Google Shape;333;p11:notes">
            <a:extLst>
              <a:ext uri="{FF2B5EF4-FFF2-40B4-BE49-F238E27FC236}">
                <a16:creationId xmlns:a16="http://schemas.microsoft.com/office/drawing/2014/main" id="{A15777D1-3E12-E3A0-87D7-AB1EB083A9B9}"/>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0869636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1">
          <a:extLst>
            <a:ext uri="{FF2B5EF4-FFF2-40B4-BE49-F238E27FC236}">
              <a16:creationId xmlns:a16="http://schemas.microsoft.com/office/drawing/2014/main" id="{0A35BEEE-3918-C9CE-346E-8C8EFE7C4DED}"/>
            </a:ext>
          </a:extLst>
        </p:cNvPr>
        <p:cNvGrpSpPr/>
        <p:nvPr/>
      </p:nvGrpSpPr>
      <p:grpSpPr>
        <a:xfrm>
          <a:off x="0" y="0"/>
          <a:ext cx="0" cy="0"/>
          <a:chOff x="0" y="0"/>
          <a:chExt cx="0" cy="0"/>
        </a:xfrm>
      </p:grpSpPr>
      <p:sp>
        <p:nvSpPr>
          <p:cNvPr id="332" name="Google Shape;332;p11:notes">
            <a:extLst>
              <a:ext uri="{FF2B5EF4-FFF2-40B4-BE49-F238E27FC236}">
                <a16:creationId xmlns:a16="http://schemas.microsoft.com/office/drawing/2014/main" id="{25266A34-B336-A511-62E2-AB0CDD19FB38}"/>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3" name="Google Shape;333;p11:notes">
            <a:extLst>
              <a:ext uri="{FF2B5EF4-FFF2-40B4-BE49-F238E27FC236}">
                <a16:creationId xmlns:a16="http://schemas.microsoft.com/office/drawing/2014/main" id="{34B68579-EA3B-0096-C138-053ABA980258}"/>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6073977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1">
          <a:extLst>
            <a:ext uri="{FF2B5EF4-FFF2-40B4-BE49-F238E27FC236}">
              <a16:creationId xmlns:a16="http://schemas.microsoft.com/office/drawing/2014/main" id="{7D0EBE8F-4376-551E-E35A-0FBD8A93CA4A}"/>
            </a:ext>
          </a:extLst>
        </p:cNvPr>
        <p:cNvGrpSpPr/>
        <p:nvPr/>
      </p:nvGrpSpPr>
      <p:grpSpPr>
        <a:xfrm>
          <a:off x="0" y="0"/>
          <a:ext cx="0" cy="0"/>
          <a:chOff x="0" y="0"/>
          <a:chExt cx="0" cy="0"/>
        </a:xfrm>
      </p:grpSpPr>
      <p:sp>
        <p:nvSpPr>
          <p:cNvPr id="332" name="Google Shape;332;p11:notes">
            <a:extLst>
              <a:ext uri="{FF2B5EF4-FFF2-40B4-BE49-F238E27FC236}">
                <a16:creationId xmlns:a16="http://schemas.microsoft.com/office/drawing/2014/main" id="{CB42C643-AC64-2D25-4DB1-49E19F68A03C}"/>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3" name="Google Shape;333;p11:notes">
            <a:extLst>
              <a:ext uri="{FF2B5EF4-FFF2-40B4-BE49-F238E27FC236}">
                <a16:creationId xmlns:a16="http://schemas.microsoft.com/office/drawing/2014/main" id="{FA2D32BC-C6AD-77D6-120E-D1F702A3BF75}"/>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13732414"/>
      </p:ext>
    </p:extLst>
  </p:cSld>
  <p:clrMapOvr>
    <a:masterClrMapping/>
  </p:clrMapOvr>
</p:notes>
</file>

<file path=ppt/slideLayouts/_rels/slideLayout1.xml.rels><?xml version="1.0" encoding="UTF-8"?><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9.xml.rels><?xml version="1.0" encoding="UTF-8"?><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0.xml.rels><?xml version="1.0" encoding="UTF-8"?><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1.xml.rels><?xml version="1.0" encoding="UTF-8"?><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2.xml.rels><?xml version="1.0" encoding="UTF-8"?><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3.xml.rels><?xml version="1.0" encoding="UTF-8"?><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4.xml.rels><?xml version="1.0" encoding="UTF-8"?><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5.xml.rels><?xml version="1.0" encoding="UTF-8"?><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6.xml.rels><?xml version="1.0" encoding="UTF-8"?><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7.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1.xml.rels><?xml version="1.0" encoding="UTF-8"?><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22.xml.rels><?xml version="1.0" encoding="UTF-8"?><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23.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6.xml.rels><?xml version="1.0" encoding="UTF-8"?><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7.xml.rels><?xml version="1.0" encoding="UTF-8"?><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28.xml.rels><?xml version="1.0" encoding="UTF-8"?><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9.xml.rels><?xml version="1.0" encoding="UTF-8"?><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30.xml.rels><?xml version="1.0" encoding="UTF-8"?><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31.xml.rels><?xml version="1.0" encoding="UTF-8"?><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2.xml.rels><?xml version="1.0" encoding="UTF-8"?><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3.xml.rels><?xml version="1.0" encoding="UTF-8"?><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4.xml.rels><?xml version="1.0" encoding="UTF-8"?><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5.xml.rels><?xml version="1.0" encoding="UTF-8"?><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6.xml.rels><?xml version="1.0" encoding="UTF-8"?><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37.xml.rels><?xml version="1.0" encoding="UTF-8"?><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38.xml.rels><?xml version="1.0" encoding="UTF-8"?><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39.xml.rels><?xml version="1.0" encoding="UTF-8"?><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40.xml.rels><?xml version="1.0" encoding="UTF-8"?><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41.xml.rels><?xml version="1.0" encoding="UTF-8"?><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42.xml.rels><?xml version="1.0" encoding="UTF-8"?><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2.xml"/></Relationships>
</file>

<file path=ppt/slideLayouts/_rels/slideLayout43.xml.rels><?xml version="1.0" encoding="UTF-8"?><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2.xml"/></Relationships>
</file>

<file path=ppt/slideLayouts/_rels/slideLayout44.xml.rels><?xml version="1.0" encoding="UTF-8"?><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2.xml"/></Relationships>
</file>

<file path=ppt/slideLayouts/_rels/slideLayout45.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49.xml.rels><?xml version="1.0" encoding="UTF-8"?><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2.xml"/></Relationships>
</file>

<file path=ppt/slideLayouts/_rels/slideLayout50.xml.rels><?xml version="1.0" encoding="UTF-8"?><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5.png"/><Relationship Id="rId1" Type="http://schemas.openxmlformats.org/officeDocument/2006/relationships/slideMaster" Target="../slideMasters/slideMaster2.xml"/></Relationships>
</file>

<file path=ppt/slideLayouts/_rels/slideLayout51.xml.rels><?xml version="1.0" encoding="UTF-8"?><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6.png"/><Relationship Id="rId1" Type="http://schemas.openxmlformats.org/officeDocument/2006/relationships/slideMaster" Target="../slideMasters/slideMaster2.xml"/></Relationships>
</file>

<file path=ppt/slideLayouts/_rels/slideLayout52.xml.rels><?xml version="1.0" encoding="UTF-8"?><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1_Cover">
  <p:cSld name="1_Cover">
    <p:spTree>
      <p:nvGrpSpPr>
        <p:cNvPr id="1" name="Shape 10"/>
        <p:cNvGrpSpPr/>
        <p:nvPr/>
      </p:nvGrpSpPr>
      <p:grpSpPr>
        <a:xfrm>
          <a:off x="0" y="0"/>
          <a:ext cx="0" cy="0"/>
          <a:chOff x="0" y="0"/>
          <a:chExt cx="0" cy="0"/>
        </a:xfrm>
      </p:grpSpPr>
      <p:pic>
        <p:nvPicPr>
          <p:cNvPr id="11" name="Google Shape;11;p30"/>
          <p:cNvPicPr preferRelativeResize="0"/>
          <p:nvPr/>
        </p:nvPicPr>
        <p:blipFill rotWithShape="1">
          <a:blip r:embed="rId2">
            <a:alphaModFix/>
          </a:blip>
          <a:srcRect/>
          <a:stretch/>
        </p:blipFill>
        <p:spPr>
          <a:xfrm>
            <a:off x="0" y="0"/>
            <a:ext cx="12192000" cy="6857999"/>
          </a:xfrm>
          <a:prstGeom prst="rect">
            <a:avLst/>
          </a:prstGeom>
          <a:noFill/>
          <a:ln>
            <a:noFill/>
          </a:ln>
        </p:spPr>
      </p:pic>
      <p:sp>
        <p:nvSpPr>
          <p:cNvPr id="12" name="Google Shape;12;p30"/>
          <p:cNvSpPr txBox="1">
            <a:spLocks noGrp="1"/>
          </p:cNvSpPr>
          <p:nvPr>
            <p:ph type="body" idx="1"/>
          </p:nvPr>
        </p:nvSpPr>
        <p:spPr>
          <a:xfrm>
            <a:off x="432261" y="3142210"/>
            <a:ext cx="4838550" cy="176229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3200"/>
              <a:buFont typeface="Arial"/>
              <a:buNone/>
              <a:defRPr sz="3200" b="1" i="0" u="none" strike="noStrike" cap="none">
                <a:solidFill>
                  <a:schemeClr val="lt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3" name="Google Shape;13;p30"/>
          <p:cNvSpPr txBox="1">
            <a:spLocks noGrp="1"/>
          </p:cNvSpPr>
          <p:nvPr>
            <p:ph type="body" idx="2"/>
          </p:nvPr>
        </p:nvSpPr>
        <p:spPr>
          <a:xfrm>
            <a:off x="432259" y="5118347"/>
            <a:ext cx="4838549" cy="45772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2000"/>
              <a:buFont typeface="Arial"/>
              <a:buNone/>
              <a:defRPr sz="2000" b="0" i="0" u="none" strike="noStrike" cap="none">
                <a:solidFill>
                  <a:schemeClr val="lt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3_Cover">
  <p:cSld name="3_Cover">
    <p:spTree>
      <p:nvGrpSpPr>
        <p:cNvPr id="1" name="Shape 14"/>
        <p:cNvGrpSpPr/>
        <p:nvPr/>
      </p:nvGrpSpPr>
      <p:grpSpPr>
        <a:xfrm>
          <a:off x="0" y="0"/>
          <a:ext cx="0" cy="0"/>
          <a:chOff x="0" y="0"/>
          <a:chExt cx="0" cy="0"/>
        </a:xfrm>
      </p:grpSpPr>
      <p:pic>
        <p:nvPicPr>
          <p:cNvPr id="15" name="Google Shape;15;p31"/>
          <p:cNvPicPr preferRelativeResize="0"/>
          <p:nvPr/>
        </p:nvPicPr>
        <p:blipFill rotWithShape="1">
          <a:blip r:embed="rId2">
            <a:alphaModFix/>
          </a:blip>
          <a:srcRect/>
          <a:stretch/>
        </p:blipFill>
        <p:spPr>
          <a:xfrm>
            <a:off x="0" y="0"/>
            <a:ext cx="12191999" cy="6857999"/>
          </a:xfrm>
          <a:prstGeom prst="rect">
            <a:avLst/>
          </a:prstGeom>
          <a:noFill/>
          <a:ln>
            <a:noFill/>
          </a:ln>
        </p:spPr>
      </p:pic>
      <p:sp>
        <p:nvSpPr>
          <p:cNvPr id="16" name="Google Shape;16;p31"/>
          <p:cNvSpPr txBox="1">
            <a:spLocks noGrp="1"/>
          </p:cNvSpPr>
          <p:nvPr>
            <p:ph type="body" idx="1"/>
          </p:nvPr>
        </p:nvSpPr>
        <p:spPr>
          <a:xfrm>
            <a:off x="432261" y="3142210"/>
            <a:ext cx="4838550" cy="176229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3200"/>
              <a:buFont typeface="Arial"/>
              <a:buNone/>
              <a:defRPr sz="3200" b="1" i="0" u="none" strike="noStrike" cap="none">
                <a:solidFill>
                  <a:schemeClr val="lt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7" name="Google Shape;17;p31"/>
          <p:cNvSpPr txBox="1">
            <a:spLocks noGrp="1"/>
          </p:cNvSpPr>
          <p:nvPr>
            <p:ph type="body" idx="2"/>
          </p:nvPr>
        </p:nvSpPr>
        <p:spPr>
          <a:xfrm>
            <a:off x="432259" y="5118347"/>
            <a:ext cx="4838549" cy="45772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2000"/>
              <a:buFont typeface="Arial"/>
              <a:buNone/>
              <a:defRPr sz="2000" b="0" i="0" u="none" strike="noStrike" cap="none">
                <a:solidFill>
                  <a:schemeClr val="lt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2_Cover">
  <p:cSld name="2_Cover">
    <p:spTree>
      <p:nvGrpSpPr>
        <p:cNvPr id="1" name="Shape 18"/>
        <p:cNvGrpSpPr/>
        <p:nvPr/>
      </p:nvGrpSpPr>
      <p:grpSpPr>
        <a:xfrm>
          <a:off x="0" y="0"/>
          <a:ext cx="0" cy="0"/>
          <a:chOff x="0" y="0"/>
          <a:chExt cx="0" cy="0"/>
        </a:xfrm>
      </p:grpSpPr>
      <p:pic>
        <p:nvPicPr>
          <p:cNvPr id="19" name="Google Shape;19;p32" descr="Uma imagem com texto, Cara humana, vestuário, mulher  Os conteúdos gerados por IA poderão estar incorretos."/>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20" name="Google Shape;20;p32"/>
          <p:cNvSpPr txBox="1">
            <a:spLocks noGrp="1"/>
          </p:cNvSpPr>
          <p:nvPr>
            <p:ph type="body" idx="1"/>
          </p:nvPr>
        </p:nvSpPr>
        <p:spPr>
          <a:xfrm>
            <a:off x="432261" y="3142210"/>
            <a:ext cx="4838550" cy="176229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283143"/>
              </a:buClr>
              <a:buSzPts val="3200"/>
              <a:buFont typeface="Arial"/>
              <a:buNone/>
              <a:defRPr sz="3200" b="1" i="0" u="none" strike="noStrike" cap="none">
                <a:solidFill>
                  <a:srgbClr val="283143"/>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1" name="Google Shape;21;p32"/>
          <p:cNvSpPr txBox="1">
            <a:spLocks noGrp="1"/>
          </p:cNvSpPr>
          <p:nvPr>
            <p:ph type="body" idx="2"/>
          </p:nvPr>
        </p:nvSpPr>
        <p:spPr>
          <a:xfrm>
            <a:off x="432259" y="5118347"/>
            <a:ext cx="4838549" cy="45772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5B6F97"/>
              </a:buClr>
              <a:buSzPts val="2000"/>
              <a:buFont typeface="Arial"/>
              <a:buNone/>
              <a:defRPr sz="2000" b="0" i="0" u="none" strike="noStrike" cap="none">
                <a:solidFill>
                  <a:srgbClr val="5B6F97"/>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4_Cover">
  <p:cSld name="4_Cover">
    <p:spTree>
      <p:nvGrpSpPr>
        <p:cNvPr id="1" name="Shape 22"/>
        <p:cNvGrpSpPr/>
        <p:nvPr/>
      </p:nvGrpSpPr>
      <p:grpSpPr>
        <a:xfrm>
          <a:off x="0" y="0"/>
          <a:ext cx="0" cy="0"/>
          <a:chOff x="0" y="0"/>
          <a:chExt cx="0" cy="0"/>
        </a:xfrm>
      </p:grpSpPr>
      <p:pic>
        <p:nvPicPr>
          <p:cNvPr id="23" name="Google Shape;23;p33"/>
          <p:cNvPicPr preferRelativeResize="0"/>
          <p:nvPr/>
        </p:nvPicPr>
        <p:blipFill rotWithShape="1">
          <a:blip r:embed="rId2">
            <a:alphaModFix/>
          </a:blip>
          <a:srcRect/>
          <a:stretch/>
        </p:blipFill>
        <p:spPr>
          <a:xfrm>
            <a:off x="0" y="0"/>
            <a:ext cx="12192000" cy="6857999"/>
          </a:xfrm>
          <a:prstGeom prst="rect">
            <a:avLst/>
          </a:prstGeom>
          <a:noFill/>
          <a:ln>
            <a:noFill/>
          </a:ln>
        </p:spPr>
      </p:pic>
      <p:sp>
        <p:nvSpPr>
          <p:cNvPr id="24" name="Google Shape;24;p33"/>
          <p:cNvSpPr txBox="1">
            <a:spLocks noGrp="1"/>
          </p:cNvSpPr>
          <p:nvPr>
            <p:ph type="body" idx="1"/>
          </p:nvPr>
        </p:nvSpPr>
        <p:spPr>
          <a:xfrm>
            <a:off x="432261" y="3142210"/>
            <a:ext cx="4838550" cy="176229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283143"/>
              </a:buClr>
              <a:buSzPts val="3200"/>
              <a:buFont typeface="Arial"/>
              <a:buNone/>
              <a:defRPr sz="3200" b="1" i="0" u="none" strike="noStrike" cap="none">
                <a:solidFill>
                  <a:srgbClr val="283143"/>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5" name="Google Shape;25;p33"/>
          <p:cNvSpPr txBox="1">
            <a:spLocks noGrp="1"/>
          </p:cNvSpPr>
          <p:nvPr>
            <p:ph type="body" idx="2"/>
          </p:nvPr>
        </p:nvSpPr>
        <p:spPr>
          <a:xfrm>
            <a:off x="432259" y="5118347"/>
            <a:ext cx="4838549" cy="45772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5B6F97"/>
              </a:buClr>
              <a:buSzPts val="2000"/>
              <a:buFont typeface="Arial"/>
              <a:buNone/>
              <a:defRPr sz="2000" b="0" i="0" u="none" strike="noStrike" cap="none">
                <a:solidFill>
                  <a:srgbClr val="5B6F97"/>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6" name="Google Shape;26;p33"/>
          <p:cNvSpPr>
            <a:spLocks noGrp="1"/>
          </p:cNvSpPr>
          <p:nvPr>
            <p:ph type="pic" idx="3"/>
          </p:nvPr>
        </p:nvSpPr>
        <p:spPr>
          <a:xfrm>
            <a:off x="6021655" y="0"/>
            <a:ext cx="4683125" cy="6237288"/>
          </a:xfrm>
          <a:prstGeom prst="rect">
            <a:avLst/>
          </a:prstGeom>
          <a:noFill/>
          <a:ln>
            <a:noFill/>
          </a:ln>
        </p:spPr>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5_Cover">
  <p:cSld name="5_Cover">
    <p:spTree>
      <p:nvGrpSpPr>
        <p:cNvPr id="1" name="Shape 27"/>
        <p:cNvGrpSpPr/>
        <p:nvPr/>
      </p:nvGrpSpPr>
      <p:grpSpPr>
        <a:xfrm>
          <a:off x="0" y="0"/>
          <a:ext cx="0" cy="0"/>
          <a:chOff x="0" y="0"/>
          <a:chExt cx="0" cy="0"/>
        </a:xfrm>
      </p:grpSpPr>
      <p:pic>
        <p:nvPicPr>
          <p:cNvPr id="28" name="Google Shape;28;p34"/>
          <p:cNvPicPr preferRelativeResize="0"/>
          <p:nvPr/>
        </p:nvPicPr>
        <p:blipFill rotWithShape="1">
          <a:blip r:embed="rId2">
            <a:alphaModFix/>
          </a:blip>
          <a:srcRect/>
          <a:stretch/>
        </p:blipFill>
        <p:spPr>
          <a:xfrm>
            <a:off x="0" y="0"/>
            <a:ext cx="12191999" cy="6857999"/>
          </a:xfrm>
          <a:prstGeom prst="rect">
            <a:avLst/>
          </a:prstGeom>
          <a:noFill/>
          <a:ln>
            <a:noFill/>
          </a:ln>
        </p:spPr>
      </p:pic>
      <p:sp>
        <p:nvSpPr>
          <p:cNvPr id="29" name="Google Shape;29;p34"/>
          <p:cNvSpPr txBox="1">
            <a:spLocks noGrp="1"/>
          </p:cNvSpPr>
          <p:nvPr>
            <p:ph type="body" idx="1"/>
          </p:nvPr>
        </p:nvSpPr>
        <p:spPr>
          <a:xfrm>
            <a:off x="432261" y="2788528"/>
            <a:ext cx="4838550" cy="176229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283143"/>
              </a:buClr>
              <a:buSzPts val="3200"/>
              <a:buFont typeface="Arial"/>
              <a:buNone/>
              <a:defRPr sz="3200" b="1" i="0" u="none" strike="noStrike" cap="none">
                <a:solidFill>
                  <a:srgbClr val="283143"/>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0" name="Google Shape;30;p34"/>
          <p:cNvSpPr txBox="1">
            <a:spLocks noGrp="1"/>
          </p:cNvSpPr>
          <p:nvPr>
            <p:ph type="body" idx="2"/>
          </p:nvPr>
        </p:nvSpPr>
        <p:spPr>
          <a:xfrm>
            <a:off x="432259" y="4764665"/>
            <a:ext cx="4838549" cy="45772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5B6F97"/>
              </a:buClr>
              <a:buSzPts val="2000"/>
              <a:buFont typeface="Arial"/>
              <a:buNone/>
              <a:defRPr sz="2000" b="0" i="0" u="none" strike="noStrike" cap="none">
                <a:solidFill>
                  <a:srgbClr val="5B6F97"/>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1" name="Google Shape;31;p34"/>
          <p:cNvSpPr>
            <a:spLocks noGrp="1"/>
          </p:cNvSpPr>
          <p:nvPr>
            <p:ph type="pic" idx="3"/>
          </p:nvPr>
        </p:nvSpPr>
        <p:spPr>
          <a:xfrm>
            <a:off x="6021655" y="0"/>
            <a:ext cx="6170344" cy="5426015"/>
          </a:xfrm>
          <a:prstGeom prst="rect">
            <a:avLst/>
          </a:prstGeom>
          <a:noFill/>
          <a:ln>
            <a:noFill/>
          </a:ln>
        </p:spPr>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2_Table of Contents">
  <p:cSld name="2_Table of Contents">
    <p:spTree>
      <p:nvGrpSpPr>
        <p:cNvPr id="1" name="Shape 32"/>
        <p:cNvGrpSpPr/>
        <p:nvPr/>
      </p:nvGrpSpPr>
      <p:grpSpPr>
        <a:xfrm>
          <a:off x="0" y="0"/>
          <a:ext cx="0" cy="0"/>
          <a:chOff x="0" y="0"/>
          <a:chExt cx="0" cy="0"/>
        </a:xfrm>
      </p:grpSpPr>
      <p:pic>
        <p:nvPicPr>
          <p:cNvPr id="33" name="Google Shape;33;p35"/>
          <p:cNvPicPr preferRelativeResize="0"/>
          <p:nvPr/>
        </p:nvPicPr>
        <p:blipFill rotWithShape="1">
          <a:blip r:embed="rId2">
            <a:alphaModFix/>
          </a:blip>
          <a:srcRect/>
          <a:stretch/>
        </p:blipFill>
        <p:spPr>
          <a:xfrm>
            <a:off x="0" y="0"/>
            <a:ext cx="12192000" cy="6857999"/>
          </a:xfrm>
          <a:prstGeom prst="rect">
            <a:avLst/>
          </a:prstGeom>
          <a:noFill/>
          <a:ln>
            <a:noFill/>
          </a:ln>
        </p:spPr>
      </p:pic>
      <p:sp>
        <p:nvSpPr>
          <p:cNvPr id="34" name="Google Shape;34;p35"/>
          <p:cNvSpPr txBox="1">
            <a:spLocks noGrp="1"/>
          </p:cNvSpPr>
          <p:nvPr>
            <p:ph type="body" idx="1"/>
          </p:nvPr>
        </p:nvSpPr>
        <p:spPr>
          <a:xfrm>
            <a:off x="362082" y="321855"/>
            <a:ext cx="6052574"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5" name="Google Shape;35;p35"/>
          <p:cNvSpPr txBox="1">
            <a:spLocks noGrp="1"/>
          </p:cNvSpPr>
          <p:nvPr>
            <p:ph type="body" idx="2"/>
          </p:nvPr>
        </p:nvSpPr>
        <p:spPr>
          <a:xfrm>
            <a:off x="362081" y="1230283"/>
            <a:ext cx="6052575" cy="5305861"/>
          </a:xfrm>
          <a:prstGeom prst="rect">
            <a:avLst/>
          </a:prstGeom>
          <a:noFill/>
          <a:ln>
            <a:noFill/>
          </a:ln>
        </p:spPr>
        <p:txBody>
          <a:bodyPr spcFirstLastPara="1" wrap="square" lIns="91425" tIns="45700" rIns="91425" bIns="45700" anchor="t" anchorCtr="0">
            <a:noAutofit/>
          </a:bodyPr>
          <a:lstStyle>
            <a:lvl1pPr marL="457200" marR="0" lvl="0" indent="-355600" algn="l" rtl="0">
              <a:lnSpc>
                <a:spcPct val="90000"/>
              </a:lnSpc>
              <a:spcBef>
                <a:spcPts val="1000"/>
              </a:spcBef>
              <a:spcAft>
                <a:spcPts val="0"/>
              </a:spcAft>
              <a:buClr>
                <a:srgbClr val="E280AC"/>
              </a:buClr>
              <a:buSzPts val="2000"/>
              <a:buFont typeface="Noto Sans Symbols"/>
              <a:buChar char="▪"/>
              <a:defRPr sz="20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6" name="Google Shape;36;p35"/>
          <p:cNvSpPr>
            <a:spLocks noGrp="1"/>
          </p:cNvSpPr>
          <p:nvPr>
            <p:ph type="pic" idx="3"/>
          </p:nvPr>
        </p:nvSpPr>
        <p:spPr>
          <a:xfrm>
            <a:off x="7573992" y="2070340"/>
            <a:ext cx="4618008" cy="4157932"/>
          </a:xfrm>
          <a:prstGeom prst="rect">
            <a:avLst/>
          </a:prstGeom>
          <a:noFill/>
          <a:ln>
            <a:noFill/>
          </a:ln>
        </p:spPr>
        <p:txBody>
          <a:bodyPr/>
          <a:lstStyle/>
          <a:p>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able of Contents">
  <p:cSld name="Table of Contents">
    <p:spTree>
      <p:nvGrpSpPr>
        <p:cNvPr id="1" name="Shape 37"/>
        <p:cNvGrpSpPr/>
        <p:nvPr/>
      </p:nvGrpSpPr>
      <p:grpSpPr>
        <a:xfrm>
          <a:off x="0" y="0"/>
          <a:ext cx="0" cy="0"/>
          <a:chOff x="0" y="0"/>
          <a:chExt cx="0" cy="0"/>
        </a:xfrm>
      </p:grpSpPr>
      <p:pic>
        <p:nvPicPr>
          <p:cNvPr id="38" name="Google Shape;38;p36"/>
          <p:cNvPicPr preferRelativeResize="0"/>
          <p:nvPr/>
        </p:nvPicPr>
        <p:blipFill rotWithShape="1">
          <a:blip r:embed="rId2">
            <a:alphaModFix/>
          </a:blip>
          <a:srcRect/>
          <a:stretch/>
        </p:blipFill>
        <p:spPr>
          <a:xfrm>
            <a:off x="0" y="0"/>
            <a:ext cx="12192000" cy="6857999"/>
          </a:xfrm>
          <a:prstGeom prst="rect">
            <a:avLst/>
          </a:prstGeom>
          <a:noFill/>
          <a:ln>
            <a:noFill/>
          </a:ln>
        </p:spPr>
      </p:pic>
      <p:sp>
        <p:nvSpPr>
          <p:cNvPr id="39" name="Google Shape;39;p36"/>
          <p:cNvSpPr txBox="1">
            <a:spLocks noGrp="1"/>
          </p:cNvSpPr>
          <p:nvPr>
            <p:ph type="body" idx="1"/>
          </p:nvPr>
        </p:nvSpPr>
        <p:spPr>
          <a:xfrm>
            <a:off x="362081" y="321855"/>
            <a:ext cx="5733919"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0" name="Google Shape;40;p36"/>
          <p:cNvSpPr txBox="1">
            <a:spLocks noGrp="1"/>
          </p:cNvSpPr>
          <p:nvPr>
            <p:ph type="body" idx="2"/>
          </p:nvPr>
        </p:nvSpPr>
        <p:spPr>
          <a:xfrm>
            <a:off x="362081" y="1230284"/>
            <a:ext cx="5733919" cy="5237018"/>
          </a:xfrm>
          <a:prstGeom prst="rect">
            <a:avLst/>
          </a:prstGeom>
          <a:noFill/>
          <a:ln>
            <a:noFill/>
          </a:ln>
        </p:spPr>
        <p:txBody>
          <a:bodyPr spcFirstLastPara="1" wrap="square" lIns="91425" tIns="45700" rIns="91425" bIns="45700" anchor="t" anchorCtr="0">
            <a:noAutofit/>
          </a:bodyPr>
          <a:lstStyle>
            <a:lvl1pPr marL="457200" marR="0" lvl="0" indent="-355600" algn="l" rtl="0">
              <a:lnSpc>
                <a:spcPct val="90000"/>
              </a:lnSpc>
              <a:spcBef>
                <a:spcPts val="1000"/>
              </a:spcBef>
              <a:spcAft>
                <a:spcPts val="0"/>
              </a:spcAft>
              <a:buClr>
                <a:srgbClr val="E95426"/>
              </a:buClr>
              <a:buSzPts val="2000"/>
              <a:buFont typeface="Noto Sans Symbols"/>
              <a:buChar char="▪"/>
              <a:defRPr sz="20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and text 01">
  <p:cSld name="Title and text 01">
    <p:spTree>
      <p:nvGrpSpPr>
        <p:cNvPr id="1" name="Shape 41"/>
        <p:cNvGrpSpPr/>
        <p:nvPr/>
      </p:nvGrpSpPr>
      <p:grpSpPr>
        <a:xfrm>
          <a:off x="0" y="0"/>
          <a:ext cx="0" cy="0"/>
          <a:chOff x="0" y="0"/>
          <a:chExt cx="0" cy="0"/>
        </a:xfrm>
      </p:grpSpPr>
      <p:pic>
        <p:nvPicPr>
          <p:cNvPr id="42" name="Google Shape;42;p37"/>
          <p:cNvPicPr preferRelativeResize="0"/>
          <p:nvPr/>
        </p:nvPicPr>
        <p:blipFill rotWithShape="1">
          <a:blip r:embed="rId2">
            <a:alphaModFix/>
          </a:blip>
          <a:srcRect/>
          <a:stretch/>
        </p:blipFill>
        <p:spPr>
          <a:xfrm>
            <a:off x="0" y="0"/>
            <a:ext cx="12192000" cy="6857999"/>
          </a:xfrm>
          <a:prstGeom prst="rect">
            <a:avLst/>
          </a:prstGeom>
          <a:noFill/>
          <a:ln>
            <a:noFill/>
          </a:ln>
        </p:spPr>
      </p:pic>
      <p:sp>
        <p:nvSpPr>
          <p:cNvPr id="43" name="Google Shape;43;p37"/>
          <p:cNvSpPr txBox="1">
            <a:spLocks noGrp="1"/>
          </p:cNvSpPr>
          <p:nvPr>
            <p:ph type="body" idx="1"/>
          </p:nvPr>
        </p:nvSpPr>
        <p:spPr>
          <a:xfrm>
            <a:off x="362081" y="253012"/>
            <a:ext cx="9829323"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4" name="Google Shape;44;p37"/>
          <p:cNvSpPr txBox="1">
            <a:spLocks noGrp="1"/>
          </p:cNvSpPr>
          <p:nvPr>
            <p:ph type="body" idx="2"/>
          </p:nvPr>
        </p:nvSpPr>
        <p:spPr>
          <a:xfrm>
            <a:off x="362081" y="1230284"/>
            <a:ext cx="11450304" cy="523701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222240"/>
              </a:buClr>
              <a:buSzPts val="2000"/>
              <a:buFont typeface="Arial"/>
              <a:buNone/>
              <a:defRPr sz="2000" b="0" i="0" u="none" strike="noStrike" cap="none">
                <a:solidFill>
                  <a:srgbClr val="222240"/>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1_Title and text 01">
  <p:cSld name="1_Title and text 01">
    <p:spTree>
      <p:nvGrpSpPr>
        <p:cNvPr id="1" name="Shape 45"/>
        <p:cNvGrpSpPr/>
        <p:nvPr/>
      </p:nvGrpSpPr>
      <p:grpSpPr>
        <a:xfrm>
          <a:off x="0" y="0"/>
          <a:ext cx="0" cy="0"/>
          <a:chOff x="0" y="0"/>
          <a:chExt cx="0" cy="0"/>
        </a:xfrm>
      </p:grpSpPr>
      <p:pic>
        <p:nvPicPr>
          <p:cNvPr id="46" name="Google Shape;46;p38"/>
          <p:cNvPicPr preferRelativeResize="0"/>
          <p:nvPr/>
        </p:nvPicPr>
        <p:blipFill rotWithShape="1">
          <a:blip r:embed="rId2">
            <a:alphaModFix/>
          </a:blip>
          <a:srcRect/>
          <a:stretch/>
        </p:blipFill>
        <p:spPr>
          <a:xfrm>
            <a:off x="0" y="0"/>
            <a:ext cx="12191999" cy="6857999"/>
          </a:xfrm>
          <a:prstGeom prst="rect">
            <a:avLst/>
          </a:prstGeom>
          <a:noFill/>
          <a:ln>
            <a:noFill/>
          </a:ln>
        </p:spPr>
      </p:pic>
      <p:sp>
        <p:nvSpPr>
          <p:cNvPr id="47" name="Google Shape;47;p38"/>
          <p:cNvSpPr txBox="1">
            <a:spLocks noGrp="1"/>
          </p:cNvSpPr>
          <p:nvPr>
            <p:ph type="body" idx="1"/>
          </p:nvPr>
        </p:nvSpPr>
        <p:spPr>
          <a:xfrm>
            <a:off x="362081" y="253012"/>
            <a:ext cx="9829323"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8" name="Google Shape;48;p38"/>
          <p:cNvSpPr txBox="1">
            <a:spLocks noGrp="1"/>
          </p:cNvSpPr>
          <p:nvPr>
            <p:ph type="body" idx="2"/>
          </p:nvPr>
        </p:nvSpPr>
        <p:spPr>
          <a:xfrm>
            <a:off x="362081" y="1230284"/>
            <a:ext cx="11450304" cy="5023867"/>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222240"/>
              </a:buClr>
              <a:buSzPts val="2000"/>
              <a:buFont typeface="Arial"/>
              <a:buNone/>
              <a:defRPr sz="2000" b="0" i="0" u="none" strike="noStrike" cap="none">
                <a:solidFill>
                  <a:srgbClr val="222240"/>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2_Title and text 01">
  <p:cSld name="2_Title and text 01">
    <p:spTree>
      <p:nvGrpSpPr>
        <p:cNvPr id="1" name="Shape 49"/>
        <p:cNvGrpSpPr/>
        <p:nvPr/>
      </p:nvGrpSpPr>
      <p:grpSpPr>
        <a:xfrm>
          <a:off x="0" y="0"/>
          <a:ext cx="0" cy="0"/>
          <a:chOff x="0" y="0"/>
          <a:chExt cx="0" cy="0"/>
        </a:xfrm>
      </p:grpSpPr>
      <p:pic>
        <p:nvPicPr>
          <p:cNvPr id="50" name="Google Shape;50;p39"/>
          <p:cNvPicPr preferRelativeResize="0"/>
          <p:nvPr/>
        </p:nvPicPr>
        <p:blipFill rotWithShape="1">
          <a:blip r:embed="rId2">
            <a:alphaModFix/>
          </a:blip>
          <a:srcRect/>
          <a:stretch/>
        </p:blipFill>
        <p:spPr>
          <a:xfrm>
            <a:off x="0" y="0"/>
            <a:ext cx="12191999" cy="6857998"/>
          </a:xfrm>
          <a:prstGeom prst="rect">
            <a:avLst/>
          </a:prstGeom>
          <a:noFill/>
          <a:ln>
            <a:noFill/>
          </a:ln>
        </p:spPr>
      </p:pic>
      <p:sp>
        <p:nvSpPr>
          <p:cNvPr id="51" name="Google Shape;51;p39"/>
          <p:cNvSpPr txBox="1">
            <a:spLocks noGrp="1"/>
          </p:cNvSpPr>
          <p:nvPr>
            <p:ph type="body" idx="1"/>
          </p:nvPr>
        </p:nvSpPr>
        <p:spPr>
          <a:xfrm>
            <a:off x="362081" y="253012"/>
            <a:ext cx="9829323"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52" name="Google Shape;52;p39"/>
          <p:cNvSpPr txBox="1">
            <a:spLocks noGrp="1"/>
          </p:cNvSpPr>
          <p:nvPr>
            <p:ph type="body" idx="2"/>
          </p:nvPr>
        </p:nvSpPr>
        <p:spPr>
          <a:xfrm>
            <a:off x="362081" y="1230285"/>
            <a:ext cx="11450304" cy="44631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222240"/>
              </a:buClr>
              <a:buSzPts val="2000"/>
              <a:buFont typeface="Arial"/>
              <a:buNone/>
              <a:defRPr sz="2000" b="0" i="0" u="none" strike="noStrike" cap="none">
                <a:solidFill>
                  <a:srgbClr val="222240"/>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two columns">
  <p:cSld name="Title and two columns">
    <p:spTree>
      <p:nvGrpSpPr>
        <p:cNvPr id="1" name="Shape 57"/>
        <p:cNvGrpSpPr/>
        <p:nvPr/>
      </p:nvGrpSpPr>
      <p:grpSpPr>
        <a:xfrm>
          <a:off x="0" y="0"/>
          <a:ext cx="0" cy="0"/>
          <a:chOff x="0" y="0"/>
          <a:chExt cx="0" cy="0"/>
        </a:xfrm>
      </p:grpSpPr>
      <p:pic>
        <p:nvPicPr>
          <p:cNvPr id="58" name="Google Shape;58;p41"/>
          <p:cNvPicPr preferRelativeResize="0"/>
          <p:nvPr/>
        </p:nvPicPr>
        <p:blipFill rotWithShape="1">
          <a:blip r:embed="rId2">
            <a:alphaModFix/>
          </a:blip>
          <a:srcRect/>
          <a:stretch/>
        </p:blipFill>
        <p:spPr>
          <a:xfrm>
            <a:off x="0" y="0"/>
            <a:ext cx="12192000" cy="6857999"/>
          </a:xfrm>
          <a:prstGeom prst="rect">
            <a:avLst/>
          </a:prstGeom>
          <a:noFill/>
          <a:ln>
            <a:noFill/>
          </a:ln>
        </p:spPr>
      </p:pic>
      <p:sp>
        <p:nvSpPr>
          <p:cNvPr id="59" name="Google Shape;59;p41"/>
          <p:cNvSpPr txBox="1">
            <a:spLocks noGrp="1"/>
          </p:cNvSpPr>
          <p:nvPr>
            <p:ph type="body" idx="1"/>
          </p:nvPr>
        </p:nvSpPr>
        <p:spPr>
          <a:xfrm>
            <a:off x="362081" y="253012"/>
            <a:ext cx="9829323"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60" name="Google Shape;60;p41"/>
          <p:cNvSpPr txBox="1">
            <a:spLocks noGrp="1"/>
          </p:cNvSpPr>
          <p:nvPr>
            <p:ph type="body" idx="2"/>
          </p:nvPr>
        </p:nvSpPr>
        <p:spPr>
          <a:xfrm>
            <a:off x="362081" y="1116135"/>
            <a:ext cx="5383573" cy="545372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3A3838"/>
              </a:buClr>
              <a:buSzPts val="2000"/>
              <a:buFont typeface="Arial"/>
              <a:buNone/>
              <a:defRPr sz="2000" b="0" i="0" u="none" strike="noStrike" cap="none">
                <a:solidFill>
                  <a:srgbClr val="3A3838"/>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61" name="Google Shape;61;p41"/>
          <p:cNvSpPr txBox="1">
            <a:spLocks noGrp="1"/>
          </p:cNvSpPr>
          <p:nvPr>
            <p:ph type="body" idx="3"/>
          </p:nvPr>
        </p:nvSpPr>
        <p:spPr>
          <a:xfrm>
            <a:off x="6071563" y="1116135"/>
            <a:ext cx="5740822" cy="545372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3A3838"/>
              </a:buClr>
              <a:buSzPts val="2000"/>
              <a:buFont typeface="Arial"/>
              <a:buNone/>
              <a:defRPr sz="2000" b="0" i="0" u="none" strike="noStrike" cap="none">
                <a:solidFill>
                  <a:srgbClr val="3A3838"/>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Image and text">
  <p:cSld name="Image and text">
    <p:spTree>
      <p:nvGrpSpPr>
        <p:cNvPr id="1" name="Shape 62"/>
        <p:cNvGrpSpPr/>
        <p:nvPr/>
      </p:nvGrpSpPr>
      <p:grpSpPr>
        <a:xfrm>
          <a:off x="0" y="0"/>
          <a:ext cx="0" cy="0"/>
          <a:chOff x="0" y="0"/>
          <a:chExt cx="0" cy="0"/>
        </a:xfrm>
      </p:grpSpPr>
      <p:pic>
        <p:nvPicPr>
          <p:cNvPr id="63" name="Google Shape;63;p42" descr="Uma imagem com símbolo, Gráficos, design  Os conteúdos gerados por IA poderão estar incorretos."/>
          <p:cNvPicPr preferRelativeResize="0"/>
          <p:nvPr/>
        </p:nvPicPr>
        <p:blipFill rotWithShape="1">
          <a:blip r:embed="rId2">
            <a:alphaModFix/>
          </a:blip>
          <a:srcRect/>
          <a:stretch/>
        </p:blipFill>
        <p:spPr>
          <a:xfrm>
            <a:off x="-858" y="495005"/>
            <a:ext cx="12192000" cy="6858000"/>
          </a:xfrm>
          <a:prstGeom prst="rect">
            <a:avLst/>
          </a:prstGeom>
          <a:noFill/>
          <a:ln>
            <a:noFill/>
          </a:ln>
        </p:spPr>
      </p:pic>
      <p:sp>
        <p:nvSpPr>
          <p:cNvPr id="64" name="Google Shape;64;p42"/>
          <p:cNvSpPr txBox="1">
            <a:spLocks noGrp="1"/>
          </p:cNvSpPr>
          <p:nvPr>
            <p:ph type="body" idx="1"/>
          </p:nvPr>
        </p:nvSpPr>
        <p:spPr>
          <a:xfrm>
            <a:off x="4946073" y="253012"/>
            <a:ext cx="6866312"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65" name="Google Shape;65;p42"/>
          <p:cNvSpPr txBox="1">
            <a:spLocks noGrp="1"/>
          </p:cNvSpPr>
          <p:nvPr>
            <p:ph type="body" idx="2"/>
          </p:nvPr>
        </p:nvSpPr>
        <p:spPr>
          <a:xfrm>
            <a:off x="4946073" y="1116135"/>
            <a:ext cx="6866312" cy="3572243"/>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3A3838"/>
              </a:buClr>
              <a:buSzPts val="2000"/>
              <a:buFont typeface="Arial"/>
              <a:buNone/>
              <a:defRPr sz="2000" b="0" i="0" u="none" strike="noStrike" cap="none">
                <a:solidFill>
                  <a:srgbClr val="3A3838"/>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66" name="Google Shape;66;p42"/>
          <p:cNvSpPr>
            <a:spLocks noGrp="1"/>
          </p:cNvSpPr>
          <p:nvPr>
            <p:ph type="pic" idx="3"/>
          </p:nvPr>
        </p:nvSpPr>
        <p:spPr>
          <a:xfrm>
            <a:off x="858" y="-33250"/>
            <a:ext cx="4567367" cy="6924502"/>
          </a:xfrm>
          <a:prstGeom prst="rect">
            <a:avLst/>
          </a:prstGeom>
          <a:noFill/>
          <a:ln>
            <a:noFill/>
          </a:ln>
        </p:spPr>
        <p:txBody>
          <a:bodyPr/>
          <a:lstStyle/>
          <a:p>
            <a:endParaRPr lang="es-E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ig title and text 01">
  <p:cSld name="Big title and text 01">
    <p:spTree>
      <p:nvGrpSpPr>
        <p:cNvPr id="1" name="Shape 67"/>
        <p:cNvGrpSpPr/>
        <p:nvPr/>
      </p:nvGrpSpPr>
      <p:grpSpPr>
        <a:xfrm>
          <a:off x="0" y="0"/>
          <a:ext cx="0" cy="0"/>
          <a:chOff x="0" y="0"/>
          <a:chExt cx="0" cy="0"/>
        </a:xfrm>
      </p:grpSpPr>
      <p:pic>
        <p:nvPicPr>
          <p:cNvPr id="68" name="Google Shape;68;p43" descr="Uma imagem com símbolo, Gráficos, logótipo, design gráfico  Os conteúdos gerados por IA poderão estar incorretos."/>
          <p:cNvPicPr preferRelativeResize="0"/>
          <p:nvPr/>
        </p:nvPicPr>
        <p:blipFill rotWithShape="1">
          <a:blip r:embed="rId2">
            <a:alphaModFix/>
          </a:blip>
          <a:srcRect/>
          <a:stretch/>
        </p:blipFill>
        <p:spPr>
          <a:xfrm>
            <a:off x="0" y="0"/>
            <a:ext cx="12192000" cy="6858000"/>
          </a:xfrm>
          <a:prstGeom prst="rect">
            <a:avLst/>
          </a:prstGeom>
          <a:noFill/>
          <a:ln>
            <a:noFill/>
          </a:ln>
        </p:spPr>
      </p:pic>
      <p:pic>
        <p:nvPicPr>
          <p:cNvPr id="69" name="Google Shape;69;p43" descr="Uma imagem com captura de ecrã, Gráficos, design gráfico, escuridão  Os conteúdos gerados por IA poderão estar incorretos."/>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70" name="Google Shape;70;p43"/>
          <p:cNvSpPr txBox="1">
            <a:spLocks noGrp="1"/>
          </p:cNvSpPr>
          <p:nvPr>
            <p:ph type="body" idx="1"/>
          </p:nvPr>
        </p:nvSpPr>
        <p:spPr>
          <a:xfrm>
            <a:off x="415637" y="352764"/>
            <a:ext cx="4141495" cy="1836254"/>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4800"/>
              <a:buFont typeface="Arial"/>
              <a:buNone/>
              <a:defRPr sz="4800" b="1" i="0" u="none" strike="noStrike" cap="none">
                <a:solidFill>
                  <a:schemeClr val="lt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1" name="Google Shape;71;p43"/>
          <p:cNvSpPr txBox="1">
            <a:spLocks noGrp="1"/>
          </p:cNvSpPr>
          <p:nvPr>
            <p:ph type="body" idx="2"/>
          </p:nvPr>
        </p:nvSpPr>
        <p:spPr>
          <a:xfrm>
            <a:off x="5777345" y="1136073"/>
            <a:ext cx="6035039" cy="533122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3A3838"/>
              </a:buClr>
              <a:buSzPts val="2000"/>
              <a:buFont typeface="Arial"/>
              <a:buNone/>
              <a:defRPr sz="2000" b="0" i="0" u="none" strike="noStrike" cap="none">
                <a:solidFill>
                  <a:srgbClr val="3A3838"/>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ext Slide 01">
  <p:cSld name="Text Slide 01">
    <p:spTree>
      <p:nvGrpSpPr>
        <p:cNvPr id="1" name="Shape 72"/>
        <p:cNvGrpSpPr/>
        <p:nvPr/>
      </p:nvGrpSpPr>
      <p:grpSpPr>
        <a:xfrm>
          <a:off x="0" y="0"/>
          <a:ext cx="0" cy="0"/>
          <a:chOff x="0" y="0"/>
          <a:chExt cx="0" cy="0"/>
        </a:xfrm>
      </p:grpSpPr>
      <p:sp>
        <p:nvSpPr>
          <p:cNvPr id="73" name="Google Shape;73;p44"/>
          <p:cNvSpPr/>
          <p:nvPr/>
        </p:nvSpPr>
        <p:spPr>
          <a:xfrm>
            <a:off x="6388806" y="0"/>
            <a:ext cx="5803193" cy="6858000"/>
          </a:xfrm>
          <a:prstGeom prst="rect">
            <a:avLst/>
          </a:prstGeom>
          <a:solidFill>
            <a:srgbClr val="E280A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74" name="Google Shape;74;p44" descr="Uma imagem com captura de ecrã, preto, escuridão, Gráficos  Os conteúdos gerados por IA poderão estar incorretos."/>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75" name="Google Shape;75;p44"/>
          <p:cNvSpPr txBox="1">
            <a:spLocks noGrp="1"/>
          </p:cNvSpPr>
          <p:nvPr>
            <p:ph type="body" idx="1"/>
          </p:nvPr>
        </p:nvSpPr>
        <p:spPr>
          <a:xfrm>
            <a:off x="362080" y="253012"/>
            <a:ext cx="5664646"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280AC"/>
              </a:buClr>
              <a:buSzPts val="3200"/>
              <a:buFont typeface="Arial"/>
              <a:buNone/>
              <a:defRPr sz="3200" b="1" i="0" u="none" strike="noStrike" cap="none">
                <a:solidFill>
                  <a:srgbClr val="E280AC"/>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6" name="Google Shape;76;p44"/>
          <p:cNvSpPr txBox="1">
            <a:spLocks noGrp="1"/>
          </p:cNvSpPr>
          <p:nvPr>
            <p:ph type="body" idx="2"/>
          </p:nvPr>
        </p:nvSpPr>
        <p:spPr>
          <a:xfrm>
            <a:off x="362079" y="1053407"/>
            <a:ext cx="5664645" cy="540558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3A3838"/>
              </a:buClr>
              <a:buSzPts val="1800"/>
              <a:buFont typeface="Arial"/>
              <a:buNone/>
              <a:defRPr sz="1800" b="0" i="0" u="none" strike="noStrike" cap="none">
                <a:solidFill>
                  <a:srgbClr val="3A3838"/>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7" name="Google Shape;77;p44"/>
          <p:cNvSpPr txBox="1">
            <a:spLocks noGrp="1"/>
          </p:cNvSpPr>
          <p:nvPr>
            <p:ph type="body" idx="3"/>
          </p:nvPr>
        </p:nvSpPr>
        <p:spPr>
          <a:xfrm>
            <a:off x="6799811" y="1053407"/>
            <a:ext cx="5030110" cy="540558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1800"/>
              <a:buFont typeface="Arial"/>
              <a:buNone/>
              <a:defRPr sz="1800" b="0" i="0" u="none" strike="noStrike" cap="none">
                <a:solidFill>
                  <a:schemeClr val="lt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ext Slide 02">
  <p:cSld name="Text Slide 02">
    <p:spTree>
      <p:nvGrpSpPr>
        <p:cNvPr id="1" name="Shape 78"/>
        <p:cNvGrpSpPr/>
        <p:nvPr/>
      </p:nvGrpSpPr>
      <p:grpSpPr>
        <a:xfrm>
          <a:off x="0" y="0"/>
          <a:ext cx="0" cy="0"/>
          <a:chOff x="0" y="0"/>
          <a:chExt cx="0" cy="0"/>
        </a:xfrm>
      </p:grpSpPr>
      <p:sp>
        <p:nvSpPr>
          <p:cNvPr id="79" name="Google Shape;79;p45"/>
          <p:cNvSpPr/>
          <p:nvPr/>
        </p:nvSpPr>
        <p:spPr>
          <a:xfrm>
            <a:off x="6388806" y="0"/>
            <a:ext cx="5803193" cy="6858000"/>
          </a:xfrm>
          <a:prstGeom prst="rect">
            <a:avLst/>
          </a:prstGeom>
          <a:solidFill>
            <a:srgbClr val="E9542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80" name="Google Shape;80;p45" descr="Uma imagem com captura de ecrã, preto, escuridão, Gráficos  Os conteúdos gerados por IA poderão estar incorretos."/>
          <p:cNvPicPr preferRelativeResize="0"/>
          <p:nvPr/>
        </p:nvPicPr>
        <p:blipFill rotWithShape="1">
          <a:blip r:embed="rId2">
            <a:alphaModFix/>
          </a:blip>
          <a:srcRect/>
          <a:stretch/>
        </p:blipFill>
        <p:spPr>
          <a:xfrm>
            <a:off x="-1" y="0"/>
            <a:ext cx="12192000" cy="6858000"/>
          </a:xfrm>
          <a:prstGeom prst="rect">
            <a:avLst/>
          </a:prstGeom>
          <a:noFill/>
          <a:ln>
            <a:noFill/>
          </a:ln>
        </p:spPr>
      </p:pic>
      <p:sp>
        <p:nvSpPr>
          <p:cNvPr id="81" name="Google Shape;81;p45"/>
          <p:cNvSpPr txBox="1">
            <a:spLocks noGrp="1"/>
          </p:cNvSpPr>
          <p:nvPr>
            <p:ph type="body" idx="1"/>
          </p:nvPr>
        </p:nvSpPr>
        <p:spPr>
          <a:xfrm>
            <a:off x="362080" y="253012"/>
            <a:ext cx="5664646"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95426"/>
              </a:buClr>
              <a:buSzPts val="3200"/>
              <a:buFont typeface="Arial"/>
              <a:buNone/>
              <a:defRPr sz="3200" b="1" i="0" u="none" strike="noStrike" cap="none">
                <a:solidFill>
                  <a:srgbClr val="E95426"/>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2" name="Google Shape;82;p45"/>
          <p:cNvSpPr txBox="1">
            <a:spLocks noGrp="1"/>
          </p:cNvSpPr>
          <p:nvPr>
            <p:ph type="body" idx="2"/>
          </p:nvPr>
        </p:nvSpPr>
        <p:spPr>
          <a:xfrm>
            <a:off x="362079" y="1053407"/>
            <a:ext cx="5664645" cy="540558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3A3838"/>
              </a:buClr>
              <a:buSzPts val="1800"/>
              <a:buFont typeface="Arial"/>
              <a:buNone/>
              <a:defRPr sz="1800" b="0" i="0" u="none" strike="noStrike" cap="none">
                <a:solidFill>
                  <a:srgbClr val="3A3838"/>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3" name="Google Shape;83;p45"/>
          <p:cNvSpPr txBox="1">
            <a:spLocks noGrp="1"/>
          </p:cNvSpPr>
          <p:nvPr>
            <p:ph type="body" idx="3"/>
          </p:nvPr>
        </p:nvSpPr>
        <p:spPr>
          <a:xfrm>
            <a:off x="6799811" y="1053407"/>
            <a:ext cx="5030110" cy="540558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1800"/>
              <a:buFont typeface="Arial"/>
              <a:buNone/>
              <a:defRPr sz="1800" b="0" i="0" u="none" strike="noStrike" cap="none">
                <a:solidFill>
                  <a:schemeClr val="lt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ext Slide 03">
  <p:cSld name="Text Slide 03">
    <p:spTree>
      <p:nvGrpSpPr>
        <p:cNvPr id="1" name="Shape 84"/>
        <p:cNvGrpSpPr/>
        <p:nvPr/>
      </p:nvGrpSpPr>
      <p:grpSpPr>
        <a:xfrm>
          <a:off x="0" y="0"/>
          <a:ext cx="0" cy="0"/>
          <a:chOff x="0" y="0"/>
          <a:chExt cx="0" cy="0"/>
        </a:xfrm>
      </p:grpSpPr>
      <p:sp>
        <p:nvSpPr>
          <p:cNvPr id="85" name="Google Shape;85;p46"/>
          <p:cNvSpPr/>
          <p:nvPr/>
        </p:nvSpPr>
        <p:spPr>
          <a:xfrm>
            <a:off x="6388806" y="0"/>
            <a:ext cx="5803193" cy="6858000"/>
          </a:xfrm>
          <a:prstGeom prst="rect">
            <a:avLst/>
          </a:prstGeom>
          <a:solidFill>
            <a:srgbClr val="E64424"/>
          </a:solidFill>
          <a:ln w="12700" cap="flat" cmpd="sng">
            <a:solidFill>
              <a:srgbClr val="A47BB7"/>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86" name="Google Shape;86;p46" descr="Uma imagem com captura de ecrã, preto, escuridão, Gráficos  Os conteúdos gerados por IA poderão estar incorretos."/>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87" name="Google Shape;87;p46"/>
          <p:cNvSpPr txBox="1">
            <a:spLocks noGrp="1"/>
          </p:cNvSpPr>
          <p:nvPr>
            <p:ph type="body" idx="1"/>
          </p:nvPr>
        </p:nvSpPr>
        <p:spPr>
          <a:xfrm>
            <a:off x="362080" y="253012"/>
            <a:ext cx="5664646"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8" name="Google Shape;88;p46"/>
          <p:cNvSpPr txBox="1">
            <a:spLocks noGrp="1"/>
          </p:cNvSpPr>
          <p:nvPr>
            <p:ph type="body" idx="2"/>
          </p:nvPr>
        </p:nvSpPr>
        <p:spPr>
          <a:xfrm>
            <a:off x="362079" y="1053407"/>
            <a:ext cx="5664645" cy="540558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3A3838"/>
              </a:buClr>
              <a:buSzPts val="1800"/>
              <a:buFont typeface="Arial"/>
              <a:buNone/>
              <a:defRPr sz="1800" b="0" i="0" u="none" strike="noStrike" cap="none">
                <a:solidFill>
                  <a:srgbClr val="3A3838"/>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9" name="Google Shape;89;p46"/>
          <p:cNvSpPr txBox="1">
            <a:spLocks noGrp="1"/>
          </p:cNvSpPr>
          <p:nvPr>
            <p:ph type="body" idx="3"/>
          </p:nvPr>
        </p:nvSpPr>
        <p:spPr>
          <a:xfrm>
            <a:off x="6799811" y="1053407"/>
            <a:ext cx="5030110" cy="540558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1800"/>
              <a:buFont typeface="Arial"/>
              <a:buNone/>
              <a:defRPr sz="1800" b="0" i="0" u="none" strike="noStrike" cap="none">
                <a:solidFill>
                  <a:schemeClr val="lt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Content Image Slide 01">
  <p:cSld name="Content Image Slide 01">
    <p:spTree>
      <p:nvGrpSpPr>
        <p:cNvPr id="1" name="Shape 90"/>
        <p:cNvGrpSpPr/>
        <p:nvPr/>
      </p:nvGrpSpPr>
      <p:grpSpPr>
        <a:xfrm>
          <a:off x="0" y="0"/>
          <a:ext cx="0" cy="0"/>
          <a:chOff x="0" y="0"/>
          <a:chExt cx="0" cy="0"/>
        </a:xfrm>
      </p:grpSpPr>
      <p:sp>
        <p:nvSpPr>
          <p:cNvPr id="91" name="Google Shape;91;p47"/>
          <p:cNvSpPr/>
          <p:nvPr/>
        </p:nvSpPr>
        <p:spPr>
          <a:xfrm>
            <a:off x="9293629" y="0"/>
            <a:ext cx="2898370" cy="6858000"/>
          </a:xfrm>
          <a:prstGeom prst="rect">
            <a:avLst/>
          </a:prstGeom>
          <a:solidFill>
            <a:srgbClr val="E280A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92" name="Google Shape;92;p47"/>
          <p:cNvSpPr txBox="1">
            <a:spLocks noGrp="1"/>
          </p:cNvSpPr>
          <p:nvPr>
            <p:ph type="body" idx="1"/>
          </p:nvPr>
        </p:nvSpPr>
        <p:spPr>
          <a:xfrm>
            <a:off x="362079" y="253012"/>
            <a:ext cx="6861679"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280AC"/>
              </a:buClr>
              <a:buSzPts val="3200"/>
              <a:buFont typeface="Arial"/>
              <a:buNone/>
              <a:defRPr sz="3200" b="1" i="0" u="none" strike="noStrike" cap="none">
                <a:solidFill>
                  <a:srgbClr val="E280AC"/>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93" name="Google Shape;93;p47"/>
          <p:cNvSpPr txBox="1">
            <a:spLocks noGrp="1"/>
          </p:cNvSpPr>
          <p:nvPr>
            <p:ph type="body" idx="2"/>
          </p:nvPr>
        </p:nvSpPr>
        <p:spPr>
          <a:xfrm>
            <a:off x="362080" y="1236287"/>
            <a:ext cx="6861680" cy="528040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3A3838"/>
              </a:buClr>
              <a:buSzPts val="1800"/>
              <a:buFont typeface="Arial"/>
              <a:buNone/>
              <a:defRPr sz="1800" b="0" i="0" u="none" strike="noStrike" cap="none">
                <a:solidFill>
                  <a:srgbClr val="3A3838"/>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94" name="Google Shape;94;p47"/>
          <p:cNvSpPr>
            <a:spLocks noGrp="1"/>
          </p:cNvSpPr>
          <p:nvPr>
            <p:ph type="pic" idx="3"/>
          </p:nvPr>
        </p:nvSpPr>
        <p:spPr>
          <a:xfrm>
            <a:off x="7872152" y="252413"/>
            <a:ext cx="3857885" cy="6264275"/>
          </a:xfrm>
          <a:prstGeom prst="rect">
            <a:avLst/>
          </a:prstGeom>
          <a:noFill/>
          <a:ln>
            <a:noFill/>
          </a:ln>
        </p:spPr>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Content Image Slide 02">
  <p:cSld name="Content Image Slide 02">
    <p:spTree>
      <p:nvGrpSpPr>
        <p:cNvPr id="1" name="Shape 95"/>
        <p:cNvGrpSpPr/>
        <p:nvPr/>
      </p:nvGrpSpPr>
      <p:grpSpPr>
        <a:xfrm>
          <a:off x="0" y="0"/>
          <a:ext cx="0" cy="0"/>
          <a:chOff x="0" y="0"/>
          <a:chExt cx="0" cy="0"/>
        </a:xfrm>
      </p:grpSpPr>
      <p:sp>
        <p:nvSpPr>
          <p:cNvPr id="96" name="Google Shape;96;p48"/>
          <p:cNvSpPr/>
          <p:nvPr/>
        </p:nvSpPr>
        <p:spPr>
          <a:xfrm>
            <a:off x="9293629" y="0"/>
            <a:ext cx="2898370" cy="6858000"/>
          </a:xfrm>
          <a:prstGeom prst="rect">
            <a:avLst/>
          </a:prstGeom>
          <a:solidFill>
            <a:srgbClr val="E9542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97" name="Google Shape;97;p48"/>
          <p:cNvSpPr txBox="1">
            <a:spLocks noGrp="1"/>
          </p:cNvSpPr>
          <p:nvPr>
            <p:ph type="body" idx="1"/>
          </p:nvPr>
        </p:nvSpPr>
        <p:spPr>
          <a:xfrm>
            <a:off x="362079" y="253012"/>
            <a:ext cx="6861679"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95426"/>
              </a:buClr>
              <a:buSzPts val="3200"/>
              <a:buFont typeface="Arial"/>
              <a:buNone/>
              <a:defRPr sz="3200" b="1" i="0" u="none" strike="noStrike" cap="none">
                <a:solidFill>
                  <a:srgbClr val="E95426"/>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98" name="Google Shape;98;p48"/>
          <p:cNvSpPr txBox="1">
            <a:spLocks noGrp="1"/>
          </p:cNvSpPr>
          <p:nvPr>
            <p:ph type="body" idx="2"/>
          </p:nvPr>
        </p:nvSpPr>
        <p:spPr>
          <a:xfrm>
            <a:off x="362080" y="1236287"/>
            <a:ext cx="6861680" cy="528040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3A3838"/>
              </a:buClr>
              <a:buSzPts val="1800"/>
              <a:buFont typeface="Arial"/>
              <a:buNone/>
              <a:defRPr sz="1800" b="0" i="0" u="none" strike="noStrike" cap="none">
                <a:solidFill>
                  <a:srgbClr val="3A3838"/>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99" name="Google Shape;99;p48"/>
          <p:cNvSpPr>
            <a:spLocks noGrp="1"/>
          </p:cNvSpPr>
          <p:nvPr>
            <p:ph type="pic" idx="3"/>
          </p:nvPr>
        </p:nvSpPr>
        <p:spPr>
          <a:xfrm>
            <a:off x="7872152" y="252413"/>
            <a:ext cx="3857885" cy="6264275"/>
          </a:xfrm>
          <a:prstGeom prst="rect">
            <a:avLst/>
          </a:prstGeom>
          <a:noFill/>
          <a:ln>
            <a:noFill/>
          </a:ln>
        </p:spPr>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ntent Image Slide 03">
  <p:cSld name="Content Image Slide 03">
    <p:spTree>
      <p:nvGrpSpPr>
        <p:cNvPr id="1" name="Shape 100"/>
        <p:cNvGrpSpPr/>
        <p:nvPr/>
      </p:nvGrpSpPr>
      <p:grpSpPr>
        <a:xfrm>
          <a:off x="0" y="0"/>
          <a:ext cx="0" cy="0"/>
          <a:chOff x="0" y="0"/>
          <a:chExt cx="0" cy="0"/>
        </a:xfrm>
      </p:grpSpPr>
      <p:sp>
        <p:nvSpPr>
          <p:cNvPr id="101" name="Google Shape;101;p49"/>
          <p:cNvSpPr/>
          <p:nvPr/>
        </p:nvSpPr>
        <p:spPr>
          <a:xfrm>
            <a:off x="9293629" y="0"/>
            <a:ext cx="2898370" cy="6858000"/>
          </a:xfrm>
          <a:prstGeom prst="rect">
            <a:avLst/>
          </a:prstGeom>
          <a:solidFill>
            <a:srgbClr val="E6442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02" name="Google Shape;102;p49"/>
          <p:cNvSpPr txBox="1">
            <a:spLocks noGrp="1"/>
          </p:cNvSpPr>
          <p:nvPr>
            <p:ph type="body" idx="1"/>
          </p:nvPr>
        </p:nvSpPr>
        <p:spPr>
          <a:xfrm>
            <a:off x="362079" y="253012"/>
            <a:ext cx="6861679"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03" name="Google Shape;103;p49"/>
          <p:cNvSpPr txBox="1">
            <a:spLocks noGrp="1"/>
          </p:cNvSpPr>
          <p:nvPr>
            <p:ph type="body" idx="2"/>
          </p:nvPr>
        </p:nvSpPr>
        <p:spPr>
          <a:xfrm>
            <a:off x="362080" y="1236287"/>
            <a:ext cx="6861680" cy="528040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3A3838"/>
              </a:buClr>
              <a:buSzPts val="1800"/>
              <a:buFont typeface="Arial"/>
              <a:buNone/>
              <a:defRPr sz="1800" b="0" i="0" u="none" strike="noStrike" cap="none">
                <a:solidFill>
                  <a:srgbClr val="3A3838"/>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04" name="Google Shape;104;p49"/>
          <p:cNvSpPr>
            <a:spLocks noGrp="1"/>
          </p:cNvSpPr>
          <p:nvPr>
            <p:ph type="pic" idx="3"/>
          </p:nvPr>
        </p:nvSpPr>
        <p:spPr>
          <a:xfrm>
            <a:off x="7872152" y="252413"/>
            <a:ext cx="3857885" cy="6264275"/>
          </a:xfrm>
          <a:prstGeom prst="rect">
            <a:avLst/>
          </a:prstGeom>
          <a:noFill/>
          <a:ln>
            <a:noFill/>
          </a:ln>
        </p:spPr>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3 topics Image Slide 01">
  <p:cSld name="3 topics Image Slide 01">
    <p:spTree>
      <p:nvGrpSpPr>
        <p:cNvPr id="1" name="Shape 105"/>
        <p:cNvGrpSpPr/>
        <p:nvPr/>
      </p:nvGrpSpPr>
      <p:grpSpPr>
        <a:xfrm>
          <a:off x="0" y="0"/>
          <a:ext cx="0" cy="0"/>
          <a:chOff x="0" y="0"/>
          <a:chExt cx="0" cy="0"/>
        </a:xfrm>
      </p:grpSpPr>
      <p:pic>
        <p:nvPicPr>
          <p:cNvPr id="106" name="Google Shape;106;p50"/>
          <p:cNvPicPr preferRelativeResize="0"/>
          <p:nvPr/>
        </p:nvPicPr>
        <p:blipFill rotWithShape="1">
          <a:blip r:embed="rId2">
            <a:alphaModFix/>
          </a:blip>
          <a:srcRect/>
          <a:stretch/>
        </p:blipFill>
        <p:spPr>
          <a:xfrm>
            <a:off x="0" y="0"/>
            <a:ext cx="12192000" cy="6857999"/>
          </a:xfrm>
          <a:prstGeom prst="rect">
            <a:avLst/>
          </a:prstGeom>
          <a:noFill/>
          <a:ln>
            <a:noFill/>
          </a:ln>
        </p:spPr>
      </p:pic>
      <p:sp>
        <p:nvSpPr>
          <p:cNvPr id="107" name="Google Shape;107;p50"/>
          <p:cNvSpPr txBox="1">
            <a:spLocks noGrp="1"/>
          </p:cNvSpPr>
          <p:nvPr>
            <p:ph type="body" idx="1"/>
          </p:nvPr>
        </p:nvSpPr>
        <p:spPr>
          <a:xfrm>
            <a:off x="727841" y="1661775"/>
            <a:ext cx="6047032" cy="1057477"/>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3A3838"/>
              </a:buClr>
              <a:buSzPts val="1800"/>
              <a:buFont typeface="Arial"/>
              <a:buNone/>
              <a:defRPr sz="1800" b="0" i="0" u="none" strike="noStrike" cap="none">
                <a:solidFill>
                  <a:srgbClr val="3A3838"/>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08" name="Google Shape;108;p50"/>
          <p:cNvSpPr txBox="1">
            <a:spLocks noGrp="1"/>
          </p:cNvSpPr>
          <p:nvPr>
            <p:ph type="body" idx="2"/>
          </p:nvPr>
        </p:nvSpPr>
        <p:spPr>
          <a:xfrm>
            <a:off x="727841" y="1102129"/>
            <a:ext cx="6047032" cy="35336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280AC"/>
              </a:buClr>
              <a:buSzPts val="1800"/>
              <a:buFont typeface="Arial"/>
              <a:buNone/>
              <a:defRPr sz="1800" b="1" i="0" u="none" strike="noStrike" cap="none">
                <a:solidFill>
                  <a:srgbClr val="E280AC"/>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09" name="Google Shape;109;p50"/>
          <p:cNvSpPr/>
          <p:nvPr/>
        </p:nvSpPr>
        <p:spPr>
          <a:xfrm>
            <a:off x="362081" y="1102129"/>
            <a:ext cx="45719" cy="1617123"/>
          </a:xfrm>
          <a:prstGeom prst="rect">
            <a:avLst/>
          </a:prstGeom>
          <a:solidFill>
            <a:srgbClr val="E280A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10" name="Google Shape;110;p50"/>
          <p:cNvSpPr/>
          <p:nvPr/>
        </p:nvSpPr>
        <p:spPr>
          <a:xfrm>
            <a:off x="362081" y="2963685"/>
            <a:ext cx="45719" cy="1617123"/>
          </a:xfrm>
          <a:prstGeom prst="rect">
            <a:avLst/>
          </a:prstGeom>
          <a:solidFill>
            <a:srgbClr val="E9542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11" name="Google Shape;111;p50"/>
          <p:cNvSpPr/>
          <p:nvPr/>
        </p:nvSpPr>
        <p:spPr>
          <a:xfrm>
            <a:off x="362081" y="4825241"/>
            <a:ext cx="45719" cy="1617123"/>
          </a:xfrm>
          <a:prstGeom prst="rect">
            <a:avLst/>
          </a:prstGeom>
          <a:solidFill>
            <a:srgbClr val="E6442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12" name="Google Shape;112;p50"/>
          <p:cNvSpPr>
            <a:spLocks noGrp="1"/>
          </p:cNvSpPr>
          <p:nvPr>
            <p:ph type="pic" idx="3"/>
          </p:nvPr>
        </p:nvSpPr>
        <p:spPr>
          <a:xfrm>
            <a:off x="8021782" y="1260764"/>
            <a:ext cx="4170218" cy="5597236"/>
          </a:xfrm>
          <a:prstGeom prst="rect">
            <a:avLst/>
          </a:prstGeom>
          <a:noFill/>
          <a:ln>
            <a:noFill/>
          </a:ln>
        </p:spPr>
        <p:txBody>
          <a:bodyPr/>
          <a:lstStyle/>
          <a:p>
            <a:endParaRPr lang="es-ES"/>
          </a:p>
        </p:txBody>
      </p:sp>
      <p:sp>
        <p:nvSpPr>
          <p:cNvPr id="113" name="Google Shape;113;p50"/>
          <p:cNvSpPr txBox="1">
            <a:spLocks noGrp="1"/>
          </p:cNvSpPr>
          <p:nvPr>
            <p:ph type="body" idx="4"/>
          </p:nvPr>
        </p:nvSpPr>
        <p:spPr>
          <a:xfrm>
            <a:off x="362082" y="253012"/>
            <a:ext cx="9059010"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14" name="Google Shape;114;p50"/>
          <p:cNvSpPr txBox="1">
            <a:spLocks noGrp="1"/>
          </p:cNvSpPr>
          <p:nvPr>
            <p:ph type="body" idx="5"/>
          </p:nvPr>
        </p:nvSpPr>
        <p:spPr>
          <a:xfrm>
            <a:off x="727841" y="3523331"/>
            <a:ext cx="6047032" cy="1057477"/>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3A3838"/>
              </a:buClr>
              <a:buSzPts val="1800"/>
              <a:buFont typeface="Arial"/>
              <a:buNone/>
              <a:defRPr sz="1800" b="0" i="0" u="none" strike="noStrike" cap="none">
                <a:solidFill>
                  <a:srgbClr val="3A3838"/>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15" name="Google Shape;115;p50"/>
          <p:cNvSpPr txBox="1">
            <a:spLocks noGrp="1"/>
          </p:cNvSpPr>
          <p:nvPr>
            <p:ph type="body" idx="6"/>
          </p:nvPr>
        </p:nvSpPr>
        <p:spPr>
          <a:xfrm>
            <a:off x="727841" y="2963685"/>
            <a:ext cx="6047032" cy="35336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95426"/>
              </a:buClr>
              <a:buSzPts val="1800"/>
              <a:buFont typeface="Arial"/>
              <a:buNone/>
              <a:defRPr sz="1800" b="1" i="0" u="none" strike="noStrike" cap="none">
                <a:solidFill>
                  <a:srgbClr val="E95426"/>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16" name="Google Shape;116;p50"/>
          <p:cNvSpPr txBox="1">
            <a:spLocks noGrp="1"/>
          </p:cNvSpPr>
          <p:nvPr>
            <p:ph type="body" idx="7"/>
          </p:nvPr>
        </p:nvSpPr>
        <p:spPr>
          <a:xfrm>
            <a:off x="727841" y="5384887"/>
            <a:ext cx="6047032" cy="1057477"/>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3A3838"/>
              </a:buClr>
              <a:buSzPts val="1800"/>
              <a:buFont typeface="Arial"/>
              <a:buNone/>
              <a:defRPr sz="1800" b="0" i="0" u="none" strike="noStrike" cap="none">
                <a:solidFill>
                  <a:srgbClr val="3A3838"/>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17" name="Google Shape;117;p50"/>
          <p:cNvSpPr txBox="1">
            <a:spLocks noGrp="1"/>
          </p:cNvSpPr>
          <p:nvPr>
            <p:ph type="body" idx="8"/>
          </p:nvPr>
        </p:nvSpPr>
        <p:spPr>
          <a:xfrm>
            <a:off x="727841" y="4825241"/>
            <a:ext cx="6047032" cy="35336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1800"/>
              <a:buFont typeface="Arial"/>
              <a:buNone/>
              <a:defRPr sz="1800" b="1" i="0" u="none" strike="noStrike" cap="none">
                <a:solidFill>
                  <a:srgbClr val="E64424"/>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Background Title">
  <p:cSld name="Background Title">
    <p:spTree>
      <p:nvGrpSpPr>
        <p:cNvPr id="1" name="Shape 118"/>
        <p:cNvGrpSpPr/>
        <p:nvPr/>
      </p:nvGrpSpPr>
      <p:grpSpPr>
        <a:xfrm>
          <a:off x="0" y="0"/>
          <a:ext cx="0" cy="0"/>
          <a:chOff x="0" y="0"/>
          <a:chExt cx="0" cy="0"/>
        </a:xfrm>
      </p:grpSpPr>
      <p:pic>
        <p:nvPicPr>
          <p:cNvPr id="119" name="Google Shape;119;p51" descr="Uma imagem com captura de ecrã, Gráficos, texto, design gráfico  Os conteúdos gerados por IA poderão estar incorretos."/>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120" name="Google Shape;120;p51"/>
          <p:cNvSpPr txBox="1">
            <a:spLocks noGrp="1"/>
          </p:cNvSpPr>
          <p:nvPr>
            <p:ph type="body" idx="1"/>
          </p:nvPr>
        </p:nvSpPr>
        <p:spPr>
          <a:xfrm>
            <a:off x="362081" y="253012"/>
            <a:ext cx="9599337"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3200"/>
              <a:buFont typeface="Arial"/>
              <a:buNone/>
              <a:defRPr sz="3200" b="1" i="0" u="none" strike="noStrike" cap="none">
                <a:solidFill>
                  <a:schemeClr val="lt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1" name="Google Shape;121;p51"/>
          <p:cNvSpPr txBox="1">
            <a:spLocks noGrp="1"/>
          </p:cNvSpPr>
          <p:nvPr>
            <p:ph type="body" idx="2"/>
          </p:nvPr>
        </p:nvSpPr>
        <p:spPr>
          <a:xfrm>
            <a:off x="482137" y="2651760"/>
            <a:ext cx="11330247" cy="381554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222240"/>
              </a:buClr>
              <a:buSzPts val="2000"/>
              <a:buFont typeface="Arial"/>
              <a:buNone/>
              <a:defRPr sz="2000" b="0" i="0" u="none" strike="noStrike" cap="none">
                <a:solidFill>
                  <a:srgbClr val="222240"/>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End Slide">
  <p:cSld name="End Slide">
    <p:spTree>
      <p:nvGrpSpPr>
        <p:cNvPr id="1" name="Shape 126"/>
        <p:cNvGrpSpPr/>
        <p:nvPr/>
      </p:nvGrpSpPr>
      <p:grpSpPr>
        <a:xfrm>
          <a:off x="0" y="0"/>
          <a:ext cx="0" cy="0"/>
          <a:chOff x="0" y="0"/>
          <a:chExt cx="0" cy="0"/>
        </a:xfrm>
      </p:grpSpPr>
      <p:pic>
        <p:nvPicPr>
          <p:cNvPr id="127" name="Google Shape;127;p53" descr="Uma imagem com texto, captura de ecrã, Gráficos, design gráfico  Os conteúdos gerados por IA poderão estar incorretos."/>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128" name="Google Shape;128;p53"/>
          <p:cNvSpPr txBox="1">
            <a:spLocks noGrp="1"/>
          </p:cNvSpPr>
          <p:nvPr>
            <p:ph type="body" idx="1"/>
          </p:nvPr>
        </p:nvSpPr>
        <p:spPr>
          <a:xfrm>
            <a:off x="7135092" y="1689579"/>
            <a:ext cx="4705003" cy="790385"/>
          </a:xfrm>
          <a:prstGeom prst="rect">
            <a:avLst/>
          </a:prstGeom>
          <a:noFill/>
          <a:ln>
            <a:noFill/>
          </a:ln>
        </p:spPr>
        <p:txBody>
          <a:bodyPr spcFirstLastPara="1" wrap="square" lIns="91425" tIns="45700" rIns="91425" bIns="45700" anchor="t" anchorCtr="0">
            <a:noAutofit/>
          </a:bodyPr>
          <a:lstStyle>
            <a:lvl1pPr marL="457200" marR="0" lvl="0" indent="-228600" algn="ctr" rtl="0">
              <a:lnSpc>
                <a:spcPct val="90000"/>
              </a:lnSpc>
              <a:spcBef>
                <a:spcPts val="1000"/>
              </a:spcBef>
              <a:spcAft>
                <a:spcPts val="0"/>
              </a:spcAft>
              <a:buClr>
                <a:srgbClr val="E64424"/>
              </a:buClr>
              <a:buSzPts val="6100"/>
              <a:buFont typeface="Arial"/>
              <a:buNone/>
              <a:defRPr sz="6100" b="1" i="0" u="none" strike="noStrike" cap="none">
                <a:solidFill>
                  <a:srgbClr val="E64424"/>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9" name="Google Shape;129;p53"/>
          <p:cNvSpPr txBox="1">
            <a:spLocks noGrp="1"/>
          </p:cNvSpPr>
          <p:nvPr>
            <p:ph type="body" idx="2"/>
          </p:nvPr>
        </p:nvSpPr>
        <p:spPr>
          <a:xfrm>
            <a:off x="7135093" y="2978727"/>
            <a:ext cx="4705002" cy="309024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5B6F97"/>
              </a:buClr>
              <a:buSzPts val="1400"/>
              <a:buFont typeface="Arial"/>
              <a:buNone/>
              <a:defRPr sz="1400" b="0" i="0" u="none" strike="noStrike" cap="none">
                <a:solidFill>
                  <a:srgbClr val="5B6F97"/>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ntent Image Slide 03">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35583F1E-2BA0-9612-03FB-2E26FA2B830F}"/>
              </a:ext>
            </a:extLst>
          </p:cNvPr>
          <p:cNvSpPr/>
          <p:nvPr userDrawn="1"/>
        </p:nvSpPr>
        <p:spPr>
          <a:xfrm>
            <a:off x="9293629" y="0"/>
            <a:ext cx="2898370" cy="6858000"/>
          </a:xfrm>
          <a:prstGeom prst="rect">
            <a:avLst/>
          </a:prstGeom>
          <a:solidFill>
            <a:srgbClr val="E644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Marcador de Posição do Texto 4">
            <a:extLst>
              <a:ext uri="{FF2B5EF4-FFF2-40B4-BE49-F238E27FC236}">
                <a16:creationId xmlns:a16="http://schemas.microsoft.com/office/drawing/2014/main" id="{C353DB45-C035-45D7-B7E9-7A34DFEE1091}"/>
              </a:ext>
            </a:extLst>
          </p:cNvPr>
          <p:cNvSpPr>
            <a:spLocks noGrp="1"/>
          </p:cNvSpPr>
          <p:nvPr>
            <p:ph type="body" sz="quarter" idx="11" hasCustomPrompt="1"/>
          </p:nvPr>
        </p:nvSpPr>
        <p:spPr>
          <a:xfrm>
            <a:off x="362079" y="253012"/>
            <a:ext cx="6861679" cy="483986"/>
          </a:xfrm>
          <a:prstGeom prst="rect">
            <a:avLst/>
          </a:prstGeom>
        </p:spPr>
        <p:txBody>
          <a:bodyPr/>
          <a:lstStyle>
            <a:lvl1pPr marL="0" indent="0">
              <a:buNone/>
              <a:defRPr sz="3200" b="1">
                <a:solidFill>
                  <a:srgbClr val="E64424"/>
                </a:solidFill>
                <a:latin typeface="+mn-lt"/>
              </a:defRPr>
            </a:lvl1pPr>
          </a:lstStyle>
          <a:p>
            <a:pPr lvl="0"/>
            <a:r>
              <a:rPr lang="pt-PT" b="1" err="1"/>
              <a:t>Title</a:t>
            </a:r>
            <a:endParaRPr lang="pt-PT"/>
          </a:p>
        </p:txBody>
      </p:sp>
      <p:sp>
        <p:nvSpPr>
          <p:cNvPr id="16" name="Marcador de Posição do Texto 4">
            <a:extLst>
              <a:ext uri="{FF2B5EF4-FFF2-40B4-BE49-F238E27FC236}">
                <a16:creationId xmlns:a16="http://schemas.microsoft.com/office/drawing/2014/main" id="{2D9ED27B-33A1-4392-BFA7-18E773D88F53}"/>
              </a:ext>
            </a:extLst>
          </p:cNvPr>
          <p:cNvSpPr>
            <a:spLocks noGrp="1"/>
          </p:cNvSpPr>
          <p:nvPr>
            <p:ph type="body" sz="quarter" idx="13" hasCustomPrompt="1"/>
          </p:nvPr>
        </p:nvSpPr>
        <p:spPr>
          <a:xfrm>
            <a:off x="362080" y="1236287"/>
            <a:ext cx="6861680" cy="5280401"/>
          </a:xfrm>
          <a:prstGeom prst="rect">
            <a:avLst/>
          </a:prstGeom>
        </p:spPr>
        <p:txBody>
          <a:bodyPr/>
          <a:lstStyle>
            <a:lvl1pPr marL="0" indent="0">
              <a:buNone/>
              <a:defRPr sz="1800" b="0">
                <a:solidFill>
                  <a:schemeClr val="bg2">
                    <a:lumMod val="10000"/>
                  </a:schemeClr>
                </a:solidFill>
                <a:latin typeface="+mn-lt"/>
              </a:defRPr>
            </a:lvl1pPr>
          </a:lstStyle>
          <a:p>
            <a:pPr lvl="0"/>
            <a:r>
              <a:rPr lang="pt-PT" err="1"/>
              <a:t>Text</a:t>
            </a:r>
            <a:r>
              <a:rPr lang="pt-PT"/>
              <a:t> </a:t>
            </a:r>
            <a:r>
              <a:rPr lang="pt-PT" err="1"/>
              <a:t>here</a:t>
            </a:r>
            <a:endParaRPr lang="pt-PT"/>
          </a:p>
        </p:txBody>
      </p:sp>
      <p:sp>
        <p:nvSpPr>
          <p:cNvPr id="5" name="Marcador de Posição da Imagem 4">
            <a:extLst>
              <a:ext uri="{FF2B5EF4-FFF2-40B4-BE49-F238E27FC236}">
                <a16:creationId xmlns:a16="http://schemas.microsoft.com/office/drawing/2014/main" id="{0369D885-C64B-4D05-AA94-488DE4B3A534}"/>
              </a:ext>
            </a:extLst>
          </p:cNvPr>
          <p:cNvSpPr>
            <a:spLocks noGrp="1"/>
          </p:cNvSpPr>
          <p:nvPr>
            <p:ph type="pic" sz="quarter" idx="17"/>
          </p:nvPr>
        </p:nvSpPr>
        <p:spPr>
          <a:xfrm>
            <a:off x="7872152" y="252413"/>
            <a:ext cx="3857885" cy="6264275"/>
          </a:xfrm>
          <a:prstGeom prst="rect">
            <a:avLst/>
          </a:prstGeom>
        </p:spPr>
        <p:txBody>
          <a:bodyPr/>
          <a:lstStyle/>
          <a:p>
            <a:endParaRPr lang="pt-PT"/>
          </a:p>
        </p:txBody>
      </p:sp>
    </p:spTree>
    <p:extLst>
      <p:ext uri="{BB962C8B-B14F-4D97-AF65-F5344CB8AC3E}">
        <p14:creationId xmlns:p14="http://schemas.microsoft.com/office/powerpoint/2010/main" val="22060830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ontent Image Slide 01">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35583F1E-2BA0-9612-03FB-2E26FA2B830F}"/>
              </a:ext>
            </a:extLst>
          </p:cNvPr>
          <p:cNvSpPr/>
          <p:nvPr userDrawn="1"/>
        </p:nvSpPr>
        <p:spPr>
          <a:xfrm>
            <a:off x="9293629" y="0"/>
            <a:ext cx="2898370" cy="6858000"/>
          </a:xfrm>
          <a:prstGeom prst="rect">
            <a:avLst/>
          </a:prstGeom>
          <a:solidFill>
            <a:srgbClr val="E280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Marcador de Posição do Texto 4">
            <a:extLst>
              <a:ext uri="{FF2B5EF4-FFF2-40B4-BE49-F238E27FC236}">
                <a16:creationId xmlns:a16="http://schemas.microsoft.com/office/drawing/2014/main" id="{C353DB45-C035-45D7-B7E9-7A34DFEE1091}"/>
              </a:ext>
            </a:extLst>
          </p:cNvPr>
          <p:cNvSpPr>
            <a:spLocks noGrp="1"/>
          </p:cNvSpPr>
          <p:nvPr>
            <p:ph type="body" sz="quarter" idx="11" hasCustomPrompt="1"/>
          </p:nvPr>
        </p:nvSpPr>
        <p:spPr>
          <a:xfrm>
            <a:off x="362079" y="253012"/>
            <a:ext cx="6861679" cy="483986"/>
          </a:xfrm>
          <a:prstGeom prst="rect">
            <a:avLst/>
          </a:prstGeom>
        </p:spPr>
        <p:txBody>
          <a:bodyPr/>
          <a:lstStyle>
            <a:lvl1pPr marL="0" indent="0">
              <a:buNone/>
              <a:defRPr sz="3200" b="1">
                <a:solidFill>
                  <a:srgbClr val="E280AC"/>
                </a:solidFill>
                <a:latin typeface="+mn-lt"/>
              </a:defRPr>
            </a:lvl1pPr>
          </a:lstStyle>
          <a:p>
            <a:pPr lvl="0"/>
            <a:r>
              <a:rPr lang="pt-PT" b="1" err="1"/>
              <a:t>Title</a:t>
            </a:r>
            <a:endParaRPr lang="pt-PT"/>
          </a:p>
        </p:txBody>
      </p:sp>
      <p:sp>
        <p:nvSpPr>
          <p:cNvPr id="16" name="Marcador de Posição do Texto 4">
            <a:extLst>
              <a:ext uri="{FF2B5EF4-FFF2-40B4-BE49-F238E27FC236}">
                <a16:creationId xmlns:a16="http://schemas.microsoft.com/office/drawing/2014/main" id="{2D9ED27B-33A1-4392-BFA7-18E773D88F53}"/>
              </a:ext>
            </a:extLst>
          </p:cNvPr>
          <p:cNvSpPr>
            <a:spLocks noGrp="1"/>
          </p:cNvSpPr>
          <p:nvPr>
            <p:ph type="body" sz="quarter" idx="13" hasCustomPrompt="1"/>
          </p:nvPr>
        </p:nvSpPr>
        <p:spPr>
          <a:xfrm>
            <a:off x="362080" y="1236287"/>
            <a:ext cx="6861680" cy="5280401"/>
          </a:xfrm>
          <a:prstGeom prst="rect">
            <a:avLst/>
          </a:prstGeom>
        </p:spPr>
        <p:txBody>
          <a:bodyPr/>
          <a:lstStyle>
            <a:lvl1pPr marL="0" indent="0">
              <a:buNone/>
              <a:defRPr sz="1800" b="0">
                <a:solidFill>
                  <a:schemeClr val="bg2">
                    <a:lumMod val="10000"/>
                  </a:schemeClr>
                </a:solidFill>
                <a:latin typeface="+mn-lt"/>
              </a:defRPr>
            </a:lvl1pPr>
          </a:lstStyle>
          <a:p>
            <a:pPr lvl="0"/>
            <a:r>
              <a:rPr lang="pt-PT" err="1"/>
              <a:t>Text</a:t>
            </a:r>
            <a:r>
              <a:rPr lang="pt-PT"/>
              <a:t> </a:t>
            </a:r>
            <a:r>
              <a:rPr lang="pt-PT" err="1"/>
              <a:t>here</a:t>
            </a:r>
            <a:endParaRPr lang="pt-PT"/>
          </a:p>
        </p:txBody>
      </p:sp>
      <p:sp>
        <p:nvSpPr>
          <p:cNvPr id="5" name="Marcador de Posição da Imagem 4">
            <a:extLst>
              <a:ext uri="{FF2B5EF4-FFF2-40B4-BE49-F238E27FC236}">
                <a16:creationId xmlns:a16="http://schemas.microsoft.com/office/drawing/2014/main" id="{0369D885-C64B-4D05-AA94-488DE4B3A534}"/>
              </a:ext>
            </a:extLst>
          </p:cNvPr>
          <p:cNvSpPr>
            <a:spLocks noGrp="1"/>
          </p:cNvSpPr>
          <p:nvPr>
            <p:ph type="pic" sz="quarter" idx="17"/>
          </p:nvPr>
        </p:nvSpPr>
        <p:spPr>
          <a:xfrm>
            <a:off x="7872152" y="252413"/>
            <a:ext cx="3857885" cy="6264275"/>
          </a:xfrm>
          <a:prstGeom prst="rect">
            <a:avLst/>
          </a:prstGeom>
        </p:spPr>
        <p:txBody>
          <a:bodyPr/>
          <a:lstStyle/>
          <a:p>
            <a:endParaRPr lang="pt-PT"/>
          </a:p>
        </p:txBody>
      </p:sp>
    </p:spTree>
    <p:extLst>
      <p:ext uri="{BB962C8B-B14F-4D97-AF65-F5344CB8AC3E}">
        <p14:creationId xmlns:p14="http://schemas.microsoft.com/office/powerpoint/2010/main" val="172851441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Title and text 01">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EA4005B2-6EF9-E5C6-C7AE-B543512EE86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1999" cy="6857999"/>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62081" y="253012"/>
            <a:ext cx="9829323" cy="483986"/>
          </a:xfrm>
          <a:prstGeom prst="rect">
            <a:avLst/>
          </a:prstGeom>
        </p:spPr>
        <p:txBody>
          <a:bodyPr/>
          <a:lstStyle>
            <a:lvl1pPr marL="0" indent="0">
              <a:buNone/>
              <a:defRPr sz="3200" b="1">
                <a:solidFill>
                  <a:srgbClr val="E64424"/>
                </a:solidFill>
                <a:latin typeface="+mn-lt"/>
              </a:defRPr>
            </a:lvl1pPr>
          </a:lstStyle>
          <a:p>
            <a:pPr lvl="0"/>
            <a:r>
              <a:rPr lang="pt-PT" b="1" err="1"/>
              <a:t>Title</a:t>
            </a:r>
            <a:endParaRPr lang="pt-PT"/>
          </a:p>
        </p:txBody>
      </p:sp>
      <p:sp>
        <p:nvSpPr>
          <p:cNvPr id="5" name="Marcador de Posição do Texto 4">
            <a:extLst>
              <a:ext uri="{FF2B5EF4-FFF2-40B4-BE49-F238E27FC236}">
                <a16:creationId xmlns:a16="http://schemas.microsoft.com/office/drawing/2014/main" id="{8BFC2289-6A50-4D7B-AC3B-0BC9E894D62D}"/>
              </a:ext>
            </a:extLst>
          </p:cNvPr>
          <p:cNvSpPr>
            <a:spLocks noGrp="1"/>
          </p:cNvSpPr>
          <p:nvPr>
            <p:ph type="body" sz="quarter" idx="11" hasCustomPrompt="1"/>
          </p:nvPr>
        </p:nvSpPr>
        <p:spPr>
          <a:xfrm>
            <a:off x="362081" y="1230284"/>
            <a:ext cx="11450304" cy="5023867"/>
          </a:xfrm>
          <a:prstGeom prst="rect">
            <a:avLst/>
          </a:prstGeom>
        </p:spPr>
        <p:txBody>
          <a:bodyPr/>
          <a:lstStyle>
            <a:lvl1pPr marL="0" indent="0">
              <a:buNone/>
              <a:defRPr sz="1800" b="0">
                <a:solidFill>
                  <a:schemeClr val="bg2">
                    <a:lumMod val="10000"/>
                  </a:schemeClr>
                </a:solidFill>
                <a:latin typeface="+mn-lt"/>
              </a:defRPr>
            </a:lvl1pPr>
          </a:lstStyle>
          <a:p>
            <a:pPr lvl="0"/>
            <a:r>
              <a:rPr lang="pt-PT" err="1"/>
              <a:t>Text</a:t>
            </a:r>
            <a:r>
              <a:rPr lang="pt-PT"/>
              <a:t> </a:t>
            </a:r>
            <a:r>
              <a:rPr lang="pt-PT" err="1"/>
              <a:t>here</a:t>
            </a:r>
            <a:endParaRPr lang="pt-PT"/>
          </a:p>
        </p:txBody>
      </p:sp>
    </p:spTree>
    <p:extLst>
      <p:ext uri="{BB962C8B-B14F-4D97-AF65-F5344CB8AC3E}">
        <p14:creationId xmlns:p14="http://schemas.microsoft.com/office/powerpoint/2010/main" val="281839046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Cover">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12AA4009-D8DD-BFC0-C672-DBEE9A02A1E0}"/>
              </a:ext>
            </a:extLst>
          </p:cNvPr>
          <p:cNvPicPr>
            <a:picLocks noChangeAspect="1"/>
          </p:cNvPicPr>
          <p:nvPr userDrawn="1"/>
        </p:nvPicPr>
        <p:blipFill>
          <a:blip r:embed="rId2"/>
          <a:srcRect/>
          <a:stretch/>
        </p:blipFill>
        <p:spPr>
          <a:xfrm>
            <a:off x="0" y="0"/>
            <a:ext cx="12192000" cy="6857999"/>
          </a:xfrm>
          <a:prstGeom prst="rect">
            <a:avLst/>
          </a:prstGeom>
        </p:spPr>
      </p:pic>
      <p:sp>
        <p:nvSpPr>
          <p:cNvPr id="10" name="Marcador de Posição do Texto 9">
            <a:extLst>
              <a:ext uri="{FF2B5EF4-FFF2-40B4-BE49-F238E27FC236}">
                <a16:creationId xmlns:a16="http://schemas.microsoft.com/office/drawing/2014/main" id="{CE36A28A-6951-4F9F-A64C-9A6157B8E2AE}"/>
              </a:ext>
            </a:extLst>
          </p:cNvPr>
          <p:cNvSpPr>
            <a:spLocks noGrp="1"/>
          </p:cNvSpPr>
          <p:nvPr>
            <p:ph type="body" sz="quarter" idx="10" hasCustomPrompt="1"/>
          </p:nvPr>
        </p:nvSpPr>
        <p:spPr>
          <a:xfrm>
            <a:off x="432261" y="3142210"/>
            <a:ext cx="4838550" cy="1762299"/>
          </a:xfrm>
          <a:prstGeom prst="rect">
            <a:avLst/>
          </a:prstGeom>
        </p:spPr>
        <p:txBody>
          <a:bodyPr/>
          <a:lstStyle>
            <a:lvl1pPr marL="0" indent="0" algn="l">
              <a:buNone/>
              <a:defRPr sz="3200" b="1">
                <a:solidFill>
                  <a:schemeClr val="bg1"/>
                </a:solidFill>
                <a:latin typeface="+mn-lt"/>
              </a:defRPr>
            </a:lvl1pPr>
          </a:lstStyle>
          <a:p>
            <a:pPr lvl="0"/>
            <a:r>
              <a:rPr lang="pt-PT" dirty="0"/>
              <a:t>TITLE</a:t>
            </a:r>
          </a:p>
        </p:txBody>
      </p:sp>
      <p:sp>
        <p:nvSpPr>
          <p:cNvPr id="11" name="Marcador de Posição do Texto 9">
            <a:extLst>
              <a:ext uri="{FF2B5EF4-FFF2-40B4-BE49-F238E27FC236}">
                <a16:creationId xmlns:a16="http://schemas.microsoft.com/office/drawing/2014/main" id="{FEBE1969-670F-48DA-97D3-39A2807F947B}"/>
              </a:ext>
            </a:extLst>
          </p:cNvPr>
          <p:cNvSpPr>
            <a:spLocks noGrp="1"/>
          </p:cNvSpPr>
          <p:nvPr>
            <p:ph type="body" sz="quarter" idx="11" hasCustomPrompt="1"/>
          </p:nvPr>
        </p:nvSpPr>
        <p:spPr>
          <a:xfrm>
            <a:off x="432259" y="5118347"/>
            <a:ext cx="4838549" cy="457729"/>
          </a:xfrm>
          <a:prstGeom prst="rect">
            <a:avLst/>
          </a:prstGeom>
        </p:spPr>
        <p:txBody>
          <a:bodyPr/>
          <a:lstStyle>
            <a:lvl1pPr marL="0" indent="0" algn="l">
              <a:buNone/>
              <a:defRPr sz="2000" b="0">
                <a:solidFill>
                  <a:schemeClr val="bg1"/>
                </a:solidFill>
                <a:latin typeface="+mn-lt"/>
              </a:defRPr>
            </a:lvl1pPr>
          </a:lstStyle>
          <a:p>
            <a:pPr lvl="0"/>
            <a:r>
              <a:rPr lang="pt-PT" dirty="0"/>
              <a:t>Date</a:t>
            </a:r>
          </a:p>
        </p:txBody>
      </p:sp>
      <p:pic>
        <p:nvPicPr>
          <p:cNvPr id="3" name="Imagem 2" descr="Uma imagem com texto, Cara humana, sorrir, vestuário  Os conteúdos gerados por IA podem estar incorretos.">
            <a:extLst>
              <a:ext uri="{FF2B5EF4-FFF2-40B4-BE49-F238E27FC236}">
                <a16:creationId xmlns:a16="http://schemas.microsoft.com/office/drawing/2014/main" id="{568CE28D-0B7D-F186-E62F-BB29DB7E802F}"/>
              </a:ext>
            </a:extLst>
          </p:cNvPr>
          <p:cNvPicPr>
            <a:picLocks noChangeAspect="1"/>
          </p:cNvPicPr>
          <p:nvPr userDrawn="1"/>
        </p:nvPicPr>
        <p:blipFill>
          <a:blip r:embed="rId3"/>
          <a:srcRect t="90189"/>
          <a:stretch>
            <a:fillRect/>
          </a:stretch>
        </p:blipFill>
        <p:spPr>
          <a:xfrm>
            <a:off x="0" y="6185140"/>
            <a:ext cx="12192000" cy="672860"/>
          </a:xfrm>
          <a:prstGeom prst="rect">
            <a:avLst/>
          </a:prstGeom>
        </p:spPr>
      </p:pic>
    </p:spTree>
    <p:extLst>
      <p:ext uri="{BB962C8B-B14F-4D97-AF65-F5344CB8AC3E}">
        <p14:creationId xmlns:p14="http://schemas.microsoft.com/office/powerpoint/2010/main" val="248659275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6_Cover">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12AA4009-D8DD-BFC0-C672-DBEE9A02A1E0}"/>
              </a:ext>
            </a:extLst>
          </p:cNvPr>
          <p:cNvPicPr>
            <a:picLocks noChangeAspect="1"/>
          </p:cNvPicPr>
          <p:nvPr userDrawn="1"/>
        </p:nvPicPr>
        <p:blipFill>
          <a:blip r:embed="rId2"/>
          <a:srcRect/>
          <a:stretch/>
        </p:blipFill>
        <p:spPr>
          <a:xfrm>
            <a:off x="0" y="0"/>
            <a:ext cx="12191999" cy="6857999"/>
          </a:xfrm>
          <a:prstGeom prst="rect">
            <a:avLst/>
          </a:prstGeom>
        </p:spPr>
      </p:pic>
      <p:sp>
        <p:nvSpPr>
          <p:cNvPr id="10" name="Marcador de Posição do Texto 9">
            <a:extLst>
              <a:ext uri="{FF2B5EF4-FFF2-40B4-BE49-F238E27FC236}">
                <a16:creationId xmlns:a16="http://schemas.microsoft.com/office/drawing/2014/main" id="{CE36A28A-6951-4F9F-A64C-9A6157B8E2AE}"/>
              </a:ext>
            </a:extLst>
          </p:cNvPr>
          <p:cNvSpPr>
            <a:spLocks noGrp="1"/>
          </p:cNvSpPr>
          <p:nvPr>
            <p:ph type="body" sz="quarter" idx="10" hasCustomPrompt="1"/>
          </p:nvPr>
        </p:nvSpPr>
        <p:spPr>
          <a:xfrm>
            <a:off x="432261" y="3142210"/>
            <a:ext cx="4838550" cy="1762299"/>
          </a:xfrm>
          <a:prstGeom prst="rect">
            <a:avLst/>
          </a:prstGeom>
        </p:spPr>
        <p:txBody>
          <a:bodyPr/>
          <a:lstStyle>
            <a:lvl1pPr marL="0" indent="0" algn="l">
              <a:buNone/>
              <a:defRPr sz="3200" b="1">
                <a:solidFill>
                  <a:schemeClr val="bg1"/>
                </a:solidFill>
                <a:latin typeface="+mn-lt"/>
              </a:defRPr>
            </a:lvl1pPr>
          </a:lstStyle>
          <a:p>
            <a:pPr lvl="0"/>
            <a:r>
              <a:rPr lang="pt-PT" dirty="0"/>
              <a:t>TITLE</a:t>
            </a:r>
          </a:p>
        </p:txBody>
      </p:sp>
      <p:sp>
        <p:nvSpPr>
          <p:cNvPr id="11" name="Marcador de Posição do Texto 9">
            <a:extLst>
              <a:ext uri="{FF2B5EF4-FFF2-40B4-BE49-F238E27FC236}">
                <a16:creationId xmlns:a16="http://schemas.microsoft.com/office/drawing/2014/main" id="{FEBE1969-670F-48DA-97D3-39A2807F947B}"/>
              </a:ext>
            </a:extLst>
          </p:cNvPr>
          <p:cNvSpPr>
            <a:spLocks noGrp="1"/>
          </p:cNvSpPr>
          <p:nvPr>
            <p:ph type="body" sz="quarter" idx="11" hasCustomPrompt="1"/>
          </p:nvPr>
        </p:nvSpPr>
        <p:spPr>
          <a:xfrm>
            <a:off x="432259" y="5118347"/>
            <a:ext cx="4838549" cy="457729"/>
          </a:xfrm>
          <a:prstGeom prst="rect">
            <a:avLst/>
          </a:prstGeom>
        </p:spPr>
        <p:txBody>
          <a:bodyPr/>
          <a:lstStyle>
            <a:lvl1pPr marL="0" indent="0" algn="l">
              <a:buNone/>
              <a:defRPr sz="2000" b="0">
                <a:solidFill>
                  <a:schemeClr val="bg1"/>
                </a:solidFill>
                <a:latin typeface="+mn-lt"/>
              </a:defRPr>
            </a:lvl1pPr>
          </a:lstStyle>
          <a:p>
            <a:pPr lvl="0"/>
            <a:r>
              <a:rPr lang="pt-PT" dirty="0"/>
              <a:t>Date</a:t>
            </a:r>
          </a:p>
        </p:txBody>
      </p:sp>
      <p:pic>
        <p:nvPicPr>
          <p:cNvPr id="2" name="Imagem 1" descr="Uma imagem com texto, Cara humana, sorrir, vestuário  Os conteúdos gerados por IA podem estar incorretos.">
            <a:extLst>
              <a:ext uri="{FF2B5EF4-FFF2-40B4-BE49-F238E27FC236}">
                <a16:creationId xmlns:a16="http://schemas.microsoft.com/office/drawing/2014/main" id="{5DADE4A5-3B93-A9FA-17CD-32F71F175E7C}"/>
              </a:ext>
            </a:extLst>
          </p:cNvPr>
          <p:cNvPicPr>
            <a:picLocks noChangeAspect="1"/>
          </p:cNvPicPr>
          <p:nvPr userDrawn="1"/>
        </p:nvPicPr>
        <p:blipFill>
          <a:blip r:embed="rId3"/>
          <a:srcRect t="90189"/>
          <a:stretch>
            <a:fillRect/>
          </a:stretch>
        </p:blipFill>
        <p:spPr>
          <a:xfrm>
            <a:off x="0" y="6185140"/>
            <a:ext cx="12192000" cy="672860"/>
          </a:xfrm>
          <a:prstGeom prst="rect">
            <a:avLst/>
          </a:prstGeom>
        </p:spPr>
      </p:pic>
    </p:spTree>
    <p:extLst>
      <p:ext uri="{BB962C8B-B14F-4D97-AF65-F5344CB8AC3E}">
        <p14:creationId xmlns:p14="http://schemas.microsoft.com/office/powerpoint/2010/main" val="205089849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3_Cover">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12AA4009-D8DD-BFC0-C672-DBEE9A02A1E0}"/>
              </a:ext>
            </a:extLst>
          </p:cNvPr>
          <p:cNvPicPr>
            <a:picLocks noChangeAspect="1"/>
          </p:cNvPicPr>
          <p:nvPr userDrawn="1"/>
        </p:nvPicPr>
        <p:blipFill>
          <a:blip r:embed="rId2"/>
          <a:srcRect/>
          <a:stretch/>
        </p:blipFill>
        <p:spPr>
          <a:xfrm>
            <a:off x="0" y="0"/>
            <a:ext cx="12191999" cy="6857999"/>
          </a:xfrm>
          <a:prstGeom prst="rect">
            <a:avLst/>
          </a:prstGeom>
        </p:spPr>
      </p:pic>
      <p:sp>
        <p:nvSpPr>
          <p:cNvPr id="10" name="Marcador de Posição do Texto 9">
            <a:extLst>
              <a:ext uri="{FF2B5EF4-FFF2-40B4-BE49-F238E27FC236}">
                <a16:creationId xmlns:a16="http://schemas.microsoft.com/office/drawing/2014/main" id="{CE36A28A-6951-4F9F-A64C-9A6157B8E2AE}"/>
              </a:ext>
            </a:extLst>
          </p:cNvPr>
          <p:cNvSpPr>
            <a:spLocks noGrp="1"/>
          </p:cNvSpPr>
          <p:nvPr>
            <p:ph type="body" sz="quarter" idx="10" hasCustomPrompt="1"/>
          </p:nvPr>
        </p:nvSpPr>
        <p:spPr>
          <a:xfrm>
            <a:off x="432261" y="3142210"/>
            <a:ext cx="4838550" cy="1762299"/>
          </a:xfrm>
          <a:prstGeom prst="rect">
            <a:avLst/>
          </a:prstGeom>
        </p:spPr>
        <p:txBody>
          <a:bodyPr/>
          <a:lstStyle>
            <a:lvl1pPr marL="0" indent="0" algn="l">
              <a:buNone/>
              <a:defRPr sz="3200" b="1">
                <a:solidFill>
                  <a:schemeClr val="bg1"/>
                </a:solidFill>
                <a:latin typeface="+mn-lt"/>
              </a:defRPr>
            </a:lvl1pPr>
          </a:lstStyle>
          <a:p>
            <a:pPr lvl="0"/>
            <a:r>
              <a:rPr lang="pt-PT" dirty="0"/>
              <a:t>TITLE</a:t>
            </a:r>
          </a:p>
        </p:txBody>
      </p:sp>
      <p:sp>
        <p:nvSpPr>
          <p:cNvPr id="11" name="Marcador de Posição do Texto 9">
            <a:extLst>
              <a:ext uri="{FF2B5EF4-FFF2-40B4-BE49-F238E27FC236}">
                <a16:creationId xmlns:a16="http://schemas.microsoft.com/office/drawing/2014/main" id="{FEBE1969-670F-48DA-97D3-39A2807F947B}"/>
              </a:ext>
            </a:extLst>
          </p:cNvPr>
          <p:cNvSpPr>
            <a:spLocks noGrp="1"/>
          </p:cNvSpPr>
          <p:nvPr>
            <p:ph type="body" sz="quarter" idx="11" hasCustomPrompt="1"/>
          </p:nvPr>
        </p:nvSpPr>
        <p:spPr>
          <a:xfrm>
            <a:off x="432259" y="5118347"/>
            <a:ext cx="4838549" cy="457729"/>
          </a:xfrm>
          <a:prstGeom prst="rect">
            <a:avLst/>
          </a:prstGeom>
        </p:spPr>
        <p:txBody>
          <a:bodyPr/>
          <a:lstStyle>
            <a:lvl1pPr marL="0" indent="0" algn="l">
              <a:buNone/>
              <a:defRPr sz="2000" b="0">
                <a:solidFill>
                  <a:schemeClr val="bg1"/>
                </a:solidFill>
                <a:latin typeface="+mn-lt"/>
              </a:defRPr>
            </a:lvl1pPr>
          </a:lstStyle>
          <a:p>
            <a:pPr lvl="0"/>
            <a:r>
              <a:rPr lang="pt-PT" dirty="0"/>
              <a:t>Date</a:t>
            </a:r>
          </a:p>
        </p:txBody>
      </p:sp>
      <p:pic>
        <p:nvPicPr>
          <p:cNvPr id="2" name="Imagem 1" descr="Uma imagem com texto, Cara humana, sorrir, vestuário  Os conteúdos gerados por IA podem estar incorretos.">
            <a:extLst>
              <a:ext uri="{FF2B5EF4-FFF2-40B4-BE49-F238E27FC236}">
                <a16:creationId xmlns:a16="http://schemas.microsoft.com/office/drawing/2014/main" id="{4C52560C-92D0-86D2-A8A5-E1E28007B7C9}"/>
              </a:ext>
            </a:extLst>
          </p:cNvPr>
          <p:cNvPicPr>
            <a:picLocks noChangeAspect="1"/>
          </p:cNvPicPr>
          <p:nvPr userDrawn="1"/>
        </p:nvPicPr>
        <p:blipFill>
          <a:blip r:embed="rId3"/>
          <a:srcRect t="90189"/>
          <a:stretch>
            <a:fillRect/>
          </a:stretch>
        </p:blipFill>
        <p:spPr>
          <a:xfrm>
            <a:off x="0" y="6185140"/>
            <a:ext cx="12192000" cy="672860"/>
          </a:xfrm>
          <a:prstGeom prst="rect">
            <a:avLst/>
          </a:prstGeom>
        </p:spPr>
      </p:pic>
    </p:spTree>
    <p:extLst>
      <p:ext uri="{BB962C8B-B14F-4D97-AF65-F5344CB8AC3E}">
        <p14:creationId xmlns:p14="http://schemas.microsoft.com/office/powerpoint/2010/main" val="12869103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7_Cover">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12AA4009-D8DD-BFC0-C672-DBEE9A02A1E0}"/>
              </a:ext>
            </a:extLst>
          </p:cNvPr>
          <p:cNvPicPr>
            <a:picLocks noChangeAspect="1"/>
          </p:cNvPicPr>
          <p:nvPr userDrawn="1"/>
        </p:nvPicPr>
        <p:blipFill>
          <a:blip r:embed="rId2"/>
          <a:srcRect/>
          <a:stretch/>
        </p:blipFill>
        <p:spPr>
          <a:xfrm>
            <a:off x="0" y="0"/>
            <a:ext cx="12191999" cy="6857998"/>
          </a:xfrm>
          <a:prstGeom prst="rect">
            <a:avLst/>
          </a:prstGeom>
        </p:spPr>
      </p:pic>
      <p:sp>
        <p:nvSpPr>
          <p:cNvPr id="10" name="Marcador de Posição do Texto 9">
            <a:extLst>
              <a:ext uri="{FF2B5EF4-FFF2-40B4-BE49-F238E27FC236}">
                <a16:creationId xmlns:a16="http://schemas.microsoft.com/office/drawing/2014/main" id="{CE36A28A-6951-4F9F-A64C-9A6157B8E2AE}"/>
              </a:ext>
            </a:extLst>
          </p:cNvPr>
          <p:cNvSpPr>
            <a:spLocks noGrp="1"/>
          </p:cNvSpPr>
          <p:nvPr>
            <p:ph type="body" sz="quarter" idx="10" hasCustomPrompt="1"/>
          </p:nvPr>
        </p:nvSpPr>
        <p:spPr>
          <a:xfrm>
            <a:off x="432261" y="3142210"/>
            <a:ext cx="4838550" cy="1762299"/>
          </a:xfrm>
          <a:prstGeom prst="rect">
            <a:avLst/>
          </a:prstGeom>
        </p:spPr>
        <p:txBody>
          <a:bodyPr/>
          <a:lstStyle>
            <a:lvl1pPr marL="0" indent="0" algn="l">
              <a:buNone/>
              <a:defRPr sz="3200" b="1">
                <a:solidFill>
                  <a:schemeClr val="bg1"/>
                </a:solidFill>
                <a:latin typeface="+mn-lt"/>
              </a:defRPr>
            </a:lvl1pPr>
          </a:lstStyle>
          <a:p>
            <a:pPr lvl="0"/>
            <a:r>
              <a:rPr lang="pt-PT" dirty="0"/>
              <a:t>TITLE</a:t>
            </a:r>
          </a:p>
        </p:txBody>
      </p:sp>
      <p:sp>
        <p:nvSpPr>
          <p:cNvPr id="11" name="Marcador de Posição do Texto 9">
            <a:extLst>
              <a:ext uri="{FF2B5EF4-FFF2-40B4-BE49-F238E27FC236}">
                <a16:creationId xmlns:a16="http://schemas.microsoft.com/office/drawing/2014/main" id="{FEBE1969-670F-48DA-97D3-39A2807F947B}"/>
              </a:ext>
            </a:extLst>
          </p:cNvPr>
          <p:cNvSpPr>
            <a:spLocks noGrp="1"/>
          </p:cNvSpPr>
          <p:nvPr>
            <p:ph type="body" sz="quarter" idx="11" hasCustomPrompt="1"/>
          </p:nvPr>
        </p:nvSpPr>
        <p:spPr>
          <a:xfrm>
            <a:off x="432259" y="5118347"/>
            <a:ext cx="4838549" cy="457729"/>
          </a:xfrm>
          <a:prstGeom prst="rect">
            <a:avLst/>
          </a:prstGeom>
        </p:spPr>
        <p:txBody>
          <a:bodyPr/>
          <a:lstStyle>
            <a:lvl1pPr marL="0" indent="0" algn="l">
              <a:buNone/>
              <a:defRPr sz="2000" b="0">
                <a:solidFill>
                  <a:schemeClr val="bg1"/>
                </a:solidFill>
                <a:latin typeface="+mn-lt"/>
              </a:defRPr>
            </a:lvl1pPr>
          </a:lstStyle>
          <a:p>
            <a:pPr lvl="0"/>
            <a:r>
              <a:rPr lang="pt-PT" dirty="0"/>
              <a:t>Date</a:t>
            </a:r>
          </a:p>
        </p:txBody>
      </p:sp>
      <p:pic>
        <p:nvPicPr>
          <p:cNvPr id="2" name="Imagem 1" descr="Uma imagem com texto, Cara humana, sorrir, vestuário  Os conteúdos gerados por IA podem estar incorretos.">
            <a:extLst>
              <a:ext uri="{FF2B5EF4-FFF2-40B4-BE49-F238E27FC236}">
                <a16:creationId xmlns:a16="http://schemas.microsoft.com/office/drawing/2014/main" id="{A9A06894-ABA5-55E7-5732-4D5207CC5819}"/>
              </a:ext>
            </a:extLst>
          </p:cNvPr>
          <p:cNvPicPr>
            <a:picLocks noChangeAspect="1"/>
          </p:cNvPicPr>
          <p:nvPr userDrawn="1"/>
        </p:nvPicPr>
        <p:blipFill>
          <a:blip r:embed="rId3"/>
          <a:srcRect t="90189"/>
          <a:stretch>
            <a:fillRect/>
          </a:stretch>
        </p:blipFill>
        <p:spPr>
          <a:xfrm>
            <a:off x="0" y="6185140"/>
            <a:ext cx="12192000" cy="672860"/>
          </a:xfrm>
          <a:prstGeom prst="rect">
            <a:avLst/>
          </a:prstGeom>
        </p:spPr>
      </p:pic>
    </p:spTree>
    <p:extLst>
      <p:ext uri="{BB962C8B-B14F-4D97-AF65-F5344CB8AC3E}">
        <p14:creationId xmlns:p14="http://schemas.microsoft.com/office/powerpoint/2010/main" val="417013588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_Cover">
    <p:spTree>
      <p:nvGrpSpPr>
        <p:cNvPr id="1" name=""/>
        <p:cNvGrpSpPr/>
        <p:nvPr/>
      </p:nvGrpSpPr>
      <p:grpSpPr>
        <a:xfrm>
          <a:off x="0" y="0"/>
          <a:ext cx="0" cy="0"/>
          <a:chOff x="0" y="0"/>
          <a:chExt cx="0" cy="0"/>
        </a:xfrm>
      </p:grpSpPr>
      <p:pic>
        <p:nvPicPr>
          <p:cNvPr id="3" name="Imagem 2" descr="Uma imagem com texto, Cara humana, vestuário, mulher  Os conteúdos gerados por IA poderão estar incorretos.">
            <a:extLst>
              <a:ext uri="{FF2B5EF4-FFF2-40B4-BE49-F238E27FC236}">
                <a16:creationId xmlns:a16="http://schemas.microsoft.com/office/drawing/2014/main" id="{A6A62421-FCAC-FCD4-F681-542C811F5FC3}"/>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0" name="Marcador de Posição do Texto 9">
            <a:extLst>
              <a:ext uri="{FF2B5EF4-FFF2-40B4-BE49-F238E27FC236}">
                <a16:creationId xmlns:a16="http://schemas.microsoft.com/office/drawing/2014/main" id="{CE36A28A-6951-4F9F-A64C-9A6157B8E2AE}"/>
              </a:ext>
            </a:extLst>
          </p:cNvPr>
          <p:cNvSpPr>
            <a:spLocks noGrp="1"/>
          </p:cNvSpPr>
          <p:nvPr>
            <p:ph type="body" sz="quarter" idx="10" hasCustomPrompt="1"/>
          </p:nvPr>
        </p:nvSpPr>
        <p:spPr>
          <a:xfrm>
            <a:off x="432261" y="3142210"/>
            <a:ext cx="4838550" cy="1762299"/>
          </a:xfrm>
          <a:prstGeom prst="rect">
            <a:avLst/>
          </a:prstGeom>
        </p:spPr>
        <p:txBody>
          <a:bodyPr/>
          <a:lstStyle>
            <a:lvl1pPr marL="0" indent="0" algn="l">
              <a:buNone/>
              <a:defRPr sz="3200" b="1">
                <a:solidFill>
                  <a:srgbClr val="283143"/>
                </a:solidFill>
                <a:latin typeface="+mn-lt"/>
              </a:defRPr>
            </a:lvl1pPr>
          </a:lstStyle>
          <a:p>
            <a:pPr lvl="0"/>
            <a:r>
              <a:rPr lang="pt-PT" dirty="0"/>
              <a:t>TITLE</a:t>
            </a:r>
          </a:p>
        </p:txBody>
      </p:sp>
      <p:sp>
        <p:nvSpPr>
          <p:cNvPr id="11" name="Marcador de Posição do Texto 9">
            <a:extLst>
              <a:ext uri="{FF2B5EF4-FFF2-40B4-BE49-F238E27FC236}">
                <a16:creationId xmlns:a16="http://schemas.microsoft.com/office/drawing/2014/main" id="{FEBE1969-670F-48DA-97D3-39A2807F947B}"/>
              </a:ext>
            </a:extLst>
          </p:cNvPr>
          <p:cNvSpPr>
            <a:spLocks noGrp="1"/>
          </p:cNvSpPr>
          <p:nvPr>
            <p:ph type="body" sz="quarter" idx="11" hasCustomPrompt="1"/>
          </p:nvPr>
        </p:nvSpPr>
        <p:spPr>
          <a:xfrm>
            <a:off x="432259" y="5118347"/>
            <a:ext cx="4838549" cy="457729"/>
          </a:xfrm>
          <a:prstGeom prst="rect">
            <a:avLst/>
          </a:prstGeom>
        </p:spPr>
        <p:txBody>
          <a:bodyPr/>
          <a:lstStyle>
            <a:lvl1pPr marL="0" indent="0" algn="l">
              <a:buNone/>
              <a:defRPr sz="2000" b="0">
                <a:solidFill>
                  <a:srgbClr val="5B6F97"/>
                </a:solidFill>
                <a:latin typeface="+mn-lt"/>
              </a:defRPr>
            </a:lvl1pPr>
          </a:lstStyle>
          <a:p>
            <a:pPr lvl="0"/>
            <a:r>
              <a:rPr lang="pt-PT" dirty="0"/>
              <a:t>Date</a:t>
            </a:r>
          </a:p>
        </p:txBody>
      </p:sp>
      <p:pic>
        <p:nvPicPr>
          <p:cNvPr id="7" name="Imagem 6" descr="Uma imagem com texto, Cara humana, sorrir, vestuário  Os conteúdos gerados por IA podem estar incorretos.">
            <a:extLst>
              <a:ext uri="{FF2B5EF4-FFF2-40B4-BE49-F238E27FC236}">
                <a16:creationId xmlns:a16="http://schemas.microsoft.com/office/drawing/2014/main" id="{A3422D79-C071-CF36-EB09-E09F96ED1DB7}"/>
              </a:ext>
            </a:extLst>
          </p:cNvPr>
          <p:cNvPicPr>
            <a:picLocks noChangeAspect="1"/>
          </p:cNvPicPr>
          <p:nvPr userDrawn="1"/>
        </p:nvPicPr>
        <p:blipFill>
          <a:blip r:embed="rId3"/>
          <a:srcRect t="90950" b="1132"/>
          <a:stretch>
            <a:fillRect/>
          </a:stretch>
        </p:blipFill>
        <p:spPr>
          <a:xfrm>
            <a:off x="0" y="6271796"/>
            <a:ext cx="12192000" cy="543074"/>
          </a:xfrm>
          <a:prstGeom prst="rect">
            <a:avLst/>
          </a:prstGeom>
        </p:spPr>
      </p:pic>
    </p:spTree>
    <p:extLst>
      <p:ext uri="{BB962C8B-B14F-4D97-AF65-F5344CB8AC3E}">
        <p14:creationId xmlns:p14="http://schemas.microsoft.com/office/powerpoint/2010/main" val="212206172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4_Cover">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A6A62421-FCAC-FCD4-F681-542C811F5FC3}"/>
              </a:ext>
            </a:extLst>
          </p:cNvPr>
          <p:cNvPicPr>
            <a:picLocks noChangeAspect="1"/>
          </p:cNvPicPr>
          <p:nvPr userDrawn="1"/>
        </p:nvPicPr>
        <p:blipFill>
          <a:blip r:embed="rId2"/>
          <a:srcRect/>
          <a:stretch/>
        </p:blipFill>
        <p:spPr>
          <a:xfrm>
            <a:off x="0" y="0"/>
            <a:ext cx="12192000" cy="6857999"/>
          </a:xfrm>
          <a:prstGeom prst="rect">
            <a:avLst/>
          </a:prstGeom>
        </p:spPr>
      </p:pic>
      <p:sp>
        <p:nvSpPr>
          <p:cNvPr id="10" name="Marcador de Posição do Texto 9">
            <a:extLst>
              <a:ext uri="{FF2B5EF4-FFF2-40B4-BE49-F238E27FC236}">
                <a16:creationId xmlns:a16="http://schemas.microsoft.com/office/drawing/2014/main" id="{CE36A28A-6951-4F9F-A64C-9A6157B8E2AE}"/>
              </a:ext>
            </a:extLst>
          </p:cNvPr>
          <p:cNvSpPr>
            <a:spLocks noGrp="1"/>
          </p:cNvSpPr>
          <p:nvPr>
            <p:ph type="body" sz="quarter" idx="10" hasCustomPrompt="1"/>
          </p:nvPr>
        </p:nvSpPr>
        <p:spPr>
          <a:xfrm>
            <a:off x="432261" y="3142210"/>
            <a:ext cx="4838550" cy="1762299"/>
          </a:xfrm>
          <a:prstGeom prst="rect">
            <a:avLst/>
          </a:prstGeom>
        </p:spPr>
        <p:txBody>
          <a:bodyPr/>
          <a:lstStyle>
            <a:lvl1pPr marL="0" indent="0" algn="l">
              <a:buNone/>
              <a:defRPr sz="3200" b="1">
                <a:solidFill>
                  <a:srgbClr val="283143"/>
                </a:solidFill>
                <a:latin typeface="+mn-lt"/>
              </a:defRPr>
            </a:lvl1pPr>
          </a:lstStyle>
          <a:p>
            <a:pPr lvl="0"/>
            <a:r>
              <a:rPr lang="pt-PT" dirty="0"/>
              <a:t>TITLE</a:t>
            </a:r>
          </a:p>
        </p:txBody>
      </p:sp>
      <p:sp>
        <p:nvSpPr>
          <p:cNvPr id="11" name="Marcador de Posição do Texto 9">
            <a:extLst>
              <a:ext uri="{FF2B5EF4-FFF2-40B4-BE49-F238E27FC236}">
                <a16:creationId xmlns:a16="http://schemas.microsoft.com/office/drawing/2014/main" id="{FEBE1969-670F-48DA-97D3-39A2807F947B}"/>
              </a:ext>
            </a:extLst>
          </p:cNvPr>
          <p:cNvSpPr>
            <a:spLocks noGrp="1"/>
          </p:cNvSpPr>
          <p:nvPr>
            <p:ph type="body" sz="quarter" idx="11" hasCustomPrompt="1"/>
          </p:nvPr>
        </p:nvSpPr>
        <p:spPr>
          <a:xfrm>
            <a:off x="432259" y="5118347"/>
            <a:ext cx="4838549" cy="457729"/>
          </a:xfrm>
          <a:prstGeom prst="rect">
            <a:avLst/>
          </a:prstGeom>
        </p:spPr>
        <p:txBody>
          <a:bodyPr/>
          <a:lstStyle>
            <a:lvl1pPr marL="0" indent="0" algn="l">
              <a:buNone/>
              <a:defRPr sz="2000" b="0">
                <a:solidFill>
                  <a:srgbClr val="5B6F97"/>
                </a:solidFill>
                <a:latin typeface="+mn-lt"/>
              </a:defRPr>
            </a:lvl1pPr>
          </a:lstStyle>
          <a:p>
            <a:pPr lvl="0"/>
            <a:r>
              <a:rPr lang="pt-PT" dirty="0"/>
              <a:t>Date</a:t>
            </a:r>
          </a:p>
        </p:txBody>
      </p:sp>
      <p:sp>
        <p:nvSpPr>
          <p:cNvPr id="4" name="Marcador de Posição da Imagem 3">
            <a:extLst>
              <a:ext uri="{FF2B5EF4-FFF2-40B4-BE49-F238E27FC236}">
                <a16:creationId xmlns:a16="http://schemas.microsoft.com/office/drawing/2014/main" id="{1B94F64E-5273-1C72-95AA-989D90D493FE}"/>
              </a:ext>
            </a:extLst>
          </p:cNvPr>
          <p:cNvSpPr>
            <a:spLocks noGrp="1"/>
          </p:cNvSpPr>
          <p:nvPr>
            <p:ph type="pic" sz="quarter" idx="12"/>
          </p:nvPr>
        </p:nvSpPr>
        <p:spPr>
          <a:xfrm>
            <a:off x="6021655" y="0"/>
            <a:ext cx="4683125" cy="6237288"/>
          </a:xfrm>
          <a:prstGeom prst="rect">
            <a:avLst/>
          </a:prstGeom>
        </p:spPr>
        <p:txBody>
          <a:bodyPr/>
          <a:lstStyle/>
          <a:p>
            <a:endParaRPr lang="en-GB"/>
          </a:p>
        </p:txBody>
      </p:sp>
      <p:pic>
        <p:nvPicPr>
          <p:cNvPr id="5" name="Imagem 4" descr="Uma imagem com texto, Cara humana, sorrir, vestuário  Os conteúdos gerados por IA podem estar incorretos.">
            <a:extLst>
              <a:ext uri="{FF2B5EF4-FFF2-40B4-BE49-F238E27FC236}">
                <a16:creationId xmlns:a16="http://schemas.microsoft.com/office/drawing/2014/main" id="{A73A9BF6-6A9D-CCBD-FE8F-DBE8BB0320E0}"/>
              </a:ext>
            </a:extLst>
          </p:cNvPr>
          <p:cNvPicPr>
            <a:picLocks noChangeAspect="1"/>
          </p:cNvPicPr>
          <p:nvPr userDrawn="1"/>
        </p:nvPicPr>
        <p:blipFill>
          <a:blip r:embed="rId3"/>
          <a:srcRect t="90950" b="1132"/>
          <a:stretch>
            <a:fillRect/>
          </a:stretch>
        </p:blipFill>
        <p:spPr>
          <a:xfrm>
            <a:off x="0" y="6271796"/>
            <a:ext cx="12192000" cy="543074"/>
          </a:xfrm>
          <a:prstGeom prst="rect">
            <a:avLst/>
          </a:prstGeom>
        </p:spPr>
      </p:pic>
    </p:spTree>
    <p:extLst>
      <p:ext uri="{BB962C8B-B14F-4D97-AF65-F5344CB8AC3E}">
        <p14:creationId xmlns:p14="http://schemas.microsoft.com/office/powerpoint/2010/main" val="355119968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5_Cover">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A6A62421-FCAC-FCD4-F681-542C811F5FC3}"/>
              </a:ext>
            </a:extLst>
          </p:cNvPr>
          <p:cNvPicPr>
            <a:picLocks noChangeAspect="1"/>
          </p:cNvPicPr>
          <p:nvPr userDrawn="1"/>
        </p:nvPicPr>
        <p:blipFill>
          <a:blip r:embed="rId2"/>
          <a:srcRect/>
          <a:stretch/>
        </p:blipFill>
        <p:spPr>
          <a:xfrm>
            <a:off x="0" y="0"/>
            <a:ext cx="12191999" cy="6857999"/>
          </a:xfrm>
          <a:prstGeom prst="rect">
            <a:avLst/>
          </a:prstGeom>
        </p:spPr>
      </p:pic>
      <p:sp>
        <p:nvSpPr>
          <p:cNvPr id="10" name="Marcador de Posição do Texto 9">
            <a:extLst>
              <a:ext uri="{FF2B5EF4-FFF2-40B4-BE49-F238E27FC236}">
                <a16:creationId xmlns:a16="http://schemas.microsoft.com/office/drawing/2014/main" id="{CE36A28A-6951-4F9F-A64C-9A6157B8E2AE}"/>
              </a:ext>
            </a:extLst>
          </p:cNvPr>
          <p:cNvSpPr>
            <a:spLocks noGrp="1"/>
          </p:cNvSpPr>
          <p:nvPr>
            <p:ph type="body" sz="quarter" idx="10" hasCustomPrompt="1"/>
          </p:nvPr>
        </p:nvSpPr>
        <p:spPr>
          <a:xfrm>
            <a:off x="432261" y="2788528"/>
            <a:ext cx="4838550" cy="1762299"/>
          </a:xfrm>
          <a:prstGeom prst="rect">
            <a:avLst/>
          </a:prstGeom>
        </p:spPr>
        <p:txBody>
          <a:bodyPr/>
          <a:lstStyle>
            <a:lvl1pPr marL="0" indent="0" algn="l">
              <a:buNone/>
              <a:defRPr sz="3200" b="1">
                <a:solidFill>
                  <a:srgbClr val="283143"/>
                </a:solidFill>
                <a:latin typeface="+mn-lt"/>
              </a:defRPr>
            </a:lvl1pPr>
          </a:lstStyle>
          <a:p>
            <a:pPr lvl="0"/>
            <a:r>
              <a:rPr lang="pt-PT" dirty="0"/>
              <a:t>TITLE</a:t>
            </a:r>
          </a:p>
        </p:txBody>
      </p:sp>
      <p:sp>
        <p:nvSpPr>
          <p:cNvPr id="11" name="Marcador de Posição do Texto 9">
            <a:extLst>
              <a:ext uri="{FF2B5EF4-FFF2-40B4-BE49-F238E27FC236}">
                <a16:creationId xmlns:a16="http://schemas.microsoft.com/office/drawing/2014/main" id="{FEBE1969-670F-48DA-97D3-39A2807F947B}"/>
              </a:ext>
            </a:extLst>
          </p:cNvPr>
          <p:cNvSpPr>
            <a:spLocks noGrp="1"/>
          </p:cNvSpPr>
          <p:nvPr>
            <p:ph type="body" sz="quarter" idx="11" hasCustomPrompt="1"/>
          </p:nvPr>
        </p:nvSpPr>
        <p:spPr>
          <a:xfrm>
            <a:off x="432259" y="4764665"/>
            <a:ext cx="4838549" cy="457729"/>
          </a:xfrm>
          <a:prstGeom prst="rect">
            <a:avLst/>
          </a:prstGeom>
        </p:spPr>
        <p:txBody>
          <a:bodyPr/>
          <a:lstStyle>
            <a:lvl1pPr marL="0" indent="0" algn="l">
              <a:buNone/>
              <a:defRPr sz="2000" b="0">
                <a:solidFill>
                  <a:srgbClr val="5B6F97"/>
                </a:solidFill>
                <a:latin typeface="+mn-lt"/>
              </a:defRPr>
            </a:lvl1pPr>
          </a:lstStyle>
          <a:p>
            <a:pPr lvl="0"/>
            <a:r>
              <a:rPr lang="pt-PT" dirty="0"/>
              <a:t>Date</a:t>
            </a:r>
          </a:p>
        </p:txBody>
      </p:sp>
      <p:sp>
        <p:nvSpPr>
          <p:cNvPr id="4" name="Marcador de Posição da Imagem 3">
            <a:extLst>
              <a:ext uri="{FF2B5EF4-FFF2-40B4-BE49-F238E27FC236}">
                <a16:creationId xmlns:a16="http://schemas.microsoft.com/office/drawing/2014/main" id="{1B94F64E-5273-1C72-95AA-989D90D493FE}"/>
              </a:ext>
            </a:extLst>
          </p:cNvPr>
          <p:cNvSpPr>
            <a:spLocks noGrp="1"/>
          </p:cNvSpPr>
          <p:nvPr>
            <p:ph type="pic" sz="quarter" idx="12"/>
          </p:nvPr>
        </p:nvSpPr>
        <p:spPr>
          <a:xfrm>
            <a:off x="6021655" y="0"/>
            <a:ext cx="6170344" cy="5426015"/>
          </a:xfrm>
          <a:prstGeom prst="rect">
            <a:avLst/>
          </a:prstGeom>
        </p:spPr>
        <p:txBody>
          <a:bodyPr/>
          <a:lstStyle/>
          <a:p>
            <a:endParaRPr lang="en-GB"/>
          </a:p>
        </p:txBody>
      </p:sp>
      <p:pic>
        <p:nvPicPr>
          <p:cNvPr id="2" name="Imagem 1" descr="Uma imagem com texto, Cara humana, sorrir, vestuário  Os conteúdos gerados por IA podem estar incorretos.">
            <a:extLst>
              <a:ext uri="{FF2B5EF4-FFF2-40B4-BE49-F238E27FC236}">
                <a16:creationId xmlns:a16="http://schemas.microsoft.com/office/drawing/2014/main" id="{B8C28769-9B41-3F0D-FAB9-1B299E9EB59E}"/>
              </a:ext>
            </a:extLst>
          </p:cNvPr>
          <p:cNvPicPr>
            <a:picLocks noChangeAspect="1"/>
          </p:cNvPicPr>
          <p:nvPr userDrawn="1"/>
        </p:nvPicPr>
        <p:blipFill>
          <a:blip r:embed="rId3"/>
          <a:srcRect t="90950" b="1132"/>
          <a:stretch>
            <a:fillRect/>
          </a:stretch>
        </p:blipFill>
        <p:spPr>
          <a:xfrm>
            <a:off x="0" y="6271796"/>
            <a:ext cx="12192000" cy="543074"/>
          </a:xfrm>
          <a:prstGeom prst="rect">
            <a:avLst/>
          </a:prstGeom>
        </p:spPr>
      </p:pic>
    </p:spTree>
    <p:extLst>
      <p:ext uri="{BB962C8B-B14F-4D97-AF65-F5344CB8AC3E}">
        <p14:creationId xmlns:p14="http://schemas.microsoft.com/office/powerpoint/2010/main" val="418635094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484AF3C0-550B-481B-996E-6DFCC1E3E125}"/>
              </a:ext>
            </a:extLst>
          </p:cNvPr>
          <p:cNvPicPr>
            <a:picLocks noChangeAspect="1"/>
          </p:cNvPicPr>
          <p:nvPr userDrawn="1"/>
        </p:nvPicPr>
        <p:blipFill>
          <a:blip r:embed="rId2"/>
          <a:srcRect/>
          <a:stretch/>
        </p:blipFill>
        <p:spPr>
          <a:xfrm>
            <a:off x="0" y="0"/>
            <a:ext cx="12192000" cy="6857999"/>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62081" y="321855"/>
            <a:ext cx="5733919" cy="483986"/>
          </a:xfrm>
          <a:prstGeom prst="rect">
            <a:avLst/>
          </a:prstGeom>
        </p:spPr>
        <p:txBody>
          <a:bodyPr/>
          <a:lstStyle>
            <a:lvl1pPr marL="0" indent="0">
              <a:buNone/>
              <a:defRPr sz="3200" b="1">
                <a:solidFill>
                  <a:srgbClr val="E64424"/>
                </a:solidFill>
                <a:latin typeface="+mn-lt"/>
              </a:defRPr>
            </a:lvl1pPr>
          </a:lstStyle>
          <a:p>
            <a:pPr lvl="0"/>
            <a:r>
              <a:rPr lang="pt-PT" b="1" dirty="0"/>
              <a:t>TITLE</a:t>
            </a:r>
            <a:endParaRPr lang="pt-PT" dirty="0"/>
          </a:p>
        </p:txBody>
      </p:sp>
      <p:sp>
        <p:nvSpPr>
          <p:cNvPr id="5" name="Marcador de Posição do Texto 4">
            <a:extLst>
              <a:ext uri="{FF2B5EF4-FFF2-40B4-BE49-F238E27FC236}">
                <a16:creationId xmlns:a16="http://schemas.microsoft.com/office/drawing/2014/main" id="{8BFC2289-6A50-4D7B-AC3B-0BC9E894D62D}"/>
              </a:ext>
            </a:extLst>
          </p:cNvPr>
          <p:cNvSpPr>
            <a:spLocks noGrp="1"/>
          </p:cNvSpPr>
          <p:nvPr>
            <p:ph type="body" sz="quarter" idx="11"/>
          </p:nvPr>
        </p:nvSpPr>
        <p:spPr>
          <a:xfrm>
            <a:off x="362081" y="1230284"/>
            <a:ext cx="5733919" cy="5237018"/>
          </a:xfrm>
          <a:prstGeom prst="rect">
            <a:avLst/>
          </a:prstGeom>
        </p:spPr>
        <p:txBody>
          <a:bodyPr/>
          <a:lstStyle>
            <a:lvl1pPr marL="342900" indent="-342900">
              <a:buClr>
                <a:srgbClr val="E95426"/>
              </a:buClr>
              <a:buFont typeface="Wingdings" panose="05000000000000000000" pitchFamily="2" charset="2"/>
              <a:buChar char="§"/>
              <a:defRPr sz="1800" b="0">
                <a:solidFill>
                  <a:schemeClr val="bg2">
                    <a:lumMod val="10000"/>
                  </a:schemeClr>
                </a:solidFill>
                <a:latin typeface="+mn-lt"/>
              </a:defRPr>
            </a:lvl1pPr>
          </a:lstStyle>
          <a:p>
            <a:pPr lvl="0"/>
            <a:endParaRPr lang="pt-PT" dirty="0"/>
          </a:p>
        </p:txBody>
      </p:sp>
    </p:spTree>
    <p:extLst>
      <p:ext uri="{BB962C8B-B14F-4D97-AF65-F5344CB8AC3E}">
        <p14:creationId xmlns:p14="http://schemas.microsoft.com/office/powerpoint/2010/main" val="300255256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2_Table of Contents">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4F2FD5EF-D17C-AE8B-002C-5B4AC8D6659E}"/>
              </a:ext>
            </a:extLst>
          </p:cNvPr>
          <p:cNvPicPr>
            <a:picLocks noChangeAspect="1"/>
          </p:cNvPicPr>
          <p:nvPr userDrawn="1"/>
        </p:nvPicPr>
        <p:blipFill>
          <a:blip r:embed="rId2"/>
          <a:srcRect/>
          <a:stretch/>
        </p:blipFill>
        <p:spPr>
          <a:xfrm>
            <a:off x="0" y="0"/>
            <a:ext cx="12192000" cy="6857999"/>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62082" y="321855"/>
            <a:ext cx="6052574" cy="483986"/>
          </a:xfrm>
          <a:prstGeom prst="rect">
            <a:avLst/>
          </a:prstGeom>
        </p:spPr>
        <p:txBody>
          <a:bodyPr/>
          <a:lstStyle>
            <a:lvl1pPr marL="0" indent="0">
              <a:buNone/>
              <a:defRPr sz="3200" b="1">
                <a:solidFill>
                  <a:srgbClr val="E64424"/>
                </a:solidFill>
                <a:latin typeface="+mn-lt"/>
              </a:defRPr>
            </a:lvl1pPr>
          </a:lstStyle>
          <a:p>
            <a:pPr lvl="0"/>
            <a:r>
              <a:rPr lang="pt-PT" b="1" dirty="0"/>
              <a:t>TITLE</a:t>
            </a:r>
            <a:endParaRPr lang="pt-PT" dirty="0"/>
          </a:p>
        </p:txBody>
      </p:sp>
      <p:sp>
        <p:nvSpPr>
          <p:cNvPr id="5" name="Marcador de Posição do Texto 4">
            <a:extLst>
              <a:ext uri="{FF2B5EF4-FFF2-40B4-BE49-F238E27FC236}">
                <a16:creationId xmlns:a16="http://schemas.microsoft.com/office/drawing/2014/main" id="{8BFC2289-6A50-4D7B-AC3B-0BC9E894D62D}"/>
              </a:ext>
            </a:extLst>
          </p:cNvPr>
          <p:cNvSpPr>
            <a:spLocks noGrp="1"/>
          </p:cNvSpPr>
          <p:nvPr>
            <p:ph type="body" sz="quarter" idx="11" hasCustomPrompt="1"/>
          </p:nvPr>
        </p:nvSpPr>
        <p:spPr>
          <a:xfrm>
            <a:off x="362081" y="1230283"/>
            <a:ext cx="6052575" cy="5305861"/>
          </a:xfrm>
          <a:prstGeom prst="rect">
            <a:avLst/>
          </a:prstGeom>
        </p:spPr>
        <p:txBody>
          <a:bodyPr/>
          <a:lstStyle>
            <a:lvl1pPr marL="342900" indent="-342900">
              <a:buClr>
                <a:srgbClr val="E280AC"/>
              </a:buClr>
              <a:buFont typeface="Wingdings" panose="05000000000000000000" pitchFamily="2" charset="2"/>
              <a:buChar char="§"/>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7" name="Marcador de Posição da Imagem 6">
            <a:extLst>
              <a:ext uri="{FF2B5EF4-FFF2-40B4-BE49-F238E27FC236}">
                <a16:creationId xmlns:a16="http://schemas.microsoft.com/office/drawing/2014/main" id="{59140957-8C4D-1437-BE04-65C1D91780C5}"/>
              </a:ext>
            </a:extLst>
          </p:cNvPr>
          <p:cNvSpPr>
            <a:spLocks noGrp="1"/>
          </p:cNvSpPr>
          <p:nvPr>
            <p:ph type="pic" sz="quarter" idx="12"/>
          </p:nvPr>
        </p:nvSpPr>
        <p:spPr>
          <a:xfrm>
            <a:off x="7573992" y="2070340"/>
            <a:ext cx="4618008" cy="4157932"/>
          </a:xfrm>
          <a:prstGeom prst="rect">
            <a:avLst/>
          </a:prstGeom>
        </p:spPr>
        <p:txBody>
          <a:bodyPr/>
          <a:lstStyle/>
          <a:p>
            <a:endParaRPr lang="en-GB" dirty="0"/>
          </a:p>
        </p:txBody>
      </p:sp>
    </p:spTree>
    <p:extLst>
      <p:ext uri="{BB962C8B-B14F-4D97-AF65-F5344CB8AC3E}">
        <p14:creationId xmlns:p14="http://schemas.microsoft.com/office/powerpoint/2010/main" val="143912350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le and text 01">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EA4005B2-6EF9-E5C6-C7AE-B543512EE86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62081" y="253012"/>
            <a:ext cx="9829323" cy="483986"/>
          </a:xfrm>
          <a:prstGeom prst="rect">
            <a:avLst/>
          </a:prstGeom>
        </p:spPr>
        <p:txBody>
          <a:bodyPr/>
          <a:lstStyle>
            <a:lvl1pPr marL="0" indent="0">
              <a:buNone/>
              <a:defRPr sz="3200" b="1">
                <a:solidFill>
                  <a:srgbClr val="E64424"/>
                </a:solidFill>
                <a:latin typeface="+mn-lt"/>
              </a:defRPr>
            </a:lvl1pPr>
          </a:lstStyle>
          <a:p>
            <a:pPr lvl="0"/>
            <a:r>
              <a:rPr lang="pt-PT" b="1" dirty="0" err="1"/>
              <a:t>Title</a:t>
            </a:r>
            <a:endParaRPr lang="pt-PT" dirty="0"/>
          </a:p>
        </p:txBody>
      </p:sp>
      <p:sp>
        <p:nvSpPr>
          <p:cNvPr id="5" name="Marcador de Posição do Texto 4">
            <a:extLst>
              <a:ext uri="{FF2B5EF4-FFF2-40B4-BE49-F238E27FC236}">
                <a16:creationId xmlns:a16="http://schemas.microsoft.com/office/drawing/2014/main" id="{8BFC2289-6A50-4D7B-AC3B-0BC9E894D62D}"/>
              </a:ext>
            </a:extLst>
          </p:cNvPr>
          <p:cNvSpPr>
            <a:spLocks noGrp="1"/>
          </p:cNvSpPr>
          <p:nvPr>
            <p:ph type="body" sz="quarter" idx="11" hasCustomPrompt="1"/>
          </p:nvPr>
        </p:nvSpPr>
        <p:spPr>
          <a:xfrm>
            <a:off x="362081" y="1230284"/>
            <a:ext cx="11450304" cy="5237018"/>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Tree>
    <p:extLst>
      <p:ext uri="{BB962C8B-B14F-4D97-AF65-F5344CB8AC3E}">
        <p14:creationId xmlns:p14="http://schemas.microsoft.com/office/powerpoint/2010/main" val="206577666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Title and text 01">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EA4005B2-6EF9-E5C6-C7AE-B543512EE86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1999" cy="6857999"/>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62081" y="253012"/>
            <a:ext cx="9829323" cy="483986"/>
          </a:xfrm>
          <a:prstGeom prst="rect">
            <a:avLst/>
          </a:prstGeom>
        </p:spPr>
        <p:txBody>
          <a:bodyPr/>
          <a:lstStyle>
            <a:lvl1pPr marL="0" indent="0">
              <a:buNone/>
              <a:defRPr sz="3200" b="1">
                <a:solidFill>
                  <a:srgbClr val="E64424"/>
                </a:solidFill>
                <a:latin typeface="+mn-lt"/>
              </a:defRPr>
            </a:lvl1pPr>
          </a:lstStyle>
          <a:p>
            <a:pPr lvl="0"/>
            <a:r>
              <a:rPr lang="pt-PT" b="1" dirty="0" err="1"/>
              <a:t>Title</a:t>
            </a:r>
            <a:endParaRPr lang="pt-PT" dirty="0"/>
          </a:p>
        </p:txBody>
      </p:sp>
      <p:sp>
        <p:nvSpPr>
          <p:cNvPr id="5" name="Marcador de Posição do Texto 4">
            <a:extLst>
              <a:ext uri="{FF2B5EF4-FFF2-40B4-BE49-F238E27FC236}">
                <a16:creationId xmlns:a16="http://schemas.microsoft.com/office/drawing/2014/main" id="{8BFC2289-6A50-4D7B-AC3B-0BC9E894D62D}"/>
              </a:ext>
            </a:extLst>
          </p:cNvPr>
          <p:cNvSpPr>
            <a:spLocks noGrp="1"/>
          </p:cNvSpPr>
          <p:nvPr>
            <p:ph type="body" sz="quarter" idx="11" hasCustomPrompt="1"/>
          </p:nvPr>
        </p:nvSpPr>
        <p:spPr>
          <a:xfrm>
            <a:off x="362081" y="1230284"/>
            <a:ext cx="11450304" cy="5023867"/>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Tree>
    <p:extLst>
      <p:ext uri="{BB962C8B-B14F-4D97-AF65-F5344CB8AC3E}">
        <p14:creationId xmlns:p14="http://schemas.microsoft.com/office/powerpoint/2010/main" val="396203920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2_Title and text 01">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EA4005B2-6EF9-E5C6-C7AE-B543512EE86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1999" cy="6857998"/>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62081" y="253012"/>
            <a:ext cx="9829323" cy="483986"/>
          </a:xfrm>
          <a:prstGeom prst="rect">
            <a:avLst/>
          </a:prstGeom>
        </p:spPr>
        <p:txBody>
          <a:bodyPr/>
          <a:lstStyle>
            <a:lvl1pPr marL="0" indent="0">
              <a:buNone/>
              <a:defRPr sz="3200" b="1">
                <a:solidFill>
                  <a:srgbClr val="E64424"/>
                </a:solidFill>
                <a:latin typeface="+mn-lt"/>
              </a:defRPr>
            </a:lvl1pPr>
          </a:lstStyle>
          <a:p>
            <a:pPr lvl="0"/>
            <a:r>
              <a:rPr lang="pt-PT" b="1" dirty="0" err="1"/>
              <a:t>Title</a:t>
            </a:r>
            <a:endParaRPr lang="pt-PT" dirty="0"/>
          </a:p>
        </p:txBody>
      </p:sp>
      <p:sp>
        <p:nvSpPr>
          <p:cNvPr id="5" name="Marcador de Posição do Texto 4">
            <a:extLst>
              <a:ext uri="{FF2B5EF4-FFF2-40B4-BE49-F238E27FC236}">
                <a16:creationId xmlns:a16="http://schemas.microsoft.com/office/drawing/2014/main" id="{8BFC2289-6A50-4D7B-AC3B-0BC9E894D62D}"/>
              </a:ext>
            </a:extLst>
          </p:cNvPr>
          <p:cNvSpPr>
            <a:spLocks noGrp="1"/>
          </p:cNvSpPr>
          <p:nvPr>
            <p:ph type="body" sz="quarter" idx="11" hasCustomPrompt="1"/>
          </p:nvPr>
        </p:nvSpPr>
        <p:spPr>
          <a:xfrm>
            <a:off x="362081" y="1230285"/>
            <a:ext cx="11450304" cy="4463150"/>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Tree>
    <p:extLst>
      <p:ext uri="{BB962C8B-B14F-4D97-AF65-F5344CB8AC3E}">
        <p14:creationId xmlns:p14="http://schemas.microsoft.com/office/powerpoint/2010/main" val="107359188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le and Image 01">
    <p:spTree>
      <p:nvGrpSpPr>
        <p:cNvPr id="1" name=""/>
        <p:cNvGrpSpPr/>
        <p:nvPr/>
      </p:nvGrpSpPr>
      <p:grpSpPr>
        <a:xfrm>
          <a:off x="0" y="0"/>
          <a:ext cx="0" cy="0"/>
          <a:chOff x="0" y="0"/>
          <a:chExt cx="0" cy="0"/>
        </a:xfrm>
      </p:grpSpPr>
      <p:pic>
        <p:nvPicPr>
          <p:cNvPr id="5" name="Imagem 4">
            <a:extLst>
              <a:ext uri="{FF2B5EF4-FFF2-40B4-BE49-F238E27FC236}">
                <a16:creationId xmlns:a16="http://schemas.microsoft.com/office/drawing/2014/main" id="{56812A59-2407-1A07-DB68-50C1BBD83CC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62081" y="253012"/>
            <a:ext cx="9829323" cy="483986"/>
          </a:xfrm>
          <a:prstGeom prst="rect">
            <a:avLst/>
          </a:prstGeom>
        </p:spPr>
        <p:txBody>
          <a:bodyPr/>
          <a:lstStyle>
            <a:lvl1pPr marL="0" indent="0">
              <a:buNone/>
              <a:defRPr sz="3200" b="1">
                <a:solidFill>
                  <a:srgbClr val="E64424"/>
                </a:solidFill>
                <a:latin typeface="+mn-lt"/>
              </a:defRPr>
            </a:lvl1pPr>
          </a:lstStyle>
          <a:p>
            <a:pPr lvl="0"/>
            <a:r>
              <a:rPr lang="pt-PT" b="1" dirty="0" err="1"/>
              <a:t>Title</a:t>
            </a:r>
            <a:endParaRPr lang="pt-PT" dirty="0"/>
          </a:p>
        </p:txBody>
      </p:sp>
      <p:sp>
        <p:nvSpPr>
          <p:cNvPr id="3" name="Marcador de Posição da Imagem 2">
            <a:extLst>
              <a:ext uri="{FF2B5EF4-FFF2-40B4-BE49-F238E27FC236}">
                <a16:creationId xmlns:a16="http://schemas.microsoft.com/office/drawing/2014/main" id="{6E41F346-FABD-7A11-E3A6-5472C239BB8A}"/>
              </a:ext>
            </a:extLst>
          </p:cNvPr>
          <p:cNvSpPr>
            <a:spLocks noGrp="1"/>
          </p:cNvSpPr>
          <p:nvPr>
            <p:ph type="pic" sz="quarter" idx="11" hasCustomPrompt="1"/>
          </p:nvPr>
        </p:nvSpPr>
        <p:spPr>
          <a:xfrm>
            <a:off x="362081" y="1180408"/>
            <a:ext cx="11450304" cy="4987480"/>
          </a:xfrm>
          <a:prstGeom prst="rect">
            <a:avLst/>
          </a:prstGeom>
        </p:spPr>
        <p:txBody>
          <a:bodyPr/>
          <a:lstStyle>
            <a:lvl1pPr marL="0" indent="0">
              <a:buNone/>
              <a:defRPr sz="1800">
                <a:solidFill>
                  <a:schemeClr val="bg2">
                    <a:lumMod val="10000"/>
                  </a:schemeClr>
                </a:solidFill>
              </a:defRPr>
            </a:lvl1pPr>
          </a:lstStyle>
          <a:p>
            <a:r>
              <a:rPr lang="pt-PT" dirty="0" err="1"/>
              <a:t>Image</a:t>
            </a:r>
            <a:endParaRPr lang="pt-PT" dirty="0"/>
          </a:p>
        </p:txBody>
      </p:sp>
    </p:spTree>
    <p:extLst>
      <p:ext uri="{BB962C8B-B14F-4D97-AF65-F5344CB8AC3E}">
        <p14:creationId xmlns:p14="http://schemas.microsoft.com/office/powerpoint/2010/main" val="344096622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le and two columns">
    <p:spTree>
      <p:nvGrpSpPr>
        <p:cNvPr id="1" name=""/>
        <p:cNvGrpSpPr/>
        <p:nvPr/>
      </p:nvGrpSpPr>
      <p:grpSpPr>
        <a:xfrm>
          <a:off x="0" y="0"/>
          <a:ext cx="0" cy="0"/>
          <a:chOff x="0" y="0"/>
          <a:chExt cx="0" cy="0"/>
        </a:xfrm>
      </p:grpSpPr>
      <p:pic>
        <p:nvPicPr>
          <p:cNvPr id="6" name="Imagem 5">
            <a:extLst>
              <a:ext uri="{FF2B5EF4-FFF2-40B4-BE49-F238E27FC236}">
                <a16:creationId xmlns:a16="http://schemas.microsoft.com/office/drawing/2014/main" id="{9DF79A8C-FE91-3485-4E43-CE6FBD728A7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62081" y="253012"/>
            <a:ext cx="9829323" cy="483986"/>
          </a:xfrm>
          <a:prstGeom prst="rect">
            <a:avLst/>
          </a:prstGeom>
        </p:spPr>
        <p:txBody>
          <a:bodyPr/>
          <a:lstStyle>
            <a:lvl1pPr marL="0" indent="0">
              <a:buNone/>
              <a:defRPr sz="3200" b="1">
                <a:solidFill>
                  <a:srgbClr val="E64424"/>
                </a:solidFill>
                <a:latin typeface="+mn-lt"/>
              </a:defRPr>
            </a:lvl1pPr>
          </a:lstStyle>
          <a:p>
            <a:pPr lvl="0"/>
            <a:r>
              <a:rPr lang="pt-PT" b="1" dirty="0" err="1"/>
              <a:t>Title</a:t>
            </a:r>
            <a:endParaRPr lang="pt-PT" dirty="0"/>
          </a:p>
        </p:txBody>
      </p:sp>
      <p:sp>
        <p:nvSpPr>
          <p:cNvPr id="3" name="Marcador de Posição do Texto 4">
            <a:extLst>
              <a:ext uri="{FF2B5EF4-FFF2-40B4-BE49-F238E27FC236}">
                <a16:creationId xmlns:a16="http://schemas.microsoft.com/office/drawing/2014/main" id="{639A4524-3D4A-6E58-D139-90965EFF33B6}"/>
              </a:ext>
            </a:extLst>
          </p:cNvPr>
          <p:cNvSpPr>
            <a:spLocks noGrp="1"/>
          </p:cNvSpPr>
          <p:nvPr>
            <p:ph type="body" sz="quarter" idx="13" hasCustomPrompt="1"/>
          </p:nvPr>
        </p:nvSpPr>
        <p:spPr>
          <a:xfrm>
            <a:off x="362081" y="1116135"/>
            <a:ext cx="5383573" cy="5453729"/>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4" name="Marcador de Posição do Texto 4">
            <a:extLst>
              <a:ext uri="{FF2B5EF4-FFF2-40B4-BE49-F238E27FC236}">
                <a16:creationId xmlns:a16="http://schemas.microsoft.com/office/drawing/2014/main" id="{DC974C98-A99F-B8F4-5576-5CFBAA397588}"/>
              </a:ext>
            </a:extLst>
          </p:cNvPr>
          <p:cNvSpPr>
            <a:spLocks noGrp="1"/>
          </p:cNvSpPr>
          <p:nvPr>
            <p:ph type="body" sz="quarter" idx="14" hasCustomPrompt="1"/>
          </p:nvPr>
        </p:nvSpPr>
        <p:spPr>
          <a:xfrm>
            <a:off x="6071563" y="1116135"/>
            <a:ext cx="5740822" cy="5453729"/>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Tree>
    <p:extLst>
      <p:ext uri="{BB962C8B-B14F-4D97-AF65-F5344CB8AC3E}">
        <p14:creationId xmlns:p14="http://schemas.microsoft.com/office/powerpoint/2010/main" val="228384597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Image and text">
    <p:spTree>
      <p:nvGrpSpPr>
        <p:cNvPr id="1" name=""/>
        <p:cNvGrpSpPr/>
        <p:nvPr/>
      </p:nvGrpSpPr>
      <p:grpSpPr>
        <a:xfrm>
          <a:off x="0" y="0"/>
          <a:ext cx="0" cy="0"/>
          <a:chOff x="0" y="0"/>
          <a:chExt cx="0" cy="0"/>
        </a:xfrm>
      </p:grpSpPr>
      <p:pic>
        <p:nvPicPr>
          <p:cNvPr id="7" name="Imagem 6" descr="Uma imagem com símbolo, Gráficos, design  Os conteúdos gerados por IA poderão estar incorretos.">
            <a:extLst>
              <a:ext uri="{FF2B5EF4-FFF2-40B4-BE49-F238E27FC236}">
                <a16:creationId xmlns:a16="http://schemas.microsoft.com/office/drawing/2014/main" id="{627902F3-921B-1F4E-C8C9-16308750713F}"/>
              </a:ext>
            </a:extLst>
          </p:cNvPr>
          <p:cNvPicPr>
            <a:picLocks noChangeAspect="1"/>
          </p:cNvPicPr>
          <p:nvPr userDrawn="1"/>
        </p:nvPicPr>
        <p:blipFill>
          <a:blip r:embed="rId2"/>
          <a:stretch>
            <a:fillRect/>
          </a:stretch>
        </p:blipFill>
        <p:spPr>
          <a:xfrm>
            <a:off x="-858" y="495005"/>
            <a:ext cx="12192000" cy="6858000"/>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4946073" y="253012"/>
            <a:ext cx="6866312" cy="483986"/>
          </a:xfrm>
          <a:prstGeom prst="rect">
            <a:avLst/>
          </a:prstGeom>
        </p:spPr>
        <p:txBody>
          <a:bodyPr/>
          <a:lstStyle>
            <a:lvl1pPr marL="0" indent="0">
              <a:buNone/>
              <a:defRPr sz="3200" b="1">
                <a:solidFill>
                  <a:srgbClr val="E64424"/>
                </a:solidFill>
                <a:latin typeface="+mn-lt"/>
              </a:defRPr>
            </a:lvl1pPr>
          </a:lstStyle>
          <a:p>
            <a:pPr lvl="0"/>
            <a:r>
              <a:rPr lang="pt-PT" b="1" dirty="0" err="1"/>
              <a:t>Title</a:t>
            </a:r>
            <a:endParaRPr lang="pt-PT" dirty="0"/>
          </a:p>
        </p:txBody>
      </p:sp>
      <p:sp>
        <p:nvSpPr>
          <p:cNvPr id="4" name="Marcador de Posição do Texto 4">
            <a:extLst>
              <a:ext uri="{FF2B5EF4-FFF2-40B4-BE49-F238E27FC236}">
                <a16:creationId xmlns:a16="http://schemas.microsoft.com/office/drawing/2014/main" id="{DC974C98-A99F-B8F4-5576-5CFBAA397588}"/>
              </a:ext>
            </a:extLst>
          </p:cNvPr>
          <p:cNvSpPr>
            <a:spLocks noGrp="1"/>
          </p:cNvSpPr>
          <p:nvPr>
            <p:ph type="body" sz="quarter" idx="14" hasCustomPrompt="1"/>
          </p:nvPr>
        </p:nvSpPr>
        <p:spPr>
          <a:xfrm>
            <a:off x="4946073" y="1116135"/>
            <a:ext cx="6866312" cy="3572243"/>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5" name="Marcador de Posição da Imagem 2">
            <a:extLst>
              <a:ext uri="{FF2B5EF4-FFF2-40B4-BE49-F238E27FC236}">
                <a16:creationId xmlns:a16="http://schemas.microsoft.com/office/drawing/2014/main" id="{E1B454C2-6889-2E64-F4FF-F9FFA56C811F}"/>
              </a:ext>
            </a:extLst>
          </p:cNvPr>
          <p:cNvSpPr>
            <a:spLocks noGrp="1"/>
          </p:cNvSpPr>
          <p:nvPr>
            <p:ph type="pic" sz="quarter" idx="11" hasCustomPrompt="1"/>
          </p:nvPr>
        </p:nvSpPr>
        <p:spPr>
          <a:xfrm>
            <a:off x="858" y="-33250"/>
            <a:ext cx="4567367" cy="6924502"/>
          </a:xfrm>
          <a:prstGeom prst="rect">
            <a:avLst/>
          </a:prstGeom>
        </p:spPr>
        <p:txBody>
          <a:bodyPr/>
          <a:lstStyle>
            <a:lvl1pPr marL="0" indent="0">
              <a:buNone/>
              <a:defRPr sz="2000">
                <a:solidFill>
                  <a:schemeClr val="bg2">
                    <a:lumMod val="25000"/>
                  </a:schemeClr>
                </a:solidFill>
              </a:defRPr>
            </a:lvl1pPr>
          </a:lstStyle>
          <a:p>
            <a:r>
              <a:rPr lang="pt-PT" dirty="0" err="1"/>
              <a:t>Image</a:t>
            </a:r>
            <a:endParaRPr lang="pt-PT" dirty="0"/>
          </a:p>
        </p:txBody>
      </p:sp>
    </p:spTree>
    <p:extLst>
      <p:ext uri="{BB962C8B-B14F-4D97-AF65-F5344CB8AC3E}">
        <p14:creationId xmlns:p14="http://schemas.microsoft.com/office/powerpoint/2010/main" val="114505216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Big title and text 01">
    <p:spTree>
      <p:nvGrpSpPr>
        <p:cNvPr id="1" name=""/>
        <p:cNvGrpSpPr/>
        <p:nvPr/>
      </p:nvGrpSpPr>
      <p:grpSpPr>
        <a:xfrm>
          <a:off x="0" y="0"/>
          <a:ext cx="0" cy="0"/>
          <a:chOff x="0" y="0"/>
          <a:chExt cx="0" cy="0"/>
        </a:xfrm>
      </p:grpSpPr>
      <p:pic>
        <p:nvPicPr>
          <p:cNvPr id="11" name="Imagem 10" descr="Uma imagem com símbolo, Gráficos, logótipo, design gráfico  Os conteúdos gerados por IA poderão estar incorretos.">
            <a:extLst>
              <a:ext uri="{FF2B5EF4-FFF2-40B4-BE49-F238E27FC236}">
                <a16:creationId xmlns:a16="http://schemas.microsoft.com/office/drawing/2014/main" id="{1564B50D-1A1D-1525-A159-13ACD7A5CE49}"/>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8" name="Imagem 7" descr="Uma imagem com captura de ecrã, Gráficos, design gráfico, escuridão  Os conteúdos gerados por IA poderão estar incorretos.">
            <a:extLst>
              <a:ext uri="{FF2B5EF4-FFF2-40B4-BE49-F238E27FC236}">
                <a16:creationId xmlns:a16="http://schemas.microsoft.com/office/drawing/2014/main" id="{65C488B6-DC2D-C8C2-2716-0A69EE5C1F5E}"/>
              </a:ext>
            </a:extLst>
          </p:cNvPr>
          <p:cNvPicPr>
            <a:picLocks noChangeAspect="1"/>
          </p:cNvPicPr>
          <p:nvPr userDrawn="1"/>
        </p:nvPicPr>
        <p:blipFill>
          <a:blip r:embed="rId3"/>
          <a:stretch>
            <a:fillRect/>
          </a:stretch>
        </p:blipFill>
        <p:spPr>
          <a:xfrm>
            <a:off x="0" y="0"/>
            <a:ext cx="12192000" cy="6858000"/>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415637" y="352764"/>
            <a:ext cx="4141495" cy="1836254"/>
          </a:xfrm>
          <a:prstGeom prst="rect">
            <a:avLst/>
          </a:prstGeom>
        </p:spPr>
        <p:txBody>
          <a:bodyPr/>
          <a:lstStyle>
            <a:lvl1pPr marL="0" indent="0">
              <a:buNone/>
              <a:defRPr sz="3200" b="1">
                <a:solidFill>
                  <a:schemeClr val="bg1"/>
                </a:solidFill>
                <a:latin typeface="+mn-lt"/>
              </a:defRPr>
            </a:lvl1pPr>
          </a:lstStyle>
          <a:p>
            <a:pPr lvl="0"/>
            <a:r>
              <a:rPr lang="pt-PT" b="1" dirty="0"/>
              <a:t>BIG TITLE</a:t>
            </a:r>
            <a:endParaRPr lang="pt-PT" dirty="0"/>
          </a:p>
        </p:txBody>
      </p:sp>
      <p:sp>
        <p:nvSpPr>
          <p:cNvPr id="3" name="Marcador de Posição do Texto 4">
            <a:extLst>
              <a:ext uri="{FF2B5EF4-FFF2-40B4-BE49-F238E27FC236}">
                <a16:creationId xmlns:a16="http://schemas.microsoft.com/office/drawing/2014/main" id="{6F9E96A4-61FD-FB7E-A251-5F0CD10831ED}"/>
              </a:ext>
            </a:extLst>
          </p:cNvPr>
          <p:cNvSpPr>
            <a:spLocks noGrp="1"/>
          </p:cNvSpPr>
          <p:nvPr>
            <p:ph type="body" sz="quarter" idx="14" hasCustomPrompt="1"/>
          </p:nvPr>
        </p:nvSpPr>
        <p:spPr>
          <a:xfrm>
            <a:off x="5777345" y="1136073"/>
            <a:ext cx="6035039" cy="5331229"/>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Tree>
    <p:extLst>
      <p:ext uri="{BB962C8B-B14F-4D97-AF65-F5344CB8AC3E}">
        <p14:creationId xmlns:p14="http://schemas.microsoft.com/office/powerpoint/2010/main" val="366805129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ext Slide 01">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35583F1E-2BA0-9612-03FB-2E26FA2B830F}"/>
              </a:ext>
            </a:extLst>
          </p:cNvPr>
          <p:cNvSpPr/>
          <p:nvPr userDrawn="1"/>
        </p:nvSpPr>
        <p:spPr>
          <a:xfrm>
            <a:off x="6388806" y="0"/>
            <a:ext cx="5803193" cy="6858000"/>
          </a:xfrm>
          <a:prstGeom prst="rect">
            <a:avLst/>
          </a:prstGeom>
          <a:solidFill>
            <a:srgbClr val="E280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 name="Imagem 9" descr="Uma imagem com captura de ecrã, preto, escuridão, Gráficos  Os conteúdos gerados por IA poderão estar incorretos.">
            <a:extLst>
              <a:ext uri="{FF2B5EF4-FFF2-40B4-BE49-F238E27FC236}">
                <a16:creationId xmlns:a16="http://schemas.microsoft.com/office/drawing/2014/main" id="{B4A098E0-056A-781B-DBCA-F105A25B3D82}"/>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2" name="Marcador de Posição do Texto 4">
            <a:extLst>
              <a:ext uri="{FF2B5EF4-FFF2-40B4-BE49-F238E27FC236}">
                <a16:creationId xmlns:a16="http://schemas.microsoft.com/office/drawing/2014/main" id="{C353DB45-C035-45D7-B7E9-7A34DFEE1091}"/>
              </a:ext>
            </a:extLst>
          </p:cNvPr>
          <p:cNvSpPr>
            <a:spLocks noGrp="1"/>
          </p:cNvSpPr>
          <p:nvPr>
            <p:ph type="body" sz="quarter" idx="11" hasCustomPrompt="1"/>
          </p:nvPr>
        </p:nvSpPr>
        <p:spPr>
          <a:xfrm>
            <a:off x="362080" y="253012"/>
            <a:ext cx="5664646" cy="483986"/>
          </a:xfrm>
          <a:prstGeom prst="rect">
            <a:avLst/>
          </a:prstGeom>
        </p:spPr>
        <p:txBody>
          <a:bodyPr/>
          <a:lstStyle>
            <a:lvl1pPr marL="0" indent="0">
              <a:buNone/>
              <a:defRPr sz="3200" b="1">
                <a:solidFill>
                  <a:srgbClr val="E280AC"/>
                </a:solidFill>
                <a:latin typeface="+mn-lt"/>
              </a:defRPr>
            </a:lvl1pPr>
          </a:lstStyle>
          <a:p>
            <a:pPr lvl="0"/>
            <a:r>
              <a:rPr lang="pt-PT" b="1" dirty="0" err="1"/>
              <a:t>Title</a:t>
            </a:r>
            <a:endParaRPr lang="pt-PT" dirty="0"/>
          </a:p>
        </p:txBody>
      </p:sp>
      <p:sp>
        <p:nvSpPr>
          <p:cNvPr id="16" name="Marcador de Posição do Texto 4">
            <a:extLst>
              <a:ext uri="{FF2B5EF4-FFF2-40B4-BE49-F238E27FC236}">
                <a16:creationId xmlns:a16="http://schemas.microsoft.com/office/drawing/2014/main" id="{2D9ED27B-33A1-4392-BFA7-18E773D88F53}"/>
              </a:ext>
            </a:extLst>
          </p:cNvPr>
          <p:cNvSpPr>
            <a:spLocks noGrp="1"/>
          </p:cNvSpPr>
          <p:nvPr>
            <p:ph type="body" sz="quarter" idx="13" hasCustomPrompt="1"/>
          </p:nvPr>
        </p:nvSpPr>
        <p:spPr>
          <a:xfrm>
            <a:off x="362079" y="1053407"/>
            <a:ext cx="5664645" cy="5405582"/>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6" name="Marcador de Posição do Texto 4">
            <a:extLst>
              <a:ext uri="{FF2B5EF4-FFF2-40B4-BE49-F238E27FC236}">
                <a16:creationId xmlns:a16="http://schemas.microsoft.com/office/drawing/2014/main" id="{73A87AF5-2BEF-46B4-B7E3-D102D543CCA9}"/>
              </a:ext>
            </a:extLst>
          </p:cNvPr>
          <p:cNvSpPr>
            <a:spLocks noGrp="1"/>
          </p:cNvSpPr>
          <p:nvPr>
            <p:ph type="body" sz="quarter" idx="14" hasCustomPrompt="1"/>
          </p:nvPr>
        </p:nvSpPr>
        <p:spPr>
          <a:xfrm>
            <a:off x="6799811" y="1053407"/>
            <a:ext cx="5030110" cy="5405582"/>
          </a:xfrm>
          <a:prstGeom prst="rect">
            <a:avLst/>
          </a:prstGeom>
        </p:spPr>
        <p:txBody>
          <a:bodyPr/>
          <a:lstStyle>
            <a:lvl1pPr marL="0" indent="0">
              <a:buNone/>
              <a:defRPr sz="1800" b="0">
                <a:solidFill>
                  <a:schemeClr val="bg1"/>
                </a:solidFill>
                <a:latin typeface="Aptos" panose="020B0004020202020204" pitchFamily="34" charset="0"/>
              </a:defRPr>
            </a:lvl1pPr>
          </a:lstStyle>
          <a:p>
            <a:pPr lvl="0"/>
            <a:r>
              <a:rPr lang="pt-PT" dirty="0" err="1"/>
              <a:t>Text</a:t>
            </a:r>
            <a:r>
              <a:rPr lang="pt-PT" dirty="0"/>
              <a:t> </a:t>
            </a:r>
            <a:r>
              <a:rPr lang="pt-PT" dirty="0" err="1"/>
              <a:t>here</a:t>
            </a:r>
            <a:endParaRPr lang="pt-PT" dirty="0"/>
          </a:p>
        </p:txBody>
      </p:sp>
    </p:spTree>
    <p:extLst>
      <p:ext uri="{BB962C8B-B14F-4D97-AF65-F5344CB8AC3E}">
        <p14:creationId xmlns:p14="http://schemas.microsoft.com/office/powerpoint/2010/main" val="63357106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ext Slide 02">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35583F1E-2BA0-9612-03FB-2E26FA2B830F}"/>
              </a:ext>
            </a:extLst>
          </p:cNvPr>
          <p:cNvSpPr/>
          <p:nvPr userDrawn="1"/>
        </p:nvSpPr>
        <p:spPr>
          <a:xfrm>
            <a:off x="6388806" y="0"/>
            <a:ext cx="5803193" cy="6858000"/>
          </a:xfrm>
          <a:prstGeom prst="rect">
            <a:avLst/>
          </a:prstGeom>
          <a:solidFill>
            <a:srgbClr val="E954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3" name="Imagem 2" descr="Uma imagem com captura de ecrã, preto, escuridão, Gráficos  Os conteúdos gerados por IA poderão estar incorretos.">
            <a:extLst>
              <a:ext uri="{FF2B5EF4-FFF2-40B4-BE49-F238E27FC236}">
                <a16:creationId xmlns:a16="http://schemas.microsoft.com/office/drawing/2014/main" id="{5ABD243A-205C-77FE-5DEE-B39F3343EAA2}"/>
              </a:ext>
            </a:extLst>
          </p:cNvPr>
          <p:cNvPicPr>
            <a:picLocks noChangeAspect="1"/>
          </p:cNvPicPr>
          <p:nvPr userDrawn="1"/>
        </p:nvPicPr>
        <p:blipFill>
          <a:blip r:embed="rId2"/>
          <a:stretch>
            <a:fillRect/>
          </a:stretch>
        </p:blipFill>
        <p:spPr>
          <a:xfrm>
            <a:off x="-1" y="0"/>
            <a:ext cx="12192000" cy="6858000"/>
          </a:xfrm>
          <a:prstGeom prst="rect">
            <a:avLst/>
          </a:prstGeom>
        </p:spPr>
      </p:pic>
      <p:sp>
        <p:nvSpPr>
          <p:cNvPr id="12" name="Marcador de Posição do Texto 4">
            <a:extLst>
              <a:ext uri="{FF2B5EF4-FFF2-40B4-BE49-F238E27FC236}">
                <a16:creationId xmlns:a16="http://schemas.microsoft.com/office/drawing/2014/main" id="{C353DB45-C035-45D7-B7E9-7A34DFEE1091}"/>
              </a:ext>
            </a:extLst>
          </p:cNvPr>
          <p:cNvSpPr>
            <a:spLocks noGrp="1"/>
          </p:cNvSpPr>
          <p:nvPr>
            <p:ph type="body" sz="quarter" idx="11" hasCustomPrompt="1"/>
          </p:nvPr>
        </p:nvSpPr>
        <p:spPr>
          <a:xfrm>
            <a:off x="362080" y="253012"/>
            <a:ext cx="5664646" cy="483986"/>
          </a:xfrm>
          <a:prstGeom prst="rect">
            <a:avLst/>
          </a:prstGeom>
        </p:spPr>
        <p:txBody>
          <a:bodyPr/>
          <a:lstStyle>
            <a:lvl1pPr marL="0" indent="0">
              <a:buNone/>
              <a:defRPr sz="3200" b="1">
                <a:solidFill>
                  <a:srgbClr val="E95426"/>
                </a:solidFill>
                <a:latin typeface="+mn-lt"/>
              </a:defRPr>
            </a:lvl1pPr>
          </a:lstStyle>
          <a:p>
            <a:pPr lvl="0"/>
            <a:r>
              <a:rPr lang="pt-PT" b="1" dirty="0" err="1"/>
              <a:t>Title</a:t>
            </a:r>
            <a:endParaRPr lang="pt-PT" dirty="0"/>
          </a:p>
        </p:txBody>
      </p:sp>
      <p:sp>
        <p:nvSpPr>
          <p:cNvPr id="16" name="Marcador de Posição do Texto 4">
            <a:extLst>
              <a:ext uri="{FF2B5EF4-FFF2-40B4-BE49-F238E27FC236}">
                <a16:creationId xmlns:a16="http://schemas.microsoft.com/office/drawing/2014/main" id="{2D9ED27B-33A1-4392-BFA7-18E773D88F53}"/>
              </a:ext>
            </a:extLst>
          </p:cNvPr>
          <p:cNvSpPr>
            <a:spLocks noGrp="1"/>
          </p:cNvSpPr>
          <p:nvPr>
            <p:ph type="body" sz="quarter" idx="13" hasCustomPrompt="1"/>
          </p:nvPr>
        </p:nvSpPr>
        <p:spPr>
          <a:xfrm>
            <a:off x="362079" y="1053407"/>
            <a:ext cx="5664645" cy="5405582"/>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6" name="Marcador de Posição do Texto 4">
            <a:extLst>
              <a:ext uri="{FF2B5EF4-FFF2-40B4-BE49-F238E27FC236}">
                <a16:creationId xmlns:a16="http://schemas.microsoft.com/office/drawing/2014/main" id="{73A87AF5-2BEF-46B4-B7E3-D102D543CCA9}"/>
              </a:ext>
            </a:extLst>
          </p:cNvPr>
          <p:cNvSpPr>
            <a:spLocks noGrp="1"/>
          </p:cNvSpPr>
          <p:nvPr>
            <p:ph type="body" sz="quarter" idx="14" hasCustomPrompt="1"/>
          </p:nvPr>
        </p:nvSpPr>
        <p:spPr>
          <a:xfrm>
            <a:off x="6799811" y="1053407"/>
            <a:ext cx="5030110" cy="5405582"/>
          </a:xfrm>
          <a:prstGeom prst="rect">
            <a:avLst/>
          </a:prstGeom>
        </p:spPr>
        <p:txBody>
          <a:bodyPr/>
          <a:lstStyle>
            <a:lvl1pPr marL="0" indent="0">
              <a:buNone/>
              <a:defRPr sz="1800" b="0">
                <a:solidFill>
                  <a:schemeClr val="bg1"/>
                </a:solidFill>
                <a:latin typeface="Aptos" panose="020B0004020202020204" pitchFamily="34" charset="0"/>
              </a:defRPr>
            </a:lvl1pPr>
          </a:lstStyle>
          <a:p>
            <a:pPr lvl="0"/>
            <a:r>
              <a:rPr lang="pt-PT" dirty="0" err="1"/>
              <a:t>Text</a:t>
            </a:r>
            <a:r>
              <a:rPr lang="pt-PT" dirty="0"/>
              <a:t> </a:t>
            </a:r>
            <a:r>
              <a:rPr lang="pt-PT" dirty="0" err="1"/>
              <a:t>here</a:t>
            </a:r>
            <a:endParaRPr lang="pt-PT" dirty="0"/>
          </a:p>
        </p:txBody>
      </p:sp>
    </p:spTree>
    <p:extLst>
      <p:ext uri="{BB962C8B-B14F-4D97-AF65-F5344CB8AC3E}">
        <p14:creationId xmlns:p14="http://schemas.microsoft.com/office/powerpoint/2010/main" val="369711022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ext Slide 03">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35583F1E-2BA0-9612-03FB-2E26FA2B830F}"/>
              </a:ext>
            </a:extLst>
          </p:cNvPr>
          <p:cNvSpPr/>
          <p:nvPr userDrawn="1"/>
        </p:nvSpPr>
        <p:spPr>
          <a:xfrm>
            <a:off x="6388806" y="0"/>
            <a:ext cx="5803193" cy="6858000"/>
          </a:xfrm>
          <a:prstGeom prst="rect">
            <a:avLst/>
          </a:prstGeom>
          <a:solidFill>
            <a:srgbClr val="E64424"/>
          </a:solidFill>
          <a:ln>
            <a:solidFill>
              <a:srgbClr val="A47BB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Imagem 2" descr="Uma imagem com captura de ecrã, preto, escuridão, Gráficos  Os conteúdos gerados por IA poderão estar incorretos.">
            <a:extLst>
              <a:ext uri="{FF2B5EF4-FFF2-40B4-BE49-F238E27FC236}">
                <a16:creationId xmlns:a16="http://schemas.microsoft.com/office/drawing/2014/main" id="{4DBDFC11-384E-A3E9-FC5A-2323EC66850A}"/>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2" name="Marcador de Posição do Texto 4">
            <a:extLst>
              <a:ext uri="{FF2B5EF4-FFF2-40B4-BE49-F238E27FC236}">
                <a16:creationId xmlns:a16="http://schemas.microsoft.com/office/drawing/2014/main" id="{C353DB45-C035-45D7-B7E9-7A34DFEE1091}"/>
              </a:ext>
            </a:extLst>
          </p:cNvPr>
          <p:cNvSpPr>
            <a:spLocks noGrp="1"/>
          </p:cNvSpPr>
          <p:nvPr>
            <p:ph type="body" sz="quarter" idx="11" hasCustomPrompt="1"/>
          </p:nvPr>
        </p:nvSpPr>
        <p:spPr>
          <a:xfrm>
            <a:off x="362080" y="253012"/>
            <a:ext cx="5664646" cy="483986"/>
          </a:xfrm>
          <a:prstGeom prst="rect">
            <a:avLst/>
          </a:prstGeom>
        </p:spPr>
        <p:txBody>
          <a:bodyPr/>
          <a:lstStyle>
            <a:lvl1pPr marL="0" indent="0">
              <a:buNone/>
              <a:defRPr sz="3200" b="1">
                <a:solidFill>
                  <a:srgbClr val="E64424"/>
                </a:solidFill>
                <a:latin typeface="+mn-lt"/>
              </a:defRPr>
            </a:lvl1pPr>
          </a:lstStyle>
          <a:p>
            <a:pPr lvl="0"/>
            <a:r>
              <a:rPr lang="pt-PT" b="1" dirty="0" err="1"/>
              <a:t>Title</a:t>
            </a:r>
            <a:endParaRPr lang="pt-PT" dirty="0"/>
          </a:p>
        </p:txBody>
      </p:sp>
      <p:sp>
        <p:nvSpPr>
          <p:cNvPr id="16" name="Marcador de Posição do Texto 4">
            <a:extLst>
              <a:ext uri="{FF2B5EF4-FFF2-40B4-BE49-F238E27FC236}">
                <a16:creationId xmlns:a16="http://schemas.microsoft.com/office/drawing/2014/main" id="{2D9ED27B-33A1-4392-BFA7-18E773D88F53}"/>
              </a:ext>
            </a:extLst>
          </p:cNvPr>
          <p:cNvSpPr>
            <a:spLocks noGrp="1"/>
          </p:cNvSpPr>
          <p:nvPr>
            <p:ph type="body" sz="quarter" idx="13" hasCustomPrompt="1"/>
          </p:nvPr>
        </p:nvSpPr>
        <p:spPr>
          <a:xfrm>
            <a:off x="362079" y="1053407"/>
            <a:ext cx="5664645" cy="5405582"/>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6" name="Marcador de Posição do Texto 4">
            <a:extLst>
              <a:ext uri="{FF2B5EF4-FFF2-40B4-BE49-F238E27FC236}">
                <a16:creationId xmlns:a16="http://schemas.microsoft.com/office/drawing/2014/main" id="{73A87AF5-2BEF-46B4-B7E3-D102D543CCA9}"/>
              </a:ext>
            </a:extLst>
          </p:cNvPr>
          <p:cNvSpPr>
            <a:spLocks noGrp="1"/>
          </p:cNvSpPr>
          <p:nvPr>
            <p:ph type="body" sz="quarter" idx="14" hasCustomPrompt="1"/>
          </p:nvPr>
        </p:nvSpPr>
        <p:spPr>
          <a:xfrm>
            <a:off x="6799811" y="1053407"/>
            <a:ext cx="5030110" cy="5405582"/>
          </a:xfrm>
          <a:prstGeom prst="rect">
            <a:avLst/>
          </a:prstGeom>
        </p:spPr>
        <p:txBody>
          <a:bodyPr/>
          <a:lstStyle>
            <a:lvl1pPr marL="0" indent="0">
              <a:buNone/>
              <a:defRPr sz="1800" b="0">
                <a:solidFill>
                  <a:schemeClr val="bg1"/>
                </a:solidFill>
                <a:latin typeface="Aptos" panose="020B0004020202020204" pitchFamily="34" charset="0"/>
              </a:defRPr>
            </a:lvl1pPr>
          </a:lstStyle>
          <a:p>
            <a:pPr lvl="0"/>
            <a:r>
              <a:rPr lang="pt-PT" dirty="0" err="1"/>
              <a:t>Text</a:t>
            </a:r>
            <a:r>
              <a:rPr lang="pt-PT" dirty="0"/>
              <a:t> </a:t>
            </a:r>
            <a:r>
              <a:rPr lang="pt-PT" dirty="0" err="1"/>
              <a:t>here</a:t>
            </a:r>
            <a:endParaRPr lang="pt-PT" dirty="0"/>
          </a:p>
        </p:txBody>
      </p:sp>
    </p:spTree>
    <p:extLst>
      <p:ext uri="{BB962C8B-B14F-4D97-AF65-F5344CB8AC3E}">
        <p14:creationId xmlns:p14="http://schemas.microsoft.com/office/powerpoint/2010/main" val="136620764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Content Image Slide 01">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35583F1E-2BA0-9612-03FB-2E26FA2B830F}"/>
              </a:ext>
            </a:extLst>
          </p:cNvPr>
          <p:cNvSpPr/>
          <p:nvPr userDrawn="1"/>
        </p:nvSpPr>
        <p:spPr>
          <a:xfrm>
            <a:off x="9293629" y="0"/>
            <a:ext cx="2898370" cy="6858000"/>
          </a:xfrm>
          <a:prstGeom prst="rect">
            <a:avLst/>
          </a:prstGeom>
          <a:solidFill>
            <a:srgbClr val="E280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Marcador de Posição do Texto 4">
            <a:extLst>
              <a:ext uri="{FF2B5EF4-FFF2-40B4-BE49-F238E27FC236}">
                <a16:creationId xmlns:a16="http://schemas.microsoft.com/office/drawing/2014/main" id="{C353DB45-C035-45D7-B7E9-7A34DFEE1091}"/>
              </a:ext>
            </a:extLst>
          </p:cNvPr>
          <p:cNvSpPr>
            <a:spLocks noGrp="1"/>
          </p:cNvSpPr>
          <p:nvPr>
            <p:ph type="body" sz="quarter" idx="11" hasCustomPrompt="1"/>
          </p:nvPr>
        </p:nvSpPr>
        <p:spPr>
          <a:xfrm>
            <a:off x="362079" y="253012"/>
            <a:ext cx="6861679" cy="483986"/>
          </a:xfrm>
          <a:prstGeom prst="rect">
            <a:avLst/>
          </a:prstGeom>
        </p:spPr>
        <p:txBody>
          <a:bodyPr/>
          <a:lstStyle>
            <a:lvl1pPr marL="0" indent="0">
              <a:buNone/>
              <a:defRPr sz="3200" b="1">
                <a:solidFill>
                  <a:srgbClr val="E280AC"/>
                </a:solidFill>
                <a:latin typeface="+mn-lt"/>
              </a:defRPr>
            </a:lvl1pPr>
          </a:lstStyle>
          <a:p>
            <a:pPr lvl="0"/>
            <a:r>
              <a:rPr lang="pt-PT" b="1" dirty="0" err="1"/>
              <a:t>Title</a:t>
            </a:r>
            <a:endParaRPr lang="pt-PT" dirty="0"/>
          </a:p>
        </p:txBody>
      </p:sp>
      <p:sp>
        <p:nvSpPr>
          <p:cNvPr id="16" name="Marcador de Posição do Texto 4">
            <a:extLst>
              <a:ext uri="{FF2B5EF4-FFF2-40B4-BE49-F238E27FC236}">
                <a16:creationId xmlns:a16="http://schemas.microsoft.com/office/drawing/2014/main" id="{2D9ED27B-33A1-4392-BFA7-18E773D88F53}"/>
              </a:ext>
            </a:extLst>
          </p:cNvPr>
          <p:cNvSpPr>
            <a:spLocks noGrp="1"/>
          </p:cNvSpPr>
          <p:nvPr>
            <p:ph type="body" sz="quarter" idx="13" hasCustomPrompt="1"/>
          </p:nvPr>
        </p:nvSpPr>
        <p:spPr>
          <a:xfrm>
            <a:off x="362080" y="1236287"/>
            <a:ext cx="6861680" cy="5280401"/>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5" name="Marcador de Posição da Imagem 4">
            <a:extLst>
              <a:ext uri="{FF2B5EF4-FFF2-40B4-BE49-F238E27FC236}">
                <a16:creationId xmlns:a16="http://schemas.microsoft.com/office/drawing/2014/main" id="{0369D885-C64B-4D05-AA94-488DE4B3A534}"/>
              </a:ext>
            </a:extLst>
          </p:cNvPr>
          <p:cNvSpPr>
            <a:spLocks noGrp="1"/>
          </p:cNvSpPr>
          <p:nvPr>
            <p:ph type="pic" sz="quarter" idx="17"/>
          </p:nvPr>
        </p:nvSpPr>
        <p:spPr>
          <a:xfrm>
            <a:off x="7872152" y="252413"/>
            <a:ext cx="3857885" cy="6264275"/>
          </a:xfrm>
          <a:prstGeom prst="rect">
            <a:avLst/>
          </a:prstGeom>
        </p:spPr>
        <p:txBody>
          <a:bodyPr/>
          <a:lstStyle/>
          <a:p>
            <a:endParaRPr lang="pt-PT" dirty="0"/>
          </a:p>
        </p:txBody>
      </p:sp>
    </p:spTree>
    <p:extLst>
      <p:ext uri="{BB962C8B-B14F-4D97-AF65-F5344CB8AC3E}">
        <p14:creationId xmlns:p14="http://schemas.microsoft.com/office/powerpoint/2010/main" val="85852860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Content Image Slide 02">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35583F1E-2BA0-9612-03FB-2E26FA2B830F}"/>
              </a:ext>
            </a:extLst>
          </p:cNvPr>
          <p:cNvSpPr/>
          <p:nvPr userDrawn="1"/>
        </p:nvSpPr>
        <p:spPr>
          <a:xfrm>
            <a:off x="9293629" y="0"/>
            <a:ext cx="2898370" cy="6858000"/>
          </a:xfrm>
          <a:prstGeom prst="rect">
            <a:avLst/>
          </a:prstGeom>
          <a:solidFill>
            <a:srgbClr val="E954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Marcador de Posição do Texto 4">
            <a:extLst>
              <a:ext uri="{FF2B5EF4-FFF2-40B4-BE49-F238E27FC236}">
                <a16:creationId xmlns:a16="http://schemas.microsoft.com/office/drawing/2014/main" id="{C353DB45-C035-45D7-B7E9-7A34DFEE1091}"/>
              </a:ext>
            </a:extLst>
          </p:cNvPr>
          <p:cNvSpPr>
            <a:spLocks noGrp="1"/>
          </p:cNvSpPr>
          <p:nvPr>
            <p:ph type="body" sz="quarter" idx="11" hasCustomPrompt="1"/>
          </p:nvPr>
        </p:nvSpPr>
        <p:spPr>
          <a:xfrm>
            <a:off x="362079" y="253012"/>
            <a:ext cx="6861679" cy="483986"/>
          </a:xfrm>
          <a:prstGeom prst="rect">
            <a:avLst/>
          </a:prstGeom>
        </p:spPr>
        <p:txBody>
          <a:bodyPr/>
          <a:lstStyle>
            <a:lvl1pPr marL="0" indent="0">
              <a:buNone/>
              <a:defRPr sz="3200" b="1">
                <a:solidFill>
                  <a:srgbClr val="E95426"/>
                </a:solidFill>
                <a:latin typeface="+mn-lt"/>
              </a:defRPr>
            </a:lvl1pPr>
          </a:lstStyle>
          <a:p>
            <a:pPr lvl="0"/>
            <a:r>
              <a:rPr lang="pt-PT" b="1" dirty="0" err="1"/>
              <a:t>Title</a:t>
            </a:r>
            <a:endParaRPr lang="pt-PT" dirty="0"/>
          </a:p>
        </p:txBody>
      </p:sp>
      <p:sp>
        <p:nvSpPr>
          <p:cNvPr id="16" name="Marcador de Posição do Texto 4">
            <a:extLst>
              <a:ext uri="{FF2B5EF4-FFF2-40B4-BE49-F238E27FC236}">
                <a16:creationId xmlns:a16="http://schemas.microsoft.com/office/drawing/2014/main" id="{2D9ED27B-33A1-4392-BFA7-18E773D88F53}"/>
              </a:ext>
            </a:extLst>
          </p:cNvPr>
          <p:cNvSpPr>
            <a:spLocks noGrp="1"/>
          </p:cNvSpPr>
          <p:nvPr>
            <p:ph type="body" sz="quarter" idx="13" hasCustomPrompt="1"/>
          </p:nvPr>
        </p:nvSpPr>
        <p:spPr>
          <a:xfrm>
            <a:off x="362080" y="1236287"/>
            <a:ext cx="6861680" cy="5280401"/>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5" name="Marcador de Posição da Imagem 4">
            <a:extLst>
              <a:ext uri="{FF2B5EF4-FFF2-40B4-BE49-F238E27FC236}">
                <a16:creationId xmlns:a16="http://schemas.microsoft.com/office/drawing/2014/main" id="{0369D885-C64B-4D05-AA94-488DE4B3A534}"/>
              </a:ext>
            </a:extLst>
          </p:cNvPr>
          <p:cNvSpPr>
            <a:spLocks noGrp="1"/>
          </p:cNvSpPr>
          <p:nvPr>
            <p:ph type="pic" sz="quarter" idx="17"/>
          </p:nvPr>
        </p:nvSpPr>
        <p:spPr>
          <a:xfrm>
            <a:off x="7872152" y="252413"/>
            <a:ext cx="3857885" cy="6264275"/>
          </a:xfrm>
          <a:prstGeom prst="rect">
            <a:avLst/>
          </a:prstGeom>
        </p:spPr>
        <p:txBody>
          <a:bodyPr/>
          <a:lstStyle/>
          <a:p>
            <a:endParaRPr lang="pt-PT" dirty="0"/>
          </a:p>
        </p:txBody>
      </p:sp>
    </p:spTree>
    <p:extLst>
      <p:ext uri="{BB962C8B-B14F-4D97-AF65-F5344CB8AC3E}">
        <p14:creationId xmlns:p14="http://schemas.microsoft.com/office/powerpoint/2010/main" val="287133176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Content Image Slide 03">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35583F1E-2BA0-9612-03FB-2E26FA2B830F}"/>
              </a:ext>
            </a:extLst>
          </p:cNvPr>
          <p:cNvSpPr/>
          <p:nvPr userDrawn="1"/>
        </p:nvSpPr>
        <p:spPr>
          <a:xfrm>
            <a:off x="9293629" y="0"/>
            <a:ext cx="2898370" cy="6858000"/>
          </a:xfrm>
          <a:prstGeom prst="rect">
            <a:avLst/>
          </a:prstGeom>
          <a:solidFill>
            <a:srgbClr val="E644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Marcador de Posição do Texto 4">
            <a:extLst>
              <a:ext uri="{FF2B5EF4-FFF2-40B4-BE49-F238E27FC236}">
                <a16:creationId xmlns:a16="http://schemas.microsoft.com/office/drawing/2014/main" id="{C353DB45-C035-45D7-B7E9-7A34DFEE1091}"/>
              </a:ext>
            </a:extLst>
          </p:cNvPr>
          <p:cNvSpPr>
            <a:spLocks noGrp="1"/>
          </p:cNvSpPr>
          <p:nvPr>
            <p:ph type="body" sz="quarter" idx="11" hasCustomPrompt="1"/>
          </p:nvPr>
        </p:nvSpPr>
        <p:spPr>
          <a:xfrm>
            <a:off x="362079" y="253012"/>
            <a:ext cx="6861679" cy="483986"/>
          </a:xfrm>
          <a:prstGeom prst="rect">
            <a:avLst/>
          </a:prstGeom>
        </p:spPr>
        <p:txBody>
          <a:bodyPr/>
          <a:lstStyle>
            <a:lvl1pPr marL="0" indent="0">
              <a:buNone/>
              <a:defRPr sz="3200" b="1">
                <a:solidFill>
                  <a:srgbClr val="E64424"/>
                </a:solidFill>
                <a:latin typeface="+mn-lt"/>
              </a:defRPr>
            </a:lvl1pPr>
          </a:lstStyle>
          <a:p>
            <a:pPr lvl="0"/>
            <a:r>
              <a:rPr lang="pt-PT" b="1" dirty="0" err="1"/>
              <a:t>Title</a:t>
            </a:r>
            <a:endParaRPr lang="pt-PT" dirty="0"/>
          </a:p>
        </p:txBody>
      </p:sp>
      <p:sp>
        <p:nvSpPr>
          <p:cNvPr id="16" name="Marcador de Posição do Texto 4">
            <a:extLst>
              <a:ext uri="{FF2B5EF4-FFF2-40B4-BE49-F238E27FC236}">
                <a16:creationId xmlns:a16="http://schemas.microsoft.com/office/drawing/2014/main" id="{2D9ED27B-33A1-4392-BFA7-18E773D88F53}"/>
              </a:ext>
            </a:extLst>
          </p:cNvPr>
          <p:cNvSpPr>
            <a:spLocks noGrp="1"/>
          </p:cNvSpPr>
          <p:nvPr>
            <p:ph type="body" sz="quarter" idx="13" hasCustomPrompt="1"/>
          </p:nvPr>
        </p:nvSpPr>
        <p:spPr>
          <a:xfrm>
            <a:off x="362080" y="1236287"/>
            <a:ext cx="6861680" cy="5280401"/>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5" name="Marcador de Posição da Imagem 4">
            <a:extLst>
              <a:ext uri="{FF2B5EF4-FFF2-40B4-BE49-F238E27FC236}">
                <a16:creationId xmlns:a16="http://schemas.microsoft.com/office/drawing/2014/main" id="{0369D885-C64B-4D05-AA94-488DE4B3A534}"/>
              </a:ext>
            </a:extLst>
          </p:cNvPr>
          <p:cNvSpPr>
            <a:spLocks noGrp="1"/>
          </p:cNvSpPr>
          <p:nvPr>
            <p:ph type="pic" sz="quarter" idx="17"/>
          </p:nvPr>
        </p:nvSpPr>
        <p:spPr>
          <a:xfrm>
            <a:off x="7872152" y="252413"/>
            <a:ext cx="3857885" cy="6264275"/>
          </a:xfrm>
          <a:prstGeom prst="rect">
            <a:avLst/>
          </a:prstGeom>
        </p:spPr>
        <p:txBody>
          <a:bodyPr/>
          <a:lstStyle/>
          <a:p>
            <a:endParaRPr lang="pt-PT" dirty="0"/>
          </a:p>
        </p:txBody>
      </p:sp>
    </p:spTree>
    <p:extLst>
      <p:ext uri="{BB962C8B-B14F-4D97-AF65-F5344CB8AC3E}">
        <p14:creationId xmlns:p14="http://schemas.microsoft.com/office/powerpoint/2010/main" val="167455111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3 topics Image Slide 01">
    <p:spTree>
      <p:nvGrpSpPr>
        <p:cNvPr id="1" name=""/>
        <p:cNvGrpSpPr/>
        <p:nvPr/>
      </p:nvGrpSpPr>
      <p:grpSpPr>
        <a:xfrm>
          <a:off x="0" y="0"/>
          <a:ext cx="0" cy="0"/>
          <a:chOff x="0" y="0"/>
          <a:chExt cx="0" cy="0"/>
        </a:xfrm>
      </p:grpSpPr>
      <p:pic>
        <p:nvPicPr>
          <p:cNvPr id="5" name="Imagem 4">
            <a:extLst>
              <a:ext uri="{FF2B5EF4-FFF2-40B4-BE49-F238E27FC236}">
                <a16:creationId xmlns:a16="http://schemas.microsoft.com/office/drawing/2014/main" id="{62C6EF11-08B2-16DB-CE44-F304F821E12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11" name="Marcador de Posição do Texto 4">
            <a:extLst>
              <a:ext uri="{FF2B5EF4-FFF2-40B4-BE49-F238E27FC236}">
                <a16:creationId xmlns:a16="http://schemas.microsoft.com/office/drawing/2014/main" id="{BE395DA5-BCC2-4C15-AD8B-A794C212ED29}"/>
              </a:ext>
            </a:extLst>
          </p:cNvPr>
          <p:cNvSpPr>
            <a:spLocks noGrp="1"/>
          </p:cNvSpPr>
          <p:nvPr>
            <p:ph type="body" sz="quarter" idx="13" hasCustomPrompt="1"/>
          </p:nvPr>
        </p:nvSpPr>
        <p:spPr>
          <a:xfrm>
            <a:off x="727841" y="1661775"/>
            <a:ext cx="6047032" cy="1057477"/>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12" name="Marcador de Posição do Texto 4">
            <a:extLst>
              <a:ext uri="{FF2B5EF4-FFF2-40B4-BE49-F238E27FC236}">
                <a16:creationId xmlns:a16="http://schemas.microsoft.com/office/drawing/2014/main" id="{9CDAA2B3-5DFD-4088-A14D-61485189275A}"/>
              </a:ext>
            </a:extLst>
          </p:cNvPr>
          <p:cNvSpPr>
            <a:spLocks noGrp="1"/>
          </p:cNvSpPr>
          <p:nvPr>
            <p:ph type="body" sz="quarter" idx="14" hasCustomPrompt="1"/>
          </p:nvPr>
        </p:nvSpPr>
        <p:spPr>
          <a:xfrm>
            <a:off x="727841" y="1102129"/>
            <a:ext cx="6047032" cy="353369"/>
          </a:xfrm>
          <a:prstGeom prst="rect">
            <a:avLst/>
          </a:prstGeom>
        </p:spPr>
        <p:txBody>
          <a:bodyPr/>
          <a:lstStyle>
            <a:lvl1pPr marL="0" indent="0">
              <a:buNone/>
              <a:defRPr sz="1800" b="1">
                <a:solidFill>
                  <a:srgbClr val="E280AC"/>
                </a:solidFill>
                <a:latin typeface="+mn-lt"/>
              </a:defRPr>
            </a:lvl1pPr>
          </a:lstStyle>
          <a:p>
            <a:pPr lvl="0"/>
            <a:r>
              <a:rPr lang="pt-PT" dirty="0" err="1"/>
              <a:t>Text</a:t>
            </a:r>
            <a:r>
              <a:rPr lang="pt-PT" dirty="0"/>
              <a:t> </a:t>
            </a:r>
            <a:r>
              <a:rPr lang="pt-PT" dirty="0" err="1"/>
              <a:t>here</a:t>
            </a:r>
            <a:endParaRPr lang="pt-PT" dirty="0"/>
          </a:p>
        </p:txBody>
      </p:sp>
      <p:sp>
        <p:nvSpPr>
          <p:cNvPr id="4" name="Retângulo 3">
            <a:extLst>
              <a:ext uri="{FF2B5EF4-FFF2-40B4-BE49-F238E27FC236}">
                <a16:creationId xmlns:a16="http://schemas.microsoft.com/office/drawing/2014/main" id="{91252F2E-AD91-4523-8522-0D35B6C2FF69}"/>
              </a:ext>
            </a:extLst>
          </p:cNvPr>
          <p:cNvSpPr/>
          <p:nvPr userDrawn="1"/>
        </p:nvSpPr>
        <p:spPr>
          <a:xfrm>
            <a:off x="362081" y="1102129"/>
            <a:ext cx="45719" cy="1617123"/>
          </a:xfrm>
          <a:prstGeom prst="rect">
            <a:avLst/>
          </a:prstGeom>
          <a:solidFill>
            <a:srgbClr val="E280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22" name="Retângulo 21">
            <a:extLst>
              <a:ext uri="{FF2B5EF4-FFF2-40B4-BE49-F238E27FC236}">
                <a16:creationId xmlns:a16="http://schemas.microsoft.com/office/drawing/2014/main" id="{0084B701-7C5D-43ED-BDD3-03D12D837E62}"/>
              </a:ext>
            </a:extLst>
          </p:cNvPr>
          <p:cNvSpPr/>
          <p:nvPr userDrawn="1"/>
        </p:nvSpPr>
        <p:spPr>
          <a:xfrm>
            <a:off x="362081" y="2963685"/>
            <a:ext cx="45719" cy="1617123"/>
          </a:xfrm>
          <a:prstGeom prst="rect">
            <a:avLst/>
          </a:prstGeom>
          <a:solidFill>
            <a:srgbClr val="E954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25" name="Retângulo 24">
            <a:extLst>
              <a:ext uri="{FF2B5EF4-FFF2-40B4-BE49-F238E27FC236}">
                <a16:creationId xmlns:a16="http://schemas.microsoft.com/office/drawing/2014/main" id="{6B668B8E-5B78-4F62-8BDC-942EF270C611}"/>
              </a:ext>
            </a:extLst>
          </p:cNvPr>
          <p:cNvSpPr/>
          <p:nvPr userDrawn="1"/>
        </p:nvSpPr>
        <p:spPr>
          <a:xfrm>
            <a:off x="362081" y="4825241"/>
            <a:ext cx="45719" cy="1617123"/>
          </a:xfrm>
          <a:prstGeom prst="rect">
            <a:avLst/>
          </a:prstGeom>
          <a:solidFill>
            <a:srgbClr val="E644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10" name="Marcador de Posição da Imagem 9">
            <a:extLst>
              <a:ext uri="{FF2B5EF4-FFF2-40B4-BE49-F238E27FC236}">
                <a16:creationId xmlns:a16="http://schemas.microsoft.com/office/drawing/2014/main" id="{22DA165B-F315-4673-B1DC-08CD6FD61882}"/>
              </a:ext>
            </a:extLst>
          </p:cNvPr>
          <p:cNvSpPr>
            <a:spLocks noGrp="1"/>
          </p:cNvSpPr>
          <p:nvPr>
            <p:ph type="pic" sz="quarter" idx="19" hasCustomPrompt="1"/>
          </p:nvPr>
        </p:nvSpPr>
        <p:spPr>
          <a:xfrm>
            <a:off x="8021782" y="1260764"/>
            <a:ext cx="4170218" cy="5597236"/>
          </a:xfrm>
          <a:prstGeom prst="rect">
            <a:avLst/>
          </a:prstGeom>
        </p:spPr>
        <p:txBody>
          <a:bodyPr/>
          <a:lstStyle>
            <a:lvl1pPr marL="0" indent="0">
              <a:buNone/>
              <a:defRPr sz="2000">
                <a:solidFill>
                  <a:schemeClr val="bg2">
                    <a:lumMod val="25000"/>
                  </a:schemeClr>
                </a:solidFill>
              </a:defRPr>
            </a:lvl1pPr>
          </a:lstStyle>
          <a:p>
            <a:r>
              <a:rPr lang="pt-PT" dirty="0" err="1"/>
              <a:t>Image</a:t>
            </a:r>
            <a:endParaRPr lang="pt-PT" dirty="0"/>
          </a:p>
        </p:txBody>
      </p:sp>
      <p:sp>
        <p:nvSpPr>
          <p:cNvPr id="15" name="Marcador de Posição do Texto 4">
            <a:extLst>
              <a:ext uri="{FF2B5EF4-FFF2-40B4-BE49-F238E27FC236}">
                <a16:creationId xmlns:a16="http://schemas.microsoft.com/office/drawing/2014/main" id="{361EF140-3398-47B4-89A7-6A6E57D44471}"/>
              </a:ext>
            </a:extLst>
          </p:cNvPr>
          <p:cNvSpPr>
            <a:spLocks noGrp="1"/>
          </p:cNvSpPr>
          <p:nvPr>
            <p:ph type="body" sz="quarter" idx="10" hasCustomPrompt="1"/>
          </p:nvPr>
        </p:nvSpPr>
        <p:spPr>
          <a:xfrm>
            <a:off x="362082" y="253012"/>
            <a:ext cx="9059010" cy="483986"/>
          </a:xfrm>
          <a:prstGeom prst="rect">
            <a:avLst/>
          </a:prstGeom>
        </p:spPr>
        <p:txBody>
          <a:bodyPr/>
          <a:lstStyle>
            <a:lvl1pPr marL="0" indent="0">
              <a:buNone/>
              <a:defRPr sz="3200" b="1">
                <a:solidFill>
                  <a:srgbClr val="E64424"/>
                </a:solidFill>
                <a:latin typeface="+mn-lt"/>
              </a:defRPr>
            </a:lvl1pPr>
          </a:lstStyle>
          <a:p>
            <a:pPr lvl="0"/>
            <a:r>
              <a:rPr lang="pt-PT" b="1" dirty="0"/>
              <a:t>TITLE</a:t>
            </a:r>
            <a:endParaRPr lang="pt-PT" dirty="0"/>
          </a:p>
        </p:txBody>
      </p:sp>
      <p:sp>
        <p:nvSpPr>
          <p:cNvPr id="7" name="Marcador de Posição do Texto 4">
            <a:extLst>
              <a:ext uri="{FF2B5EF4-FFF2-40B4-BE49-F238E27FC236}">
                <a16:creationId xmlns:a16="http://schemas.microsoft.com/office/drawing/2014/main" id="{FD69A608-2D5B-2081-6076-1BA9F1CF6F8C}"/>
              </a:ext>
            </a:extLst>
          </p:cNvPr>
          <p:cNvSpPr>
            <a:spLocks noGrp="1"/>
          </p:cNvSpPr>
          <p:nvPr>
            <p:ph type="body" sz="quarter" idx="20" hasCustomPrompt="1"/>
          </p:nvPr>
        </p:nvSpPr>
        <p:spPr>
          <a:xfrm>
            <a:off x="727841" y="3523331"/>
            <a:ext cx="6047032" cy="1057477"/>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8" name="Marcador de Posição do Texto 4">
            <a:extLst>
              <a:ext uri="{FF2B5EF4-FFF2-40B4-BE49-F238E27FC236}">
                <a16:creationId xmlns:a16="http://schemas.microsoft.com/office/drawing/2014/main" id="{CD86DA81-4332-44D5-0C4E-7B0C90076BC3}"/>
              </a:ext>
            </a:extLst>
          </p:cNvPr>
          <p:cNvSpPr>
            <a:spLocks noGrp="1"/>
          </p:cNvSpPr>
          <p:nvPr>
            <p:ph type="body" sz="quarter" idx="21" hasCustomPrompt="1"/>
          </p:nvPr>
        </p:nvSpPr>
        <p:spPr>
          <a:xfrm>
            <a:off x="727841" y="2963685"/>
            <a:ext cx="6047032" cy="353369"/>
          </a:xfrm>
          <a:prstGeom prst="rect">
            <a:avLst/>
          </a:prstGeom>
        </p:spPr>
        <p:txBody>
          <a:bodyPr/>
          <a:lstStyle>
            <a:lvl1pPr marL="0" indent="0">
              <a:buNone/>
              <a:defRPr sz="1800" b="1">
                <a:solidFill>
                  <a:srgbClr val="E95426"/>
                </a:solidFill>
                <a:latin typeface="+mn-lt"/>
              </a:defRPr>
            </a:lvl1pPr>
          </a:lstStyle>
          <a:p>
            <a:pPr lvl="0"/>
            <a:r>
              <a:rPr lang="pt-PT" dirty="0" err="1"/>
              <a:t>Text</a:t>
            </a:r>
            <a:r>
              <a:rPr lang="pt-PT" dirty="0"/>
              <a:t> </a:t>
            </a:r>
            <a:r>
              <a:rPr lang="pt-PT" dirty="0" err="1"/>
              <a:t>here</a:t>
            </a:r>
            <a:endParaRPr lang="pt-PT" dirty="0"/>
          </a:p>
        </p:txBody>
      </p:sp>
      <p:sp>
        <p:nvSpPr>
          <p:cNvPr id="9" name="Marcador de Posição do Texto 4">
            <a:extLst>
              <a:ext uri="{FF2B5EF4-FFF2-40B4-BE49-F238E27FC236}">
                <a16:creationId xmlns:a16="http://schemas.microsoft.com/office/drawing/2014/main" id="{8628617B-50EA-D39F-71ED-57CFE633FDF8}"/>
              </a:ext>
            </a:extLst>
          </p:cNvPr>
          <p:cNvSpPr>
            <a:spLocks noGrp="1"/>
          </p:cNvSpPr>
          <p:nvPr>
            <p:ph type="body" sz="quarter" idx="22" hasCustomPrompt="1"/>
          </p:nvPr>
        </p:nvSpPr>
        <p:spPr>
          <a:xfrm>
            <a:off x="727841" y="5384887"/>
            <a:ext cx="6047032" cy="1057477"/>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13" name="Marcador de Posição do Texto 4">
            <a:extLst>
              <a:ext uri="{FF2B5EF4-FFF2-40B4-BE49-F238E27FC236}">
                <a16:creationId xmlns:a16="http://schemas.microsoft.com/office/drawing/2014/main" id="{8BE3A118-AA8A-D679-CE62-C36D8F014F90}"/>
              </a:ext>
            </a:extLst>
          </p:cNvPr>
          <p:cNvSpPr>
            <a:spLocks noGrp="1"/>
          </p:cNvSpPr>
          <p:nvPr>
            <p:ph type="body" sz="quarter" idx="23" hasCustomPrompt="1"/>
          </p:nvPr>
        </p:nvSpPr>
        <p:spPr>
          <a:xfrm>
            <a:off x="727841" y="4825241"/>
            <a:ext cx="6047032" cy="353369"/>
          </a:xfrm>
          <a:prstGeom prst="rect">
            <a:avLst/>
          </a:prstGeom>
        </p:spPr>
        <p:txBody>
          <a:bodyPr/>
          <a:lstStyle>
            <a:lvl1pPr marL="0" indent="0">
              <a:buNone/>
              <a:defRPr sz="1800" b="1">
                <a:solidFill>
                  <a:srgbClr val="E64424"/>
                </a:solidFill>
                <a:latin typeface="+mn-lt"/>
              </a:defRPr>
            </a:lvl1pPr>
          </a:lstStyle>
          <a:p>
            <a:pPr lvl="0"/>
            <a:r>
              <a:rPr lang="pt-PT" dirty="0" err="1"/>
              <a:t>Text</a:t>
            </a:r>
            <a:r>
              <a:rPr lang="pt-PT" dirty="0"/>
              <a:t> </a:t>
            </a:r>
            <a:r>
              <a:rPr lang="pt-PT" dirty="0" err="1"/>
              <a:t>here</a:t>
            </a:r>
            <a:endParaRPr lang="pt-PT" dirty="0"/>
          </a:p>
        </p:txBody>
      </p:sp>
    </p:spTree>
    <p:extLst>
      <p:ext uri="{BB962C8B-B14F-4D97-AF65-F5344CB8AC3E}">
        <p14:creationId xmlns:p14="http://schemas.microsoft.com/office/powerpoint/2010/main" val="229976205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Background Title">
    <p:spTree>
      <p:nvGrpSpPr>
        <p:cNvPr id="1" name=""/>
        <p:cNvGrpSpPr/>
        <p:nvPr/>
      </p:nvGrpSpPr>
      <p:grpSpPr>
        <a:xfrm>
          <a:off x="0" y="0"/>
          <a:ext cx="0" cy="0"/>
          <a:chOff x="0" y="0"/>
          <a:chExt cx="0" cy="0"/>
        </a:xfrm>
      </p:grpSpPr>
      <p:pic>
        <p:nvPicPr>
          <p:cNvPr id="7" name="Imagem 6" descr="Uma imagem com captura de ecrã, Gráficos, texto, design gráfico  Os conteúdos gerados por IA poderão estar incorretos.">
            <a:extLst>
              <a:ext uri="{FF2B5EF4-FFF2-40B4-BE49-F238E27FC236}">
                <a16:creationId xmlns:a16="http://schemas.microsoft.com/office/drawing/2014/main" id="{36BEB8DE-A9AD-00CB-4224-35458A257AAF}"/>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62081" y="253012"/>
            <a:ext cx="9599337" cy="483986"/>
          </a:xfrm>
          <a:prstGeom prst="rect">
            <a:avLst/>
          </a:prstGeom>
        </p:spPr>
        <p:txBody>
          <a:bodyPr/>
          <a:lstStyle>
            <a:lvl1pPr marL="0" indent="0">
              <a:buNone/>
              <a:defRPr sz="3200" b="1">
                <a:solidFill>
                  <a:schemeClr val="bg1"/>
                </a:solidFill>
                <a:latin typeface="+mn-lt"/>
              </a:defRPr>
            </a:lvl1pPr>
          </a:lstStyle>
          <a:p>
            <a:pPr lvl="0"/>
            <a:r>
              <a:rPr lang="pt-PT" b="1" dirty="0"/>
              <a:t>TITLE</a:t>
            </a:r>
            <a:endParaRPr lang="pt-PT" dirty="0"/>
          </a:p>
        </p:txBody>
      </p:sp>
      <p:sp>
        <p:nvSpPr>
          <p:cNvPr id="5" name="Marcador de Posição do Texto 4">
            <a:extLst>
              <a:ext uri="{FF2B5EF4-FFF2-40B4-BE49-F238E27FC236}">
                <a16:creationId xmlns:a16="http://schemas.microsoft.com/office/drawing/2014/main" id="{8BFC2289-6A50-4D7B-AC3B-0BC9E894D62D}"/>
              </a:ext>
            </a:extLst>
          </p:cNvPr>
          <p:cNvSpPr>
            <a:spLocks noGrp="1"/>
          </p:cNvSpPr>
          <p:nvPr>
            <p:ph type="body" sz="quarter" idx="11" hasCustomPrompt="1"/>
          </p:nvPr>
        </p:nvSpPr>
        <p:spPr>
          <a:xfrm>
            <a:off x="482137" y="2651760"/>
            <a:ext cx="11330247" cy="3815542"/>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Tree>
    <p:extLst>
      <p:ext uri="{BB962C8B-B14F-4D97-AF65-F5344CB8AC3E}">
        <p14:creationId xmlns:p14="http://schemas.microsoft.com/office/powerpoint/2010/main" val="190873397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1_End Slide">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084FACAE-EF87-2C1D-74CB-403AFF0EAA42}"/>
              </a:ext>
            </a:extLst>
          </p:cNvPr>
          <p:cNvPicPr>
            <a:picLocks noChangeAspect="1"/>
          </p:cNvPicPr>
          <p:nvPr userDrawn="1"/>
        </p:nvPicPr>
        <p:blipFill>
          <a:blip r:embed="rId2"/>
          <a:srcRect/>
          <a:stretch/>
        </p:blipFill>
        <p:spPr>
          <a:xfrm>
            <a:off x="0" y="0"/>
            <a:ext cx="12192000" cy="6857999"/>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743498" y="3767966"/>
            <a:ext cx="4705003" cy="790385"/>
          </a:xfrm>
          <a:prstGeom prst="rect">
            <a:avLst/>
          </a:prstGeom>
        </p:spPr>
        <p:txBody>
          <a:bodyPr/>
          <a:lstStyle>
            <a:lvl1pPr marL="0" indent="0" algn="ctr">
              <a:buNone/>
              <a:defRPr sz="6100" b="1">
                <a:solidFill>
                  <a:srgbClr val="283143"/>
                </a:solidFill>
                <a:latin typeface="+mn-lt"/>
              </a:defRPr>
            </a:lvl1pPr>
          </a:lstStyle>
          <a:p>
            <a:pPr lvl="0"/>
            <a:r>
              <a:rPr lang="pt-PT" b="1" dirty="0"/>
              <a:t>THANK YOU!</a:t>
            </a:r>
            <a:endParaRPr lang="pt-PT" dirty="0"/>
          </a:p>
        </p:txBody>
      </p:sp>
      <p:sp>
        <p:nvSpPr>
          <p:cNvPr id="5" name="Marcador de Posição do Texto 4">
            <a:extLst>
              <a:ext uri="{FF2B5EF4-FFF2-40B4-BE49-F238E27FC236}">
                <a16:creationId xmlns:a16="http://schemas.microsoft.com/office/drawing/2014/main" id="{8BFC2289-6A50-4D7B-AC3B-0BC9E894D62D}"/>
              </a:ext>
            </a:extLst>
          </p:cNvPr>
          <p:cNvSpPr>
            <a:spLocks noGrp="1"/>
          </p:cNvSpPr>
          <p:nvPr>
            <p:ph type="body" sz="quarter" idx="11" hasCustomPrompt="1"/>
          </p:nvPr>
        </p:nvSpPr>
        <p:spPr>
          <a:xfrm>
            <a:off x="3743499" y="4822166"/>
            <a:ext cx="4705002" cy="569342"/>
          </a:xfrm>
          <a:prstGeom prst="rect">
            <a:avLst/>
          </a:prstGeom>
        </p:spPr>
        <p:txBody>
          <a:bodyPr/>
          <a:lstStyle>
            <a:lvl1pPr marL="0" indent="0" algn="ctr">
              <a:buNone/>
              <a:defRPr sz="16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pic>
        <p:nvPicPr>
          <p:cNvPr id="3" name="Imagem 2" descr="Uma imagem com texto, Cara humana, sorrir, vestuário  Os conteúdos gerados por IA podem estar incorretos.">
            <a:extLst>
              <a:ext uri="{FF2B5EF4-FFF2-40B4-BE49-F238E27FC236}">
                <a16:creationId xmlns:a16="http://schemas.microsoft.com/office/drawing/2014/main" id="{F83FD3E8-7295-8B72-9C2C-37F4837C10D2}"/>
              </a:ext>
            </a:extLst>
          </p:cNvPr>
          <p:cNvPicPr>
            <a:picLocks noChangeAspect="1"/>
          </p:cNvPicPr>
          <p:nvPr userDrawn="1"/>
        </p:nvPicPr>
        <p:blipFill>
          <a:blip r:embed="rId3"/>
          <a:srcRect t="90950" b="1132"/>
          <a:stretch>
            <a:fillRect/>
          </a:stretch>
        </p:blipFill>
        <p:spPr>
          <a:xfrm>
            <a:off x="0" y="6271796"/>
            <a:ext cx="12192000" cy="543074"/>
          </a:xfrm>
          <a:prstGeom prst="rect">
            <a:avLst/>
          </a:prstGeom>
        </p:spPr>
      </p:pic>
    </p:spTree>
    <p:extLst>
      <p:ext uri="{BB962C8B-B14F-4D97-AF65-F5344CB8AC3E}">
        <p14:creationId xmlns:p14="http://schemas.microsoft.com/office/powerpoint/2010/main" val="407132937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pic>
        <p:nvPicPr>
          <p:cNvPr id="4" name="Imagem 3" descr="Uma imagem com texto, captura de ecrã, Gráficos, design gráfico  Os conteúdos gerados por IA poderão estar incorretos.">
            <a:extLst>
              <a:ext uri="{FF2B5EF4-FFF2-40B4-BE49-F238E27FC236}">
                <a16:creationId xmlns:a16="http://schemas.microsoft.com/office/drawing/2014/main" id="{084FACAE-EF87-2C1D-74CB-403AFF0EAA42}"/>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7135092" y="1689579"/>
            <a:ext cx="4705003" cy="790385"/>
          </a:xfrm>
          <a:prstGeom prst="rect">
            <a:avLst/>
          </a:prstGeom>
        </p:spPr>
        <p:txBody>
          <a:bodyPr/>
          <a:lstStyle>
            <a:lvl1pPr marL="0" indent="0" algn="ctr">
              <a:buNone/>
              <a:defRPr sz="6100" b="1">
                <a:solidFill>
                  <a:srgbClr val="E64424"/>
                </a:solidFill>
                <a:latin typeface="+mn-lt"/>
              </a:defRPr>
            </a:lvl1pPr>
          </a:lstStyle>
          <a:p>
            <a:pPr lvl="0"/>
            <a:r>
              <a:rPr lang="pt-PT" b="1" dirty="0"/>
              <a:t>THANK YOU!</a:t>
            </a:r>
            <a:endParaRPr lang="pt-PT" dirty="0"/>
          </a:p>
        </p:txBody>
      </p:sp>
      <p:sp>
        <p:nvSpPr>
          <p:cNvPr id="5" name="Marcador de Posição do Texto 4">
            <a:extLst>
              <a:ext uri="{FF2B5EF4-FFF2-40B4-BE49-F238E27FC236}">
                <a16:creationId xmlns:a16="http://schemas.microsoft.com/office/drawing/2014/main" id="{8BFC2289-6A50-4D7B-AC3B-0BC9E894D62D}"/>
              </a:ext>
            </a:extLst>
          </p:cNvPr>
          <p:cNvSpPr>
            <a:spLocks noGrp="1"/>
          </p:cNvSpPr>
          <p:nvPr>
            <p:ph type="body" sz="quarter" idx="11" hasCustomPrompt="1"/>
          </p:nvPr>
        </p:nvSpPr>
        <p:spPr>
          <a:xfrm>
            <a:off x="7135093" y="2978727"/>
            <a:ext cx="4705002" cy="3090240"/>
          </a:xfrm>
          <a:prstGeom prst="rect">
            <a:avLst/>
          </a:prstGeom>
        </p:spPr>
        <p:txBody>
          <a:bodyPr/>
          <a:lstStyle>
            <a:lvl1pPr marL="0" indent="0">
              <a:buNone/>
              <a:defRPr sz="16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pic>
        <p:nvPicPr>
          <p:cNvPr id="3" name="Imagem 2" descr="Uma imagem com texto, Cara humana, sorrir, vestuário  Os conteúdos gerados por IA podem estar incorretos.">
            <a:extLst>
              <a:ext uri="{FF2B5EF4-FFF2-40B4-BE49-F238E27FC236}">
                <a16:creationId xmlns:a16="http://schemas.microsoft.com/office/drawing/2014/main" id="{2F288939-FC5F-9AC4-0CA8-AE6E494984F4}"/>
              </a:ext>
            </a:extLst>
          </p:cNvPr>
          <p:cNvPicPr>
            <a:picLocks noChangeAspect="1"/>
          </p:cNvPicPr>
          <p:nvPr userDrawn="1"/>
        </p:nvPicPr>
        <p:blipFill>
          <a:blip r:embed="rId3"/>
          <a:srcRect t="90950" b="1132"/>
          <a:stretch>
            <a:fillRect/>
          </a:stretch>
        </p:blipFill>
        <p:spPr>
          <a:xfrm>
            <a:off x="0" y="6271796"/>
            <a:ext cx="12192000" cy="543074"/>
          </a:xfrm>
          <a:prstGeom prst="rect">
            <a:avLst/>
          </a:prstGeom>
        </p:spPr>
      </p:pic>
    </p:spTree>
    <p:extLst>
      <p:ext uri="{BB962C8B-B14F-4D97-AF65-F5344CB8AC3E}">
        <p14:creationId xmlns:p14="http://schemas.microsoft.com/office/powerpoint/2010/main" val="87695203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Title and text 01">
  <p:cSld name="3_Title and text 01">
    <p:spTree>
      <p:nvGrpSpPr>
        <p:cNvPr id="1" name="Shape 41"/>
        <p:cNvGrpSpPr/>
        <p:nvPr/>
      </p:nvGrpSpPr>
      <p:grpSpPr>
        <a:xfrm>
          <a:off x="0" y="0"/>
          <a:ext cx="0" cy="0"/>
          <a:chOff x="0" y="0"/>
          <a:chExt cx="0" cy="0"/>
        </a:xfrm>
      </p:grpSpPr>
      <p:pic>
        <p:nvPicPr>
          <p:cNvPr id="42" name="Google Shape;42;p37"/>
          <p:cNvPicPr preferRelativeResize="0"/>
          <p:nvPr/>
        </p:nvPicPr>
        <p:blipFill rotWithShape="1">
          <a:blip r:embed="rId2">
            <a:alphaModFix/>
          </a:blip>
          <a:srcRect/>
          <a:stretch/>
        </p:blipFill>
        <p:spPr>
          <a:xfrm>
            <a:off x="0" y="0"/>
            <a:ext cx="12192000" cy="6857999"/>
          </a:xfrm>
          <a:prstGeom prst="rect">
            <a:avLst/>
          </a:prstGeom>
          <a:noFill/>
          <a:ln>
            <a:noFill/>
          </a:ln>
        </p:spPr>
      </p:pic>
      <p:sp>
        <p:nvSpPr>
          <p:cNvPr id="43" name="Google Shape;43;p37"/>
          <p:cNvSpPr txBox="1">
            <a:spLocks noGrp="1"/>
          </p:cNvSpPr>
          <p:nvPr>
            <p:ph type="body" idx="1"/>
          </p:nvPr>
        </p:nvSpPr>
        <p:spPr>
          <a:xfrm>
            <a:off x="362081" y="253012"/>
            <a:ext cx="9829323"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4" name="Google Shape;44;p37"/>
          <p:cNvSpPr txBox="1">
            <a:spLocks noGrp="1"/>
          </p:cNvSpPr>
          <p:nvPr>
            <p:ph type="body" idx="2"/>
          </p:nvPr>
        </p:nvSpPr>
        <p:spPr>
          <a:xfrm>
            <a:off x="362081" y="1230284"/>
            <a:ext cx="11450304" cy="523701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222240"/>
              </a:buClr>
              <a:buSzPts val="2000"/>
              <a:buFont typeface="Arial"/>
              <a:buNone/>
              <a:defRPr sz="2000" b="0" i="0" u="none" strike="noStrike" cap="none">
                <a:solidFill>
                  <a:srgbClr val="222240"/>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1877665247"/>
      </p:ext>
    </p:extLst>
  </p:cSld>
  <p:clrMapOvr>
    <a:masterClrMapping/>
  </p:clrMapOvr>
</p:sldLayout>
</file>

<file path=ppt/slideMasters/_rels/slideMaster1.xml.rels><?xml version="1.0" encoding="UTF-8"?><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slideLayout" Target="../slideLayouts/slideLayout38.xml"/><Relationship Id="rId18" Type="http://schemas.openxmlformats.org/officeDocument/2006/relationships/slideLayout" Target="../slideLayouts/slideLayout43.xml"/><Relationship Id="rId26" Type="http://schemas.openxmlformats.org/officeDocument/2006/relationships/slideLayout" Target="../slideLayouts/slideLayout51.xml"/><Relationship Id="rId3" Type="http://schemas.openxmlformats.org/officeDocument/2006/relationships/slideLayout" Target="../slideLayouts/slideLayout28.xml"/><Relationship Id="rId21" Type="http://schemas.openxmlformats.org/officeDocument/2006/relationships/slideLayout" Target="../slideLayouts/slideLayout46.xml"/><Relationship Id="rId7" Type="http://schemas.openxmlformats.org/officeDocument/2006/relationships/slideLayout" Target="../slideLayouts/slideLayout32.xml"/><Relationship Id="rId12" Type="http://schemas.openxmlformats.org/officeDocument/2006/relationships/slideLayout" Target="../slideLayouts/slideLayout37.xml"/><Relationship Id="rId17" Type="http://schemas.openxmlformats.org/officeDocument/2006/relationships/slideLayout" Target="../slideLayouts/slideLayout42.xml"/><Relationship Id="rId25" Type="http://schemas.openxmlformats.org/officeDocument/2006/relationships/slideLayout" Target="../slideLayouts/slideLayout50.xml"/><Relationship Id="rId2" Type="http://schemas.openxmlformats.org/officeDocument/2006/relationships/slideLayout" Target="../slideLayouts/slideLayout27.xml"/><Relationship Id="rId16" Type="http://schemas.openxmlformats.org/officeDocument/2006/relationships/slideLayout" Target="../slideLayouts/slideLayout41.xml"/><Relationship Id="rId20" Type="http://schemas.openxmlformats.org/officeDocument/2006/relationships/slideLayout" Target="../slideLayouts/slideLayout45.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24" Type="http://schemas.openxmlformats.org/officeDocument/2006/relationships/slideLayout" Target="../slideLayouts/slideLayout49.xml"/><Relationship Id="rId5" Type="http://schemas.openxmlformats.org/officeDocument/2006/relationships/slideLayout" Target="../slideLayouts/slideLayout30.xml"/><Relationship Id="rId15" Type="http://schemas.openxmlformats.org/officeDocument/2006/relationships/slideLayout" Target="../slideLayouts/slideLayout40.xml"/><Relationship Id="rId23" Type="http://schemas.openxmlformats.org/officeDocument/2006/relationships/slideLayout" Target="../slideLayouts/slideLayout48.xml"/><Relationship Id="rId28" Type="http://schemas.openxmlformats.org/officeDocument/2006/relationships/theme" Target="../theme/theme2.xml"/><Relationship Id="rId10" Type="http://schemas.openxmlformats.org/officeDocument/2006/relationships/slideLayout" Target="../slideLayouts/slideLayout35.xml"/><Relationship Id="rId19" Type="http://schemas.openxmlformats.org/officeDocument/2006/relationships/slideLayout" Target="../slideLayouts/slideLayout44.xml"/><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slideLayout" Target="../slideLayouts/slideLayout39.xml"/><Relationship Id="rId22" Type="http://schemas.openxmlformats.org/officeDocument/2006/relationships/slideLayout" Target="../slideLayouts/slideLayout47.xml"/><Relationship Id="rId27" Type="http://schemas.openxmlformats.org/officeDocument/2006/relationships/slideLayout" Target="../slideLayouts/slideLayout5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60" r:id="rId11"/>
    <p:sldLayoutId id="2147483661" r:id="rId12"/>
    <p:sldLayoutId id="2147483662" r:id="rId13"/>
    <p:sldLayoutId id="2147483663" r:id="rId14"/>
    <p:sldLayoutId id="2147483664" r:id="rId15"/>
    <p:sldLayoutId id="2147483665" r:id="rId16"/>
    <p:sldLayoutId id="2147483666" r:id="rId17"/>
    <p:sldLayoutId id="2147483667" r:id="rId18"/>
    <p:sldLayoutId id="2147483668" r:id="rId19"/>
    <p:sldLayoutId id="2147483669" r:id="rId20"/>
    <p:sldLayoutId id="2147483670" r:id="rId21"/>
    <p:sldLayoutId id="2147483672" r:id="rId22"/>
    <p:sldLayoutId id="2147483673" r:id="rId23"/>
    <p:sldLayoutId id="2147483674" r:id="rId24"/>
    <p:sldLayoutId id="2147483675" r:id="rId25"/>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39543251"/>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 id="2147483689" r:id="rId13"/>
    <p:sldLayoutId id="2147483690" r:id="rId14"/>
    <p:sldLayoutId id="2147483691" r:id="rId15"/>
    <p:sldLayoutId id="2147483692" r:id="rId16"/>
    <p:sldLayoutId id="2147483693" r:id="rId17"/>
    <p:sldLayoutId id="2147483694" r:id="rId18"/>
    <p:sldLayoutId id="2147483695" r:id="rId19"/>
    <p:sldLayoutId id="2147483696" r:id="rId20"/>
    <p:sldLayoutId id="2147483697" r:id="rId21"/>
    <p:sldLayoutId id="2147483698" r:id="rId22"/>
    <p:sldLayoutId id="2147483699" r:id="rId23"/>
    <p:sldLayoutId id="2147483700" r:id="rId24"/>
    <p:sldLayoutId id="2147483701" r:id="rId25"/>
    <p:sldLayoutId id="2147483702" r:id="rId26"/>
    <p:sldLayoutId id="2147483703" r:id="rId27"/>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P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Relationships xmlns="http://schemas.openxmlformats.org/package/2006/relationships"><Relationship Id="rId1" Type="http://schemas.openxmlformats.org/officeDocument/2006/relationships/slideLayout" Target="../slideLayouts/slideLayout31.xml"/></Relationships>
</file>

<file path=ppt/slides/_rels/slide5.xml.rels><?xml version="1.0" encoding="UTF-8"?><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6.xml.rels><?xml version="1.0" encoding="UTF-8"?><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11.xml.rels><?xml version="1.0" encoding="UTF-8"?><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2.xml.rels><?xml version="1.0" encoding="UTF-8"?><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Relationships xmlns="http://schemas.openxmlformats.org/package/2006/relationships"><Relationship Id="rId1" Type="http://schemas.openxmlformats.org/officeDocument/2006/relationships/slideLayout" Target="../slideLayouts/slideLayout31.xml"/></Relationships>
</file>

<file path=ppt/slides/_rels/slide14.xml.rels><?xml version="1.0" encoding="UTF-8"?><Relationships xmlns="http://schemas.openxmlformats.org/package/2006/relationships"><Relationship Id="rId3" Type="http://schemas.microsoft.com/office/2018/10/relationships/comments" Target="../comments/modernComment_105_0.xml"/><Relationship Id="rId2" Type="http://schemas.openxmlformats.org/officeDocument/2006/relationships/notesSlide" Target="../notesSlides/notesSlide7.xml"/><Relationship Id="rId1" Type="http://schemas.openxmlformats.org/officeDocument/2006/relationships/slideLayout" Target="../slideLayouts/slideLayout15.xml"/></Relationships>
</file>

<file path=ppt/slides/_rels/slide15.xml.rels><?xml version="1.0" encoding="UTF-8"?><Relationships xmlns="http://schemas.openxmlformats.org/package/2006/relationships"><Relationship Id="rId3" Type="http://schemas.microsoft.com/office/2018/10/relationships/comments" Target="../comments/modernComment_106_0.xml"/><Relationship Id="rId2" Type="http://schemas.openxmlformats.org/officeDocument/2006/relationships/notesSlide" Target="../notesSlides/notesSlide8.xml"/><Relationship Id="rId1" Type="http://schemas.openxmlformats.org/officeDocument/2006/relationships/slideLayout" Target="../slideLayouts/slideLayout8.xml"/><Relationship Id="rId4" Type="http://schemas.openxmlformats.org/officeDocument/2006/relationships/image" Target="../media/image27.png"/></Relationships>
</file>

<file path=ppt/slides/_rels/slide16.xml.rels><?xml version="1.0" encoding="UTF-8"?><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7.xml.rels><?xml version="1.0" encoding="UTF-8"?><Relationships xmlns="http://schemas.openxmlformats.org/package/2006/relationships"><Relationship Id="rId3" Type="http://schemas.microsoft.com/office/2018/10/relationships/comments" Target="../comments/modernComment_108_0.xml"/><Relationship Id="rId2" Type="http://schemas.openxmlformats.org/officeDocument/2006/relationships/notesSlide" Target="../notesSlides/notesSlide10.xml"/><Relationship Id="rId1" Type="http://schemas.openxmlformats.org/officeDocument/2006/relationships/slideLayout" Target="../slideLayouts/slideLayout6.xml"/><Relationship Id="rId4" Type="http://schemas.openxmlformats.org/officeDocument/2006/relationships/image" Target="../media/image28.jpeg"/></Relationships>
</file>

<file path=ppt/slides/_rels/slide18.xml.rels><?xml version="1.0" encoding="UTF-8"?><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9.xml.rels><?xml version="1.0" encoding="UTF-8"?><Relationships xmlns="http://schemas.openxmlformats.org/package/2006/relationships"><Relationship Id="rId1" Type="http://schemas.openxmlformats.org/officeDocument/2006/relationships/slideLayout" Target="../slideLayouts/slideLayout9.xml"/></Relationships>
</file>

<file path=ppt/slides/_rels/slide20.xml.rels><?xml version="1.0" encoding="UTF-8"?><Relationships xmlns="http://schemas.openxmlformats.org/package/2006/relationships"><Relationship Id="rId1" Type="http://schemas.openxmlformats.org/officeDocument/2006/relationships/slideLayout" Target="../slideLayouts/slideLayout31.xml"/></Relationships>
</file>

<file path=ppt/slides/_rels/slide21.xml.rels><?xml version="1.0" encoding="UTF-8"?><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2.xml"/><Relationship Id="rId1" Type="http://schemas.openxmlformats.org/officeDocument/2006/relationships/slideLayout" Target="../slideLayouts/slideLayout20.xml"/></Relationships>
</file>

<file path=ppt/slides/_rels/slide22.xml.rels><?xml version="1.0" encoding="UTF-8"?><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30.png"/><Relationship Id="rId7" Type="http://schemas.openxmlformats.org/officeDocument/2006/relationships/image" Target="../media/image34.svg"/><Relationship Id="rId2" Type="http://schemas.openxmlformats.org/officeDocument/2006/relationships/notesSlide" Target="../notesSlides/notesSlide13.xml"/><Relationship Id="rId1" Type="http://schemas.openxmlformats.org/officeDocument/2006/relationships/slideLayout" Target="../slideLayouts/slideLayout8.xml"/><Relationship Id="rId6" Type="http://schemas.openxmlformats.org/officeDocument/2006/relationships/image" Target="../media/image33.png"/><Relationship Id="rId5" Type="http://schemas.openxmlformats.org/officeDocument/2006/relationships/image" Target="../media/image32.svg"/><Relationship Id="rId4" Type="http://schemas.openxmlformats.org/officeDocument/2006/relationships/image" Target="../media/image31.png"/><Relationship Id="rId9" Type="http://schemas.openxmlformats.org/officeDocument/2006/relationships/image" Target="../media/image36.svg"/></Relationships>
</file>

<file path=ppt/slides/_rels/slide23.xml.rels><?xml version="1.0" encoding="UTF-8"?><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4.xml"/><Relationship Id="rId1" Type="http://schemas.openxmlformats.org/officeDocument/2006/relationships/slideLayout" Target="../slideLayouts/slideLayout23.xml"/><Relationship Id="rId5" Type="http://schemas.openxmlformats.org/officeDocument/2006/relationships/image" Target="../media/image39.jpeg"/><Relationship Id="rId4" Type="http://schemas.openxmlformats.org/officeDocument/2006/relationships/image" Target="../media/image38.svg"/></Relationships>
</file>

<file path=ppt/slides/_rels/slide24.xml.rels><?xml version="1.0" encoding="UTF-8"?><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5.xml"/><Relationship Id="rId1" Type="http://schemas.openxmlformats.org/officeDocument/2006/relationships/slideLayout" Target="../slideLayouts/slideLayout24.xml"/><Relationship Id="rId6" Type="http://schemas.openxmlformats.org/officeDocument/2006/relationships/image" Target="../media/image40.jpeg"/><Relationship Id="rId5" Type="http://schemas.openxmlformats.org/officeDocument/2006/relationships/hyperlink" Target="https://www.mindtools.com/an0fzpz/the-grow-model-of-coaching-and-mentoring" TargetMode="External"/><Relationship Id="rId4" Type="http://schemas.openxmlformats.org/officeDocument/2006/relationships/image" Target="../media/image34.svg"/></Relationships>
</file>

<file path=ppt/slides/_rels/slide25.xml.rels><?xml version="1.0" encoding="UTF-8"?><Relationships xmlns="http://schemas.openxmlformats.org/package/2006/relationships"><Relationship Id="rId3" Type="http://schemas.openxmlformats.org/officeDocument/2006/relationships/hyperlink" Target="https://ca.indeed.com/career-advice/interviewing/star-interview-method" TargetMode="External"/><Relationship Id="rId2" Type="http://schemas.openxmlformats.org/officeDocument/2006/relationships/notesSlide" Target="../notesSlides/notesSlide16.xml"/><Relationship Id="rId1" Type="http://schemas.openxmlformats.org/officeDocument/2006/relationships/slideLayout" Target="../slideLayouts/slideLayout23.xml"/><Relationship Id="rId6" Type="http://schemas.openxmlformats.org/officeDocument/2006/relationships/image" Target="../media/image32.svg"/><Relationship Id="rId5" Type="http://schemas.openxmlformats.org/officeDocument/2006/relationships/image" Target="../media/image31.png"/><Relationship Id="rId4" Type="http://schemas.openxmlformats.org/officeDocument/2006/relationships/image" Target="../media/image41.jpeg"/></Relationships>
</file>

<file path=ppt/slides/_rels/slide26.xml.rels><?xml version="1.0" encoding="UTF-8"?><Relationships xmlns="http://schemas.openxmlformats.org/package/2006/relationships"><Relationship Id="rId3" Type="http://schemas.openxmlformats.org/officeDocument/2006/relationships/hyperlink" Target="https://www.ccl.org/articles/leading-effectively-articles/closing-the-gap-between-intent-vs-impact-sbii/" TargetMode="External"/><Relationship Id="rId2" Type="http://schemas.openxmlformats.org/officeDocument/2006/relationships/notesSlide" Target="../notesSlides/notesSlide17.xml"/><Relationship Id="rId1" Type="http://schemas.openxmlformats.org/officeDocument/2006/relationships/slideLayout" Target="../slideLayouts/slideLayout24.xml"/><Relationship Id="rId6" Type="http://schemas.openxmlformats.org/officeDocument/2006/relationships/image" Target="../media/image36.svg"/><Relationship Id="rId5" Type="http://schemas.openxmlformats.org/officeDocument/2006/relationships/image" Target="../media/image35.png"/><Relationship Id="rId4" Type="http://schemas.openxmlformats.org/officeDocument/2006/relationships/image" Target="../media/image42.jpeg"/></Relationships>
</file>

<file path=ppt/slides/_rels/slide27.xml.rels><?xml version="1.0" encoding="UTF-8"?><Relationships xmlns="http://schemas.openxmlformats.org/package/2006/relationships"><Relationship Id="rId8" Type="http://schemas.openxmlformats.org/officeDocument/2006/relationships/image" Target="../media/image48.svg"/><Relationship Id="rId3" Type="http://schemas.openxmlformats.org/officeDocument/2006/relationships/image" Target="../media/image43.png"/><Relationship Id="rId7" Type="http://schemas.openxmlformats.org/officeDocument/2006/relationships/image" Target="../media/image47.png"/><Relationship Id="rId12" Type="http://schemas.openxmlformats.org/officeDocument/2006/relationships/slide" Target="slide30.xml"/><Relationship Id="rId2" Type="http://schemas.openxmlformats.org/officeDocument/2006/relationships/hyperlink" Target="https://www.tsw.co.uk/blog/leadership-and-management/daniel-goleman-emotional-intelligence" TargetMode="External"/><Relationship Id="rId1" Type="http://schemas.openxmlformats.org/officeDocument/2006/relationships/slideLayout" Target="../slideLayouts/slideLayout25.xml"/><Relationship Id="rId6" Type="http://schemas.openxmlformats.org/officeDocument/2006/relationships/image" Target="../media/image46.svg"/><Relationship Id="rId11" Type="http://schemas.openxmlformats.org/officeDocument/2006/relationships/slide" Target="slide28.xml"/><Relationship Id="rId5" Type="http://schemas.openxmlformats.org/officeDocument/2006/relationships/image" Target="../media/image45.png"/><Relationship Id="rId10" Type="http://schemas.openxmlformats.org/officeDocument/2006/relationships/image" Target="../media/image50.svg"/><Relationship Id="rId4" Type="http://schemas.openxmlformats.org/officeDocument/2006/relationships/image" Target="../media/image44.svg"/><Relationship Id="rId9" Type="http://schemas.openxmlformats.org/officeDocument/2006/relationships/image" Target="../media/image49.png"/></Relationships>
</file>

<file path=ppt/slides/_rels/slide28.xml.rels><?xml version="1.0" encoding="UTF-8"?><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5.xml"/></Relationships>
</file>

<file path=ppt/slides/_rels/slide29.xml.rels><?xml version="1.0" encoding="UTF-8"?><Relationships xmlns="http://schemas.openxmlformats.org/package/2006/relationships"><Relationship Id="rId8" Type="http://schemas.openxmlformats.org/officeDocument/2006/relationships/image" Target="../media/image58.svg"/><Relationship Id="rId3" Type="http://schemas.openxmlformats.org/officeDocument/2006/relationships/image" Target="../media/image53.png"/><Relationship Id="rId7" Type="http://schemas.openxmlformats.org/officeDocument/2006/relationships/image" Target="../media/image57.png"/><Relationship Id="rId12" Type="http://schemas.openxmlformats.org/officeDocument/2006/relationships/image" Target="../media/image62.svg"/><Relationship Id="rId2" Type="http://schemas.openxmlformats.org/officeDocument/2006/relationships/image" Target="../media/image52.png"/><Relationship Id="rId1" Type="http://schemas.openxmlformats.org/officeDocument/2006/relationships/slideLayout" Target="../slideLayouts/slideLayout8.xml"/><Relationship Id="rId6" Type="http://schemas.openxmlformats.org/officeDocument/2006/relationships/image" Target="../media/image56.svg"/><Relationship Id="rId11" Type="http://schemas.openxmlformats.org/officeDocument/2006/relationships/image" Target="../media/image61.png"/><Relationship Id="rId5" Type="http://schemas.openxmlformats.org/officeDocument/2006/relationships/image" Target="../media/image55.png"/><Relationship Id="rId10" Type="http://schemas.openxmlformats.org/officeDocument/2006/relationships/image" Target="../media/image60.svg"/><Relationship Id="rId4" Type="http://schemas.openxmlformats.org/officeDocument/2006/relationships/image" Target="../media/image54.svg"/><Relationship Id="rId9" Type="http://schemas.openxmlformats.org/officeDocument/2006/relationships/image" Target="../media/image59.png"/></Relationships>
</file>

<file path=ppt/slides/_rels/slide30.xml.rels><?xml version="1.0" encoding="UTF-8"?><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9.xml"/></Relationships>
</file>

<file path=ppt/slides/_rels/slide31.xml.rels><?xml version="1.0" encoding="UTF-8"?><Relationships xmlns="http://schemas.openxmlformats.org/package/2006/relationships"><Relationship Id="rId8" Type="http://schemas.openxmlformats.org/officeDocument/2006/relationships/image" Target="../media/image68.png"/><Relationship Id="rId13" Type="http://schemas.openxmlformats.org/officeDocument/2006/relationships/image" Target="../media/image58.svg"/><Relationship Id="rId3" Type="http://schemas.openxmlformats.org/officeDocument/2006/relationships/image" Target="../media/image65.svg"/><Relationship Id="rId7" Type="http://schemas.openxmlformats.org/officeDocument/2006/relationships/image" Target="../media/image67.svg"/><Relationship Id="rId12" Type="http://schemas.openxmlformats.org/officeDocument/2006/relationships/image" Target="../media/image57.png"/><Relationship Id="rId2" Type="http://schemas.openxmlformats.org/officeDocument/2006/relationships/image" Target="../media/image64.png"/><Relationship Id="rId1" Type="http://schemas.openxmlformats.org/officeDocument/2006/relationships/slideLayout" Target="../slideLayouts/slideLayout9.xml"/><Relationship Id="rId6" Type="http://schemas.openxmlformats.org/officeDocument/2006/relationships/image" Target="../media/image66.png"/><Relationship Id="rId11" Type="http://schemas.openxmlformats.org/officeDocument/2006/relationships/image" Target="../media/image71.svg"/><Relationship Id="rId5" Type="http://schemas.openxmlformats.org/officeDocument/2006/relationships/image" Target="../media/image54.svg"/><Relationship Id="rId10" Type="http://schemas.openxmlformats.org/officeDocument/2006/relationships/image" Target="../media/image70.png"/><Relationship Id="rId4" Type="http://schemas.openxmlformats.org/officeDocument/2006/relationships/image" Target="../media/image53.png"/><Relationship Id="rId9" Type="http://schemas.openxmlformats.org/officeDocument/2006/relationships/image" Target="../media/image69.svg"/></Relationships>
</file>

<file path=ppt/slides/_rels/slide32.xml.rels><?xml version="1.0" encoding="UTF-8"?><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18.xml"/><Relationship Id="rId1" Type="http://schemas.openxmlformats.org/officeDocument/2006/relationships/slideLayout" Target="../slideLayouts/slideLayout12.xml"/><Relationship Id="rId5" Type="http://schemas.openxmlformats.org/officeDocument/2006/relationships/image" Target="../media/image74.svg"/><Relationship Id="rId4" Type="http://schemas.openxmlformats.org/officeDocument/2006/relationships/image" Target="../media/image73.png"/></Relationships>
</file>

<file path=ppt/slides/_rels/slide33.xml.rels><?xml version="1.0" encoding="UTF-8"?><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9.xml"/><Relationship Id="rId1" Type="http://schemas.openxmlformats.org/officeDocument/2006/relationships/slideLayout" Target="../slideLayouts/slideLayout8.xml"/></Relationships>
</file>

<file path=ppt/slides/_rels/slide34.xml.rels><?xml version="1.0" encoding="UTF-8"?><Relationships xmlns="http://schemas.openxmlformats.org/package/2006/relationships"><Relationship Id="rId8" Type="http://schemas.openxmlformats.org/officeDocument/2006/relationships/hyperlink" Target="https://guider-ai.com/blog/types-of-mentoring/" TargetMode="External"/><Relationship Id="rId3" Type="http://schemas.openxmlformats.org/officeDocument/2006/relationships/hyperlink" Target="https://when.org.gr/wp-content/uploads/2025/01/ENG_Be-My-Help-Handbook.pdf" TargetMode="External"/><Relationship Id="rId7" Type="http://schemas.openxmlformats.org/officeDocument/2006/relationships/hyperlink" Target="https://www.ppd.admin.cam.ac.uk/files/mentoring_guide_2020_v3.pdf" TargetMode="External"/><Relationship Id="rId2" Type="http://schemas.openxmlformats.org/officeDocument/2006/relationships/notesSlide" Target="../notesSlides/notesSlide20.xml"/><Relationship Id="rId1" Type="http://schemas.openxmlformats.org/officeDocument/2006/relationships/slideLayout" Target="../slideLayouts/slideLayout10.xml"/><Relationship Id="rId6" Type="http://schemas.openxmlformats.org/officeDocument/2006/relationships/hyperlink" Target="https://mentoring.when.org.gr/faq/mentoring-in-general" TargetMode="External"/><Relationship Id="rId5" Type="http://schemas.openxmlformats.org/officeDocument/2006/relationships/hyperlink" Target="https://mentoring.when.org.gr/faq/for-mentees" TargetMode="External"/><Relationship Id="rId4" Type="http://schemas.openxmlformats.org/officeDocument/2006/relationships/hyperlink" Target="https://mentoring.when.org.gr/faq/for-mentors" TargetMode="External"/><Relationship Id="rId9" Type="http://schemas.openxmlformats.org/officeDocument/2006/relationships/hyperlink" Target="https://www.togetherplatform.com/handbook/mentor" TargetMode="External"/></Relationships>
</file>

<file path=ppt/slides/_rels/slide35.xml.rels><?xml version="1.0" encoding="UTF-8"?><Relationships xmlns="http://schemas.openxmlformats.org/package/2006/relationships"><Relationship Id="rId8" Type="http://schemas.openxmlformats.org/officeDocument/2006/relationships/hyperlink" Target="https://www.mentorink.com/blog/gallup-clifton-strengths-strengthsfinder-a-complete-guide/#:~:text=Improved%20Career%20and%20Personal%20Development%20By%20aligning,more%20effective%20for%20long%2Dterm%20growth%20and%20happiness" TargetMode="External"/><Relationship Id="rId3" Type="http://schemas.openxmlformats.org/officeDocument/2006/relationships/hyperlink" Target="https://www.stockton.ac.uk/media/3545/the-soler-model-script.pdf" TargetMode="External"/><Relationship Id="rId7" Type="http://schemas.openxmlformats.org/officeDocument/2006/relationships/hyperlink" Target="https://positivepsychology.com/appreciative-inquiry" TargetMode="External"/><Relationship Id="rId2" Type="http://schemas.openxmlformats.org/officeDocument/2006/relationships/notesSlide" Target="../notesSlides/notesSlide21.xml"/><Relationship Id="rId1" Type="http://schemas.openxmlformats.org/officeDocument/2006/relationships/slideLayout" Target="../slideLayouts/slideLayout10.xml"/><Relationship Id="rId6" Type="http://schemas.openxmlformats.org/officeDocument/2006/relationships/hyperlink" Target="https://www.mindtools.com/an0fzpz/the-grow-model-of-coaching-and-mentoring" TargetMode="External"/><Relationship Id="rId5" Type="http://schemas.openxmlformats.org/officeDocument/2006/relationships/hyperlink" Target="https://untools.co/ladder-of-inference/" TargetMode="External"/><Relationship Id="rId4" Type="http://schemas.openxmlformats.org/officeDocument/2006/relationships/hyperlink" Target="https://colinjamesmethod.com/what-is-reflective-listening/" TargetMode="External"/></Relationships>
</file>

<file path=ppt/slides/_rels/slide36.xml.rels><?xml version="1.0" encoding="UTF-8"?><Relationships xmlns="http://schemas.openxmlformats.org/package/2006/relationships"><Relationship Id="rId3" Type="http://schemas.openxmlformats.org/officeDocument/2006/relationships/hyperlink" Target="https://ca.indeed.com/career-advice/interviewing/star-interview-method" TargetMode="External"/><Relationship Id="rId7" Type="http://schemas.openxmlformats.org/officeDocument/2006/relationships/hyperlink" Target="https://www.nlp-techniques.org/what-is-nlp/nlp-planning/nlp-feedforward/" TargetMode="External"/><Relationship Id="rId2" Type="http://schemas.openxmlformats.org/officeDocument/2006/relationships/notesSlide" Target="../notesSlides/notesSlide22.xml"/><Relationship Id="rId1" Type="http://schemas.openxmlformats.org/officeDocument/2006/relationships/slideLayout" Target="../slideLayouts/slideLayout10.xml"/><Relationship Id="rId6" Type="http://schemas.openxmlformats.org/officeDocument/2006/relationships/hyperlink" Target="https://www.ccl.org/articles/leading-effectively-articles/closing-the-gap-between-intent-vs-impact-sbii/" TargetMode="External"/><Relationship Id="rId5" Type="http://schemas.openxmlformats.org/officeDocument/2006/relationships/hyperlink" Target="https://nordicnlp.com/2025/02/27/the-power-of-metaphors-in-coaching/" TargetMode="External"/><Relationship Id="rId4" Type="http://schemas.openxmlformats.org/officeDocument/2006/relationships/hyperlink" Target="https://writingcooperative.com/3-storytelling-frameworks-i-am-using-to-transform-my-content-writing-8433c83ce87e" TargetMode="External"/></Relationships>
</file>

<file path=ppt/slides/_rels/slide37.xml.rels><?xml version="1.0" encoding="UTF-8"?><Relationships xmlns="http://schemas.openxmlformats.org/package/2006/relationships"><Relationship Id="rId3" Type="http://schemas.openxmlformats.org/officeDocument/2006/relationships/hyperlink" Target="https://bramlettpartners.com/blog/radical-candor-care-personally-challenge-directly" TargetMode="External"/><Relationship Id="rId2" Type="http://schemas.openxmlformats.org/officeDocument/2006/relationships/notesSlide" Target="../notesSlides/notesSlide23.xml"/><Relationship Id="rId1" Type="http://schemas.openxmlformats.org/officeDocument/2006/relationships/slideLayout" Target="../slideLayouts/slideLayout10.xml"/><Relationship Id="rId4" Type="http://schemas.openxmlformats.org/officeDocument/2006/relationships/hyperlink" Target="https://www.tsw.co.uk/blog/leadership-and-management/daniel-goleman-emotional-intelligence/" TargetMode="External"/></Relationships>
</file>

<file path=ppt/slides/_rels/slide38.xml.rels><?xml version="1.0" encoding="UTF-8"?><Relationships xmlns="http://schemas.openxmlformats.org/package/2006/relationships"><Relationship Id="rId1" Type="http://schemas.openxmlformats.org/officeDocument/2006/relationships/slideLayout" Target="../slideLayouts/slideLayout5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4" name="Google Shape;134;p1"/>
          <p:cNvSpPr txBox="1">
            <a:spLocks noGrp="1"/>
          </p:cNvSpPr>
          <p:nvPr>
            <p:ph type="body" idx="1"/>
          </p:nvPr>
        </p:nvSpPr>
        <p:spPr>
          <a:xfrm>
            <a:off x="432250" y="2989746"/>
            <a:ext cx="4838400" cy="1277453"/>
          </a:xfrm>
          <a:prstGeom prst="rect">
            <a:avLst/>
          </a:prstGeom>
          <a:noFill/>
          <a:ln>
            <a:noFill/>
          </a:ln>
        </p:spPr>
        <p:txBody>
          <a:bodyPr spcFirstLastPara="1" wrap="square" lIns="91425" tIns="45700" rIns="91425" bIns="45700" anchor="t" anchorCtr="0">
            <a:noAutofit/>
          </a:bodyPr>
          <a:lstStyle/>
          <a:p>
            <a:pPr marL="0" indent="0"/>
            <a:r>
              <a:rPr lang="es-ES" noProof="0" dirty="0">
                <a:latin typeface="Calibri"/>
                <a:cs typeface="Calibri"/>
                <a:sym typeface="Calibri"/>
              </a:rPr>
              <a:t>Módulo 5:</a:t>
            </a:r>
          </a:p>
          <a:p>
            <a:pPr marL="0" indent="0"/>
            <a:r>
              <a:rPr lang="es-ES" noProof="0" dirty="0">
                <a:latin typeface="Calibri"/>
                <a:cs typeface="Calibri"/>
                <a:sym typeface="Calibri"/>
              </a:rPr>
              <a:t>Mentoría</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0BD1380-7543-68B4-AF41-0DDCF5DE864A}"/>
              </a:ext>
            </a:extLst>
          </p:cNvPr>
          <p:cNvSpPr>
            <a:spLocks noGrp="1"/>
          </p:cNvSpPr>
          <p:nvPr>
            <p:ph type="body" idx="1"/>
          </p:nvPr>
        </p:nvSpPr>
        <p:spPr/>
        <p:txBody>
          <a:bodyPr/>
          <a:lstStyle/>
          <a:p>
            <a:r>
              <a:rPr lang="es-ES" noProof="0" dirty="0">
                <a:latin typeface="Calibri"/>
                <a:ea typeface="Calibri"/>
                <a:cs typeface="Calibri"/>
              </a:rPr>
              <a:t>MÓDULO 5: Orientación – UNIDADES (1 h 15 min)</a:t>
            </a:r>
            <a:endParaRPr lang="es-ES" b="0" noProof="0" dirty="0">
              <a:solidFill>
                <a:srgbClr val="000000"/>
              </a:solidFill>
              <a:latin typeface="Calibri"/>
              <a:ea typeface="Calibri"/>
              <a:cs typeface="Calibri"/>
            </a:endParaRPr>
          </a:p>
          <a:p>
            <a:endParaRPr lang="es-ES" noProof="0" dirty="0"/>
          </a:p>
        </p:txBody>
      </p:sp>
      <p:grpSp>
        <p:nvGrpSpPr>
          <p:cNvPr id="4" name="Group 3">
            <a:extLst>
              <a:ext uri="{FF2B5EF4-FFF2-40B4-BE49-F238E27FC236}">
                <a16:creationId xmlns:a16="http://schemas.microsoft.com/office/drawing/2014/main" id="{AD9DD25D-CD94-5D65-396B-E2863924AE71}"/>
              </a:ext>
            </a:extLst>
          </p:cNvPr>
          <p:cNvGrpSpPr/>
          <p:nvPr/>
        </p:nvGrpSpPr>
        <p:grpSpPr>
          <a:xfrm>
            <a:off x="665307" y="3439813"/>
            <a:ext cx="4824346" cy="896771"/>
            <a:chOff x="452396" y="1116135"/>
            <a:chExt cx="4824346" cy="896771"/>
          </a:xfrm>
        </p:grpSpPr>
        <p:sp>
          <p:nvSpPr>
            <p:cNvPr id="5" name="Retângulo: Cantos Arredondados 4">
              <a:extLst>
                <a:ext uri="{FF2B5EF4-FFF2-40B4-BE49-F238E27FC236}">
                  <a16:creationId xmlns:a16="http://schemas.microsoft.com/office/drawing/2014/main" id="{42C79A9E-99E4-8ADB-82E5-DA9BA683A0EA}"/>
                </a:ext>
              </a:extLst>
            </p:cNvPr>
            <p:cNvSpPr/>
            <p:nvPr/>
          </p:nvSpPr>
          <p:spPr>
            <a:xfrm>
              <a:off x="526528" y="1116135"/>
              <a:ext cx="896771" cy="896771"/>
            </a:xfrm>
            <a:prstGeom prst="roundRect">
              <a:avLst/>
            </a:prstGeom>
            <a:solidFill>
              <a:srgbClr val="E954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PT"/>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s-ES" noProof="0" dirty="0"/>
            </a:p>
          </p:txBody>
        </p:sp>
        <p:sp>
          <p:nvSpPr>
            <p:cNvPr id="6" name="Retângulo: Cantos Arredondados 11">
              <a:extLst>
                <a:ext uri="{FF2B5EF4-FFF2-40B4-BE49-F238E27FC236}">
                  <a16:creationId xmlns:a16="http://schemas.microsoft.com/office/drawing/2014/main" id="{E47942E4-7B9D-CAA7-BCD2-A33D39CA416A}"/>
                </a:ext>
              </a:extLst>
            </p:cNvPr>
            <p:cNvSpPr/>
            <p:nvPr/>
          </p:nvSpPr>
          <p:spPr>
            <a:xfrm>
              <a:off x="526525" y="1116135"/>
              <a:ext cx="4750217" cy="896771"/>
            </a:xfrm>
            <a:prstGeom prst="roundRect">
              <a:avLst/>
            </a:prstGeom>
            <a:noFill/>
            <a:ln w="9525">
              <a:solidFill>
                <a:srgbClr val="E954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PT"/>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s-ES" noProof="0" dirty="0"/>
            </a:p>
          </p:txBody>
        </p:sp>
        <p:sp>
          <p:nvSpPr>
            <p:cNvPr id="7" name="CaixaDeTexto 18">
              <a:extLst>
                <a:ext uri="{FF2B5EF4-FFF2-40B4-BE49-F238E27FC236}">
                  <a16:creationId xmlns:a16="http://schemas.microsoft.com/office/drawing/2014/main" id="{AC56CD28-CDE2-41FD-8AAA-BDCF18BA6C03}"/>
                </a:ext>
              </a:extLst>
            </p:cNvPr>
            <p:cNvSpPr txBox="1"/>
            <p:nvPr/>
          </p:nvSpPr>
          <p:spPr>
            <a:xfrm>
              <a:off x="1571554" y="1241354"/>
              <a:ext cx="3556932" cy="646331"/>
            </a:xfrm>
            <a:prstGeom prst="rect">
              <a:avLst/>
            </a:prstGeom>
            <a:noFill/>
          </p:spPr>
          <p:txBody>
            <a:bodyPr wrap="square" lIns="91440" tIns="45720" rIns="91440" bIns="45720" rtlCol="0" anchor="t">
              <a:spAutoFit/>
            </a:bodyPr>
            <a:lstStyle>
              <a:defPPr>
                <a:defRPr lang="pt-P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ES" dirty="0">
                  <a:solidFill>
                    <a:srgbClr val="000000"/>
                  </a:solidFill>
                  <a:latin typeface="Calibri"/>
                  <a:ea typeface="Calibri"/>
                  <a:cs typeface="Calibri"/>
                </a:rPr>
                <a:t>Cómo convertirse en una buena aprendiz</a:t>
              </a:r>
              <a:endParaRPr lang="es-ES" noProof="0" dirty="0">
                <a:solidFill>
                  <a:srgbClr val="000000"/>
                </a:solidFill>
                <a:latin typeface="Calibri"/>
                <a:ea typeface="Calibri"/>
                <a:cs typeface="Calibri"/>
              </a:endParaRPr>
            </a:p>
          </p:txBody>
        </p:sp>
        <p:sp>
          <p:nvSpPr>
            <p:cNvPr id="8" name="TextBox 5">
              <a:extLst>
                <a:ext uri="{FF2B5EF4-FFF2-40B4-BE49-F238E27FC236}">
                  <a16:creationId xmlns:a16="http://schemas.microsoft.com/office/drawing/2014/main" id="{296242E5-F91A-19EB-F1AF-4A9F2EFF9C8D}"/>
                </a:ext>
              </a:extLst>
            </p:cNvPr>
            <p:cNvSpPr txBox="1"/>
            <p:nvPr/>
          </p:nvSpPr>
          <p:spPr>
            <a:xfrm>
              <a:off x="452396" y="1241354"/>
              <a:ext cx="1045031" cy="646331"/>
            </a:xfrm>
            <a:prstGeom prst="rect">
              <a:avLst/>
            </a:prstGeom>
            <a:noFill/>
          </p:spPr>
          <p:txBody>
            <a:bodyPr wrap="square" lIns="91440" tIns="45720" rIns="91440" bIns="45720" rtlCol="0" anchor="t">
              <a:spAutoFit/>
            </a:bodyPr>
            <a:lstStyle>
              <a:defPPr>
                <a:defRPr lang="pt-P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s-ES" b="1" dirty="0">
                  <a:solidFill>
                    <a:schemeClr val="bg1"/>
                  </a:solidFill>
                </a:rPr>
                <a:t>Unidad 5.2 </a:t>
              </a:r>
            </a:p>
          </p:txBody>
        </p:sp>
      </p:grpSp>
      <p:grpSp>
        <p:nvGrpSpPr>
          <p:cNvPr id="9" name="Group 8">
            <a:extLst>
              <a:ext uri="{FF2B5EF4-FFF2-40B4-BE49-F238E27FC236}">
                <a16:creationId xmlns:a16="http://schemas.microsoft.com/office/drawing/2014/main" id="{B1FBE6DE-9F2E-C5E6-B566-2D92D7EE29AA}"/>
              </a:ext>
            </a:extLst>
          </p:cNvPr>
          <p:cNvGrpSpPr/>
          <p:nvPr/>
        </p:nvGrpSpPr>
        <p:grpSpPr>
          <a:xfrm>
            <a:off x="690012" y="1048900"/>
            <a:ext cx="4799641" cy="896771"/>
            <a:chOff x="477101" y="1116135"/>
            <a:chExt cx="4799641" cy="896771"/>
          </a:xfrm>
        </p:grpSpPr>
        <p:sp>
          <p:nvSpPr>
            <p:cNvPr id="10" name="Retângulo: Cantos Arredondados 4">
              <a:extLst>
                <a:ext uri="{FF2B5EF4-FFF2-40B4-BE49-F238E27FC236}">
                  <a16:creationId xmlns:a16="http://schemas.microsoft.com/office/drawing/2014/main" id="{05382EB2-B7BE-52B5-3C79-67C44A7905F7}"/>
                </a:ext>
              </a:extLst>
            </p:cNvPr>
            <p:cNvSpPr/>
            <p:nvPr/>
          </p:nvSpPr>
          <p:spPr>
            <a:xfrm>
              <a:off x="526528" y="1116135"/>
              <a:ext cx="896771" cy="896771"/>
            </a:xfrm>
            <a:prstGeom prst="roundRect">
              <a:avLst/>
            </a:prstGeom>
            <a:solidFill>
              <a:srgbClr val="E954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PT"/>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s-ES" noProof="0" dirty="0"/>
            </a:p>
          </p:txBody>
        </p:sp>
        <p:sp>
          <p:nvSpPr>
            <p:cNvPr id="11" name="Retângulo: Cantos Arredondados 11">
              <a:extLst>
                <a:ext uri="{FF2B5EF4-FFF2-40B4-BE49-F238E27FC236}">
                  <a16:creationId xmlns:a16="http://schemas.microsoft.com/office/drawing/2014/main" id="{913A098E-864C-C9C3-7836-94E2470BB861}"/>
                </a:ext>
              </a:extLst>
            </p:cNvPr>
            <p:cNvSpPr/>
            <p:nvPr/>
          </p:nvSpPr>
          <p:spPr>
            <a:xfrm>
              <a:off x="526525" y="1116135"/>
              <a:ext cx="4750217" cy="896771"/>
            </a:xfrm>
            <a:prstGeom prst="roundRect">
              <a:avLst/>
            </a:prstGeom>
            <a:noFill/>
            <a:ln w="9525">
              <a:solidFill>
                <a:srgbClr val="E95426"/>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pt-PT"/>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s-ES" noProof="0" dirty="0" err="1">
                  <a:cs typeface="Arial"/>
                </a:rPr>
                <a:t>Indro</a:t>
              </a:r>
              <a:endParaRPr lang="es-ES" noProof="0" dirty="0"/>
            </a:p>
          </p:txBody>
        </p:sp>
        <p:sp>
          <p:nvSpPr>
            <p:cNvPr id="12" name="CaixaDeTexto 18">
              <a:extLst>
                <a:ext uri="{FF2B5EF4-FFF2-40B4-BE49-F238E27FC236}">
                  <a16:creationId xmlns:a16="http://schemas.microsoft.com/office/drawing/2014/main" id="{EC5DE61A-6DA4-E552-A9C7-239DF037FC8E}"/>
                </a:ext>
              </a:extLst>
            </p:cNvPr>
            <p:cNvSpPr txBox="1"/>
            <p:nvPr/>
          </p:nvSpPr>
          <p:spPr>
            <a:xfrm>
              <a:off x="1571556" y="1405286"/>
              <a:ext cx="3556932" cy="369332"/>
            </a:xfrm>
            <a:prstGeom prst="rect">
              <a:avLst/>
            </a:prstGeom>
            <a:noFill/>
          </p:spPr>
          <p:txBody>
            <a:bodyPr wrap="square" lIns="91440" tIns="45720" rIns="91440" bIns="45720" rtlCol="0" anchor="t">
              <a:spAutoFit/>
            </a:bodyPr>
            <a:lstStyle>
              <a:defPPr>
                <a:defRPr lang="pt-P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s-ES" noProof="0" dirty="0">
                <a:solidFill>
                  <a:schemeClr val="bg2">
                    <a:lumMod val="10000"/>
                  </a:schemeClr>
                </a:solidFill>
                <a:cs typeface="Arial"/>
              </a:endParaRPr>
            </a:p>
          </p:txBody>
        </p:sp>
        <p:sp>
          <p:nvSpPr>
            <p:cNvPr id="13" name="TextBox 5">
              <a:extLst>
                <a:ext uri="{FF2B5EF4-FFF2-40B4-BE49-F238E27FC236}">
                  <a16:creationId xmlns:a16="http://schemas.microsoft.com/office/drawing/2014/main" id="{3F10FEC5-5A4A-0A9A-3DB2-D0AC8C73EB17}"/>
                </a:ext>
              </a:extLst>
            </p:cNvPr>
            <p:cNvSpPr txBox="1"/>
            <p:nvPr/>
          </p:nvSpPr>
          <p:spPr>
            <a:xfrm>
              <a:off x="477101" y="1232922"/>
              <a:ext cx="998532" cy="646331"/>
            </a:xfrm>
            <a:prstGeom prst="rect">
              <a:avLst/>
            </a:prstGeom>
            <a:noFill/>
          </p:spPr>
          <p:txBody>
            <a:bodyPr wrap="square" lIns="91440" tIns="45720" rIns="91440" bIns="45720" rtlCol="0" anchor="t">
              <a:spAutoFit/>
            </a:bodyPr>
            <a:lstStyle>
              <a:defPPr>
                <a:defRPr lang="pt-P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s-ES" b="1" noProof="0" dirty="0">
                  <a:solidFill>
                    <a:schemeClr val="bg1"/>
                  </a:solidFill>
                </a:rPr>
                <a:t>Unidad 5.1 </a:t>
              </a:r>
            </a:p>
          </p:txBody>
        </p:sp>
      </p:grpSp>
      <p:grpSp>
        <p:nvGrpSpPr>
          <p:cNvPr id="14" name="Group 13">
            <a:extLst>
              <a:ext uri="{FF2B5EF4-FFF2-40B4-BE49-F238E27FC236}">
                <a16:creationId xmlns:a16="http://schemas.microsoft.com/office/drawing/2014/main" id="{B06F1B72-9BE0-36D5-F17C-00C9B735C5D3}"/>
              </a:ext>
            </a:extLst>
          </p:cNvPr>
          <p:cNvGrpSpPr/>
          <p:nvPr/>
        </p:nvGrpSpPr>
        <p:grpSpPr>
          <a:xfrm>
            <a:off x="6792197" y="1043552"/>
            <a:ext cx="4808384" cy="896771"/>
            <a:chOff x="468358" y="1116135"/>
            <a:chExt cx="4808384" cy="896771"/>
          </a:xfrm>
        </p:grpSpPr>
        <p:sp>
          <p:nvSpPr>
            <p:cNvPr id="15" name="Retângulo: Cantos Arredondados 4">
              <a:extLst>
                <a:ext uri="{FF2B5EF4-FFF2-40B4-BE49-F238E27FC236}">
                  <a16:creationId xmlns:a16="http://schemas.microsoft.com/office/drawing/2014/main" id="{BA34ADD0-732A-F488-455A-0C2C8A2326CD}"/>
                </a:ext>
              </a:extLst>
            </p:cNvPr>
            <p:cNvSpPr/>
            <p:nvPr/>
          </p:nvSpPr>
          <p:spPr>
            <a:xfrm>
              <a:off x="526528" y="1116135"/>
              <a:ext cx="896771" cy="896771"/>
            </a:xfrm>
            <a:prstGeom prst="roundRect">
              <a:avLst/>
            </a:prstGeom>
            <a:solidFill>
              <a:srgbClr val="E954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PT"/>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s-ES" noProof="0" dirty="0"/>
            </a:p>
          </p:txBody>
        </p:sp>
        <p:sp>
          <p:nvSpPr>
            <p:cNvPr id="16" name="Retângulo: Cantos Arredondados 11">
              <a:extLst>
                <a:ext uri="{FF2B5EF4-FFF2-40B4-BE49-F238E27FC236}">
                  <a16:creationId xmlns:a16="http://schemas.microsoft.com/office/drawing/2014/main" id="{8D07DD04-8247-5A29-4FBC-7E9DB6FB781B}"/>
                </a:ext>
              </a:extLst>
            </p:cNvPr>
            <p:cNvSpPr/>
            <p:nvPr/>
          </p:nvSpPr>
          <p:spPr>
            <a:xfrm>
              <a:off x="526525" y="1116135"/>
              <a:ext cx="4750217" cy="896771"/>
            </a:xfrm>
            <a:prstGeom prst="roundRect">
              <a:avLst/>
            </a:prstGeom>
            <a:noFill/>
            <a:ln w="9525">
              <a:solidFill>
                <a:srgbClr val="E954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PT"/>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s-ES" noProof="0" dirty="0"/>
            </a:p>
          </p:txBody>
        </p:sp>
        <p:sp>
          <p:nvSpPr>
            <p:cNvPr id="17" name="CaixaDeTexto 18">
              <a:extLst>
                <a:ext uri="{FF2B5EF4-FFF2-40B4-BE49-F238E27FC236}">
                  <a16:creationId xmlns:a16="http://schemas.microsoft.com/office/drawing/2014/main" id="{097A6271-F3CB-CC4E-609C-1E7DFBF59C5B}"/>
                </a:ext>
              </a:extLst>
            </p:cNvPr>
            <p:cNvSpPr txBox="1"/>
            <p:nvPr/>
          </p:nvSpPr>
          <p:spPr>
            <a:xfrm>
              <a:off x="1571556" y="1405286"/>
              <a:ext cx="3556932" cy="369332"/>
            </a:xfrm>
            <a:prstGeom prst="rect">
              <a:avLst/>
            </a:prstGeom>
            <a:noFill/>
          </p:spPr>
          <p:txBody>
            <a:bodyPr wrap="square" lIns="91440" tIns="45720" rIns="91440" bIns="45720" rtlCol="0" anchor="t">
              <a:spAutoFit/>
            </a:bodyPr>
            <a:lstStyle>
              <a:defPPr>
                <a:defRPr lang="pt-P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ES" noProof="0" dirty="0">
                  <a:solidFill>
                    <a:schemeClr val="bg2">
                      <a:lumMod val="10000"/>
                    </a:schemeClr>
                  </a:solidFill>
                  <a:latin typeface="Calibri" panose="020F0502020204030204" pitchFamily="34" charset="0"/>
                  <a:ea typeface="Calibri" panose="020F0502020204030204" pitchFamily="34" charset="0"/>
                  <a:cs typeface="Calibri" panose="020F0502020204030204" pitchFamily="34" charset="0"/>
                </a:rPr>
                <a:t>Convertirse en mentor</a:t>
              </a:r>
              <a:endParaRPr lang="es-ES" noProof="0" dirty="0">
                <a:latin typeface="Calibri" panose="020F0502020204030204" pitchFamily="34" charset="0"/>
                <a:ea typeface="Calibri" panose="020F0502020204030204" pitchFamily="34" charset="0"/>
                <a:cs typeface="Calibri" panose="020F0502020204030204" pitchFamily="34" charset="0"/>
              </a:endParaRPr>
            </a:p>
          </p:txBody>
        </p:sp>
        <p:sp>
          <p:nvSpPr>
            <p:cNvPr id="18" name="TextBox 5">
              <a:extLst>
                <a:ext uri="{FF2B5EF4-FFF2-40B4-BE49-F238E27FC236}">
                  <a16:creationId xmlns:a16="http://schemas.microsoft.com/office/drawing/2014/main" id="{04A52494-78D0-5820-9AA5-A92A210322E0}"/>
                </a:ext>
              </a:extLst>
            </p:cNvPr>
            <p:cNvSpPr txBox="1"/>
            <p:nvPr/>
          </p:nvSpPr>
          <p:spPr>
            <a:xfrm>
              <a:off x="468358" y="1245240"/>
              <a:ext cx="1013109" cy="646331"/>
            </a:xfrm>
            <a:prstGeom prst="rect">
              <a:avLst/>
            </a:prstGeom>
            <a:noFill/>
          </p:spPr>
          <p:txBody>
            <a:bodyPr wrap="square" lIns="91440" tIns="45720" rIns="91440" bIns="45720" rtlCol="0" anchor="t">
              <a:spAutoFit/>
            </a:bodyPr>
            <a:lstStyle>
              <a:defPPr>
                <a:defRPr lang="pt-P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s-ES" b="1" noProof="0" dirty="0">
                  <a:solidFill>
                    <a:schemeClr val="bg1"/>
                  </a:solidFill>
                </a:rPr>
                <a:t>Unidad 5.3 </a:t>
              </a:r>
            </a:p>
          </p:txBody>
        </p:sp>
      </p:grpSp>
      <p:sp>
        <p:nvSpPr>
          <p:cNvPr id="24" name="TextBox 23">
            <a:extLst>
              <a:ext uri="{FF2B5EF4-FFF2-40B4-BE49-F238E27FC236}">
                <a16:creationId xmlns:a16="http://schemas.microsoft.com/office/drawing/2014/main" id="{3AA5BD78-4420-9B34-EC7D-7AC448922EFC}"/>
              </a:ext>
            </a:extLst>
          </p:cNvPr>
          <p:cNvSpPr txBox="1"/>
          <p:nvPr/>
        </p:nvSpPr>
        <p:spPr>
          <a:xfrm>
            <a:off x="91781" y="2121444"/>
            <a:ext cx="4043082" cy="96847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971550" lvl="1" indent="-285750">
              <a:lnSpc>
                <a:spcPct val="90000"/>
              </a:lnSpc>
              <a:spcBef>
                <a:spcPts val="500"/>
              </a:spcBef>
              <a:buFont typeface="Wingdings,Sans-Serif"/>
              <a:buChar char="ü"/>
            </a:pPr>
            <a:r>
              <a:rPr lang="es-ES" sz="1800" dirty="0">
                <a:latin typeface="Calibri"/>
                <a:ea typeface="Calibri"/>
                <a:cs typeface="Calibri"/>
              </a:rPr>
              <a:t>¿Qué es la mentoría</a:t>
            </a:r>
            <a:r>
              <a:rPr lang="es-ES" sz="1800" noProof="0" dirty="0">
                <a:latin typeface="Calibri"/>
                <a:ea typeface="Calibri"/>
                <a:cs typeface="Calibri"/>
              </a:rPr>
              <a:t>? </a:t>
            </a:r>
          </a:p>
          <a:p>
            <a:pPr marL="971550" lvl="1" indent="-285750">
              <a:lnSpc>
                <a:spcPct val="90000"/>
              </a:lnSpc>
              <a:spcBef>
                <a:spcPts val="500"/>
              </a:spcBef>
              <a:buFont typeface="Wingdings,Sans-Serif"/>
              <a:buChar char="ü"/>
            </a:pPr>
            <a:r>
              <a:rPr lang="es-ES" sz="1800" noProof="0" dirty="0">
                <a:latin typeface="Calibri"/>
                <a:ea typeface="Calibri"/>
                <a:cs typeface="Calibri"/>
              </a:rPr>
              <a:t>Beneficios</a:t>
            </a:r>
          </a:p>
          <a:p>
            <a:pPr marL="971550" lvl="1" indent="-285750">
              <a:lnSpc>
                <a:spcPct val="90000"/>
              </a:lnSpc>
              <a:spcBef>
                <a:spcPts val="500"/>
              </a:spcBef>
              <a:buFont typeface="Wingdings,Sans-Serif"/>
              <a:buChar char="ü"/>
            </a:pPr>
            <a:r>
              <a:rPr lang="es-ES" sz="1800" noProof="0" dirty="0">
                <a:latin typeface="Calibri"/>
                <a:ea typeface="Calibri"/>
                <a:cs typeface="Calibri"/>
              </a:rPr>
              <a:t>Tipos de mentorías</a:t>
            </a:r>
            <a:endParaRPr lang="es-ES" noProof="0" dirty="0"/>
          </a:p>
        </p:txBody>
      </p:sp>
      <p:sp>
        <p:nvSpPr>
          <p:cNvPr id="26" name="CaixaDeTexto 18">
            <a:extLst>
              <a:ext uri="{FF2B5EF4-FFF2-40B4-BE49-F238E27FC236}">
                <a16:creationId xmlns:a16="http://schemas.microsoft.com/office/drawing/2014/main" id="{B8DD1AC8-80EC-58C5-24E8-B66710384A99}"/>
              </a:ext>
            </a:extLst>
          </p:cNvPr>
          <p:cNvSpPr txBox="1"/>
          <p:nvPr/>
        </p:nvSpPr>
        <p:spPr>
          <a:xfrm>
            <a:off x="1869633" y="1311157"/>
            <a:ext cx="3556932" cy="369332"/>
          </a:xfrm>
          <a:prstGeom prst="rect">
            <a:avLst/>
          </a:prstGeom>
          <a:noFill/>
        </p:spPr>
        <p:txBody>
          <a:bodyPr wrap="square" lIns="91440" tIns="45720" rIns="91440" bIns="45720" rtlCol="0" anchor="t">
            <a:spAutoFit/>
          </a:bodyPr>
          <a:lstStyle>
            <a:defPPr>
              <a:defRPr lang="pt-P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ES" noProof="0" dirty="0">
                <a:solidFill>
                  <a:srgbClr val="000000"/>
                </a:solidFill>
                <a:latin typeface="Calibri"/>
                <a:ea typeface="Calibri"/>
                <a:cs typeface="Calibri"/>
              </a:rPr>
              <a:t>Introducción a la mentoría</a:t>
            </a:r>
            <a:endParaRPr lang="es-ES" noProof="0" dirty="0"/>
          </a:p>
        </p:txBody>
      </p:sp>
      <p:sp>
        <p:nvSpPr>
          <p:cNvPr id="28" name="TextBox 27">
            <a:extLst>
              <a:ext uri="{FF2B5EF4-FFF2-40B4-BE49-F238E27FC236}">
                <a16:creationId xmlns:a16="http://schemas.microsoft.com/office/drawing/2014/main" id="{C81740E4-B3FF-28ED-52C2-B69E6C3A6430}"/>
              </a:ext>
            </a:extLst>
          </p:cNvPr>
          <p:cNvSpPr txBox="1"/>
          <p:nvPr/>
        </p:nvSpPr>
        <p:spPr>
          <a:xfrm>
            <a:off x="91781" y="4673527"/>
            <a:ext cx="6553198" cy="19959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971550" lvl="1" indent="-285750">
              <a:lnSpc>
                <a:spcPct val="90000"/>
              </a:lnSpc>
              <a:spcBef>
                <a:spcPts val="500"/>
              </a:spcBef>
              <a:buFont typeface="Wingdings,Sans-Serif"/>
              <a:buChar char="ü"/>
            </a:pPr>
            <a:r>
              <a:rPr lang="es-ES" sz="1800" noProof="0" dirty="0">
                <a:latin typeface="Calibri"/>
                <a:ea typeface="Calibri"/>
                <a:cs typeface="Calibri"/>
              </a:rPr>
              <a:t>Por qué las relaciones de mentores son valiosas para el crecimiento personal y profesional</a:t>
            </a:r>
          </a:p>
          <a:p>
            <a:pPr marL="971550" lvl="1" indent="-285750">
              <a:lnSpc>
                <a:spcPct val="90000"/>
              </a:lnSpc>
              <a:spcBef>
                <a:spcPts val="500"/>
              </a:spcBef>
              <a:buFont typeface="Wingdings,Sans-Serif"/>
              <a:buChar char="ü"/>
            </a:pPr>
            <a:r>
              <a:rPr lang="es-ES" sz="1800" dirty="0">
                <a:latin typeface="Calibri"/>
                <a:ea typeface="Calibri"/>
                <a:cs typeface="Calibri"/>
              </a:rPr>
              <a:t>Cómo identificar tus necesidades y objetivos como aprendiz</a:t>
            </a:r>
            <a:endParaRPr lang="es-ES" sz="1800" noProof="0" dirty="0">
              <a:latin typeface="Calibri"/>
              <a:ea typeface="Calibri"/>
              <a:cs typeface="Calibri"/>
            </a:endParaRPr>
          </a:p>
          <a:p>
            <a:pPr marL="971550" lvl="1" indent="-285750">
              <a:lnSpc>
                <a:spcPct val="90000"/>
              </a:lnSpc>
              <a:spcBef>
                <a:spcPts val="500"/>
              </a:spcBef>
              <a:buFont typeface="Wingdings,Sans-Serif"/>
              <a:buChar char="ü"/>
            </a:pPr>
            <a:r>
              <a:rPr lang="es-ES" sz="1800" dirty="0">
                <a:latin typeface="Calibri"/>
                <a:ea typeface="Calibri"/>
                <a:cs typeface="Calibri"/>
              </a:rPr>
              <a:t>Encontrar al mentor adecuado</a:t>
            </a:r>
            <a:endParaRPr lang="es-ES" sz="1800" noProof="0" dirty="0">
              <a:latin typeface="Calibri"/>
              <a:ea typeface="Calibri"/>
              <a:cs typeface="Calibri"/>
            </a:endParaRPr>
          </a:p>
          <a:p>
            <a:pPr marL="971550" lvl="1" indent="-285750">
              <a:lnSpc>
                <a:spcPct val="90000"/>
              </a:lnSpc>
              <a:spcBef>
                <a:spcPts val="500"/>
              </a:spcBef>
              <a:buFont typeface="Wingdings,Sans-Serif"/>
              <a:buChar char="ü"/>
            </a:pPr>
            <a:r>
              <a:rPr lang="es-ES" sz="1800" dirty="0">
                <a:latin typeface="Calibri"/>
                <a:ea typeface="Calibri"/>
                <a:cs typeface="Calibri"/>
              </a:rPr>
              <a:t>Habilidades para las aprendices exitosas</a:t>
            </a:r>
            <a:endParaRPr lang="es-ES" sz="1800" noProof="0" dirty="0">
              <a:latin typeface="Calibri"/>
              <a:ea typeface="Calibri"/>
              <a:cs typeface="Calibri"/>
            </a:endParaRPr>
          </a:p>
          <a:p>
            <a:endParaRPr lang="es-ES" noProof="0" dirty="0"/>
          </a:p>
        </p:txBody>
      </p:sp>
      <p:sp>
        <p:nvSpPr>
          <p:cNvPr id="3" name="TextBox 2">
            <a:extLst>
              <a:ext uri="{FF2B5EF4-FFF2-40B4-BE49-F238E27FC236}">
                <a16:creationId xmlns:a16="http://schemas.microsoft.com/office/drawing/2014/main" id="{575ABDF8-92F0-8541-71BE-AFE792668969}"/>
              </a:ext>
            </a:extLst>
          </p:cNvPr>
          <p:cNvSpPr txBox="1"/>
          <p:nvPr/>
        </p:nvSpPr>
        <p:spPr>
          <a:xfrm>
            <a:off x="6271509" y="2098907"/>
            <a:ext cx="5828710" cy="240732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971550" lvl="1" indent="-285750">
              <a:lnSpc>
                <a:spcPct val="90000"/>
              </a:lnSpc>
              <a:spcBef>
                <a:spcPts val="500"/>
              </a:spcBef>
              <a:buFont typeface="Wingdings,Sans-Serif"/>
              <a:buChar char="ü"/>
            </a:pPr>
            <a:r>
              <a:rPr lang="es-ES" sz="1800" dirty="0">
                <a:latin typeface="Calibri"/>
                <a:ea typeface="Calibri"/>
                <a:cs typeface="Calibri"/>
              </a:rPr>
              <a:t>¿Cuándo es el momento adecuado</a:t>
            </a:r>
            <a:r>
              <a:rPr lang="es-ES" sz="1800" noProof="0" dirty="0">
                <a:latin typeface="Calibri"/>
                <a:ea typeface="Calibri"/>
                <a:cs typeface="Calibri"/>
              </a:rPr>
              <a:t>?</a:t>
            </a:r>
            <a:endParaRPr lang="es-ES" noProof="0" dirty="0">
              <a:ea typeface="Calibri"/>
            </a:endParaRPr>
          </a:p>
          <a:p>
            <a:pPr marL="971550" lvl="1" indent="-285750">
              <a:lnSpc>
                <a:spcPct val="90000"/>
              </a:lnSpc>
              <a:spcBef>
                <a:spcPts val="500"/>
              </a:spcBef>
              <a:buFont typeface="Wingdings,Sans-Serif"/>
              <a:buChar char="ü"/>
            </a:pPr>
            <a:r>
              <a:rPr lang="es-ES" sz="1800" noProof="0" dirty="0">
                <a:latin typeface="Calibri"/>
                <a:ea typeface="Calibri"/>
                <a:cs typeface="Calibri"/>
              </a:rPr>
              <a:t>Competencias básicas para una mentoría eficaz</a:t>
            </a:r>
          </a:p>
          <a:p>
            <a:pPr marL="971550" lvl="1" indent="-285750">
              <a:lnSpc>
                <a:spcPct val="90000"/>
              </a:lnSpc>
              <a:spcBef>
                <a:spcPts val="500"/>
              </a:spcBef>
              <a:buFont typeface="Wingdings,Sans-Serif"/>
              <a:buChar char="ü"/>
            </a:pPr>
            <a:r>
              <a:rPr lang="es-ES" sz="1800" noProof="0" dirty="0">
                <a:latin typeface="Calibri"/>
                <a:ea typeface="Calibri"/>
                <a:cs typeface="Calibri"/>
              </a:rPr>
              <a:t>Liderar con empatía y conciencia</a:t>
            </a:r>
          </a:p>
          <a:p>
            <a:pPr marL="971550" lvl="1" indent="-285750">
              <a:lnSpc>
                <a:spcPct val="90000"/>
              </a:lnSpc>
              <a:spcBef>
                <a:spcPts val="500"/>
              </a:spcBef>
              <a:buFont typeface="Wingdings,Sans-Serif"/>
              <a:buChar char="ü"/>
            </a:pPr>
            <a:r>
              <a:rPr lang="es-ES" sz="1800" noProof="0" dirty="0">
                <a:latin typeface="Calibri"/>
                <a:ea typeface="Calibri"/>
                <a:cs typeface="Calibri"/>
              </a:rPr>
              <a:t>Herramientas y técnicas</a:t>
            </a:r>
          </a:p>
          <a:p>
            <a:pPr marL="971550" lvl="1" indent="-285750">
              <a:lnSpc>
                <a:spcPct val="90000"/>
              </a:lnSpc>
              <a:spcBef>
                <a:spcPts val="500"/>
              </a:spcBef>
              <a:buFont typeface="Wingdings,Sans-Serif"/>
              <a:buChar char="ü"/>
            </a:pPr>
            <a:r>
              <a:rPr lang="es-ES" sz="1800" noProof="0" dirty="0">
                <a:latin typeface="Calibri"/>
                <a:ea typeface="Calibri"/>
                <a:cs typeface="Calibri"/>
              </a:rPr>
              <a:t>Ayudar a las alumnas a establecer y alcanzar tus objetivos</a:t>
            </a:r>
          </a:p>
          <a:p>
            <a:pPr marL="971550" lvl="1" indent="-285750">
              <a:lnSpc>
                <a:spcPct val="90000"/>
              </a:lnSpc>
              <a:spcBef>
                <a:spcPts val="500"/>
              </a:spcBef>
              <a:buFont typeface="Wingdings,Sans-Serif"/>
              <a:buChar char="ü"/>
            </a:pPr>
            <a:r>
              <a:rPr lang="es-ES" sz="1800" noProof="0" dirty="0">
                <a:latin typeface="Calibri"/>
                <a:ea typeface="Calibri"/>
                <a:cs typeface="Calibri"/>
              </a:rPr>
              <a:t>Mantener la integridad en las relaciones de mentoría</a:t>
            </a:r>
          </a:p>
        </p:txBody>
      </p:sp>
    </p:spTree>
    <p:extLst>
      <p:ext uri="{BB962C8B-B14F-4D97-AF65-F5344CB8AC3E}">
        <p14:creationId xmlns:p14="http://schemas.microsoft.com/office/powerpoint/2010/main" val="25478950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580B69C-D41F-7035-5A73-AEFE3886108B}"/>
              </a:ext>
            </a:extLst>
          </p:cNvPr>
          <p:cNvSpPr>
            <a:spLocks noGrp="1"/>
          </p:cNvSpPr>
          <p:nvPr>
            <p:ph type="body" idx="1"/>
          </p:nvPr>
        </p:nvSpPr>
        <p:spPr>
          <a:xfrm>
            <a:off x="2620585" y="150371"/>
            <a:ext cx="6300677" cy="628209"/>
          </a:xfrm>
        </p:spPr>
        <p:txBody>
          <a:bodyPr/>
          <a:lstStyle/>
          <a:p>
            <a:r>
              <a:rPr lang="es-ES" dirty="0">
                <a:latin typeface="Calibri" panose="020F0502020204030204" pitchFamily="34" charset="0"/>
                <a:cs typeface="Calibri" panose="020F0502020204030204" pitchFamily="34" charset="0"/>
              </a:rPr>
              <a:t>¿Qué aprenderás en este módulo?</a:t>
            </a:r>
            <a:endParaRPr lang="es-ES" noProof="0" dirty="0">
              <a:latin typeface="Calibri" panose="020F0502020204030204" pitchFamily="34" charset="0"/>
              <a:cs typeface="Calibri" panose="020F0502020204030204" pitchFamily="34" charset="0"/>
            </a:endParaRPr>
          </a:p>
          <a:p>
            <a:endParaRPr lang="es-ES" noProof="0" dirty="0"/>
          </a:p>
        </p:txBody>
      </p:sp>
      <p:sp>
        <p:nvSpPr>
          <p:cNvPr id="3" name="Text Placeholder 2">
            <a:extLst>
              <a:ext uri="{FF2B5EF4-FFF2-40B4-BE49-F238E27FC236}">
                <a16:creationId xmlns:a16="http://schemas.microsoft.com/office/drawing/2014/main" id="{B69A91E7-B505-C582-844A-7252BBD81619}"/>
              </a:ext>
            </a:extLst>
          </p:cNvPr>
          <p:cNvSpPr>
            <a:spLocks noGrp="1"/>
          </p:cNvSpPr>
          <p:nvPr>
            <p:ph type="body" idx="2"/>
          </p:nvPr>
        </p:nvSpPr>
        <p:spPr>
          <a:xfrm>
            <a:off x="373287" y="871696"/>
            <a:ext cx="11450304" cy="5835933"/>
          </a:xfrm>
        </p:spPr>
        <p:txBody>
          <a:bodyPr/>
          <a:lstStyle/>
          <a:p>
            <a:pPr marL="101600" indent="0"/>
            <a:r>
              <a:rPr lang="es-ES" sz="1600" b="1" noProof="0" dirty="0">
                <a:solidFill>
                  <a:srgbClr val="000000"/>
                </a:solidFill>
                <a:latin typeface="Calibri" panose="020F0502020204030204" pitchFamily="34" charset="0"/>
                <a:cs typeface="Calibri" panose="020F0502020204030204" pitchFamily="34" charset="0"/>
              </a:rPr>
              <a:t>Conocimientos</a:t>
            </a:r>
            <a:endParaRPr lang="es-ES" sz="1600" noProof="0" dirty="0">
              <a:solidFill>
                <a:srgbClr val="000000"/>
              </a:solidFill>
              <a:latin typeface="Calibri" panose="020F0502020204030204" pitchFamily="34" charset="0"/>
              <a:cs typeface="Calibri" panose="020F0502020204030204" pitchFamily="34" charset="0"/>
            </a:endParaRPr>
          </a:p>
          <a:p>
            <a:pPr marL="101600" indent="0"/>
            <a:r>
              <a:rPr lang="es-ES" sz="1600" dirty="0">
                <a:solidFill>
                  <a:srgbClr val="000000"/>
                </a:solidFill>
                <a:latin typeface="Calibri" panose="020F0502020204030204" pitchFamily="34" charset="0"/>
                <a:cs typeface="Calibri" panose="020F0502020204030204" pitchFamily="34" charset="0"/>
              </a:rPr>
              <a:t>A</a:t>
            </a:r>
            <a:r>
              <a:rPr lang="es-ES" sz="1600" noProof="0" dirty="0">
                <a:solidFill>
                  <a:srgbClr val="000000"/>
                </a:solidFill>
                <a:latin typeface="Calibri" panose="020F0502020204030204" pitchFamily="34" charset="0"/>
                <a:cs typeface="Calibri" panose="020F0502020204030204" pitchFamily="34" charset="0"/>
              </a:rPr>
              <a:t>prenderás:</a:t>
            </a:r>
          </a:p>
          <a:p>
            <a:pPr marL="285750" indent="-285750">
              <a:buChar char="•"/>
            </a:pPr>
            <a:r>
              <a:rPr lang="es-ES" sz="1600" dirty="0">
                <a:solidFill>
                  <a:srgbClr val="000000"/>
                </a:solidFill>
                <a:latin typeface="Calibri" panose="020F0502020204030204" pitchFamily="34" charset="0"/>
                <a:cs typeface="Calibri" panose="020F0502020204030204" pitchFamily="34" charset="0"/>
              </a:rPr>
              <a:t>El objetivo fundamental de la mentoría: qué es (y qué no es) y en qué se diferencia del coaching.</a:t>
            </a:r>
            <a:endParaRPr lang="es-ES" sz="1600" noProof="0" dirty="0">
              <a:solidFill>
                <a:srgbClr val="000000"/>
              </a:solidFill>
              <a:latin typeface="Calibri" panose="020F0502020204030204" pitchFamily="34" charset="0"/>
              <a:cs typeface="Calibri" panose="020F0502020204030204" pitchFamily="34" charset="0"/>
            </a:endParaRPr>
          </a:p>
          <a:p>
            <a:pPr marL="285750" indent="-285750">
              <a:buChar char="•"/>
            </a:pPr>
            <a:r>
              <a:rPr lang="es-ES" sz="1600" noProof="0" dirty="0">
                <a:solidFill>
                  <a:srgbClr val="000000"/>
                </a:solidFill>
                <a:latin typeface="Calibri" panose="020F0502020204030204" pitchFamily="34" charset="0"/>
                <a:cs typeface="Calibri" panose="020F0502020204030204" pitchFamily="34" charset="0"/>
              </a:rPr>
              <a:t>Los beneficios personales y profesionales de la mentoría tanto para los mentores como para los aprendices.</a:t>
            </a:r>
          </a:p>
          <a:p>
            <a:pPr marL="285750" indent="-285750">
              <a:buChar char="•"/>
            </a:pPr>
            <a:r>
              <a:rPr lang="es-ES" sz="1600" dirty="0">
                <a:solidFill>
                  <a:srgbClr val="000000"/>
                </a:solidFill>
                <a:latin typeface="Calibri" panose="020F0502020204030204" pitchFamily="34" charset="0"/>
                <a:cs typeface="Calibri" panose="020F0502020204030204" pitchFamily="34" charset="0"/>
              </a:rPr>
              <a:t>Los tipos de relaciones de mentoría y los contextos en los que se utilizan.</a:t>
            </a:r>
            <a:endParaRPr lang="es-ES" sz="1600" noProof="0" dirty="0">
              <a:latin typeface="Calibri" panose="020F0502020204030204" pitchFamily="34" charset="0"/>
              <a:cs typeface="Calibri" panose="020F0502020204030204" pitchFamily="34" charset="0"/>
            </a:endParaRPr>
          </a:p>
          <a:p>
            <a:pPr marL="101600" indent="0"/>
            <a:r>
              <a:rPr lang="es-ES" sz="1600" b="1" noProof="0" dirty="0">
                <a:solidFill>
                  <a:srgbClr val="000000"/>
                </a:solidFill>
                <a:latin typeface="Calibri" panose="020F0502020204030204" pitchFamily="34" charset="0"/>
                <a:cs typeface="Calibri" panose="020F0502020204030204" pitchFamily="34" charset="0"/>
              </a:rPr>
              <a:t>Habilidades</a:t>
            </a:r>
            <a:endParaRPr lang="es-ES" sz="1600" noProof="0" dirty="0">
              <a:solidFill>
                <a:srgbClr val="000000"/>
              </a:solidFill>
              <a:latin typeface="Calibri" panose="020F0502020204030204" pitchFamily="34" charset="0"/>
              <a:cs typeface="Calibri" panose="020F0502020204030204" pitchFamily="34" charset="0"/>
            </a:endParaRPr>
          </a:p>
          <a:p>
            <a:pPr marL="101600" indent="0"/>
            <a:r>
              <a:rPr lang="es-ES" sz="1600" dirty="0">
                <a:solidFill>
                  <a:srgbClr val="000000"/>
                </a:solidFill>
                <a:latin typeface="Calibri" panose="020F0502020204030204" pitchFamily="34" charset="0"/>
                <a:cs typeface="Calibri" panose="020F0502020204030204" pitchFamily="34" charset="0"/>
              </a:rPr>
              <a:t>Serás capaz de</a:t>
            </a:r>
            <a:r>
              <a:rPr lang="es-ES" sz="1600" noProof="0" dirty="0">
                <a:solidFill>
                  <a:srgbClr val="000000"/>
                </a:solidFill>
                <a:latin typeface="Calibri" panose="020F0502020204030204" pitchFamily="34" charset="0"/>
                <a:cs typeface="Calibri" panose="020F0502020204030204" pitchFamily="34" charset="0"/>
              </a:rPr>
              <a:t>:</a:t>
            </a:r>
          </a:p>
          <a:p>
            <a:pPr marL="285750" indent="-285750">
              <a:buChar char="•"/>
            </a:pPr>
            <a:r>
              <a:rPr lang="es-ES" sz="1600" dirty="0">
                <a:solidFill>
                  <a:srgbClr val="000000"/>
                </a:solidFill>
                <a:latin typeface="Calibri" panose="020F0502020204030204" pitchFamily="34" charset="0"/>
                <a:cs typeface="Calibri" panose="020F0502020204030204" pitchFamily="34" charset="0"/>
              </a:rPr>
              <a:t>Establecer objetivos claros y realistas para la mentoría.</a:t>
            </a:r>
            <a:endParaRPr lang="es-ES" sz="1600" noProof="0" dirty="0">
              <a:solidFill>
                <a:srgbClr val="000000"/>
              </a:solidFill>
              <a:latin typeface="Calibri" panose="020F0502020204030204" pitchFamily="34" charset="0"/>
              <a:cs typeface="Calibri" panose="020F0502020204030204" pitchFamily="34" charset="0"/>
            </a:endParaRPr>
          </a:p>
          <a:p>
            <a:pPr marL="285750" indent="-285750">
              <a:buChar char="•"/>
            </a:pPr>
            <a:r>
              <a:rPr lang="es-ES" sz="1600" noProof="0" dirty="0">
                <a:solidFill>
                  <a:srgbClr val="000000"/>
                </a:solidFill>
                <a:latin typeface="Calibri" panose="020F0502020204030204" pitchFamily="34" charset="0"/>
                <a:cs typeface="Calibri" panose="020F0502020204030204" pitchFamily="34" charset="0"/>
              </a:rPr>
              <a:t>Aplicar habilidades interpersonales clave en las interacciones de mentoría.</a:t>
            </a:r>
          </a:p>
          <a:p>
            <a:pPr marL="285750" indent="-285750">
              <a:buChar char="•"/>
            </a:pPr>
            <a:r>
              <a:rPr lang="es-ES" sz="1600" noProof="0" dirty="0">
                <a:solidFill>
                  <a:srgbClr val="000000"/>
                </a:solidFill>
                <a:latin typeface="Calibri" panose="020F0502020204030204" pitchFamily="34" charset="0"/>
                <a:cs typeface="Calibri" panose="020F0502020204030204" pitchFamily="34" charset="0"/>
              </a:rPr>
              <a:t>Identificar y acercarte a mentores potenciales que estén alineados con tus valores y objetivos clave.</a:t>
            </a:r>
            <a:endParaRPr lang="es-ES" sz="1600" noProof="0" dirty="0">
              <a:latin typeface="Calibri" panose="020F0502020204030204" pitchFamily="34" charset="0"/>
              <a:cs typeface="Calibri" panose="020F0502020204030204" pitchFamily="34" charset="0"/>
            </a:endParaRPr>
          </a:p>
          <a:p>
            <a:pPr marL="101600" indent="0"/>
            <a:r>
              <a:rPr lang="es-ES" sz="1600" b="1" noProof="0" dirty="0">
                <a:solidFill>
                  <a:srgbClr val="000000"/>
                </a:solidFill>
                <a:latin typeface="Calibri" panose="020F0502020204030204" pitchFamily="34" charset="0"/>
                <a:cs typeface="Calibri" panose="020F0502020204030204" pitchFamily="34" charset="0"/>
              </a:rPr>
              <a:t>Competencia</a:t>
            </a:r>
            <a:endParaRPr lang="es-ES" sz="1600" noProof="0" dirty="0">
              <a:solidFill>
                <a:srgbClr val="000000"/>
              </a:solidFill>
              <a:latin typeface="Calibri" panose="020F0502020204030204" pitchFamily="34" charset="0"/>
              <a:cs typeface="Calibri" panose="020F0502020204030204" pitchFamily="34" charset="0"/>
            </a:endParaRPr>
          </a:p>
          <a:p>
            <a:pPr marL="101600" indent="0"/>
            <a:r>
              <a:rPr lang="es-ES" sz="1600" noProof="0" dirty="0">
                <a:solidFill>
                  <a:srgbClr val="000000"/>
                </a:solidFill>
                <a:latin typeface="Calibri" panose="020F0502020204030204" pitchFamily="34" charset="0"/>
                <a:cs typeface="Calibri" panose="020F0502020204030204" pitchFamily="34" charset="0"/>
              </a:rPr>
              <a:t>Serás capaz de:</a:t>
            </a:r>
          </a:p>
          <a:p>
            <a:pPr marL="285750" indent="-285750">
              <a:buChar char="•"/>
            </a:pPr>
            <a:r>
              <a:rPr lang="es-ES" sz="1600" noProof="0" dirty="0">
                <a:solidFill>
                  <a:srgbClr val="000000"/>
                </a:solidFill>
                <a:latin typeface="Calibri" panose="020F0502020204030204" pitchFamily="34" charset="0"/>
                <a:cs typeface="Calibri" panose="020F0502020204030204" pitchFamily="34" charset="0"/>
              </a:rPr>
              <a:t>Crear y mantener relaciones de mentoría eficaces, respetuosas y mutuamente beneficiosas.</a:t>
            </a:r>
          </a:p>
          <a:p>
            <a:pPr marL="285750" indent="-285750">
              <a:buChar char="•"/>
            </a:pPr>
            <a:r>
              <a:rPr lang="es-ES" sz="1600" dirty="0">
                <a:solidFill>
                  <a:srgbClr val="000000"/>
                </a:solidFill>
                <a:latin typeface="Calibri" panose="020F0502020204030204" pitchFamily="34" charset="0"/>
                <a:cs typeface="Calibri" panose="020F0502020204030204" pitchFamily="34" charset="0"/>
              </a:rPr>
              <a:t>Participar activamente como aprendices y pasar a desempeñar funciones de mentoría con confianza y empatía.</a:t>
            </a:r>
            <a:endParaRPr lang="es-ES" sz="1600" noProof="0" dirty="0">
              <a:solidFill>
                <a:srgbClr val="000000"/>
              </a:solidFill>
              <a:latin typeface="Calibri" panose="020F0502020204030204" pitchFamily="34" charset="0"/>
              <a:cs typeface="Calibri" panose="020F0502020204030204" pitchFamily="34" charset="0"/>
            </a:endParaRPr>
          </a:p>
          <a:p>
            <a:pPr marL="285750" indent="-285750">
              <a:buChar char="•"/>
            </a:pPr>
            <a:r>
              <a:rPr lang="es-ES" sz="1600" noProof="0" dirty="0">
                <a:solidFill>
                  <a:srgbClr val="000000"/>
                </a:solidFill>
                <a:latin typeface="Calibri" panose="020F0502020204030204" pitchFamily="34" charset="0"/>
                <a:cs typeface="Calibri" panose="020F0502020204030204" pitchFamily="34" charset="0"/>
              </a:rPr>
              <a:t>Mantener estándares éticos, conciencia emocional y prácticas inclusivas en todas las actividades de mentoría.</a:t>
            </a:r>
          </a:p>
          <a:p>
            <a:pPr marL="285750" indent="-285750">
              <a:buChar char="•"/>
            </a:pPr>
            <a:endParaRPr lang="es-ES" sz="1800" noProof="0" dirty="0">
              <a:solidFill>
                <a:srgbClr val="000000"/>
              </a:solidFill>
              <a:latin typeface="Calibri" panose="020F0502020204030204" pitchFamily="34" charset="0"/>
              <a:cs typeface="Calibri" panose="020F0502020204030204" pitchFamily="34" charset="0"/>
            </a:endParaRPr>
          </a:p>
          <a:p>
            <a:endParaRPr lang="es-ES" sz="1800" noProof="0" dirty="0"/>
          </a:p>
        </p:txBody>
      </p:sp>
    </p:spTree>
    <p:extLst>
      <p:ext uri="{BB962C8B-B14F-4D97-AF65-F5344CB8AC3E}">
        <p14:creationId xmlns:p14="http://schemas.microsoft.com/office/powerpoint/2010/main" val="27547696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1F8DAF-1757-5CCF-938D-5FAEE9A07C90}"/>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CB2CA53E-4E97-5FF5-1395-B7B039999020}"/>
              </a:ext>
            </a:extLst>
          </p:cNvPr>
          <p:cNvSpPr>
            <a:spLocks noGrp="1"/>
          </p:cNvSpPr>
          <p:nvPr>
            <p:ph type="body" sz="quarter" idx="10"/>
          </p:nvPr>
        </p:nvSpPr>
        <p:spPr>
          <a:xfrm>
            <a:off x="432260" y="3142210"/>
            <a:ext cx="9327375" cy="1762299"/>
          </a:xfrm>
        </p:spPr>
        <p:txBody>
          <a:bodyPr/>
          <a:lstStyle/>
          <a:p>
            <a:pPr lvl="0">
              <a:spcBef>
                <a:spcPts val="0"/>
              </a:spcBef>
              <a:buClr>
                <a:schemeClr val="lt1"/>
              </a:buClr>
              <a:buSzPts val="4800"/>
            </a:pPr>
            <a:r>
              <a:rPr lang="es-ES" noProof="0" dirty="0"/>
              <a:t>UNIDAD 5.1: Introducción a la mentoría</a:t>
            </a:r>
          </a:p>
          <a:p>
            <a:pPr lvl="0">
              <a:spcBef>
                <a:spcPts val="0"/>
              </a:spcBef>
              <a:buClr>
                <a:schemeClr val="lt1"/>
              </a:buClr>
              <a:buSzPts val="4800"/>
            </a:pPr>
            <a:endParaRPr lang="es-ES" noProof="0" dirty="0"/>
          </a:p>
          <a:p>
            <a:pPr lvl="0">
              <a:spcBef>
                <a:spcPts val="0"/>
              </a:spcBef>
              <a:buClr>
                <a:schemeClr val="lt1"/>
              </a:buClr>
              <a:buSzPts val="4800"/>
            </a:pPr>
            <a:endParaRPr lang="es-ES" noProof="0" dirty="0"/>
          </a:p>
          <a:p>
            <a:pPr lvl="0">
              <a:spcBef>
                <a:spcPts val="0"/>
              </a:spcBef>
              <a:buClr>
                <a:schemeClr val="lt1"/>
              </a:buClr>
              <a:buSzPts val="4800"/>
            </a:pPr>
            <a:endParaRPr lang="es-ES" noProof="0" dirty="0"/>
          </a:p>
          <a:p>
            <a:endParaRPr lang="es-ES" noProof="0" dirty="0"/>
          </a:p>
        </p:txBody>
      </p:sp>
    </p:spTree>
    <p:extLst>
      <p:ext uri="{BB962C8B-B14F-4D97-AF65-F5344CB8AC3E}">
        <p14:creationId xmlns:p14="http://schemas.microsoft.com/office/powerpoint/2010/main" val="12191590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26">
          <a:extLst>
            <a:ext uri="{FF2B5EF4-FFF2-40B4-BE49-F238E27FC236}">
              <a16:creationId xmlns:a16="http://schemas.microsoft.com/office/drawing/2014/main" id="{03F2694F-484C-A01F-2C52-284C211B3C5B}"/>
            </a:ext>
          </a:extLst>
        </p:cNvPr>
        <p:cNvGrpSpPr/>
        <p:nvPr/>
      </p:nvGrpSpPr>
      <p:grpSpPr>
        <a:xfrm>
          <a:off x="0" y="0"/>
          <a:ext cx="0" cy="0"/>
          <a:chOff x="0" y="0"/>
          <a:chExt cx="0" cy="0"/>
        </a:xfrm>
      </p:grpSpPr>
      <p:sp>
        <p:nvSpPr>
          <p:cNvPr id="227" name="Google Shape;227;p3">
            <a:extLst>
              <a:ext uri="{FF2B5EF4-FFF2-40B4-BE49-F238E27FC236}">
                <a16:creationId xmlns:a16="http://schemas.microsoft.com/office/drawing/2014/main" id="{941712D7-7C5F-DE7A-F1DA-153D30947510}"/>
              </a:ext>
            </a:extLst>
          </p:cNvPr>
          <p:cNvSpPr txBox="1">
            <a:spLocks noGrp="1"/>
          </p:cNvSpPr>
          <p:nvPr>
            <p:ph type="body" idx="1"/>
          </p:nvPr>
        </p:nvSpPr>
        <p:spPr>
          <a:xfrm>
            <a:off x="455707" y="2942917"/>
            <a:ext cx="5171370" cy="2883452"/>
          </a:xfrm>
          <a:prstGeom prst="rect">
            <a:avLst/>
          </a:prstGeom>
          <a:noFill/>
          <a:ln>
            <a:noFill/>
          </a:ln>
        </p:spPr>
        <p:txBody>
          <a:bodyPr spcFirstLastPara="1" wrap="square" lIns="91425" tIns="45700" rIns="91425" bIns="45700" anchor="t" anchorCtr="0">
            <a:noAutofit/>
          </a:bodyPr>
          <a:lstStyle/>
          <a:p>
            <a:pPr marL="0" indent="0">
              <a:spcBef>
                <a:spcPts val="0"/>
              </a:spcBef>
            </a:pPr>
            <a:r>
              <a:rPr lang="es-ES" sz="2000" b="0" noProof="0" dirty="0">
                <a:latin typeface="Calibri" panose="020F0502020204030204" pitchFamily="34" charset="0"/>
                <a:cs typeface="Calibri" panose="020F0502020204030204" pitchFamily="34" charset="0"/>
              </a:rPr>
              <a:t>La mentoría consiste en crear </a:t>
            </a:r>
            <a:r>
              <a:rPr lang="es-ES" sz="2000" noProof="0" dirty="0">
                <a:latin typeface="Calibri" panose="020F0502020204030204" pitchFamily="34" charset="0"/>
                <a:cs typeface="Calibri" panose="020F0502020204030204" pitchFamily="34" charset="0"/>
              </a:rPr>
              <a:t>conexiones</a:t>
            </a:r>
            <a:r>
              <a:rPr lang="es-ES" sz="2000" b="0" noProof="0" dirty="0">
                <a:latin typeface="Calibri" panose="020F0502020204030204" pitchFamily="34" charset="0"/>
                <a:cs typeface="Calibri" panose="020F0502020204030204" pitchFamily="34" charset="0"/>
              </a:rPr>
              <a:t> que nos ayuden a descubrir nuevas </a:t>
            </a:r>
            <a:r>
              <a:rPr lang="es-ES" sz="2000" noProof="0" dirty="0">
                <a:latin typeface="Calibri" panose="020F0502020204030204" pitchFamily="34" charset="0"/>
                <a:cs typeface="Calibri" panose="020F0502020204030204" pitchFamily="34" charset="0"/>
              </a:rPr>
              <a:t>fortalezas y posibilidades</a:t>
            </a:r>
            <a:r>
              <a:rPr lang="es-ES" sz="2000" b="0" noProof="0" dirty="0">
                <a:latin typeface="Calibri" panose="020F0502020204030204" pitchFamily="34" charset="0"/>
                <a:cs typeface="Calibri" panose="020F0502020204030204" pitchFamily="34" charset="0"/>
              </a:rPr>
              <a:t>. En esta unidad, exploraremos cómo ser una buena aprendiz y cómo, cuando estéis preparadas, también poder convertiros en mentoras. Juntos, desarrollaremos las habilidades necesarias para motivar, guiar y apoyar a las mujeres mayores de 45 años, creando un </a:t>
            </a:r>
            <a:r>
              <a:rPr lang="es-ES" sz="2000" noProof="0" dirty="0">
                <a:latin typeface="Calibri" panose="020F0502020204030204" pitchFamily="34" charset="0"/>
                <a:cs typeface="Calibri" panose="020F0502020204030204" pitchFamily="34" charset="0"/>
              </a:rPr>
              <a:t>viaje compartido de aprendizaje y empoderamiento</a:t>
            </a:r>
            <a:r>
              <a:rPr lang="es-ES" sz="2000" b="0" noProof="0" dirty="0">
                <a:latin typeface="Calibri" panose="020F0502020204030204" pitchFamily="34" charset="0"/>
                <a:cs typeface="Calibri" panose="020F0502020204030204" pitchFamily="34" charset="0"/>
              </a:rPr>
              <a:t>.</a:t>
            </a:r>
            <a:endParaRPr lang="es-ES" sz="2000" noProof="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8800566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sp>
        <p:nvSpPr>
          <p:cNvPr id="140" name="Google Shape;140;p7"/>
          <p:cNvSpPr txBox="1">
            <a:spLocks noGrp="1"/>
          </p:cNvSpPr>
          <p:nvPr>
            <p:ph type="body" idx="1"/>
          </p:nvPr>
        </p:nvSpPr>
        <p:spPr>
          <a:xfrm>
            <a:off x="362075" y="321845"/>
            <a:ext cx="7855776" cy="908400"/>
          </a:xfrm>
          <a:prstGeom prst="rect">
            <a:avLst/>
          </a:prstGeom>
          <a:noFill/>
          <a:ln>
            <a:noFill/>
          </a:ln>
        </p:spPr>
        <p:txBody>
          <a:bodyPr spcFirstLastPara="1" wrap="square" lIns="91425" tIns="45700" rIns="91425" bIns="45700" anchor="t" anchorCtr="0">
            <a:noAutofit/>
          </a:bodyPr>
          <a:lstStyle/>
          <a:p>
            <a:pPr marL="0" indent="0">
              <a:spcBef>
                <a:spcPts val="0"/>
              </a:spcBef>
            </a:pPr>
            <a:r>
              <a:rPr lang="es-ES" noProof="0" dirty="0">
                <a:latin typeface="Calibri" panose="020F0502020204030204" pitchFamily="34" charset="0"/>
                <a:cs typeface="Calibri" panose="020F0502020204030204" pitchFamily="34" charset="0"/>
              </a:rPr>
              <a:t>Qué es la mentoría y qué no lo es</a:t>
            </a:r>
          </a:p>
        </p:txBody>
      </p:sp>
      <p:sp>
        <p:nvSpPr>
          <p:cNvPr id="141" name="Google Shape;141;p7"/>
          <p:cNvSpPr txBox="1">
            <a:spLocks noGrp="1"/>
          </p:cNvSpPr>
          <p:nvPr>
            <p:ph type="body" idx="2"/>
          </p:nvPr>
        </p:nvSpPr>
        <p:spPr>
          <a:xfrm>
            <a:off x="485340" y="1544040"/>
            <a:ext cx="5733900" cy="5079498"/>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s-ES" b="1" dirty="0">
                <a:highlight>
                  <a:srgbClr val="FFFFFF"/>
                </a:highlight>
                <a:latin typeface="Calibri" panose="020F0502020204030204" pitchFamily="34" charset="0"/>
                <a:ea typeface="Calibri" panose="020F0502020204030204" pitchFamily="34" charset="0"/>
                <a:cs typeface="Calibri" panose="020F0502020204030204" pitchFamily="34" charset="0"/>
              </a:rPr>
              <a:t>Qué es la mentoría</a:t>
            </a:r>
            <a:r>
              <a:rPr lang="es-ES" b="1" noProof="0" dirty="0">
                <a:highlight>
                  <a:srgbClr val="FFFFFF"/>
                </a:highlight>
                <a:latin typeface="Calibri" panose="020F0502020204030204" pitchFamily="34" charset="0"/>
                <a:ea typeface="Calibri" panose="020F0502020204030204" pitchFamily="34" charset="0"/>
                <a:cs typeface="Calibri" panose="020F0502020204030204" pitchFamily="34" charset="0"/>
              </a:rPr>
              <a:t>:</a:t>
            </a:r>
          </a:p>
          <a:p>
            <a:pPr marL="0" lvl="0" indent="0" algn="l" rtl="0">
              <a:lnSpc>
                <a:spcPct val="115000"/>
              </a:lnSpc>
              <a:spcBef>
                <a:spcPts val="0"/>
              </a:spcBef>
              <a:spcAft>
                <a:spcPts val="0"/>
              </a:spcAft>
              <a:buClr>
                <a:schemeClr val="dk1"/>
              </a:buClr>
              <a:buSzPts val="1100"/>
              <a:buFont typeface="Arial"/>
              <a:buNone/>
            </a:pPr>
            <a:r>
              <a:rPr lang="es-ES" noProof="0" dirty="0">
                <a:highlight>
                  <a:srgbClr val="FFFFFF"/>
                </a:highlight>
                <a:latin typeface="Calibri" panose="020F0502020204030204" pitchFamily="34" charset="0"/>
                <a:ea typeface="Calibri" panose="020F0502020204030204" pitchFamily="34" charset="0"/>
                <a:cs typeface="Calibri" panose="020F0502020204030204" pitchFamily="34" charset="0"/>
              </a:rPr>
              <a:t>El mentor te ayuda a aclarar tus objetivos de desarrollo profesional y a diseñar un plan para alcanzarlos, compartiendo tus experiencias y conocimientos adquiridos a lo largo de tu propia carrera. El objetivo principal de la relación es el desarrollo profesional del aprendiz.</a:t>
            </a:r>
          </a:p>
          <a:p>
            <a:pPr marL="0" lvl="0" indent="0" algn="l" rtl="0">
              <a:lnSpc>
                <a:spcPct val="115000"/>
              </a:lnSpc>
              <a:spcBef>
                <a:spcPts val="0"/>
              </a:spcBef>
              <a:spcAft>
                <a:spcPts val="0"/>
              </a:spcAft>
              <a:buClr>
                <a:schemeClr val="dk1"/>
              </a:buClr>
              <a:buSzPts val="1100"/>
              <a:buFont typeface="Arial"/>
              <a:buNone/>
            </a:pPr>
            <a:endParaRPr lang="es-ES" noProof="0" dirty="0">
              <a:highlight>
                <a:srgbClr val="FFFFFF"/>
              </a:highlight>
            </a:endParaRPr>
          </a:p>
          <a:p>
            <a:pPr marL="0" lvl="0" indent="0" algn="l" rtl="0">
              <a:lnSpc>
                <a:spcPct val="115000"/>
              </a:lnSpc>
              <a:spcBef>
                <a:spcPts val="0"/>
              </a:spcBef>
              <a:spcAft>
                <a:spcPts val="0"/>
              </a:spcAft>
              <a:buClr>
                <a:schemeClr val="dk1"/>
              </a:buClr>
              <a:buSzPts val="1100"/>
              <a:buFont typeface="Arial"/>
              <a:buNone/>
            </a:pPr>
            <a:endParaRPr lang="es-ES" sz="1200" noProof="0" dirty="0">
              <a:highlight>
                <a:srgbClr val="FFFFFF"/>
              </a:highligh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36BDF12-584D-3B62-3035-CE36DB1087FC}"/>
              </a:ext>
            </a:extLst>
          </p:cNvPr>
          <p:cNvSpPr>
            <a:spLocks noGrp="1"/>
          </p:cNvSpPr>
          <p:nvPr>
            <p:ph type="body" idx="1"/>
          </p:nvPr>
        </p:nvSpPr>
        <p:spPr>
          <a:xfrm>
            <a:off x="227610" y="400296"/>
            <a:ext cx="7773388" cy="596166"/>
          </a:xfrm>
        </p:spPr>
        <p:txBody>
          <a:bodyPr/>
          <a:lstStyle/>
          <a:p>
            <a:pPr marL="0" indent="0">
              <a:spcBef>
                <a:spcPts val="0"/>
              </a:spcBef>
            </a:pPr>
            <a:r>
              <a:rPr lang="es-ES" dirty="0">
                <a:latin typeface="Calibri" panose="020F0502020204030204" pitchFamily="34" charset="0"/>
                <a:cs typeface="Calibri" panose="020F0502020204030204" pitchFamily="34" charset="0"/>
              </a:rPr>
              <a:t>Qué es la mentoría y qué no lo es</a:t>
            </a:r>
          </a:p>
          <a:p>
            <a:endParaRPr lang="es-ES" noProof="0" dirty="0"/>
          </a:p>
        </p:txBody>
      </p:sp>
      <p:sp>
        <p:nvSpPr>
          <p:cNvPr id="3" name="Text Placeholder 2">
            <a:extLst>
              <a:ext uri="{FF2B5EF4-FFF2-40B4-BE49-F238E27FC236}">
                <a16:creationId xmlns:a16="http://schemas.microsoft.com/office/drawing/2014/main" id="{ADD2812A-23C0-1C7D-A2A6-FE20B8833B73}"/>
              </a:ext>
            </a:extLst>
          </p:cNvPr>
          <p:cNvSpPr>
            <a:spLocks noGrp="1"/>
          </p:cNvSpPr>
          <p:nvPr>
            <p:ph type="body" idx="2"/>
          </p:nvPr>
        </p:nvSpPr>
        <p:spPr/>
        <p:txBody>
          <a:bodyPr/>
          <a:lstStyle/>
          <a:p>
            <a:pPr>
              <a:lnSpc>
                <a:spcPct val="114999"/>
              </a:lnSpc>
              <a:spcBef>
                <a:spcPts val="0"/>
              </a:spcBef>
            </a:pPr>
            <a:endParaRPr lang="es-ES" noProof="0" dirty="0"/>
          </a:p>
          <a:p>
            <a:pPr marL="101600" indent="0">
              <a:lnSpc>
                <a:spcPct val="114999"/>
              </a:lnSpc>
              <a:spcBef>
                <a:spcPts val="0"/>
              </a:spcBef>
              <a:buNone/>
            </a:pPr>
            <a:r>
              <a:rPr lang="es-ES" b="1" noProof="0" dirty="0">
                <a:highlight>
                  <a:srgbClr val="FFFFFF"/>
                </a:highlight>
                <a:latin typeface="Calibri" panose="020F0502020204030204" pitchFamily="34" charset="0"/>
                <a:cs typeface="Calibri" panose="020F0502020204030204" pitchFamily="34" charset="0"/>
              </a:rPr>
              <a:t>Qué no es</a:t>
            </a:r>
            <a:r>
              <a:rPr lang="es-ES" b="1" dirty="0">
                <a:highlight>
                  <a:srgbClr val="FFFFFF"/>
                </a:highlight>
                <a:latin typeface="Calibri" panose="020F0502020204030204" pitchFamily="34" charset="0"/>
                <a:cs typeface="Calibri" panose="020F0502020204030204" pitchFamily="34" charset="0"/>
              </a:rPr>
              <a:t> la mentoría</a:t>
            </a:r>
            <a:r>
              <a:rPr lang="es-ES" b="1" noProof="0" dirty="0">
                <a:highlight>
                  <a:srgbClr val="FFFFFF"/>
                </a:highlight>
                <a:latin typeface="Calibri" panose="020F0502020204030204" pitchFamily="34" charset="0"/>
                <a:cs typeface="Calibri" panose="020F0502020204030204" pitchFamily="34" charset="0"/>
              </a:rPr>
              <a:t>:</a:t>
            </a:r>
            <a:endParaRPr lang="es-ES" noProof="0" dirty="0">
              <a:latin typeface="Calibri" panose="020F0502020204030204" pitchFamily="34" charset="0"/>
              <a:cs typeface="Calibri" panose="020F0502020204030204" pitchFamily="34" charset="0"/>
            </a:endParaRPr>
          </a:p>
          <a:p>
            <a:pPr marL="101600" indent="0">
              <a:lnSpc>
                <a:spcPct val="114999"/>
              </a:lnSpc>
              <a:spcBef>
                <a:spcPts val="0"/>
              </a:spcBef>
              <a:buNone/>
            </a:pPr>
            <a:r>
              <a:rPr lang="es-ES" dirty="0">
                <a:latin typeface="Calibri" panose="020F0502020204030204" pitchFamily="34" charset="0"/>
                <a:ea typeface="Calibri" panose="020F0502020204030204" pitchFamily="34" charset="0"/>
                <a:cs typeface="Calibri" panose="020F0502020204030204" pitchFamily="34" charset="0"/>
              </a:rPr>
              <a:t>La mentoría no es formación, consultoría ni asesoramiento cuyo objetivo sea ayudar a la aprendiz con cuestiones personales. El mentor no es un gurú y no lo sabe todo, sino que actúa como un compañero de viaje con más experiencia que facilita el desarrollo profesional de la aprendiz.</a:t>
            </a:r>
            <a:endParaRPr lang="es-ES" noProof="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1019366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sp>
        <p:nvSpPr>
          <p:cNvPr id="146" name="Google Shape;146;g36ea64c330c_0_13"/>
          <p:cNvSpPr txBox="1">
            <a:spLocks noGrp="1"/>
          </p:cNvSpPr>
          <p:nvPr>
            <p:ph type="body" idx="1"/>
          </p:nvPr>
        </p:nvSpPr>
        <p:spPr>
          <a:xfrm>
            <a:off x="362075" y="321845"/>
            <a:ext cx="9696300" cy="908400"/>
          </a:xfrm>
          <a:prstGeom prst="rect">
            <a:avLst/>
          </a:prstGeom>
          <a:noFill/>
          <a:ln>
            <a:noFill/>
          </a:ln>
        </p:spPr>
        <p:txBody>
          <a:bodyPr spcFirstLastPara="1" wrap="square" lIns="91425" tIns="45700" rIns="91425" bIns="45700" anchor="t" anchorCtr="0">
            <a:noAutofit/>
          </a:bodyPr>
          <a:lstStyle/>
          <a:p>
            <a:r>
              <a:rPr lang="es-ES" dirty="0">
                <a:latin typeface="Calibri" panose="020F0502020204030204" pitchFamily="34" charset="0"/>
                <a:ea typeface="Calibri" panose="020F0502020204030204" pitchFamily="34" charset="0"/>
                <a:cs typeface="Calibri" panose="020F0502020204030204" pitchFamily="34" charset="0"/>
              </a:rPr>
              <a:t>La diferencia entre mentoría y coaching</a:t>
            </a:r>
          </a:p>
        </p:txBody>
      </p:sp>
      <p:sp>
        <p:nvSpPr>
          <p:cNvPr id="147" name="Google Shape;147;g36ea64c330c_0_13"/>
          <p:cNvSpPr txBox="1">
            <a:spLocks noGrp="1"/>
          </p:cNvSpPr>
          <p:nvPr>
            <p:ph type="body" idx="2"/>
          </p:nvPr>
        </p:nvSpPr>
        <p:spPr>
          <a:xfrm>
            <a:off x="362075" y="1331700"/>
            <a:ext cx="5733900" cy="4975315"/>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endParaRPr lang="es-ES" sz="1600" b="1" noProof="0" dirty="0">
              <a:highlight>
                <a:srgbClr val="FFFFFF"/>
              </a:highlight>
            </a:endParaRPr>
          </a:p>
          <a:p>
            <a:pPr marL="0" indent="0">
              <a:lnSpc>
                <a:spcPct val="115000"/>
              </a:lnSpc>
              <a:spcBef>
                <a:spcPts val="0"/>
              </a:spcBef>
              <a:buClr>
                <a:schemeClr val="dk1"/>
              </a:buClr>
              <a:buSzPts val="1100"/>
              <a:buNone/>
            </a:pPr>
            <a:r>
              <a:rPr lang="es-ES" sz="1800" u="sng" noProof="0" dirty="0">
                <a:highlight>
                  <a:srgbClr val="FFFFFF"/>
                </a:highlight>
                <a:latin typeface="Calibri" panose="020F0502020204030204" pitchFamily="34" charset="0"/>
                <a:cs typeface="Calibri" panose="020F0502020204030204" pitchFamily="34" charset="0"/>
              </a:rPr>
              <a:t>En la mentoría</a:t>
            </a:r>
            <a:r>
              <a:rPr lang="es-ES" sz="1800" noProof="0" dirty="0">
                <a:highlight>
                  <a:srgbClr val="FFFFFF"/>
                </a:highlight>
                <a:latin typeface="Calibri" panose="020F0502020204030204" pitchFamily="34" charset="0"/>
                <a:cs typeface="Calibri" panose="020F0502020204030204" pitchFamily="34" charset="0"/>
              </a:rPr>
              <a:t>, un aspecto muy importante del proceso es </a:t>
            </a:r>
            <a:r>
              <a:rPr lang="es-ES" sz="1800" b="1" noProof="0" dirty="0">
                <a:highlight>
                  <a:srgbClr val="FFFFFF"/>
                </a:highlight>
                <a:latin typeface="Calibri" panose="020F0502020204030204" pitchFamily="34" charset="0"/>
                <a:cs typeface="Calibri" panose="020F0502020204030204" pitchFamily="34" charset="0"/>
              </a:rPr>
              <a:t>el intercambio de conocimientos y experiencias</a:t>
            </a:r>
            <a:r>
              <a:rPr lang="es-ES" sz="1800" noProof="0" dirty="0">
                <a:highlight>
                  <a:srgbClr val="FFFFFF"/>
                </a:highlight>
                <a:latin typeface="Calibri" panose="020F0502020204030204" pitchFamily="34" charset="0"/>
                <a:cs typeface="Calibri" panose="020F0502020204030204" pitchFamily="34" charset="0"/>
              </a:rPr>
              <a:t>, del mentor a la aprendiz. La aprendiz puede solicitar la opinión y los comentarios del mentor, y este último puede responder a esa solicitud. </a:t>
            </a:r>
          </a:p>
          <a:p>
            <a:pPr marL="0" indent="0">
              <a:lnSpc>
                <a:spcPct val="115000"/>
              </a:lnSpc>
              <a:spcBef>
                <a:spcPts val="0"/>
              </a:spcBef>
              <a:buClr>
                <a:schemeClr val="dk1"/>
              </a:buClr>
              <a:buSzPts val="1100"/>
              <a:buNone/>
            </a:pPr>
            <a:endParaRPr lang="es-ES" sz="1800" dirty="0">
              <a:highlight>
                <a:srgbClr val="FFFFFF"/>
              </a:highlight>
              <a:latin typeface="Calibri" panose="020F0502020204030204" pitchFamily="34" charset="0"/>
              <a:cs typeface="Calibri" panose="020F0502020204030204" pitchFamily="34" charset="0"/>
            </a:endParaRPr>
          </a:p>
          <a:p>
            <a:pPr marL="0" indent="0">
              <a:lnSpc>
                <a:spcPct val="115000"/>
              </a:lnSpc>
              <a:spcBef>
                <a:spcPts val="0"/>
              </a:spcBef>
              <a:buClr>
                <a:schemeClr val="dk1"/>
              </a:buClr>
              <a:buSzPts val="1100"/>
              <a:buNone/>
            </a:pPr>
            <a:r>
              <a:rPr lang="es-ES" sz="1800" u="sng" noProof="0" dirty="0">
                <a:highlight>
                  <a:srgbClr val="FFFFFF"/>
                </a:highlight>
                <a:latin typeface="Calibri" panose="020F0502020204030204" pitchFamily="34" charset="0"/>
                <a:cs typeface="Calibri" panose="020F0502020204030204" pitchFamily="34" charset="0"/>
              </a:rPr>
              <a:t>En el coaching</a:t>
            </a:r>
            <a:r>
              <a:rPr lang="es-ES" sz="1800" noProof="0" dirty="0">
                <a:highlight>
                  <a:srgbClr val="FFFFFF"/>
                </a:highlight>
                <a:latin typeface="Calibri" panose="020F0502020204030204" pitchFamily="34" charset="0"/>
                <a:cs typeface="Calibri" panose="020F0502020204030204" pitchFamily="34" charset="0"/>
              </a:rPr>
              <a:t>, el coach </a:t>
            </a:r>
            <a:r>
              <a:rPr lang="es-ES" sz="1800" b="1" noProof="0" dirty="0">
                <a:highlight>
                  <a:srgbClr val="FFFFFF"/>
                </a:highlight>
                <a:latin typeface="Calibri" panose="020F0502020204030204" pitchFamily="34" charset="0"/>
                <a:cs typeface="Calibri" panose="020F0502020204030204" pitchFamily="34" charset="0"/>
              </a:rPr>
              <a:t>debe mantener la objetividad y abstenerse de expresar sus puntos de vista y opiniones personales</a:t>
            </a:r>
            <a:r>
              <a:rPr lang="es-ES" sz="1800" noProof="0" dirty="0">
                <a:highlight>
                  <a:srgbClr val="FFFFFF"/>
                </a:highlight>
                <a:latin typeface="Calibri" panose="020F0502020204030204" pitchFamily="34" charset="0"/>
                <a:cs typeface="Calibri" panose="020F0502020204030204" pitchFamily="34" charset="0"/>
              </a:rPr>
              <a:t> o compartir sus experiencias personales. Los </a:t>
            </a:r>
            <a:r>
              <a:rPr lang="es-ES" sz="1800" noProof="0" dirty="0" err="1">
                <a:highlight>
                  <a:srgbClr val="FFFFFF"/>
                </a:highlight>
                <a:latin typeface="Calibri" panose="020F0502020204030204" pitchFamily="34" charset="0"/>
                <a:cs typeface="Calibri" panose="020F0502020204030204" pitchFamily="34" charset="0"/>
              </a:rPr>
              <a:t>coaches</a:t>
            </a:r>
            <a:r>
              <a:rPr lang="es-ES" sz="1800" noProof="0" dirty="0">
                <a:highlight>
                  <a:srgbClr val="FFFFFF"/>
                </a:highlight>
                <a:latin typeface="Calibri" panose="020F0502020204030204" pitchFamily="34" charset="0"/>
                <a:cs typeface="Calibri" panose="020F0502020204030204" pitchFamily="34" charset="0"/>
              </a:rPr>
              <a:t> utilizan métodos y herramientas específicos para ayudar al crecimiento personal y profesional de sus aprendices.</a:t>
            </a:r>
            <a:endParaRPr lang="es-ES" sz="1600" noProof="0" dirty="0">
              <a:highlight>
                <a:srgbClr val="FFFFFF"/>
              </a:highlight>
            </a:endParaRPr>
          </a:p>
          <a:p>
            <a:pPr marL="0" lvl="0" indent="0" algn="l" rtl="0">
              <a:lnSpc>
                <a:spcPct val="115000"/>
              </a:lnSpc>
              <a:spcBef>
                <a:spcPts val="0"/>
              </a:spcBef>
              <a:spcAft>
                <a:spcPts val="0"/>
              </a:spcAft>
              <a:buClr>
                <a:schemeClr val="dk1"/>
              </a:buClr>
              <a:buSzPts val="1100"/>
              <a:buFont typeface="Arial"/>
              <a:buNone/>
            </a:pPr>
            <a:endParaRPr lang="es-ES" sz="1600" b="1" noProof="0" dirty="0">
              <a:highlight>
                <a:srgbClr val="FFFFFF"/>
              </a:highlight>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E6DF9AA-4D87-50E0-0F4A-D6A7108A001D}"/>
              </a:ext>
            </a:extLst>
          </p:cNvPr>
          <p:cNvSpPr>
            <a:spLocks noGrp="1"/>
          </p:cNvSpPr>
          <p:nvPr>
            <p:ph type="body" idx="1"/>
          </p:nvPr>
        </p:nvSpPr>
        <p:spPr>
          <a:xfrm>
            <a:off x="362081" y="321855"/>
            <a:ext cx="10003360" cy="885622"/>
          </a:xfrm>
        </p:spPr>
        <p:txBody>
          <a:bodyPr/>
          <a:lstStyle/>
          <a:p>
            <a:r>
              <a:rPr lang="es-ES" noProof="0" dirty="0">
                <a:latin typeface="Calibri" panose="020F0502020204030204" pitchFamily="34" charset="0"/>
                <a:cs typeface="Calibri" panose="020F0502020204030204" pitchFamily="34" charset="0"/>
              </a:rPr>
              <a:t>La diferencia entre mentoría y coaching</a:t>
            </a:r>
          </a:p>
        </p:txBody>
      </p:sp>
      <p:sp>
        <p:nvSpPr>
          <p:cNvPr id="3" name="Text Placeholder 2">
            <a:extLst>
              <a:ext uri="{FF2B5EF4-FFF2-40B4-BE49-F238E27FC236}">
                <a16:creationId xmlns:a16="http://schemas.microsoft.com/office/drawing/2014/main" id="{D50EFD25-C74E-2A28-FBF7-555EB6E91085}"/>
              </a:ext>
            </a:extLst>
          </p:cNvPr>
          <p:cNvSpPr>
            <a:spLocks noGrp="1"/>
          </p:cNvSpPr>
          <p:nvPr>
            <p:ph type="body" idx="2"/>
          </p:nvPr>
        </p:nvSpPr>
        <p:spPr>
          <a:xfrm>
            <a:off x="514481" y="1651528"/>
            <a:ext cx="5733919" cy="4884617"/>
          </a:xfrm>
        </p:spPr>
        <p:txBody>
          <a:bodyPr/>
          <a:lstStyle/>
          <a:p>
            <a:pPr marL="101600" indent="0">
              <a:lnSpc>
                <a:spcPct val="114999"/>
              </a:lnSpc>
              <a:spcBef>
                <a:spcPts val="0"/>
              </a:spcBef>
              <a:buNone/>
            </a:pPr>
            <a:r>
              <a:rPr lang="es-ES" sz="1800" u="sng" noProof="0" dirty="0">
                <a:highlight>
                  <a:srgbClr val="FFFFFF"/>
                </a:highlight>
                <a:latin typeface="Calibri" panose="020F0502020204030204" pitchFamily="34" charset="0"/>
                <a:cs typeface="Calibri" panose="020F0502020204030204" pitchFamily="34" charset="0"/>
              </a:rPr>
              <a:t>En la mentoría</a:t>
            </a:r>
            <a:r>
              <a:rPr lang="es-ES" sz="1800" noProof="0" dirty="0">
                <a:highlight>
                  <a:srgbClr val="FFFFFF"/>
                </a:highlight>
                <a:latin typeface="Calibri" panose="020F0502020204030204" pitchFamily="34" charset="0"/>
                <a:cs typeface="Calibri" panose="020F0502020204030204" pitchFamily="34" charset="0"/>
              </a:rPr>
              <a:t>, los mentores pueden provenir de </a:t>
            </a:r>
            <a:r>
              <a:rPr lang="es-ES" sz="1800" b="1" noProof="0" dirty="0">
                <a:highlight>
                  <a:srgbClr val="FFFFFF"/>
                </a:highlight>
                <a:latin typeface="Calibri" panose="020F0502020204030204" pitchFamily="34" charset="0"/>
                <a:cs typeface="Calibri" panose="020F0502020204030204" pitchFamily="34" charset="0"/>
              </a:rPr>
              <a:t>diferentes ámbitos de trabajo</a:t>
            </a:r>
            <a:r>
              <a:rPr lang="es-ES" sz="1800" noProof="0" dirty="0">
                <a:highlight>
                  <a:srgbClr val="FFFFFF"/>
                </a:highlight>
                <a:latin typeface="Calibri" panose="020F0502020204030204" pitchFamily="34" charset="0"/>
                <a:cs typeface="Calibri" panose="020F0502020204030204" pitchFamily="34" charset="0"/>
              </a:rPr>
              <a:t> o diferentes sectores. </a:t>
            </a:r>
            <a:r>
              <a:rPr lang="es-ES" sz="1800" u="sng" noProof="0" dirty="0">
                <a:highlight>
                  <a:srgbClr val="FFFFFF"/>
                </a:highlight>
                <a:latin typeface="Calibri" panose="020F0502020204030204" pitchFamily="34" charset="0"/>
                <a:cs typeface="Calibri" panose="020F0502020204030204" pitchFamily="34" charset="0"/>
              </a:rPr>
              <a:t>En el coaching, </a:t>
            </a:r>
            <a:r>
              <a:rPr lang="es-ES" sz="1800" noProof="0" dirty="0">
                <a:highlight>
                  <a:srgbClr val="FFFFFF"/>
                </a:highlight>
                <a:latin typeface="Calibri" panose="020F0502020204030204" pitchFamily="34" charset="0"/>
                <a:cs typeface="Calibri" panose="020F0502020204030204" pitchFamily="34" charset="0"/>
              </a:rPr>
              <a:t>los </a:t>
            </a:r>
            <a:r>
              <a:rPr lang="es-ES" sz="1800" noProof="0" dirty="0" err="1">
                <a:highlight>
                  <a:srgbClr val="FFFFFF"/>
                </a:highlight>
                <a:latin typeface="Calibri" panose="020F0502020204030204" pitchFamily="34" charset="0"/>
                <a:cs typeface="Calibri" panose="020F0502020204030204" pitchFamily="34" charset="0"/>
              </a:rPr>
              <a:t>coaches</a:t>
            </a:r>
            <a:r>
              <a:rPr lang="es-ES" sz="1800" noProof="0" dirty="0">
                <a:highlight>
                  <a:srgbClr val="FFFFFF"/>
                </a:highlight>
                <a:latin typeface="Calibri" panose="020F0502020204030204" pitchFamily="34" charset="0"/>
                <a:cs typeface="Calibri" panose="020F0502020204030204" pitchFamily="34" charset="0"/>
              </a:rPr>
              <a:t> </a:t>
            </a:r>
            <a:r>
              <a:rPr lang="es-ES" sz="1800" b="1" noProof="0" dirty="0">
                <a:highlight>
                  <a:srgbClr val="FFFFFF"/>
                </a:highlight>
                <a:latin typeface="Calibri" panose="020F0502020204030204" pitchFamily="34" charset="0"/>
                <a:cs typeface="Calibri" panose="020F0502020204030204" pitchFamily="34" charset="0"/>
              </a:rPr>
              <a:t>ofrecen sus servicios de manera profesional</a:t>
            </a:r>
            <a:r>
              <a:rPr lang="es-ES" sz="1800" noProof="0" dirty="0">
                <a:highlight>
                  <a:srgbClr val="FFFFFF"/>
                </a:highlight>
                <a:latin typeface="Calibri" panose="020F0502020204030204" pitchFamily="34" charset="0"/>
                <a:cs typeface="Calibri" panose="020F0502020204030204" pitchFamily="34" charset="0"/>
              </a:rPr>
              <a:t>.</a:t>
            </a:r>
          </a:p>
          <a:p>
            <a:pPr marL="101600" indent="0">
              <a:lnSpc>
                <a:spcPct val="114999"/>
              </a:lnSpc>
              <a:spcBef>
                <a:spcPts val="0"/>
              </a:spcBef>
              <a:buNone/>
            </a:pPr>
            <a:endParaRPr lang="es-ES" sz="1800" u="sng" dirty="0">
              <a:highlight>
                <a:srgbClr val="FFFFFF"/>
              </a:highlight>
              <a:latin typeface="Calibri" panose="020F0502020204030204" pitchFamily="34" charset="0"/>
              <a:cs typeface="Calibri" panose="020F0502020204030204" pitchFamily="34" charset="0"/>
            </a:endParaRPr>
          </a:p>
          <a:p>
            <a:pPr marL="101600" indent="0">
              <a:lnSpc>
                <a:spcPct val="114999"/>
              </a:lnSpc>
              <a:spcBef>
                <a:spcPts val="0"/>
              </a:spcBef>
              <a:buNone/>
            </a:pPr>
            <a:endParaRPr lang="es-ES" sz="1800" u="sng" noProof="0" dirty="0">
              <a:highlight>
                <a:srgbClr val="FFFFFF"/>
              </a:highlight>
              <a:latin typeface="Calibri" panose="020F0502020204030204" pitchFamily="34" charset="0"/>
              <a:cs typeface="Calibri" panose="020F0502020204030204" pitchFamily="34" charset="0"/>
            </a:endParaRPr>
          </a:p>
          <a:p>
            <a:pPr marL="101600" indent="0">
              <a:lnSpc>
                <a:spcPct val="114999"/>
              </a:lnSpc>
              <a:spcBef>
                <a:spcPts val="0"/>
              </a:spcBef>
              <a:buNone/>
            </a:pPr>
            <a:r>
              <a:rPr lang="es-ES" sz="1800" u="sng" noProof="0" dirty="0">
                <a:highlight>
                  <a:srgbClr val="FFFFFF"/>
                </a:highlight>
                <a:latin typeface="Calibri" panose="020F0502020204030204" pitchFamily="34" charset="0"/>
                <a:cs typeface="Calibri" panose="020F0502020204030204" pitchFamily="34" charset="0"/>
              </a:rPr>
              <a:t>La mentoría </a:t>
            </a:r>
            <a:r>
              <a:rPr lang="es-ES" sz="1800" noProof="0" dirty="0">
                <a:highlight>
                  <a:srgbClr val="FFFFFF"/>
                </a:highlight>
                <a:latin typeface="Calibri" panose="020F0502020204030204" pitchFamily="34" charset="0"/>
                <a:cs typeface="Calibri" panose="020F0502020204030204" pitchFamily="34" charset="0"/>
              </a:rPr>
              <a:t>puede convertirse en </a:t>
            </a:r>
            <a:r>
              <a:rPr lang="es-ES" sz="1800" b="1" noProof="0" dirty="0">
                <a:highlight>
                  <a:srgbClr val="FFFFFF"/>
                </a:highlight>
                <a:latin typeface="Calibri" panose="020F0502020204030204" pitchFamily="34" charset="0"/>
                <a:cs typeface="Calibri" panose="020F0502020204030204" pitchFamily="34" charset="0"/>
              </a:rPr>
              <a:t>una relación a largo plazo</a:t>
            </a:r>
            <a:r>
              <a:rPr lang="es-ES" sz="1800" noProof="0" dirty="0">
                <a:highlight>
                  <a:srgbClr val="FFFFFF"/>
                </a:highlight>
                <a:latin typeface="Calibri" panose="020F0502020204030204" pitchFamily="34" charset="0"/>
                <a:cs typeface="Calibri" panose="020F0502020204030204" pitchFamily="34" charset="0"/>
              </a:rPr>
              <a:t>, mientras que </a:t>
            </a:r>
            <a:r>
              <a:rPr lang="es-ES" sz="1800" u="sng" noProof="0" dirty="0">
                <a:highlight>
                  <a:srgbClr val="FFFFFF"/>
                </a:highlight>
                <a:latin typeface="Calibri" panose="020F0502020204030204" pitchFamily="34" charset="0"/>
                <a:cs typeface="Calibri" panose="020F0502020204030204" pitchFamily="34" charset="0"/>
              </a:rPr>
              <a:t>el coaching </a:t>
            </a:r>
            <a:r>
              <a:rPr lang="es-ES" sz="1800" noProof="0" dirty="0">
                <a:highlight>
                  <a:srgbClr val="FFFFFF"/>
                </a:highlight>
                <a:latin typeface="Calibri" panose="020F0502020204030204" pitchFamily="34" charset="0"/>
                <a:cs typeface="Calibri" panose="020F0502020204030204" pitchFamily="34" charset="0"/>
              </a:rPr>
              <a:t>es </a:t>
            </a:r>
            <a:r>
              <a:rPr lang="es-ES" sz="1800" b="1" noProof="0" dirty="0">
                <a:highlight>
                  <a:srgbClr val="FFFFFF"/>
                </a:highlight>
                <a:latin typeface="Calibri" panose="020F0502020204030204" pitchFamily="34" charset="0"/>
                <a:cs typeface="Calibri" panose="020F0502020204030204" pitchFamily="34" charset="0"/>
              </a:rPr>
              <a:t>(por lo general) más bien una relación a corto plazo.</a:t>
            </a:r>
            <a:endParaRPr lang="es-ES" sz="1800" b="1" noProof="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1480896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sp>
        <p:nvSpPr>
          <p:cNvPr id="152" name="Google Shape;152;g36ea64c330c_0_18"/>
          <p:cNvSpPr txBox="1">
            <a:spLocks noGrp="1"/>
          </p:cNvSpPr>
          <p:nvPr>
            <p:ph type="body" idx="1"/>
          </p:nvPr>
        </p:nvSpPr>
        <p:spPr>
          <a:xfrm>
            <a:off x="362080" y="253012"/>
            <a:ext cx="5664600" cy="4839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E280AC"/>
              </a:buClr>
              <a:buSzPts val="3200"/>
              <a:buFont typeface="Arial"/>
              <a:buNone/>
            </a:pPr>
            <a:r>
              <a:rPr lang="es-ES" noProof="0" dirty="0">
                <a:latin typeface="Calibri" panose="020F0502020204030204" pitchFamily="34" charset="0"/>
                <a:cs typeface="Calibri" panose="020F0502020204030204" pitchFamily="34" charset="0"/>
              </a:rPr>
              <a:t>Las ventajas de la mentoría</a:t>
            </a:r>
          </a:p>
        </p:txBody>
      </p:sp>
      <p:sp>
        <p:nvSpPr>
          <p:cNvPr id="153" name="Google Shape;153;g36ea64c330c_0_18"/>
          <p:cNvSpPr txBox="1">
            <a:spLocks noGrp="1"/>
          </p:cNvSpPr>
          <p:nvPr>
            <p:ph type="body" idx="2"/>
          </p:nvPr>
        </p:nvSpPr>
        <p:spPr>
          <a:xfrm>
            <a:off x="362079" y="1053407"/>
            <a:ext cx="5664600" cy="5405700"/>
          </a:xfrm>
          <a:prstGeom prst="rect">
            <a:avLst/>
          </a:prstGeom>
          <a:noFill/>
          <a:ln>
            <a:noFill/>
          </a:ln>
        </p:spPr>
        <p:txBody>
          <a:bodyPr spcFirstLastPara="1" wrap="square" lIns="91425" tIns="45700" rIns="91425" bIns="45700" anchor="t" anchorCtr="0">
            <a:noAutofit/>
          </a:bodyPr>
          <a:lstStyle/>
          <a:p>
            <a:pPr marL="0" lvl="0" indent="0" algn="ctr" rtl="0">
              <a:spcBef>
                <a:spcPts val="0"/>
              </a:spcBef>
              <a:spcAft>
                <a:spcPts val="0"/>
              </a:spcAft>
              <a:buClr>
                <a:srgbClr val="222240"/>
              </a:buClr>
              <a:buSzPts val="2000"/>
              <a:buFont typeface="Arial"/>
              <a:buNone/>
            </a:pPr>
            <a:r>
              <a:rPr lang="es-ES" sz="2000" u="sng" noProof="0" dirty="0">
                <a:solidFill>
                  <a:srgbClr val="222240"/>
                </a:solidFill>
                <a:latin typeface="Calibri" panose="020F0502020204030204" pitchFamily="34" charset="0"/>
                <a:cs typeface="Calibri" panose="020F0502020204030204" pitchFamily="34" charset="0"/>
              </a:rPr>
              <a:t>Para las aprendices</a:t>
            </a:r>
            <a:endParaRPr lang="es-ES" sz="2000" noProof="0" dirty="0">
              <a:solidFill>
                <a:srgbClr val="222240"/>
              </a:solidFill>
              <a:latin typeface="Calibri" panose="020F0502020204030204" pitchFamily="34" charset="0"/>
              <a:cs typeface="Calibri" panose="020F0502020204030204" pitchFamily="34" charset="0"/>
            </a:endParaRPr>
          </a:p>
          <a:p>
            <a:pPr marL="0" lvl="0" indent="0" algn="l" rtl="0">
              <a:spcBef>
                <a:spcPts val="0"/>
              </a:spcBef>
              <a:spcAft>
                <a:spcPts val="0"/>
              </a:spcAft>
              <a:buClr>
                <a:srgbClr val="222240"/>
              </a:buClr>
              <a:buSzPts val="2000"/>
              <a:buFont typeface="Arial"/>
              <a:buNone/>
            </a:pPr>
            <a:endParaRPr lang="es-ES" sz="2000" noProof="0" dirty="0">
              <a:solidFill>
                <a:srgbClr val="222240"/>
              </a:solidFill>
              <a:latin typeface="Calibri" panose="020F0502020204030204" pitchFamily="34" charset="0"/>
              <a:cs typeface="Calibri" panose="020F0502020204030204" pitchFamily="34" charset="0"/>
            </a:endParaRPr>
          </a:p>
          <a:p>
            <a:pPr marL="0" lvl="0" indent="0" algn="l" rtl="0">
              <a:spcBef>
                <a:spcPts val="0"/>
              </a:spcBef>
              <a:spcAft>
                <a:spcPts val="0"/>
              </a:spcAft>
              <a:buClr>
                <a:srgbClr val="222240"/>
              </a:buClr>
              <a:buSzPts val="2000"/>
              <a:buFont typeface="Arial"/>
              <a:buNone/>
            </a:pPr>
            <a:r>
              <a:rPr lang="es-ES" sz="2000" noProof="0" dirty="0">
                <a:solidFill>
                  <a:srgbClr val="222240"/>
                </a:solidFill>
                <a:latin typeface="Calibri" panose="020F0502020204030204" pitchFamily="34" charset="0"/>
                <a:cs typeface="Calibri" panose="020F0502020204030204" pitchFamily="34" charset="0"/>
              </a:rPr>
              <a:t>Aumenta tu confianza profesional</a:t>
            </a:r>
          </a:p>
          <a:p>
            <a:pPr marL="0" lvl="0" indent="0" algn="l" rtl="0">
              <a:spcBef>
                <a:spcPts val="0"/>
              </a:spcBef>
              <a:spcAft>
                <a:spcPts val="0"/>
              </a:spcAft>
              <a:buClr>
                <a:srgbClr val="222240"/>
              </a:buClr>
              <a:buSzPts val="2000"/>
              <a:buFont typeface="Arial"/>
              <a:buNone/>
            </a:pPr>
            <a:endParaRPr lang="es-ES" sz="2000" noProof="0" dirty="0">
              <a:solidFill>
                <a:srgbClr val="222240"/>
              </a:solidFill>
              <a:latin typeface="Calibri" panose="020F0502020204030204" pitchFamily="34" charset="0"/>
              <a:cs typeface="Calibri" panose="020F0502020204030204" pitchFamily="34" charset="0"/>
            </a:endParaRPr>
          </a:p>
          <a:p>
            <a:pPr marL="0" lvl="0" indent="0" algn="l" rtl="0">
              <a:spcBef>
                <a:spcPts val="0"/>
              </a:spcBef>
              <a:spcAft>
                <a:spcPts val="0"/>
              </a:spcAft>
              <a:buClr>
                <a:srgbClr val="222240"/>
              </a:buClr>
              <a:buSzPts val="2000"/>
              <a:buFont typeface="Arial"/>
              <a:buNone/>
            </a:pPr>
            <a:r>
              <a:rPr lang="es-ES" sz="2000" dirty="0">
                <a:solidFill>
                  <a:srgbClr val="222240"/>
                </a:solidFill>
                <a:latin typeface="Calibri" panose="020F0502020204030204" pitchFamily="34" charset="0"/>
                <a:cs typeface="Calibri" panose="020F0502020204030204" pitchFamily="34" charset="0"/>
              </a:rPr>
              <a:t>T</a:t>
            </a:r>
            <a:r>
              <a:rPr lang="es-ES" sz="2000" noProof="0" dirty="0">
                <a:solidFill>
                  <a:srgbClr val="222240"/>
                </a:solidFill>
                <a:latin typeface="Calibri" panose="020F0502020204030204" pitchFamily="34" charset="0"/>
                <a:cs typeface="Calibri" panose="020F0502020204030204" pitchFamily="34" charset="0"/>
              </a:rPr>
              <a:t>e ayuda a establecer objetivos profesionales claros</a:t>
            </a:r>
          </a:p>
          <a:p>
            <a:pPr marL="0" lvl="0" indent="0" algn="l" rtl="0">
              <a:spcBef>
                <a:spcPts val="0"/>
              </a:spcBef>
              <a:spcAft>
                <a:spcPts val="0"/>
              </a:spcAft>
              <a:buClr>
                <a:srgbClr val="222240"/>
              </a:buClr>
              <a:buSzPts val="2000"/>
              <a:buFont typeface="Arial"/>
              <a:buNone/>
            </a:pPr>
            <a:endParaRPr lang="es-ES" sz="2000" noProof="0" dirty="0">
              <a:solidFill>
                <a:srgbClr val="222240"/>
              </a:solidFill>
              <a:latin typeface="Calibri" panose="020F0502020204030204" pitchFamily="34" charset="0"/>
              <a:cs typeface="Calibri" panose="020F0502020204030204" pitchFamily="34" charset="0"/>
            </a:endParaRPr>
          </a:p>
          <a:p>
            <a:pPr marL="0" lvl="0" indent="0" algn="l" rtl="0">
              <a:spcBef>
                <a:spcPts val="0"/>
              </a:spcBef>
              <a:spcAft>
                <a:spcPts val="0"/>
              </a:spcAft>
              <a:buClr>
                <a:srgbClr val="222240"/>
              </a:buClr>
              <a:buSzPts val="2000"/>
              <a:buFont typeface="Arial"/>
              <a:buNone/>
            </a:pPr>
            <a:r>
              <a:rPr lang="es-ES" sz="2000" noProof="0" dirty="0">
                <a:solidFill>
                  <a:srgbClr val="222240"/>
                </a:solidFill>
                <a:latin typeface="Calibri" panose="020F0502020204030204" pitchFamily="34" charset="0"/>
                <a:cs typeface="Calibri" panose="020F0502020204030204" pitchFamily="34" charset="0"/>
              </a:rPr>
              <a:t>Contribuye a una mejor comprensión</a:t>
            </a:r>
            <a:r>
              <a:rPr lang="es-ES" sz="2000" dirty="0">
                <a:solidFill>
                  <a:srgbClr val="222240"/>
                </a:solidFill>
                <a:latin typeface="Calibri" panose="020F0502020204030204" pitchFamily="34" charset="0"/>
                <a:cs typeface="Calibri" panose="020F0502020204030204" pitchFamily="34" charset="0"/>
              </a:rPr>
              <a:t> del tema o sector que te interesa</a:t>
            </a:r>
            <a:endParaRPr lang="es-ES" sz="2000" noProof="0" dirty="0">
              <a:solidFill>
                <a:srgbClr val="222240"/>
              </a:solidFill>
              <a:latin typeface="Calibri" panose="020F0502020204030204" pitchFamily="34" charset="0"/>
              <a:cs typeface="Calibri" panose="020F0502020204030204" pitchFamily="34" charset="0"/>
            </a:endParaRPr>
          </a:p>
          <a:p>
            <a:pPr marL="0" lvl="0" indent="0" algn="l" rtl="0">
              <a:spcBef>
                <a:spcPts val="0"/>
              </a:spcBef>
              <a:spcAft>
                <a:spcPts val="0"/>
              </a:spcAft>
              <a:buClr>
                <a:srgbClr val="222240"/>
              </a:buClr>
              <a:buSzPts val="2000"/>
              <a:buFont typeface="Arial"/>
              <a:buNone/>
            </a:pPr>
            <a:endParaRPr lang="es-ES" sz="2000" noProof="0" dirty="0">
              <a:solidFill>
                <a:srgbClr val="222240"/>
              </a:solidFill>
              <a:latin typeface="Calibri" panose="020F0502020204030204" pitchFamily="34" charset="0"/>
              <a:cs typeface="Calibri" panose="020F0502020204030204" pitchFamily="34" charset="0"/>
            </a:endParaRPr>
          </a:p>
          <a:p>
            <a:pPr marL="0" lvl="0" indent="0" algn="l" rtl="0">
              <a:spcBef>
                <a:spcPts val="0"/>
              </a:spcBef>
              <a:spcAft>
                <a:spcPts val="0"/>
              </a:spcAft>
              <a:buClr>
                <a:srgbClr val="222240"/>
              </a:buClr>
              <a:buSzPts val="2000"/>
              <a:buFont typeface="Arial"/>
              <a:buNone/>
            </a:pPr>
            <a:r>
              <a:rPr lang="es-ES" sz="2000" dirty="0">
                <a:solidFill>
                  <a:srgbClr val="222240"/>
                </a:solidFill>
                <a:latin typeface="Calibri" panose="020F0502020204030204" pitchFamily="34" charset="0"/>
                <a:cs typeface="Calibri" panose="020F0502020204030204" pitchFamily="34" charset="0"/>
              </a:rPr>
              <a:t>Te ayuda a afrontar los retos profesionales de forma más eficaz</a:t>
            </a:r>
            <a:r>
              <a:rPr lang="es-ES" sz="2000" noProof="0" dirty="0">
                <a:solidFill>
                  <a:srgbClr val="222240"/>
                </a:solidFill>
                <a:latin typeface="Calibri" panose="020F0502020204030204" pitchFamily="34" charset="0"/>
                <a:cs typeface="Calibri" panose="020F0502020204030204" pitchFamily="34" charset="0"/>
              </a:rPr>
              <a:t> </a:t>
            </a:r>
          </a:p>
          <a:p>
            <a:pPr marL="0" lvl="0" indent="0" algn="l" rtl="0">
              <a:spcBef>
                <a:spcPts val="0"/>
              </a:spcBef>
              <a:spcAft>
                <a:spcPts val="0"/>
              </a:spcAft>
              <a:buClr>
                <a:srgbClr val="222240"/>
              </a:buClr>
              <a:buSzPts val="2000"/>
              <a:buFont typeface="Arial"/>
              <a:buNone/>
            </a:pPr>
            <a:endParaRPr lang="es-ES" sz="2000" noProof="0" dirty="0">
              <a:solidFill>
                <a:srgbClr val="222240"/>
              </a:solidFill>
              <a:latin typeface="Calibri" panose="020F0502020204030204" pitchFamily="34" charset="0"/>
              <a:cs typeface="Calibri" panose="020F0502020204030204" pitchFamily="34" charset="0"/>
            </a:endParaRPr>
          </a:p>
          <a:p>
            <a:pPr marL="0" lvl="0" indent="0" algn="l" rtl="0">
              <a:spcBef>
                <a:spcPts val="0"/>
              </a:spcBef>
              <a:spcAft>
                <a:spcPts val="0"/>
              </a:spcAft>
              <a:buClr>
                <a:srgbClr val="222240"/>
              </a:buClr>
              <a:buSzPts val="2000"/>
              <a:buFont typeface="Arial"/>
              <a:buNone/>
            </a:pPr>
            <a:r>
              <a:rPr lang="es-ES" sz="2000" noProof="0" dirty="0">
                <a:solidFill>
                  <a:srgbClr val="222240"/>
                </a:solidFill>
                <a:latin typeface="Calibri" panose="020F0502020204030204" pitchFamily="34" charset="0"/>
                <a:cs typeface="Calibri" panose="020F0502020204030204" pitchFamily="34" charset="0"/>
              </a:rPr>
              <a:t>Te ayuda a evaluar mejor las oportunidades que pueden estar disponibles y que se </a:t>
            </a:r>
            <a:r>
              <a:rPr lang="es-ES" sz="2000" dirty="0">
                <a:solidFill>
                  <a:srgbClr val="222240"/>
                </a:solidFill>
                <a:latin typeface="Calibri" panose="020F0502020204030204" pitchFamily="34" charset="0"/>
                <a:cs typeface="Calibri" panose="020F0502020204030204" pitchFamily="34" charset="0"/>
              </a:rPr>
              <a:t>te</a:t>
            </a:r>
            <a:r>
              <a:rPr lang="es-ES" sz="2000" noProof="0" dirty="0">
                <a:solidFill>
                  <a:srgbClr val="222240"/>
                </a:solidFill>
                <a:latin typeface="Calibri" panose="020F0502020204030204" pitchFamily="34" charset="0"/>
                <a:cs typeface="Calibri" panose="020F0502020204030204" pitchFamily="34" charset="0"/>
              </a:rPr>
              <a:t> presentan</a:t>
            </a:r>
          </a:p>
          <a:p>
            <a:pPr marL="0" lvl="0" indent="0" algn="l" rtl="0">
              <a:spcBef>
                <a:spcPts val="0"/>
              </a:spcBef>
              <a:spcAft>
                <a:spcPts val="0"/>
              </a:spcAft>
              <a:buClr>
                <a:srgbClr val="222240"/>
              </a:buClr>
              <a:buSzPts val="2000"/>
              <a:buFont typeface="Arial"/>
              <a:buNone/>
            </a:pPr>
            <a:r>
              <a:rPr lang="es-ES" sz="2000" noProof="0" dirty="0">
                <a:solidFill>
                  <a:srgbClr val="222240"/>
                </a:solidFill>
                <a:latin typeface="Calibri" panose="020F0502020204030204" pitchFamily="34" charset="0"/>
                <a:cs typeface="Calibri" panose="020F0502020204030204" pitchFamily="34" charset="0"/>
              </a:rPr>
              <a:t> </a:t>
            </a:r>
          </a:p>
          <a:p>
            <a:pPr marL="0" lvl="0" indent="0" algn="l" rtl="0">
              <a:spcBef>
                <a:spcPts val="0"/>
              </a:spcBef>
              <a:spcAft>
                <a:spcPts val="0"/>
              </a:spcAft>
              <a:buClr>
                <a:srgbClr val="222240"/>
              </a:buClr>
              <a:buSzPts val="2000"/>
              <a:buFont typeface="Arial"/>
              <a:buNone/>
            </a:pPr>
            <a:r>
              <a:rPr lang="es-ES" sz="2000" noProof="0" dirty="0">
                <a:solidFill>
                  <a:srgbClr val="222240"/>
                </a:solidFill>
                <a:latin typeface="Calibri" panose="020F0502020204030204" pitchFamily="34" charset="0"/>
                <a:cs typeface="Calibri" panose="020F0502020204030204" pitchFamily="34" charset="0"/>
              </a:rPr>
              <a:t>Te ayuda a desarrollar habilidades sociales como la escucha activa, la gestión de riesgos y de equipos, la negociación y el establecimiento de límites</a:t>
            </a:r>
            <a:endParaRPr lang="es-ES" noProof="0" dirty="0">
              <a:latin typeface="Calibri" panose="020F0502020204030204" pitchFamily="34" charset="0"/>
              <a:cs typeface="Calibri" panose="020F0502020204030204" pitchFamily="34" charset="0"/>
            </a:endParaRPr>
          </a:p>
        </p:txBody>
      </p:sp>
      <p:sp>
        <p:nvSpPr>
          <p:cNvPr id="154" name="Google Shape;154;g36ea64c330c_0_18"/>
          <p:cNvSpPr txBox="1">
            <a:spLocks noGrp="1"/>
          </p:cNvSpPr>
          <p:nvPr>
            <p:ph type="body" idx="3"/>
          </p:nvPr>
        </p:nvSpPr>
        <p:spPr>
          <a:xfrm>
            <a:off x="6799811" y="1053407"/>
            <a:ext cx="5030100" cy="5405700"/>
          </a:xfrm>
          <a:prstGeom prst="rect">
            <a:avLst/>
          </a:prstGeom>
          <a:noFill/>
          <a:ln>
            <a:noFill/>
          </a:ln>
        </p:spPr>
        <p:txBody>
          <a:bodyPr spcFirstLastPara="1" wrap="square" lIns="91425" tIns="45700" rIns="91425" bIns="45700" anchor="t" anchorCtr="0">
            <a:noAutofit/>
          </a:bodyPr>
          <a:lstStyle/>
          <a:p>
            <a:pPr marL="0" lvl="0" indent="0" algn="ctr" rtl="0">
              <a:spcBef>
                <a:spcPts val="0"/>
              </a:spcBef>
              <a:spcAft>
                <a:spcPts val="0"/>
              </a:spcAft>
              <a:buClr>
                <a:srgbClr val="222240"/>
              </a:buClr>
              <a:buSzPts val="2000"/>
              <a:buFont typeface="Arial"/>
              <a:buNone/>
            </a:pPr>
            <a:r>
              <a:rPr lang="es-ES" sz="2000" u="sng" noProof="0" dirty="0">
                <a:solidFill>
                  <a:schemeClr val="bg1"/>
                </a:solidFill>
                <a:latin typeface="Calibri" panose="020F0502020204030204" pitchFamily="34" charset="0"/>
                <a:cs typeface="Calibri" panose="020F0502020204030204" pitchFamily="34" charset="0"/>
              </a:rPr>
              <a:t>Para las mentoras</a:t>
            </a:r>
          </a:p>
          <a:p>
            <a:pPr marL="0" lvl="0" indent="0" algn="ctr" rtl="0">
              <a:spcBef>
                <a:spcPts val="0"/>
              </a:spcBef>
              <a:spcAft>
                <a:spcPts val="0"/>
              </a:spcAft>
              <a:buClr>
                <a:srgbClr val="222240"/>
              </a:buClr>
              <a:buSzPts val="2000"/>
              <a:buFont typeface="Arial"/>
              <a:buNone/>
            </a:pPr>
            <a:endParaRPr lang="es-ES" sz="2000" u="sng" noProof="0" dirty="0">
              <a:solidFill>
                <a:srgbClr val="222240"/>
              </a:solidFill>
              <a:latin typeface="Calibri" panose="020F0502020204030204" pitchFamily="34" charset="0"/>
              <a:cs typeface="Calibri" panose="020F0502020204030204" pitchFamily="34" charset="0"/>
            </a:endParaRPr>
          </a:p>
          <a:p>
            <a:pPr marL="0" indent="0">
              <a:spcBef>
                <a:spcPts val="0"/>
              </a:spcBef>
              <a:buClr>
                <a:srgbClr val="222240"/>
              </a:buClr>
              <a:buSzPts val="2000"/>
            </a:pPr>
            <a:r>
              <a:rPr lang="es-ES" sz="2000" noProof="0" dirty="0">
                <a:solidFill>
                  <a:schemeClr val="bg1"/>
                </a:solidFill>
                <a:latin typeface="Calibri" panose="020F0502020204030204" pitchFamily="34" charset="0"/>
                <a:cs typeface="Calibri" panose="020F0502020204030204" pitchFamily="34" charset="0"/>
              </a:rPr>
              <a:t>Satisfacción personal por ayudar a otras personas</a:t>
            </a:r>
          </a:p>
          <a:p>
            <a:pPr marL="0" lvl="0" indent="0" algn="l" rtl="0">
              <a:spcBef>
                <a:spcPts val="0"/>
              </a:spcBef>
              <a:spcAft>
                <a:spcPts val="0"/>
              </a:spcAft>
              <a:buClr>
                <a:srgbClr val="222240"/>
              </a:buClr>
              <a:buSzPts val="2000"/>
              <a:buFont typeface="Arial"/>
              <a:buNone/>
            </a:pPr>
            <a:endParaRPr lang="es-ES" sz="2000" noProof="0" dirty="0">
              <a:solidFill>
                <a:schemeClr val="bg1"/>
              </a:solidFill>
              <a:latin typeface="Calibri" panose="020F0502020204030204" pitchFamily="34" charset="0"/>
              <a:cs typeface="Calibri" panose="020F0502020204030204" pitchFamily="34" charset="0"/>
            </a:endParaRPr>
          </a:p>
          <a:p>
            <a:pPr marL="0" lvl="0" indent="0" algn="l" rtl="0">
              <a:spcBef>
                <a:spcPts val="0"/>
              </a:spcBef>
              <a:spcAft>
                <a:spcPts val="0"/>
              </a:spcAft>
              <a:buClr>
                <a:srgbClr val="222240"/>
              </a:buClr>
              <a:buSzPts val="2000"/>
              <a:buFont typeface="Arial"/>
              <a:buNone/>
            </a:pPr>
            <a:r>
              <a:rPr lang="es-ES" sz="2000" dirty="0">
                <a:solidFill>
                  <a:schemeClr val="bg1"/>
                </a:solidFill>
                <a:latin typeface="Calibri" panose="020F0502020204030204" pitchFamily="34" charset="0"/>
                <a:cs typeface="Calibri" panose="020F0502020204030204" pitchFamily="34" charset="0"/>
              </a:rPr>
              <a:t>T</a:t>
            </a:r>
            <a:r>
              <a:rPr lang="es-ES" sz="2000" noProof="0" dirty="0">
                <a:solidFill>
                  <a:schemeClr val="bg1"/>
                </a:solidFill>
                <a:latin typeface="Calibri" panose="020F0502020204030204" pitchFamily="34" charset="0"/>
                <a:cs typeface="Calibri" panose="020F0502020204030204" pitchFamily="34" charset="0"/>
              </a:rPr>
              <a:t>e ayuda a obtener una nueva visión/perspectiva sobre tu propia trayectoria profesional</a:t>
            </a:r>
          </a:p>
          <a:p>
            <a:pPr marL="0" lvl="0" indent="0" algn="l" rtl="0">
              <a:spcBef>
                <a:spcPts val="0"/>
              </a:spcBef>
              <a:spcAft>
                <a:spcPts val="0"/>
              </a:spcAft>
              <a:buClr>
                <a:srgbClr val="222240"/>
              </a:buClr>
              <a:buSzPts val="2000"/>
              <a:buFont typeface="Arial"/>
              <a:buNone/>
            </a:pPr>
            <a:endParaRPr lang="es-ES" sz="2000" noProof="0" dirty="0">
              <a:solidFill>
                <a:schemeClr val="bg1"/>
              </a:solidFill>
              <a:latin typeface="Calibri" panose="020F0502020204030204" pitchFamily="34" charset="0"/>
              <a:cs typeface="Calibri" panose="020F0502020204030204" pitchFamily="34" charset="0"/>
            </a:endParaRPr>
          </a:p>
          <a:p>
            <a:pPr marL="0" lvl="0" indent="0" algn="l" rtl="0">
              <a:spcBef>
                <a:spcPts val="0"/>
              </a:spcBef>
              <a:spcAft>
                <a:spcPts val="0"/>
              </a:spcAft>
              <a:buClr>
                <a:srgbClr val="222240"/>
              </a:buClr>
              <a:buSzPts val="2000"/>
              <a:buFont typeface="Arial"/>
              <a:buNone/>
            </a:pPr>
            <a:r>
              <a:rPr lang="es-ES" sz="2000" noProof="0" dirty="0">
                <a:solidFill>
                  <a:schemeClr val="bg1"/>
                </a:solidFill>
                <a:latin typeface="Calibri" panose="020F0502020204030204" pitchFamily="34" charset="0"/>
                <a:cs typeface="Calibri" panose="020F0502020204030204" pitchFamily="34" charset="0"/>
              </a:rPr>
              <a:t>Mejora las habilidades comunicativas</a:t>
            </a:r>
          </a:p>
          <a:p>
            <a:pPr marL="0" lvl="0" indent="0" algn="l" rtl="0">
              <a:spcBef>
                <a:spcPts val="0"/>
              </a:spcBef>
              <a:spcAft>
                <a:spcPts val="0"/>
              </a:spcAft>
              <a:buClr>
                <a:srgbClr val="222240"/>
              </a:buClr>
              <a:buSzPts val="2000"/>
              <a:buFont typeface="Arial"/>
              <a:buNone/>
            </a:pPr>
            <a:endParaRPr lang="es-ES" sz="2000" noProof="0" dirty="0">
              <a:solidFill>
                <a:schemeClr val="bg1"/>
              </a:solidFill>
              <a:latin typeface="Calibri" panose="020F0502020204030204" pitchFamily="34" charset="0"/>
              <a:cs typeface="Calibri" panose="020F0502020204030204" pitchFamily="34" charset="0"/>
            </a:endParaRPr>
          </a:p>
          <a:p>
            <a:pPr marL="0" lvl="0" indent="0" algn="l" rtl="0">
              <a:spcBef>
                <a:spcPts val="0"/>
              </a:spcBef>
              <a:spcAft>
                <a:spcPts val="0"/>
              </a:spcAft>
              <a:buClr>
                <a:srgbClr val="222240"/>
              </a:buClr>
              <a:buSzPts val="2000"/>
              <a:buFont typeface="Arial"/>
              <a:buNone/>
            </a:pPr>
            <a:r>
              <a:rPr lang="es-ES" sz="2000" noProof="0" dirty="0">
                <a:solidFill>
                  <a:schemeClr val="bg1"/>
                </a:solidFill>
                <a:latin typeface="Calibri" panose="020F0502020204030204" pitchFamily="34" charset="0"/>
                <a:cs typeface="Calibri" panose="020F0502020204030204" pitchFamily="34" charset="0"/>
              </a:rPr>
              <a:t>Desarrollo de nuevas habilidades de colaboración</a:t>
            </a:r>
          </a:p>
          <a:p>
            <a:pPr marL="0" lvl="0" indent="0" algn="l" rtl="0">
              <a:spcBef>
                <a:spcPts val="0"/>
              </a:spcBef>
              <a:spcAft>
                <a:spcPts val="0"/>
              </a:spcAft>
              <a:buClr>
                <a:srgbClr val="222240"/>
              </a:buClr>
              <a:buSzPts val="2000"/>
              <a:buFont typeface="Arial"/>
              <a:buNone/>
            </a:pPr>
            <a:endParaRPr lang="es-ES" sz="2000" noProof="0" dirty="0">
              <a:solidFill>
                <a:schemeClr val="bg1"/>
              </a:solidFill>
              <a:latin typeface="Calibri" panose="020F0502020204030204" pitchFamily="34" charset="0"/>
              <a:cs typeface="Calibri" panose="020F0502020204030204" pitchFamily="34" charset="0"/>
            </a:endParaRPr>
          </a:p>
          <a:p>
            <a:pPr marL="0" lvl="0" indent="0" algn="l" rtl="0">
              <a:spcBef>
                <a:spcPts val="0"/>
              </a:spcBef>
              <a:spcAft>
                <a:spcPts val="0"/>
              </a:spcAft>
              <a:buClr>
                <a:srgbClr val="222240"/>
              </a:buClr>
              <a:buSzPts val="2000"/>
              <a:buFont typeface="Arial"/>
              <a:buNone/>
            </a:pPr>
            <a:r>
              <a:rPr lang="es-ES" sz="2000" noProof="0" dirty="0">
                <a:solidFill>
                  <a:schemeClr val="bg1"/>
                </a:solidFill>
                <a:latin typeface="Calibri" panose="020F0502020204030204" pitchFamily="34" charset="0"/>
                <a:cs typeface="Calibri" panose="020F0502020204030204" pitchFamily="34" charset="0"/>
              </a:rPr>
              <a:t>Desarrollo de nuevas habilidades de dar y recibir </a:t>
            </a:r>
            <a:r>
              <a:rPr lang="es-ES" sz="2000" noProof="0" dirty="0" err="1">
                <a:solidFill>
                  <a:schemeClr val="bg1"/>
                </a:solidFill>
                <a:latin typeface="Calibri" panose="020F0502020204030204" pitchFamily="34" charset="0"/>
                <a:cs typeface="Calibri" panose="020F0502020204030204" pitchFamily="34" charset="0"/>
              </a:rPr>
              <a:t>feedback</a:t>
            </a:r>
            <a:endParaRPr lang="es-ES" sz="2000" noProof="0" dirty="0">
              <a:solidFill>
                <a:schemeClr val="bg1"/>
              </a:solidFill>
              <a:latin typeface="Calibri" panose="020F0502020204030204" pitchFamily="34" charset="0"/>
              <a:cs typeface="Calibri" panose="020F0502020204030204" pitchFamily="34" charset="0"/>
            </a:endParaRPr>
          </a:p>
          <a:p>
            <a:pPr marL="0" lvl="0" indent="0" algn="l" rtl="0">
              <a:spcBef>
                <a:spcPts val="0"/>
              </a:spcBef>
              <a:spcAft>
                <a:spcPts val="0"/>
              </a:spcAft>
              <a:buClr>
                <a:srgbClr val="222240"/>
              </a:buClr>
              <a:buSzPts val="2000"/>
              <a:buFont typeface="Arial"/>
              <a:buNone/>
            </a:pPr>
            <a:endParaRPr lang="es-ES" sz="2000" noProof="0" dirty="0">
              <a:solidFill>
                <a:schemeClr val="bg1"/>
              </a:solidFill>
              <a:latin typeface="Calibri" panose="020F0502020204030204" pitchFamily="34" charset="0"/>
              <a:cs typeface="Calibri" panose="020F0502020204030204" pitchFamily="34" charset="0"/>
            </a:endParaRPr>
          </a:p>
          <a:p>
            <a:pPr marL="0" lvl="0" indent="0" algn="l" rtl="0">
              <a:spcBef>
                <a:spcPts val="0"/>
              </a:spcBef>
              <a:spcAft>
                <a:spcPts val="0"/>
              </a:spcAft>
              <a:buClr>
                <a:srgbClr val="222240"/>
              </a:buClr>
              <a:buSzPts val="2000"/>
              <a:buFont typeface="Arial"/>
              <a:buNone/>
            </a:pPr>
            <a:r>
              <a:rPr lang="es-ES" sz="2000" dirty="0">
                <a:solidFill>
                  <a:schemeClr val="bg1"/>
                </a:solidFill>
                <a:latin typeface="Calibri" panose="020F0502020204030204" pitchFamily="34" charset="0"/>
                <a:cs typeface="Calibri" panose="020F0502020204030204" pitchFamily="34" charset="0"/>
              </a:rPr>
              <a:t>T</a:t>
            </a:r>
            <a:r>
              <a:rPr lang="es-ES" sz="2000" noProof="0" dirty="0">
                <a:solidFill>
                  <a:schemeClr val="bg1"/>
                </a:solidFill>
                <a:latin typeface="Calibri" panose="020F0502020204030204" pitchFamily="34" charset="0"/>
                <a:cs typeface="Calibri" panose="020F0502020204030204" pitchFamily="34" charset="0"/>
              </a:rPr>
              <a:t>e ayuda a convertirte en una oyente más activa</a:t>
            </a:r>
            <a:endParaRPr lang="es-ES" noProof="0" dirty="0">
              <a:solidFill>
                <a:schemeClr val="bg1"/>
              </a:solidFill>
              <a:latin typeface="Calibri" panose="020F0502020204030204" pitchFamily="34" charset="0"/>
              <a:cs typeface="Calibri" panose="020F0502020204030204"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sp>
        <p:nvSpPr>
          <p:cNvPr id="159" name="Google Shape;159;g36ea64c330c_0_8"/>
          <p:cNvSpPr txBox="1">
            <a:spLocks noGrp="1"/>
          </p:cNvSpPr>
          <p:nvPr>
            <p:ph type="body" idx="1"/>
          </p:nvPr>
        </p:nvSpPr>
        <p:spPr>
          <a:xfrm>
            <a:off x="362075" y="321845"/>
            <a:ext cx="5733900" cy="9084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E64424"/>
              </a:buClr>
              <a:buSzPts val="3200"/>
              <a:buNone/>
            </a:pPr>
            <a:r>
              <a:rPr lang="es-ES" noProof="0" dirty="0">
                <a:latin typeface="Calibri" panose="020F0502020204030204" pitchFamily="34" charset="0"/>
                <a:cs typeface="Calibri" panose="020F0502020204030204" pitchFamily="34" charset="0"/>
              </a:rPr>
              <a:t>Tipos de mentoría</a:t>
            </a:r>
          </a:p>
        </p:txBody>
      </p:sp>
      <p:sp>
        <p:nvSpPr>
          <p:cNvPr id="160" name="Google Shape;160;g36ea64c330c_0_8"/>
          <p:cNvSpPr txBox="1">
            <a:spLocks noGrp="1"/>
          </p:cNvSpPr>
          <p:nvPr>
            <p:ph type="body" idx="2"/>
          </p:nvPr>
        </p:nvSpPr>
        <p:spPr>
          <a:xfrm>
            <a:off x="362075" y="1385911"/>
            <a:ext cx="5733900" cy="5150244"/>
          </a:xfrm>
          <a:prstGeom prst="rect">
            <a:avLst/>
          </a:prstGeom>
          <a:noFill/>
          <a:ln>
            <a:noFill/>
          </a:ln>
        </p:spPr>
        <p:txBody>
          <a:bodyPr spcFirstLastPara="1" wrap="square" lIns="91425" tIns="45700" rIns="91425" bIns="45700" anchor="t" anchorCtr="0">
            <a:noAutofit/>
          </a:bodyPr>
          <a:lstStyle/>
          <a:p>
            <a:pPr marL="0" indent="0">
              <a:lnSpc>
                <a:spcPct val="115000"/>
              </a:lnSpc>
              <a:spcBef>
                <a:spcPts val="1200"/>
              </a:spcBef>
              <a:buClr>
                <a:schemeClr val="dk1"/>
              </a:buClr>
              <a:buSzPts val="1100"/>
              <a:buNone/>
            </a:pPr>
            <a:r>
              <a:rPr lang="es-ES" sz="1800" b="1" noProof="0" dirty="0">
                <a:highlight>
                  <a:srgbClr val="FFFFFF"/>
                </a:highlight>
                <a:latin typeface="Calibri" panose="020F0502020204030204" pitchFamily="34" charset="0"/>
                <a:cs typeface="Calibri" panose="020F0502020204030204" pitchFamily="34" charset="0"/>
              </a:rPr>
              <a:t>Mentoría tradicional individual</a:t>
            </a:r>
            <a:br>
              <a:rPr lang="es-ES" sz="1800" b="1" noProof="0" dirty="0">
                <a:highlight>
                  <a:srgbClr val="FFFFFF"/>
                </a:highlight>
                <a:latin typeface="Calibri" panose="020F0502020204030204" pitchFamily="34" charset="0"/>
                <a:cs typeface="Calibri" panose="020F0502020204030204" pitchFamily="34" charset="0"/>
              </a:rPr>
            </a:br>
            <a:r>
              <a:rPr lang="es-ES" sz="1800" noProof="0" dirty="0">
                <a:highlight>
                  <a:srgbClr val="FFFFFF"/>
                </a:highlight>
                <a:latin typeface="Calibri" panose="020F0502020204030204" pitchFamily="34" charset="0"/>
                <a:cs typeface="Calibri" panose="020F0502020204030204" pitchFamily="34" charset="0"/>
              </a:rPr>
              <a:t>El enfoque clásico de la mentoría, en el que un mentor y u</a:t>
            </a:r>
            <a:r>
              <a:rPr lang="es-ES" sz="1800" dirty="0" err="1">
                <a:highlight>
                  <a:srgbClr val="FFFFFF"/>
                </a:highlight>
                <a:latin typeface="Calibri" panose="020F0502020204030204" pitchFamily="34" charset="0"/>
                <a:cs typeface="Calibri" panose="020F0502020204030204" pitchFamily="34" charset="0"/>
              </a:rPr>
              <a:t>na</a:t>
            </a:r>
            <a:r>
              <a:rPr lang="es-ES" sz="1800" noProof="0" dirty="0">
                <a:highlight>
                  <a:srgbClr val="FFFFFF"/>
                </a:highlight>
                <a:latin typeface="Calibri" panose="020F0502020204030204" pitchFamily="34" charset="0"/>
                <a:cs typeface="Calibri" panose="020F0502020204030204" pitchFamily="34" charset="0"/>
              </a:rPr>
              <a:t> aprendiz acuerdan establecer una relación de mentoría para ayudar a la aprendiz a crecer profesionalmente o a superar un reto profesional al que se enfrenta.</a:t>
            </a:r>
          </a:p>
          <a:p>
            <a:pPr marL="0" indent="0">
              <a:lnSpc>
                <a:spcPct val="115000"/>
              </a:lnSpc>
              <a:spcBef>
                <a:spcPts val="1200"/>
              </a:spcBef>
              <a:buClr>
                <a:schemeClr val="dk1"/>
              </a:buClr>
              <a:buSzPts val="1100"/>
              <a:buNone/>
            </a:pPr>
            <a:r>
              <a:rPr lang="es-ES" sz="1800" b="1" noProof="0" dirty="0">
                <a:highlight>
                  <a:srgbClr val="FFFFFF"/>
                </a:highlight>
                <a:latin typeface="Calibri" panose="020F0502020204030204" pitchFamily="34" charset="0"/>
                <a:cs typeface="Calibri" panose="020F0502020204030204" pitchFamily="34" charset="0"/>
              </a:rPr>
              <a:t>Mentoría en grupo</a:t>
            </a:r>
            <a:br>
              <a:rPr lang="es-ES" sz="1800" b="1" noProof="0" dirty="0">
                <a:highlight>
                  <a:srgbClr val="FFFFFF"/>
                </a:highlight>
                <a:latin typeface="Calibri" panose="020F0502020204030204" pitchFamily="34" charset="0"/>
                <a:cs typeface="Calibri" panose="020F0502020204030204" pitchFamily="34" charset="0"/>
              </a:rPr>
            </a:br>
            <a:r>
              <a:rPr lang="es-ES" sz="1800" noProof="0" dirty="0">
                <a:highlight>
                  <a:srgbClr val="FFFFFF"/>
                </a:highlight>
                <a:latin typeface="Calibri" panose="020F0502020204030204" pitchFamily="34" charset="0"/>
                <a:cs typeface="Calibri" panose="020F0502020204030204" pitchFamily="34" charset="0"/>
              </a:rPr>
              <a:t>En un entorno de mentoría en grupo, las aprendices se dividen en pequeños grupos con un mentor que dirige los debates y las actividades en torno a un tema específico. En la mentoría en grupo, uno o varios mentores proporcionan orientación y asesoramiento a varias aprendices, con solicitudes de mentoría alineadas.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193ADB5-6C9C-DD0C-260B-B5D7EECC97EC}"/>
              </a:ext>
            </a:extLst>
          </p:cNvPr>
          <p:cNvSpPr>
            <a:spLocks noGrp="1"/>
          </p:cNvSpPr>
          <p:nvPr>
            <p:ph type="body" idx="1"/>
          </p:nvPr>
        </p:nvSpPr>
        <p:spPr/>
        <p:txBody>
          <a:bodyPr/>
          <a:lstStyle/>
          <a:p>
            <a:r>
              <a:rPr lang="es-ES" noProof="0" dirty="0">
                <a:latin typeface="Calibri" panose="020F0502020204030204" pitchFamily="34" charset="0"/>
                <a:cs typeface="Calibri" panose="020F0502020204030204" pitchFamily="34" charset="0"/>
              </a:rPr>
              <a:t>Tipos de tutoría</a:t>
            </a:r>
          </a:p>
          <a:p>
            <a:endParaRPr lang="es-ES" noProof="0" dirty="0"/>
          </a:p>
        </p:txBody>
      </p:sp>
      <p:sp>
        <p:nvSpPr>
          <p:cNvPr id="3" name="Text Placeholder 2">
            <a:extLst>
              <a:ext uri="{FF2B5EF4-FFF2-40B4-BE49-F238E27FC236}">
                <a16:creationId xmlns:a16="http://schemas.microsoft.com/office/drawing/2014/main" id="{E274A614-E06C-51F4-4F24-B92EDDE594E7}"/>
              </a:ext>
            </a:extLst>
          </p:cNvPr>
          <p:cNvSpPr>
            <a:spLocks noGrp="1"/>
          </p:cNvSpPr>
          <p:nvPr>
            <p:ph type="body" idx="2"/>
          </p:nvPr>
        </p:nvSpPr>
        <p:spPr/>
        <p:txBody>
          <a:bodyPr/>
          <a:lstStyle/>
          <a:p>
            <a:pPr marL="101600" indent="0">
              <a:lnSpc>
                <a:spcPct val="114999"/>
              </a:lnSpc>
              <a:spcBef>
                <a:spcPts val="1200"/>
              </a:spcBef>
              <a:buNone/>
            </a:pPr>
            <a:r>
              <a:rPr lang="es-ES" sz="1800" b="1" noProof="0" dirty="0">
                <a:highlight>
                  <a:srgbClr val="FFFFFF"/>
                </a:highlight>
                <a:latin typeface="Calibri" panose="020F0502020204030204" pitchFamily="34" charset="0"/>
                <a:cs typeface="Calibri" panose="020F0502020204030204" pitchFamily="34" charset="0"/>
              </a:rPr>
              <a:t>Mentoría en parejas</a:t>
            </a:r>
            <a:br>
              <a:rPr lang="es-ES" sz="1800" b="1" noProof="0" dirty="0">
                <a:highlight>
                  <a:srgbClr val="FFFFFF"/>
                </a:highlight>
                <a:latin typeface="Calibri" panose="020F0502020204030204" pitchFamily="34" charset="0"/>
                <a:cs typeface="Calibri" panose="020F0502020204030204" pitchFamily="34" charset="0"/>
              </a:rPr>
            </a:br>
            <a:r>
              <a:rPr lang="es-ES" sz="1800" b="1" noProof="0" dirty="0">
                <a:highlight>
                  <a:srgbClr val="FFFFFF"/>
                </a:highlight>
                <a:latin typeface="Calibri" panose="020F0502020204030204" pitchFamily="34" charset="0"/>
                <a:cs typeface="Calibri" panose="020F0502020204030204" pitchFamily="34" charset="0"/>
              </a:rPr>
              <a:t>La mentoría en parejas</a:t>
            </a:r>
            <a:r>
              <a:rPr lang="es-ES" sz="1800" noProof="0" dirty="0">
                <a:highlight>
                  <a:srgbClr val="FFFFFF"/>
                </a:highlight>
                <a:latin typeface="Calibri" panose="020F0502020204030204" pitchFamily="34" charset="0"/>
                <a:cs typeface="Calibri" panose="020F0502020204030204" pitchFamily="34" charset="0"/>
              </a:rPr>
              <a:t> es un proceso en el que dos personas de edad o experiencia similar trabajan juntas para ayudarse mutuamente a crecer. La relación es menos formal que una relación de mentoría tradicional, pero está estructurada de manera que resulte mutuamente beneficiosa.</a:t>
            </a:r>
          </a:p>
          <a:p>
            <a:pPr marL="101600" indent="0">
              <a:lnSpc>
                <a:spcPct val="114999"/>
              </a:lnSpc>
              <a:spcBef>
                <a:spcPts val="1200"/>
              </a:spcBef>
              <a:buNone/>
            </a:pPr>
            <a:r>
              <a:rPr lang="es-ES" sz="1800" b="1" noProof="0" dirty="0">
                <a:highlight>
                  <a:srgbClr val="FFFFFF"/>
                </a:highlight>
                <a:latin typeface="Calibri" panose="020F0502020204030204" pitchFamily="34" charset="0"/>
                <a:cs typeface="Calibri" panose="020F0502020204030204" pitchFamily="34" charset="0"/>
              </a:rPr>
              <a:t>Mentoría inversa</a:t>
            </a:r>
            <a:br>
              <a:rPr lang="es-ES" sz="1800" b="1" noProof="0" dirty="0">
                <a:highlight>
                  <a:srgbClr val="FFFFFF"/>
                </a:highlight>
                <a:latin typeface="Calibri" panose="020F0502020204030204" pitchFamily="34" charset="0"/>
                <a:cs typeface="Calibri" panose="020F0502020204030204" pitchFamily="34" charset="0"/>
              </a:rPr>
            </a:br>
            <a:r>
              <a:rPr lang="es-ES" sz="1800" b="1" noProof="0" dirty="0">
                <a:highlight>
                  <a:srgbClr val="FFFFFF"/>
                </a:highlight>
                <a:latin typeface="Calibri" panose="020F0502020204030204" pitchFamily="34" charset="0"/>
                <a:cs typeface="Calibri" panose="020F0502020204030204" pitchFamily="34" charset="0"/>
              </a:rPr>
              <a:t>La mentoría inversa </a:t>
            </a:r>
            <a:r>
              <a:rPr lang="es-ES" sz="1800" noProof="0" dirty="0">
                <a:highlight>
                  <a:srgbClr val="FFFFFF"/>
                </a:highlight>
                <a:latin typeface="Calibri" panose="020F0502020204030204" pitchFamily="34" charset="0"/>
                <a:cs typeface="Calibri" panose="020F0502020204030204" pitchFamily="34" charset="0"/>
              </a:rPr>
              <a:t>se produce cuando una persona más joven y con menos experiencia ayuda a otra con más antigüedad (en términos de edad, experiencia a cargo). La mentoría inversa brinda la oportunidad de establecer relaciones entre generaciones y apoyar el crecimiento de profesionales con experiencia en determinados temas en los que pueden carecer de conocimientos.</a:t>
            </a:r>
          </a:p>
        </p:txBody>
      </p:sp>
    </p:spTree>
    <p:extLst>
      <p:ext uri="{BB962C8B-B14F-4D97-AF65-F5344CB8AC3E}">
        <p14:creationId xmlns:p14="http://schemas.microsoft.com/office/powerpoint/2010/main" val="25079607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EB1813-9FCC-C39B-14DE-4D85B3971A06}"/>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D9868584-1595-5C15-FF3E-9FA8A9AEC455}"/>
              </a:ext>
            </a:extLst>
          </p:cNvPr>
          <p:cNvSpPr>
            <a:spLocks noGrp="1"/>
          </p:cNvSpPr>
          <p:nvPr>
            <p:ph type="body" sz="quarter" idx="10"/>
          </p:nvPr>
        </p:nvSpPr>
        <p:spPr>
          <a:xfrm>
            <a:off x="432260" y="3142210"/>
            <a:ext cx="9327375" cy="1762299"/>
          </a:xfrm>
        </p:spPr>
        <p:txBody>
          <a:bodyPr/>
          <a:lstStyle/>
          <a:p>
            <a:pPr lvl="0">
              <a:spcBef>
                <a:spcPts val="0"/>
              </a:spcBef>
              <a:buClr>
                <a:schemeClr val="lt1"/>
              </a:buClr>
              <a:buSzPts val="4800"/>
            </a:pPr>
            <a:r>
              <a:rPr lang="es-ES" noProof="0" dirty="0"/>
              <a:t>UNIDAD 5.2: Cómo convertirse en una buena aprendiz</a:t>
            </a:r>
          </a:p>
          <a:p>
            <a:pPr lvl="0">
              <a:spcBef>
                <a:spcPts val="0"/>
              </a:spcBef>
              <a:buClr>
                <a:schemeClr val="lt1"/>
              </a:buClr>
              <a:buSzPts val="4800"/>
            </a:pPr>
            <a:endParaRPr lang="es-ES" noProof="0" dirty="0"/>
          </a:p>
          <a:p>
            <a:pPr lvl="0">
              <a:spcBef>
                <a:spcPts val="0"/>
              </a:spcBef>
              <a:buClr>
                <a:schemeClr val="lt1"/>
              </a:buClr>
              <a:buSzPts val="4800"/>
            </a:pPr>
            <a:endParaRPr lang="es-ES" noProof="0" dirty="0"/>
          </a:p>
          <a:p>
            <a:pPr lvl="0">
              <a:spcBef>
                <a:spcPts val="0"/>
              </a:spcBef>
              <a:buClr>
                <a:schemeClr val="lt1"/>
              </a:buClr>
              <a:buSzPts val="4800"/>
            </a:pPr>
            <a:endParaRPr lang="es-ES" noProof="0" dirty="0"/>
          </a:p>
          <a:p>
            <a:pPr lvl="0">
              <a:spcBef>
                <a:spcPts val="0"/>
              </a:spcBef>
              <a:buClr>
                <a:schemeClr val="lt1"/>
              </a:buClr>
              <a:buSzPts val="4800"/>
            </a:pPr>
            <a:endParaRPr lang="es-ES" noProof="0" dirty="0"/>
          </a:p>
          <a:p>
            <a:endParaRPr lang="es-ES" noProof="0" dirty="0"/>
          </a:p>
        </p:txBody>
      </p:sp>
    </p:spTree>
    <p:extLst>
      <p:ext uri="{BB962C8B-B14F-4D97-AF65-F5344CB8AC3E}">
        <p14:creationId xmlns:p14="http://schemas.microsoft.com/office/powerpoint/2010/main" val="29126521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sp>
        <p:nvSpPr>
          <p:cNvPr id="165" name="Google Shape;165;g36ea64c330c_0_29"/>
          <p:cNvSpPr txBox="1">
            <a:spLocks noGrp="1"/>
          </p:cNvSpPr>
          <p:nvPr>
            <p:ph type="body" idx="1"/>
          </p:nvPr>
        </p:nvSpPr>
        <p:spPr>
          <a:xfrm>
            <a:off x="362075" y="252997"/>
            <a:ext cx="5664600" cy="6597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E95426"/>
              </a:buClr>
              <a:buSzPts val="3200"/>
              <a:buNone/>
            </a:pPr>
            <a:r>
              <a:rPr lang="es-ES" sz="2600" noProof="0" dirty="0">
                <a:latin typeface="Calibri" panose="020F0502020204030204" pitchFamily="34" charset="0"/>
                <a:cs typeface="Calibri" panose="020F0502020204030204" pitchFamily="34" charset="0"/>
              </a:rPr>
              <a:t>Cómo identificar tus necesidades y objetivos como aprendiz</a:t>
            </a:r>
          </a:p>
        </p:txBody>
      </p:sp>
      <p:sp>
        <p:nvSpPr>
          <p:cNvPr id="166" name="Google Shape;166;g36ea64c330c_0_29"/>
          <p:cNvSpPr txBox="1">
            <a:spLocks noGrp="1"/>
          </p:cNvSpPr>
          <p:nvPr>
            <p:ph type="body" idx="2"/>
          </p:nvPr>
        </p:nvSpPr>
        <p:spPr>
          <a:xfrm>
            <a:off x="362079" y="1333554"/>
            <a:ext cx="5664600" cy="540570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3A3838"/>
              </a:buClr>
              <a:buSzPts val="1800"/>
              <a:buNone/>
            </a:pPr>
            <a:r>
              <a:rPr lang="es-ES" sz="2500" dirty="0">
                <a:latin typeface="Calibri" panose="020F0502020204030204" pitchFamily="34" charset="0"/>
                <a:cs typeface="Calibri" panose="020F0502020204030204" pitchFamily="34" charset="0"/>
              </a:rPr>
              <a:t>Tu</a:t>
            </a:r>
            <a:r>
              <a:rPr lang="es-ES" sz="2500" noProof="0" dirty="0">
                <a:latin typeface="Calibri" panose="020F0502020204030204" pitchFamily="34" charset="0"/>
                <a:cs typeface="Calibri" panose="020F0502020204030204" pitchFamily="34" charset="0"/>
              </a:rPr>
              <a:t> QUÉ</a:t>
            </a:r>
          </a:p>
          <a:p>
            <a:pPr marL="0" lvl="0" indent="0" algn="l" rtl="0">
              <a:lnSpc>
                <a:spcPct val="90000"/>
              </a:lnSpc>
              <a:spcBef>
                <a:spcPts val="0"/>
              </a:spcBef>
              <a:spcAft>
                <a:spcPts val="0"/>
              </a:spcAft>
              <a:buClr>
                <a:srgbClr val="3A3838"/>
              </a:buClr>
              <a:buSzPts val="1800"/>
              <a:buNone/>
            </a:pPr>
            <a:endParaRPr lang="es-ES" noProof="0" dirty="0">
              <a:latin typeface="Calibri" panose="020F0502020204030204" pitchFamily="34" charset="0"/>
              <a:cs typeface="Calibri" panose="020F0502020204030204" pitchFamily="34" charset="0"/>
            </a:endParaRPr>
          </a:p>
          <a:p>
            <a:pPr marL="457200" lvl="0" indent="-342900" algn="l" rtl="0">
              <a:lnSpc>
                <a:spcPct val="90000"/>
              </a:lnSpc>
              <a:spcBef>
                <a:spcPts val="0"/>
              </a:spcBef>
              <a:spcAft>
                <a:spcPts val="0"/>
              </a:spcAft>
              <a:buSzPts val="1800"/>
              <a:buChar char="●"/>
            </a:pPr>
            <a:r>
              <a:rPr lang="es-ES" dirty="0">
                <a:latin typeface="Calibri" panose="020F0502020204030204" pitchFamily="34" charset="0"/>
                <a:cs typeface="Calibri" panose="020F0502020204030204" pitchFamily="34" charset="0"/>
              </a:rPr>
              <a:t>¿A qué retos te enfrentas</a:t>
            </a:r>
            <a:r>
              <a:rPr lang="es-ES" noProof="0" dirty="0">
                <a:latin typeface="Calibri" panose="020F0502020204030204" pitchFamily="34" charset="0"/>
                <a:cs typeface="Calibri" panose="020F0502020204030204" pitchFamily="34" charset="0"/>
              </a:rPr>
              <a:t>?</a:t>
            </a:r>
          </a:p>
          <a:p>
            <a:pPr marL="457200" lvl="0" indent="-342900" algn="l" rtl="0">
              <a:lnSpc>
                <a:spcPct val="90000"/>
              </a:lnSpc>
              <a:spcBef>
                <a:spcPts val="0"/>
              </a:spcBef>
              <a:spcAft>
                <a:spcPts val="0"/>
              </a:spcAft>
              <a:buSzPts val="1800"/>
              <a:buChar char="●"/>
            </a:pPr>
            <a:r>
              <a:rPr lang="es-ES" dirty="0">
                <a:latin typeface="Calibri" panose="020F0502020204030204" pitchFamily="34" charset="0"/>
                <a:cs typeface="Calibri" panose="020F0502020204030204" pitchFamily="34" charset="0"/>
              </a:rPr>
              <a:t>¿Qué habilidades necesitas desarrollar</a:t>
            </a:r>
            <a:r>
              <a:rPr lang="es-ES" noProof="0" dirty="0">
                <a:latin typeface="Calibri" panose="020F0502020204030204" pitchFamily="34" charset="0"/>
                <a:cs typeface="Calibri" panose="020F0502020204030204" pitchFamily="34" charset="0"/>
              </a:rPr>
              <a:t>?</a:t>
            </a:r>
          </a:p>
          <a:p>
            <a:pPr marL="457200" lvl="0" indent="-342900" algn="l" rtl="0">
              <a:lnSpc>
                <a:spcPct val="90000"/>
              </a:lnSpc>
              <a:spcBef>
                <a:spcPts val="0"/>
              </a:spcBef>
              <a:spcAft>
                <a:spcPts val="0"/>
              </a:spcAft>
              <a:buSzPts val="1800"/>
              <a:buChar char="●"/>
            </a:pPr>
            <a:r>
              <a:rPr lang="es-ES" dirty="0">
                <a:latin typeface="Calibri" panose="020F0502020204030204" pitchFamily="34" charset="0"/>
                <a:cs typeface="Calibri" panose="020F0502020204030204" pitchFamily="34" charset="0"/>
              </a:rPr>
              <a:t>¿En qué áreas te sientes estancada</a:t>
            </a:r>
            <a:r>
              <a:rPr lang="es-ES" noProof="0" dirty="0">
                <a:latin typeface="Calibri" panose="020F0502020204030204" pitchFamily="34" charset="0"/>
                <a:cs typeface="Calibri" panose="020F0502020204030204" pitchFamily="34" charset="0"/>
              </a:rPr>
              <a:t>?</a:t>
            </a:r>
          </a:p>
          <a:p>
            <a:pPr marL="457200" lvl="0" indent="-342900" algn="l" rtl="0">
              <a:lnSpc>
                <a:spcPct val="90000"/>
              </a:lnSpc>
              <a:spcBef>
                <a:spcPts val="0"/>
              </a:spcBef>
              <a:spcAft>
                <a:spcPts val="0"/>
              </a:spcAft>
              <a:buSzPts val="1800"/>
              <a:buChar char="●"/>
            </a:pPr>
            <a:r>
              <a:rPr lang="es-ES" dirty="0">
                <a:latin typeface="Calibri" panose="020F0502020204030204" pitchFamily="34" charset="0"/>
                <a:cs typeface="Calibri" panose="020F0502020204030204" pitchFamily="34" charset="0"/>
              </a:rPr>
              <a:t>¿Qué cambios estás intentando realizar</a:t>
            </a:r>
            <a:r>
              <a:rPr lang="es-ES" noProof="0" dirty="0">
                <a:latin typeface="Calibri" panose="020F0502020204030204" pitchFamily="34" charset="0"/>
                <a:cs typeface="Calibri" panose="020F0502020204030204" pitchFamily="34" charset="0"/>
              </a:rPr>
              <a:t>?</a:t>
            </a:r>
          </a:p>
          <a:p>
            <a:pPr marL="0" lvl="0" indent="0" algn="l" rtl="0">
              <a:lnSpc>
                <a:spcPct val="90000"/>
              </a:lnSpc>
              <a:spcBef>
                <a:spcPts val="0"/>
              </a:spcBef>
              <a:spcAft>
                <a:spcPts val="0"/>
              </a:spcAft>
              <a:buClr>
                <a:srgbClr val="3A3838"/>
              </a:buClr>
              <a:buSzPts val="1800"/>
              <a:buNone/>
            </a:pPr>
            <a:endParaRPr lang="es-ES" noProof="0" dirty="0">
              <a:latin typeface="Calibri" panose="020F0502020204030204" pitchFamily="34" charset="0"/>
              <a:cs typeface="Calibri" panose="020F0502020204030204" pitchFamily="34" charset="0"/>
            </a:endParaRPr>
          </a:p>
          <a:p>
            <a:pPr marL="0" lvl="0" indent="0" algn="ctr" rtl="0">
              <a:lnSpc>
                <a:spcPct val="90000"/>
              </a:lnSpc>
              <a:spcBef>
                <a:spcPts val="0"/>
              </a:spcBef>
              <a:spcAft>
                <a:spcPts val="0"/>
              </a:spcAft>
              <a:buClr>
                <a:srgbClr val="3A3838"/>
              </a:buClr>
              <a:buSzPts val="1800"/>
              <a:buNone/>
            </a:pPr>
            <a:endParaRPr lang="es-ES" sz="2500" noProof="0" dirty="0">
              <a:latin typeface="Calibri" panose="020F0502020204030204" pitchFamily="34" charset="0"/>
              <a:cs typeface="Calibri" panose="020F0502020204030204" pitchFamily="34" charset="0"/>
            </a:endParaRPr>
          </a:p>
          <a:p>
            <a:pPr marL="0" lvl="0" indent="0" algn="ctr" rtl="0">
              <a:lnSpc>
                <a:spcPct val="90000"/>
              </a:lnSpc>
              <a:spcBef>
                <a:spcPts val="0"/>
              </a:spcBef>
              <a:spcAft>
                <a:spcPts val="0"/>
              </a:spcAft>
              <a:buClr>
                <a:srgbClr val="3A3838"/>
              </a:buClr>
              <a:buSzPts val="1800"/>
              <a:buNone/>
            </a:pPr>
            <a:endParaRPr lang="es-ES" sz="2500" noProof="0" dirty="0">
              <a:latin typeface="Calibri" panose="020F0502020204030204" pitchFamily="34" charset="0"/>
              <a:cs typeface="Calibri" panose="020F0502020204030204" pitchFamily="34" charset="0"/>
            </a:endParaRPr>
          </a:p>
          <a:p>
            <a:pPr marL="0" lvl="0" indent="0" algn="ctr" rtl="0">
              <a:lnSpc>
                <a:spcPct val="90000"/>
              </a:lnSpc>
              <a:spcBef>
                <a:spcPts val="0"/>
              </a:spcBef>
              <a:spcAft>
                <a:spcPts val="0"/>
              </a:spcAft>
              <a:buClr>
                <a:srgbClr val="3A3838"/>
              </a:buClr>
              <a:buSzPts val="1800"/>
              <a:buNone/>
            </a:pPr>
            <a:r>
              <a:rPr lang="es-ES" sz="2500" noProof="0" dirty="0">
                <a:latin typeface="Calibri" panose="020F0502020204030204" pitchFamily="34" charset="0"/>
                <a:cs typeface="Calibri" panose="020F0502020204030204" pitchFamily="34" charset="0"/>
              </a:rPr>
              <a:t>¿</a:t>
            </a:r>
            <a:r>
              <a:rPr lang="es-ES" sz="2500" b="1" noProof="0" dirty="0">
                <a:latin typeface="Calibri" panose="020F0502020204030204" pitchFamily="34" charset="0"/>
                <a:cs typeface="Calibri" panose="020F0502020204030204" pitchFamily="34" charset="0"/>
              </a:rPr>
              <a:t>QUÉ</a:t>
            </a:r>
            <a:r>
              <a:rPr lang="es-ES" sz="2500" noProof="0" dirty="0">
                <a:latin typeface="Calibri" panose="020F0502020204030204" pitchFamily="34" charset="0"/>
                <a:cs typeface="Calibri" panose="020F0502020204030204" pitchFamily="34" charset="0"/>
              </a:rPr>
              <a:t> es lo único que deseas que tu tutor o tutora te ayude a conseguir en tu vida profesional en este momento?</a:t>
            </a:r>
          </a:p>
        </p:txBody>
      </p:sp>
      <p:sp>
        <p:nvSpPr>
          <p:cNvPr id="167" name="Google Shape;167;g36ea64c330c_0_29"/>
          <p:cNvSpPr txBox="1">
            <a:spLocks noGrp="1"/>
          </p:cNvSpPr>
          <p:nvPr>
            <p:ph type="body" idx="3"/>
          </p:nvPr>
        </p:nvSpPr>
        <p:spPr>
          <a:xfrm>
            <a:off x="6799811" y="1333554"/>
            <a:ext cx="5030100" cy="540570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lt1"/>
              </a:buClr>
              <a:buSzPts val="1800"/>
              <a:buNone/>
            </a:pPr>
            <a:r>
              <a:rPr lang="es-ES" sz="2500" dirty="0">
                <a:latin typeface="Calibri" panose="020F0502020204030204" pitchFamily="34" charset="0"/>
                <a:cs typeface="Calibri" panose="020F0502020204030204" pitchFamily="34" charset="0"/>
              </a:rPr>
              <a:t>Y tu POR QUÉ</a:t>
            </a:r>
            <a:endParaRPr lang="es-ES" sz="2500" noProof="0" dirty="0">
              <a:latin typeface="Calibri" panose="020F0502020204030204" pitchFamily="34" charset="0"/>
              <a:cs typeface="Calibri" panose="020F0502020204030204" pitchFamily="34" charset="0"/>
            </a:endParaRPr>
          </a:p>
          <a:p>
            <a:pPr marL="0" lvl="0" indent="0" algn="ctr" rtl="0">
              <a:lnSpc>
                <a:spcPct val="90000"/>
              </a:lnSpc>
              <a:spcBef>
                <a:spcPts val="0"/>
              </a:spcBef>
              <a:spcAft>
                <a:spcPts val="0"/>
              </a:spcAft>
              <a:buClr>
                <a:schemeClr val="lt1"/>
              </a:buClr>
              <a:buSzPts val="1800"/>
              <a:buNone/>
            </a:pPr>
            <a:endParaRPr lang="es-ES" sz="2500" noProof="0" dirty="0">
              <a:latin typeface="Calibri" panose="020F0502020204030204" pitchFamily="34" charset="0"/>
              <a:cs typeface="Calibri" panose="020F0502020204030204" pitchFamily="34" charset="0"/>
            </a:endParaRPr>
          </a:p>
          <a:p>
            <a:pPr indent="-342900">
              <a:spcBef>
                <a:spcPts val="0"/>
              </a:spcBef>
              <a:buChar char="●"/>
            </a:pPr>
            <a:r>
              <a:rPr lang="es-ES" dirty="0">
                <a:latin typeface="Calibri" panose="020F0502020204030204" pitchFamily="34" charset="0"/>
                <a:cs typeface="Calibri" panose="020F0502020204030204" pitchFamily="34" charset="0"/>
              </a:rPr>
              <a:t>¿Por qué es importante para ti centrarse en esto</a:t>
            </a:r>
            <a:r>
              <a:rPr lang="es-ES" noProof="0" dirty="0">
                <a:latin typeface="Calibri" panose="020F0502020204030204" pitchFamily="34" charset="0"/>
                <a:cs typeface="Calibri" panose="020F0502020204030204" pitchFamily="34" charset="0"/>
              </a:rPr>
              <a:t>?</a:t>
            </a:r>
          </a:p>
          <a:p>
            <a:pPr marL="457200" lvl="0" indent="-342900" algn="l" rtl="0">
              <a:lnSpc>
                <a:spcPct val="90000"/>
              </a:lnSpc>
              <a:spcBef>
                <a:spcPts val="0"/>
              </a:spcBef>
              <a:spcAft>
                <a:spcPts val="0"/>
              </a:spcAft>
              <a:buSzPts val="1800"/>
              <a:buChar char="●"/>
            </a:pPr>
            <a:r>
              <a:rPr lang="es-ES" dirty="0">
                <a:latin typeface="Calibri" panose="020F0502020204030204" pitchFamily="34" charset="0"/>
                <a:cs typeface="Calibri" panose="020F0502020204030204" pitchFamily="34" charset="0"/>
              </a:rPr>
              <a:t>Si desarrolla esta habilidad, ¿en qué mejorarás</a:t>
            </a:r>
            <a:r>
              <a:rPr lang="es-ES" noProof="0" dirty="0">
                <a:latin typeface="Calibri" panose="020F0502020204030204" pitchFamily="34" charset="0"/>
                <a:cs typeface="Calibri" panose="020F0502020204030204" pitchFamily="34" charset="0"/>
              </a:rPr>
              <a:t>?</a:t>
            </a:r>
          </a:p>
          <a:p>
            <a:pPr marL="457200" lvl="0" indent="-342900" algn="l" rtl="0">
              <a:lnSpc>
                <a:spcPct val="90000"/>
              </a:lnSpc>
              <a:spcBef>
                <a:spcPts val="0"/>
              </a:spcBef>
              <a:spcAft>
                <a:spcPts val="0"/>
              </a:spcAft>
              <a:buSzPts val="1800"/>
              <a:buChar char="●"/>
            </a:pPr>
            <a:r>
              <a:rPr lang="es-ES" dirty="0">
                <a:latin typeface="Calibri" panose="020F0502020204030204" pitchFamily="34" charset="0"/>
                <a:cs typeface="Calibri" panose="020F0502020204030204" pitchFamily="34" charset="0"/>
              </a:rPr>
              <a:t>Si afrontas este reto, ¿qué cambiará para ti</a:t>
            </a:r>
            <a:r>
              <a:rPr lang="es-ES" noProof="0" dirty="0">
                <a:latin typeface="Calibri" panose="020F0502020204030204" pitchFamily="34" charset="0"/>
                <a:cs typeface="Calibri" panose="020F0502020204030204" pitchFamily="34" charset="0"/>
              </a:rPr>
              <a:t>?</a:t>
            </a:r>
          </a:p>
          <a:p>
            <a:pPr marL="0" lvl="0" indent="0" algn="l" rtl="0">
              <a:lnSpc>
                <a:spcPct val="90000"/>
              </a:lnSpc>
              <a:spcBef>
                <a:spcPts val="0"/>
              </a:spcBef>
              <a:spcAft>
                <a:spcPts val="0"/>
              </a:spcAft>
              <a:buClr>
                <a:schemeClr val="lt1"/>
              </a:buClr>
              <a:buSzPts val="1800"/>
              <a:buNone/>
            </a:pPr>
            <a:endParaRPr lang="es-ES" noProof="0" dirty="0">
              <a:latin typeface="Calibri" panose="020F0502020204030204" pitchFamily="34" charset="0"/>
              <a:cs typeface="Calibri" panose="020F0502020204030204" pitchFamily="34" charset="0"/>
            </a:endParaRPr>
          </a:p>
          <a:p>
            <a:pPr marL="0" lvl="0" indent="0" algn="l" rtl="0">
              <a:lnSpc>
                <a:spcPct val="90000"/>
              </a:lnSpc>
              <a:spcBef>
                <a:spcPts val="0"/>
              </a:spcBef>
              <a:spcAft>
                <a:spcPts val="0"/>
              </a:spcAft>
              <a:buClr>
                <a:schemeClr val="lt1"/>
              </a:buClr>
              <a:buSzPts val="1800"/>
              <a:buNone/>
            </a:pPr>
            <a:endParaRPr lang="es-ES" sz="2500" noProof="0" dirty="0">
              <a:latin typeface="Calibri" panose="020F0502020204030204" pitchFamily="34" charset="0"/>
              <a:cs typeface="Calibri" panose="020F0502020204030204" pitchFamily="34" charset="0"/>
            </a:endParaRPr>
          </a:p>
          <a:p>
            <a:pPr marL="0" indent="0" algn="ctr">
              <a:spcBef>
                <a:spcPts val="0"/>
              </a:spcBef>
            </a:pPr>
            <a:r>
              <a:rPr lang="es-ES" sz="2500" noProof="0" dirty="0">
                <a:latin typeface="Calibri" panose="020F0502020204030204" pitchFamily="34" charset="0"/>
                <a:cs typeface="Calibri" panose="020F0502020204030204" pitchFamily="34" charset="0"/>
              </a:rPr>
              <a:t>¡Entender </a:t>
            </a:r>
            <a:r>
              <a:rPr lang="es-ES" sz="2500" b="1" noProof="0" dirty="0">
                <a:latin typeface="Calibri" panose="020F0502020204030204" pitchFamily="34" charset="0"/>
                <a:cs typeface="Calibri" panose="020F0502020204030204" pitchFamily="34" charset="0"/>
              </a:rPr>
              <a:t>POR QUÉ</a:t>
            </a:r>
            <a:r>
              <a:rPr lang="es-ES" sz="2500" noProof="0" dirty="0">
                <a:latin typeface="Calibri" panose="020F0502020204030204" pitchFamily="34" charset="0"/>
                <a:cs typeface="Calibri" panose="020F0502020204030204" pitchFamily="34" charset="0"/>
              </a:rPr>
              <a:t> te ayudará a mantener la motivación!</a:t>
            </a:r>
          </a:p>
        </p:txBody>
      </p:sp>
    </p:spTree>
  </p:cSld>
  <p:clrMapOvr>
    <a:masterClrMapping/>
  </p:clrMapOvr>
  <p:extLst>
    <p:ext uri="{6950BFC3-D8DA-4A85-94F7-54DA5524770B}">
      <p188:commentRel xmlns:p188="http://schemas.microsoft.com/office/powerpoint/2018/8/main" r:id="rId3"/>
    </p:ext>
  </p:extLs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sp>
        <p:nvSpPr>
          <p:cNvPr id="172" name="Google Shape;172;g36ea64c330c_0_43"/>
          <p:cNvSpPr txBox="1">
            <a:spLocks noGrp="1"/>
          </p:cNvSpPr>
          <p:nvPr>
            <p:ph type="body" idx="1"/>
          </p:nvPr>
        </p:nvSpPr>
        <p:spPr>
          <a:xfrm>
            <a:off x="362081" y="253012"/>
            <a:ext cx="9829200" cy="920778"/>
          </a:xfrm>
          <a:prstGeom prst="rect">
            <a:avLst/>
          </a:prstGeom>
          <a:noFill/>
          <a:ln>
            <a:noFill/>
          </a:ln>
        </p:spPr>
        <p:txBody>
          <a:bodyPr spcFirstLastPara="1" wrap="square" lIns="91425" tIns="45700" rIns="91425" bIns="45700" anchor="t" anchorCtr="0">
            <a:noAutofit/>
          </a:bodyPr>
          <a:lstStyle/>
          <a:p>
            <a:pPr marL="0" indent="0">
              <a:spcBef>
                <a:spcPts val="0"/>
              </a:spcBef>
            </a:pPr>
            <a:r>
              <a:rPr lang="es-ES" noProof="0" dirty="0">
                <a:latin typeface="Calibri" panose="020F0502020204030204" pitchFamily="34" charset="0"/>
                <a:cs typeface="Calibri" panose="020F0502020204030204" pitchFamily="34" charset="0"/>
              </a:rPr>
              <a:t>Un recordatorio de lo útiles que son </a:t>
            </a:r>
            <a:r>
              <a:rPr lang="es-ES" dirty="0">
                <a:latin typeface="Calibri" panose="020F0502020204030204" pitchFamily="34" charset="0"/>
                <a:cs typeface="Calibri" panose="020F0502020204030204" pitchFamily="34" charset="0"/>
              </a:rPr>
              <a:t>los objetivos S.M.A.R.T. (¡sí, también en la mentoría!)</a:t>
            </a:r>
            <a:endParaRPr lang="es-ES" noProof="0" dirty="0">
              <a:latin typeface="Calibri" panose="020F0502020204030204" pitchFamily="34" charset="0"/>
              <a:cs typeface="Calibri" panose="020F0502020204030204" pitchFamily="34" charset="0"/>
            </a:endParaRPr>
          </a:p>
        </p:txBody>
      </p:sp>
      <p:sp>
        <p:nvSpPr>
          <p:cNvPr id="173" name="Google Shape;173;g36ea64c330c_0_43"/>
          <p:cNvSpPr txBox="1"/>
          <p:nvPr/>
        </p:nvSpPr>
        <p:spPr>
          <a:xfrm>
            <a:off x="954475" y="1301464"/>
            <a:ext cx="10876500" cy="64629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ES" sz="1800" noProof="0" dirty="0">
                <a:solidFill>
                  <a:srgbClr val="3A3838"/>
                </a:solidFill>
                <a:latin typeface="Calibri" panose="020F0502020204030204" pitchFamily="34" charset="0"/>
                <a:cs typeface="Calibri" panose="020F0502020204030204" pitchFamily="34" charset="0"/>
              </a:rPr>
              <a:t>Específico |</a:t>
            </a:r>
            <a:r>
              <a:rPr lang="es-ES" noProof="0" dirty="0">
                <a:solidFill>
                  <a:srgbClr val="3A3838"/>
                </a:solidFill>
                <a:latin typeface="Calibri" panose="020F0502020204030204" pitchFamily="34" charset="0"/>
                <a:cs typeface="Calibri" panose="020F0502020204030204" pitchFamily="34" charset="0"/>
              </a:rPr>
              <a:t> </a:t>
            </a:r>
            <a:r>
              <a:rPr lang="es-ES" sz="1800" noProof="0" dirty="0">
                <a:solidFill>
                  <a:srgbClr val="3A3838"/>
                </a:solidFill>
                <a:latin typeface="Calibri" panose="020F0502020204030204" pitchFamily="34" charset="0"/>
                <a:cs typeface="Calibri" panose="020F0502020204030204" pitchFamily="34" charset="0"/>
              </a:rPr>
              <a:t>«Con mi mentor, quiero identificar un área clave en la que necesito crecer para estar preparado para el próximo periodo de ascensos en mi empresa».</a:t>
            </a:r>
          </a:p>
        </p:txBody>
      </p:sp>
      <p:sp>
        <p:nvSpPr>
          <p:cNvPr id="174" name="Google Shape;174;g36ea64c330c_0_43"/>
          <p:cNvSpPr txBox="1"/>
          <p:nvPr/>
        </p:nvSpPr>
        <p:spPr>
          <a:xfrm>
            <a:off x="954475" y="2212176"/>
            <a:ext cx="10876500" cy="646290"/>
          </a:xfrm>
          <a:prstGeom prst="rect">
            <a:avLst/>
          </a:prstGeom>
          <a:noFill/>
          <a:ln>
            <a:noFill/>
          </a:ln>
        </p:spPr>
        <p:txBody>
          <a:bodyPr spcFirstLastPara="1" wrap="square" lIns="91425" tIns="45700" rIns="91425" bIns="45700" anchor="t" anchorCtr="0">
            <a:spAutoFit/>
          </a:bodyPr>
          <a:lstStyle/>
          <a:p>
            <a:r>
              <a:rPr lang="es-ES" sz="1800" noProof="0" dirty="0">
                <a:solidFill>
                  <a:srgbClr val="3A3838"/>
                </a:solidFill>
                <a:latin typeface="Calibri" panose="020F0502020204030204" pitchFamily="34" charset="0"/>
                <a:cs typeface="Calibri" panose="020F0502020204030204" pitchFamily="34" charset="0"/>
              </a:rPr>
              <a:t>Cuantificable </a:t>
            </a:r>
            <a:r>
              <a:rPr lang="es-ES" sz="1800" dirty="0">
                <a:solidFill>
                  <a:srgbClr val="3A3838"/>
                </a:solidFill>
                <a:latin typeface="Calibri" panose="020F0502020204030204" pitchFamily="34" charset="0"/>
                <a:cs typeface="Calibri" panose="020F0502020204030204" pitchFamily="34" charset="0"/>
              </a:rPr>
              <a:t>| «Identificaremos hitos clave (pequeños) y estableceremos al menos un punto de actuación entre nuestras reuniones».</a:t>
            </a:r>
            <a:endParaRPr lang="es-ES" sz="1800" noProof="0" dirty="0">
              <a:solidFill>
                <a:srgbClr val="3A3838"/>
              </a:solidFill>
              <a:latin typeface="Calibri" panose="020F0502020204030204" pitchFamily="34" charset="0"/>
              <a:cs typeface="Calibri" panose="020F0502020204030204" pitchFamily="34" charset="0"/>
            </a:endParaRPr>
          </a:p>
        </p:txBody>
      </p:sp>
      <p:sp>
        <p:nvSpPr>
          <p:cNvPr id="175" name="Google Shape;175;g36ea64c330c_0_43"/>
          <p:cNvSpPr txBox="1"/>
          <p:nvPr/>
        </p:nvSpPr>
        <p:spPr>
          <a:xfrm>
            <a:off x="954475" y="2962859"/>
            <a:ext cx="10876500" cy="646500"/>
          </a:xfrm>
          <a:prstGeom prst="rect">
            <a:avLst/>
          </a:prstGeom>
          <a:noFill/>
          <a:ln>
            <a:noFill/>
          </a:ln>
        </p:spPr>
        <p:txBody>
          <a:bodyPr spcFirstLastPara="1" wrap="square" lIns="91425" tIns="45700" rIns="91425" bIns="45700" anchor="t" anchorCtr="0">
            <a:spAutoFit/>
          </a:bodyPr>
          <a:lstStyle/>
          <a:p>
            <a:pPr lvl="0"/>
            <a:r>
              <a:rPr lang="es-ES" sz="1800" dirty="0">
                <a:solidFill>
                  <a:srgbClr val="3A3838"/>
                </a:solidFill>
                <a:latin typeface="Calibri" panose="020F0502020204030204" pitchFamily="34" charset="0"/>
                <a:cs typeface="Calibri" panose="020F0502020204030204" pitchFamily="34" charset="0"/>
              </a:rPr>
              <a:t>Factible | «Planificaremos según mi agenda y mi carga de trabajo, con revisiones muy rápidas para poder adaptarnos si es necesario (¡y no abordaremos más de un área clave!)».</a:t>
            </a:r>
            <a:endParaRPr lang="es-ES" sz="1800" noProof="0" dirty="0">
              <a:solidFill>
                <a:srgbClr val="3A3838"/>
              </a:solidFill>
              <a:latin typeface="Calibri" panose="020F0502020204030204" pitchFamily="34" charset="0"/>
              <a:cs typeface="Calibri" panose="020F0502020204030204" pitchFamily="34" charset="0"/>
              <a:sym typeface="Arial"/>
            </a:endParaRPr>
          </a:p>
        </p:txBody>
      </p:sp>
      <p:sp>
        <p:nvSpPr>
          <p:cNvPr id="176" name="Google Shape;176;g36ea64c330c_0_43"/>
          <p:cNvSpPr txBox="1"/>
          <p:nvPr/>
        </p:nvSpPr>
        <p:spPr>
          <a:xfrm>
            <a:off x="954475" y="3969763"/>
            <a:ext cx="10876500" cy="646500"/>
          </a:xfrm>
          <a:prstGeom prst="rect">
            <a:avLst/>
          </a:prstGeom>
          <a:noFill/>
          <a:ln>
            <a:noFill/>
          </a:ln>
        </p:spPr>
        <p:txBody>
          <a:bodyPr spcFirstLastPara="1" wrap="square" lIns="91425" tIns="45700" rIns="91425" bIns="45700" anchor="t" anchorCtr="0">
            <a:spAutoFit/>
          </a:bodyPr>
          <a:lstStyle/>
          <a:p>
            <a:r>
              <a:rPr lang="es-ES" sz="1800" noProof="0" dirty="0">
                <a:solidFill>
                  <a:srgbClr val="3A3838"/>
                </a:solidFill>
                <a:latin typeface="Calibri" panose="020F0502020204030204" pitchFamily="34" charset="0"/>
                <a:cs typeface="Calibri" panose="020F0502020204030204" pitchFamily="34" charset="0"/>
              </a:rPr>
              <a:t>Relevante </a:t>
            </a:r>
            <a:r>
              <a:rPr lang="es-ES" sz="1800" dirty="0">
                <a:solidFill>
                  <a:srgbClr val="3A3838"/>
                </a:solidFill>
                <a:latin typeface="Calibri" panose="020F0502020204030204" pitchFamily="34" charset="0"/>
                <a:cs typeface="Calibri" panose="020F0502020204030204" pitchFamily="34" charset="0"/>
              </a:rPr>
              <a:t>| «Para identificar esta área clave, tendré que pensar en cómo complementa mi vida profesional actual o mi visión de futuro».</a:t>
            </a:r>
            <a:endParaRPr lang="es-ES" sz="1800" noProof="0" dirty="0">
              <a:solidFill>
                <a:srgbClr val="3A3838"/>
              </a:solidFill>
              <a:latin typeface="Calibri" panose="020F0502020204030204" pitchFamily="34" charset="0"/>
              <a:cs typeface="Calibri" panose="020F0502020204030204" pitchFamily="34" charset="0"/>
            </a:endParaRPr>
          </a:p>
        </p:txBody>
      </p:sp>
      <p:sp>
        <p:nvSpPr>
          <p:cNvPr id="177" name="Google Shape;177;g36ea64c330c_0_43"/>
          <p:cNvSpPr txBox="1"/>
          <p:nvPr/>
        </p:nvSpPr>
        <p:spPr>
          <a:xfrm>
            <a:off x="954475" y="4910036"/>
            <a:ext cx="10876500" cy="6465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ES" sz="1800" noProof="0" dirty="0">
                <a:solidFill>
                  <a:srgbClr val="3A3838"/>
                </a:solidFill>
                <a:latin typeface="Calibri" panose="020F0502020204030204" pitchFamily="34" charset="0"/>
                <a:cs typeface="Calibri" panose="020F0502020204030204" pitchFamily="34" charset="0"/>
                <a:sym typeface="Arial"/>
              </a:rPr>
              <a:t>Con plazo de entrega | «Mi mentor y yo nos marcaremos como objetivo que yo complete mi(s) primer(os) hito(s) antes de nuestra [insertar número] reunión».</a:t>
            </a:r>
          </a:p>
        </p:txBody>
      </p:sp>
      <p:sp>
        <p:nvSpPr>
          <p:cNvPr id="178" name="Google Shape;178;g36ea64c330c_0_43"/>
          <p:cNvSpPr txBox="1"/>
          <p:nvPr/>
        </p:nvSpPr>
        <p:spPr>
          <a:xfrm>
            <a:off x="954475" y="5731759"/>
            <a:ext cx="10876500" cy="646290"/>
          </a:xfrm>
          <a:prstGeom prst="rect">
            <a:avLst/>
          </a:prstGeom>
          <a:noFill/>
          <a:ln>
            <a:noFill/>
          </a:ln>
        </p:spPr>
        <p:txBody>
          <a:bodyPr spcFirstLastPara="1" wrap="square" lIns="91425" tIns="45700" rIns="91425" bIns="45700" anchor="t" anchorCtr="0">
            <a:spAutoFit/>
          </a:bodyPr>
          <a:lstStyle/>
          <a:p>
            <a:r>
              <a:rPr lang="es-ES" sz="1800" noProof="0" dirty="0">
                <a:solidFill>
                  <a:srgbClr val="3A3838"/>
                </a:solidFill>
                <a:latin typeface="Calibri" panose="020F0502020204030204" pitchFamily="34" charset="0"/>
                <a:cs typeface="Calibri" panose="020F0502020204030204" pitchFamily="34" charset="0"/>
              </a:rPr>
              <a:t>¡ATENCIÓN!</a:t>
            </a:r>
            <a:r>
              <a:rPr lang="es-ES" sz="1800" dirty="0">
                <a:solidFill>
                  <a:srgbClr val="3A3838"/>
                </a:solidFill>
                <a:latin typeface="Calibri" panose="020F0502020204030204" pitchFamily="34" charset="0"/>
                <a:cs typeface="Calibri" panose="020F0502020204030204" pitchFamily="34" charset="0"/>
              </a:rPr>
              <a:t> ¡No todos los objetivos de mentoría tienen que estar totalmente alineados con el marco S.M.A.R.T! Adapta el marco a tus necesidades y no adaptes tus objetivos al marco. ¡Está ahí para guiarte, no para limitarte!</a:t>
            </a:r>
            <a:endParaRPr lang="es-ES" sz="1800" noProof="0" dirty="0">
              <a:solidFill>
                <a:srgbClr val="3A3838"/>
              </a:solidFill>
              <a:latin typeface="Calibri" panose="020F0502020204030204" pitchFamily="34" charset="0"/>
              <a:cs typeface="Calibri" panose="020F0502020204030204" pitchFamily="34" charset="0"/>
            </a:endParaRPr>
          </a:p>
        </p:txBody>
      </p:sp>
      <p:pic>
        <p:nvPicPr>
          <p:cNvPr id="179" name="Google Shape;179;g36ea64c330c_0_43"/>
          <p:cNvPicPr preferRelativeResize="0"/>
          <p:nvPr/>
        </p:nvPicPr>
        <p:blipFill rotWithShape="1">
          <a:blip r:embed="rId4">
            <a:alphaModFix/>
          </a:blip>
          <a:srcRect/>
          <a:stretch/>
        </p:blipFill>
        <p:spPr>
          <a:xfrm rot="2700000">
            <a:off x="312764" y="1265273"/>
            <a:ext cx="441715" cy="441715"/>
          </a:xfrm>
          <a:prstGeom prst="rect">
            <a:avLst/>
          </a:prstGeom>
          <a:noFill/>
          <a:ln>
            <a:noFill/>
          </a:ln>
        </p:spPr>
      </p:pic>
      <p:pic>
        <p:nvPicPr>
          <p:cNvPr id="180" name="Google Shape;180;g36ea64c330c_0_43"/>
          <p:cNvPicPr preferRelativeResize="0"/>
          <p:nvPr/>
        </p:nvPicPr>
        <p:blipFill rotWithShape="1">
          <a:blip r:embed="rId4">
            <a:alphaModFix/>
          </a:blip>
          <a:srcRect/>
          <a:stretch/>
        </p:blipFill>
        <p:spPr>
          <a:xfrm rot="2700000">
            <a:off x="312764" y="2175985"/>
            <a:ext cx="441715" cy="441715"/>
          </a:xfrm>
          <a:prstGeom prst="rect">
            <a:avLst/>
          </a:prstGeom>
          <a:noFill/>
          <a:ln>
            <a:noFill/>
          </a:ln>
        </p:spPr>
      </p:pic>
      <p:pic>
        <p:nvPicPr>
          <p:cNvPr id="181" name="Google Shape;181;g36ea64c330c_0_43"/>
          <p:cNvPicPr preferRelativeResize="0"/>
          <p:nvPr/>
        </p:nvPicPr>
        <p:blipFill rotWithShape="1">
          <a:blip r:embed="rId4">
            <a:alphaModFix/>
          </a:blip>
          <a:srcRect/>
          <a:stretch/>
        </p:blipFill>
        <p:spPr>
          <a:xfrm rot="2700000">
            <a:off x="312764" y="3086697"/>
            <a:ext cx="441715" cy="441715"/>
          </a:xfrm>
          <a:prstGeom prst="rect">
            <a:avLst/>
          </a:prstGeom>
          <a:noFill/>
          <a:ln>
            <a:noFill/>
          </a:ln>
        </p:spPr>
      </p:pic>
      <p:pic>
        <p:nvPicPr>
          <p:cNvPr id="182" name="Google Shape;182;g36ea64c330c_0_43"/>
          <p:cNvPicPr preferRelativeResize="0"/>
          <p:nvPr/>
        </p:nvPicPr>
        <p:blipFill rotWithShape="1">
          <a:blip r:embed="rId4">
            <a:alphaModFix/>
          </a:blip>
          <a:srcRect/>
          <a:stretch/>
        </p:blipFill>
        <p:spPr>
          <a:xfrm rot="2700000">
            <a:off x="312764" y="3997409"/>
            <a:ext cx="441715" cy="441715"/>
          </a:xfrm>
          <a:prstGeom prst="rect">
            <a:avLst/>
          </a:prstGeom>
          <a:noFill/>
          <a:ln>
            <a:noFill/>
          </a:ln>
        </p:spPr>
      </p:pic>
      <p:pic>
        <p:nvPicPr>
          <p:cNvPr id="183" name="Google Shape;183;g36ea64c330c_0_43"/>
          <p:cNvPicPr preferRelativeResize="0"/>
          <p:nvPr/>
        </p:nvPicPr>
        <p:blipFill rotWithShape="1">
          <a:blip r:embed="rId4">
            <a:alphaModFix/>
          </a:blip>
          <a:srcRect/>
          <a:stretch/>
        </p:blipFill>
        <p:spPr>
          <a:xfrm rot="2700000">
            <a:off x="312764" y="4908121"/>
            <a:ext cx="441715" cy="441715"/>
          </a:xfrm>
          <a:prstGeom prst="rect">
            <a:avLst/>
          </a:prstGeom>
          <a:noFill/>
          <a:ln>
            <a:noFill/>
          </a:ln>
        </p:spPr>
      </p:pic>
      <p:pic>
        <p:nvPicPr>
          <p:cNvPr id="184" name="Google Shape;184;g36ea64c330c_0_43"/>
          <p:cNvPicPr preferRelativeResize="0"/>
          <p:nvPr/>
        </p:nvPicPr>
        <p:blipFill rotWithShape="1">
          <a:blip r:embed="rId4">
            <a:alphaModFix/>
          </a:blip>
          <a:srcRect/>
          <a:stretch/>
        </p:blipFill>
        <p:spPr>
          <a:xfrm rot="2700000">
            <a:off x="312764" y="5818833"/>
            <a:ext cx="441715" cy="441715"/>
          </a:xfrm>
          <a:prstGeom prst="rect">
            <a:avLst/>
          </a:prstGeom>
          <a:noFill/>
          <a:ln>
            <a:noFill/>
          </a:ln>
        </p:spPr>
      </p:pic>
    </p:spTree>
  </p:cSld>
  <p:clrMapOvr>
    <a:masterClrMapping/>
  </p:clrMapOvr>
  <p:extLst>
    <p:ext uri="{6950BFC3-D8DA-4A85-94F7-54DA5524770B}">
      <p188:commentRel xmlns:p188="http://schemas.microsoft.com/office/powerpoint/2018/8/main" r:id="rId3"/>
    </p:ext>
  </p:extLs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6"/>
          <p:cNvSpPr txBox="1">
            <a:spLocks noGrp="1"/>
          </p:cNvSpPr>
          <p:nvPr>
            <p:ph type="body" idx="1"/>
          </p:nvPr>
        </p:nvSpPr>
        <p:spPr>
          <a:xfrm>
            <a:off x="362082" y="321855"/>
            <a:ext cx="6052574" cy="483986"/>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E64424"/>
              </a:buClr>
              <a:buSzPts val="3200"/>
              <a:buNone/>
            </a:pPr>
            <a:r>
              <a:rPr lang="es-ES" dirty="0">
                <a:latin typeface="Calibri" panose="020F0502020204030204" pitchFamily="34" charset="0"/>
                <a:cs typeface="Calibri" panose="020F0502020204030204" pitchFamily="34" charset="0"/>
              </a:rPr>
              <a:t>Encontrar al mentor adecuado</a:t>
            </a:r>
            <a:endParaRPr lang="es-ES" noProof="0" dirty="0">
              <a:latin typeface="Calibri" panose="020F0502020204030204" pitchFamily="34" charset="0"/>
              <a:cs typeface="Calibri" panose="020F0502020204030204" pitchFamily="34" charset="0"/>
            </a:endParaRPr>
          </a:p>
        </p:txBody>
      </p:sp>
      <p:sp>
        <p:nvSpPr>
          <p:cNvPr id="190" name="Google Shape;190;p6"/>
          <p:cNvSpPr txBox="1">
            <a:spLocks noGrp="1"/>
          </p:cNvSpPr>
          <p:nvPr>
            <p:ph type="body" idx="2"/>
          </p:nvPr>
        </p:nvSpPr>
        <p:spPr>
          <a:xfrm>
            <a:off x="362081" y="1230283"/>
            <a:ext cx="6052575" cy="5305861"/>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s-ES" sz="1800" b="1" dirty="0">
                <a:solidFill>
                  <a:srgbClr val="222222"/>
                </a:solidFill>
                <a:highlight>
                  <a:srgbClr val="FFFFFF"/>
                </a:highlight>
                <a:latin typeface="Calibri" panose="020F0502020204030204" pitchFamily="34" charset="0"/>
                <a:cs typeface="Calibri" panose="020F0502020204030204" pitchFamily="34" charset="0"/>
              </a:rPr>
              <a:t>T</a:t>
            </a:r>
            <a:r>
              <a:rPr lang="es-ES" sz="1800" b="1" noProof="0" dirty="0">
                <a:solidFill>
                  <a:srgbClr val="222222"/>
                </a:solidFill>
                <a:highlight>
                  <a:srgbClr val="FFFFFF"/>
                </a:highlight>
                <a:latin typeface="Calibri" panose="020F0502020204030204" pitchFamily="34" charset="0"/>
                <a:cs typeface="Calibri" panose="020F0502020204030204" pitchFamily="34" charset="0"/>
              </a:rPr>
              <a:t>u mentor debe tener experiencia en el tema o campo que le interese</a:t>
            </a:r>
          </a:p>
          <a:p>
            <a:pPr marL="0" lvl="0" indent="0" algn="l" rtl="0">
              <a:lnSpc>
                <a:spcPct val="115000"/>
              </a:lnSpc>
              <a:spcBef>
                <a:spcPts val="0"/>
              </a:spcBef>
              <a:spcAft>
                <a:spcPts val="0"/>
              </a:spcAft>
              <a:buClr>
                <a:schemeClr val="dk1"/>
              </a:buClr>
              <a:buSzPts val="1100"/>
              <a:buFont typeface="Arial"/>
              <a:buNone/>
            </a:pPr>
            <a:r>
              <a:rPr lang="es-ES" sz="1800" noProof="0" dirty="0">
                <a:solidFill>
                  <a:srgbClr val="222222"/>
                </a:solidFill>
                <a:highlight>
                  <a:srgbClr val="FFFFFF"/>
                </a:highlight>
                <a:latin typeface="Calibri" panose="020F0502020204030204" pitchFamily="34" charset="0"/>
                <a:cs typeface="Calibri" panose="020F0502020204030204" pitchFamily="34" charset="0"/>
              </a:rPr>
              <a:t>Ejemplo: Si deseas cambiar de carrera y crear tu propia empresa, el mentor que elijas debe haber realizado un cambio similar o ser un emprendedor en un campo similar.</a:t>
            </a:r>
          </a:p>
          <a:p>
            <a:pPr marL="0" lvl="0" indent="0" algn="l" rtl="0">
              <a:lnSpc>
                <a:spcPct val="115000"/>
              </a:lnSpc>
              <a:spcBef>
                <a:spcPts val="0"/>
              </a:spcBef>
              <a:spcAft>
                <a:spcPts val="0"/>
              </a:spcAft>
              <a:buClr>
                <a:schemeClr val="dk1"/>
              </a:buClr>
              <a:buSzPts val="1100"/>
              <a:buFont typeface="Arial"/>
              <a:buNone/>
            </a:pPr>
            <a:endParaRPr lang="es-ES" sz="1800" noProof="0" dirty="0">
              <a:solidFill>
                <a:srgbClr val="222222"/>
              </a:solidFill>
              <a:highlight>
                <a:srgbClr val="FFFFFF"/>
              </a:highlight>
              <a:latin typeface="Calibri" panose="020F0502020204030204" pitchFamily="34" charset="0"/>
              <a:cs typeface="Calibri" panose="020F0502020204030204" pitchFamily="34" charset="0"/>
            </a:endParaRPr>
          </a:p>
          <a:p>
            <a:pPr marL="0" lvl="0" indent="0" algn="l" rtl="0">
              <a:lnSpc>
                <a:spcPct val="115000"/>
              </a:lnSpc>
              <a:spcBef>
                <a:spcPts val="0"/>
              </a:spcBef>
              <a:spcAft>
                <a:spcPts val="0"/>
              </a:spcAft>
              <a:buClr>
                <a:schemeClr val="dk1"/>
              </a:buClr>
              <a:buSzPts val="1100"/>
              <a:buFont typeface="Arial"/>
              <a:buNone/>
            </a:pPr>
            <a:r>
              <a:rPr lang="es-ES" sz="1800" b="1" noProof="0" dirty="0">
                <a:solidFill>
                  <a:srgbClr val="222222"/>
                </a:solidFill>
                <a:highlight>
                  <a:srgbClr val="FFFFFF"/>
                </a:highlight>
                <a:latin typeface="Calibri" panose="020F0502020204030204" pitchFamily="34" charset="0"/>
                <a:cs typeface="Calibri" panose="020F0502020204030204" pitchFamily="34" charset="0"/>
              </a:rPr>
              <a:t>Si te interesa un campo concreto de apoyo/reto, puedes elegir a tu mentor basándote en ello.</a:t>
            </a:r>
          </a:p>
          <a:p>
            <a:pPr marL="0" lvl="0" indent="0">
              <a:lnSpc>
                <a:spcPct val="115000"/>
              </a:lnSpc>
              <a:spcBef>
                <a:spcPts val="0"/>
              </a:spcBef>
              <a:buClr>
                <a:schemeClr val="dk1"/>
              </a:buClr>
              <a:buSzPts val="1100"/>
              <a:buNone/>
            </a:pPr>
            <a:r>
              <a:rPr lang="es-ES" sz="1800" noProof="0" dirty="0">
                <a:solidFill>
                  <a:srgbClr val="222222"/>
                </a:solidFill>
                <a:highlight>
                  <a:srgbClr val="FFFFFF"/>
                </a:highlight>
                <a:latin typeface="Calibri" panose="020F0502020204030204" pitchFamily="34" charset="0"/>
                <a:cs typeface="Calibri" panose="020F0502020204030204" pitchFamily="34" charset="0"/>
              </a:rPr>
              <a:t>Ejemplo</a:t>
            </a:r>
            <a:r>
              <a:rPr lang="es-ES" sz="1800" dirty="0">
                <a:solidFill>
                  <a:srgbClr val="222222"/>
                </a:solidFill>
                <a:highlight>
                  <a:srgbClr val="FFFFFF"/>
                </a:highlight>
                <a:latin typeface="Calibri" panose="020F0502020204030204" pitchFamily="34" charset="0"/>
                <a:cs typeface="Calibri" panose="020F0502020204030204" pitchFamily="34" charset="0"/>
              </a:rPr>
              <a:t>: </a:t>
            </a:r>
            <a:r>
              <a:rPr lang="es-ES" sz="1800" dirty="0">
                <a:solidFill>
                  <a:srgbClr val="222222"/>
                </a:solidFill>
                <a:latin typeface="Calibri" panose="020F0502020204030204" pitchFamily="34" charset="0"/>
                <a:cs typeface="Calibri" panose="020F0502020204030204" pitchFamily="34" charset="0"/>
              </a:rPr>
              <a:t>Si trabajas en el sector marítimo y necesitas apoyo para desenvolverse en un entorno dominado por los hombres, puedes elegir un mentor que haya afrontado el mismo reto, aunque sea de otro sector, por ejemplo, del sector tecnológico.</a:t>
            </a:r>
          </a:p>
        </p:txBody>
      </p:sp>
      <p:pic>
        <p:nvPicPr>
          <p:cNvPr id="191" name="Google Shape;191;p6" descr="Uma imagem com pessoa, vestuário, Cara humana, interior  Os conteúdos gerados por IA poderão estar incorretos."/>
          <p:cNvPicPr preferRelativeResize="0">
            <a:picLocks noGrp="1"/>
          </p:cNvPicPr>
          <p:nvPr>
            <p:ph type="pic" idx="3"/>
          </p:nvPr>
        </p:nvPicPr>
        <p:blipFill rotWithShape="1">
          <a:blip r:embed="rId3">
            <a:alphaModFix/>
          </a:blip>
          <a:srcRect l="17502" r="31723"/>
          <a:stretch/>
        </p:blipFill>
        <p:spPr>
          <a:xfrm>
            <a:off x="6968836" y="0"/>
            <a:ext cx="5223164" cy="68580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sp>
        <p:nvSpPr>
          <p:cNvPr id="196" name="Google Shape;196;g36ea64c330c_0_86"/>
          <p:cNvSpPr txBox="1">
            <a:spLocks noGrp="1"/>
          </p:cNvSpPr>
          <p:nvPr>
            <p:ph type="body" idx="1"/>
          </p:nvPr>
        </p:nvSpPr>
        <p:spPr>
          <a:xfrm>
            <a:off x="362082" y="321855"/>
            <a:ext cx="6052500" cy="483900"/>
          </a:xfrm>
          <a:prstGeom prst="rect">
            <a:avLst/>
          </a:prstGeom>
          <a:noFill/>
          <a:ln>
            <a:noFill/>
          </a:ln>
        </p:spPr>
        <p:txBody>
          <a:bodyPr spcFirstLastPara="1" wrap="square" lIns="91425" tIns="45700" rIns="91425" bIns="45700" anchor="t" anchorCtr="0">
            <a:noAutofit/>
          </a:bodyPr>
          <a:lstStyle/>
          <a:p>
            <a:pPr marL="0" lvl="0" indent="0">
              <a:spcBef>
                <a:spcPts val="0"/>
              </a:spcBef>
            </a:pPr>
            <a:r>
              <a:rPr lang="es-ES" dirty="0">
                <a:latin typeface="Calibri" panose="020F0502020204030204" pitchFamily="34" charset="0"/>
                <a:cs typeface="Calibri" panose="020F0502020204030204" pitchFamily="34" charset="0"/>
              </a:rPr>
              <a:t>Encontrar al mentor adecuado</a:t>
            </a:r>
          </a:p>
        </p:txBody>
      </p:sp>
      <p:sp>
        <p:nvSpPr>
          <p:cNvPr id="197" name="Google Shape;197;g36ea64c330c_0_86"/>
          <p:cNvSpPr txBox="1">
            <a:spLocks noGrp="1"/>
          </p:cNvSpPr>
          <p:nvPr>
            <p:ph type="body" idx="2"/>
          </p:nvPr>
        </p:nvSpPr>
        <p:spPr>
          <a:xfrm>
            <a:off x="362082" y="1384192"/>
            <a:ext cx="6052500" cy="5305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s-ES" sz="1800" b="1" noProof="0" dirty="0">
                <a:solidFill>
                  <a:srgbClr val="222222"/>
                </a:solidFill>
                <a:highlight>
                  <a:srgbClr val="FFFFFF"/>
                </a:highlight>
                <a:latin typeface="Calibri" panose="020F0502020204030204" pitchFamily="34" charset="0"/>
                <a:cs typeface="Calibri" panose="020F0502020204030204" pitchFamily="34" charset="0"/>
              </a:rPr>
              <a:t>Asegúrate de que te pones en contacto con personas que pueden conocer a otras personas que te ayuden a encontrar al mentor adecuado.</a:t>
            </a:r>
          </a:p>
          <a:p>
            <a:pPr marL="0" indent="0">
              <a:lnSpc>
                <a:spcPct val="115000"/>
              </a:lnSpc>
              <a:spcBef>
                <a:spcPts val="0"/>
              </a:spcBef>
              <a:buClr>
                <a:schemeClr val="dk1"/>
              </a:buClr>
              <a:buSzPts val="1100"/>
              <a:buNone/>
            </a:pPr>
            <a:r>
              <a:rPr lang="es-ES" sz="1800" noProof="0" dirty="0">
                <a:solidFill>
                  <a:srgbClr val="222222"/>
                </a:solidFill>
                <a:highlight>
                  <a:srgbClr val="FFFFFF"/>
                </a:highlight>
                <a:latin typeface="Calibri" panose="020F0502020204030204" pitchFamily="34" charset="0"/>
                <a:cs typeface="Calibri" panose="020F0502020204030204" pitchFamily="34" charset="0"/>
              </a:rPr>
              <a:t>Consejo: Acude a eventos de </a:t>
            </a:r>
            <a:r>
              <a:rPr lang="es-ES" sz="1800" noProof="0" dirty="0" err="1">
                <a:solidFill>
                  <a:srgbClr val="222222"/>
                </a:solidFill>
                <a:highlight>
                  <a:srgbClr val="FFFFFF"/>
                </a:highlight>
                <a:latin typeface="Calibri" panose="020F0502020204030204" pitchFamily="34" charset="0"/>
                <a:cs typeface="Calibri" panose="020F0502020204030204" pitchFamily="34" charset="0"/>
              </a:rPr>
              <a:t>networking</a:t>
            </a:r>
            <a:r>
              <a:rPr lang="es-ES" sz="1800" noProof="0" dirty="0">
                <a:solidFill>
                  <a:srgbClr val="222222"/>
                </a:solidFill>
                <a:highlight>
                  <a:srgbClr val="FFFFFF"/>
                </a:highlight>
                <a:latin typeface="Calibri" panose="020F0502020204030204" pitchFamily="34" charset="0"/>
                <a:cs typeface="Calibri" panose="020F0502020204030204" pitchFamily="34" charset="0"/>
              </a:rPr>
              <a:t> o comunitarios cerca de ti o en línea, pide recomendaciones de mentores a otras personas, envía mensajes a personas en LinkedIn explicándoles que podrían ser tu mentor ideal, pero siendo siempre amable y respetuoso con el tiempo de los demás.</a:t>
            </a:r>
          </a:p>
          <a:p>
            <a:pPr marL="0" indent="0">
              <a:lnSpc>
                <a:spcPct val="115000"/>
              </a:lnSpc>
              <a:spcBef>
                <a:spcPts val="0"/>
              </a:spcBef>
              <a:buClr>
                <a:schemeClr val="dk1"/>
              </a:buClr>
              <a:buSzPts val="1100"/>
              <a:buNone/>
            </a:pPr>
            <a:endParaRPr lang="es-ES" sz="1800" noProof="0" dirty="0">
              <a:solidFill>
                <a:srgbClr val="222222"/>
              </a:solidFill>
              <a:highlight>
                <a:srgbClr val="FFFFFF"/>
              </a:highlight>
              <a:latin typeface="Calibri" panose="020F0502020204030204" pitchFamily="34" charset="0"/>
              <a:cs typeface="Calibri" panose="020F0502020204030204" pitchFamily="34" charset="0"/>
            </a:endParaRPr>
          </a:p>
          <a:p>
            <a:pPr marL="0" lvl="0" indent="0" algn="l" rtl="0">
              <a:lnSpc>
                <a:spcPct val="115000"/>
              </a:lnSpc>
              <a:spcBef>
                <a:spcPts val="0"/>
              </a:spcBef>
              <a:spcAft>
                <a:spcPts val="0"/>
              </a:spcAft>
              <a:buClr>
                <a:schemeClr val="dk1"/>
              </a:buClr>
              <a:buSzPts val="1100"/>
              <a:buFont typeface="Arial"/>
              <a:buNone/>
            </a:pPr>
            <a:r>
              <a:rPr lang="es-ES" sz="1800" b="1" dirty="0">
                <a:solidFill>
                  <a:srgbClr val="222222"/>
                </a:solidFill>
                <a:highlight>
                  <a:srgbClr val="FFFFFF"/>
                </a:highlight>
                <a:latin typeface="Calibri" panose="020F0502020204030204" pitchFamily="34" charset="0"/>
                <a:cs typeface="Calibri" panose="020F0502020204030204" pitchFamily="34" charset="0"/>
              </a:rPr>
              <a:t>¿Cómo preferirías que se desarrollaran tus reuniones de mentoría</a:t>
            </a:r>
            <a:r>
              <a:rPr lang="es-ES" sz="1800" b="1" noProof="0" dirty="0">
                <a:solidFill>
                  <a:srgbClr val="222222"/>
                </a:solidFill>
                <a:highlight>
                  <a:srgbClr val="FFFFFF"/>
                </a:highlight>
                <a:latin typeface="Calibri" panose="020F0502020204030204" pitchFamily="34" charset="0"/>
                <a:cs typeface="Calibri" panose="020F0502020204030204" pitchFamily="34" charset="0"/>
              </a:rPr>
              <a:t>?</a:t>
            </a:r>
          </a:p>
          <a:p>
            <a:pPr marL="0" indent="0">
              <a:lnSpc>
                <a:spcPct val="115000"/>
              </a:lnSpc>
              <a:spcBef>
                <a:spcPts val="0"/>
              </a:spcBef>
              <a:buClr>
                <a:schemeClr val="dk1"/>
              </a:buClr>
              <a:buSzPts val="1100"/>
              <a:buNone/>
            </a:pPr>
            <a:r>
              <a:rPr lang="es-ES" sz="1800" noProof="0" dirty="0">
                <a:solidFill>
                  <a:srgbClr val="222222"/>
                </a:solidFill>
                <a:highlight>
                  <a:srgbClr val="FFFFFF"/>
                </a:highlight>
                <a:latin typeface="Calibri" panose="020F0502020204030204" pitchFamily="34" charset="0"/>
                <a:cs typeface="Calibri" panose="020F0502020204030204" pitchFamily="34" charset="0"/>
              </a:rPr>
              <a:t>Consejo: Si prefieres tener un mentor con el que puedas reunirte en persona, centra </a:t>
            </a:r>
            <a:r>
              <a:rPr lang="es-ES" sz="1800" dirty="0">
                <a:solidFill>
                  <a:srgbClr val="222222"/>
                </a:solidFill>
                <a:highlight>
                  <a:srgbClr val="FFFFFF"/>
                </a:highlight>
                <a:latin typeface="Calibri" panose="020F0502020204030204" pitchFamily="34" charset="0"/>
                <a:cs typeface="Calibri" panose="020F0502020204030204" pitchFamily="34" charset="0"/>
              </a:rPr>
              <a:t>t</a:t>
            </a:r>
            <a:r>
              <a:rPr lang="es-ES" sz="1800" noProof="0" dirty="0">
                <a:solidFill>
                  <a:srgbClr val="222222"/>
                </a:solidFill>
                <a:highlight>
                  <a:srgbClr val="FFFFFF"/>
                </a:highlight>
                <a:latin typeface="Calibri" panose="020F0502020204030204" pitchFamily="34" charset="0"/>
                <a:cs typeface="Calibri" panose="020F0502020204030204" pitchFamily="34" charset="0"/>
              </a:rPr>
              <a:t>u búsqueda en áreas cercanas a ti y convierte esto en tu prioridad. </a:t>
            </a:r>
            <a:r>
              <a:rPr lang="es-ES" sz="1800" dirty="0">
                <a:solidFill>
                  <a:srgbClr val="222222"/>
                </a:solidFill>
                <a:highlight>
                  <a:srgbClr val="FFFFFF"/>
                </a:highlight>
                <a:latin typeface="Calibri" panose="020F0502020204030204" pitchFamily="34" charset="0"/>
                <a:cs typeface="Calibri" panose="020F0502020204030204" pitchFamily="34" charset="0"/>
              </a:rPr>
              <a:t>Si te resulta difícil organizar reuniones en persona o crees que esto limitaría tu elección de mentor, amplía tu búsqueda.</a:t>
            </a:r>
            <a:endParaRPr lang="es-ES" sz="1800" b="1" noProof="0" dirty="0">
              <a:solidFill>
                <a:srgbClr val="222222"/>
              </a:solidFill>
              <a:highlight>
                <a:srgbClr val="FFFFFF"/>
              </a:highlight>
              <a:latin typeface="Calibri" panose="020F0502020204030204" pitchFamily="34" charset="0"/>
              <a:cs typeface="Calibri" panose="020F0502020204030204" pitchFamily="34" charset="0"/>
            </a:endParaRPr>
          </a:p>
        </p:txBody>
      </p:sp>
      <p:pic>
        <p:nvPicPr>
          <p:cNvPr id="198" name="Google Shape;198;g36ea64c330c_0_86" descr="Uma imagem com pessoa, vestuário, Cara humana, interior  Os conteúdos gerados por IA poderão estar incorretos."/>
          <p:cNvPicPr preferRelativeResize="0">
            <a:picLocks noGrp="1"/>
          </p:cNvPicPr>
          <p:nvPr>
            <p:ph type="pic" idx="3"/>
          </p:nvPr>
        </p:nvPicPr>
        <p:blipFill rotWithShape="1">
          <a:blip r:embed="rId4">
            <a:alphaModFix/>
          </a:blip>
          <a:srcRect l="17501" r="31723"/>
          <a:stretch/>
        </p:blipFill>
        <p:spPr>
          <a:xfrm>
            <a:off x="6968836" y="0"/>
            <a:ext cx="5223163" cy="6858001"/>
          </a:xfrm>
          <a:prstGeom prst="rect">
            <a:avLst/>
          </a:prstGeom>
          <a:noFill/>
          <a:ln>
            <a:noFill/>
          </a:ln>
        </p:spPr>
      </p:pic>
    </p:spTree>
  </p:cSld>
  <p:clrMapOvr>
    <a:masterClrMapping/>
  </p:clrMapOvr>
  <p:extLst>
    <p:ext uri="{6950BFC3-D8DA-4A85-94F7-54DA5524770B}">
      <p188:commentRel xmlns:p188="http://schemas.microsoft.com/office/powerpoint/2018/8/main" r:id="rId3"/>
    </p:ext>
  </p:extLs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02"/>
        <p:cNvGrpSpPr/>
        <p:nvPr/>
      </p:nvGrpSpPr>
      <p:grpSpPr>
        <a:xfrm>
          <a:off x="0" y="0"/>
          <a:ext cx="0" cy="0"/>
          <a:chOff x="0" y="0"/>
          <a:chExt cx="0" cy="0"/>
        </a:xfrm>
      </p:grpSpPr>
      <p:sp>
        <p:nvSpPr>
          <p:cNvPr id="203" name="Google Shape;203;g36ea64c330c_0_97"/>
          <p:cNvSpPr txBox="1">
            <a:spLocks noGrp="1"/>
          </p:cNvSpPr>
          <p:nvPr>
            <p:ph type="body" idx="1"/>
          </p:nvPr>
        </p:nvSpPr>
        <p:spPr>
          <a:xfrm>
            <a:off x="362081" y="253012"/>
            <a:ext cx="9829200" cy="4839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E64424"/>
              </a:buClr>
              <a:buSzPts val="3200"/>
              <a:buNone/>
            </a:pPr>
            <a:r>
              <a:rPr lang="es-ES" noProof="0" dirty="0">
                <a:latin typeface="Calibri" panose="020F0502020204030204" pitchFamily="34" charset="0"/>
                <a:cs typeface="Calibri" panose="020F0502020204030204" pitchFamily="34" charset="0"/>
              </a:rPr>
              <a:t>Habilidades para aprendices exitosas</a:t>
            </a:r>
          </a:p>
        </p:txBody>
      </p:sp>
      <p:sp>
        <p:nvSpPr>
          <p:cNvPr id="204" name="Google Shape;204;g36ea64c330c_0_97"/>
          <p:cNvSpPr txBox="1">
            <a:spLocks noGrp="1"/>
          </p:cNvSpPr>
          <p:nvPr>
            <p:ph type="body" idx="2"/>
          </p:nvPr>
        </p:nvSpPr>
        <p:spPr>
          <a:xfrm>
            <a:off x="362081" y="1230284"/>
            <a:ext cx="11450400" cy="5023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None/>
            </a:pPr>
            <a:r>
              <a:rPr lang="es-ES" sz="1800" b="1" noProof="0" dirty="0">
                <a:solidFill>
                  <a:srgbClr val="222222"/>
                </a:solidFill>
                <a:highlight>
                  <a:srgbClr val="FFFFFF"/>
                </a:highlight>
                <a:latin typeface="Calibri" panose="020F0502020204030204" pitchFamily="34" charset="0"/>
                <a:cs typeface="Calibri" panose="020F0502020204030204" pitchFamily="34" charset="0"/>
              </a:rPr>
              <a:t>Escucha activa</a:t>
            </a:r>
          </a:p>
          <a:p>
            <a:pPr marL="0" indent="0">
              <a:lnSpc>
                <a:spcPct val="115000"/>
              </a:lnSpc>
              <a:spcBef>
                <a:spcPts val="0"/>
              </a:spcBef>
              <a:buClr>
                <a:schemeClr val="dk1"/>
              </a:buClr>
              <a:buSzPts val="1100"/>
            </a:pPr>
            <a:r>
              <a:rPr lang="es-ES" sz="1800" noProof="0" dirty="0">
                <a:solidFill>
                  <a:srgbClr val="222222"/>
                </a:solidFill>
                <a:highlight>
                  <a:srgbClr val="FFFFFF"/>
                </a:highlight>
                <a:latin typeface="Calibri" panose="020F0502020204030204" pitchFamily="34" charset="0"/>
                <a:cs typeface="Calibri" panose="020F0502020204030204" pitchFamily="34" charset="0"/>
              </a:rPr>
              <a:t>Durante tus reuniones, escucha con atención y cuidado, no solo esperando para responder, sino para comprender realmente lo que tu mentor te está transmitiendo. Evita interrumpir, silencia </a:t>
            </a:r>
            <a:r>
              <a:rPr lang="es-ES" sz="1800" dirty="0">
                <a:solidFill>
                  <a:srgbClr val="222222"/>
                </a:solidFill>
                <a:highlight>
                  <a:srgbClr val="FFFFFF"/>
                </a:highlight>
                <a:latin typeface="Calibri" panose="020F0502020204030204" pitchFamily="34" charset="0"/>
                <a:cs typeface="Calibri" panose="020F0502020204030204" pitchFamily="34" charset="0"/>
              </a:rPr>
              <a:t>t</a:t>
            </a:r>
            <a:r>
              <a:rPr lang="es-ES" sz="1800" noProof="0" dirty="0">
                <a:solidFill>
                  <a:srgbClr val="222222"/>
                </a:solidFill>
                <a:highlight>
                  <a:srgbClr val="FFFFFF"/>
                </a:highlight>
                <a:latin typeface="Calibri" panose="020F0502020204030204" pitchFamily="34" charset="0"/>
                <a:cs typeface="Calibri" panose="020F0502020204030204" pitchFamily="34" charset="0"/>
              </a:rPr>
              <a:t>u teléfono</a:t>
            </a:r>
            <a:r>
              <a:rPr lang="es-ES" sz="1800" dirty="0">
                <a:solidFill>
                  <a:srgbClr val="222222"/>
                </a:solidFill>
                <a:highlight>
                  <a:srgbClr val="FFFFFF"/>
                </a:highlight>
                <a:latin typeface="Calibri" panose="020F0502020204030204" pitchFamily="34" charset="0"/>
                <a:cs typeface="Calibri" panose="020F0502020204030204" pitchFamily="34" charset="0"/>
              </a:rPr>
              <a:t> para minimizar las interrupciones y no dudes en tomar notas si te resulta útil. Escuchar activamente genera confianza y demuestra respeto por el tiempo de tu mentor (¡y por el tuyo propio!)</a:t>
            </a:r>
            <a:endParaRPr lang="es-ES" sz="1800" noProof="0" dirty="0">
              <a:solidFill>
                <a:srgbClr val="222222"/>
              </a:solidFill>
              <a:highlight>
                <a:srgbClr val="FFFFFF"/>
              </a:highlight>
              <a:latin typeface="Calibri" panose="020F0502020204030204" pitchFamily="34" charset="0"/>
              <a:cs typeface="Calibri" panose="020F0502020204030204" pitchFamily="34" charset="0"/>
            </a:endParaRPr>
          </a:p>
          <a:p>
            <a:pPr marL="0" lvl="0" indent="0" algn="l" rtl="0">
              <a:lnSpc>
                <a:spcPct val="115000"/>
              </a:lnSpc>
              <a:spcBef>
                <a:spcPts val="0"/>
              </a:spcBef>
              <a:spcAft>
                <a:spcPts val="0"/>
              </a:spcAft>
              <a:buClr>
                <a:schemeClr val="dk1"/>
              </a:buClr>
              <a:buSzPts val="1100"/>
              <a:buNone/>
            </a:pPr>
            <a:endParaRPr lang="es-ES" sz="1800" noProof="0" dirty="0">
              <a:solidFill>
                <a:srgbClr val="222222"/>
              </a:solidFill>
              <a:highlight>
                <a:srgbClr val="FFFFFF"/>
              </a:highlight>
              <a:latin typeface="Calibri" panose="020F0502020204030204" pitchFamily="34" charset="0"/>
              <a:cs typeface="Calibri" panose="020F0502020204030204" pitchFamily="34" charset="0"/>
            </a:endParaRPr>
          </a:p>
          <a:p>
            <a:pPr marL="0" lvl="0" indent="0" algn="l" rtl="0">
              <a:lnSpc>
                <a:spcPct val="115000"/>
              </a:lnSpc>
              <a:spcBef>
                <a:spcPts val="0"/>
              </a:spcBef>
              <a:spcAft>
                <a:spcPts val="0"/>
              </a:spcAft>
              <a:buNone/>
            </a:pPr>
            <a:r>
              <a:rPr lang="es-ES" sz="1800" b="1" noProof="0" dirty="0">
                <a:solidFill>
                  <a:srgbClr val="222222"/>
                </a:solidFill>
                <a:highlight>
                  <a:srgbClr val="FFFFFF"/>
                </a:highlight>
                <a:latin typeface="Calibri" panose="020F0502020204030204" pitchFamily="34" charset="0"/>
                <a:cs typeface="Calibri" panose="020F0502020204030204" pitchFamily="34" charset="0"/>
              </a:rPr>
              <a:t>Establecimiento de objetivos y preparación</a:t>
            </a:r>
          </a:p>
          <a:p>
            <a:pPr marL="0" lvl="0" indent="0" algn="l" rtl="0">
              <a:lnSpc>
                <a:spcPct val="115000"/>
              </a:lnSpc>
              <a:spcBef>
                <a:spcPts val="0"/>
              </a:spcBef>
              <a:spcAft>
                <a:spcPts val="0"/>
              </a:spcAft>
              <a:buClr>
                <a:schemeClr val="dk1"/>
              </a:buClr>
              <a:buSzPts val="1100"/>
              <a:buNone/>
            </a:pPr>
            <a:r>
              <a:rPr lang="es-ES" sz="1800" noProof="0" dirty="0">
                <a:solidFill>
                  <a:srgbClr val="222222"/>
                </a:solidFill>
                <a:highlight>
                  <a:srgbClr val="FFFFFF"/>
                </a:highlight>
                <a:latin typeface="Calibri" panose="020F0502020204030204" pitchFamily="34" charset="0"/>
                <a:cs typeface="Calibri" panose="020F0502020204030204" pitchFamily="34" charset="0"/>
              </a:rPr>
              <a:t>Antes de cada reunión o contacto (especialmente la primera), piensa y elige cuáles son los principales temas profesionales que te preocupan, para estar preparado y aprovechar al máximo la conversación con tu mentor (¡vuelve a la diapositiva sobre el establecimiento de objetivos para obtener más consejos prácticos!).</a:t>
            </a:r>
          </a:p>
          <a:p>
            <a:pPr marL="0" lvl="0" indent="0" algn="l" rtl="0">
              <a:lnSpc>
                <a:spcPct val="115000"/>
              </a:lnSpc>
              <a:spcBef>
                <a:spcPts val="0"/>
              </a:spcBef>
              <a:spcAft>
                <a:spcPts val="0"/>
              </a:spcAft>
              <a:buClr>
                <a:schemeClr val="dk1"/>
              </a:buClr>
              <a:buSzPts val="1100"/>
              <a:buNone/>
            </a:pPr>
            <a:endParaRPr lang="es-ES" sz="1800" noProof="0" dirty="0">
              <a:solidFill>
                <a:srgbClr val="222222"/>
              </a:solidFill>
              <a:highlight>
                <a:srgbClr val="FFFFFF"/>
              </a:highlight>
              <a:latin typeface="Calibri" panose="020F0502020204030204" pitchFamily="34" charset="0"/>
              <a:cs typeface="Calibri" panose="020F0502020204030204" pitchFamily="34" charset="0"/>
            </a:endParaRPr>
          </a:p>
          <a:p>
            <a:pPr marL="0" lvl="0" indent="0" algn="l" rtl="0">
              <a:lnSpc>
                <a:spcPct val="115000"/>
              </a:lnSpc>
              <a:spcBef>
                <a:spcPts val="0"/>
              </a:spcBef>
              <a:spcAft>
                <a:spcPts val="0"/>
              </a:spcAft>
              <a:buNone/>
            </a:pPr>
            <a:r>
              <a:rPr lang="es-ES" sz="1800" b="1" noProof="0" dirty="0">
                <a:solidFill>
                  <a:srgbClr val="222222"/>
                </a:solidFill>
                <a:highlight>
                  <a:srgbClr val="FFFFFF"/>
                </a:highlight>
                <a:latin typeface="Calibri" panose="020F0502020204030204" pitchFamily="34" charset="0"/>
                <a:cs typeface="Calibri" panose="020F0502020204030204" pitchFamily="34" charset="0"/>
              </a:rPr>
              <a:t>Estar abierto a los comentarios</a:t>
            </a:r>
          </a:p>
          <a:p>
            <a:pPr marL="0" indent="0">
              <a:lnSpc>
                <a:spcPct val="115000"/>
              </a:lnSpc>
              <a:spcBef>
                <a:spcPts val="0"/>
              </a:spcBef>
              <a:buClr>
                <a:schemeClr val="dk1"/>
              </a:buClr>
              <a:buSzPts val="1100"/>
            </a:pPr>
            <a:r>
              <a:rPr lang="es-ES" sz="1800" noProof="0" dirty="0">
                <a:solidFill>
                  <a:srgbClr val="222222"/>
                </a:solidFill>
                <a:highlight>
                  <a:srgbClr val="FFFFFF"/>
                </a:highlight>
                <a:latin typeface="Calibri" panose="020F0502020204030204" pitchFamily="34" charset="0"/>
                <a:cs typeface="Calibri" panose="020F0502020204030204" pitchFamily="34" charset="0"/>
              </a:rPr>
              <a:t>Recibir comentarios, especialmente cuando te plantean un reto, es una parte fundamental del crecimiento a través de las mentorías. Intenta abordar los comentarios de tu mentor con curiosidad en lugar de con actitud defensiva. Plantea preguntas y muéstrate dispuesta a explorar nuevas perspectivas, incluso cuando al principio te resulten incómodas.</a:t>
            </a:r>
          </a:p>
          <a:p>
            <a:pPr marL="0" lvl="0" indent="0" algn="l" rtl="0">
              <a:lnSpc>
                <a:spcPct val="115000"/>
              </a:lnSpc>
              <a:spcBef>
                <a:spcPts val="0"/>
              </a:spcBef>
              <a:spcAft>
                <a:spcPts val="0"/>
              </a:spcAft>
              <a:buClr>
                <a:schemeClr val="dk1"/>
              </a:buClr>
              <a:buSzPts val="1100"/>
              <a:buNone/>
            </a:pPr>
            <a:endParaRPr lang="es-ES" sz="1500" noProof="0" dirty="0">
              <a:solidFill>
                <a:srgbClr val="222222"/>
              </a:solidFill>
              <a:highlight>
                <a:srgbClr val="FFFFFF"/>
              </a:highlight>
            </a:endParaRPr>
          </a:p>
          <a:p>
            <a:pPr marL="0" lvl="0" indent="0" algn="l" rtl="0">
              <a:lnSpc>
                <a:spcPct val="115000"/>
              </a:lnSpc>
              <a:spcBef>
                <a:spcPts val="0"/>
              </a:spcBef>
              <a:spcAft>
                <a:spcPts val="0"/>
              </a:spcAft>
              <a:buClr>
                <a:schemeClr val="dk1"/>
              </a:buClr>
              <a:buSzPts val="1100"/>
              <a:buNone/>
            </a:pPr>
            <a:endParaRPr lang="es-ES" sz="1500" noProof="0" dirty="0">
              <a:solidFill>
                <a:srgbClr val="222222"/>
              </a:solidFill>
              <a:highlight>
                <a:srgbClr val="FFFFFF"/>
              </a:highlight>
            </a:endParaRPr>
          </a:p>
          <a:p>
            <a:pPr marL="0" lvl="0" indent="0" algn="l" rtl="0">
              <a:lnSpc>
                <a:spcPct val="115000"/>
              </a:lnSpc>
              <a:spcBef>
                <a:spcPts val="0"/>
              </a:spcBef>
              <a:spcAft>
                <a:spcPts val="0"/>
              </a:spcAft>
              <a:buClr>
                <a:schemeClr val="dk1"/>
              </a:buClr>
              <a:buSzPts val="1100"/>
              <a:buNone/>
            </a:pPr>
            <a:endParaRPr lang="es-ES" noProof="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684BB93-A52E-072F-54C6-D9F6D137D3CB}"/>
              </a:ext>
            </a:extLst>
          </p:cNvPr>
          <p:cNvSpPr>
            <a:spLocks noGrp="1"/>
          </p:cNvSpPr>
          <p:nvPr>
            <p:ph type="body" idx="1"/>
          </p:nvPr>
        </p:nvSpPr>
        <p:spPr/>
        <p:txBody>
          <a:bodyPr/>
          <a:lstStyle/>
          <a:p>
            <a:pPr marL="0" lvl="0" indent="0">
              <a:spcBef>
                <a:spcPts val="0"/>
              </a:spcBef>
            </a:pPr>
            <a:r>
              <a:rPr lang="es-ES" dirty="0">
                <a:latin typeface="Calibri" panose="020F0502020204030204" pitchFamily="34" charset="0"/>
                <a:cs typeface="Calibri" panose="020F0502020204030204" pitchFamily="34" charset="0"/>
              </a:rPr>
              <a:t>Habilidades para aprendices exitosas</a:t>
            </a:r>
          </a:p>
        </p:txBody>
      </p:sp>
      <p:sp>
        <p:nvSpPr>
          <p:cNvPr id="3" name="Text Placeholder 2">
            <a:extLst>
              <a:ext uri="{FF2B5EF4-FFF2-40B4-BE49-F238E27FC236}">
                <a16:creationId xmlns:a16="http://schemas.microsoft.com/office/drawing/2014/main" id="{4BEEC881-D09D-E943-38ED-407A611B8DB1}"/>
              </a:ext>
            </a:extLst>
          </p:cNvPr>
          <p:cNvSpPr>
            <a:spLocks noGrp="1"/>
          </p:cNvSpPr>
          <p:nvPr>
            <p:ph type="body" idx="2"/>
          </p:nvPr>
        </p:nvSpPr>
        <p:spPr>
          <a:xfrm>
            <a:off x="362081" y="1230284"/>
            <a:ext cx="10176965" cy="5023867"/>
          </a:xfrm>
        </p:spPr>
        <p:txBody>
          <a:bodyPr/>
          <a:lstStyle/>
          <a:p>
            <a:r>
              <a:rPr lang="es-ES" sz="1800" b="1" noProof="0" dirty="0">
                <a:latin typeface="Calibri" panose="020F0502020204030204" pitchFamily="34" charset="0"/>
                <a:cs typeface="Calibri" panose="020F0502020204030204" pitchFamily="34" charset="0"/>
              </a:rPr>
              <a:t>Fomentar la confianza y el respeto mutuo</a:t>
            </a:r>
          </a:p>
          <a:p>
            <a:r>
              <a:rPr lang="es-ES" sz="1800" noProof="0" dirty="0">
                <a:latin typeface="Calibri" panose="020F0502020204030204" pitchFamily="34" charset="0"/>
                <a:cs typeface="Calibri" panose="020F0502020204030204" pitchFamily="34" charset="0"/>
              </a:rPr>
              <a:t>Respeta los plazos que hayas acordado con tu mentor. No esperes que esté disponible siempre que lo </a:t>
            </a:r>
          </a:p>
          <a:p>
            <a:r>
              <a:rPr lang="es-ES" sz="1800" noProof="0" dirty="0">
                <a:latin typeface="Calibri" panose="020F0502020204030204" pitchFamily="34" charset="0"/>
                <a:cs typeface="Calibri" panose="020F0502020204030204" pitchFamily="34" charset="0"/>
              </a:rPr>
              <a:t>necesites, fuera del plan acordado.</a:t>
            </a:r>
          </a:p>
          <a:p>
            <a:r>
              <a:rPr lang="es-ES" sz="1800" noProof="0" dirty="0">
                <a:latin typeface="Calibri" panose="020F0502020204030204" pitchFamily="34" charset="0"/>
                <a:cs typeface="Calibri" panose="020F0502020204030204" pitchFamily="34" charset="0"/>
              </a:rPr>
              <a:t>Se sincera y abierta sobre los temas que te preocupan. Tu mentor está ahí para escucharte, y </a:t>
            </a:r>
          </a:p>
          <a:p>
            <a:r>
              <a:rPr lang="es-ES" sz="1800" noProof="0" dirty="0">
                <a:latin typeface="Calibri" panose="020F0502020204030204" pitchFamily="34" charset="0"/>
                <a:cs typeface="Calibri" panose="020F0502020204030204" pitchFamily="34" charset="0"/>
              </a:rPr>
              <a:t>la colaboración será más fructífera si le demuestras </a:t>
            </a:r>
            <a:r>
              <a:rPr lang="es-ES" sz="1800" dirty="0">
                <a:latin typeface="Calibri" panose="020F0502020204030204" pitchFamily="34" charset="0"/>
                <a:cs typeface="Calibri" panose="020F0502020204030204" pitchFamily="34" charset="0"/>
              </a:rPr>
              <a:t>t</a:t>
            </a:r>
            <a:r>
              <a:rPr lang="es-ES" sz="1800" noProof="0" dirty="0">
                <a:latin typeface="Calibri" panose="020F0502020204030204" pitchFamily="34" charset="0"/>
                <a:cs typeface="Calibri" panose="020F0502020204030204" pitchFamily="34" charset="0"/>
              </a:rPr>
              <a:t>u confianza.</a:t>
            </a:r>
            <a:endParaRPr lang="es-ES" noProof="0" dirty="0">
              <a:latin typeface="Calibri" panose="020F0502020204030204" pitchFamily="34" charset="0"/>
              <a:cs typeface="Calibri" panose="020F0502020204030204" pitchFamily="34" charset="0"/>
            </a:endParaRPr>
          </a:p>
          <a:p>
            <a:endParaRPr lang="es-ES" sz="1800" noProof="0" dirty="0">
              <a:latin typeface="Calibri" panose="020F0502020204030204" pitchFamily="34" charset="0"/>
              <a:cs typeface="Calibri" panose="020F0502020204030204" pitchFamily="34" charset="0"/>
            </a:endParaRPr>
          </a:p>
          <a:p>
            <a:r>
              <a:rPr lang="es-ES" sz="1800" b="1" noProof="0" dirty="0">
                <a:latin typeface="Calibri" panose="020F0502020204030204" pitchFamily="34" charset="0"/>
                <a:cs typeface="Calibri" panose="020F0502020204030204" pitchFamily="34" charset="0"/>
              </a:rPr>
              <a:t>Aprovechar al máximo la relación de orientación</a:t>
            </a:r>
          </a:p>
          <a:p>
            <a:r>
              <a:rPr lang="es-ES" sz="1800" noProof="0" dirty="0">
                <a:latin typeface="Calibri" panose="020F0502020204030204" pitchFamily="34" charset="0"/>
                <a:cs typeface="Calibri" panose="020F0502020204030204" pitchFamily="34" charset="0"/>
              </a:rPr>
              <a:t>El compromiso es un componente clave del proceso de orientación y esto implica:</a:t>
            </a:r>
          </a:p>
          <a:p>
            <a:pPr marL="514350" indent="-285750">
              <a:buChar char="•"/>
            </a:pPr>
            <a:r>
              <a:rPr lang="es-ES" sz="1800" dirty="0">
                <a:latin typeface="Calibri" panose="020F0502020204030204" pitchFamily="34" charset="0"/>
                <a:cs typeface="Calibri" panose="020F0502020204030204" pitchFamily="34" charset="0"/>
              </a:rPr>
              <a:t>Ser constante en tus comunicaciones y reuniones</a:t>
            </a:r>
            <a:endParaRPr lang="es-ES" sz="1800" noProof="0" dirty="0">
              <a:latin typeface="Calibri" panose="020F0502020204030204" pitchFamily="34" charset="0"/>
              <a:cs typeface="Calibri" panose="020F0502020204030204" pitchFamily="34" charset="0"/>
            </a:endParaRPr>
          </a:p>
          <a:p>
            <a:pPr marL="514350" indent="-285750">
              <a:buChar char="•"/>
            </a:pPr>
            <a:r>
              <a:rPr lang="es-ES" sz="1800" dirty="0">
                <a:latin typeface="Calibri" panose="020F0502020204030204" pitchFamily="34" charset="0"/>
                <a:cs typeface="Calibri" panose="020F0502020204030204" pitchFamily="34" charset="0"/>
              </a:rPr>
              <a:t>Acudir preparado a cada una de tus reuniones</a:t>
            </a:r>
            <a:endParaRPr lang="es-ES" sz="1800" noProof="0" dirty="0">
              <a:latin typeface="Calibri" panose="020F0502020204030204" pitchFamily="34" charset="0"/>
              <a:cs typeface="Calibri" panose="020F0502020204030204" pitchFamily="34" charset="0"/>
            </a:endParaRPr>
          </a:p>
          <a:p>
            <a:pPr marL="514350" indent="-285750">
              <a:buChar char="•"/>
            </a:pPr>
            <a:r>
              <a:rPr lang="es-ES" sz="1800" dirty="0">
                <a:latin typeface="Calibri" panose="020F0502020204030204" pitchFamily="34" charset="0"/>
                <a:cs typeface="Calibri" panose="020F0502020204030204" pitchFamily="34" charset="0"/>
              </a:rPr>
              <a:t>Seguir los pasos que hayas acordado en tus reuniones</a:t>
            </a:r>
            <a:endParaRPr lang="es-ES" noProof="0" dirty="0">
              <a:latin typeface="Calibri" panose="020F0502020204030204" pitchFamily="34" charset="0"/>
              <a:cs typeface="Calibri" panose="020F0502020204030204" pitchFamily="34" charset="0"/>
            </a:endParaRPr>
          </a:p>
          <a:p>
            <a:endParaRPr lang="es-ES" sz="1800" noProof="0" dirty="0"/>
          </a:p>
        </p:txBody>
      </p:sp>
    </p:spTree>
    <p:extLst>
      <p:ext uri="{BB962C8B-B14F-4D97-AF65-F5344CB8AC3E}">
        <p14:creationId xmlns:p14="http://schemas.microsoft.com/office/powerpoint/2010/main" val="3444480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1121DF-3331-1078-D557-F30C47B1070E}"/>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A770C50A-1FD3-56FD-D393-BDA4C74267F1}"/>
              </a:ext>
            </a:extLst>
          </p:cNvPr>
          <p:cNvSpPr>
            <a:spLocks noGrp="1"/>
          </p:cNvSpPr>
          <p:nvPr>
            <p:ph type="body" sz="quarter" idx="10"/>
          </p:nvPr>
        </p:nvSpPr>
        <p:spPr>
          <a:xfrm>
            <a:off x="432260" y="3142210"/>
            <a:ext cx="9327375" cy="1762299"/>
          </a:xfrm>
        </p:spPr>
        <p:txBody>
          <a:bodyPr/>
          <a:lstStyle/>
          <a:p>
            <a:pPr lvl="0">
              <a:spcBef>
                <a:spcPts val="0"/>
              </a:spcBef>
              <a:buClr>
                <a:schemeClr val="lt1"/>
              </a:buClr>
              <a:buSzPts val="4800"/>
            </a:pPr>
            <a:r>
              <a:rPr lang="es-ES" noProof="0" dirty="0"/>
              <a:t>UNIDAD 5.3: Convertirse en mentor</a:t>
            </a:r>
          </a:p>
          <a:p>
            <a:pPr lvl="0">
              <a:spcBef>
                <a:spcPts val="0"/>
              </a:spcBef>
              <a:buClr>
                <a:schemeClr val="lt1"/>
              </a:buClr>
              <a:buSzPts val="4800"/>
            </a:pPr>
            <a:r>
              <a:rPr lang="es-ES" sz="2000" noProof="0" dirty="0"/>
              <a:t>El trascurso desde el crecimiento personal hasta guiar a los demás</a:t>
            </a:r>
          </a:p>
          <a:p>
            <a:pPr lvl="0">
              <a:spcBef>
                <a:spcPts val="0"/>
              </a:spcBef>
              <a:buClr>
                <a:schemeClr val="lt1"/>
              </a:buClr>
              <a:buSzPts val="4800"/>
            </a:pPr>
            <a:endParaRPr lang="es-ES" noProof="0" dirty="0"/>
          </a:p>
          <a:p>
            <a:pPr lvl="0">
              <a:spcBef>
                <a:spcPts val="0"/>
              </a:spcBef>
              <a:buClr>
                <a:schemeClr val="lt1"/>
              </a:buClr>
              <a:buSzPts val="4800"/>
            </a:pPr>
            <a:endParaRPr lang="es-ES" noProof="0" dirty="0"/>
          </a:p>
          <a:p>
            <a:pPr lvl="0">
              <a:spcBef>
                <a:spcPts val="0"/>
              </a:spcBef>
              <a:buClr>
                <a:schemeClr val="lt1"/>
              </a:buClr>
              <a:buSzPts val="4800"/>
            </a:pPr>
            <a:endParaRPr lang="es-ES" noProof="0" dirty="0"/>
          </a:p>
          <a:p>
            <a:pPr lvl="0">
              <a:spcBef>
                <a:spcPts val="0"/>
              </a:spcBef>
              <a:buClr>
                <a:schemeClr val="lt1"/>
              </a:buClr>
              <a:buSzPts val="4800"/>
            </a:pPr>
            <a:endParaRPr lang="es-ES" noProof="0" dirty="0"/>
          </a:p>
          <a:p>
            <a:pPr lvl="0">
              <a:spcBef>
                <a:spcPts val="0"/>
              </a:spcBef>
              <a:buClr>
                <a:schemeClr val="lt1"/>
              </a:buClr>
              <a:buSzPts val="4800"/>
            </a:pPr>
            <a:endParaRPr lang="es-ES" noProof="0" dirty="0"/>
          </a:p>
          <a:p>
            <a:endParaRPr lang="es-ES" noProof="0" dirty="0"/>
          </a:p>
        </p:txBody>
      </p:sp>
    </p:spTree>
    <p:extLst>
      <p:ext uri="{BB962C8B-B14F-4D97-AF65-F5344CB8AC3E}">
        <p14:creationId xmlns:p14="http://schemas.microsoft.com/office/powerpoint/2010/main" val="28176571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sp>
        <p:nvSpPr>
          <p:cNvPr id="221" name="Google Shape;221;g36ea64c330c_0_75"/>
          <p:cNvSpPr txBox="1">
            <a:spLocks noGrp="1"/>
          </p:cNvSpPr>
          <p:nvPr>
            <p:ph type="body" idx="1"/>
          </p:nvPr>
        </p:nvSpPr>
        <p:spPr>
          <a:xfrm>
            <a:off x="727841" y="1414281"/>
            <a:ext cx="7293900" cy="1657883"/>
          </a:xfrm>
          <a:prstGeom prst="rect">
            <a:avLst/>
          </a:prstGeom>
          <a:noFill/>
          <a:ln>
            <a:noFill/>
          </a:ln>
        </p:spPr>
        <p:txBody>
          <a:bodyPr spcFirstLastPara="1" wrap="square" lIns="91425" tIns="45700" rIns="91425" bIns="45700" anchor="t" anchorCtr="0">
            <a:noAutofit/>
          </a:bodyPr>
          <a:lstStyle/>
          <a:p>
            <a:pPr marL="457200" marR="0" lvl="0" indent="-311150" algn="l" rtl="0">
              <a:lnSpc>
                <a:spcPct val="115000"/>
              </a:lnSpc>
              <a:spcBef>
                <a:spcPts val="0"/>
              </a:spcBef>
              <a:spcAft>
                <a:spcPts val="0"/>
              </a:spcAft>
              <a:buClr>
                <a:schemeClr val="dk1"/>
              </a:buClr>
              <a:buSzPts val="1300"/>
              <a:buChar char="●"/>
            </a:pPr>
            <a:r>
              <a:rPr lang="es-ES" sz="1500" dirty="0">
                <a:solidFill>
                  <a:schemeClr val="dk1"/>
                </a:solidFill>
                <a:latin typeface="Calibri" panose="020F0502020204030204" pitchFamily="34" charset="0"/>
                <a:cs typeface="Calibri" panose="020F0502020204030204" pitchFamily="34" charset="0"/>
              </a:rPr>
              <a:t>Has adquirido una experiencia significativa en tu sector o función.</a:t>
            </a:r>
            <a:endParaRPr lang="es-ES" sz="1500" noProof="0" dirty="0">
              <a:solidFill>
                <a:schemeClr val="dk1"/>
              </a:solidFill>
              <a:latin typeface="Calibri" panose="020F0502020204030204" pitchFamily="34" charset="0"/>
              <a:cs typeface="Calibri" panose="020F0502020204030204" pitchFamily="34" charset="0"/>
            </a:endParaRPr>
          </a:p>
          <a:p>
            <a:pPr marL="457200" marR="0" lvl="0" indent="-311150" algn="l" rtl="0">
              <a:lnSpc>
                <a:spcPct val="115000"/>
              </a:lnSpc>
              <a:spcBef>
                <a:spcPts val="0"/>
              </a:spcBef>
              <a:spcAft>
                <a:spcPts val="0"/>
              </a:spcAft>
              <a:buClr>
                <a:schemeClr val="dk1"/>
              </a:buClr>
              <a:buSzPts val="1300"/>
              <a:buChar char="●"/>
            </a:pPr>
            <a:r>
              <a:rPr lang="es-ES" sz="1500" dirty="0">
                <a:solidFill>
                  <a:schemeClr val="dk1"/>
                </a:solidFill>
                <a:latin typeface="Calibri" panose="020F0502020204030204" pitchFamily="34" charset="0"/>
                <a:cs typeface="Calibri" panose="020F0502020204030204" pitchFamily="34" charset="0"/>
              </a:rPr>
              <a:t>T</a:t>
            </a:r>
            <a:r>
              <a:rPr lang="es-ES" sz="1500" noProof="0" dirty="0" err="1">
                <a:solidFill>
                  <a:schemeClr val="dk1"/>
                </a:solidFill>
                <a:latin typeface="Calibri" panose="020F0502020204030204" pitchFamily="34" charset="0"/>
                <a:cs typeface="Calibri" panose="020F0502020204030204" pitchFamily="34" charset="0"/>
              </a:rPr>
              <a:t>us</a:t>
            </a:r>
            <a:r>
              <a:rPr lang="es-ES" sz="1500" noProof="0" dirty="0">
                <a:solidFill>
                  <a:schemeClr val="dk1"/>
                </a:solidFill>
                <a:latin typeface="Calibri" panose="020F0502020204030204" pitchFamily="34" charset="0"/>
                <a:cs typeface="Calibri" panose="020F0502020204030204" pitchFamily="34" charset="0"/>
              </a:rPr>
              <a:t> colegas o compañeros de trabajo te piden consejo u </a:t>
            </a:r>
            <a:r>
              <a:rPr lang="es-ES" sz="1500" dirty="0">
                <a:solidFill>
                  <a:schemeClr val="dk1"/>
                </a:solidFill>
                <a:latin typeface="Calibri" panose="020F0502020204030204" pitchFamily="34" charset="0"/>
                <a:cs typeface="Calibri" panose="020F0502020204030204" pitchFamily="34" charset="0"/>
              </a:rPr>
              <a:t>opiniones con frecuencia.</a:t>
            </a:r>
            <a:endParaRPr lang="es-ES" sz="1500" noProof="0" dirty="0">
              <a:solidFill>
                <a:schemeClr val="dk1"/>
              </a:solidFill>
              <a:latin typeface="Calibri" panose="020F0502020204030204" pitchFamily="34" charset="0"/>
              <a:cs typeface="Calibri" panose="020F0502020204030204" pitchFamily="34" charset="0"/>
            </a:endParaRPr>
          </a:p>
          <a:p>
            <a:pPr marL="457200" marR="0" lvl="0" indent="-311150" algn="l" rtl="0">
              <a:lnSpc>
                <a:spcPct val="115000"/>
              </a:lnSpc>
              <a:spcBef>
                <a:spcPts val="0"/>
              </a:spcBef>
              <a:spcAft>
                <a:spcPts val="0"/>
              </a:spcAft>
              <a:buClr>
                <a:schemeClr val="dk1"/>
              </a:buClr>
              <a:buSzPts val="1300"/>
              <a:buChar char="●"/>
            </a:pPr>
            <a:r>
              <a:rPr lang="es-ES" sz="1500" noProof="0" dirty="0">
                <a:solidFill>
                  <a:schemeClr val="dk1"/>
                </a:solidFill>
                <a:latin typeface="Calibri" panose="020F0502020204030204" pitchFamily="34" charset="0"/>
                <a:cs typeface="Calibri" panose="020F0502020204030204" pitchFamily="34" charset="0"/>
              </a:rPr>
              <a:t>Sientes el deseo de retribuir y apoyar el crecimiento de los demás.</a:t>
            </a:r>
          </a:p>
          <a:p>
            <a:pPr marL="457200" marR="0" lvl="0" indent="-311150" algn="l" rtl="0">
              <a:lnSpc>
                <a:spcPct val="115000"/>
              </a:lnSpc>
              <a:spcBef>
                <a:spcPts val="0"/>
              </a:spcBef>
              <a:spcAft>
                <a:spcPts val="0"/>
              </a:spcAft>
              <a:buClr>
                <a:schemeClr val="dk1"/>
              </a:buClr>
              <a:buSzPts val="1300"/>
              <a:buChar char="●"/>
            </a:pPr>
            <a:r>
              <a:rPr lang="es-ES" sz="1500" dirty="0">
                <a:solidFill>
                  <a:schemeClr val="dk1"/>
                </a:solidFill>
                <a:latin typeface="Calibri" panose="020F0502020204030204" pitchFamily="34" charset="0"/>
                <a:cs typeface="Calibri" panose="020F0502020204030204" pitchFamily="34" charset="0"/>
              </a:rPr>
              <a:t>Has superado retos y puedes compartir las lecciones aprendidas.</a:t>
            </a:r>
            <a:endParaRPr lang="es-ES" sz="1500" noProof="0" dirty="0">
              <a:solidFill>
                <a:schemeClr val="dk1"/>
              </a:solidFill>
              <a:latin typeface="Calibri" panose="020F0502020204030204" pitchFamily="34" charset="0"/>
              <a:cs typeface="Calibri" panose="020F0502020204030204" pitchFamily="34" charset="0"/>
            </a:endParaRPr>
          </a:p>
          <a:p>
            <a:pPr marL="457200" marR="0" lvl="0" indent="-311150" algn="l" rtl="0">
              <a:lnSpc>
                <a:spcPct val="115000"/>
              </a:lnSpc>
              <a:spcBef>
                <a:spcPts val="0"/>
              </a:spcBef>
              <a:spcAft>
                <a:spcPts val="0"/>
              </a:spcAft>
              <a:buClr>
                <a:schemeClr val="dk1"/>
              </a:buClr>
              <a:buSzPts val="1300"/>
              <a:buChar char="●"/>
            </a:pPr>
            <a:r>
              <a:rPr lang="es-ES" sz="1500" dirty="0">
                <a:solidFill>
                  <a:schemeClr val="dk1"/>
                </a:solidFill>
                <a:latin typeface="Calibri" panose="020F0502020204030204" pitchFamily="34" charset="0"/>
                <a:cs typeface="Calibri" panose="020F0502020204030204" pitchFamily="34" charset="0"/>
              </a:rPr>
              <a:t>Te sientes cómoda sin tener todas las respuestas, pero estás dispuesta a explorarlas con los demás.</a:t>
            </a:r>
            <a:endParaRPr lang="es-ES" sz="1500" noProof="0" dirty="0">
              <a:solidFill>
                <a:schemeClr val="dk1"/>
              </a:solidFill>
              <a:latin typeface="Calibri" panose="020F0502020204030204" pitchFamily="34" charset="0"/>
              <a:cs typeface="Calibri" panose="020F0502020204030204" pitchFamily="34" charset="0"/>
            </a:endParaRPr>
          </a:p>
        </p:txBody>
      </p:sp>
      <p:sp>
        <p:nvSpPr>
          <p:cNvPr id="222" name="Google Shape;222;g36ea64c330c_0_75"/>
          <p:cNvSpPr txBox="1">
            <a:spLocks noGrp="1"/>
          </p:cNvSpPr>
          <p:nvPr>
            <p:ph type="body" idx="2"/>
          </p:nvPr>
        </p:nvSpPr>
        <p:spPr>
          <a:xfrm>
            <a:off x="727841" y="1117321"/>
            <a:ext cx="6047100" cy="3534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E280AC"/>
              </a:buClr>
              <a:buSzPts val="1800"/>
              <a:buFont typeface="Arial"/>
              <a:buNone/>
            </a:pPr>
            <a:r>
              <a:rPr lang="es-ES" noProof="0" dirty="0">
                <a:solidFill>
                  <a:srgbClr val="E95426"/>
                </a:solidFill>
                <a:latin typeface="Calibri" panose="020F0502020204030204" pitchFamily="34" charset="0"/>
                <a:cs typeface="Calibri" panose="020F0502020204030204" pitchFamily="34" charset="0"/>
              </a:rPr>
              <a:t>FASE 1: Reconoce que estás preparada para ser mentora</a:t>
            </a:r>
          </a:p>
          <a:p>
            <a:pPr marL="0" lvl="0" indent="0" algn="l" rtl="0">
              <a:lnSpc>
                <a:spcPct val="90000"/>
              </a:lnSpc>
              <a:spcBef>
                <a:spcPts val="0"/>
              </a:spcBef>
              <a:spcAft>
                <a:spcPts val="0"/>
              </a:spcAft>
              <a:buClr>
                <a:srgbClr val="E280AC"/>
              </a:buClr>
              <a:buSzPts val="1800"/>
              <a:buFont typeface="Arial"/>
              <a:buNone/>
            </a:pPr>
            <a:endParaRPr lang="es-ES" sz="1500" noProof="0" dirty="0"/>
          </a:p>
        </p:txBody>
      </p:sp>
      <p:sp>
        <p:nvSpPr>
          <p:cNvPr id="223" name="Google Shape;223;g36ea64c330c_0_75"/>
          <p:cNvSpPr txBox="1">
            <a:spLocks noGrp="1"/>
          </p:cNvSpPr>
          <p:nvPr>
            <p:ph type="body" idx="4"/>
          </p:nvPr>
        </p:nvSpPr>
        <p:spPr>
          <a:xfrm>
            <a:off x="366387" y="130035"/>
            <a:ext cx="9879581" cy="987286"/>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E64424"/>
              </a:buClr>
              <a:buSzPts val="3200"/>
              <a:buNone/>
            </a:pPr>
            <a:r>
              <a:rPr lang="es-ES" noProof="0" dirty="0">
                <a:latin typeface="Calibri" panose="020F0502020204030204" pitchFamily="34" charset="0"/>
                <a:cs typeface="Calibri" panose="020F0502020204030204" pitchFamily="34" charset="0"/>
              </a:rPr>
              <a:t>¿Cuándo es el momento adecuado?</a:t>
            </a:r>
          </a:p>
          <a:p>
            <a:pPr marL="0" lvl="0" indent="0" algn="l" rtl="0">
              <a:spcBef>
                <a:spcPts val="0"/>
              </a:spcBef>
              <a:spcAft>
                <a:spcPts val="0"/>
              </a:spcAft>
              <a:buClr>
                <a:srgbClr val="E64424"/>
              </a:buClr>
              <a:buSzPts val="3200"/>
              <a:buNone/>
            </a:pPr>
            <a:r>
              <a:rPr lang="es-ES" sz="2000" noProof="0" dirty="0">
                <a:latin typeface="Calibri" panose="020F0502020204030204" pitchFamily="34" charset="0"/>
                <a:cs typeface="Calibri" panose="020F0502020204030204" pitchFamily="34" charset="0"/>
              </a:rPr>
              <a:t>Reconocer las señales internas y externas de preparación para ejercer de mentor en 3 pasos</a:t>
            </a:r>
          </a:p>
        </p:txBody>
      </p:sp>
      <p:sp>
        <p:nvSpPr>
          <p:cNvPr id="224" name="Google Shape;224;g36ea64c330c_0_75"/>
          <p:cNvSpPr txBox="1">
            <a:spLocks noGrp="1"/>
          </p:cNvSpPr>
          <p:nvPr>
            <p:ph type="body" idx="5"/>
          </p:nvPr>
        </p:nvSpPr>
        <p:spPr>
          <a:xfrm>
            <a:off x="727841" y="3503425"/>
            <a:ext cx="6047100" cy="1057500"/>
          </a:xfrm>
          <a:prstGeom prst="rect">
            <a:avLst/>
          </a:prstGeom>
          <a:noFill/>
          <a:ln>
            <a:noFill/>
          </a:ln>
        </p:spPr>
        <p:txBody>
          <a:bodyPr spcFirstLastPara="1" wrap="square" lIns="91425" tIns="45700" rIns="91425" bIns="45700" anchor="t" anchorCtr="0">
            <a:noAutofit/>
          </a:bodyPr>
          <a:lstStyle/>
          <a:p>
            <a:pPr marL="457200" marR="0" lvl="0" indent="-311150" algn="l" rtl="0">
              <a:lnSpc>
                <a:spcPct val="115000"/>
              </a:lnSpc>
              <a:spcBef>
                <a:spcPts val="0"/>
              </a:spcBef>
              <a:spcAft>
                <a:spcPts val="0"/>
              </a:spcAft>
              <a:buClr>
                <a:schemeClr val="dk1"/>
              </a:buClr>
              <a:buSzPts val="1300"/>
              <a:buChar char="●"/>
            </a:pPr>
            <a:r>
              <a:rPr lang="es-ES" sz="1500" dirty="0">
                <a:solidFill>
                  <a:schemeClr val="dk1"/>
                </a:solidFill>
                <a:latin typeface="Calibri" panose="020F0502020204030204" pitchFamily="34" charset="0"/>
                <a:cs typeface="Calibri" panose="020F0502020204030204" pitchFamily="34" charset="0"/>
              </a:rPr>
              <a:t>¿Qué he aprendido que podría beneficiar a otra persona</a:t>
            </a:r>
            <a:r>
              <a:rPr lang="es-ES" sz="1500" noProof="0" dirty="0">
                <a:solidFill>
                  <a:schemeClr val="dk1"/>
                </a:solidFill>
                <a:latin typeface="Calibri" panose="020F0502020204030204" pitchFamily="34" charset="0"/>
                <a:cs typeface="Calibri" panose="020F0502020204030204" pitchFamily="34" charset="0"/>
              </a:rPr>
              <a:t>?</a:t>
            </a:r>
          </a:p>
          <a:p>
            <a:pPr marL="457200" marR="0" lvl="0" indent="-311150" algn="l" rtl="0">
              <a:lnSpc>
                <a:spcPct val="115000"/>
              </a:lnSpc>
              <a:spcBef>
                <a:spcPts val="0"/>
              </a:spcBef>
              <a:spcAft>
                <a:spcPts val="0"/>
              </a:spcAft>
              <a:buClr>
                <a:schemeClr val="dk1"/>
              </a:buClr>
              <a:buSzPts val="1300"/>
              <a:buChar char="●"/>
            </a:pPr>
            <a:r>
              <a:rPr lang="es-ES" sz="1500" noProof="0" dirty="0">
                <a:solidFill>
                  <a:schemeClr val="dk1"/>
                </a:solidFill>
                <a:latin typeface="Calibri" panose="020F0502020204030204" pitchFamily="34" charset="0"/>
                <a:cs typeface="Calibri" panose="020F0502020204030204" pitchFamily="34" charset="0"/>
              </a:rPr>
              <a:t>¿Disfruto ayudando a otros a crecer?</a:t>
            </a:r>
          </a:p>
          <a:p>
            <a:pPr marL="457200" marR="0" lvl="0" indent="-311150" algn="l" rtl="0">
              <a:lnSpc>
                <a:spcPct val="115000"/>
              </a:lnSpc>
              <a:spcBef>
                <a:spcPts val="0"/>
              </a:spcBef>
              <a:spcAft>
                <a:spcPts val="0"/>
              </a:spcAft>
              <a:buClr>
                <a:schemeClr val="dk1"/>
              </a:buClr>
              <a:buSzPts val="1300"/>
              <a:buChar char="●"/>
            </a:pPr>
            <a:r>
              <a:rPr lang="es-ES" sz="1500" noProof="0" dirty="0">
                <a:solidFill>
                  <a:schemeClr val="dk1"/>
                </a:solidFill>
                <a:latin typeface="Calibri" panose="020F0502020204030204" pitchFamily="34" charset="0"/>
                <a:cs typeface="Calibri" panose="020F0502020204030204" pitchFamily="34" charset="0"/>
              </a:rPr>
              <a:t>¿Soy paciente y estoy abierta a diferentes perspectivas?</a:t>
            </a:r>
          </a:p>
          <a:p>
            <a:pPr marL="457200" marR="0" lvl="0" indent="-311150" algn="l" rtl="0">
              <a:lnSpc>
                <a:spcPct val="115000"/>
              </a:lnSpc>
              <a:spcBef>
                <a:spcPts val="0"/>
              </a:spcBef>
              <a:spcAft>
                <a:spcPts val="0"/>
              </a:spcAft>
              <a:buClr>
                <a:schemeClr val="dk1"/>
              </a:buClr>
              <a:buSzPts val="1300"/>
              <a:buChar char="●"/>
            </a:pPr>
            <a:r>
              <a:rPr lang="es-ES" sz="1500" dirty="0">
                <a:solidFill>
                  <a:schemeClr val="dk1"/>
                </a:solidFill>
                <a:latin typeface="Calibri" panose="020F0502020204030204" pitchFamily="34" charset="0"/>
                <a:cs typeface="Calibri" panose="020F0502020204030204" pitchFamily="34" charset="0"/>
              </a:rPr>
              <a:t>¿Puedo dedicar tiempo y energía al desarrollo de otra persona</a:t>
            </a:r>
            <a:r>
              <a:rPr lang="es-ES" sz="1500" noProof="0" dirty="0">
                <a:solidFill>
                  <a:schemeClr val="dk1"/>
                </a:solidFill>
                <a:latin typeface="Calibri" panose="020F0502020204030204" pitchFamily="34" charset="0"/>
                <a:cs typeface="Calibri" panose="020F0502020204030204" pitchFamily="34" charset="0"/>
              </a:rPr>
              <a:t>?</a:t>
            </a:r>
            <a:endParaRPr lang="es-ES" sz="1500" noProof="0" dirty="0">
              <a:solidFill>
                <a:schemeClr val="dk1"/>
              </a:solidFill>
              <a:highlight>
                <a:srgbClr val="FAFAFA"/>
              </a:highlight>
              <a:latin typeface="Calibri" panose="020F0502020204030204" pitchFamily="34" charset="0"/>
              <a:cs typeface="Calibri" panose="020F0502020204030204" pitchFamily="34" charset="0"/>
            </a:endParaRPr>
          </a:p>
          <a:p>
            <a:pPr marL="0" lvl="0" indent="0" algn="l" rtl="0">
              <a:lnSpc>
                <a:spcPct val="90000"/>
              </a:lnSpc>
              <a:spcBef>
                <a:spcPts val="0"/>
              </a:spcBef>
              <a:spcAft>
                <a:spcPts val="0"/>
              </a:spcAft>
              <a:buClr>
                <a:srgbClr val="3A3838"/>
              </a:buClr>
              <a:buSzPts val="1800"/>
              <a:buNone/>
            </a:pPr>
            <a:endParaRPr lang="es-ES" sz="1300" noProof="0" dirty="0">
              <a:solidFill>
                <a:schemeClr val="dk1"/>
              </a:solidFill>
            </a:endParaRPr>
          </a:p>
        </p:txBody>
      </p:sp>
      <p:sp>
        <p:nvSpPr>
          <p:cNvPr id="225" name="Google Shape;225;g36ea64c330c_0_75"/>
          <p:cNvSpPr txBox="1">
            <a:spLocks noGrp="1"/>
          </p:cNvSpPr>
          <p:nvPr>
            <p:ph type="body" idx="6"/>
          </p:nvPr>
        </p:nvSpPr>
        <p:spPr>
          <a:xfrm>
            <a:off x="727841" y="3116608"/>
            <a:ext cx="6047100" cy="3534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E95426"/>
              </a:buClr>
              <a:buSzPts val="1800"/>
              <a:buNone/>
            </a:pPr>
            <a:r>
              <a:rPr lang="es-ES" dirty="0">
                <a:latin typeface="Calibri" panose="020F0502020204030204" pitchFamily="34" charset="0"/>
                <a:cs typeface="Calibri" panose="020F0502020204030204" pitchFamily="34" charset="0"/>
              </a:rPr>
              <a:t>FASE</a:t>
            </a:r>
            <a:r>
              <a:rPr lang="es-ES" noProof="0" dirty="0">
                <a:latin typeface="Calibri" panose="020F0502020204030204" pitchFamily="34" charset="0"/>
                <a:cs typeface="Calibri" panose="020F0502020204030204" pitchFamily="34" charset="0"/>
              </a:rPr>
              <a:t> 2: Preguntas para la reflexión personal</a:t>
            </a:r>
          </a:p>
          <a:p>
            <a:pPr marL="0" lvl="0" indent="0" algn="l" rtl="0">
              <a:lnSpc>
                <a:spcPct val="90000"/>
              </a:lnSpc>
              <a:spcBef>
                <a:spcPts val="0"/>
              </a:spcBef>
              <a:spcAft>
                <a:spcPts val="0"/>
              </a:spcAft>
              <a:buClr>
                <a:srgbClr val="E95426"/>
              </a:buClr>
              <a:buSzPts val="1800"/>
              <a:buNone/>
            </a:pPr>
            <a:endParaRPr lang="es-ES" noProof="0" dirty="0"/>
          </a:p>
        </p:txBody>
      </p:sp>
      <p:sp>
        <p:nvSpPr>
          <p:cNvPr id="226" name="Google Shape;226;g36ea64c330c_0_75"/>
          <p:cNvSpPr txBox="1">
            <a:spLocks noGrp="1"/>
          </p:cNvSpPr>
          <p:nvPr>
            <p:ph type="body" idx="7"/>
          </p:nvPr>
        </p:nvSpPr>
        <p:spPr>
          <a:xfrm>
            <a:off x="727841" y="5247392"/>
            <a:ext cx="6873300" cy="1057500"/>
          </a:xfrm>
          <a:prstGeom prst="rect">
            <a:avLst/>
          </a:prstGeom>
          <a:noFill/>
          <a:ln>
            <a:noFill/>
          </a:ln>
        </p:spPr>
        <p:txBody>
          <a:bodyPr spcFirstLastPara="1" wrap="square" lIns="91425" tIns="45700" rIns="91425" bIns="45700" anchor="t" anchorCtr="0">
            <a:noAutofit/>
          </a:bodyPr>
          <a:lstStyle/>
          <a:p>
            <a:pPr marL="457200" marR="0" lvl="0" indent="-323850" algn="l" rtl="0">
              <a:lnSpc>
                <a:spcPct val="115000"/>
              </a:lnSpc>
              <a:spcBef>
                <a:spcPts val="0"/>
              </a:spcBef>
              <a:spcAft>
                <a:spcPts val="0"/>
              </a:spcAft>
              <a:buClr>
                <a:schemeClr val="dk1"/>
              </a:buClr>
              <a:buSzPts val="1500"/>
              <a:buChar char="●"/>
            </a:pPr>
            <a:r>
              <a:rPr lang="es-ES" sz="1500" b="1" noProof="0" dirty="0">
                <a:solidFill>
                  <a:schemeClr val="dk1"/>
                </a:solidFill>
                <a:latin typeface="Calibri" panose="020F0502020204030204" pitchFamily="34" charset="0"/>
                <a:cs typeface="Calibri" panose="020F0502020204030204" pitchFamily="34" charset="0"/>
              </a:rPr>
              <a:t>Ser mentora no </a:t>
            </a:r>
            <a:r>
              <a:rPr lang="es-ES" sz="1500" noProof="0" dirty="0">
                <a:solidFill>
                  <a:schemeClr val="dk1"/>
                </a:solidFill>
                <a:latin typeface="Calibri" panose="020F0502020204030204" pitchFamily="34" charset="0"/>
                <a:cs typeface="Calibri" panose="020F0502020204030204" pitchFamily="34" charset="0"/>
              </a:rPr>
              <a:t>significa ser perfecta, sino </a:t>
            </a:r>
            <a:r>
              <a:rPr lang="es-ES" sz="1500" b="1" noProof="0" dirty="0">
                <a:solidFill>
                  <a:schemeClr val="dk1"/>
                </a:solidFill>
                <a:latin typeface="Calibri" panose="020F0502020204030204" pitchFamily="34" charset="0"/>
                <a:cs typeface="Calibri" panose="020F0502020204030204" pitchFamily="34" charset="0"/>
              </a:rPr>
              <a:t>estar dispuesta a crecer junto con tu aprendiz.</a:t>
            </a:r>
          </a:p>
          <a:p>
            <a:pPr marL="457200" marR="0" lvl="0" indent="-323850" algn="l" rtl="0">
              <a:lnSpc>
                <a:spcPct val="115000"/>
              </a:lnSpc>
              <a:spcBef>
                <a:spcPts val="0"/>
              </a:spcBef>
              <a:spcAft>
                <a:spcPts val="0"/>
              </a:spcAft>
              <a:buClr>
                <a:schemeClr val="dk1"/>
              </a:buClr>
              <a:buSzPts val="1500"/>
              <a:buChar char="●"/>
            </a:pPr>
            <a:r>
              <a:rPr lang="es-ES" sz="1500" b="1" dirty="0">
                <a:solidFill>
                  <a:schemeClr val="dk1"/>
                </a:solidFill>
                <a:latin typeface="Calibri" panose="020F0502020204030204" pitchFamily="34" charset="0"/>
                <a:cs typeface="Calibri" panose="020F0502020204030204" pitchFamily="34" charset="0"/>
              </a:rPr>
              <a:t>La preparación es una actitud mental</a:t>
            </a:r>
            <a:r>
              <a:rPr lang="es-ES" sz="1500" noProof="0" dirty="0">
                <a:solidFill>
                  <a:schemeClr val="dk1"/>
                </a:solidFill>
                <a:latin typeface="Calibri" panose="020F0502020204030204" pitchFamily="34" charset="0"/>
                <a:cs typeface="Calibri" panose="020F0502020204030204" pitchFamily="34" charset="0"/>
              </a:rPr>
              <a:t>, no un hito.</a:t>
            </a:r>
          </a:p>
        </p:txBody>
      </p:sp>
      <p:sp>
        <p:nvSpPr>
          <p:cNvPr id="227" name="Google Shape;227;g36ea64c330c_0_75"/>
          <p:cNvSpPr txBox="1">
            <a:spLocks noGrp="1"/>
          </p:cNvSpPr>
          <p:nvPr>
            <p:ph type="body" idx="8"/>
          </p:nvPr>
        </p:nvSpPr>
        <p:spPr>
          <a:xfrm>
            <a:off x="727841" y="4855051"/>
            <a:ext cx="6047100" cy="3534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E64424"/>
              </a:buClr>
              <a:buSzPts val="1800"/>
              <a:buNone/>
            </a:pPr>
            <a:r>
              <a:rPr lang="es-ES" noProof="0" dirty="0">
                <a:latin typeface="Calibri" panose="020F0502020204030204" pitchFamily="34" charset="0"/>
                <a:cs typeface="Calibri" panose="020F0502020204030204" pitchFamily="34" charset="0"/>
              </a:rPr>
              <a:t>FASE 3: Tu mentalidad</a:t>
            </a:r>
            <a:r>
              <a:rPr lang="es-ES" dirty="0">
                <a:latin typeface="Calibri" panose="020F0502020204030204" pitchFamily="34" charset="0"/>
                <a:cs typeface="Calibri" panose="020F0502020204030204" pitchFamily="34" charset="0"/>
              </a:rPr>
              <a:t> de crecimiento en la mentoría</a:t>
            </a:r>
            <a:endParaRPr lang="es-ES" noProof="0" dirty="0">
              <a:latin typeface="Calibri" panose="020F0502020204030204" pitchFamily="34" charset="0"/>
              <a:cs typeface="Calibri" panose="020F0502020204030204" pitchFamily="34" charset="0"/>
            </a:endParaRPr>
          </a:p>
          <a:p>
            <a:pPr marL="0" lvl="0" indent="0" algn="l" rtl="0">
              <a:lnSpc>
                <a:spcPct val="90000"/>
              </a:lnSpc>
              <a:spcBef>
                <a:spcPts val="0"/>
              </a:spcBef>
              <a:spcAft>
                <a:spcPts val="0"/>
              </a:spcAft>
              <a:buClr>
                <a:srgbClr val="E64424"/>
              </a:buClr>
              <a:buSzPts val="1800"/>
              <a:buNone/>
            </a:pPr>
            <a:endParaRPr lang="es-ES" noProof="0" dirty="0"/>
          </a:p>
        </p:txBody>
      </p:sp>
      <p:pic>
        <p:nvPicPr>
          <p:cNvPr id="228" name="Google Shape;228;g36ea64c330c_0_75" descr="Uma imagem com vestuário, pessoa, Cara humana, calças de ganga  Os conteúdos gerados por IA poderão estar incorretos."/>
          <p:cNvPicPr preferRelativeResize="0">
            <a:picLocks noGrp="1"/>
          </p:cNvPicPr>
          <p:nvPr>
            <p:ph type="pic" idx="3"/>
          </p:nvPr>
        </p:nvPicPr>
        <p:blipFill rotWithShape="1">
          <a:blip r:embed="rId3">
            <a:alphaModFix/>
          </a:blip>
          <a:srcRect l="25137" r="25142"/>
          <a:stretch/>
        </p:blipFill>
        <p:spPr>
          <a:xfrm>
            <a:off x="8021782" y="1260764"/>
            <a:ext cx="4170221" cy="5441963"/>
          </a:xfrm>
          <a:prstGeom prst="rect">
            <a:avLst/>
          </a:prstGeom>
          <a:noFill/>
          <a:ln>
            <a:noFill/>
          </a:ln>
        </p:spPr>
      </p:pic>
      <p:sp>
        <p:nvSpPr>
          <p:cNvPr id="9" name="TextBox 8">
            <a:extLst>
              <a:ext uri="{FF2B5EF4-FFF2-40B4-BE49-F238E27FC236}">
                <a16:creationId xmlns:a16="http://schemas.microsoft.com/office/drawing/2014/main" id="{02F6F54F-4088-2894-72A6-B69454CE7F33}"/>
              </a:ext>
            </a:extLst>
          </p:cNvPr>
          <p:cNvSpPr txBox="1"/>
          <p:nvPr/>
        </p:nvSpPr>
        <p:spPr>
          <a:xfrm>
            <a:off x="5547607" y="3111106"/>
            <a:ext cx="2743200" cy="425758"/>
          </a:xfrm>
          <a:prstGeom prst="wedgeRectCallout">
            <a:avLst/>
          </a:prstGeom>
          <a:solidFill>
            <a:schemeClr val="tx2"/>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lnSpc>
                <a:spcPts val="1275"/>
              </a:lnSpc>
            </a:pPr>
            <a:r>
              <a:rPr lang="es-ES" sz="1200" i="1" noProof="0" dirty="0">
                <a:latin typeface="Calibri" panose="020F0502020204030204" pitchFamily="34" charset="0"/>
                <a:cs typeface="Calibri" panose="020F0502020204030204" pitchFamily="34" charset="0"/>
              </a:rPr>
              <a:t>Prueba esto durante el taller y anota </a:t>
            </a:r>
            <a:r>
              <a:rPr lang="es-ES" sz="1200" i="1" dirty="0">
                <a:latin typeface="Calibri" panose="020F0502020204030204" pitchFamily="34" charset="0"/>
                <a:cs typeface="Calibri" panose="020F0502020204030204" pitchFamily="34" charset="0"/>
              </a:rPr>
              <a:t>t</a:t>
            </a:r>
            <a:r>
              <a:rPr lang="es-ES" sz="1200" i="1" noProof="0" dirty="0" err="1">
                <a:latin typeface="Calibri" panose="020F0502020204030204" pitchFamily="34" charset="0"/>
                <a:cs typeface="Calibri" panose="020F0502020204030204" pitchFamily="34" charset="0"/>
              </a:rPr>
              <a:t>us</a:t>
            </a:r>
            <a:r>
              <a:rPr lang="es-ES" sz="1200" i="1" noProof="0" dirty="0">
                <a:latin typeface="Calibri" panose="020F0502020204030204" pitchFamily="34" charset="0"/>
                <a:cs typeface="Calibri" panose="020F0502020204030204" pitchFamily="34" charset="0"/>
              </a:rPr>
              <a:t> respuestas</a:t>
            </a:r>
            <a:endParaRPr lang="es-ES" sz="1200" noProof="0" dirty="0">
              <a:latin typeface="Calibri" panose="020F0502020204030204" pitchFamily="34" charset="0"/>
              <a:cs typeface="Calibri" panose="020F0502020204030204" pitchFamily="34" charset="0"/>
            </a:endParaRPr>
          </a:p>
        </p:txBody>
      </p:sp>
      <p:sp>
        <p:nvSpPr>
          <p:cNvPr id="11" name="Google Shape;277;g36ef86f86b0_2_3">
            <a:extLst>
              <a:ext uri="{FF2B5EF4-FFF2-40B4-BE49-F238E27FC236}">
                <a16:creationId xmlns:a16="http://schemas.microsoft.com/office/drawing/2014/main" id="{701C1819-A842-E863-D0CE-0ABCABE5C4C9}"/>
              </a:ext>
            </a:extLst>
          </p:cNvPr>
          <p:cNvSpPr/>
          <p:nvPr/>
        </p:nvSpPr>
        <p:spPr>
          <a:xfrm rot="5400000">
            <a:off x="5244196" y="3057812"/>
            <a:ext cx="145680" cy="461141"/>
          </a:xfrm>
          <a:prstGeom prst="downArrow">
            <a:avLst>
              <a:gd name="adj1" fmla="val 50000"/>
              <a:gd name="adj2" fmla="val 50000"/>
            </a:avLst>
          </a:prstGeom>
          <a:solidFill>
            <a:srgbClr val="000000"/>
          </a:solidFill>
          <a:ln>
            <a:noFill/>
          </a:ln>
        </p:spPr>
        <p:txBody>
          <a:bodyPr spcFirstLastPara="1" wrap="square" lIns="91425" tIns="91425" rIns="91425" bIns="91425"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ES" sz="1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2360589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57">
          <a:extLst>
            <a:ext uri="{FF2B5EF4-FFF2-40B4-BE49-F238E27FC236}">
              <a16:creationId xmlns:a16="http://schemas.microsoft.com/office/drawing/2014/main" id="{9D5E9E48-411C-D3C9-4382-A8872BB69C62}"/>
            </a:ext>
          </a:extLst>
        </p:cNvPr>
        <p:cNvGrpSpPr/>
        <p:nvPr/>
      </p:nvGrpSpPr>
      <p:grpSpPr>
        <a:xfrm>
          <a:off x="0" y="0"/>
          <a:ext cx="0" cy="0"/>
          <a:chOff x="0" y="0"/>
          <a:chExt cx="0" cy="0"/>
        </a:xfrm>
      </p:grpSpPr>
      <p:pic>
        <p:nvPicPr>
          <p:cNvPr id="258" name="Google Shape;258;g36ef86f86b0_2_57" descr="Uma imagem com Gráficos, círculo, Saturação de cores, laranja  Os conteúdos gerados por IA poderão estar incorretos.">
            <a:extLst>
              <a:ext uri="{FF2B5EF4-FFF2-40B4-BE49-F238E27FC236}">
                <a16:creationId xmlns:a16="http://schemas.microsoft.com/office/drawing/2014/main" id="{E1ED8744-1E5A-2432-8C73-0483D97F3827}"/>
              </a:ext>
            </a:extLst>
          </p:cNvPr>
          <p:cNvPicPr preferRelativeResize="0"/>
          <p:nvPr/>
        </p:nvPicPr>
        <p:blipFill rotWithShape="1">
          <a:blip r:embed="rId3">
            <a:alphaModFix/>
          </a:blip>
          <a:srcRect/>
          <a:stretch/>
        </p:blipFill>
        <p:spPr>
          <a:xfrm>
            <a:off x="-9525" y="-14718"/>
            <a:ext cx="12192000" cy="6858000"/>
          </a:xfrm>
          <a:prstGeom prst="rect">
            <a:avLst/>
          </a:prstGeom>
          <a:noFill/>
          <a:ln>
            <a:noFill/>
          </a:ln>
        </p:spPr>
      </p:pic>
      <p:sp>
        <p:nvSpPr>
          <p:cNvPr id="259" name="Google Shape;259;g36ef86f86b0_2_57">
            <a:extLst>
              <a:ext uri="{FF2B5EF4-FFF2-40B4-BE49-F238E27FC236}">
                <a16:creationId xmlns:a16="http://schemas.microsoft.com/office/drawing/2014/main" id="{B301D7FD-0C36-F1BD-EA21-57A999CC1C72}"/>
              </a:ext>
            </a:extLst>
          </p:cNvPr>
          <p:cNvSpPr txBox="1">
            <a:spLocks noGrp="1"/>
          </p:cNvSpPr>
          <p:nvPr>
            <p:ph type="body" idx="1"/>
          </p:nvPr>
        </p:nvSpPr>
        <p:spPr>
          <a:xfrm>
            <a:off x="361683" y="388543"/>
            <a:ext cx="9829200" cy="483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E64424"/>
              </a:buClr>
              <a:buSzPts val="3200"/>
              <a:buNone/>
            </a:pPr>
            <a:r>
              <a:rPr lang="es-ES" noProof="0" dirty="0">
                <a:latin typeface="Calibri" panose="020F0502020204030204" pitchFamily="34" charset="0"/>
                <a:cs typeface="Calibri" panose="020F0502020204030204" pitchFamily="34" charset="0"/>
              </a:rPr>
              <a:t>Competencias básicas para una mentoría eficiente</a:t>
            </a:r>
          </a:p>
        </p:txBody>
      </p:sp>
      <p:sp>
        <p:nvSpPr>
          <p:cNvPr id="2" name="TextBox 1">
            <a:extLst>
              <a:ext uri="{FF2B5EF4-FFF2-40B4-BE49-F238E27FC236}">
                <a16:creationId xmlns:a16="http://schemas.microsoft.com/office/drawing/2014/main" id="{2F42D86D-4D78-65CF-CBFB-A91C8D30727D}"/>
              </a:ext>
            </a:extLst>
          </p:cNvPr>
          <p:cNvSpPr txBox="1"/>
          <p:nvPr/>
        </p:nvSpPr>
        <p:spPr>
          <a:xfrm>
            <a:off x="885402" y="3694716"/>
            <a:ext cx="2063067" cy="369332"/>
          </a:xfrm>
          <a:prstGeom prst="rect">
            <a:avLst/>
          </a:prstGeom>
          <a:noFill/>
        </p:spPr>
        <p:txBody>
          <a:bodyPr wrap="square">
            <a:spAutoFit/>
          </a:bodyPr>
          <a:lstStyle/>
          <a:p>
            <a:pPr algn="ctr">
              <a:spcBef>
                <a:spcPts val="600"/>
              </a:spcBef>
            </a:pPr>
            <a:r>
              <a:rPr lang="es-ES" sz="1800" b="1" noProof="0" dirty="0">
                <a:solidFill>
                  <a:schemeClr val="bg1"/>
                </a:solidFill>
                <a:latin typeface="Calibri" panose="020F0502020204030204" pitchFamily="34" charset="0"/>
                <a:cs typeface="Calibri" panose="020F0502020204030204" pitchFamily="34" charset="0"/>
              </a:rPr>
              <a:t>Escucha Activa</a:t>
            </a:r>
          </a:p>
        </p:txBody>
      </p:sp>
      <p:grpSp>
        <p:nvGrpSpPr>
          <p:cNvPr id="14" name="Graphic 8" descr="Ear outline">
            <a:extLst>
              <a:ext uri="{FF2B5EF4-FFF2-40B4-BE49-F238E27FC236}">
                <a16:creationId xmlns:a16="http://schemas.microsoft.com/office/drawing/2014/main" id="{28A76D43-A82D-7FB5-31DB-12655CBF2917}"/>
              </a:ext>
            </a:extLst>
          </p:cNvPr>
          <p:cNvGrpSpPr/>
          <p:nvPr/>
        </p:nvGrpSpPr>
        <p:grpSpPr>
          <a:xfrm>
            <a:off x="1688302" y="2941745"/>
            <a:ext cx="449607" cy="604959"/>
            <a:chOff x="1212179" y="1187600"/>
            <a:chExt cx="449607" cy="604959"/>
          </a:xfrm>
          <a:solidFill>
            <a:schemeClr val="bg1"/>
          </a:solidFill>
        </p:grpSpPr>
        <p:sp>
          <p:nvSpPr>
            <p:cNvPr id="15" name="Freeform: Shape 14">
              <a:extLst>
                <a:ext uri="{FF2B5EF4-FFF2-40B4-BE49-F238E27FC236}">
                  <a16:creationId xmlns:a16="http://schemas.microsoft.com/office/drawing/2014/main" id="{F4253E9E-B008-6AD2-C34F-C92FC36CDECA}"/>
                </a:ext>
              </a:extLst>
            </p:cNvPr>
            <p:cNvSpPr/>
            <p:nvPr/>
          </p:nvSpPr>
          <p:spPr>
            <a:xfrm>
              <a:off x="1212179" y="1187600"/>
              <a:ext cx="449607" cy="604959"/>
            </a:xfrm>
            <a:custGeom>
              <a:avLst/>
              <a:gdLst>
                <a:gd name="connsiteX0" fmla="*/ 46 w 449607"/>
                <a:gd name="connsiteY0" fmla="*/ 197667 h 604959"/>
                <a:gd name="connsiteX1" fmla="*/ 8119 w 449607"/>
                <a:gd name="connsiteY1" fmla="*/ 207555 h 604959"/>
                <a:gd name="connsiteX2" fmla="*/ 17954 w 449607"/>
                <a:gd name="connsiteY2" fmla="*/ 199906 h 604959"/>
                <a:gd name="connsiteX3" fmla="*/ 249660 w 449607"/>
                <a:gd name="connsiteY3" fmla="*/ 19608 h 604959"/>
                <a:gd name="connsiteX4" fmla="*/ 431555 w 449607"/>
                <a:gd name="connsiteY4" fmla="*/ 225865 h 604959"/>
                <a:gd name="connsiteX5" fmla="*/ 325887 w 449607"/>
                <a:gd name="connsiteY5" fmla="*/ 404382 h 604959"/>
                <a:gd name="connsiteX6" fmla="*/ 323243 w 449607"/>
                <a:gd name="connsiteY6" fmla="*/ 407027 h 604959"/>
                <a:gd name="connsiteX7" fmla="*/ 323243 w 449607"/>
                <a:gd name="connsiteY7" fmla="*/ 474271 h 604959"/>
                <a:gd name="connsiteX8" fmla="*/ 210606 w 449607"/>
                <a:gd name="connsiteY8" fmla="*/ 586907 h 604959"/>
                <a:gd name="connsiteX9" fmla="*/ 203819 w 449607"/>
                <a:gd name="connsiteY9" fmla="*/ 586907 h 604959"/>
                <a:gd name="connsiteX10" fmla="*/ 142071 w 449607"/>
                <a:gd name="connsiteY10" fmla="*/ 574271 h 604959"/>
                <a:gd name="connsiteX11" fmla="*/ 110173 w 449607"/>
                <a:gd name="connsiteY11" fmla="*/ 560596 h 604959"/>
                <a:gd name="connsiteX12" fmla="*/ 98254 w 449607"/>
                <a:gd name="connsiteY12" fmla="*/ 565166 h 604959"/>
                <a:gd name="connsiteX13" fmla="*/ 102824 w 449607"/>
                <a:gd name="connsiteY13" fmla="*/ 577085 h 604959"/>
                <a:gd name="connsiteX14" fmla="*/ 103061 w 449607"/>
                <a:gd name="connsiteY14" fmla="*/ 577186 h 604959"/>
                <a:gd name="connsiteX15" fmla="*/ 134959 w 449607"/>
                <a:gd name="connsiteY15" fmla="*/ 590861 h 604959"/>
                <a:gd name="connsiteX16" fmla="*/ 203819 w 449607"/>
                <a:gd name="connsiteY16" fmla="*/ 604959 h 604959"/>
                <a:gd name="connsiteX17" fmla="*/ 210606 w 449607"/>
                <a:gd name="connsiteY17" fmla="*/ 604959 h 604959"/>
                <a:gd name="connsiteX18" fmla="*/ 341295 w 449607"/>
                <a:gd name="connsiteY18" fmla="*/ 474271 h 604959"/>
                <a:gd name="connsiteX19" fmla="*/ 341295 w 449607"/>
                <a:gd name="connsiteY19" fmla="*/ 414509 h 604959"/>
                <a:gd name="connsiteX20" fmla="*/ 449608 w 449607"/>
                <a:gd name="connsiteY20" fmla="*/ 225865 h 604959"/>
                <a:gd name="connsiteX21" fmla="*/ 224170 w 449607"/>
                <a:gd name="connsiteY21" fmla="*/ 0 h 604959"/>
                <a:gd name="connsiteX22" fmla="*/ 46 w 449607"/>
                <a:gd name="connsiteY22" fmla="*/ 197667 h 604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49607" h="604959">
                  <a:moveTo>
                    <a:pt x="46" y="197667"/>
                  </a:moveTo>
                  <a:cubicBezTo>
                    <a:pt x="-455" y="202627"/>
                    <a:pt x="3159" y="207053"/>
                    <a:pt x="8119" y="207555"/>
                  </a:cubicBezTo>
                  <a:cubicBezTo>
                    <a:pt x="12914" y="208039"/>
                    <a:pt x="17244" y="204672"/>
                    <a:pt x="17954" y="199906"/>
                  </a:cubicBezTo>
                  <a:cubicBezTo>
                    <a:pt x="32150" y="86134"/>
                    <a:pt x="135889" y="5412"/>
                    <a:pt x="249660" y="19608"/>
                  </a:cubicBezTo>
                  <a:cubicBezTo>
                    <a:pt x="353666" y="32585"/>
                    <a:pt x="431684" y="121053"/>
                    <a:pt x="431555" y="225865"/>
                  </a:cubicBezTo>
                  <a:cubicBezTo>
                    <a:pt x="431555" y="293235"/>
                    <a:pt x="383717" y="346570"/>
                    <a:pt x="325887" y="404382"/>
                  </a:cubicBezTo>
                  <a:lnTo>
                    <a:pt x="323243" y="407027"/>
                  </a:lnTo>
                  <a:lnTo>
                    <a:pt x="323243" y="474271"/>
                  </a:lnTo>
                  <a:cubicBezTo>
                    <a:pt x="323173" y="536450"/>
                    <a:pt x="272785" y="586838"/>
                    <a:pt x="210606" y="586907"/>
                  </a:cubicBezTo>
                  <a:lnTo>
                    <a:pt x="203819" y="586907"/>
                  </a:lnTo>
                  <a:cubicBezTo>
                    <a:pt x="182590" y="586944"/>
                    <a:pt x="161579" y="582644"/>
                    <a:pt x="142071" y="574271"/>
                  </a:cubicBezTo>
                  <a:lnTo>
                    <a:pt x="110173" y="560596"/>
                  </a:lnTo>
                  <a:cubicBezTo>
                    <a:pt x="105621" y="558567"/>
                    <a:pt x="100284" y="560612"/>
                    <a:pt x="98254" y="565166"/>
                  </a:cubicBezTo>
                  <a:cubicBezTo>
                    <a:pt x="96225" y="569719"/>
                    <a:pt x="98272" y="575055"/>
                    <a:pt x="102824" y="577085"/>
                  </a:cubicBezTo>
                  <a:cubicBezTo>
                    <a:pt x="102903" y="577119"/>
                    <a:pt x="102981" y="577154"/>
                    <a:pt x="103061" y="577186"/>
                  </a:cubicBezTo>
                  <a:lnTo>
                    <a:pt x="134959" y="590861"/>
                  </a:lnTo>
                  <a:cubicBezTo>
                    <a:pt x="156713" y="600199"/>
                    <a:pt x="180145" y="604997"/>
                    <a:pt x="203819" y="604959"/>
                  </a:cubicBezTo>
                  <a:lnTo>
                    <a:pt x="210606" y="604959"/>
                  </a:lnTo>
                  <a:cubicBezTo>
                    <a:pt x="282740" y="604855"/>
                    <a:pt x="341190" y="546405"/>
                    <a:pt x="341295" y="474271"/>
                  </a:cubicBezTo>
                  <a:lnTo>
                    <a:pt x="341295" y="414509"/>
                  </a:lnTo>
                  <a:cubicBezTo>
                    <a:pt x="400813" y="354811"/>
                    <a:pt x="449608" y="299084"/>
                    <a:pt x="449608" y="225865"/>
                  </a:cubicBezTo>
                  <a:cubicBezTo>
                    <a:pt x="449726" y="101241"/>
                    <a:pt x="348794" y="117"/>
                    <a:pt x="224170" y="0"/>
                  </a:cubicBezTo>
                  <a:cubicBezTo>
                    <a:pt x="110285" y="-108"/>
                    <a:pt x="14169" y="84662"/>
                    <a:pt x="46" y="197667"/>
                  </a:cubicBezTo>
                  <a:close/>
                </a:path>
              </a:pathLst>
            </a:custGeom>
            <a:solidFill>
              <a:schemeClr val="bg1"/>
            </a:solidFill>
            <a:ln w="8930" cap="flat">
              <a:solidFill>
                <a:schemeClr val="bg1"/>
              </a:solidFill>
              <a:prstDash val="solid"/>
              <a:miter/>
            </a:ln>
          </p:spPr>
          <p:txBody>
            <a:bodyPr rtlCol="0" anchor="ctr"/>
            <a:lstStyle/>
            <a:p>
              <a:endParaRPr lang="es-ES" noProof="0" dirty="0"/>
            </a:p>
          </p:txBody>
        </p:sp>
        <p:sp>
          <p:nvSpPr>
            <p:cNvPr id="16" name="Freeform: Shape 15">
              <a:extLst>
                <a:ext uri="{FF2B5EF4-FFF2-40B4-BE49-F238E27FC236}">
                  <a16:creationId xmlns:a16="http://schemas.microsoft.com/office/drawing/2014/main" id="{8B6A99EA-9718-6F48-0AE2-AACB435A09D1}"/>
                </a:ext>
              </a:extLst>
            </p:cNvPr>
            <p:cNvSpPr/>
            <p:nvPr/>
          </p:nvSpPr>
          <p:spPr>
            <a:xfrm>
              <a:off x="1294297" y="1273161"/>
              <a:ext cx="281998" cy="408832"/>
            </a:xfrm>
            <a:custGeom>
              <a:avLst/>
              <a:gdLst>
                <a:gd name="connsiteX0" fmla="*/ 194423 w 281998"/>
                <a:gd name="connsiteY0" fmla="*/ 29987 h 408832"/>
                <a:gd name="connsiteX1" fmla="*/ 264041 w 281998"/>
                <a:gd name="connsiteY1" fmla="*/ 126810 h 408832"/>
                <a:gd name="connsiteX2" fmla="*/ 274281 w 281998"/>
                <a:gd name="connsiteY2" fmla="*/ 134431 h 408832"/>
                <a:gd name="connsiteX3" fmla="*/ 281958 w 281998"/>
                <a:gd name="connsiteY3" fmla="*/ 124653 h 408832"/>
                <a:gd name="connsiteX4" fmla="*/ 124654 w 281998"/>
                <a:gd name="connsiteY4" fmla="*/ 1019 h 408832"/>
                <a:gd name="connsiteX5" fmla="*/ 1019 w 281998"/>
                <a:gd name="connsiteY5" fmla="*/ 158324 h 408832"/>
                <a:gd name="connsiteX6" fmla="*/ 34644 w 281998"/>
                <a:gd name="connsiteY6" fmla="*/ 234220 h 408832"/>
                <a:gd name="connsiteX7" fmla="*/ 47380 w 281998"/>
                <a:gd name="connsiteY7" fmla="*/ 235123 h 408832"/>
                <a:gd name="connsiteX8" fmla="*/ 48282 w 281998"/>
                <a:gd name="connsiteY8" fmla="*/ 222387 h 408832"/>
                <a:gd name="connsiteX9" fmla="*/ 22477 w 281998"/>
                <a:gd name="connsiteY9" fmla="*/ 174089 h 408832"/>
                <a:gd name="connsiteX10" fmla="*/ 157949 w 281998"/>
                <a:gd name="connsiteY10" fmla="*/ 115114 h 408832"/>
                <a:gd name="connsiteX11" fmla="*/ 221131 w 281998"/>
                <a:gd name="connsiteY11" fmla="*/ 237379 h 408832"/>
                <a:gd name="connsiteX12" fmla="*/ 146712 w 281998"/>
                <a:gd name="connsiteY12" fmla="*/ 312070 h 408832"/>
                <a:gd name="connsiteX13" fmla="*/ 143507 w 281998"/>
                <a:gd name="connsiteY13" fmla="*/ 313993 h 408832"/>
                <a:gd name="connsiteX14" fmla="*/ 134535 w 281998"/>
                <a:gd name="connsiteY14" fmla="*/ 349907 h 408832"/>
                <a:gd name="connsiteX15" fmla="*/ 67661 w 281998"/>
                <a:gd name="connsiteY15" fmla="*/ 389622 h 408832"/>
                <a:gd name="connsiteX16" fmla="*/ 36810 w 281998"/>
                <a:gd name="connsiteY16" fmla="*/ 369422 h 408832"/>
                <a:gd name="connsiteX17" fmla="*/ 35294 w 281998"/>
                <a:gd name="connsiteY17" fmla="*/ 330357 h 408832"/>
                <a:gd name="connsiteX18" fmla="*/ 30608 w 281998"/>
                <a:gd name="connsiteY18" fmla="*/ 318483 h 408832"/>
                <a:gd name="connsiteX19" fmla="*/ 18735 w 281998"/>
                <a:gd name="connsiteY19" fmla="*/ 323168 h 408832"/>
                <a:gd name="connsiteX20" fmla="*/ 18650 w 281998"/>
                <a:gd name="connsiteY20" fmla="*/ 323371 h 408832"/>
                <a:gd name="connsiteX21" fmla="*/ 20933 w 281998"/>
                <a:gd name="connsiteY21" fmla="*/ 377996 h 408832"/>
                <a:gd name="connsiteX22" fmla="*/ 64358 w 281998"/>
                <a:gd name="connsiteY22" fmla="*/ 407376 h 408832"/>
                <a:gd name="connsiteX23" fmla="*/ 79792 w 281998"/>
                <a:gd name="connsiteY23" fmla="*/ 408811 h 408832"/>
                <a:gd name="connsiteX24" fmla="*/ 152055 w 281998"/>
                <a:gd name="connsiteY24" fmla="*/ 354285 h 408832"/>
                <a:gd name="connsiteX25" fmla="*/ 159213 w 281998"/>
                <a:gd name="connsiteY25" fmla="*/ 325618 h 408832"/>
                <a:gd name="connsiteX26" fmla="*/ 238642 w 281998"/>
                <a:gd name="connsiteY26" fmla="*/ 241757 h 408832"/>
                <a:gd name="connsiteX27" fmla="*/ 202700 w 281998"/>
                <a:gd name="connsiteY27" fmla="*/ 121521 h 408832"/>
                <a:gd name="connsiteX28" fmla="*/ 187834 w 281998"/>
                <a:gd name="connsiteY28" fmla="*/ 109877 h 408832"/>
                <a:gd name="connsiteX29" fmla="*/ 18226 w 281998"/>
                <a:gd name="connsiteY29" fmla="*/ 143680 h 408832"/>
                <a:gd name="connsiteX30" fmla="*/ 18099 w 281998"/>
                <a:gd name="connsiteY30" fmla="*/ 143699 h 408832"/>
                <a:gd name="connsiteX31" fmla="*/ 18063 w 281998"/>
                <a:gd name="connsiteY31" fmla="*/ 143635 h 408832"/>
                <a:gd name="connsiteX32" fmla="*/ 139493 w 281998"/>
                <a:gd name="connsiteY32" fmla="*/ 18109 h 408832"/>
                <a:gd name="connsiteX33" fmla="*/ 194423 w 281998"/>
                <a:gd name="connsiteY33" fmla="*/ 29987 h 408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81998" h="408832">
                  <a:moveTo>
                    <a:pt x="194423" y="29987"/>
                  </a:moveTo>
                  <a:cubicBezTo>
                    <a:pt x="232773" y="48097"/>
                    <a:pt x="259084" y="84690"/>
                    <a:pt x="264041" y="126810"/>
                  </a:cubicBezTo>
                  <a:cubicBezTo>
                    <a:pt x="264764" y="131742"/>
                    <a:pt x="269350" y="135155"/>
                    <a:pt x="274281" y="134431"/>
                  </a:cubicBezTo>
                  <a:cubicBezTo>
                    <a:pt x="279035" y="133734"/>
                    <a:pt x="282409" y="129436"/>
                    <a:pt x="281958" y="124653"/>
                  </a:cubicBezTo>
                  <a:cubicBezTo>
                    <a:pt x="272660" y="47074"/>
                    <a:pt x="202233" y="-8279"/>
                    <a:pt x="124654" y="1019"/>
                  </a:cubicBezTo>
                  <a:cubicBezTo>
                    <a:pt x="47075" y="10317"/>
                    <a:pt x="-8279" y="80745"/>
                    <a:pt x="1019" y="158324"/>
                  </a:cubicBezTo>
                  <a:cubicBezTo>
                    <a:pt x="4387" y="186415"/>
                    <a:pt x="16099" y="212853"/>
                    <a:pt x="34644" y="234220"/>
                  </a:cubicBezTo>
                  <a:cubicBezTo>
                    <a:pt x="37911" y="237987"/>
                    <a:pt x="43613" y="238390"/>
                    <a:pt x="47380" y="235123"/>
                  </a:cubicBezTo>
                  <a:cubicBezTo>
                    <a:pt x="51146" y="231855"/>
                    <a:pt x="51550" y="226154"/>
                    <a:pt x="48282" y="222387"/>
                  </a:cubicBezTo>
                  <a:cubicBezTo>
                    <a:pt x="36169" y="208426"/>
                    <a:pt x="27349" y="191919"/>
                    <a:pt x="22477" y="174089"/>
                  </a:cubicBezTo>
                  <a:cubicBezTo>
                    <a:pt x="43601" y="120393"/>
                    <a:pt x="104254" y="93990"/>
                    <a:pt x="157949" y="115114"/>
                  </a:cubicBezTo>
                  <a:cubicBezTo>
                    <a:pt x="206670" y="134281"/>
                    <a:pt x="233680" y="186550"/>
                    <a:pt x="221131" y="237379"/>
                  </a:cubicBezTo>
                  <a:cubicBezTo>
                    <a:pt x="213008" y="270027"/>
                    <a:pt x="182599" y="290516"/>
                    <a:pt x="146712" y="312070"/>
                  </a:cubicBezTo>
                  <a:lnTo>
                    <a:pt x="143507" y="313993"/>
                  </a:lnTo>
                  <a:lnTo>
                    <a:pt x="134535" y="349907"/>
                  </a:lnTo>
                  <a:cubicBezTo>
                    <a:pt x="126478" y="378919"/>
                    <a:pt x="96992" y="396430"/>
                    <a:pt x="67661" y="389622"/>
                  </a:cubicBezTo>
                  <a:cubicBezTo>
                    <a:pt x="54775" y="388109"/>
                    <a:pt x="43350" y="380627"/>
                    <a:pt x="36810" y="369422"/>
                  </a:cubicBezTo>
                  <a:cubicBezTo>
                    <a:pt x="30765" y="357210"/>
                    <a:pt x="30213" y="343001"/>
                    <a:pt x="35294" y="330357"/>
                  </a:cubicBezTo>
                  <a:cubicBezTo>
                    <a:pt x="37279" y="325784"/>
                    <a:pt x="35181" y="320468"/>
                    <a:pt x="30608" y="318483"/>
                  </a:cubicBezTo>
                  <a:cubicBezTo>
                    <a:pt x="26036" y="316498"/>
                    <a:pt x="20720" y="318596"/>
                    <a:pt x="18735" y="323168"/>
                  </a:cubicBezTo>
                  <a:cubicBezTo>
                    <a:pt x="18706" y="323236"/>
                    <a:pt x="18677" y="323303"/>
                    <a:pt x="18650" y="323371"/>
                  </a:cubicBezTo>
                  <a:cubicBezTo>
                    <a:pt x="11472" y="341052"/>
                    <a:pt x="12305" y="360976"/>
                    <a:pt x="20933" y="377996"/>
                  </a:cubicBezTo>
                  <a:cubicBezTo>
                    <a:pt x="29984" y="394073"/>
                    <a:pt x="46069" y="404955"/>
                    <a:pt x="64358" y="407376"/>
                  </a:cubicBezTo>
                  <a:cubicBezTo>
                    <a:pt x="69448" y="408326"/>
                    <a:pt x="74614" y="408806"/>
                    <a:pt x="79792" y="408811"/>
                  </a:cubicBezTo>
                  <a:cubicBezTo>
                    <a:pt x="113617" y="409614"/>
                    <a:pt x="143545" y="387031"/>
                    <a:pt x="152055" y="354285"/>
                  </a:cubicBezTo>
                  <a:lnTo>
                    <a:pt x="159213" y="325618"/>
                  </a:lnTo>
                  <a:cubicBezTo>
                    <a:pt x="197203" y="302647"/>
                    <a:pt x="229083" y="280046"/>
                    <a:pt x="238642" y="241757"/>
                  </a:cubicBezTo>
                  <a:cubicBezTo>
                    <a:pt x="249518" y="198122"/>
                    <a:pt x="235739" y="152029"/>
                    <a:pt x="202700" y="121521"/>
                  </a:cubicBezTo>
                  <a:cubicBezTo>
                    <a:pt x="198127" y="117175"/>
                    <a:pt x="193149" y="113276"/>
                    <a:pt x="187834" y="109877"/>
                  </a:cubicBezTo>
                  <a:cubicBezTo>
                    <a:pt x="131589" y="72755"/>
                    <a:pt x="55942" y="87831"/>
                    <a:pt x="18226" y="143680"/>
                  </a:cubicBezTo>
                  <a:cubicBezTo>
                    <a:pt x="18196" y="143719"/>
                    <a:pt x="18140" y="143729"/>
                    <a:pt x="18099" y="143699"/>
                  </a:cubicBezTo>
                  <a:cubicBezTo>
                    <a:pt x="18078" y="143683"/>
                    <a:pt x="18066" y="143660"/>
                    <a:pt x="18063" y="143635"/>
                  </a:cubicBezTo>
                  <a:cubicBezTo>
                    <a:pt x="16932" y="75440"/>
                    <a:pt x="71298" y="19240"/>
                    <a:pt x="139493" y="18109"/>
                  </a:cubicBezTo>
                  <a:cubicBezTo>
                    <a:pt x="158473" y="17794"/>
                    <a:pt x="177269" y="21859"/>
                    <a:pt x="194423" y="29987"/>
                  </a:cubicBezTo>
                  <a:close/>
                </a:path>
              </a:pathLst>
            </a:custGeom>
            <a:solidFill>
              <a:schemeClr val="bg1"/>
            </a:solidFill>
            <a:ln w="8930" cap="flat">
              <a:solidFill>
                <a:schemeClr val="bg1"/>
              </a:solidFill>
              <a:prstDash val="solid"/>
              <a:miter/>
            </a:ln>
          </p:spPr>
          <p:txBody>
            <a:bodyPr rtlCol="0" anchor="ctr"/>
            <a:lstStyle/>
            <a:p>
              <a:endParaRPr lang="es-ES" noProof="0" dirty="0"/>
            </a:p>
          </p:txBody>
        </p:sp>
      </p:grpSp>
      <p:grpSp>
        <p:nvGrpSpPr>
          <p:cNvPr id="6" name="Group 5">
            <a:extLst>
              <a:ext uri="{FF2B5EF4-FFF2-40B4-BE49-F238E27FC236}">
                <a16:creationId xmlns:a16="http://schemas.microsoft.com/office/drawing/2014/main" id="{D8DBD6A2-9C83-DD68-DDD0-95B37F6DC072}"/>
              </a:ext>
            </a:extLst>
          </p:cNvPr>
          <p:cNvGrpSpPr/>
          <p:nvPr/>
        </p:nvGrpSpPr>
        <p:grpSpPr>
          <a:xfrm>
            <a:off x="6451178" y="2763972"/>
            <a:ext cx="2063067" cy="1720762"/>
            <a:chOff x="6479753" y="2940170"/>
            <a:chExt cx="2063067" cy="1720762"/>
          </a:xfrm>
        </p:grpSpPr>
        <p:sp>
          <p:nvSpPr>
            <p:cNvPr id="4" name="TextBox 3">
              <a:extLst>
                <a:ext uri="{FF2B5EF4-FFF2-40B4-BE49-F238E27FC236}">
                  <a16:creationId xmlns:a16="http://schemas.microsoft.com/office/drawing/2014/main" id="{CBF85D35-6A69-7E11-88C5-949575D6CF84}"/>
                </a:ext>
              </a:extLst>
            </p:cNvPr>
            <p:cNvSpPr txBox="1"/>
            <p:nvPr/>
          </p:nvSpPr>
          <p:spPr>
            <a:xfrm>
              <a:off x="6479753" y="3737602"/>
              <a:ext cx="2063067" cy="923330"/>
            </a:xfrm>
            <a:prstGeom prst="rect">
              <a:avLst/>
            </a:prstGeom>
            <a:noFill/>
          </p:spPr>
          <p:txBody>
            <a:bodyPr wrap="square">
              <a:spAutoFit/>
            </a:bodyPr>
            <a:lstStyle/>
            <a:p>
              <a:pPr algn="ctr">
                <a:spcBef>
                  <a:spcPts val="600"/>
                </a:spcBef>
              </a:pPr>
              <a:r>
                <a:rPr lang="es-ES" sz="1800" b="1" noProof="0" dirty="0">
                  <a:solidFill>
                    <a:schemeClr val="bg1"/>
                  </a:solidFill>
                  <a:latin typeface="Calibri" panose="020F0502020204030204" pitchFamily="34" charset="0"/>
                  <a:cs typeface="Calibri" panose="020F0502020204030204" pitchFamily="34" charset="0"/>
                </a:rPr>
                <a:t>Compartir Experiencias Constructivas</a:t>
              </a:r>
            </a:p>
          </p:txBody>
        </p:sp>
        <p:pic>
          <p:nvPicPr>
            <p:cNvPr id="17" name="Graphic 16" descr="Speech outline">
              <a:extLst>
                <a:ext uri="{FF2B5EF4-FFF2-40B4-BE49-F238E27FC236}">
                  <a16:creationId xmlns:a16="http://schemas.microsoft.com/office/drawing/2014/main" id="{41739FF5-954C-EF99-1044-41189DAF5C2D}"/>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flipH="1">
              <a:off x="7138969" y="2940170"/>
              <a:ext cx="735769" cy="735769"/>
            </a:xfrm>
            <a:prstGeom prst="rect">
              <a:avLst/>
            </a:prstGeom>
          </p:spPr>
        </p:pic>
      </p:grpSp>
      <p:sp>
        <p:nvSpPr>
          <p:cNvPr id="5" name="TextBox 4">
            <a:extLst>
              <a:ext uri="{FF2B5EF4-FFF2-40B4-BE49-F238E27FC236}">
                <a16:creationId xmlns:a16="http://schemas.microsoft.com/office/drawing/2014/main" id="{449D7694-360D-B64F-9A61-8F1E720A7C7F}"/>
              </a:ext>
            </a:extLst>
          </p:cNvPr>
          <p:cNvSpPr txBox="1"/>
          <p:nvPr/>
        </p:nvSpPr>
        <p:spPr>
          <a:xfrm>
            <a:off x="9494331" y="3561404"/>
            <a:ext cx="1461740" cy="646331"/>
          </a:xfrm>
          <a:prstGeom prst="rect">
            <a:avLst/>
          </a:prstGeom>
          <a:noFill/>
        </p:spPr>
        <p:txBody>
          <a:bodyPr wrap="square">
            <a:spAutoFit/>
          </a:bodyPr>
          <a:lstStyle/>
          <a:p>
            <a:pPr algn="ctr">
              <a:spcBef>
                <a:spcPts val="600"/>
              </a:spcBef>
            </a:pPr>
            <a:r>
              <a:rPr lang="es-ES" sz="1800" b="1" noProof="0" dirty="0">
                <a:solidFill>
                  <a:schemeClr val="bg1"/>
                </a:solidFill>
                <a:latin typeface="Calibri" panose="020F0502020204030204" pitchFamily="34" charset="0"/>
                <a:cs typeface="Calibri" panose="020F0502020204030204" pitchFamily="34" charset="0"/>
              </a:rPr>
              <a:t>Ofrecer Comentarios</a:t>
            </a:r>
          </a:p>
        </p:txBody>
      </p:sp>
      <p:sp>
        <p:nvSpPr>
          <p:cNvPr id="3" name="TextBox 2">
            <a:extLst>
              <a:ext uri="{FF2B5EF4-FFF2-40B4-BE49-F238E27FC236}">
                <a16:creationId xmlns:a16="http://schemas.microsoft.com/office/drawing/2014/main" id="{B61F7BDA-1F34-CE56-F55E-9929E2FB557D}"/>
              </a:ext>
            </a:extLst>
          </p:cNvPr>
          <p:cNvSpPr txBox="1"/>
          <p:nvPr/>
        </p:nvSpPr>
        <p:spPr>
          <a:xfrm>
            <a:off x="3668290" y="3630358"/>
            <a:ext cx="2063067" cy="646331"/>
          </a:xfrm>
          <a:prstGeom prst="rect">
            <a:avLst/>
          </a:prstGeom>
          <a:noFill/>
        </p:spPr>
        <p:txBody>
          <a:bodyPr wrap="square">
            <a:spAutoFit/>
          </a:bodyPr>
          <a:lstStyle/>
          <a:p>
            <a:pPr algn="ctr">
              <a:spcBef>
                <a:spcPts val="600"/>
              </a:spcBef>
            </a:pPr>
            <a:r>
              <a:rPr lang="es-ES" sz="1800" b="1" noProof="0" dirty="0">
                <a:solidFill>
                  <a:schemeClr val="bg1"/>
                </a:solidFill>
                <a:latin typeface="Calibri" panose="020F0502020204030204" pitchFamily="34" charset="0"/>
                <a:cs typeface="Calibri" panose="020F0502020204030204" pitchFamily="34" charset="0"/>
              </a:rPr>
              <a:t>Motivación y empoderamiento</a:t>
            </a:r>
          </a:p>
        </p:txBody>
      </p:sp>
      <p:pic>
        <p:nvPicPr>
          <p:cNvPr id="19" name="Graphic 18" descr="Lightbulb outline">
            <a:extLst>
              <a:ext uri="{FF2B5EF4-FFF2-40B4-BE49-F238E27FC236}">
                <a16:creationId xmlns:a16="http://schemas.microsoft.com/office/drawing/2014/main" id="{67DF77CF-80E2-E164-7C9F-04A432823A24}"/>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285343" y="2810936"/>
            <a:ext cx="735768" cy="735768"/>
          </a:xfrm>
          <a:prstGeom prst="rect">
            <a:avLst/>
          </a:prstGeom>
        </p:spPr>
      </p:pic>
      <p:pic>
        <p:nvPicPr>
          <p:cNvPr id="13" name="Graphic 12" descr="Magnifying glass outline">
            <a:extLst>
              <a:ext uri="{FF2B5EF4-FFF2-40B4-BE49-F238E27FC236}">
                <a16:creationId xmlns:a16="http://schemas.microsoft.com/office/drawing/2014/main" id="{595DCF91-6AA4-3AFE-D5D1-4809D665E2CD}"/>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9768001" y="2721620"/>
            <a:ext cx="914400" cy="914400"/>
          </a:xfrm>
          <a:prstGeom prst="rect">
            <a:avLst/>
          </a:prstGeom>
        </p:spPr>
      </p:pic>
    </p:spTree>
    <p:extLst>
      <p:ext uri="{BB962C8B-B14F-4D97-AF65-F5344CB8AC3E}">
        <p14:creationId xmlns:p14="http://schemas.microsoft.com/office/powerpoint/2010/main" val="1736205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476EC3-4620-F947-E92E-06ED92076757}"/>
            </a:ext>
          </a:extLst>
        </p:cNvPr>
        <p:cNvGrpSpPr/>
        <p:nvPr/>
      </p:nvGrpSpPr>
      <p:grpSpPr>
        <a:xfrm>
          <a:off x="0" y="0"/>
          <a:ext cx="0" cy="0"/>
          <a:chOff x="0" y="0"/>
          <a:chExt cx="0" cy="0"/>
        </a:xfrm>
      </p:grpSpPr>
      <p:grpSp>
        <p:nvGrpSpPr>
          <p:cNvPr id="19" name="Group 18">
            <a:extLst>
              <a:ext uri="{FF2B5EF4-FFF2-40B4-BE49-F238E27FC236}">
                <a16:creationId xmlns:a16="http://schemas.microsoft.com/office/drawing/2014/main" id="{174B9245-9135-C528-938A-F116B2337F90}"/>
              </a:ext>
            </a:extLst>
          </p:cNvPr>
          <p:cNvGrpSpPr/>
          <p:nvPr/>
        </p:nvGrpSpPr>
        <p:grpSpPr>
          <a:xfrm>
            <a:off x="748684" y="1123120"/>
            <a:ext cx="1147972" cy="1190099"/>
            <a:chOff x="984571" y="1052423"/>
            <a:chExt cx="886486" cy="919017"/>
          </a:xfrm>
        </p:grpSpPr>
        <p:sp>
          <p:nvSpPr>
            <p:cNvPr id="20" name="Oval 19">
              <a:extLst>
                <a:ext uri="{FF2B5EF4-FFF2-40B4-BE49-F238E27FC236}">
                  <a16:creationId xmlns:a16="http://schemas.microsoft.com/office/drawing/2014/main" id="{B8B50FAF-C5BA-B26D-863D-969533B33EFA}"/>
                </a:ext>
              </a:extLst>
            </p:cNvPr>
            <p:cNvSpPr/>
            <p:nvPr/>
          </p:nvSpPr>
          <p:spPr>
            <a:xfrm>
              <a:off x="984571" y="1052423"/>
              <a:ext cx="886486" cy="919017"/>
            </a:xfrm>
            <a:prstGeom prst="ellipse">
              <a:avLst/>
            </a:prstGeom>
            <a:solidFill>
              <a:srgbClr val="E6442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noProof="0" dirty="0"/>
            </a:p>
          </p:txBody>
        </p:sp>
        <p:pic>
          <p:nvPicPr>
            <p:cNvPr id="21" name="Graphic 20" descr="Ear outline">
              <a:extLst>
                <a:ext uri="{FF2B5EF4-FFF2-40B4-BE49-F238E27FC236}">
                  <a16:creationId xmlns:a16="http://schemas.microsoft.com/office/drawing/2014/main" id="{45B40178-4294-80A7-8B73-494706110EE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04554" y="1052423"/>
              <a:ext cx="866502" cy="866502"/>
            </a:xfrm>
            <a:prstGeom prst="rect">
              <a:avLst/>
            </a:prstGeom>
          </p:spPr>
        </p:pic>
      </p:grpSp>
      <p:sp>
        <p:nvSpPr>
          <p:cNvPr id="2" name="Text Placeholder 1">
            <a:extLst>
              <a:ext uri="{FF2B5EF4-FFF2-40B4-BE49-F238E27FC236}">
                <a16:creationId xmlns:a16="http://schemas.microsoft.com/office/drawing/2014/main" id="{3DB5D256-C57B-5800-6A37-954BCFDB8226}"/>
              </a:ext>
            </a:extLst>
          </p:cNvPr>
          <p:cNvSpPr>
            <a:spLocks noGrp="1"/>
          </p:cNvSpPr>
          <p:nvPr>
            <p:ph type="body" sz="quarter" idx="11"/>
          </p:nvPr>
        </p:nvSpPr>
        <p:spPr>
          <a:xfrm>
            <a:off x="362079" y="253012"/>
            <a:ext cx="7700253" cy="483986"/>
          </a:xfrm>
        </p:spPr>
        <p:txBody>
          <a:bodyPr/>
          <a:lstStyle/>
          <a:p>
            <a:r>
              <a:rPr lang="es-ES" noProof="0" dirty="0">
                <a:latin typeface="Calibri" panose="020F0502020204030204" pitchFamily="34" charset="0"/>
                <a:cs typeface="Calibri" panose="020F0502020204030204" pitchFamily="34" charset="0"/>
              </a:rPr>
              <a:t>Competencia 1</a:t>
            </a:r>
          </a:p>
        </p:txBody>
      </p:sp>
      <p:sp>
        <p:nvSpPr>
          <p:cNvPr id="5" name="TextBox 4">
            <a:extLst>
              <a:ext uri="{FF2B5EF4-FFF2-40B4-BE49-F238E27FC236}">
                <a16:creationId xmlns:a16="http://schemas.microsoft.com/office/drawing/2014/main" id="{FC316704-273E-C27B-4061-C8E9A208A996}"/>
              </a:ext>
            </a:extLst>
          </p:cNvPr>
          <p:cNvSpPr txBox="1"/>
          <p:nvPr/>
        </p:nvSpPr>
        <p:spPr>
          <a:xfrm>
            <a:off x="1440114" y="1294540"/>
            <a:ext cx="4017428" cy="461665"/>
          </a:xfrm>
          <a:prstGeom prst="rect">
            <a:avLst/>
          </a:prstGeom>
          <a:noFill/>
        </p:spPr>
        <p:txBody>
          <a:bodyPr wrap="square">
            <a:spAutoFit/>
          </a:bodyPr>
          <a:lstStyle/>
          <a:p>
            <a:pPr algn="ctr">
              <a:spcBef>
                <a:spcPts val="600"/>
              </a:spcBef>
            </a:pPr>
            <a:r>
              <a:rPr lang="es-ES" sz="2400" b="1" dirty="0">
                <a:solidFill>
                  <a:srgbClr val="E64424"/>
                </a:solidFill>
                <a:latin typeface="Calibri" panose="020F0502020204030204" pitchFamily="34" charset="0"/>
                <a:cs typeface="Calibri" panose="020F0502020204030204" pitchFamily="34" charset="0"/>
              </a:rPr>
              <a:t>Escucha Activa</a:t>
            </a:r>
            <a:endParaRPr lang="es-ES" sz="2400" b="1" noProof="0" dirty="0">
              <a:solidFill>
                <a:srgbClr val="E64424"/>
              </a:solidFill>
              <a:latin typeface="Calibri" panose="020F0502020204030204" pitchFamily="34" charset="0"/>
              <a:cs typeface="Calibri" panose="020F0502020204030204" pitchFamily="34" charset="0"/>
            </a:endParaRPr>
          </a:p>
        </p:txBody>
      </p:sp>
      <p:sp>
        <p:nvSpPr>
          <p:cNvPr id="6" name="Google Shape;274;g36ef86f86b0_2_3">
            <a:extLst>
              <a:ext uri="{FF2B5EF4-FFF2-40B4-BE49-F238E27FC236}">
                <a16:creationId xmlns:a16="http://schemas.microsoft.com/office/drawing/2014/main" id="{77F20DE8-C8B1-322C-E391-1FC24589CEBF}"/>
              </a:ext>
            </a:extLst>
          </p:cNvPr>
          <p:cNvSpPr txBox="1"/>
          <p:nvPr/>
        </p:nvSpPr>
        <p:spPr>
          <a:xfrm>
            <a:off x="2088306" y="1705108"/>
            <a:ext cx="3369236" cy="830966"/>
          </a:xfrm>
          <a:prstGeom prst="rect">
            <a:avLst/>
          </a:prstGeom>
          <a:noFill/>
          <a:ln>
            <a:noFill/>
          </a:ln>
        </p:spPr>
        <p:txBody>
          <a:bodyPr spcFirstLastPara="1" wrap="square" lIns="91425" tIns="91425" rIns="91425" bIns="91425" anchor="t" anchorCtr="0">
            <a:spAutoFit/>
          </a:bodyPr>
          <a:lstStyle/>
          <a:p>
            <a:r>
              <a:rPr lang="es-ES" i="1" noProof="0" dirty="0">
                <a:solidFill>
                  <a:schemeClr val="tx1"/>
                </a:solidFill>
                <a:latin typeface="Calibri" panose="020F0502020204030204" pitchFamily="34" charset="0"/>
                <a:cs typeface="Calibri" panose="020F0502020204030204" pitchFamily="34" charset="0"/>
              </a:rPr>
              <a:t>Prestar toda tu atención, hacer preguntas reflexivas, hacer que la aprendiz se sienta verdaderamente escuchada y comprendida.</a:t>
            </a:r>
          </a:p>
        </p:txBody>
      </p:sp>
      <p:sp>
        <p:nvSpPr>
          <p:cNvPr id="22" name="Google Shape;274;g36ef86f86b0_2_3">
            <a:extLst>
              <a:ext uri="{FF2B5EF4-FFF2-40B4-BE49-F238E27FC236}">
                <a16:creationId xmlns:a16="http://schemas.microsoft.com/office/drawing/2014/main" id="{C22BFC23-0252-CD24-48DD-FE8C0C31160B}"/>
              </a:ext>
            </a:extLst>
          </p:cNvPr>
          <p:cNvSpPr txBox="1"/>
          <p:nvPr/>
        </p:nvSpPr>
        <p:spPr>
          <a:xfrm>
            <a:off x="748684" y="3640939"/>
            <a:ext cx="2841738" cy="2554515"/>
          </a:xfrm>
          <a:prstGeom prst="rect">
            <a:avLst/>
          </a:prstGeom>
          <a:noFill/>
          <a:ln>
            <a:noFill/>
          </a:ln>
        </p:spPr>
        <p:txBody>
          <a:bodyPr spcFirstLastPara="1" wrap="square" lIns="91425" tIns="91425" rIns="91425" bIns="91425" anchor="t" anchorCtr="0">
            <a:spAutoFit/>
          </a:bodyPr>
          <a:lstStyle/>
          <a:p>
            <a:r>
              <a:rPr lang="es-ES" b="1" noProof="0" dirty="0">
                <a:solidFill>
                  <a:schemeClr val="tx1"/>
                </a:solidFill>
                <a:latin typeface="Calibri" panose="020F0502020204030204" pitchFamily="34" charset="0"/>
                <a:cs typeface="Calibri" panose="020F0502020204030204" pitchFamily="34" charset="0"/>
              </a:rPr>
              <a:t>Ejemplo</a:t>
            </a:r>
          </a:p>
          <a:p>
            <a:endParaRPr lang="es-ES" b="1" noProof="0" dirty="0">
              <a:solidFill>
                <a:schemeClr val="tx1"/>
              </a:solidFill>
              <a:latin typeface="Calibri" panose="020F0502020204030204" pitchFamily="34" charset="0"/>
              <a:cs typeface="Calibri" panose="020F0502020204030204" pitchFamily="34" charset="0"/>
            </a:endParaRPr>
          </a:p>
          <a:p>
            <a:r>
              <a:rPr lang="es-ES" noProof="0" dirty="0">
                <a:solidFill>
                  <a:schemeClr val="tx1"/>
                </a:solidFill>
                <a:latin typeface="Calibri" panose="020F0502020204030204" pitchFamily="34" charset="0"/>
                <a:cs typeface="Calibri" panose="020F0502020204030204" pitchFamily="34" charset="0"/>
              </a:rPr>
              <a:t>Una aprendiz comparte sus preocupaciones sobre su rendimiento en un nuevo puesto.</a:t>
            </a:r>
          </a:p>
          <a:p>
            <a:endParaRPr lang="es-ES" dirty="0">
              <a:solidFill>
                <a:schemeClr val="tx1"/>
              </a:solidFill>
              <a:latin typeface="Calibri" panose="020F0502020204030204" pitchFamily="34" charset="0"/>
              <a:cs typeface="Calibri" panose="020F0502020204030204" pitchFamily="34" charset="0"/>
            </a:endParaRPr>
          </a:p>
          <a:p>
            <a:r>
              <a:rPr lang="es-ES" noProof="0" dirty="0">
                <a:solidFill>
                  <a:schemeClr val="tx1"/>
                </a:solidFill>
                <a:latin typeface="Calibri" panose="020F0502020204030204" pitchFamily="34" charset="0"/>
                <a:cs typeface="Calibri" panose="020F0502020204030204" pitchFamily="34" charset="0"/>
              </a:rPr>
              <a:t>La mentora escucha activamente: mantiene el contacto visual, hace preguntas aclaratorias y parafrasea para confirmar que ha entendido bien.</a:t>
            </a:r>
          </a:p>
        </p:txBody>
      </p:sp>
      <p:sp>
        <p:nvSpPr>
          <p:cNvPr id="23" name="Google Shape;274;g36ef86f86b0_2_3">
            <a:extLst>
              <a:ext uri="{FF2B5EF4-FFF2-40B4-BE49-F238E27FC236}">
                <a16:creationId xmlns:a16="http://schemas.microsoft.com/office/drawing/2014/main" id="{882ED6B8-EEA2-AE58-4D68-F8648DD844CB}"/>
              </a:ext>
            </a:extLst>
          </p:cNvPr>
          <p:cNvSpPr txBox="1"/>
          <p:nvPr/>
        </p:nvSpPr>
        <p:spPr>
          <a:xfrm>
            <a:off x="4626803" y="3646580"/>
            <a:ext cx="2494979" cy="1477297"/>
          </a:xfrm>
          <a:prstGeom prst="rect">
            <a:avLst/>
          </a:prstGeom>
          <a:noFill/>
          <a:ln>
            <a:noFill/>
          </a:ln>
        </p:spPr>
        <p:txBody>
          <a:bodyPr spcFirstLastPara="1" wrap="square" lIns="91425" tIns="91425" rIns="91425" bIns="91425" anchor="t" anchorCtr="0">
            <a:spAutoFit/>
          </a:bodyPr>
          <a:lstStyle/>
          <a:p>
            <a:r>
              <a:rPr lang="es-ES" b="1" noProof="0" dirty="0">
                <a:solidFill>
                  <a:schemeClr val="tx1"/>
                </a:solidFill>
                <a:latin typeface="Calibri" panose="020F0502020204030204" pitchFamily="34" charset="0"/>
                <a:cs typeface="Calibri" panose="020F0502020204030204" pitchFamily="34" charset="0"/>
              </a:rPr>
              <a:t>Seguimiento</a:t>
            </a:r>
          </a:p>
          <a:p>
            <a:endParaRPr lang="es-ES" b="1" noProof="0" dirty="0">
              <a:solidFill>
                <a:schemeClr val="tx1"/>
              </a:solidFill>
              <a:latin typeface="Calibri" panose="020F0502020204030204" pitchFamily="34" charset="0"/>
              <a:cs typeface="Calibri" panose="020F0502020204030204" pitchFamily="34" charset="0"/>
            </a:endParaRPr>
          </a:p>
          <a:p>
            <a:r>
              <a:rPr lang="es-ES" noProof="0" dirty="0">
                <a:solidFill>
                  <a:schemeClr val="tx1"/>
                </a:solidFill>
                <a:latin typeface="Calibri" panose="020F0502020204030204" pitchFamily="34" charset="0"/>
                <a:cs typeface="Calibri" panose="020F0502020204030204" pitchFamily="34" charset="0"/>
              </a:rPr>
              <a:t>La mentora reflexiona sobre cómo captaron las emociones y las intenciones de la aprendiz.</a:t>
            </a:r>
          </a:p>
          <a:p>
            <a:pPr marL="0" marR="0" lvl="0" indent="0" algn="l" rtl="0">
              <a:spcAft>
                <a:spcPts val="0"/>
              </a:spcAft>
              <a:buNone/>
            </a:pPr>
            <a:endParaRPr lang="es-ES" noProof="0" dirty="0">
              <a:solidFill>
                <a:schemeClr val="dk1"/>
              </a:solidFill>
            </a:endParaRPr>
          </a:p>
        </p:txBody>
      </p:sp>
      <p:pic>
        <p:nvPicPr>
          <p:cNvPr id="26" name="Picture Placeholder 25" descr="A person looking at another person  AI-generated content may be incorrect.">
            <a:extLst>
              <a:ext uri="{FF2B5EF4-FFF2-40B4-BE49-F238E27FC236}">
                <a16:creationId xmlns:a16="http://schemas.microsoft.com/office/drawing/2014/main" id="{CC63E993-DEBE-2BA8-E1A8-710CC0291287}"/>
              </a:ext>
            </a:extLst>
          </p:cNvPr>
          <p:cNvPicPr>
            <a:picLocks noGrp="1" noChangeAspect="1"/>
          </p:cNvPicPr>
          <p:nvPr>
            <p:ph type="pic" sz="quarter" idx="17"/>
          </p:nvPr>
        </p:nvPicPr>
        <p:blipFill>
          <a:blip r:embed="rId5"/>
          <a:srcRect l="29471" r="29471"/>
          <a:stretch>
            <a:fillRect/>
          </a:stretch>
        </p:blipFill>
        <p:spPr/>
      </p:pic>
    </p:spTree>
    <p:extLst>
      <p:ext uri="{BB962C8B-B14F-4D97-AF65-F5344CB8AC3E}">
        <p14:creationId xmlns:p14="http://schemas.microsoft.com/office/powerpoint/2010/main" val="19574435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52F82A0-68DE-99E3-9C39-60D15255959B}"/>
              </a:ext>
            </a:extLst>
          </p:cNvPr>
          <p:cNvSpPr>
            <a:spLocks noGrp="1"/>
          </p:cNvSpPr>
          <p:nvPr>
            <p:ph type="body" sz="quarter" idx="11"/>
          </p:nvPr>
        </p:nvSpPr>
        <p:spPr/>
        <p:txBody>
          <a:bodyPr/>
          <a:lstStyle/>
          <a:p>
            <a:r>
              <a:rPr lang="es-ES" noProof="0" dirty="0">
                <a:latin typeface="Calibri" panose="020F0502020204030204" pitchFamily="34" charset="0"/>
                <a:cs typeface="Calibri" panose="020F0502020204030204" pitchFamily="34" charset="0"/>
              </a:rPr>
              <a:t>Competencia 2</a:t>
            </a:r>
          </a:p>
        </p:txBody>
      </p:sp>
      <p:sp>
        <p:nvSpPr>
          <p:cNvPr id="7" name="TextBox 6">
            <a:extLst>
              <a:ext uri="{FF2B5EF4-FFF2-40B4-BE49-F238E27FC236}">
                <a16:creationId xmlns:a16="http://schemas.microsoft.com/office/drawing/2014/main" id="{9CB3059B-F7FD-147F-0CC1-5409C00FFFB0}"/>
              </a:ext>
            </a:extLst>
          </p:cNvPr>
          <p:cNvSpPr txBox="1"/>
          <p:nvPr/>
        </p:nvSpPr>
        <p:spPr>
          <a:xfrm>
            <a:off x="1987988" y="1353057"/>
            <a:ext cx="4411862" cy="461665"/>
          </a:xfrm>
          <a:prstGeom prst="rect">
            <a:avLst/>
          </a:prstGeom>
          <a:noFill/>
        </p:spPr>
        <p:txBody>
          <a:bodyPr wrap="square">
            <a:spAutoFit/>
          </a:bodyPr>
          <a:lstStyle/>
          <a:p>
            <a:pPr algn="ctr">
              <a:spcBef>
                <a:spcPts val="600"/>
              </a:spcBef>
            </a:pPr>
            <a:r>
              <a:rPr lang="es-ES" sz="2400" b="1" noProof="0" dirty="0">
                <a:solidFill>
                  <a:srgbClr val="E280AC"/>
                </a:solidFill>
                <a:latin typeface="Calibri" panose="020F0502020204030204" pitchFamily="34" charset="0"/>
                <a:cs typeface="Calibri" panose="020F0502020204030204" pitchFamily="34" charset="0"/>
              </a:rPr>
              <a:t>Motivación y Empoderamiento</a:t>
            </a:r>
          </a:p>
        </p:txBody>
      </p:sp>
      <p:sp>
        <p:nvSpPr>
          <p:cNvPr id="8" name="Google Shape;274;g36ef86f86b0_2_3">
            <a:extLst>
              <a:ext uri="{FF2B5EF4-FFF2-40B4-BE49-F238E27FC236}">
                <a16:creationId xmlns:a16="http://schemas.microsoft.com/office/drawing/2014/main" id="{4B3F14CA-A6EB-A2B1-2B17-71F5CBB14021}"/>
              </a:ext>
            </a:extLst>
          </p:cNvPr>
          <p:cNvSpPr txBox="1"/>
          <p:nvPr/>
        </p:nvSpPr>
        <p:spPr>
          <a:xfrm>
            <a:off x="2276969" y="1814722"/>
            <a:ext cx="3833900" cy="1046410"/>
          </a:xfrm>
          <a:prstGeom prst="rect">
            <a:avLst/>
          </a:prstGeom>
          <a:noFill/>
          <a:ln>
            <a:noFill/>
          </a:ln>
        </p:spPr>
        <p:txBody>
          <a:bodyPr spcFirstLastPara="1" wrap="square" lIns="91425" tIns="91425" rIns="91425" bIns="91425" anchor="t" anchorCtr="0">
            <a:spAutoFit/>
          </a:bodyPr>
          <a:lstStyle/>
          <a:p>
            <a:r>
              <a:rPr lang="es-ES" i="1" dirty="0">
                <a:solidFill>
                  <a:schemeClr val="tx1"/>
                </a:solidFill>
                <a:latin typeface="Calibri" panose="020F0502020204030204" pitchFamily="34" charset="0"/>
                <a:cs typeface="Calibri" panose="020F0502020204030204" pitchFamily="34" charset="0"/>
              </a:rPr>
              <a:t>Una mentora inspira confianza sobre el posible talento de una aprendiz y le ayuda a ver posibilidades que quizá aún no haya reconocido por sí misma.</a:t>
            </a:r>
            <a:endParaRPr lang="es-ES" sz="1300" noProof="0" dirty="0">
              <a:solidFill>
                <a:schemeClr val="dk1"/>
              </a:solidFill>
            </a:endParaRPr>
          </a:p>
        </p:txBody>
      </p:sp>
      <p:grpSp>
        <p:nvGrpSpPr>
          <p:cNvPr id="9" name="Group 8">
            <a:extLst>
              <a:ext uri="{FF2B5EF4-FFF2-40B4-BE49-F238E27FC236}">
                <a16:creationId xmlns:a16="http://schemas.microsoft.com/office/drawing/2014/main" id="{4A4EF7E9-8862-58B5-B314-4B0FF9695C12}"/>
              </a:ext>
            </a:extLst>
          </p:cNvPr>
          <p:cNvGrpSpPr/>
          <p:nvPr/>
        </p:nvGrpSpPr>
        <p:grpSpPr>
          <a:xfrm>
            <a:off x="748684" y="1138632"/>
            <a:ext cx="1148400" cy="1191600"/>
            <a:chOff x="3860751" y="1052423"/>
            <a:chExt cx="886486" cy="919017"/>
          </a:xfrm>
        </p:grpSpPr>
        <p:sp>
          <p:nvSpPr>
            <p:cNvPr id="10" name="Oval 9">
              <a:extLst>
                <a:ext uri="{FF2B5EF4-FFF2-40B4-BE49-F238E27FC236}">
                  <a16:creationId xmlns:a16="http://schemas.microsoft.com/office/drawing/2014/main" id="{0132621C-FBE9-C476-325A-1F3D73375CAB}"/>
                </a:ext>
              </a:extLst>
            </p:cNvPr>
            <p:cNvSpPr/>
            <p:nvPr/>
          </p:nvSpPr>
          <p:spPr>
            <a:xfrm>
              <a:off x="3860751" y="1052423"/>
              <a:ext cx="886486" cy="919017"/>
            </a:xfrm>
            <a:prstGeom prst="ellipse">
              <a:avLst/>
            </a:prstGeom>
            <a:solidFill>
              <a:srgbClr val="E280A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noProof="0" dirty="0">
                <a:highlight>
                  <a:srgbClr val="008000"/>
                </a:highlight>
              </a:endParaRPr>
            </a:p>
          </p:txBody>
        </p:sp>
        <p:pic>
          <p:nvPicPr>
            <p:cNvPr id="11" name="Graphic 10" descr="Lightbulb outline">
              <a:extLst>
                <a:ext uri="{FF2B5EF4-FFF2-40B4-BE49-F238E27FC236}">
                  <a16:creationId xmlns:a16="http://schemas.microsoft.com/office/drawing/2014/main" id="{0387E098-1686-64EF-5CD6-BC5B517CC99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015900" y="1212110"/>
              <a:ext cx="599642" cy="599642"/>
            </a:xfrm>
            <a:prstGeom prst="rect">
              <a:avLst/>
            </a:prstGeom>
          </p:spPr>
        </p:pic>
      </p:grpSp>
      <p:sp>
        <p:nvSpPr>
          <p:cNvPr id="12" name="Google Shape;274;g36ef86f86b0_2_3">
            <a:extLst>
              <a:ext uri="{FF2B5EF4-FFF2-40B4-BE49-F238E27FC236}">
                <a16:creationId xmlns:a16="http://schemas.microsoft.com/office/drawing/2014/main" id="{B66D3A6C-69B6-68F2-9D49-A0A8AEE512B3}"/>
              </a:ext>
            </a:extLst>
          </p:cNvPr>
          <p:cNvSpPr txBox="1"/>
          <p:nvPr/>
        </p:nvSpPr>
        <p:spPr>
          <a:xfrm>
            <a:off x="760324" y="3581370"/>
            <a:ext cx="2841738" cy="2554515"/>
          </a:xfrm>
          <a:prstGeom prst="rect">
            <a:avLst/>
          </a:prstGeom>
          <a:noFill/>
          <a:ln>
            <a:noFill/>
          </a:ln>
        </p:spPr>
        <p:txBody>
          <a:bodyPr spcFirstLastPara="1" wrap="square" lIns="91425" tIns="91425" rIns="91425" bIns="91425" anchor="t" anchorCtr="0">
            <a:spAutoFit/>
          </a:bodyPr>
          <a:lstStyle/>
          <a:p>
            <a:r>
              <a:rPr lang="es-ES" b="1" noProof="0" dirty="0">
                <a:solidFill>
                  <a:schemeClr val="tx1"/>
                </a:solidFill>
                <a:latin typeface="Calibri" panose="020F0502020204030204" pitchFamily="34" charset="0"/>
                <a:cs typeface="Calibri" panose="020F0502020204030204" pitchFamily="34" charset="0"/>
              </a:rPr>
              <a:t>Ejemplo</a:t>
            </a:r>
          </a:p>
          <a:p>
            <a:endParaRPr lang="es-ES" b="1" noProof="0" dirty="0">
              <a:solidFill>
                <a:schemeClr val="tx1"/>
              </a:solidFill>
              <a:latin typeface="Calibri" panose="020F0502020204030204" pitchFamily="34" charset="0"/>
              <a:cs typeface="Calibri" panose="020F0502020204030204" pitchFamily="34" charset="0"/>
            </a:endParaRPr>
          </a:p>
          <a:p>
            <a:r>
              <a:rPr lang="es-ES" noProof="0" dirty="0">
                <a:solidFill>
                  <a:schemeClr val="tx1"/>
                </a:solidFill>
                <a:latin typeface="Calibri" panose="020F0502020204030204" pitchFamily="34" charset="0"/>
                <a:cs typeface="Calibri" panose="020F0502020204030204" pitchFamily="34" charset="0"/>
              </a:rPr>
              <a:t>Una aprendiz expresa sus dudas sobre como</a:t>
            </a:r>
            <a:r>
              <a:rPr lang="es-ES" dirty="0">
                <a:solidFill>
                  <a:schemeClr val="tx1"/>
                </a:solidFill>
                <a:latin typeface="Calibri" panose="020F0502020204030204" pitchFamily="34" charset="0"/>
                <a:cs typeface="Calibri" panose="020F0502020204030204" pitchFamily="34" charset="0"/>
              </a:rPr>
              <a:t> solicitar una oportunidad de liderazgo.</a:t>
            </a:r>
            <a:endParaRPr lang="es-ES" noProof="0" dirty="0">
              <a:solidFill>
                <a:schemeClr val="tx1"/>
              </a:solidFill>
              <a:latin typeface="Calibri" panose="020F0502020204030204" pitchFamily="34" charset="0"/>
              <a:cs typeface="Calibri" panose="020F0502020204030204" pitchFamily="34" charset="0"/>
            </a:endParaRPr>
          </a:p>
          <a:p>
            <a:endParaRPr lang="es-ES" noProof="0" dirty="0">
              <a:solidFill>
                <a:schemeClr val="tx1"/>
              </a:solidFill>
              <a:latin typeface="Calibri" panose="020F0502020204030204" pitchFamily="34" charset="0"/>
              <a:cs typeface="Calibri" panose="020F0502020204030204" pitchFamily="34" charset="0"/>
            </a:endParaRPr>
          </a:p>
          <a:p>
            <a:r>
              <a:rPr lang="es-ES" dirty="0">
                <a:solidFill>
                  <a:schemeClr val="tx1"/>
                </a:solidFill>
                <a:latin typeface="Calibri" panose="020F0502020204030204" pitchFamily="34" charset="0"/>
                <a:cs typeface="Calibri" panose="020F0502020204030204" pitchFamily="34" charset="0"/>
              </a:rPr>
              <a:t>La mentora </a:t>
            </a:r>
            <a:r>
              <a:rPr lang="es-ES" noProof="0" dirty="0">
                <a:solidFill>
                  <a:schemeClr val="tx1"/>
                </a:solidFill>
                <a:latin typeface="Calibri" panose="020F0502020204030204" pitchFamily="34" charset="0"/>
                <a:cs typeface="Calibri" panose="020F0502020204030204" pitchFamily="34" charset="0"/>
              </a:rPr>
              <a:t>utiliza un lenguaje esperanzador, destaca los puntos fuertes de la aprendiz y comparte ejemplos de retos similares que ha superado.</a:t>
            </a:r>
          </a:p>
        </p:txBody>
      </p:sp>
      <p:sp>
        <p:nvSpPr>
          <p:cNvPr id="13" name="Google Shape;274;g36ef86f86b0_2_3">
            <a:extLst>
              <a:ext uri="{FF2B5EF4-FFF2-40B4-BE49-F238E27FC236}">
                <a16:creationId xmlns:a16="http://schemas.microsoft.com/office/drawing/2014/main" id="{2C9380E2-FAAB-B2D3-0657-A708CDEE0D81}"/>
              </a:ext>
            </a:extLst>
          </p:cNvPr>
          <p:cNvSpPr txBox="1"/>
          <p:nvPr/>
        </p:nvSpPr>
        <p:spPr>
          <a:xfrm>
            <a:off x="4848510" y="3581370"/>
            <a:ext cx="2494979" cy="1908184"/>
          </a:xfrm>
          <a:prstGeom prst="rect">
            <a:avLst/>
          </a:prstGeom>
          <a:noFill/>
          <a:ln>
            <a:noFill/>
          </a:ln>
        </p:spPr>
        <p:txBody>
          <a:bodyPr spcFirstLastPara="1" wrap="square" lIns="91425" tIns="91425" rIns="91425" bIns="91425" anchor="t" anchorCtr="0">
            <a:spAutoFit/>
          </a:bodyPr>
          <a:lstStyle/>
          <a:p>
            <a:r>
              <a:rPr lang="es-ES" b="1" noProof="0" dirty="0">
                <a:solidFill>
                  <a:schemeClr val="tx1"/>
                </a:solidFill>
                <a:latin typeface="Calibri" panose="020F0502020204030204" pitchFamily="34" charset="0"/>
                <a:cs typeface="Calibri" panose="020F0502020204030204" pitchFamily="34" charset="0"/>
              </a:rPr>
              <a:t>Seguimiento</a:t>
            </a:r>
          </a:p>
          <a:p>
            <a:endParaRPr lang="es-ES" b="1" noProof="0" dirty="0">
              <a:solidFill>
                <a:schemeClr val="tx1"/>
              </a:solidFill>
              <a:latin typeface="Calibri" panose="020F0502020204030204" pitchFamily="34" charset="0"/>
              <a:cs typeface="Calibri" panose="020F0502020204030204" pitchFamily="34" charset="0"/>
            </a:endParaRPr>
          </a:p>
          <a:p>
            <a:r>
              <a:rPr lang="es-ES" noProof="0" dirty="0">
                <a:solidFill>
                  <a:schemeClr val="tx1"/>
                </a:solidFill>
                <a:latin typeface="Calibri" panose="020F0502020204030204" pitchFamily="34" charset="0"/>
                <a:cs typeface="Calibri" panose="020F0502020204030204" pitchFamily="34" charset="0"/>
              </a:rPr>
              <a:t>La mentora guía a la aprendiz a través de una conversación para establecer objetivos utilizando el </a:t>
            </a:r>
            <a:r>
              <a:rPr lang="es-ES" dirty="0">
                <a:solidFill>
                  <a:schemeClr val="tx1"/>
                </a:solidFill>
                <a:latin typeface="Calibri" panose="020F0502020204030204" pitchFamily="34" charset="0"/>
                <a:cs typeface="Calibri" panose="020F0502020204030204" pitchFamily="34" charset="0"/>
                <a:hlinkClick r:id="rId5"/>
              </a:rPr>
              <a:t>modelo GROW </a:t>
            </a:r>
            <a:r>
              <a:rPr lang="es-ES" baseline="30000" dirty="0">
                <a:solidFill>
                  <a:schemeClr val="tx1"/>
                </a:solidFill>
                <a:latin typeface="Calibri" panose="020F0502020204030204" pitchFamily="34" charset="0"/>
                <a:cs typeface="Calibri" panose="020F0502020204030204" pitchFamily="34" charset="0"/>
                <a:hlinkClick r:id="rId5"/>
              </a:rPr>
              <a:t>11</a:t>
            </a:r>
            <a:r>
              <a:rPr lang="es-ES" baseline="30000" dirty="0">
                <a:solidFill>
                  <a:schemeClr val="tx1"/>
                </a:solidFill>
                <a:latin typeface="Calibri" panose="020F0502020204030204" pitchFamily="34" charset="0"/>
                <a:cs typeface="Calibri" panose="020F0502020204030204" pitchFamily="34" charset="0"/>
              </a:rPr>
              <a:t> </a:t>
            </a:r>
            <a:r>
              <a:rPr lang="es-ES" dirty="0">
                <a:solidFill>
                  <a:schemeClr val="tx1"/>
                </a:solidFill>
                <a:latin typeface="Calibri" panose="020F0502020204030204" pitchFamily="34" charset="0"/>
                <a:cs typeface="Calibri" panose="020F0502020204030204" pitchFamily="34" charset="0"/>
              </a:rPr>
              <a:t>ayudándoles a visualizar el éxito y a actuar.</a:t>
            </a:r>
            <a:endParaRPr lang="es-ES" baseline="30000" dirty="0">
              <a:solidFill>
                <a:schemeClr val="tx1"/>
              </a:solidFill>
              <a:latin typeface="Calibri" panose="020F0502020204030204" pitchFamily="34" charset="0"/>
              <a:cs typeface="Calibri" panose="020F0502020204030204" pitchFamily="34" charset="0"/>
            </a:endParaRPr>
          </a:p>
        </p:txBody>
      </p:sp>
      <p:pic>
        <p:nvPicPr>
          <p:cNvPr id="23" name="Picture Placeholder 22" descr="Women looking at a tablet  AI-generated content may be incorrect.">
            <a:extLst>
              <a:ext uri="{FF2B5EF4-FFF2-40B4-BE49-F238E27FC236}">
                <a16:creationId xmlns:a16="http://schemas.microsoft.com/office/drawing/2014/main" id="{6C7ECC02-FAED-07CE-20CA-A5B986D57CDA}"/>
              </a:ext>
            </a:extLst>
          </p:cNvPr>
          <p:cNvPicPr>
            <a:picLocks noGrp="1" noChangeAspect="1"/>
          </p:cNvPicPr>
          <p:nvPr>
            <p:ph type="pic" sz="quarter" idx="17"/>
          </p:nvPr>
        </p:nvPicPr>
        <p:blipFill>
          <a:blip r:embed="rId6"/>
          <a:srcRect l="29474" r="29474"/>
          <a:stretch>
            <a:fillRect/>
          </a:stretch>
        </p:blipFill>
        <p:spPr>
          <a:xfrm>
            <a:off x="7872152" y="252413"/>
            <a:ext cx="3857885" cy="6264275"/>
          </a:xfrm>
        </p:spPr>
      </p:pic>
    </p:spTree>
    <p:extLst>
      <p:ext uri="{BB962C8B-B14F-4D97-AF65-F5344CB8AC3E}">
        <p14:creationId xmlns:p14="http://schemas.microsoft.com/office/powerpoint/2010/main" val="36198984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FCAB29-0A6D-239A-46BB-F09AD26FB41C}"/>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4BA43E77-A48B-F02F-923B-92487741CE65}"/>
              </a:ext>
            </a:extLst>
          </p:cNvPr>
          <p:cNvSpPr>
            <a:spLocks noGrp="1"/>
          </p:cNvSpPr>
          <p:nvPr>
            <p:ph type="body" sz="quarter" idx="11"/>
          </p:nvPr>
        </p:nvSpPr>
        <p:spPr>
          <a:xfrm>
            <a:off x="362079" y="253012"/>
            <a:ext cx="7700253" cy="483986"/>
          </a:xfrm>
        </p:spPr>
        <p:txBody>
          <a:bodyPr/>
          <a:lstStyle/>
          <a:p>
            <a:r>
              <a:rPr lang="es-ES" noProof="0" dirty="0">
                <a:latin typeface="Calibri" panose="020F0502020204030204" pitchFamily="34" charset="0"/>
                <a:cs typeface="Calibri" panose="020F0502020204030204" pitchFamily="34" charset="0"/>
              </a:rPr>
              <a:t>Competencia 3</a:t>
            </a:r>
          </a:p>
        </p:txBody>
      </p:sp>
      <p:sp>
        <p:nvSpPr>
          <p:cNvPr id="5" name="TextBox 4">
            <a:extLst>
              <a:ext uri="{FF2B5EF4-FFF2-40B4-BE49-F238E27FC236}">
                <a16:creationId xmlns:a16="http://schemas.microsoft.com/office/drawing/2014/main" id="{872A362A-8569-853C-5BE0-FCE30183571A}"/>
              </a:ext>
            </a:extLst>
          </p:cNvPr>
          <p:cNvSpPr txBox="1"/>
          <p:nvPr/>
        </p:nvSpPr>
        <p:spPr>
          <a:xfrm>
            <a:off x="1400554" y="1389216"/>
            <a:ext cx="6058949" cy="461665"/>
          </a:xfrm>
          <a:prstGeom prst="rect">
            <a:avLst/>
          </a:prstGeom>
          <a:noFill/>
        </p:spPr>
        <p:txBody>
          <a:bodyPr wrap="square">
            <a:spAutoFit/>
          </a:bodyPr>
          <a:lstStyle/>
          <a:p>
            <a:pPr algn="ctr">
              <a:spcBef>
                <a:spcPts val="600"/>
              </a:spcBef>
            </a:pPr>
            <a:r>
              <a:rPr lang="es-ES" sz="2400" b="1" noProof="0" dirty="0">
                <a:solidFill>
                  <a:srgbClr val="E64424"/>
                </a:solidFill>
                <a:latin typeface="Calibri" panose="020F0502020204030204" pitchFamily="34" charset="0"/>
                <a:cs typeface="Calibri" panose="020F0502020204030204" pitchFamily="34" charset="0"/>
              </a:rPr>
              <a:t>Compartir Experiencias Constructivas</a:t>
            </a:r>
          </a:p>
        </p:txBody>
      </p:sp>
      <p:sp>
        <p:nvSpPr>
          <p:cNvPr id="6" name="Google Shape;274;g36ef86f86b0_2_3">
            <a:extLst>
              <a:ext uri="{FF2B5EF4-FFF2-40B4-BE49-F238E27FC236}">
                <a16:creationId xmlns:a16="http://schemas.microsoft.com/office/drawing/2014/main" id="{0DE8E08A-BDE6-B605-3BD4-61F5C5C45188}"/>
              </a:ext>
            </a:extLst>
          </p:cNvPr>
          <p:cNvSpPr txBox="1"/>
          <p:nvPr/>
        </p:nvSpPr>
        <p:spPr>
          <a:xfrm>
            <a:off x="2077939" y="1850881"/>
            <a:ext cx="5265549" cy="907911"/>
          </a:xfrm>
          <a:prstGeom prst="rect">
            <a:avLst/>
          </a:prstGeom>
          <a:noFill/>
          <a:ln>
            <a:noFill/>
          </a:ln>
        </p:spPr>
        <p:txBody>
          <a:bodyPr spcFirstLastPara="1" wrap="square" lIns="91425" tIns="91425" rIns="91425" bIns="91425" anchor="t" anchorCtr="0">
            <a:spAutoFit/>
          </a:bodyPr>
          <a:lstStyle/>
          <a:p>
            <a:pPr lvl="0">
              <a:spcBef>
                <a:spcPts val="600"/>
              </a:spcBef>
            </a:pPr>
            <a:r>
              <a:rPr lang="es-ES" i="1" noProof="0" dirty="0">
                <a:solidFill>
                  <a:schemeClr val="tx1"/>
                </a:solidFill>
                <a:latin typeface="Calibri" panose="020F0502020204030204" pitchFamily="34" charset="0"/>
                <a:cs typeface="Calibri" panose="020F0502020204030204" pitchFamily="34" charset="0"/>
              </a:rPr>
              <a:t>Compartir tu trayectoria con honestidad y humildad ayuda a sus aprendices a aprender de sus éxitos y sus fracasos, sin convertir la conversación en una conferencia.</a:t>
            </a:r>
          </a:p>
        </p:txBody>
      </p:sp>
      <p:sp>
        <p:nvSpPr>
          <p:cNvPr id="8" name="Oval 7">
            <a:extLst>
              <a:ext uri="{FF2B5EF4-FFF2-40B4-BE49-F238E27FC236}">
                <a16:creationId xmlns:a16="http://schemas.microsoft.com/office/drawing/2014/main" id="{1AC6EB6F-A009-EBDB-7A60-DB24FBF8113B}"/>
              </a:ext>
            </a:extLst>
          </p:cNvPr>
          <p:cNvSpPr/>
          <p:nvPr/>
        </p:nvSpPr>
        <p:spPr>
          <a:xfrm>
            <a:off x="748684" y="1138632"/>
            <a:ext cx="1148400" cy="1191600"/>
          </a:xfrm>
          <a:prstGeom prst="ellipse">
            <a:avLst/>
          </a:prstGeom>
          <a:solidFill>
            <a:srgbClr val="E6442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noProof="0" dirty="0">
              <a:highlight>
                <a:srgbClr val="008000"/>
              </a:highlight>
            </a:endParaRPr>
          </a:p>
        </p:txBody>
      </p:sp>
      <p:sp>
        <p:nvSpPr>
          <p:cNvPr id="10" name="Google Shape;274;g36ef86f86b0_2_3">
            <a:extLst>
              <a:ext uri="{FF2B5EF4-FFF2-40B4-BE49-F238E27FC236}">
                <a16:creationId xmlns:a16="http://schemas.microsoft.com/office/drawing/2014/main" id="{5EDB45B1-3B7F-3487-79FD-2CDFD66D0743}"/>
              </a:ext>
            </a:extLst>
          </p:cNvPr>
          <p:cNvSpPr txBox="1"/>
          <p:nvPr/>
        </p:nvSpPr>
        <p:spPr>
          <a:xfrm>
            <a:off x="760324" y="3581370"/>
            <a:ext cx="2841738" cy="2339072"/>
          </a:xfrm>
          <a:prstGeom prst="rect">
            <a:avLst/>
          </a:prstGeom>
          <a:noFill/>
          <a:ln>
            <a:noFill/>
          </a:ln>
        </p:spPr>
        <p:txBody>
          <a:bodyPr spcFirstLastPara="1" wrap="square" lIns="91425" tIns="91425" rIns="91425" bIns="91425" anchor="t" anchorCtr="0">
            <a:spAutoFit/>
          </a:bodyPr>
          <a:lstStyle/>
          <a:p>
            <a:r>
              <a:rPr lang="es-ES" b="1" noProof="0" dirty="0">
                <a:solidFill>
                  <a:schemeClr val="tx1"/>
                </a:solidFill>
                <a:latin typeface="Calibri" panose="020F0502020204030204" pitchFamily="34" charset="0"/>
                <a:cs typeface="Calibri" panose="020F0502020204030204" pitchFamily="34" charset="0"/>
              </a:rPr>
              <a:t>Ejemplo</a:t>
            </a:r>
          </a:p>
          <a:p>
            <a:endParaRPr lang="es-ES" b="1" noProof="0" dirty="0">
              <a:solidFill>
                <a:schemeClr val="tx1"/>
              </a:solidFill>
              <a:latin typeface="Calibri" panose="020F0502020204030204" pitchFamily="34" charset="0"/>
              <a:cs typeface="Calibri" panose="020F0502020204030204" pitchFamily="34" charset="0"/>
            </a:endParaRPr>
          </a:p>
          <a:p>
            <a:r>
              <a:rPr lang="es-ES" noProof="0" dirty="0">
                <a:solidFill>
                  <a:schemeClr val="tx1"/>
                </a:solidFill>
                <a:latin typeface="Calibri" panose="020F0502020204030204" pitchFamily="34" charset="0"/>
                <a:cs typeface="Calibri" panose="020F0502020204030204" pitchFamily="34" charset="0"/>
              </a:rPr>
              <a:t>La aprendiz tiene dificultades para gestionar los conflictos del equipo.</a:t>
            </a:r>
          </a:p>
          <a:p>
            <a:r>
              <a:rPr lang="es-ES" noProof="0" dirty="0">
                <a:solidFill>
                  <a:schemeClr val="tx1"/>
                </a:solidFill>
                <a:latin typeface="Calibri" panose="020F0502020204030204" pitchFamily="34" charset="0"/>
                <a:cs typeface="Calibri" panose="020F0502020204030204" pitchFamily="34" charset="0"/>
              </a:rPr>
              <a:t>La mentora comparte una historia personal utilizando el </a:t>
            </a:r>
            <a:r>
              <a:rPr lang="es-ES" b="1" noProof="0" dirty="0">
                <a:solidFill>
                  <a:schemeClr val="tx1"/>
                </a:solidFill>
                <a:latin typeface="Calibri" panose="020F0502020204030204" pitchFamily="34" charset="0"/>
                <a:cs typeface="Calibri" panose="020F0502020204030204" pitchFamily="34" charset="0"/>
                <a:hlinkClick r:id="rId3"/>
              </a:rPr>
              <a:t>método STAR</a:t>
            </a:r>
            <a:r>
              <a:rPr lang="es-ES" baseline="30000" noProof="0" dirty="0">
                <a:solidFill>
                  <a:schemeClr val="tx1"/>
                </a:solidFill>
                <a:latin typeface="Calibri" panose="020F0502020204030204" pitchFamily="34" charset="0"/>
                <a:cs typeface="Calibri" panose="020F0502020204030204" pitchFamily="34" charset="0"/>
                <a:hlinkClick r:id="rId3"/>
              </a:rPr>
              <a:t>14</a:t>
            </a:r>
            <a:r>
              <a:rPr lang="es-ES" noProof="0" dirty="0">
                <a:solidFill>
                  <a:schemeClr val="tx1"/>
                </a:solidFill>
                <a:latin typeface="Calibri" panose="020F0502020204030204" pitchFamily="34" charset="0"/>
                <a:cs typeface="Calibri" panose="020F0502020204030204" pitchFamily="34" charset="0"/>
              </a:rPr>
              <a:t>, en la que describe una situación similar a la que se enfrentó, cómo la gestionó y qué aprendió de ella.</a:t>
            </a:r>
          </a:p>
        </p:txBody>
      </p:sp>
      <p:sp>
        <p:nvSpPr>
          <p:cNvPr id="11" name="Google Shape;274;g36ef86f86b0_2_3">
            <a:extLst>
              <a:ext uri="{FF2B5EF4-FFF2-40B4-BE49-F238E27FC236}">
                <a16:creationId xmlns:a16="http://schemas.microsoft.com/office/drawing/2014/main" id="{525DA9CC-7C91-3B43-D683-A3B3443C3118}"/>
              </a:ext>
            </a:extLst>
          </p:cNvPr>
          <p:cNvSpPr txBox="1"/>
          <p:nvPr/>
        </p:nvSpPr>
        <p:spPr>
          <a:xfrm>
            <a:off x="4848510" y="3581370"/>
            <a:ext cx="2494979" cy="1692741"/>
          </a:xfrm>
          <a:prstGeom prst="rect">
            <a:avLst/>
          </a:prstGeom>
          <a:noFill/>
          <a:ln>
            <a:noFill/>
          </a:ln>
        </p:spPr>
        <p:txBody>
          <a:bodyPr spcFirstLastPara="1" wrap="square" lIns="91425" tIns="91425" rIns="91425" bIns="91425" anchor="t" anchorCtr="0">
            <a:spAutoFit/>
          </a:bodyPr>
          <a:lstStyle/>
          <a:p>
            <a:r>
              <a:rPr lang="es-ES" b="1" noProof="0" dirty="0">
                <a:solidFill>
                  <a:schemeClr val="tx1"/>
                </a:solidFill>
                <a:latin typeface="Calibri" panose="020F0502020204030204" pitchFamily="34" charset="0"/>
                <a:cs typeface="Calibri" panose="020F0502020204030204" pitchFamily="34" charset="0"/>
              </a:rPr>
              <a:t>Seguimiento</a:t>
            </a:r>
          </a:p>
          <a:p>
            <a:endParaRPr lang="es-ES" b="1" noProof="0" dirty="0">
              <a:solidFill>
                <a:schemeClr val="tx1"/>
              </a:solidFill>
              <a:latin typeface="Calibri" panose="020F0502020204030204" pitchFamily="34" charset="0"/>
              <a:cs typeface="Calibri" panose="020F0502020204030204" pitchFamily="34" charset="0"/>
            </a:endParaRPr>
          </a:p>
          <a:p>
            <a:r>
              <a:rPr lang="es-ES" dirty="0">
                <a:solidFill>
                  <a:schemeClr val="tx1"/>
                </a:solidFill>
                <a:latin typeface="Calibri" panose="020F0502020204030204" pitchFamily="34" charset="0"/>
                <a:cs typeface="Calibri" panose="020F0502020204030204" pitchFamily="34" charset="0"/>
              </a:rPr>
              <a:t>La mentora invita a la aprendiz a reflexionar sobre cómo se relaciona la historia con su propia experiencia y qué estrategias podría utilizar.</a:t>
            </a:r>
            <a:endParaRPr lang="es-ES" noProof="0" dirty="0">
              <a:latin typeface="Calibri" panose="020F0502020204030204" pitchFamily="34" charset="0"/>
              <a:cs typeface="Calibri" panose="020F0502020204030204" pitchFamily="34" charset="0"/>
            </a:endParaRPr>
          </a:p>
        </p:txBody>
      </p:sp>
      <p:pic>
        <p:nvPicPr>
          <p:cNvPr id="4" name="Picture Placeholder 3" descr="A person smiling at a table  AI-generated content may be incorrect.">
            <a:extLst>
              <a:ext uri="{FF2B5EF4-FFF2-40B4-BE49-F238E27FC236}">
                <a16:creationId xmlns:a16="http://schemas.microsoft.com/office/drawing/2014/main" id="{43BC2BA5-72D2-E3C1-6439-9A63CA316E5F}"/>
              </a:ext>
            </a:extLst>
          </p:cNvPr>
          <p:cNvPicPr>
            <a:picLocks noGrp="1" noChangeAspect="1"/>
          </p:cNvPicPr>
          <p:nvPr>
            <p:ph type="pic" sz="quarter" idx="17"/>
          </p:nvPr>
        </p:nvPicPr>
        <p:blipFill>
          <a:blip r:embed="rId4"/>
          <a:srcRect l="6896" r="6896"/>
          <a:stretch>
            <a:fillRect/>
          </a:stretch>
        </p:blipFill>
        <p:spPr>
          <a:xfrm>
            <a:off x="7872152" y="252413"/>
            <a:ext cx="3857885" cy="6264275"/>
          </a:xfrm>
        </p:spPr>
      </p:pic>
      <p:pic>
        <p:nvPicPr>
          <p:cNvPr id="17" name="Graphic 16" descr="Speech outline">
            <a:extLst>
              <a:ext uri="{FF2B5EF4-FFF2-40B4-BE49-F238E27FC236}">
                <a16:creationId xmlns:a16="http://schemas.microsoft.com/office/drawing/2014/main" id="{883288B4-08C3-C845-53C9-F3EA7237C923}"/>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flipH="1">
            <a:off x="806086" y="1217634"/>
            <a:ext cx="1033595" cy="1033595"/>
          </a:xfrm>
          <a:prstGeom prst="rect">
            <a:avLst/>
          </a:prstGeom>
        </p:spPr>
      </p:pic>
    </p:spTree>
    <p:extLst>
      <p:ext uri="{BB962C8B-B14F-4D97-AF65-F5344CB8AC3E}">
        <p14:creationId xmlns:p14="http://schemas.microsoft.com/office/powerpoint/2010/main" val="21525165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1">
            <a:extLst>
              <a:ext uri="{FF2B5EF4-FFF2-40B4-BE49-F238E27FC236}">
                <a16:creationId xmlns:a16="http://schemas.microsoft.com/office/drawing/2014/main" id="{E1474CB2-95DF-1A5B-794F-61F654D7FD7B}"/>
              </a:ext>
            </a:extLst>
          </p:cNvPr>
          <p:cNvSpPr txBox="1">
            <a:spLocks/>
          </p:cNvSpPr>
          <p:nvPr/>
        </p:nvSpPr>
        <p:spPr>
          <a:xfrm>
            <a:off x="362079" y="253012"/>
            <a:ext cx="7700253" cy="483986"/>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E280AC"/>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Tx/>
            </a:pPr>
            <a:r>
              <a:rPr lang="es-ES" noProof="0" dirty="0">
                <a:latin typeface="Calibri" panose="020F0502020204030204" pitchFamily="34" charset="0"/>
                <a:cs typeface="Calibri" panose="020F0502020204030204" pitchFamily="34" charset="0"/>
              </a:rPr>
              <a:t>Competencia 4</a:t>
            </a:r>
          </a:p>
        </p:txBody>
      </p:sp>
      <p:sp>
        <p:nvSpPr>
          <p:cNvPr id="6" name="TextBox 5">
            <a:extLst>
              <a:ext uri="{FF2B5EF4-FFF2-40B4-BE49-F238E27FC236}">
                <a16:creationId xmlns:a16="http://schemas.microsoft.com/office/drawing/2014/main" id="{BCED9E2B-D496-16EB-0D94-1642C6FDD0F2}"/>
              </a:ext>
            </a:extLst>
          </p:cNvPr>
          <p:cNvSpPr txBox="1"/>
          <p:nvPr/>
        </p:nvSpPr>
        <p:spPr>
          <a:xfrm>
            <a:off x="2150608" y="1072664"/>
            <a:ext cx="2734009" cy="830997"/>
          </a:xfrm>
          <a:prstGeom prst="rect">
            <a:avLst/>
          </a:prstGeom>
          <a:noFill/>
        </p:spPr>
        <p:txBody>
          <a:bodyPr wrap="square">
            <a:spAutoFit/>
          </a:bodyPr>
          <a:lstStyle/>
          <a:p>
            <a:pPr algn="ctr">
              <a:spcBef>
                <a:spcPts val="600"/>
              </a:spcBef>
            </a:pPr>
            <a:r>
              <a:rPr lang="es-ES" sz="2400" b="1" noProof="0" dirty="0">
                <a:solidFill>
                  <a:srgbClr val="E280AC"/>
                </a:solidFill>
                <a:latin typeface="Calibri" panose="020F0502020204030204" pitchFamily="34" charset="0"/>
                <a:cs typeface="Calibri" panose="020F0502020204030204" pitchFamily="34" charset="0"/>
              </a:rPr>
              <a:t>Ofrecer Comentarios</a:t>
            </a:r>
          </a:p>
        </p:txBody>
      </p:sp>
      <p:sp>
        <p:nvSpPr>
          <p:cNvPr id="7" name="Google Shape;274;g36ef86f86b0_2_3">
            <a:extLst>
              <a:ext uri="{FF2B5EF4-FFF2-40B4-BE49-F238E27FC236}">
                <a16:creationId xmlns:a16="http://schemas.microsoft.com/office/drawing/2014/main" id="{93AB0E4A-955E-6E8B-E62E-2F1F0D274EAF}"/>
              </a:ext>
            </a:extLst>
          </p:cNvPr>
          <p:cNvSpPr txBox="1"/>
          <p:nvPr/>
        </p:nvSpPr>
        <p:spPr>
          <a:xfrm>
            <a:off x="2181193" y="1840691"/>
            <a:ext cx="2841738" cy="1338798"/>
          </a:xfrm>
          <a:prstGeom prst="rect">
            <a:avLst/>
          </a:prstGeom>
          <a:noFill/>
          <a:ln>
            <a:noFill/>
          </a:ln>
        </p:spPr>
        <p:txBody>
          <a:bodyPr spcFirstLastPara="1" wrap="square" lIns="91425" tIns="91425" rIns="91425" bIns="91425" anchor="t" anchorCtr="0">
            <a:spAutoFit/>
          </a:bodyPr>
          <a:lstStyle/>
          <a:p>
            <a:pPr lvl="0">
              <a:spcBef>
                <a:spcPts val="600"/>
              </a:spcBef>
            </a:pPr>
            <a:r>
              <a:rPr lang="es-ES" i="1" noProof="0" dirty="0">
                <a:solidFill>
                  <a:schemeClr val="tx1"/>
                </a:solidFill>
                <a:latin typeface="Calibri" panose="020F0502020204030204" pitchFamily="34" charset="0"/>
                <a:cs typeface="Calibri" panose="020F0502020204030204" pitchFamily="34" charset="0"/>
              </a:rPr>
              <a:t>La retroalimentación eficaz es oportuna, específica y centrada en el crecimiento: apoya a la aprendiz y, al mismo tiempo, le anima a mejorar.</a:t>
            </a:r>
          </a:p>
        </p:txBody>
      </p:sp>
      <p:sp>
        <p:nvSpPr>
          <p:cNvPr id="8" name="Oval 7">
            <a:extLst>
              <a:ext uri="{FF2B5EF4-FFF2-40B4-BE49-F238E27FC236}">
                <a16:creationId xmlns:a16="http://schemas.microsoft.com/office/drawing/2014/main" id="{52FEE363-CD0A-1066-7C61-CB8EE9E13C57}"/>
              </a:ext>
            </a:extLst>
          </p:cNvPr>
          <p:cNvSpPr/>
          <p:nvPr/>
        </p:nvSpPr>
        <p:spPr>
          <a:xfrm>
            <a:off x="748684" y="1138632"/>
            <a:ext cx="1148400" cy="1191600"/>
          </a:xfrm>
          <a:prstGeom prst="ellipse">
            <a:avLst/>
          </a:prstGeom>
          <a:solidFill>
            <a:srgbClr val="E280A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noProof="0" dirty="0">
              <a:highlight>
                <a:srgbClr val="008000"/>
              </a:highlight>
            </a:endParaRPr>
          </a:p>
        </p:txBody>
      </p:sp>
      <p:sp>
        <p:nvSpPr>
          <p:cNvPr id="9" name="Google Shape;274;g36ef86f86b0_2_3">
            <a:extLst>
              <a:ext uri="{FF2B5EF4-FFF2-40B4-BE49-F238E27FC236}">
                <a16:creationId xmlns:a16="http://schemas.microsoft.com/office/drawing/2014/main" id="{7BF12C45-AEA4-BA99-E297-3251361A0058}"/>
              </a:ext>
            </a:extLst>
          </p:cNvPr>
          <p:cNvSpPr txBox="1"/>
          <p:nvPr/>
        </p:nvSpPr>
        <p:spPr>
          <a:xfrm>
            <a:off x="760324" y="3581370"/>
            <a:ext cx="2841738" cy="2554515"/>
          </a:xfrm>
          <a:prstGeom prst="rect">
            <a:avLst/>
          </a:prstGeom>
          <a:noFill/>
          <a:ln>
            <a:noFill/>
          </a:ln>
        </p:spPr>
        <p:txBody>
          <a:bodyPr spcFirstLastPara="1" wrap="square" lIns="91425" tIns="91425" rIns="91425" bIns="91425" anchor="t" anchorCtr="0">
            <a:spAutoFit/>
          </a:bodyPr>
          <a:lstStyle/>
          <a:p>
            <a:r>
              <a:rPr lang="es-ES" b="1" noProof="0" dirty="0">
                <a:solidFill>
                  <a:schemeClr val="tx1"/>
                </a:solidFill>
                <a:latin typeface="Calibri" panose="020F0502020204030204" pitchFamily="34" charset="0"/>
                <a:cs typeface="Calibri" panose="020F0502020204030204" pitchFamily="34" charset="0"/>
              </a:rPr>
              <a:t>Ejemplo </a:t>
            </a:r>
          </a:p>
          <a:p>
            <a:endParaRPr lang="es-ES" b="1" noProof="0" dirty="0">
              <a:solidFill>
                <a:schemeClr val="tx1"/>
              </a:solidFill>
              <a:latin typeface="Calibri" panose="020F0502020204030204" pitchFamily="34" charset="0"/>
              <a:cs typeface="Calibri" panose="020F0502020204030204" pitchFamily="34" charset="0"/>
            </a:endParaRPr>
          </a:p>
          <a:p>
            <a:r>
              <a:rPr lang="es-ES" dirty="0">
                <a:latin typeface="Calibri" panose="020F0502020204030204" pitchFamily="34" charset="0"/>
                <a:ea typeface="Calibri" panose="020F0502020204030204" pitchFamily="34" charset="0"/>
                <a:cs typeface="Calibri" panose="020F0502020204030204" pitchFamily="34" charset="0"/>
              </a:rPr>
              <a:t>Después de observar cómo la aprendiz dirige una reunión de equipo, la mentora programa una sesión para compartir sus comentarios. Utilizando el </a:t>
            </a:r>
            <a:r>
              <a:rPr lang="es-ES" b="1" dirty="0">
                <a:latin typeface="Calibri" panose="020F0502020204030204" pitchFamily="34" charset="0"/>
                <a:ea typeface="Calibri" panose="020F0502020204030204" pitchFamily="34" charset="0"/>
                <a:cs typeface="Calibri" panose="020F0502020204030204" pitchFamily="34" charset="0"/>
                <a:hlinkClick r:id="rId3"/>
              </a:rPr>
              <a:t>modelo SBI</a:t>
            </a:r>
            <a:r>
              <a:rPr lang="es-ES" baseline="30000" dirty="0">
                <a:latin typeface="Calibri" panose="020F0502020204030204" pitchFamily="34" charset="0"/>
                <a:ea typeface="Calibri" panose="020F0502020204030204" pitchFamily="34" charset="0"/>
                <a:cs typeface="Calibri" panose="020F0502020204030204" pitchFamily="34" charset="0"/>
                <a:hlinkClick r:id="rId3"/>
              </a:rPr>
              <a:t>17</a:t>
            </a:r>
            <a:r>
              <a:rPr lang="es-ES" dirty="0">
                <a:latin typeface="Calibri" panose="020F0502020204030204" pitchFamily="34" charset="0"/>
                <a:ea typeface="Calibri" panose="020F0502020204030204" pitchFamily="34" charset="0"/>
                <a:cs typeface="Calibri" panose="020F0502020204030204" pitchFamily="34" charset="0"/>
              </a:rPr>
              <a:t>, la mentora describe la situación, los comportamientos específicos observados y el impacto en el equipo.</a:t>
            </a:r>
          </a:p>
        </p:txBody>
      </p:sp>
      <p:sp>
        <p:nvSpPr>
          <p:cNvPr id="10" name="Google Shape;274;g36ef86f86b0_2_3">
            <a:extLst>
              <a:ext uri="{FF2B5EF4-FFF2-40B4-BE49-F238E27FC236}">
                <a16:creationId xmlns:a16="http://schemas.microsoft.com/office/drawing/2014/main" id="{44EDB8E6-8266-C576-D0C7-38D4CD461D46}"/>
              </a:ext>
            </a:extLst>
          </p:cNvPr>
          <p:cNvSpPr txBox="1"/>
          <p:nvPr/>
        </p:nvSpPr>
        <p:spPr>
          <a:xfrm>
            <a:off x="4848510" y="3581370"/>
            <a:ext cx="2494979" cy="2123628"/>
          </a:xfrm>
          <a:prstGeom prst="rect">
            <a:avLst/>
          </a:prstGeom>
          <a:noFill/>
          <a:ln>
            <a:noFill/>
          </a:ln>
        </p:spPr>
        <p:txBody>
          <a:bodyPr spcFirstLastPara="1" wrap="square" lIns="91425" tIns="91425" rIns="91425" bIns="91425" anchor="t" anchorCtr="0">
            <a:spAutoFit/>
          </a:bodyPr>
          <a:lstStyle/>
          <a:p>
            <a:r>
              <a:rPr lang="es-ES" b="1" noProof="0" dirty="0">
                <a:solidFill>
                  <a:schemeClr val="tx1"/>
                </a:solidFill>
                <a:latin typeface="Calibri" panose="020F0502020204030204" pitchFamily="34" charset="0"/>
                <a:cs typeface="Calibri" panose="020F0502020204030204" pitchFamily="34" charset="0"/>
              </a:rPr>
              <a:t>Seguimiento </a:t>
            </a:r>
          </a:p>
          <a:p>
            <a:endParaRPr lang="es-ES" b="1" noProof="0" dirty="0">
              <a:solidFill>
                <a:schemeClr val="tx1"/>
              </a:solidFill>
              <a:latin typeface="Calibri" panose="020F0502020204030204" pitchFamily="34" charset="0"/>
              <a:cs typeface="Calibri" panose="020F0502020204030204" pitchFamily="34" charset="0"/>
            </a:endParaRPr>
          </a:p>
          <a:p>
            <a:r>
              <a:rPr lang="es-ES" dirty="0">
                <a:solidFill>
                  <a:schemeClr val="tx1"/>
                </a:solidFill>
                <a:latin typeface="Calibri" panose="020F0502020204030204" pitchFamily="34" charset="0"/>
                <a:cs typeface="Calibri" panose="020F0502020204030204" pitchFamily="34" charset="0"/>
              </a:rPr>
              <a:t>La mentora equilibra los halagos con sugerencias de mejora y pregunta a la aprendiz cómo se sintió con los comentarios y qué piensa hacer de manera diferente la próxima vez.</a:t>
            </a:r>
            <a:endParaRPr lang="es-ES" noProof="0" dirty="0">
              <a:solidFill>
                <a:schemeClr val="tx1"/>
              </a:solidFill>
              <a:latin typeface="Calibri" panose="020F0502020204030204" pitchFamily="34" charset="0"/>
              <a:cs typeface="Calibri" panose="020F0502020204030204" pitchFamily="34" charset="0"/>
            </a:endParaRPr>
          </a:p>
        </p:txBody>
      </p:sp>
      <p:pic>
        <p:nvPicPr>
          <p:cNvPr id="17" name="Picture Placeholder 16" descr="A couple of women sitting on a bench looking at a computer  AI-generated content may be incorrect.">
            <a:extLst>
              <a:ext uri="{FF2B5EF4-FFF2-40B4-BE49-F238E27FC236}">
                <a16:creationId xmlns:a16="http://schemas.microsoft.com/office/drawing/2014/main" id="{CEAD0462-CEEA-0E28-D4EC-7CF0DA1E3688}"/>
              </a:ext>
            </a:extLst>
          </p:cNvPr>
          <p:cNvPicPr>
            <a:picLocks noGrp="1" noChangeAspect="1"/>
          </p:cNvPicPr>
          <p:nvPr>
            <p:ph type="pic" sz="quarter" idx="17"/>
          </p:nvPr>
        </p:nvPicPr>
        <p:blipFill>
          <a:blip r:embed="rId4"/>
          <a:srcRect l="12235" r="46712"/>
          <a:stretch>
            <a:fillRect/>
          </a:stretch>
        </p:blipFill>
        <p:spPr>
          <a:xfrm>
            <a:off x="7872152" y="252413"/>
            <a:ext cx="3857885" cy="6264275"/>
          </a:xfrm>
        </p:spPr>
      </p:pic>
      <p:pic>
        <p:nvPicPr>
          <p:cNvPr id="18" name="Graphic 17" descr="Magnifying glass outline">
            <a:extLst>
              <a:ext uri="{FF2B5EF4-FFF2-40B4-BE49-F238E27FC236}">
                <a16:creationId xmlns:a16="http://schemas.microsoft.com/office/drawing/2014/main" id="{5D615BB6-05A6-690D-34DA-D70DD88D03F3}"/>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65684" y="1240318"/>
            <a:ext cx="914400" cy="914400"/>
          </a:xfrm>
          <a:prstGeom prst="rect">
            <a:avLst/>
          </a:prstGeom>
        </p:spPr>
      </p:pic>
    </p:spTree>
    <p:extLst>
      <p:ext uri="{BB962C8B-B14F-4D97-AF65-F5344CB8AC3E}">
        <p14:creationId xmlns:p14="http://schemas.microsoft.com/office/powerpoint/2010/main" val="92205522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Google Shape;268;g36ef86f86b0_2_3">
            <a:extLst>
              <a:ext uri="{FF2B5EF4-FFF2-40B4-BE49-F238E27FC236}">
                <a16:creationId xmlns:a16="http://schemas.microsoft.com/office/drawing/2014/main" id="{D8C47ADA-560C-EBE5-5D65-9F8A56FFA6C3}"/>
              </a:ext>
            </a:extLst>
          </p:cNvPr>
          <p:cNvSpPr txBox="1">
            <a:spLocks/>
          </p:cNvSpPr>
          <p:nvPr/>
        </p:nvSpPr>
        <p:spPr>
          <a:xfrm>
            <a:off x="362081" y="253012"/>
            <a:ext cx="9829200" cy="483900"/>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marR="0" lvl="0" indent="0" algn="l" defTabSz="914400" rtl="0" eaLnBrk="1" fontAlgn="auto" latinLnBrk="0" hangingPunct="1">
              <a:lnSpc>
                <a:spcPct val="90000"/>
              </a:lnSpc>
              <a:spcBef>
                <a:spcPts val="0"/>
              </a:spcBef>
              <a:spcAft>
                <a:spcPts val="0"/>
              </a:spcAft>
              <a:buClr>
                <a:srgbClr val="E64424"/>
              </a:buClr>
              <a:buSzPts val="3200"/>
              <a:buFont typeface="Arial"/>
              <a:buNone/>
              <a:tabLst/>
              <a:defRPr/>
            </a:pPr>
            <a:r>
              <a:rPr kumimoji="0" lang="es-ES" sz="3200" b="1" i="0" u="none" strike="noStrike" kern="0" cap="none" spc="0" normalizeH="0" baseline="0" noProof="0" dirty="0">
                <a:ln>
                  <a:noFill/>
                </a:ln>
                <a:solidFill>
                  <a:srgbClr val="E64424"/>
                </a:solidFill>
                <a:effectLst/>
                <a:uLnTx/>
                <a:uFillTx/>
                <a:latin typeface="Calibri" panose="020F0502020204030204" pitchFamily="34" charset="0"/>
                <a:cs typeface="Calibri" panose="020F0502020204030204" pitchFamily="34" charset="0"/>
                <a:sym typeface="Arial"/>
              </a:rPr>
              <a:t>Liderar con Empatía y Conciencia</a:t>
            </a:r>
          </a:p>
        </p:txBody>
      </p:sp>
      <p:sp>
        <p:nvSpPr>
          <p:cNvPr id="25" name="Google Shape;269;g36ef86f86b0_2_3">
            <a:extLst>
              <a:ext uri="{FF2B5EF4-FFF2-40B4-BE49-F238E27FC236}">
                <a16:creationId xmlns:a16="http://schemas.microsoft.com/office/drawing/2014/main" id="{F1A0B1C3-CB6E-7046-4690-A1E3D4E4C0FC}"/>
              </a:ext>
            </a:extLst>
          </p:cNvPr>
          <p:cNvSpPr txBox="1">
            <a:spLocks/>
          </p:cNvSpPr>
          <p:nvPr/>
        </p:nvSpPr>
        <p:spPr>
          <a:xfrm>
            <a:off x="1355727" y="1253250"/>
            <a:ext cx="3450449" cy="555600"/>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90000"/>
              </a:lnSpc>
              <a:spcBef>
                <a:spcPts val="1000"/>
              </a:spcBef>
              <a:spcAft>
                <a:spcPts val="0"/>
              </a:spcAft>
              <a:buClr>
                <a:srgbClr val="222240"/>
              </a:buClr>
              <a:buSzPts val="2000"/>
              <a:buFont typeface="Arial"/>
              <a:buNone/>
              <a:defRPr sz="2000" b="0" i="0" u="none" strike="noStrike" cap="none">
                <a:solidFill>
                  <a:srgbClr val="222240"/>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marR="0" lvl="0" indent="0" algn="l" defTabSz="914400" rtl="0" eaLnBrk="1" fontAlgn="auto" latinLnBrk="0" hangingPunct="1">
              <a:lnSpc>
                <a:spcPct val="133333"/>
              </a:lnSpc>
              <a:spcBef>
                <a:spcPts val="900"/>
              </a:spcBef>
              <a:spcAft>
                <a:spcPts val="300"/>
              </a:spcAft>
              <a:buClr>
                <a:srgbClr val="000000"/>
              </a:buClr>
              <a:buSzPts val="1100"/>
              <a:buFont typeface="Arial"/>
              <a:buNone/>
              <a:tabLst/>
              <a:defRPr/>
            </a:pPr>
            <a:r>
              <a:rPr lang="es-ES" sz="1400" b="1" dirty="0">
                <a:solidFill>
                  <a:srgbClr val="000000"/>
                </a:solidFill>
                <a:latin typeface="Calibri" panose="020F0502020204030204" pitchFamily="34" charset="0"/>
                <a:cs typeface="Calibri" panose="020F0502020204030204" pitchFamily="34" charset="0"/>
              </a:rPr>
              <a:t>¿Qué es la Inteligencia Emocional</a:t>
            </a:r>
            <a:r>
              <a:rPr kumimoji="0" lang="es-ES" sz="14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rPr>
              <a:t> (IE)?</a:t>
            </a:r>
            <a:endParaRPr kumimoji="0" lang="es-ES" sz="14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endParaRPr>
          </a:p>
        </p:txBody>
      </p:sp>
      <p:sp>
        <p:nvSpPr>
          <p:cNvPr id="26" name="Google Shape;270;g36ef86f86b0_2_3">
            <a:extLst>
              <a:ext uri="{FF2B5EF4-FFF2-40B4-BE49-F238E27FC236}">
                <a16:creationId xmlns:a16="http://schemas.microsoft.com/office/drawing/2014/main" id="{4BBD5939-0E17-7C02-FC8B-26CC8AD81DEE}"/>
              </a:ext>
            </a:extLst>
          </p:cNvPr>
          <p:cNvSpPr txBox="1"/>
          <p:nvPr/>
        </p:nvSpPr>
        <p:spPr>
          <a:xfrm>
            <a:off x="1378331" y="1654365"/>
            <a:ext cx="3421911" cy="1822905"/>
          </a:xfrm>
          <a:prstGeom prst="rect">
            <a:avLst/>
          </a:prstGeom>
          <a:noFill/>
          <a:ln>
            <a:noFill/>
          </a:ln>
        </p:spPr>
        <p:txBody>
          <a:bodyPr spcFirstLastPara="1" wrap="square" lIns="91425" tIns="91425" rIns="91425" bIns="91425" anchor="t" anchorCtr="0">
            <a:spAutoFit/>
          </a:bodyPr>
          <a:lstStyle/>
          <a:p>
            <a:pPr marL="0" marR="0" lvl="0" indent="0" defTabSz="914400" eaLnBrk="1" fontAlgn="auto" latinLnBrk="0" hangingPunct="1">
              <a:lnSpc>
                <a:spcPct val="133333"/>
              </a:lnSpc>
              <a:spcBef>
                <a:spcPts val="900"/>
              </a:spcBef>
              <a:spcAft>
                <a:spcPts val="300"/>
              </a:spcAft>
              <a:buClrTx/>
              <a:buSzTx/>
              <a:buFontTx/>
              <a:buNone/>
              <a:tabLst/>
              <a:defRPr/>
            </a:pPr>
            <a:r>
              <a:rPr kumimoji="0" lang="es-ES" sz="13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Reconocer y gestionar tus propias emociones y las de los demás.                         </a:t>
            </a:r>
          </a:p>
          <a:p>
            <a:pPr marL="0" marR="0" lvl="0" indent="0" defTabSz="914400" eaLnBrk="1" fontAlgn="auto" latinLnBrk="0" hangingPunct="1">
              <a:lnSpc>
                <a:spcPct val="133333"/>
              </a:lnSpc>
              <a:spcBef>
                <a:spcPts val="900"/>
              </a:spcBef>
              <a:spcAft>
                <a:spcPts val="300"/>
              </a:spcAft>
              <a:buClrTx/>
              <a:buSzTx/>
              <a:buFontTx/>
              <a:buNone/>
              <a:tabLst/>
              <a:defRPr/>
            </a:pPr>
            <a:r>
              <a:rPr lang="es-ES" sz="1300" b="1" dirty="0">
                <a:solidFill>
                  <a:sysClr val="windowText" lastClr="000000"/>
                </a:solidFill>
                <a:latin typeface="Calibri" panose="020F0502020204030204" pitchFamily="34" charset="0"/>
                <a:cs typeface="Calibri" panose="020F0502020204030204" pitchFamily="34" charset="0"/>
              </a:rPr>
              <a:t>Habilidades clave </a:t>
            </a:r>
            <a:r>
              <a:rPr kumimoji="0" lang="es-ES" sz="13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a:t>
            </a:r>
            <a:r>
              <a:rPr kumimoji="0" lang="es-ES" sz="13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hlinkClick r:id="rId2"/>
              </a:rPr>
              <a:t>Daniel </a:t>
            </a:r>
            <a:r>
              <a:rPr kumimoji="0" lang="es-ES" sz="1300" b="0" i="0" u="none" strike="noStrike" kern="0" cap="none" spc="0" normalizeH="0" baseline="0" noProof="0" dirty="0" err="1">
                <a:ln>
                  <a:noFill/>
                </a:ln>
                <a:solidFill>
                  <a:sysClr val="windowText" lastClr="000000"/>
                </a:solidFill>
                <a:effectLst/>
                <a:uLnTx/>
                <a:uFillTx/>
                <a:latin typeface="Calibri" panose="020F0502020204030204" pitchFamily="34" charset="0"/>
                <a:cs typeface="Calibri" panose="020F0502020204030204" pitchFamily="34" charset="0"/>
                <a:hlinkClick r:id="rId2"/>
              </a:rPr>
              <a:t>Goleman’s</a:t>
            </a:r>
            <a:r>
              <a:rPr kumimoji="0" lang="es-ES" sz="13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hlinkClick r:id="rId2"/>
              </a:rPr>
              <a:t> </a:t>
            </a:r>
            <a:r>
              <a:rPr kumimoji="0" lang="es-ES" sz="1300" b="0" i="0" u="none" strike="noStrike" kern="0" cap="none" spc="0" normalizeH="0" baseline="0" noProof="0" dirty="0" err="1">
                <a:ln>
                  <a:noFill/>
                </a:ln>
                <a:solidFill>
                  <a:sysClr val="windowText" lastClr="000000"/>
                </a:solidFill>
                <a:effectLst/>
                <a:uLnTx/>
                <a:uFillTx/>
                <a:latin typeface="Calibri" panose="020F0502020204030204" pitchFamily="34" charset="0"/>
                <a:cs typeface="Calibri" panose="020F0502020204030204" pitchFamily="34" charset="0"/>
                <a:hlinkClick r:id="rId2"/>
              </a:rPr>
              <a:t>model</a:t>
            </a:r>
            <a:r>
              <a:rPr kumimoji="0" lang="es-ES" sz="13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hlinkClick r:id="rId2"/>
              </a:rPr>
              <a:t> </a:t>
            </a:r>
            <a:r>
              <a:rPr kumimoji="0" lang="es-ES" sz="1300" b="0" i="0" u="none" strike="noStrike" kern="0" cap="none" spc="0" normalizeH="0" baseline="30000" noProof="0" dirty="0">
                <a:ln>
                  <a:noFill/>
                </a:ln>
                <a:solidFill>
                  <a:sysClr val="windowText" lastClr="000000"/>
                </a:solidFill>
                <a:effectLst/>
                <a:uLnTx/>
                <a:uFillTx/>
                <a:latin typeface="Calibri" panose="020F0502020204030204" pitchFamily="34" charset="0"/>
                <a:cs typeface="Calibri" panose="020F0502020204030204" pitchFamily="34" charset="0"/>
              </a:rPr>
              <a:t>20</a:t>
            </a:r>
            <a:r>
              <a:rPr kumimoji="0" lang="es-ES" sz="13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   Autoconciencia, autorregulación, motivación, empatía, habilidades sociales.</a:t>
            </a:r>
          </a:p>
        </p:txBody>
      </p:sp>
      <p:sp>
        <p:nvSpPr>
          <p:cNvPr id="27" name="Google Shape;272;g36ef86f86b0_2_3">
            <a:extLst>
              <a:ext uri="{FF2B5EF4-FFF2-40B4-BE49-F238E27FC236}">
                <a16:creationId xmlns:a16="http://schemas.microsoft.com/office/drawing/2014/main" id="{EE01705F-D40E-9548-8536-D7F646C08B60}"/>
              </a:ext>
            </a:extLst>
          </p:cNvPr>
          <p:cNvSpPr txBox="1"/>
          <p:nvPr/>
        </p:nvSpPr>
        <p:spPr>
          <a:xfrm>
            <a:off x="1331143" y="4451324"/>
            <a:ext cx="3546057" cy="1935115"/>
          </a:xfrm>
          <a:prstGeom prst="rect">
            <a:avLst/>
          </a:prstGeom>
          <a:noFill/>
          <a:ln>
            <a:noFill/>
          </a:ln>
        </p:spPr>
        <p:txBody>
          <a:bodyPr spcFirstLastPara="1" wrap="square" lIns="91425" tIns="91425" rIns="91425" bIns="91425" anchor="t" anchorCtr="0">
            <a:spAutoFit/>
          </a:bodyPr>
          <a:lstStyle/>
          <a:p>
            <a:pPr marL="0" marR="0" lvl="0" indent="0" defTabSz="914400" eaLnBrk="1" fontAlgn="auto" latinLnBrk="0" hangingPunct="1">
              <a:lnSpc>
                <a:spcPct val="133333"/>
              </a:lnSpc>
              <a:spcBef>
                <a:spcPts val="900"/>
              </a:spcBef>
              <a:spcAft>
                <a:spcPts val="300"/>
              </a:spcAft>
              <a:buClrTx/>
              <a:buSzTx/>
              <a:buFontTx/>
              <a:buNone/>
              <a:tabLst/>
              <a:defRPr/>
            </a:pPr>
            <a:r>
              <a:rPr kumimoji="0" lang="es-ES" sz="13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Genera confianza y seguridad psicológica. Ayuda a las mentoras a responder, en lugar de reaccionar, en situaciones cargadas de emotividad. Fomenta una comprensión más profunda de las necesidades, los miedos y las motivaciones de las aprendices.</a:t>
            </a:r>
          </a:p>
        </p:txBody>
      </p:sp>
      <p:sp>
        <p:nvSpPr>
          <p:cNvPr id="28" name="Oval 27">
            <a:extLst>
              <a:ext uri="{FF2B5EF4-FFF2-40B4-BE49-F238E27FC236}">
                <a16:creationId xmlns:a16="http://schemas.microsoft.com/office/drawing/2014/main" id="{8312E203-D5B3-8BBC-7D43-B90665DD79B5}"/>
              </a:ext>
            </a:extLst>
          </p:cNvPr>
          <p:cNvSpPr/>
          <p:nvPr/>
        </p:nvSpPr>
        <p:spPr>
          <a:xfrm>
            <a:off x="444259" y="1322942"/>
            <a:ext cx="784539" cy="814051"/>
          </a:xfrm>
          <a:prstGeom prst="ellipse">
            <a:avLst/>
          </a:prstGeom>
          <a:solidFill>
            <a:srgbClr val="E64424"/>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ES" sz="1800" b="0" i="0" u="none" strike="noStrike" kern="0" cap="none" spc="0" normalizeH="0" baseline="0" noProof="0" dirty="0">
              <a:ln>
                <a:noFill/>
              </a:ln>
              <a:solidFill>
                <a:srgbClr val="FFFFFF"/>
              </a:solidFill>
              <a:effectLst/>
              <a:highlight>
                <a:srgbClr val="008000"/>
              </a:highlight>
              <a:uLnTx/>
              <a:uFillTx/>
              <a:latin typeface="Arial"/>
              <a:ea typeface="+mn-ea"/>
              <a:cs typeface="+mn-cs"/>
            </a:endParaRPr>
          </a:p>
        </p:txBody>
      </p:sp>
      <p:sp>
        <p:nvSpPr>
          <p:cNvPr id="29" name="Oval 28">
            <a:extLst>
              <a:ext uri="{FF2B5EF4-FFF2-40B4-BE49-F238E27FC236}">
                <a16:creationId xmlns:a16="http://schemas.microsoft.com/office/drawing/2014/main" id="{B248EE84-0741-D7C1-94C4-69DD5EECA236}"/>
              </a:ext>
            </a:extLst>
          </p:cNvPr>
          <p:cNvSpPr/>
          <p:nvPr/>
        </p:nvSpPr>
        <p:spPr>
          <a:xfrm>
            <a:off x="6085090" y="1322942"/>
            <a:ext cx="784539" cy="814051"/>
          </a:xfrm>
          <a:prstGeom prst="ellipse">
            <a:avLst/>
          </a:prstGeom>
          <a:solidFill>
            <a:srgbClr val="E280AC"/>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ES" sz="1800" b="0" i="0" u="none" strike="noStrike" kern="0" cap="none" spc="0" normalizeH="0" baseline="0" noProof="0" dirty="0">
              <a:ln>
                <a:noFill/>
              </a:ln>
              <a:solidFill>
                <a:srgbClr val="FFFFFF"/>
              </a:solidFill>
              <a:effectLst/>
              <a:highlight>
                <a:srgbClr val="008000"/>
              </a:highlight>
              <a:uLnTx/>
              <a:uFillTx/>
              <a:latin typeface="Arial"/>
              <a:ea typeface="+mn-ea"/>
              <a:cs typeface="+mn-cs"/>
            </a:endParaRPr>
          </a:p>
        </p:txBody>
      </p:sp>
      <p:sp>
        <p:nvSpPr>
          <p:cNvPr id="30" name="Oval 29">
            <a:extLst>
              <a:ext uri="{FF2B5EF4-FFF2-40B4-BE49-F238E27FC236}">
                <a16:creationId xmlns:a16="http://schemas.microsoft.com/office/drawing/2014/main" id="{93EAC2F7-8A71-708A-7CE3-7A0EE1567A02}"/>
              </a:ext>
            </a:extLst>
          </p:cNvPr>
          <p:cNvSpPr/>
          <p:nvPr/>
        </p:nvSpPr>
        <p:spPr>
          <a:xfrm>
            <a:off x="444258" y="3959140"/>
            <a:ext cx="784539" cy="814051"/>
          </a:xfrm>
          <a:prstGeom prst="ellipse">
            <a:avLst/>
          </a:prstGeom>
          <a:solidFill>
            <a:srgbClr val="E280AC"/>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ES" sz="1800" b="0" i="0" u="none" strike="noStrike" kern="0" cap="none" spc="0" normalizeH="0" baseline="0" noProof="0" dirty="0">
              <a:ln>
                <a:noFill/>
              </a:ln>
              <a:solidFill>
                <a:srgbClr val="FFFFFF"/>
              </a:solidFill>
              <a:effectLst/>
              <a:highlight>
                <a:srgbClr val="008000"/>
              </a:highlight>
              <a:uLnTx/>
              <a:uFillTx/>
              <a:latin typeface="Arial"/>
              <a:ea typeface="+mn-ea"/>
              <a:cs typeface="+mn-cs"/>
            </a:endParaRPr>
          </a:p>
        </p:txBody>
      </p:sp>
      <p:pic>
        <p:nvPicPr>
          <p:cNvPr id="31" name="Graphic 30" descr="Right Brain outline">
            <a:extLst>
              <a:ext uri="{FF2B5EF4-FFF2-40B4-BE49-F238E27FC236}">
                <a16:creationId xmlns:a16="http://schemas.microsoft.com/office/drawing/2014/main" id="{08D24CE8-D18B-B53D-01E7-FABDEF63EFC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62081" y="1272767"/>
            <a:ext cx="914400" cy="914400"/>
          </a:xfrm>
          <a:prstGeom prst="rect">
            <a:avLst/>
          </a:prstGeom>
        </p:spPr>
      </p:pic>
      <p:pic>
        <p:nvPicPr>
          <p:cNvPr id="32" name="Graphic 31" descr="Handshake outline">
            <a:extLst>
              <a:ext uri="{FF2B5EF4-FFF2-40B4-BE49-F238E27FC236}">
                <a16:creationId xmlns:a16="http://schemas.microsoft.com/office/drawing/2014/main" id="{E27036D6-ACE8-BC10-FE4E-CD3B17D7E078}"/>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085088" y="1380643"/>
            <a:ext cx="784539" cy="784539"/>
          </a:xfrm>
          <a:prstGeom prst="rect">
            <a:avLst/>
          </a:prstGeom>
        </p:spPr>
      </p:pic>
      <p:sp>
        <p:nvSpPr>
          <p:cNvPr id="33" name="Google Shape;269;g36ef86f86b0_2_3">
            <a:extLst>
              <a:ext uri="{FF2B5EF4-FFF2-40B4-BE49-F238E27FC236}">
                <a16:creationId xmlns:a16="http://schemas.microsoft.com/office/drawing/2014/main" id="{6B7EB5B3-40C4-9D7D-7A06-769B5729775C}"/>
              </a:ext>
            </a:extLst>
          </p:cNvPr>
          <p:cNvSpPr txBox="1">
            <a:spLocks/>
          </p:cNvSpPr>
          <p:nvPr/>
        </p:nvSpPr>
        <p:spPr>
          <a:xfrm>
            <a:off x="6934559" y="1005676"/>
            <a:ext cx="5076466" cy="803174"/>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90000"/>
              </a:lnSpc>
              <a:spcBef>
                <a:spcPts val="1000"/>
              </a:spcBef>
              <a:spcAft>
                <a:spcPts val="0"/>
              </a:spcAft>
              <a:buClr>
                <a:srgbClr val="222240"/>
              </a:buClr>
              <a:buSzPts val="2000"/>
              <a:buFont typeface="Arial"/>
              <a:buNone/>
              <a:defRPr sz="2000" b="0" i="0" u="none" strike="noStrike" cap="none">
                <a:solidFill>
                  <a:srgbClr val="222240"/>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marR="0" lvl="0" indent="0" algn="l" defTabSz="914400" rtl="0" eaLnBrk="1" fontAlgn="auto" latinLnBrk="0" hangingPunct="1">
              <a:lnSpc>
                <a:spcPct val="133333"/>
              </a:lnSpc>
              <a:spcBef>
                <a:spcPts val="900"/>
              </a:spcBef>
              <a:spcAft>
                <a:spcPts val="300"/>
              </a:spcAft>
              <a:buClr>
                <a:srgbClr val="000000"/>
              </a:buClr>
              <a:buSzPts val="1100"/>
              <a:buFont typeface="Arial"/>
              <a:buNone/>
              <a:tabLst/>
              <a:defRPr/>
            </a:pPr>
            <a:r>
              <a:rPr kumimoji="0" lang="es-ES" sz="14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rPr>
              <a:t>¿Por qué la Inteligencia Emocional es importante en la Orientación?</a:t>
            </a:r>
            <a:endParaRPr kumimoji="0" lang="es-ES" sz="14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endParaRPr>
          </a:p>
        </p:txBody>
      </p:sp>
      <p:sp>
        <p:nvSpPr>
          <p:cNvPr id="34" name="Oval 33">
            <a:extLst>
              <a:ext uri="{FF2B5EF4-FFF2-40B4-BE49-F238E27FC236}">
                <a16:creationId xmlns:a16="http://schemas.microsoft.com/office/drawing/2014/main" id="{B9D7C52E-D29A-8BFA-B5DB-258A2D83D45E}"/>
              </a:ext>
            </a:extLst>
          </p:cNvPr>
          <p:cNvSpPr/>
          <p:nvPr/>
        </p:nvSpPr>
        <p:spPr>
          <a:xfrm>
            <a:off x="6052622" y="3959140"/>
            <a:ext cx="784539" cy="814051"/>
          </a:xfrm>
          <a:prstGeom prst="ellipse">
            <a:avLst/>
          </a:prstGeom>
          <a:solidFill>
            <a:srgbClr val="E64424"/>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ES" sz="1800" b="0" i="0" u="none" strike="noStrike" kern="0" cap="none" spc="0" normalizeH="0" baseline="0" noProof="0" dirty="0">
              <a:ln>
                <a:noFill/>
              </a:ln>
              <a:solidFill>
                <a:srgbClr val="FFFFFF"/>
              </a:solidFill>
              <a:effectLst/>
              <a:highlight>
                <a:srgbClr val="008000"/>
              </a:highlight>
              <a:uLnTx/>
              <a:uFillTx/>
              <a:latin typeface="Arial"/>
              <a:ea typeface="+mn-ea"/>
              <a:cs typeface="+mn-cs"/>
            </a:endParaRPr>
          </a:p>
        </p:txBody>
      </p:sp>
      <p:pic>
        <p:nvPicPr>
          <p:cNvPr id="35" name="Graphic 34" descr="Meditation outline">
            <a:extLst>
              <a:ext uri="{FF2B5EF4-FFF2-40B4-BE49-F238E27FC236}">
                <a16:creationId xmlns:a16="http://schemas.microsoft.com/office/drawing/2014/main" id="{E43DC56B-1AD1-546D-7554-2E7F24A1B01C}"/>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987690" y="3858791"/>
            <a:ext cx="914400" cy="914400"/>
          </a:xfrm>
          <a:prstGeom prst="rect">
            <a:avLst/>
          </a:prstGeom>
        </p:spPr>
      </p:pic>
      <p:sp>
        <p:nvSpPr>
          <p:cNvPr id="36" name="Google Shape;269;g36ef86f86b0_2_3">
            <a:extLst>
              <a:ext uri="{FF2B5EF4-FFF2-40B4-BE49-F238E27FC236}">
                <a16:creationId xmlns:a16="http://schemas.microsoft.com/office/drawing/2014/main" id="{D7107FED-AAF8-09EE-B74D-BE527EB5BD54}"/>
              </a:ext>
            </a:extLst>
          </p:cNvPr>
          <p:cNvSpPr txBox="1">
            <a:spLocks/>
          </p:cNvSpPr>
          <p:nvPr/>
        </p:nvSpPr>
        <p:spPr>
          <a:xfrm>
            <a:off x="1327774" y="3760391"/>
            <a:ext cx="3450449" cy="814050"/>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90000"/>
              </a:lnSpc>
              <a:spcBef>
                <a:spcPts val="1000"/>
              </a:spcBef>
              <a:spcAft>
                <a:spcPts val="0"/>
              </a:spcAft>
              <a:buClr>
                <a:srgbClr val="222240"/>
              </a:buClr>
              <a:buSzPts val="2000"/>
              <a:buFont typeface="Arial"/>
              <a:buNone/>
              <a:defRPr sz="2000" b="0" i="0" u="none" strike="noStrike" cap="none">
                <a:solidFill>
                  <a:srgbClr val="222240"/>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marR="0" lvl="0" indent="0" algn="l" defTabSz="914400" rtl="0" eaLnBrk="1" fontAlgn="auto" latinLnBrk="0" hangingPunct="1">
              <a:lnSpc>
                <a:spcPct val="133333"/>
              </a:lnSpc>
              <a:spcBef>
                <a:spcPts val="900"/>
              </a:spcBef>
              <a:spcAft>
                <a:spcPts val="300"/>
              </a:spcAft>
              <a:buClr>
                <a:srgbClr val="000000"/>
              </a:buClr>
              <a:buSzPts val="1100"/>
              <a:buFont typeface="Arial"/>
              <a:buNone/>
              <a:tabLst/>
              <a:defRPr/>
            </a:pPr>
            <a:r>
              <a:rPr kumimoji="0" lang="es-ES" sz="14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rPr>
              <a:t>Aplicar la Inteligencia Emocional en la Mentoría</a:t>
            </a:r>
            <a:endParaRPr kumimoji="0" lang="es-ES" sz="14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endParaRPr>
          </a:p>
        </p:txBody>
      </p:sp>
      <p:sp>
        <p:nvSpPr>
          <p:cNvPr id="37" name="Google Shape;269;g36ef86f86b0_2_3">
            <a:extLst>
              <a:ext uri="{FF2B5EF4-FFF2-40B4-BE49-F238E27FC236}">
                <a16:creationId xmlns:a16="http://schemas.microsoft.com/office/drawing/2014/main" id="{76753C94-9299-44B2-6BDB-893019F630B1}"/>
              </a:ext>
            </a:extLst>
          </p:cNvPr>
          <p:cNvSpPr txBox="1">
            <a:spLocks/>
          </p:cNvSpPr>
          <p:nvPr/>
        </p:nvSpPr>
        <p:spPr>
          <a:xfrm>
            <a:off x="6934559" y="3955880"/>
            <a:ext cx="3450449" cy="555600"/>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90000"/>
              </a:lnSpc>
              <a:spcBef>
                <a:spcPts val="1000"/>
              </a:spcBef>
              <a:spcAft>
                <a:spcPts val="0"/>
              </a:spcAft>
              <a:buClr>
                <a:srgbClr val="222240"/>
              </a:buClr>
              <a:buSzPts val="2000"/>
              <a:buFont typeface="Arial"/>
              <a:buNone/>
              <a:defRPr sz="2000" b="0" i="0" u="none" strike="noStrike" cap="none">
                <a:solidFill>
                  <a:srgbClr val="222240"/>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indent="0">
              <a:lnSpc>
                <a:spcPct val="133333"/>
              </a:lnSpc>
              <a:spcBef>
                <a:spcPts val="900"/>
              </a:spcBef>
              <a:spcAft>
                <a:spcPts val="300"/>
              </a:spcAft>
              <a:buClr>
                <a:srgbClr val="000000"/>
              </a:buClr>
              <a:buSzPts val="1100"/>
              <a:defRPr/>
            </a:pPr>
            <a:r>
              <a:rPr lang="es-ES" sz="1400" b="1" noProof="0" dirty="0">
                <a:solidFill>
                  <a:srgbClr val="000000"/>
                </a:solidFill>
                <a:latin typeface="Calibri" panose="020F0502020204030204" pitchFamily="34" charset="0"/>
                <a:cs typeface="Calibri" panose="020F0502020204030204" pitchFamily="34" charset="0"/>
              </a:rPr>
              <a:t>Herramientas y Técnicas</a:t>
            </a:r>
          </a:p>
        </p:txBody>
      </p:sp>
      <p:pic>
        <p:nvPicPr>
          <p:cNvPr id="38" name="Graphic 37" descr="Person with idea outline">
            <a:extLst>
              <a:ext uri="{FF2B5EF4-FFF2-40B4-BE49-F238E27FC236}">
                <a16:creationId xmlns:a16="http://schemas.microsoft.com/office/drawing/2014/main" id="{66CC4DC0-D293-32F0-F112-2EA13F406625}"/>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482348" y="4029231"/>
            <a:ext cx="673865" cy="673865"/>
          </a:xfrm>
          <a:prstGeom prst="rect">
            <a:avLst/>
          </a:prstGeom>
        </p:spPr>
      </p:pic>
      <p:sp>
        <p:nvSpPr>
          <p:cNvPr id="39" name="Google Shape;277;g36ef86f86b0_2_3">
            <a:extLst>
              <a:ext uri="{FF2B5EF4-FFF2-40B4-BE49-F238E27FC236}">
                <a16:creationId xmlns:a16="http://schemas.microsoft.com/office/drawing/2014/main" id="{244D31E7-48E0-8BFF-82CD-D5D81AFF24B3}"/>
              </a:ext>
            </a:extLst>
          </p:cNvPr>
          <p:cNvSpPr/>
          <p:nvPr/>
        </p:nvSpPr>
        <p:spPr>
          <a:xfrm>
            <a:off x="713595" y="2590866"/>
            <a:ext cx="211370" cy="914400"/>
          </a:xfrm>
          <a:prstGeom prst="downArrow">
            <a:avLst>
              <a:gd name="adj1" fmla="val 50000"/>
              <a:gd name="adj2" fmla="val 50000"/>
            </a:avLst>
          </a:prstGeom>
          <a:solidFill>
            <a:srgbClr val="000000"/>
          </a:solidFill>
          <a:ln>
            <a:noFill/>
          </a:ln>
        </p:spPr>
        <p:txBody>
          <a:bodyPr spcFirstLastPara="1" wrap="square" lIns="91425" tIns="91425" rIns="91425" bIns="91425"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ES" sz="1800" b="0" i="0" u="none" strike="noStrike" kern="0" cap="none" spc="0" normalizeH="0" baseline="0" noProof="0" dirty="0">
              <a:ln>
                <a:noFill/>
              </a:ln>
              <a:solidFill>
                <a:sysClr val="windowText" lastClr="000000"/>
              </a:solidFill>
              <a:effectLst/>
              <a:uLnTx/>
              <a:uFillTx/>
            </a:endParaRPr>
          </a:p>
        </p:txBody>
      </p:sp>
      <p:sp>
        <p:nvSpPr>
          <p:cNvPr id="40" name="Google Shape;277;g36ef86f86b0_2_3">
            <a:extLst>
              <a:ext uri="{FF2B5EF4-FFF2-40B4-BE49-F238E27FC236}">
                <a16:creationId xmlns:a16="http://schemas.microsoft.com/office/drawing/2014/main" id="{3F9362A5-57CC-25A4-FED8-A3E36C5B4422}"/>
              </a:ext>
            </a:extLst>
          </p:cNvPr>
          <p:cNvSpPr/>
          <p:nvPr/>
        </p:nvSpPr>
        <p:spPr>
          <a:xfrm rot="16200000">
            <a:off x="5151757" y="1073850"/>
            <a:ext cx="211370" cy="914400"/>
          </a:xfrm>
          <a:prstGeom prst="downArrow">
            <a:avLst>
              <a:gd name="adj1" fmla="val 50000"/>
              <a:gd name="adj2" fmla="val 50000"/>
            </a:avLst>
          </a:prstGeom>
          <a:solidFill>
            <a:srgbClr val="000000"/>
          </a:solidFill>
          <a:ln>
            <a:noFill/>
          </a:ln>
        </p:spPr>
        <p:txBody>
          <a:bodyPr spcFirstLastPara="1" wrap="square" lIns="91425" tIns="91425" rIns="91425" bIns="91425"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ES" sz="1800" b="0" i="0" u="none" strike="noStrike" kern="0" cap="none" spc="0" normalizeH="0" baseline="0" noProof="0" dirty="0">
              <a:ln>
                <a:noFill/>
              </a:ln>
              <a:solidFill>
                <a:sysClr val="windowText" lastClr="000000"/>
              </a:solidFill>
              <a:effectLst/>
              <a:uLnTx/>
              <a:uFillTx/>
            </a:endParaRPr>
          </a:p>
        </p:txBody>
      </p:sp>
      <p:sp>
        <p:nvSpPr>
          <p:cNvPr id="41" name="Google Shape;272;g36ef86f86b0_2_3">
            <a:extLst>
              <a:ext uri="{FF2B5EF4-FFF2-40B4-BE49-F238E27FC236}">
                <a16:creationId xmlns:a16="http://schemas.microsoft.com/office/drawing/2014/main" id="{87D2EF36-3A12-627B-2279-186C128546C5}"/>
              </a:ext>
            </a:extLst>
          </p:cNvPr>
          <p:cNvSpPr txBox="1"/>
          <p:nvPr/>
        </p:nvSpPr>
        <p:spPr>
          <a:xfrm>
            <a:off x="6934556" y="1654365"/>
            <a:ext cx="4238269" cy="2092850"/>
          </a:xfrm>
          <a:prstGeom prst="rect">
            <a:avLst/>
          </a:prstGeom>
          <a:noFill/>
          <a:ln>
            <a:noFill/>
          </a:ln>
        </p:spPr>
        <p:txBody>
          <a:bodyPr spcFirstLastPara="1" wrap="square" lIns="91425" tIns="91425" rIns="91425" bIns="91425" anchor="t" anchorCtr="0">
            <a:spAutoFit/>
          </a:bodyPr>
          <a:lstStyle/>
          <a:p>
            <a:pPr marL="285750" marR="0" lvl="0" indent="-285750" defTabSz="914400" eaLnBrk="1" fontAlgn="auto" latinLnBrk="0" hangingPunct="1">
              <a:lnSpc>
                <a:spcPct val="100000"/>
              </a:lnSpc>
              <a:spcBef>
                <a:spcPts val="300"/>
              </a:spcBef>
              <a:spcAft>
                <a:spcPts val="300"/>
              </a:spcAft>
              <a:buClrTx/>
              <a:buSzTx/>
              <a:buFont typeface="Wingdings" panose="05000000000000000000" pitchFamily="2" charset="2"/>
              <a:buChar char="§"/>
              <a:tabLst/>
              <a:defRPr/>
            </a:pPr>
            <a:r>
              <a:rPr kumimoji="0" lang="es-ES" sz="13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Reconoce tus estímulos emocionales y tus prejuicios </a:t>
            </a:r>
            <a:r>
              <a:rPr kumimoji="0" lang="es-ES" sz="1300" b="1"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(Autoconciencia)</a:t>
            </a:r>
          </a:p>
          <a:p>
            <a:pPr marL="285750" marR="0" lvl="0" indent="-285750" defTabSz="914400" eaLnBrk="1" fontAlgn="auto" latinLnBrk="0" hangingPunct="1">
              <a:lnSpc>
                <a:spcPct val="100000"/>
              </a:lnSpc>
              <a:spcBef>
                <a:spcPts val="300"/>
              </a:spcBef>
              <a:spcAft>
                <a:spcPts val="300"/>
              </a:spcAft>
              <a:buClrTx/>
              <a:buSzTx/>
              <a:buFont typeface="Wingdings" panose="05000000000000000000" pitchFamily="2" charset="2"/>
              <a:buChar char="§"/>
              <a:tabLst/>
              <a:defRPr/>
            </a:pPr>
            <a:r>
              <a:rPr lang="es-ES" sz="1300" dirty="0">
                <a:solidFill>
                  <a:sysClr val="windowText" lastClr="000000"/>
                </a:solidFill>
                <a:latin typeface="Calibri" panose="020F0502020204030204" pitchFamily="34" charset="0"/>
                <a:cs typeface="Calibri" panose="020F0502020204030204" pitchFamily="34" charset="0"/>
              </a:rPr>
              <a:t>Escucha más allá de las palabras: presta atención al tono, al lenguaje corporal y al contexto </a:t>
            </a:r>
            <a:r>
              <a:rPr kumimoji="0" lang="es-ES" sz="1300" b="1"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(Empatía)   </a:t>
            </a:r>
          </a:p>
          <a:p>
            <a:pPr marL="285750" marR="0" lvl="0" indent="-285750" defTabSz="914400" eaLnBrk="1" fontAlgn="auto" latinLnBrk="0" hangingPunct="1">
              <a:lnSpc>
                <a:spcPct val="100000"/>
              </a:lnSpc>
              <a:spcBef>
                <a:spcPts val="300"/>
              </a:spcBef>
              <a:spcAft>
                <a:spcPts val="300"/>
              </a:spcAft>
              <a:buClrTx/>
              <a:buSzTx/>
              <a:buFont typeface="Wingdings" panose="05000000000000000000" pitchFamily="2" charset="2"/>
              <a:buChar char="§"/>
              <a:tabLst/>
              <a:defRPr/>
            </a:pPr>
            <a:r>
              <a:rPr kumimoji="0" lang="es-ES" sz="13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Mantén la calma y ofrece apoyo, incluso en los momentos difíciles </a:t>
            </a:r>
            <a:r>
              <a:rPr kumimoji="0" lang="es-ES" sz="1300" b="1"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(Regulación)</a:t>
            </a:r>
          </a:p>
          <a:p>
            <a:pPr marL="285750" marR="0" lvl="0" indent="-285750" defTabSz="914400" eaLnBrk="1" fontAlgn="auto" latinLnBrk="0" hangingPunct="1">
              <a:lnSpc>
                <a:spcPct val="100000"/>
              </a:lnSpc>
              <a:spcBef>
                <a:spcPts val="300"/>
              </a:spcBef>
              <a:spcAft>
                <a:spcPts val="300"/>
              </a:spcAft>
              <a:buClrTx/>
              <a:buSzTx/>
              <a:buFont typeface="Wingdings" panose="05000000000000000000" pitchFamily="2" charset="2"/>
              <a:buChar char="§"/>
              <a:tabLst/>
              <a:defRPr/>
            </a:pPr>
            <a:r>
              <a:rPr kumimoji="0" lang="es-ES" sz="13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Comunícate con claridad y establece vínculos sólidos </a:t>
            </a:r>
            <a:r>
              <a:rPr kumimoji="0" lang="es-ES" sz="1300" b="1"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(Habilidades Sociales)</a:t>
            </a:r>
          </a:p>
        </p:txBody>
      </p:sp>
      <p:sp>
        <p:nvSpPr>
          <p:cNvPr id="42" name="Google Shape;272;g36ef86f86b0_2_3">
            <a:extLst>
              <a:ext uri="{FF2B5EF4-FFF2-40B4-BE49-F238E27FC236}">
                <a16:creationId xmlns:a16="http://schemas.microsoft.com/office/drawing/2014/main" id="{09AE853E-95E0-D449-A9C0-4A89C72EB1C8}"/>
              </a:ext>
            </a:extLst>
          </p:cNvPr>
          <p:cNvSpPr txBox="1"/>
          <p:nvPr/>
        </p:nvSpPr>
        <p:spPr>
          <a:xfrm>
            <a:off x="6967022" y="4395904"/>
            <a:ext cx="5044003" cy="1969740"/>
          </a:xfrm>
          <a:prstGeom prst="rect">
            <a:avLst/>
          </a:prstGeom>
          <a:noFill/>
          <a:ln>
            <a:noFill/>
          </a:ln>
        </p:spPr>
        <p:txBody>
          <a:bodyPr spcFirstLastPara="1" wrap="square" lIns="91425" tIns="91425" rIns="91425" bIns="91425" anchor="t" anchorCtr="0">
            <a:spAutoFit/>
          </a:bodyPr>
          <a:lstStyle/>
          <a:p>
            <a:pPr marL="285750" marR="0" lvl="0" indent="-285750" defTabSz="914400" eaLnBrk="1" fontAlgn="auto" latinLnBrk="0" hangingPunct="1">
              <a:lnSpc>
                <a:spcPct val="100000"/>
              </a:lnSpc>
              <a:spcBef>
                <a:spcPts val="300"/>
              </a:spcBef>
              <a:spcAft>
                <a:spcPts val="300"/>
              </a:spcAft>
              <a:buClrTx/>
              <a:buSzTx/>
              <a:buFont typeface="Wingdings" panose="05000000000000000000" pitchFamily="2" charset="2"/>
              <a:buChar char="§"/>
              <a:tabLst/>
              <a:defRPr/>
            </a:pPr>
            <a:r>
              <a:rPr lang="es-ES" sz="1300" b="1" dirty="0">
                <a:solidFill>
                  <a:sysClr val="windowText" lastClr="000000"/>
                </a:solidFill>
                <a:latin typeface="Calibri" panose="020F0502020204030204" pitchFamily="34" charset="0"/>
                <a:cs typeface="Calibri" panose="020F0502020204030204" pitchFamily="34" charset="0"/>
              </a:rPr>
              <a:t>Rueda de emociones</a:t>
            </a:r>
            <a:r>
              <a:rPr kumimoji="0" lang="es-ES" sz="1300" b="1"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 </a:t>
            </a:r>
            <a:r>
              <a:rPr kumimoji="0" lang="es-ES" sz="13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Explora </a:t>
            </a:r>
            <a:r>
              <a:rPr lang="es-ES" sz="1300" dirty="0">
                <a:solidFill>
                  <a:sysClr val="windowText" lastClr="000000"/>
                </a:solidFill>
                <a:latin typeface="Calibri" panose="020F0502020204030204" pitchFamily="34" charset="0"/>
                <a:cs typeface="Calibri" panose="020F0502020204030204" pitchFamily="34" charset="0"/>
              </a:rPr>
              <a:t>esta técnica en la </a:t>
            </a:r>
            <a:r>
              <a:rPr kumimoji="0" lang="es-ES" sz="13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hlinkClick r:id="rId11" action="ppaction://hlinksldjump">
                  <a:extLst>
                    <a:ext uri="{A12FA001-AC4F-418D-AE19-62706E023703}">
                      <ahyp:hlinkClr xmlns:ahyp="http://schemas.microsoft.com/office/drawing/2018/hyperlinkcolor" val="tx"/>
                    </a:ext>
                  </a:extLst>
                </a:hlinkClick>
              </a:rPr>
              <a:t>diapositiva </a:t>
            </a:r>
            <a:r>
              <a:rPr lang="es-ES" sz="1300" noProof="0" dirty="0">
                <a:solidFill>
                  <a:sysClr val="windowText" lastClr="000000"/>
                </a:solidFill>
                <a:latin typeface="Calibri" panose="020F0502020204030204" pitchFamily="34" charset="0"/>
                <a:cs typeface="Calibri" panose="020F0502020204030204" pitchFamily="34" charset="0"/>
                <a:hlinkClick r:id="rId11" action="ppaction://hlinksldjump">
                  <a:extLst>
                    <a:ext uri="{A12FA001-AC4F-418D-AE19-62706E023703}">
                      <ahyp:hlinkClr xmlns:ahyp="http://schemas.microsoft.com/office/drawing/2018/hyperlinkcolor" val="tx"/>
                    </a:ext>
                  </a:extLst>
                </a:hlinkClick>
              </a:rPr>
              <a:t>28</a:t>
            </a:r>
            <a:endParaRPr lang="es-ES" sz="13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endParaRPr>
          </a:p>
          <a:p>
            <a:pPr marL="285750" marR="0" lvl="0" indent="-285750" defTabSz="914400" eaLnBrk="1" fontAlgn="auto" latinLnBrk="0" hangingPunct="1">
              <a:lnSpc>
                <a:spcPct val="100000"/>
              </a:lnSpc>
              <a:spcBef>
                <a:spcPts val="300"/>
              </a:spcBef>
              <a:spcAft>
                <a:spcPts val="300"/>
              </a:spcAft>
              <a:buClrTx/>
              <a:buSzTx/>
              <a:buFont typeface="Wingdings" panose="05000000000000000000" pitchFamily="2" charset="2"/>
              <a:buChar char="§"/>
              <a:tabLst/>
              <a:defRPr/>
            </a:pPr>
            <a:r>
              <a:rPr lang="es-ES" sz="1300" b="1" dirty="0">
                <a:solidFill>
                  <a:sysClr val="windowText" lastClr="000000"/>
                </a:solidFill>
                <a:latin typeface="Calibri" panose="020F0502020204030204" pitchFamily="34" charset="0"/>
                <a:cs typeface="Calibri" panose="020F0502020204030204" pitchFamily="34" charset="0"/>
              </a:rPr>
              <a:t>Prácticas de m</a:t>
            </a:r>
            <a:r>
              <a:rPr kumimoji="0" lang="es-ES" sz="1300" b="1" i="0" u="none" strike="noStrike" kern="0" cap="none" spc="0" normalizeH="0" baseline="0" noProof="0" dirty="0" err="1">
                <a:ln>
                  <a:noFill/>
                </a:ln>
                <a:solidFill>
                  <a:sysClr val="windowText" lastClr="000000"/>
                </a:solidFill>
                <a:effectLst/>
                <a:uLnTx/>
                <a:uFillTx/>
                <a:latin typeface="Calibri" panose="020F0502020204030204" pitchFamily="34" charset="0"/>
                <a:cs typeface="Calibri" panose="020F0502020204030204" pitchFamily="34" charset="0"/>
              </a:rPr>
              <a:t>indfulness</a:t>
            </a:r>
            <a:r>
              <a:rPr kumimoji="0" lang="es-ES" sz="1300" b="1"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 </a:t>
            </a:r>
            <a:r>
              <a:rPr kumimoji="0" lang="es-ES" sz="13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Ejercicio breve de respiración o conexión con la realidad para mantenerse presente</a:t>
            </a:r>
            <a:endParaRPr lang="es-ES" sz="13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endParaRPr>
          </a:p>
          <a:p>
            <a:pPr marL="285750" marR="0" lvl="0" indent="-285750" defTabSz="914400" eaLnBrk="1" fontAlgn="auto" latinLnBrk="0" hangingPunct="1">
              <a:lnSpc>
                <a:spcPct val="100000"/>
              </a:lnSpc>
              <a:spcBef>
                <a:spcPts val="300"/>
              </a:spcBef>
              <a:spcAft>
                <a:spcPts val="300"/>
              </a:spcAft>
              <a:buClrTx/>
              <a:buSzTx/>
              <a:buFont typeface="Wingdings" panose="05000000000000000000" pitchFamily="2" charset="2"/>
              <a:buChar char="§"/>
              <a:tabLst/>
              <a:defRPr/>
            </a:pPr>
            <a:r>
              <a:rPr kumimoji="0" lang="es-ES" sz="1300" b="1"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Mapeo empático: </a:t>
            </a:r>
            <a:r>
              <a:rPr kumimoji="0" lang="es-ES" sz="13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Explora esta técnica en la </a:t>
            </a:r>
            <a:r>
              <a:rPr kumimoji="0" lang="es-ES" sz="13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hlinkClick r:id="rId12" action="ppaction://hlinksldjump">
                  <a:extLst>
                    <a:ext uri="{A12FA001-AC4F-418D-AE19-62706E023703}">
                      <ahyp:hlinkClr xmlns:ahyp="http://schemas.microsoft.com/office/drawing/2018/hyperlinkcolor" val="tx"/>
                    </a:ext>
                  </a:extLst>
                </a:hlinkClick>
              </a:rPr>
              <a:t>diapositiva </a:t>
            </a:r>
            <a:r>
              <a:rPr lang="es-ES" sz="1300" noProof="0" dirty="0">
                <a:solidFill>
                  <a:sysClr val="windowText" lastClr="000000"/>
                </a:solidFill>
                <a:latin typeface="Calibri" panose="020F0502020204030204" pitchFamily="34" charset="0"/>
                <a:cs typeface="Calibri" panose="020F0502020204030204" pitchFamily="34" charset="0"/>
                <a:hlinkClick r:id="rId12" action="ppaction://hlinksldjump">
                  <a:extLst>
                    <a:ext uri="{A12FA001-AC4F-418D-AE19-62706E023703}">
                      <ahyp:hlinkClr xmlns:ahyp="http://schemas.microsoft.com/office/drawing/2018/hyperlinkcolor" val="tx"/>
                    </a:ext>
                  </a:extLst>
                </a:hlinkClick>
              </a:rPr>
              <a:t>30</a:t>
            </a:r>
            <a:r>
              <a:rPr kumimoji="0" lang="es-ES" sz="13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    </a:t>
            </a:r>
            <a:endParaRPr lang="es-ES" sz="13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endParaRPr>
          </a:p>
          <a:p>
            <a:pPr marL="285750" marR="0" lvl="0" indent="-285750" defTabSz="914400" eaLnBrk="1" fontAlgn="auto" latinLnBrk="0" hangingPunct="1">
              <a:lnSpc>
                <a:spcPct val="100000"/>
              </a:lnSpc>
              <a:spcBef>
                <a:spcPts val="300"/>
              </a:spcBef>
              <a:spcAft>
                <a:spcPts val="300"/>
              </a:spcAft>
              <a:buClrTx/>
              <a:buSzTx/>
              <a:buFont typeface="Wingdings" panose="05000000000000000000" pitchFamily="2" charset="2"/>
              <a:buChar char="§"/>
              <a:tabLst/>
              <a:defRPr/>
            </a:pPr>
            <a:r>
              <a:rPr kumimoji="0" lang="es-ES" sz="1300" b="1"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Diario o Reflexión: </a:t>
            </a:r>
            <a:r>
              <a:rPr kumimoji="0" lang="es-ES" sz="13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Tanto para </a:t>
            </a:r>
            <a:r>
              <a:rPr lang="es-ES" sz="1300" dirty="0">
                <a:solidFill>
                  <a:sysClr val="windowText" lastClr="000000"/>
                </a:solidFill>
                <a:latin typeface="Calibri" panose="020F0502020204030204" pitchFamily="34" charset="0"/>
                <a:cs typeface="Calibri" panose="020F0502020204030204" pitchFamily="34" charset="0"/>
              </a:rPr>
              <a:t>la mentora </a:t>
            </a:r>
            <a:r>
              <a:rPr kumimoji="0" lang="es-ES" sz="13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como para la aprendiz, para procesar las experiencias emocionales</a:t>
            </a:r>
            <a:endParaRPr lang="es-ES" sz="13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endParaRPr>
          </a:p>
          <a:p>
            <a:pPr marL="0" marR="0" lvl="0" indent="0" defTabSz="914400" eaLnBrk="1" fontAlgn="auto" latinLnBrk="0" hangingPunct="1">
              <a:lnSpc>
                <a:spcPct val="100000"/>
              </a:lnSpc>
              <a:spcBef>
                <a:spcPts val="300"/>
              </a:spcBef>
              <a:spcAft>
                <a:spcPts val="300"/>
              </a:spcAft>
              <a:buClrTx/>
              <a:buSzTx/>
              <a:buFontTx/>
              <a:buNone/>
              <a:tabLst/>
              <a:defRPr/>
            </a:pPr>
            <a:endParaRPr kumimoji="0" lang="es-ES" sz="1300" b="1" i="0" u="none" strike="noStrike" kern="0" cap="none" spc="0" normalizeH="0" baseline="0" noProof="0" dirty="0">
              <a:ln>
                <a:noFill/>
              </a:ln>
              <a:solidFill>
                <a:sysClr val="windowText" lastClr="000000"/>
              </a:solidFill>
              <a:effectLst/>
              <a:uLnTx/>
              <a:uFillTx/>
            </a:endParaRPr>
          </a:p>
        </p:txBody>
      </p:sp>
      <p:sp>
        <p:nvSpPr>
          <p:cNvPr id="43" name="Google Shape;277;g36ef86f86b0_2_3">
            <a:extLst>
              <a:ext uri="{FF2B5EF4-FFF2-40B4-BE49-F238E27FC236}">
                <a16:creationId xmlns:a16="http://schemas.microsoft.com/office/drawing/2014/main" id="{599950F3-F53D-D0D9-A04A-4F068E31D145}"/>
              </a:ext>
            </a:extLst>
          </p:cNvPr>
          <p:cNvSpPr/>
          <p:nvPr/>
        </p:nvSpPr>
        <p:spPr>
          <a:xfrm rot="16200000">
            <a:off x="5145973" y="3803278"/>
            <a:ext cx="211370" cy="914400"/>
          </a:xfrm>
          <a:prstGeom prst="downArrow">
            <a:avLst>
              <a:gd name="adj1" fmla="val 50000"/>
              <a:gd name="adj2" fmla="val 50000"/>
            </a:avLst>
          </a:prstGeom>
          <a:solidFill>
            <a:srgbClr val="000000"/>
          </a:solidFill>
          <a:ln>
            <a:noFill/>
          </a:ln>
        </p:spPr>
        <p:txBody>
          <a:bodyPr spcFirstLastPara="1" wrap="square" lIns="91425" tIns="91425" rIns="91425" bIns="91425"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ES" sz="1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246327077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Google Shape;268;g36ef86f86b0_2_3">
            <a:extLst>
              <a:ext uri="{FF2B5EF4-FFF2-40B4-BE49-F238E27FC236}">
                <a16:creationId xmlns:a16="http://schemas.microsoft.com/office/drawing/2014/main" id="{B32D6BEE-39D1-AE15-D719-634A6111AECC}"/>
              </a:ext>
            </a:extLst>
          </p:cNvPr>
          <p:cNvSpPr txBox="1">
            <a:spLocks/>
          </p:cNvSpPr>
          <p:nvPr/>
        </p:nvSpPr>
        <p:spPr>
          <a:xfrm>
            <a:off x="362081" y="253012"/>
            <a:ext cx="9829200" cy="483900"/>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indent="0">
              <a:spcBef>
                <a:spcPts val="0"/>
              </a:spcBef>
              <a:defRPr/>
            </a:pPr>
            <a:r>
              <a:rPr lang="es-ES" noProof="0" dirty="0">
                <a:latin typeface="Calibri" panose="020F0502020204030204" pitchFamily="34" charset="0"/>
                <a:cs typeface="Calibri" panose="020F0502020204030204" pitchFamily="34" charset="0"/>
              </a:rPr>
              <a:t>Rueda de Emociones</a:t>
            </a:r>
          </a:p>
        </p:txBody>
      </p:sp>
      <p:sp>
        <p:nvSpPr>
          <p:cNvPr id="8" name="TextBox 7">
            <a:extLst>
              <a:ext uri="{FF2B5EF4-FFF2-40B4-BE49-F238E27FC236}">
                <a16:creationId xmlns:a16="http://schemas.microsoft.com/office/drawing/2014/main" id="{3016F2E9-53DA-5A5F-2D40-FA94DFD4C683}"/>
              </a:ext>
            </a:extLst>
          </p:cNvPr>
          <p:cNvSpPr txBox="1"/>
          <p:nvPr/>
        </p:nvSpPr>
        <p:spPr>
          <a:xfrm>
            <a:off x="695325" y="2577485"/>
            <a:ext cx="4343269" cy="2126864"/>
          </a:xfrm>
          <a:prstGeom prst="rect">
            <a:avLst/>
          </a:prstGeom>
          <a:noFill/>
        </p:spPr>
        <p:txBody>
          <a:bodyPr wrap="square">
            <a:spAutoFit/>
          </a:bodyPr>
          <a:lstStyle/>
          <a:p>
            <a:pPr marL="0" marR="0" lvl="0" indent="0" defTabSz="914400" eaLnBrk="1" fontAlgn="auto" latinLnBrk="0" hangingPunct="1">
              <a:lnSpc>
                <a:spcPct val="150000"/>
              </a:lnSpc>
              <a:spcBef>
                <a:spcPts val="900"/>
              </a:spcBef>
              <a:spcAft>
                <a:spcPts val="300"/>
              </a:spcAft>
              <a:buClrTx/>
              <a:buSzTx/>
              <a:buFontTx/>
              <a:buNone/>
              <a:tabLst/>
              <a:defRPr/>
            </a:pPr>
            <a:r>
              <a:rPr lang="es-ES" sz="1800" dirty="0">
                <a:solidFill>
                  <a:sysClr val="windowText" lastClr="000000"/>
                </a:solidFill>
                <a:latin typeface="Calibri" panose="020F0502020204030204" pitchFamily="34" charset="0"/>
                <a:cs typeface="Calibri" panose="020F0502020204030204" pitchFamily="34" charset="0"/>
              </a:rPr>
              <a:t>La </a:t>
            </a:r>
            <a:r>
              <a:rPr lang="es-ES" sz="1800" b="1" dirty="0">
                <a:solidFill>
                  <a:sysClr val="windowText" lastClr="000000"/>
                </a:solidFill>
                <a:latin typeface="Calibri" panose="020F0502020204030204" pitchFamily="34" charset="0"/>
                <a:cs typeface="Calibri" panose="020F0502020204030204" pitchFamily="34" charset="0"/>
              </a:rPr>
              <a:t>Rueda de las Emociones </a:t>
            </a:r>
            <a:r>
              <a:rPr lang="es-ES" sz="1800" dirty="0">
                <a:solidFill>
                  <a:sysClr val="windowText" lastClr="000000"/>
                </a:solidFill>
                <a:latin typeface="Calibri" panose="020F0502020204030204" pitchFamily="34" charset="0"/>
                <a:cs typeface="Calibri" panose="020F0502020204030204" pitchFamily="34" charset="0"/>
              </a:rPr>
              <a:t>ayuda a las aprendices a identificar y expresar sus emociones con mayor precisión, especialmente cuando se sienten abrumadas o confusas.</a:t>
            </a:r>
            <a:endParaRPr kumimoji="0" lang="es-ES" sz="18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endParaRPr>
          </a:p>
        </p:txBody>
      </p:sp>
      <p:pic>
        <p:nvPicPr>
          <p:cNvPr id="9" name="Picture 4">
            <a:extLst>
              <a:ext uri="{FF2B5EF4-FFF2-40B4-BE49-F238E27FC236}">
                <a16:creationId xmlns:a16="http://schemas.microsoft.com/office/drawing/2014/main" id="{948B3CEB-130C-A324-4EC0-CA196E61B993}"/>
              </a:ext>
            </a:extLst>
          </p:cNvPr>
          <p:cNvPicPr>
            <a:picLocks noChangeAspect="1" noChangeArrowheads="1"/>
          </p:cNvPicPr>
          <p:nvPr/>
        </p:nvPicPr>
        <p:blipFill>
          <a:blip r:embed="rId2"/>
          <a:srcRect/>
          <a:stretch/>
        </p:blipFill>
        <p:spPr bwMode="auto">
          <a:xfrm>
            <a:off x="5491604" y="128070"/>
            <a:ext cx="6338315" cy="62326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3898336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922DBB-0D97-35DF-0E74-3DDDEE2235F3}"/>
            </a:ext>
          </a:extLst>
        </p:cNvPr>
        <p:cNvGrpSpPr/>
        <p:nvPr/>
      </p:nvGrpSpPr>
      <p:grpSpPr>
        <a:xfrm>
          <a:off x="0" y="0"/>
          <a:ext cx="0" cy="0"/>
          <a:chOff x="0" y="0"/>
          <a:chExt cx="0" cy="0"/>
        </a:xfrm>
      </p:grpSpPr>
      <p:sp>
        <p:nvSpPr>
          <p:cNvPr id="34" name="TextBox 33">
            <a:extLst>
              <a:ext uri="{FF2B5EF4-FFF2-40B4-BE49-F238E27FC236}">
                <a16:creationId xmlns:a16="http://schemas.microsoft.com/office/drawing/2014/main" id="{3C259E8A-B973-8150-59B7-3578D3495E12}"/>
              </a:ext>
            </a:extLst>
          </p:cNvPr>
          <p:cNvSpPr txBox="1"/>
          <p:nvPr/>
        </p:nvSpPr>
        <p:spPr>
          <a:xfrm>
            <a:off x="7694564" y="2377519"/>
            <a:ext cx="4438519" cy="2123658"/>
          </a:xfrm>
          <a:prstGeom prst="rect">
            <a:avLst/>
          </a:prstGeom>
          <a:noFill/>
        </p:spPr>
        <p:txBody>
          <a:bodyPr wrap="square" lIns="91440" tIns="45720" rIns="91440" bIns="45720" anchor="t">
            <a:spAutoFit/>
          </a:bodyPr>
          <a:lstStyle/>
          <a:p>
            <a:pPr algn="l">
              <a:spcAft>
                <a:spcPts val="1200"/>
              </a:spcAft>
            </a:pPr>
            <a:r>
              <a:rPr lang="es-ES" sz="1600" b="1" i="0" noProof="0" dirty="0">
                <a:solidFill>
                  <a:schemeClr val="tx1"/>
                </a:solidFill>
                <a:effectLst/>
                <a:latin typeface="Calibri" panose="020F0502020204030204" pitchFamily="34" charset="0"/>
                <a:cs typeface="Calibri" panose="020F0502020204030204" pitchFamily="34" charset="0"/>
              </a:rPr>
              <a:t>Reflexiona: </a:t>
            </a:r>
            <a:r>
              <a:rPr lang="es-ES" sz="1600" i="0" noProof="0" dirty="0">
                <a:solidFill>
                  <a:schemeClr val="tx1"/>
                </a:solidFill>
                <a:effectLst/>
                <a:latin typeface="Calibri" panose="020F0502020204030204" pitchFamily="34" charset="0"/>
                <a:cs typeface="Calibri" panose="020F0502020204030204" pitchFamily="34" charset="0"/>
              </a:rPr>
              <a:t>Pregunta «¿Qué cree que está provocando este sentimiento?» o «¿Cómo afecta esta emoción a su forma de pensar o comportarse?».</a:t>
            </a:r>
          </a:p>
          <a:p>
            <a:pPr algn="l">
              <a:spcAft>
                <a:spcPts val="1200"/>
              </a:spcAft>
            </a:pPr>
            <a:endParaRPr lang="es-ES" sz="1600" b="1" i="0" noProof="0" dirty="0">
              <a:solidFill>
                <a:schemeClr val="tx1"/>
              </a:solidFill>
              <a:effectLst/>
              <a:latin typeface="Calibri" panose="020F0502020204030204" pitchFamily="34" charset="0"/>
              <a:cs typeface="Calibri" panose="020F0502020204030204" pitchFamily="34" charset="0"/>
            </a:endParaRPr>
          </a:p>
          <a:p>
            <a:pPr algn="l">
              <a:spcAft>
                <a:spcPts val="1200"/>
              </a:spcAft>
            </a:pPr>
            <a:r>
              <a:rPr lang="es-ES" sz="1600" b="1" i="0" noProof="0" dirty="0">
                <a:solidFill>
                  <a:schemeClr val="tx1"/>
                </a:solidFill>
                <a:effectLst/>
                <a:latin typeface="Calibri" panose="020F0502020204030204" pitchFamily="34" charset="0"/>
                <a:cs typeface="Calibri" panose="020F0502020204030204" pitchFamily="34" charset="0"/>
              </a:rPr>
              <a:t>Apoya</a:t>
            </a:r>
            <a:r>
              <a:rPr lang="es-ES" sz="1600" b="0" i="0" noProof="0" dirty="0">
                <a:solidFill>
                  <a:schemeClr val="tx1"/>
                </a:solidFill>
                <a:effectLst/>
                <a:latin typeface="Calibri" panose="020F0502020204030204" pitchFamily="34" charset="0"/>
                <a:cs typeface="Calibri" panose="020F0502020204030204" pitchFamily="34" charset="0"/>
              </a:rPr>
              <a:t>: Utiliza la información obtenida para guiar la conversación o ajustar el enfoque de las sesiones.</a:t>
            </a:r>
            <a:endParaRPr lang="es-ES" sz="1600" noProof="0" dirty="0">
              <a:solidFill>
                <a:schemeClr val="tx1"/>
              </a:solidFill>
              <a:latin typeface="Calibri" panose="020F0502020204030204" pitchFamily="34" charset="0"/>
              <a:cs typeface="Calibri" panose="020F0502020204030204" pitchFamily="34" charset="0"/>
            </a:endParaRPr>
          </a:p>
        </p:txBody>
      </p:sp>
      <p:sp>
        <p:nvSpPr>
          <p:cNvPr id="5" name="Google Shape;268;g36ef86f86b0_2_3">
            <a:extLst>
              <a:ext uri="{FF2B5EF4-FFF2-40B4-BE49-F238E27FC236}">
                <a16:creationId xmlns:a16="http://schemas.microsoft.com/office/drawing/2014/main" id="{7A2DE5B4-1436-F0B3-8EE2-4C8547FB5365}"/>
              </a:ext>
            </a:extLst>
          </p:cNvPr>
          <p:cNvSpPr txBox="1">
            <a:spLocks noGrp="1"/>
          </p:cNvSpPr>
          <p:nvPr>
            <p:ph type="body" idx="1"/>
          </p:nvPr>
        </p:nvSpPr>
        <p:spPr>
          <a:xfrm>
            <a:off x="362081" y="253012"/>
            <a:ext cx="9829200" cy="483900"/>
          </a:xfrm>
          <a:prstGeom prst="rect">
            <a:avLst/>
          </a:prstGeom>
          <a:solidFill>
            <a:schemeClr val="bg1"/>
          </a:solidFill>
          <a:ln>
            <a:noFill/>
          </a:ln>
        </p:spPr>
        <p:txBody>
          <a:bodyPr spcFirstLastPara="1" wrap="square" lIns="91425" tIns="45700" rIns="91425" bIns="45700" anchor="t" anchorCtr="0">
            <a:noAutofit/>
          </a:bodyPr>
          <a:lstStyle/>
          <a:p>
            <a:pPr marL="0" indent="0">
              <a:spcBef>
                <a:spcPts val="0"/>
              </a:spcBef>
            </a:pPr>
            <a:r>
              <a:rPr lang="es-ES" noProof="0" dirty="0">
                <a:latin typeface="Calibri" panose="020F0502020204030204" pitchFamily="34" charset="0"/>
                <a:cs typeface="Calibri" panose="020F0502020204030204" pitchFamily="34" charset="0"/>
              </a:rPr>
              <a:t>Rueda de Emociones – Cómo usarla como mentora</a:t>
            </a:r>
          </a:p>
          <a:p>
            <a:pPr marL="0" lvl="0" indent="0" algn="l" rtl="0">
              <a:spcBef>
                <a:spcPts val="0"/>
              </a:spcBef>
              <a:spcAft>
                <a:spcPts val="0"/>
              </a:spcAft>
              <a:buClr>
                <a:srgbClr val="E64424"/>
              </a:buClr>
              <a:buSzPts val="3200"/>
              <a:buNone/>
            </a:pPr>
            <a:endParaRPr lang="es-ES" noProof="0" dirty="0"/>
          </a:p>
        </p:txBody>
      </p:sp>
      <p:sp>
        <p:nvSpPr>
          <p:cNvPr id="2" name="TextBox 1">
            <a:extLst>
              <a:ext uri="{FF2B5EF4-FFF2-40B4-BE49-F238E27FC236}">
                <a16:creationId xmlns:a16="http://schemas.microsoft.com/office/drawing/2014/main" id="{1E02D3EF-55C4-04F7-FE91-33D6629F2435}"/>
              </a:ext>
            </a:extLst>
          </p:cNvPr>
          <p:cNvSpPr txBox="1"/>
          <p:nvPr/>
        </p:nvSpPr>
        <p:spPr>
          <a:xfrm>
            <a:off x="1555471" y="1511498"/>
            <a:ext cx="4438519" cy="4339650"/>
          </a:xfrm>
          <a:prstGeom prst="rect">
            <a:avLst/>
          </a:prstGeom>
          <a:noFill/>
        </p:spPr>
        <p:txBody>
          <a:bodyPr wrap="square" lIns="91440" tIns="45720" rIns="91440" bIns="45720" anchor="t">
            <a:spAutoFit/>
          </a:bodyPr>
          <a:lstStyle/>
          <a:p>
            <a:pPr algn="l">
              <a:spcAft>
                <a:spcPts val="1200"/>
              </a:spcAft>
            </a:pPr>
            <a:r>
              <a:rPr lang="es-ES" sz="2400" b="1" i="0" noProof="0" dirty="0">
                <a:solidFill>
                  <a:schemeClr val="tx1"/>
                </a:solidFill>
                <a:effectLst/>
                <a:latin typeface="Calibri" panose="020F0502020204030204" pitchFamily="34" charset="0"/>
                <a:cs typeface="Calibri" panose="020F0502020204030204" pitchFamily="34" charset="0"/>
              </a:rPr>
              <a:t>Pasos para mentoras</a:t>
            </a:r>
            <a:endParaRPr lang="es-ES" sz="2400" b="1" noProof="0" dirty="0">
              <a:solidFill>
                <a:schemeClr val="tx1"/>
              </a:solidFill>
              <a:latin typeface="Calibri" panose="020F0502020204030204" pitchFamily="34" charset="0"/>
              <a:cs typeface="Calibri" panose="020F0502020204030204" pitchFamily="34" charset="0"/>
            </a:endParaRPr>
          </a:p>
          <a:p>
            <a:pPr algn="l">
              <a:spcAft>
                <a:spcPts val="1200"/>
              </a:spcAft>
            </a:pPr>
            <a:endParaRPr lang="es-ES" sz="1600" b="1" i="0" noProof="0" dirty="0">
              <a:solidFill>
                <a:schemeClr val="tx1"/>
              </a:solidFill>
              <a:effectLst/>
              <a:latin typeface="Calibri" panose="020F0502020204030204" pitchFamily="34" charset="0"/>
              <a:cs typeface="Calibri" panose="020F0502020204030204" pitchFamily="34" charset="0"/>
            </a:endParaRPr>
          </a:p>
          <a:p>
            <a:pPr algn="l">
              <a:spcAft>
                <a:spcPts val="1200"/>
              </a:spcAft>
            </a:pPr>
            <a:r>
              <a:rPr lang="es-ES" sz="1600" b="1" i="0" noProof="0" dirty="0">
                <a:solidFill>
                  <a:schemeClr val="tx1"/>
                </a:solidFill>
                <a:effectLst/>
                <a:latin typeface="Calibri" panose="020F0502020204030204" pitchFamily="34" charset="0"/>
                <a:cs typeface="Calibri" panose="020F0502020204030204" pitchFamily="34" charset="0"/>
              </a:rPr>
              <a:t>Explica la herramienta</a:t>
            </a:r>
            <a:r>
              <a:rPr lang="es-ES" sz="1600" b="0" i="0" noProof="0" dirty="0">
                <a:solidFill>
                  <a:schemeClr val="tx1"/>
                </a:solidFill>
                <a:effectLst/>
                <a:latin typeface="Calibri" panose="020F0502020204030204" pitchFamily="34" charset="0"/>
                <a:cs typeface="Calibri" panose="020F0502020204030204" pitchFamily="34" charset="0"/>
              </a:rPr>
              <a:t>: «A veces ayuda poner nombre a lo que sentimos. Observemos juntas esta rueda».</a:t>
            </a:r>
          </a:p>
          <a:p>
            <a:pPr algn="l">
              <a:spcAft>
                <a:spcPts val="1200"/>
              </a:spcAft>
            </a:pPr>
            <a:endParaRPr lang="es-ES" sz="1600" b="0" i="0" noProof="0" dirty="0">
              <a:solidFill>
                <a:schemeClr val="tx1"/>
              </a:solidFill>
              <a:effectLst/>
              <a:latin typeface="Calibri" panose="020F0502020204030204" pitchFamily="34" charset="0"/>
              <a:cs typeface="Calibri" panose="020F0502020204030204" pitchFamily="34" charset="0"/>
            </a:endParaRPr>
          </a:p>
          <a:p>
            <a:pPr algn="l">
              <a:spcAft>
                <a:spcPts val="1200"/>
              </a:spcAft>
            </a:pPr>
            <a:r>
              <a:rPr lang="es-ES" sz="1600" b="1" i="0" noProof="0" dirty="0">
                <a:solidFill>
                  <a:schemeClr val="tx1"/>
                </a:solidFill>
                <a:effectLst/>
                <a:latin typeface="Calibri" panose="020F0502020204030204" pitchFamily="34" charset="0"/>
                <a:cs typeface="Calibri" panose="020F0502020204030204" pitchFamily="34" charset="0"/>
              </a:rPr>
              <a:t>Empieza por el centro</a:t>
            </a:r>
            <a:r>
              <a:rPr lang="es-ES" sz="1600" b="0" i="0" noProof="0" dirty="0">
                <a:solidFill>
                  <a:schemeClr val="tx1"/>
                </a:solidFill>
                <a:effectLst/>
                <a:latin typeface="Calibri" panose="020F0502020204030204" pitchFamily="34" charset="0"/>
                <a:cs typeface="Calibri" panose="020F0502020204030204" pitchFamily="34" charset="0"/>
              </a:rPr>
              <a:t>: Pide a la aprendiz que elija una </a:t>
            </a:r>
            <a:r>
              <a:rPr lang="es-ES" sz="1600" b="0" i="0" noProof="0" dirty="0" err="1">
                <a:solidFill>
                  <a:schemeClr val="tx1"/>
                </a:solidFill>
                <a:effectLst/>
                <a:latin typeface="Calibri" panose="020F0502020204030204" pitchFamily="34" charset="0"/>
                <a:cs typeface="Calibri" panose="020F0502020204030204" pitchFamily="34" charset="0"/>
              </a:rPr>
              <a:t>emoci</a:t>
            </a:r>
            <a:r>
              <a:rPr lang="es-ES" sz="1600" dirty="0" err="1">
                <a:solidFill>
                  <a:schemeClr val="tx1"/>
                </a:solidFill>
                <a:latin typeface="Calibri" panose="020F0502020204030204" pitchFamily="34" charset="0"/>
                <a:cs typeface="Calibri" panose="020F0502020204030204" pitchFamily="34" charset="0"/>
              </a:rPr>
              <a:t>ón</a:t>
            </a:r>
            <a:r>
              <a:rPr lang="es-ES" sz="1600" dirty="0">
                <a:solidFill>
                  <a:schemeClr val="tx1"/>
                </a:solidFill>
                <a:latin typeface="Calibri" panose="020F0502020204030204" pitchFamily="34" charset="0"/>
                <a:cs typeface="Calibri" panose="020F0502020204030204" pitchFamily="34" charset="0"/>
              </a:rPr>
              <a:t> básica (por ejemplo, tristeza, ira, alegría).</a:t>
            </a:r>
            <a:endParaRPr lang="es-ES" sz="1600" noProof="0" dirty="0">
              <a:solidFill>
                <a:schemeClr val="tx1"/>
              </a:solidFill>
              <a:latin typeface="Calibri" panose="020F0502020204030204" pitchFamily="34" charset="0"/>
              <a:cs typeface="Calibri" panose="020F0502020204030204" pitchFamily="34" charset="0"/>
            </a:endParaRPr>
          </a:p>
          <a:p>
            <a:pPr algn="l">
              <a:spcAft>
                <a:spcPts val="1200"/>
              </a:spcAft>
            </a:pPr>
            <a:endParaRPr lang="es-ES" sz="1600" b="0" i="0" noProof="0" dirty="0">
              <a:solidFill>
                <a:schemeClr val="tx1"/>
              </a:solidFill>
              <a:effectLst/>
              <a:latin typeface="Calibri" panose="020F0502020204030204" pitchFamily="34" charset="0"/>
              <a:cs typeface="Calibri" panose="020F0502020204030204" pitchFamily="34" charset="0"/>
            </a:endParaRPr>
          </a:p>
          <a:p>
            <a:pPr>
              <a:spcAft>
                <a:spcPts val="1200"/>
              </a:spcAft>
            </a:pPr>
            <a:r>
              <a:rPr lang="es-ES" sz="1600" b="1" dirty="0">
                <a:solidFill>
                  <a:schemeClr val="tx1"/>
                </a:solidFill>
                <a:latin typeface="Calibri" panose="020F0502020204030204" pitchFamily="34" charset="0"/>
                <a:cs typeface="Calibri" panose="020F0502020204030204" pitchFamily="34" charset="0"/>
              </a:rPr>
              <a:t>Avanza hacia afuera</a:t>
            </a:r>
            <a:r>
              <a:rPr lang="es-ES" sz="1600" b="0" i="0" noProof="0" dirty="0">
                <a:solidFill>
                  <a:schemeClr val="tx1"/>
                </a:solidFill>
                <a:effectLst/>
                <a:latin typeface="Calibri" panose="020F0502020204030204" pitchFamily="34" charset="0"/>
                <a:cs typeface="Calibri" panose="020F0502020204030204" pitchFamily="34" charset="0"/>
              </a:rPr>
              <a:t>: Ayúdelas a concretar ese sentimiento (por ejemplo, de </a:t>
            </a:r>
            <a:r>
              <a:rPr lang="pt-BR" sz="1600" dirty="0">
                <a:solidFill>
                  <a:schemeClr val="tx1"/>
                </a:solidFill>
                <a:latin typeface="Calibri" panose="020F0502020204030204" pitchFamily="34" charset="0"/>
                <a:cs typeface="Calibri" panose="020F0502020204030204" pitchFamily="34" charset="0"/>
              </a:rPr>
              <a:t>«enfadado» a «frustrado» o «</a:t>
            </a:r>
            <a:r>
              <a:rPr lang="pt-BR" sz="1600" dirty="0" err="1">
                <a:solidFill>
                  <a:schemeClr val="tx1"/>
                </a:solidFill>
                <a:latin typeface="Calibri" panose="020F0502020204030204" pitchFamily="34" charset="0"/>
                <a:cs typeface="Calibri" panose="020F0502020204030204" pitchFamily="34" charset="0"/>
              </a:rPr>
              <a:t>resentido</a:t>
            </a:r>
            <a:r>
              <a:rPr lang="pt-BR" sz="1600" dirty="0">
                <a:solidFill>
                  <a:schemeClr val="tx1"/>
                </a:solidFill>
                <a:latin typeface="Calibri" panose="020F0502020204030204" pitchFamily="34" charset="0"/>
                <a:cs typeface="Calibri" panose="020F0502020204030204" pitchFamily="34" charset="0"/>
              </a:rPr>
              <a:t>»).</a:t>
            </a:r>
            <a:endParaRPr lang="es-ES" sz="1600" b="0" i="0" noProof="0" dirty="0">
              <a:solidFill>
                <a:schemeClr val="tx1"/>
              </a:solidFill>
              <a:effectLst/>
              <a:latin typeface="Calibri" panose="020F0502020204030204" pitchFamily="34" charset="0"/>
              <a:cs typeface="Calibri" panose="020F0502020204030204" pitchFamily="34" charset="0"/>
            </a:endParaRPr>
          </a:p>
        </p:txBody>
      </p:sp>
      <p:pic>
        <p:nvPicPr>
          <p:cNvPr id="43" name="Picture 42" descr="A circular chart with words  AI-generated content may be incorrect.">
            <a:extLst>
              <a:ext uri="{FF2B5EF4-FFF2-40B4-BE49-F238E27FC236}">
                <a16:creationId xmlns:a16="http://schemas.microsoft.com/office/drawing/2014/main" id="{5A7BABBC-42B6-69D6-09F9-88E0D8A1E794}"/>
              </a:ext>
            </a:extLst>
          </p:cNvPr>
          <p:cNvPicPr>
            <a:picLocks noChangeAspect="1"/>
          </p:cNvPicPr>
          <p:nvPr/>
        </p:nvPicPr>
        <p:blipFill>
          <a:blip r:embed="rId2"/>
          <a:stretch>
            <a:fillRect/>
          </a:stretch>
        </p:blipFill>
        <p:spPr>
          <a:xfrm rot="8449249">
            <a:off x="8447200" y="4318717"/>
            <a:ext cx="4419982" cy="4419982"/>
          </a:xfrm>
          <a:prstGeom prst="rect">
            <a:avLst/>
          </a:prstGeom>
          <a:noFill/>
          <a:ln w="25400">
            <a:noFill/>
          </a:ln>
          <a:effectLst>
            <a:outerShdw blurRad="63500" sx="102000" sy="102000" algn="ctr" rotWithShape="0">
              <a:prstClr val="black">
                <a:alpha val="40000"/>
              </a:prstClr>
            </a:outerShdw>
          </a:effectLst>
        </p:spPr>
      </p:pic>
      <p:pic>
        <p:nvPicPr>
          <p:cNvPr id="4" name="Graphic 3" descr="Badge 1 with solid fill">
            <a:extLst>
              <a:ext uri="{FF2B5EF4-FFF2-40B4-BE49-F238E27FC236}">
                <a16:creationId xmlns:a16="http://schemas.microsoft.com/office/drawing/2014/main" id="{1B7A4A5B-6FE4-71F8-2F93-6BB054D01F7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95137" y="2417160"/>
            <a:ext cx="360000" cy="360000"/>
          </a:xfrm>
          <a:prstGeom prst="rect">
            <a:avLst/>
          </a:prstGeom>
        </p:spPr>
      </p:pic>
      <p:pic>
        <p:nvPicPr>
          <p:cNvPr id="7" name="Graphic 6" descr="Badge 3 with solid fill">
            <a:extLst>
              <a:ext uri="{FF2B5EF4-FFF2-40B4-BE49-F238E27FC236}">
                <a16:creationId xmlns:a16="http://schemas.microsoft.com/office/drawing/2014/main" id="{81635038-BA06-EF28-4412-A6752EF57972}"/>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196683" y="4962962"/>
            <a:ext cx="360000" cy="360000"/>
          </a:xfrm>
          <a:prstGeom prst="rect">
            <a:avLst/>
          </a:prstGeom>
        </p:spPr>
      </p:pic>
      <p:pic>
        <p:nvPicPr>
          <p:cNvPr id="9" name="Graphic 8" descr="Badge with solid fill">
            <a:extLst>
              <a:ext uri="{FF2B5EF4-FFF2-40B4-BE49-F238E27FC236}">
                <a16:creationId xmlns:a16="http://schemas.microsoft.com/office/drawing/2014/main" id="{DE750412-B0AE-C5B6-4916-57F0D6BC11D9}"/>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195137" y="3680905"/>
            <a:ext cx="360000" cy="360000"/>
          </a:xfrm>
          <a:prstGeom prst="rect">
            <a:avLst/>
          </a:prstGeom>
        </p:spPr>
      </p:pic>
      <p:pic>
        <p:nvPicPr>
          <p:cNvPr id="11" name="Graphic 10" descr="Badge 5 with solid fill">
            <a:extLst>
              <a:ext uri="{FF2B5EF4-FFF2-40B4-BE49-F238E27FC236}">
                <a16:creationId xmlns:a16="http://schemas.microsoft.com/office/drawing/2014/main" id="{5876E50E-F6AB-B7FD-0858-6F599A8096B9}"/>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7335313" y="3904576"/>
            <a:ext cx="360000" cy="360000"/>
          </a:xfrm>
          <a:prstGeom prst="rect">
            <a:avLst/>
          </a:prstGeom>
        </p:spPr>
      </p:pic>
      <p:pic>
        <p:nvPicPr>
          <p:cNvPr id="13" name="Graphic 12" descr="Badge 4 with solid fill">
            <a:extLst>
              <a:ext uri="{FF2B5EF4-FFF2-40B4-BE49-F238E27FC236}">
                <a16:creationId xmlns:a16="http://schemas.microsoft.com/office/drawing/2014/main" id="{4550B07A-601A-72C5-A81A-6CFCD96B9C84}"/>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7334564" y="2417160"/>
            <a:ext cx="360000" cy="360000"/>
          </a:xfrm>
          <a:prstGeom prst="rect">
            <a:avLst/>
          </a:prstGeom>
        </p:spPr>
      </p:pic>
    </p:spTree>
    <p:extLst>
      <p:ext uri="{BB962C8B-B14F-4D97-AF65-F5344CB8AC3E}">
        <p14:creationId xmlns:p14="http://schemas.microsoft.com/office/powerpoint/2010/main" val="87173382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AF07AF-167D-E075-408F-2424A9500255}"/>
            </a:ext>
          </a:extLst>
        </p:cNvPr>
        <p:cNvGrpSpPr/>
        <p:nvPr/>
      </p:nvGrpSpPr>
      <p:grpSpPr>
        <a:xfrm>
          <a:off x="0" y="0"/>
          <a:ext cx="0" cy="0"/>
          <a:chOff x="0" y="0"/>
          <a:chExt cx="0" cy="0"/>
        </a:xfrm>
      </p:grpSpPr>
      <p:sp>
        <p:nvSpPr>
          <p:cNvPr id="4" name="Google Shape;268;g36ef86f86b0_2_3">
            <a:extLst>
              <a:ext uri="{FF2B5EF4-FFF2-40B4-BE49-F238E27FC236}">
                <a16:creationId xmlns:a16="http://schemas.microsoft.com/office/drawing/2014/main" id="{16233114-4705-12BE-3194-5883EFF10B39}"/>
              </a:ext>
            </a:extLst>
          </p:cNvPr>
          <p:cNvSpPr txBox="1">
            <a:spLocks noGrp="1"/>
          </p:cNvSpPr>
          <p:nvPr>
            <p:ph type="body" idx="1"/>
          </p:nvPr>
        </p:nvSpPr>
        <p:spPr>
          <a:xfrm>
            <a:off x="362081" y="253012"/>
            <a:ext cx="9829200" cy="483900"/>
          </a:xfrm>
          <a:prstGeom prst="rect">
            <a:avLst/>
          </a:prstGeom>
          <a:noFill/>
          <a:ln>
            <a:noFill/>
          </a:ln>
        </p:spPr>
        <p:txBody>
          <a:bodyPr spcFirstLastPara="1" wrap="square" lIns="91425" tIns="45700" rIns="91425" bIns="45700" anchor="t" anchorCtr="0">
            <a:noAutofit/>
          </a:bodyPr>
          <a:lstStyle/>
          <a:p>
            <a:pPr marL="0" indent="0">
              <a:spcBef>
                <a:spcPts val="0"/>
              </a:spcBef>
            </a:pPr>
            <a:r>
              <a:rPr lang="es-ES" dirty="0">
                <a:latin typeface="Calibri" panose="020F0502020204030204" pitchFamily="34" charset="0"/>
                <a:cs typeface="Calibri" panose="020F0502020204030204" pitchFamily="34" charset="0"/>
              </a:rPr>
              <a:t>Mapeo Empático</a:t>
            </a:r>
            <a:endParaRPr lang="es-ES" noProof="0" dirty="0">
              <a:latin typeface="Calibri" panose="020F0502020204030204" pitchFamily="34" charset="0"/>
              <a:cs typeface="Calibri" panose="020F0502020204030204" pitchFamily="34" charset="0"/>
            </a:endParaRPr>
          </a:p>
          <a:p>
            <a:pPr marL="0" indent="0">
              <a:spcBef>
                <a:spcPts val="0"/>
              </a:spcBef>
            </a:pPr>
            <a:endParaRPr lang="es-ES" noProof="0" dirty="0"/>
          </a:p>
          <a:p>
            <a:pPr marL="0" lvl="0" indent="0" algn="l" rtl="0">
              <a:spcBef>
                <a:spcPts val="0"/>
              </a:spcBef>
              <a:spcAft>
                <a:spcPts val="0"/>
              </a:spcAft>
              <a:buClr>
                <a:srgbClr val="E64424"/>
              </a:buClr>
              <a:buSzPts val="3200"/>
              <a:buNone/>
            </a:pPr>
            <a:endParaRPr lang="es-ES" noProof="0" dirty="0"/>
          </a:p>
        </p:txBody>
      </p:sp>
      <p:sp>
        <p:nvSpPr>
          <p:cNvPr id="7" name="AutoShape 4" descr="Empathy Maps: The Complete Guide to Understanding Your Users | Creately">
            <a:extLst>
              <a:ext uri="{FF2B5EF4-FFF2-40B4-BE49-F238E27FC236}">
                <a16:creationId xmlns:a16="http://schemas.microsoft.com/office/drawing/2014/main" id="{DC444AE3-6150-3AE9-606D-D2181FDCA3CE}"/>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noProof="0" dirty="0"/>
          </a:p>
        </p:txBody>
      </p:sp>
      <p:sp>
        <p:nvSpPr>
          <p:cNvPr id="9" name="TextBox 8">
            <a:extLst>
              <a:ext uri="{FF2B5EF4-FFF2-40B4-BE49-F238E27FC236}">
                <a16:creationId xmlns:a16="http://schemas.microsoft.com/office/drawing/2014/main" id="{0960C252-9C69-D924-7455-30766E0FD658}"/>
              </a:ext>
            </a:extLst>
          </p:cNvPr>
          <p:cNvSpPr txBox="1"/>
          <p:nvPr/>
        </p:nvSpPr>
        <p:spPr>
          <a:xfrm>
            <a:off x="695325" y="2577485"/>
            <a:ext cx="4343269" cy="2126864"/>
          </a:xfrm>
          <a:prstGeom prst="rect">
            <a:avLst/>
          </a:prstGeom>
          <a:noFill/>
        </p:spPr>
        <p:txBody>
          <a:bodyPr wrap="square">
            <a:spAutoFit/>
          </a:bodyPr>
          <a:lstStyle/>
          <a:p>
            <a:pPr marL="0" marR="0" lvl="0" indent="0" defTabSz="914400" eaLnBrk="1" fontAlgn="auto" latinLnBrk="0" hangingPunct="1">
              <a:lnSpc>
                <a:spcPct val="150000"/>
              </a:lnSpc>
              <a:spcBef>
                <a:spcPts val="900"/>
              </a:spcBef>
              <a:spcAft>
                <a:spcPts val="300"/>
              </a:spcAft>
              <a:buClrTx/>
              <a:buSzTx/>
              <a:buFontTx/>
              <a:buNone/>
              <a:tabLst/>
              <a:defRPr/>
            </a:pPr>
            <a:r>
              <a:rPr lang="es-ES" sz="1800" dirty="0">
                <a:solidFill>
                  <a:sysClr val="windowText" lastClr="000000"/>
                </a:solidFill>
                <a:latin typeface="Calibri" panose="020F0502020204030204" pitchFamily="34" charset="0"/>
                <a:cs typeface="Calibri" panose="020F0502020204030204" pitchFamily="34" charset="0"/>
              </a:rPr>
              <a:t>El </a:t>
            </a:r>
            <a:r>
              <a:rPr lang="es-ES" sz="1800" b="1" dirty="0">
                <a:solidFill>
                  <a:sysClr val="windowText" lastClr="000000"/>
                </a:solidFill>
                <a:latin typeface="Calibri" panose="020F0502020204030204" pitchFamily="34" charset="0"/>
                <a:cs typeface="Calibri" panose="020F0502020204030204" pitchFamily="34" charset="0"/>
              </a:rPr>
              <a:t>Mapeo de Empatía </a:t>
            </a:r>
            <a:r>
              <a:rPr lang="es-ES" sz="1800" dirty="0">
                <a:solidFill>
                  <a:sysClr val="windowText" lastClr="000000"/>
                </a:solidFill>
                <a:latin typeface="Calibri" panose="020F0502020204030204" pitchFamily="34" charset="0"/>
                <a:cs typeface="Calibri" panose="020F0502020204030204" pitchFamily="34" charset="0"/>
              </a:rPr>
              <a:t>ayuda a las mentoras a comprender la experiencia de las aprendices desde múltiples ángulos, especialmente cuando se encuentran estancadas o enfrentan un desafío</a:t>
            </a:r>
            <a:endParaRPr kumimoji="0" lang="es-ES" sz="18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endParaRPr>
          </a:p>
        </p:txBody>
      </p:sp>
      <p:pic>
        <p:nvPicPr>
          <p:cNvPr id="11" name="Picture 10">
            <a:extLst>
              <a:ext uri="{FF2B5EF4-FFF2-40B4-BE49-F238E27FC236}">
                <a16:creationId xmlns:a16="http://schemas.microsoft.com/office/drawing/2014/main" id="{08BE6E63-C1D4-35E7-63A6-D26338E5C097}"/>
              </a:ext>
            </a:extLst>
          </p:cNvPr>
          <p:cNvPicPr>
            <a:picLocks noChangeAspect="1"/>
          </p:cNvPicPr>
          <p:nvPr/>
        </p:nvPicPr>
        <p:blipFill>
          <a:blip r:embed="rId2"/>
          <a:srcRect/>
          <a:stretch/>
        </p:blipFill>
        <p:spPr>
          <a:xfrm>
            <a:off x="5206461" y="736912"/>
            <a:ext cx="5808770" cy="5680399"/>
          </a:xfrm>
          <a:prstGeom prst="rect">
            <a:avLst/>
          </a:prstGeom>
        </p:spPr>
      </p:pic>
    </p:spTree>
    <p:extLst>
      <p:ext uri="{BB962C8B-B14F-4D97-AF65-F5344CB8AC3E}">
        <p14:creationId xmlns:p14="http://schemas.microsoft.com/office/powerpoint/2010/main" val="361479098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268;g36ef86f86b0_2_3">
            <a:extLst>
              <a:ext uri="{FF2B5EF4-FFF2-40B4-BE49-F238E27FC236}">
                <a16:creationId xmlns:a16="http://schemas.microsoft.com/office/drawing/2014/main" id="{147E5F73-62BE-C69F-4356-5060C507E029}"/>
              </a:ext>
            </a:extLst>
          </p:cNvPr>
          <p:cNvSpPr txBox="1">
            <a:spLocks noGrp="1"/>
          </p:cNvSpPr>
          <p:nvPr>
            <p:ph type="body" idx="1"/>
          </p:nvPr>
        </p:nvSpPr>
        <p:spPr>
          <a:xfrm>
            <a:off x="362080" y="253012"/>
            <a:ext cx="10192709" cy="483900"/>
          </a:xfrm>
          <a:prstGeom prst="rect">
            <a:avLst/>
          </a:prstGeom>
          <a:noFill/>
          <a:ln>
            <a:noFill/>
          </a:ln>
        </p:spPr>
        <p:txBody>
          <a:bodyPr spcFirstLastPara="1" wrap="square" lIns="91425" tIns="45700" rIns="91425" bIns="45700" anchor="t" anchorCtr="0">
            <a:noAutofit/>
          </a:bodyPr>
          <a:lstStyle/>
          <a:p>
            <a:pPr marL="0" indent="0">
              <a:spcBef>
                <a:spcPts val="0"/>
              </a:spcBef>
            </a:pPr>
            <a:r>
              <a:rPr lang="es-ES" dirty="0">
                <a:latin typeface="Calibri" panose="020F0502020204030204" pitchFamily="34" charset="0"/>
                <a:cs typeface="Calibri" panose="020F0502020204030204" pitchFamily="34" charset="0"/>
              </a:rPr>
              <a:t>Mapeo Empático </a:t>
            </a:r>
            <a:r>
              <a:rPr lang="es-ES" noProof="0" dirty="0">
                <a:latin typeface="Calibri" panose="020F0502020204030204" pitchFamily="34" charset="0"/>
                <a:cs typeface="Calibri" panose="020F0502020204030204" pitchFamily="34" charset="0"/>
              </a:rPr>
              <a:t>– Cómo utilizarlo en la mentoría</a:t>
            </a:r>
          </a:p>
          <a:p>
            <a:pPr marL="0" indent="0">
              <a:spcBef>
                <a:spcPts val="0"/>
              </a:spcBef>
            </a:pPr>
            <a:endParaRPr lang="es-ES" noProof="0" dirty="0"/>
          </a:p>
          <a:p>
            <a:pPr marL="0" lvl="0" indent="0" algn="l" rtl="0">
              <a:spcBef>
                <a:spcPts val="0"/>
              </a:spcBef>
              <a:spcAft>
                <a:spcPts val="0"/>
              </a:spcAft>
              <a:buClr>
                <a:srgbClr val="E64424"/>
              </a:buClr>
              <a:buSzPts val="3200"/>
              <a:buNone/>
            </a:pPr>
            <a:endParaRPr lang="es-ES" noProof="0" dirty="0"/>
          </a:p>
        </p:txBody>
      </p:sp>
      <p:sp>
        <p:nvSpPr>
          <p:cNvPr id="22" name="TextBox 21">
            <a:extLst>
              <a:ext uri="{FF2B5EF4-FFF2-40B4-BE49-F238E27FC236}">
                <a16:creationId xmlns:a16="http://schemas.microsoft.com/office/drawing/2014/main" id="{BC1B607A-2A99-2512-382D-2A3E3DB9C328}"/>
              </a:ext>
            </a:extLst>
          </p:cNvPr>
          <p:cNvSpPr txBox="1"/>
          <p:nvPr/>
        </p:nvSpPr>
        <p:spPr>
          <a:xfrm>
            <a:off x="895927" y="4643165"/>
            <a:ext cx="10848397" cy="1138773"/>
          </a:xfrm>
          <a:prstGeom prst="rect">
            <a:avLst/>
          </a:prstGeom>
          <a:noFill/>
        </p:spPr>
        <p:txBody>
          <a:bodyPr wrap="square" lIns="91440" tIns="45720" rIns="91440" bIns="45720" anchor="t">
            <a:spAutoFit/>
          </a:bodyPr>
          <a:lstStyle/>
          <a:p>
            <a:pPr marL="0" marR="0" lvl="0" indent="0" defTabSz="914400" eaLnBrk="1" fontAlgn="auto" latinLnBrk="0" hangingPunct="1">
              <a:lnSpc>
                <a:spcPct val="100000"/>
              </a:lnSpc>
              <a:spcBef>
                <a:spcPts val="0"/>
              </a:spcBef>
              <a:spcAft>
                <a:spcPts val="1200"/>
              </a:spcAft>
              <a:buClrTx/>
              <a:buSzTx/>
              <a:buFontTx/>
              <a:buNone/>
              <a:tabLst/>
              <a:defRPr/>
            </a:pPr>
            <a:r>
              <a:rPr kumimoji="0" lang="es-ES" sz="1600" b="1"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Completadlo juntas:</a:t>
            </a:r>
            <a:r>
              <a:rPr kumimoji="0" lang="es-ES" sz="160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 </a:t>
            </a:r>
            <a:r>
              <a:rPr lang="es-ES" sz="1600" noProof="0" dirty="0">
                <a:solidFill>
                  <a:sysClr val="windowText" lastClr="000000"/>
                </a:solidFill>
                <a:latin typeface="Calibri" panose="020F0502020204030204" pitchFamily="34" charset="0"/>
                <a:cs typeface="Calibri" panose="020F0502020204030204" pitchFamily="34" charset="0"/>
              </a:rPr>
              <a:t>Utilizad notas adhesivas o un documento compartido.</a:t>
            </a:r>
          </a:p>
          <a:p>
            <a:pPr marL="0" marR="0" lvl="0" indent="0" defTabSz="914400" eaLnBrk="1" fontAlgn="auto" latinLnBrk="0" hangingPunct="1">
              <a:lnSpc>
                <a:spcPct val="100000"/>
              </a:lnSpc>
              <a:spcBef>
                <a:spcPts val="0"/>
              </a:spcBef>
              <a:spcAft>
                <a:spcPts val="1200"/>
              </a:spcAft>
              <a:buClrTx/>
              <a:buSzTx/>
              <a:buFontTx/>
              <a:buNone/>
              <a:tabLst/>
              <a:defRPr/>
            </a:pPr>
            <a:r>
              <a:rPr lang="es-ES" sz="1600" b="1" noProof="0" dirty="0">
                <a:solidFill>
                  <a:sysClr val="windowText" lastClr="000000"/>
                </a:solidFill>
                <a:latin typeface="Calibri" panose="020F0502020204030204" pitchFamily="34" charset="0"/>
                <a:cs typeface="Calibri" panose="020F0502020204030204" pitchFamily="34" charset="0"/>
              </a:rPr>
              <a:t>Analizad los patrones: </a:t>
            </a:r>
            <a:r>
              <a:rPr lang="es-ES" sz="1600" noProof="0" dirty="0">
                <a:solidFill>
                  <a:sysClr val="windowText" lastClr="000000"/>
                </a:solidFill>
                <a:latin typeface="Calibri" panose="020F0502020204030204" pitchFamily="34" charset="0"/>
                <a:cs typeface="Calibri" panose="020F0502020204030204" pitchFamily="34" charset="0"/>
              </a:rPr>
              <a:t>Buscad incongruencias (por ejemplo, decir «estoy bien» pero sentirse ansioso).</a:t>
            </a:r>
          </a:p>
          <a:p>
            <a:pPr marL="0" marR="0" lvl="0" indent="0" defTabSz="914400" eaLnBrk="1" fontAlgn="auto" latinLnBrk="0" hangingPunct="1">
              <a:lnSpc>
                <a:spcPct val="100000"/>
              </a:lnSpc>
              <a:spcBef>
                <a:spcPts val="0"/>
              </a:spcBef>
              <a:spcAft>
                <a:spcPts val="1200"/>
              </a:spcAft>
              <a:buClrTx/>
              <a:buSzTx/>
              <a:buFontTx/>
              <a:buNone/>
              <a:tabLst/>
              <a:defRPr/>
            </a:pPr>
            <a:r>
              <a:rPr lang="es-ES" sz="1600" b="1" dirty="0">
                <a:solidFill>
                  <a:sysClr val="windowText" lastClr="000000"/>
                </a:solidFill>
                <a:latin typeface="Calibri" panose="020F0502020204030204" pitchFamily="34" charset="0"/>
                <a:cs typeface="Calibri" panose="020F0502020204030204" pitchFamily="34" charset="0"/>
              </a:rPr>
              <a:t>Utilizad</a:t>
            </a:r>
            <a:r>
              <a:rPr lang="es-ES" sz="1600" b="1" noProof="0" dirty="0">
                <a:solidFill>
                  <a:sysClr val="windowText" lastClr="000000"/>
                </a:solidFill>
                <a:latin typeface="Calibri" panose="020F0502020204030204" pitchFamily="34" charset="0"/>
                <a:cs typeface="Calibri" panose="020F0502020204030204" pitchFamily="34" charset="0"/>
              </a:rPr>
              <a:t> la información obtenida </a:t>
            </a:r>
            <a:r>
              <a:rPr lang="es-ES" sz="1600" dirty="0">
                <a:solidFill>
                  <a:sysClr val="windowText" lastClr="000000"/>
                </a:solidFill>
                <a:latin typeface="Calibri" panose="020F0502020204030204" pitchFamily="34" charset="0"/>
                <a:cs typeface="Calibri" panose="020F0502020204030204" pitchFamily="34" charset="0"/>
              </a:rPr>
              <a:t>para adaptar su apoyo y ayudar a la aprendiz a replantearse o planificar los siguientes pasos.</a:t>
            </a:r>
            <a:endParaRPr lang="es-ES" sz="1600" noProof="0" dirty="0">
              <a:solidFill>
                <a:sysClr val="windowText" lastClr="000000"/>
              </a:solidFill>
              <a:latin typeface="Calibri" panose="020F0502020204030204" pitchFamily="34" charset="0"/>
              <a:cs typeface="Calibri" panose="020F0502020204030204" pitchFamily="34" charset="0"/>
            </a:endParaRPr>
          </a:p>
        </p:txBody>
      </p:sp>
      <p:grpSp>
        <p:nvGrpSpPr>
          <p:cNvPr id="32" name="Group 31">
            <a:extLst>
              <a:ext uri="{FF2B5EF4-FFF2-40B4-BE49-F238E27FC236}">
                <a16:creationId xmlns:a16="http://schemas.microsoft.com/office/drawing/2014/main" id="{CC9CF4C8-F918-99D4-D8D2-D6DBF3670408}"/>
              </a:ext>
            </a:extLst>
          </p:cNvPr>
          <p:cNvGrpSpPr/>
          <p:nvPr/>
        </p:nvGrpSpPr>
        <p:grpSpPr>
          <a:xfrm>
            <a:off x="895928" y="1203101"/>
            <a:ext cx="10962697" cy="2862322"/>
            <a:chOff x="505403" y="968573"/>
            <a:chExt cx="10962697" cy="2862322"/>
          </a:xfrm>
        </p:grpSpPr>
        <p:grpSp>
          <p:nvGrpSpPr>
            <p:cNvPr id="31" name="Group 30">
              <a:extLst>
                <a:ext uri="{FF2B5EF4-FFF2-40B4-BE49-F238E27FC236}">
                  <a16:creationId xmlns:a16="http://schemas.microsoft.com/office/drawing/2014/main" id="{2EAD806C-6DC4-32CF-3736-1275FB87E9D9}"/>
                </a:ext>
              </a:extLst>
            </p:cNvPr>
            <p:cNvGrpSpPr/>
            <p:nvPr/>
          </p:nvGrpSpPr>
          <p:grpSpPr>
            <a:xfrm>
              <a:off x="505403" y="968573"/>
              <a:ext cx="10962697" cy="2862322"/>
              <a:chOff x="505403" y="968573"/>
              <a:chExt cx="10962697" cy="2862322"/>
            </a:xfrm>
          </p:grpSpPr>
          <p:sp>
            <p:nvSpPr>
              <p:cNvPr id="26" name="TextBox 25">
                <a:extLst>
                  <a:ext uri="{FF2B5EF4-FFF2-40B4-BE49-F238E27FC236}">
                    <a16:creationId xmlns:a16="http://schemas.microsoft.com/office/drawing/2014/main" id="{4BD63188-B55C-75C7-254B-554073A5C1FE}"/>
                  </a:ext>
                </a:extLst>
              </p:cNvPr>
              <p:cNvSpPr txBox="1"/>
              <p:nvPr/>
            </p:nvSpPr>
            <p:spPr>
              <a:xfrm>
                <a:off x="6546571" y="1891903"/>
                <a:ext cx="4921529" cy="1938992"/>
              </a:xfrm>
              <a:prstGeom prst="rect">
                <a:avLst/>
              </a:prstGeom>
              <a:noFill/>
            </p:spPr>
            <p:txBody>
              <a:bodyPr wrap="square" lIns="91440" tIns="45720" rIns="91440" bIns="45720" anchor="t">
                <a:spAutoFit/>
              </a:bodyPr>
              <a:lstStyle/>
              <a:p>
                <a:pPr marL="0" marR="0" lvl="0" indent="0" defTabSz="914400" eaLnBrk="1" fontAlgn="auto" latinLnBrk="0" hangingPunct="1">
                  <a:lnSpc>
                    <a:spcPct val="100000"/>
                  </a:lnSpc>
                  <a:spcBef>
                    <a:spcPts val="0"/>
                  </a:spcBef>
                  <a:spcAft>
                    <a:spcPts val="1200"/>
                  </a:spcAft>
                  <a:buClrTx/>
                  <a:buSzTx/>
                  <a:buFontTx/>
                  <a:buNone/>
                  <a:tabLst/>
                  <a:defRPr/>
                </a:pPr>
                <a:r>
                  <a:rPr lang="es-ES" sz="1600" b="1" noProof="0" dirty="0">
                    <a:solidFill>
                      <a:sysClr val="windowText" lastClr="000000"/>
                    </a:solidFill>
                    <a:latin typeface="Calibri" panose="020F0502020204030204" pitchFamily="34" charset="0"/>
                    <a:cs typeface="Calibri" panose="020F0502020204030204" pitchFamily="34" charset="0"/>
                  </a:rPr>
                  <a:t>Haz preguntas de orientación</a:t>
                </a:r>
              </a:p>
              <a:p>
                <a:pPr marL="0" marR="0" lvl="0" indent="0" defTabSz="914400" eaLnBrk="1" fontAlgn="auto" latinLnBrk="0" hangingPunct="1">
                  <a:lnSpc>
                    <a:spcPct val="100000"/>
                  </a:lnSpc>
                  <a:spcBef>
                    <a:spcPts val="0"/>
                  </a:spcBef>
                  <a:spcAft>
                    <a:spcPts val="1200"/>
                  </a:spcAft>
                  <a:buClrTx/>
                  <a:buSzTx/>
                  <a:buFontTx/>
                  <a:buNone/>
                  <a:tabLst/>
                  <a:defRPr/>
                </a:pPr>
                <a:r>
                  <a:rPr lang="es-ES" sz="1600" noProof="0" dirty="0">
                    <a:solidFill>
                      <a:sysClr val="windowText" lastClr="000000"/>
                    </a:solidFill>
                    <a:latin typeface="Calibri" panose="020F0502020204030204" pitchFamily="34" charset="0"/>
                    <a:cs typeface="Calibri" panose="020F0502020204030204" pitchFamily="34" charset="0"/>
                  </a:rPr>
                  <a:t>«¿Qué has estado diciendo sobre esta situación?</a:t>
                </a:r>
              </a:p>
              <a:p>
                <a:pPr marL="0" marR="0" lvl="0" indent="0" defTabSz="914400" eaLnBrk="1" fontAlgn="auto" latinLnBrk="0" hangingPunct="1">
                  <a:lnSpc>
                    <a:spcPct val="100000"/>
                  </a:lnSpc>
                  <a:spcBef>
                    <a:spcPts val="0"/>
                  </a:spcBef>
                  <a:spcAft>
                    <a:spcPts val="1200"/>
                  </a:spcAft>
                  <a:buClrTx/>
                  <a:buSzTx/>
                  <a:buFontTx/>
                  <a:buNone/>
                  <a:tabLst/>
                  <a:defRPr/>
                </a:pPr>
                <a:r>
                  <a:rPr lang="es-ES" sz="1600" noProof="0" dirty="0">
                    <a:solidFill>
                      <a:sysClr val="windowText" lastClr="000000"/>
                    </a:solidFill>
                    <a:latin typeface="Calibri" panose="020F0502020204030204" pitchFamily="34" charset="0"/>
                    <a:cs typeface="Calibri" panose="020F0502020204030204" pitchFamily="34" charset="0"/>
                  </a:rPr>
                  <a:t>«¿Qué pensamientos se te pasan por la cabeza?</a:t>
                </a:r>
              </a:p>
              <a:p>
                <a:pPr marL="0" marR="0" lvl="0" indent="0" defTabSz="914400" eaLnBrk="1" fontAlgn="auto" latinLnBrk="0" hangingPunct="1">
                  <a:lnSpc>
                    <a:spcPct val="100000"/>
                  </a:lnSpc>
                  <a:spcBef>
                    <a:spcPts val="0"/>
                  </a:spcBef>
                  <a:spcAft>
                    <a:spcPts val="1200"/>
                  </a:spcAft>
                  <a:buClrTx/>
                  <a:buSzTx/>
                  <a:buFontTx/>
                  <a:buNone/>
                  <a:tabLst/>
                  <a:defRPr/>
                </a:pPr>
                <a:r>
                  <a:rPr lang="es-ES" sz="1600" noProof="0" dirty="0">
                    <a:solidFill>
                      <a:sysClr val="windowText" lastClr="000000"/>
                    </a:solidFill>
                    <a:latin typeface="Calibri" panose="020F0502020204030204" pitchFamily="34" charset="0"/>
                    <a:cs typeface="Calibri" panose="020F0502020204030204" pitchFamily="34" charset="0"/>
                  </a:rPr>
                  <a:t>«¿Qué medidas has tomado?</a:t>
                </a:r>
              </a:p>
              <a:p>
                <a:pPr marL="0" marR="0" lvl="0" indent="0" defTabSz="914400" eaLnBrk="1" fontAlgn="auto" latinLnBrk="0" hangingPunct="1">
                  <a:lnSpc>
                    <a:spcPct val="100000"/>
                  </a:lnSpc>
                  <a:spcBef>
                    <a:spcPts val="0"/>
                  </a:spcBef>
                  <a:spcAft>
                    <a:spcPts val="1200"/>
                  </a:spcAft>
                  <a:buClrTx/>
                  <a:buSzTx/>
                  <a:buFontTx/>
                  <a:buNone/>
                  <a:tabLst/>
                  <a:defRPr/>
                </a:pPr>
                <a:r>
                  <a:rPr lang="es-ES" sz="1600" noProof="0" dirty="0">
                    <a:solidFill>
                      <a:sysClr val="windowText" lastClr="000000"/>
                    </a:solidFill>
                    <a:latin typeface="Calibri" panose="020F0502020204030204" pitchFamily="34" charset="0"/>
                    <a:cs typeface="Calibri" panose="020F0502020204030204" pitchFamily="34" charset="0"/>
                  </a:rPr>
                  <a:t>«¿Qué emociones estás experimentando?</a:t>
                </a:r>
              </a:p>
            </p:txBody>
          </p:sp>
          <p:sp>
            <p:nvSpPr>
              <p:cNvPr id="6" name="TextBox 5">
                <a:extLst>
                  <a:ext uri="{FF2B5EF4-FFF2-40B4-BE49-F238E27FC236}">
                    <a16:creationId xmlns:a16="http://schemas.microsoft.com/office/drawing/2014/main" id="{20BE4B44-F762-1582-AB55-EB296B8EBFE1}"/>
                  </a:ext>
                </a:extLst>
              </p:cNvPr>
              <p:cNvSpPr txBox="1"/>
              <p:nvPr/>
            </p:nvSpPr>
            <p:spPr>
              <a:xfrm>
                <a:off x="505403" y="968573"/>
                <a:ext cx="4921529" cy="2862322"/>
              </a:xfrm>
              <a:prstGeom prst="rect">
                <a:avLst/>
              </a:prstGeom>
              <a:noFill/>
            </p:spPr>
            <p:txBody>
              <a:bodyPr wrap="square" lIns="91440" tIns="45720" rIns="91440" bIns="45720" anchor="t">
                <a:spAutoFit/>
              </a:bodyPr>
              <a:lstStyle/>
              <a:p>
                <a:pPr marL="0" marR="0" lvl="0" indent="0" defTabSz="914400" eaLnBrk="1" fontAlgn="auto" latinLnBrk="0" hangingPunct="1">
                  <a:lnSpc>
                    <a:spcPct val="100000"/>
                  </a:lnSpc>
                  <a:spcBef>
                    <a:spcPts val="0"/>
                  </a:spcBef>
                  <a:spcAft>
                    <a:spcPts val="1200"/>
                  </a:spcAft>
                  <a:buClrTx/>
                  <a:buSzTx/>
                  <a:buFontTx/>
                  <a:buNone/>
                  <a:tabLst/>
                  <a:defRPr/>
                </a:pPr>
                <a:r>
                  <a:rPr kumimoji="0" lang="es-ES" sz="2400" b="1"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Pasos para mentoras</a:t>
                </a:r>
              </a:p>
              <a:p>
                <a:pPr marL="0" marR="0" lvl="0" indent="0" defTabSz="914400" eaLnBrk="1" fontAlgn="auto" latinLnBrk="0" hangingPunct="1">
                  <a:lnSpc>
                    <a:spcPct val="100000"/>
                  </a:lnSpc>
                  <a:spcBef>
                    <a:spcPts val="0"/>
                  </a:spcBef>
                  <a:spcAft>
                    <a:spcPts val="1200"/>
                  </a:spcAft>
                  <a:buClrTx/>
                  <a:buSzTx/>
                  <a:buFontTx/>
                  <a:buNone/>
                  <a:tabLst/>
                  <a:defRPr/>
                </a:pPr>
                <a:endParaRPr kumimoji="0" lang="es-ES" sz="1600" b="1"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endParaRPr>
              </a:p>
              <a:p>
                <a:pPr marL="0" marR="0" lvl="0" indent="0" defTabSz="914400" eaLnBrk="1" fontAlgn="auto" latinLnBrk="0" hangingPunct="1">
                  <a:lnSpc>
                    <a:spcPct val="100000"/>
                  </a:lnSpc>
                  <a:spcBef>
                    <a:spcPts val="0"/>
                  </a:spcBef>
                  <a:spcAft>
                    <a:spcPts val="1200"/>
                  </a:spcAft>
                  <a:buClrTx/>
                  <a:buSzTx/>
                  <a:buFontTx/>
                  <a:buNone/>
                  <a:tabLst/>
                  <a:defRPr/>
                </a:pPr>
                <a:r>
                  <a:rPr kumimoji="0" lang="es-ES" sz="1600" b="1"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Dibuja o comparte el mapa con cuatro papeles</a:t>
                </a:r>
              </a:p>
              <a:p>
                <a:pPr marL="0" marR="0" lvl="0" indent="0" defTabSz="914400" eaLnBrk="1" fontAlgn="auto" latinLnBrk="0" hangingPunct="1">
                  <a:lnSpc>
                    <a:spcPct val="100000"/>
                  </a:lnSpc>
                  <a:spcBef>
                    <a:spcPts val="0"/>
                  </a:spcBef>
                  <a:spcAft>
                    <a:spcPts val="1200"/>
                  </a:spcAft>
                  <a:buClrTx/>
                  <a:buSzTx/>
                  <a:buFontTx/>
                  <a:buNone/>
                  <a:tabLst/>
                  <a:defRPr/>
                </a:pPr>
                <a:r>
                  <a:rPr lang="es-ES" sz="1600" dirty="0">
                    <a:solidFill>
                      <a:sysClr val="windowText" lastClr="000000"/>
                    </a:solidFill>
                    <a:latin typeface="Calibri" panose="020F0502020204030204" pitchFamily="34" charset="0"/>
                    <a:cs typeface="Calibri" panose="020F0502020204030204" pitchFamily="34" charset="0"/>
                  </a:rPr>
                  <a:t>Lo que </a:t>
                </a:r>
                <a:r>
                  <a:rPr lang="es-ES" sz="1600" b="1" dirty="0">
                    <a:solidFill>
                      <a:sysClr val="windowText" lastClr="000000"/>
                    </a:solidFill>
                    <a:latin typeface="Calibri" panose="020F0502020204030204" pitchFamily="34" charset="0"/>
                    <a:cs typeface="Calibri" panose="020F0502020204030204" pitchFamily="34" charset="0"/>
                  </a:rPr>
                  <a:t>DICEN</a:t>
                </a:r>
                <a:endParaRPr kumimoji="0" lang="es-ES" sz="1600" b="1"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endParaRPr>
              </a:p>
              <a:p>
                <a:pPr lvl="0">
                  <a:spcAft>
                    <a:spcPts val="1200"/>
                  </a:spcAft>
                  <a:buClrTx/>
                  <a:defRPr/>
                </a:pPr>
                <a:r>
                  <a:rPr lang="es-ES" sz="1600" dirty="0">
                    <a:solidFill>
                      <a:sysClr val="windowText" lastClr="000000"/>
                    </a:solidFill>
                    <a:latin typeface="Calibri" panose="020F0502020204030204" pitchFamily="34" charset="0"/>
                    <a:cs typeface="Calibri" panose="020F0502020204030204" pitchFamily="34" charset="0"/>
                  </a:rPr>
                  <a:t>Lo que </a:t>
                </a:r>
                <a:r>
                  <a:rPr lang="es-ES" sz="1600" b="1" dirty="0">
                    <a:solidFill>
                      <a:sysClr val="windowText" lastClr="000000"/>
                    </a:solidFill>
                    <a:latin typeface="Calibri" panose="020F0502020204030204" pitchFamily="34" charset="0"/>
                    <a:cs typeface="Calibri" panose="020F0502020204030204" pitchFamily="34" charset="0"/>
                  </a:rPr>
                  <a:t>PIENSAN</a:t>
                </a:r>
              </a:p>
              <a:p>
                <a:pPr lvl="0">
                  <a:spcAft>
                    <a:spcPts val="1200"/>
                  </a:spcAft>
                  <a:buClrTx/>
                  <a:defRPr/>
                </a:pPr>
                <a:r>
                  <a:rPr lang="es-ES" sz="1600" dirty="0">
                    <a:solidFill>
                      <a:sysClr val="windowText" lastClr="000000"/>
                    </a:solidFill>
                    <a:latin typeface="Calibri" panose="020F0502020204030204" pitchFamily="34" charset="0"/>
                    <a:cs typeface="Calibri" panose="020F0502020204030204" pitchFamily="34" charset="0"/>
                  </a:rPr>
                  <a:t>Lo que </a:t>
                </a:r>
                <a:r>
                  <a:rPr lang="es-ES" sz="1600" b="1" dirty="0">
                    <a:solidFill>
                      <a:sysClr val="windowText" lastClr="000000"/>
                    </a:solidFill>
                    <a:latin typeface="Calibri" panose="020F0502020204030204" pitchFamily="34" charset="0"/>
                    <a:cs typeface="Calibri" panose="020F0502020204030204" pitchFamily="34" charset="0"/>
                  </a:rPr>
                  <a:t>HACEN</a:t>
                </a:r>
              </a:p>
              <a:p>
                <a:pPr lvl="0">
                  <a:spcAft>
                    <a:spcPts val="1200"/>
                  </a:spcAft>
                  <a:buClrTx/>
                  <a:defRPr/>
                </a:pPr>
                <a:r>
                  <a:rPr lang="es-ES" sz="1600" dirty="0">
                    <a:solidFill>
                      <a:sysClr val="windowText" lastClr="000000"/>
                    </a:solidFill>
                    <a:latin typeface="Calibri" panose="020F0502020204030204" pitchFamily="34" charset="0"/>
                    <a:cs typeface="Calibri" panose="020F0502020204030204" pitchFamily="34" charset="0"/>
                  </a:rPr>
                  <a:t>Lo que </a:t>
                </a:r>
                <a:r>
                  <a:rPr lang="es-ES" sz="1600" b="1" dirty="0">
                    <a:solidFill>
                      <a:sysClr val="windowText" lastClr="000000"/>
                    </a:solidFill>
                    <a:latin typeface="Calibri" panose="020F0502020204030204" pitchFamily="34" charset="0"/>
                    <a:cs typeface="Calibri" panose="020F0502020204030204" pitchFamily="34" charset="0"/>
                  </a:rPr>
                  <a:t>SIENTEN</a:t>
                </a:r>
              </a:p>
            </p:txBody>
          </p:sp>
        </p:grpSp>
        <p:pic>
          <p:nvPicPr>
            <p:cNvPr id="15" name="Graphic 14" descr="Postit Notes outline">
              <a:extLst>
                <a:ext uri="{FF2B5EF4-FFF2-40B4-BE49-F238E27FC236}">
                  <a16:creationId xmlns:a16="http://schemas.microsoft.com/office/drawing/2014/main" id="{1019657F-4B68-BA79-6168-44B88069D97A}"/>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830866" y="1777701"/>
              <a:ext cx="596066" cy="596066"/>
            </a:xfrm>
            <a:prstGeom prst="rect">
              <a:avLst/>
            </a:prstGeom>
            <a:effectLst>
              <a:outerShdw blurRad="63500" sx="102000" sy="102000" algn="ctr" rotWithShape="0">
                <a:prstClr val="black">
                  <a:alpha val="40000"/>
                </a:prstClr>
              </a:outerShdw>
            </a:effectLst>
          </p:spPr>
        </p:pic>
      </p:grpSp>
      <p:pic>
        <p:nvPicPr>
          <p:cNvPr id="28" name="Graphic 27" descr="Badge 1 with solid fill">
            <a:extLst>
              <a:ext uri="{FF2B5EF4-FFF2-40B4-BE49-F238E27FC236}">
                <a16:creationId xmlns:a16="http://schemas.microsoft.com/office/drawing/2014/main" id="{B3C0E1A2-4D49-997E-1B78-294CC6B4A636}"/>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35928" y="2130262"/>
            <a:ext cx="360000" cy="360000"/>
          </a:xfrm>
          <a:prstGeom prst="rect">
            <a:avLst/>
          </a:prstGeom>
        </p:spPr>
      </p:pic>
      <p:pic>
        <p:nvPicPr>
          <p:cNvPr id="35" name="Graphic 34" descr="Badge 5 with solid fill">
            <a:extLst>
              <a:ext uri="{FF2B5EF4-FFF2-40B4-BE49-F238E27FC236}">
                <a16:creationId xmlns:a16="http://schemas.microsoft.com/office/drawing/2014/main" id="{ED44D1FD-F341-7E97-2C19-A324DE3626DD}"/>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35928" y="5461905"/>
            <a:ext cx="360000" cy="360000"/>
          </a:xfrm>
          <a:prstGeom prst="rect">
            <a:avLst/>
          </a:prstGeom>
        </p:spPr>
      </p:pic>
      <p:pic>
        <p:nvPicPr>
          <p:cNvPr id="37" name="Graphic 36" descr="Badge 4 with solid fill">
            <a:extLst>
              <a:ext uri="{FF2B5EF4-FFF2-40B4-BE49-F238E27FC236}">
                <a16:creationId xmlns:a16="http://schemas.microsoft.com/office/drawing/2014/main" id="{7B1F71C8-A66E-AA4D-C474-F73B6ECEAB0E}"/>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535928" y="5032551"/>
            <a:ext cx="360000" cy="360000"/>
          </a:xfrm>
          <a:prstGeom prst="rect">
            <a:avLst/>
          </a:prstGeom>
        </p:spPr>
      </p:pic>
      <p:pic>
        <p:nvPicPr>
          <p:cNvPr id="39" name="Graphic 38" descr="Badge 3 with solid fill">
            <a:extLst>
              <a:ext uri="{FF2B5EF4-FFF2-40B4-BE49-F238E27FC236}">
                <a16:creationId xmlns:a16="http://schemas.microsoft.com/office/drawing/2014/main" id="{CA897036-05C7-3207-59E3-18330FC2CD27}"/>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535928" y="4632584"/>
            <a:ext cx="360000" cy="360000"/>
          </a:xfrm>
          <a:prstGeom prst="rect">
            <a:avLst/>
          </a:prstGeom>
        </p:spPr>
      </p:pic>
      <p:pic>
        <p:nvPicPr>
          <p:cNvPr id="41" name="Graphic 40" descr="Badge with solid fill">
            <a:extLst>
              <a:ext uri="{FF2B5EF4-FFF2-40B4-BE49-F238E27FC236}">
                <a16:creationId xmlns:a16="http://schemas.microsoft.com/office/drawing/2014/main" id="{856101C5-A141-C1D8-0040-72FE9E13F123}"/>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6577095" y="2130262"/>
            <a:ext cx="360000" cy="360000"/>
          </a:xfrm>
          <a:prstGeom prst="rect">
            <a:avLst/>
          </a:prstGeom>
        </p:spPr>
      </p:pic>
    </p:spTree>
    <p:extLst>
      <p:ext uri="{BB962C8B-B14F-4D97-AF65-F5344CB8AC3E}">
        <p14:creationId xmlns:p14="http://schemas.microsoft.com/office/powerpoint/2010/main" val="33185989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83">
          <a:extLst>
            <a:ext uri="{FF2B5EF4-FFF2-40B4-BE49-F238E27FC236}">
              <a16:creationId xmlns:a16="http://schemas.microsoft.com/office/drawing/2014/main" id="{3BC7F115-4D52-651A-C4F5-A7DBA7031AD6}"/>
            </a:ext>
          </a:extLst>
        </p:cNvPr>
        <p:cNvGrpSpPr/>
        <p:nvPr/>
      </p:nvGrpSpPr>
      <p:grpSpPr>
        <a:xfrm>
          <a:off x="0" y="0"/>
          <a:ext cx="0" cy="0"/>
          <a:chOff x="0" y="0"/>
          <a:chExt cx="0" cy="0"/>
        </a:xfrm>
      </p:grpSpPr>
      <p:sp>
        <p:nvSpPr>
          <p:cNvPr id="284" name="Google Shape;284;g36ef86f86b0_2_77">
            <a:extLst>
              <a:ext uri="{FF2B5EF4-FFF2-40B4-BE49-F238E27FC236}">
                <a16:creationId xmlns:a16="http://schemas.microsoft.com/office/drawing/2014/main" id="{799A76FB-B8BA-900B-8E6C-8C558797D544}"/>
              </a:ext>
            </a:extLst>
          </p:cNvPr>
          <p:cNvSpPr txBox="1">
            <a:spLocks noGrp="1"/>
          </p:cNvSpPr>
          <p:nvPr>
            <p:ph type="body" idx="1"/>
          </p:nvPr>
        </p:nvSpPr>
        <p:spPr>
          <a:xfrm>
            <a:off x="4946073" y="253011"/>
            <a:ext cx="6866400" cy="941707"/>
          </a:xfrm>
          <a:prstGeom prst="rect">
            <a:avLst/>
          </a:prstGeom>
          <a:noFill/>
          <a:ln>
            <a:noFill/>
          </a:ln>
        </p:spPr>
        <p:txBody>
          <a:bodyPr spcFirstLastPara="1" wrap="square" lIns="91425" tIns="45700" rIns="91425" bIns="45700" anchor="t" anchorCtr="0">
            <a:noAutofit/>
          </a:bodyPr>
          <a:lstStyle/>
          <a:p>
            <a:pPr marL="0" indent="0">
              <a:spcBef>
                <a:spcPts val="0"/>
              </a:spcBef>
            </a:pPr>
            <a:r>
              <a:rPr lang="es-ES" noProof="0" dirty="0">
                <a:latin typeface="Calibri" panose="020F0502020204030204" pitchFamily="34" charset="0"/>
                <a:cs typeface="Calibri" panose="020F0502020204030204" pitchFamily="34" charset="0"/>
              </a:rPr>
              <a:t>Ayudar a las aprendices a establecer y alcanzar sus objetivos</a:t>
            </a:r>
            <a:endParaRPr lang="es-ES" noProof="0" dirty="0"/>
          </a:p>
          <a:p>
            <a:pPr marL="0" lvl="0" indent="0" algn="l" rtl="0">
              <a:lnSpc>
                <a:spcPct val="90000"/>
              </a:lnSpc>
              <a:spcBef>
                <a:spcPts val="0"/>
              </a:spcBef>
              <a:spcAft>
                <a:spcPts val="0"/>
              </a:spcAft>
              <a:buClr>
                <a:srgbClr val="E64424"/>
              </a:buClr>
              <a:buSzPts val="3200"/>
              <a:buNone/>
            </a:pPr>
            <a:endParaRPr lang="es-ES" noProof="0" dirty="0"/>
          </a:p>
        </p:txBody>
      </p:sp>
      <p:pic>
        <p:nvPicPr>
          <p:cNvPr id="7" name="Picture Placeholder 6" descr="A person talking to another person  AI-generated content may be incorrect.">
            <a:extLst>
              <a:ext uri="{FF2B5EF4-FFF2-40B4-BE49-F238E27FC236}">
                <a16:creationId xmlns:a16="http://schemas.microsoft.com/office/drawing/2014/main" id="{F7E0AA71-B592-CD78-BDD5-90368FEDB8DC}"/>
              </a:ext>
            </a:extLst>
          </p:cNvPr>
          <p:cNvPicPr>
            <a:picLocks noGrp="1" noChangeAspect="1"/>
          </p:cNvPicPr>
          <p:nvPr>
            <p:ph type="pic" idx="3"/>
          </p:nvPr>
        </p:nvPicPr>
        <p:blipFill>
          <a:blip r:embed="rId3"/>
          <a:srcRect l="17022" r="17022"/>
          <a:stretch>
            <a:fillRect/>
          </a:stretch>
        </p:blipFill>
        <p:spPr/>
      </p:pic>
      <p:sp>
        <p:nvSpPr>
          <p:cNvPr id="12" name="Google Shape;285;g36ef86f86b0_2_77">
            <a:extLst>
              <a:ext uri="{FF2B5EF4-FFF2-40B4-BE49-F238E27FC236}">
                <a16:creationId xmlns:a16="http://schemas.microsoft.com/office/drawing/2014/main" id="{57059405-1DEA-AB22-7663-EB4B80FF1B1E}"/>
              </a:ext>
            </a:extLst>
          </p:cNvPr>
          <p:cNvSpPr txBox="1">
            <a:spLocks/>
          </p:cNvSpPr>
          <p:nvPr/>
        </p:nvSpPr>
        <p:spPr>
          <a:xfrm>
            <a:off x="4979574" y="1320483"/>
            <a:ext cx="6068998" cy="1114438"/>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90000"/>
              </a:lnSpc>
              <a:spcBef>
                <a:spcPts val="1000"/>
              </a:spcBef>
              <a:spcAft>
                <a:spcPts val="0"/>
              </a:spcAft>
              <a:buClr>
                <a:srgbClr val="3A3838"/>
              </a:buClr>
              <a:buSzPts val="2000"/>
              <a:buFont typeface="Arial"/>
              <a:buNone/>
              <a:defRPr sz="2000" b="0" i="0" u="none" strike="noStrike" cap="none">
                <a:solidFill>
                  <a:srgbClr val="3A3838"/>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indent="0">
              <a:lnSpc>
                <a:spcPct val="115000"/>
              </a:lnSpc>
              <a:spcBef>
                <a:spcPts val="300"/>
              </a:spcBef>
            </a:pPr>
            <a:r>
              <a:rPr lang="es-ES" sz="1400" b="1" noProof="0" dirty="0">
                <a:solidFill>
                  <a:schemeClr val="dk1"/>
                </a:solidFill>
                <a:latin typeface="Calibri" panose="020F0502020204030204" pitchFamily="34" charset="0"/>
                <a:cs typeface="Calibri" panose="020F0502020204030204" pitchFamily="34" charset="0"/>
              </a:rPr>
              <a:t>Establecimiento de objetivos en la mentoría</a:t>
            </a:r>
          </a:p>
          <a:p>
            <a:pPr marL="0" indent="0">
              <a:lnSpc>
                <a:spcPct val="115000"/>
              </a:lnSpc>
              <a:spcBef>
                <a:spcPts val="300"/>
              </a:spcBef>
            </a:pPr>
            <a:r>
              <a:rPr lang="es-ES" sz="1400" noProof="0" dirty="0">
                <a:solidFill>
                  <a:schemeClr val="dk1"/>
                </a:solidFill>
                <a:latin typeface="Calibri" panose="020F0502020204030204" pitchFamily="34" charset="0"/>
                <a:cs typeface="Calibri" panose="020F0502020204030204" pitchFamily="34" charset="0"/>
              </a:rPr>
              <a:t>Establecer objetivos es esencial en la mentoría. Estos proporcionan una dirección, mantienen motivados a las aprendices y permiten tanto a la mentora como a la aprendiz realizar un seguimiento del progreso.</a:t>
            </a:r>
          </a:p>
        </p:txBody>
      </p:sp>
      <p:sp>
        <p:nvSpPr>
          <p:cNvPr id="13" name="Google Shape;285;g36ef86f86b0_2_77">
            <a:extLst>
              <a:ext uri="{FF2B5EF4-FFF2-40B4-BE49-F238E27FC236}">
                <a16:creationId xmlns:a16="http://schemas.microsoft.com/office/drawing/2014/main" id="{B0C21ADD-7091-2A91-AEAE-DA2881656D78}"/>
              </a:ext>
            </a:extLst>
          </p:cNvPr>
          <p:cNvSpPr txBox="1">
            <a:spLocks/>
          </p:cNvSpPr>
          <p:nvPr/>
        </p:nvSpPr>
        <p:spPr>
          <a:xfrm>
            <a:off x="4979574" y="5071506"/>
            <a:ext cx="4972948" cy="1786493"/>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90000"/>
              </a:lnSpc>
              <a:spcBef>
                <a:spcPts val="1000"/>
              </a:spcBef>
              <a:spcAft>
                <a:spcPts val="0"/>
              </a:spcAft>
              <a:buClr>
                <a:srgbClr val="3A3838"/>
              </a:buClr>
              <a:buSzPts val="1800"/>
              <a:buFont typeface="Arial"/>
              <a:buNone/>
              <a:defRPr sz="1800" b="0" i="0" u="none" strike="noStrike" cap="none">
                <a:solidFill>
                  <a:srgbClr val="3A3838"/>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indent="0">
              <a:lnSpc>
                <a:spcPct val="133333"/>
              </a:lnSpc>
              <a:spcBef>
                <a:spcPts val="900"/>
              </a:spcBef>
            </a:pPr>
            <a:r>
              <a:rPr lang="es-ES" sz="1400" b="1" dirty="0">
                <a:solidFill>
                  <a:schemeClr val="dk1"/>
                </a:solidFill>
                <a:latin typeface="Calibri" panose="020F0502020204030204" pitchFamily="34" charset="0"/>
                <a:cs typeface="Calibri" panose="020F0502020204030204" pitchFamily="34" charset="0"/>
              </a:rPr>
              <a:t>Seguir el progreso y mantener la responsabilidad</a:t>
            </a:r>
          </a:p>
          <a:p>
            <a:pPr marL="0" indent="0">
              <a:lnSpc>
                <a:spcPct val="133333"/>
              </a:lnSpc>
              <a:spcBef>
                <a:spcPts val="900"/>
              </a:spcBef>
            </a:pPr>
            <a:r>
              <a:rPr lang="es-ES" sz="1400" dirty="0">
                <a:solidFill>
                  <a:schemeClr val="dk1"/>
                </a:solidFill>
                <a:latin typeface="Calibri" panose="020F0502020204030204" pitchFamily="34" charset="0"/>
                <a:cs typeface="Calibri" panose="020F0502020204030204" pitchFamily="34" charset="0"/>
              </a:rPr>
              <a:t>Las revisiones periódicas, celebrar los pequeños logros y fomentar la autorreflexión ayudan a los aprendices a mantener la responsabilidad y adaptar los objetivos a medida que crecen.</a:t>
            </a:r>
            <a:endParaRPr lang="es-ES" sz="1400" noProof="0" dirty="0">
              <a:solidFill>
                <a:schemeClr val="dk1"/>
              </a:solidFill>
              <a:latin typeface="Calibri" panose="020F0502020204030204" pitchFamily="34" charset="0"/>
              <a:cs typeface="Calibri" panose="020F0502020204030204" pitchFamily="34" charset="0"/>
            </a:endParaRPr>
          </a:p>
        </p:txBody>
      </p:sp>
      <p:sp>
        <p:nvSpPr>
          <p:cNvPr id="14" name="Google Shape;285;g36ef86f86b0_2_77">
            <a:extLst>
              <a:ext uri="{FF2B5EF4-FFF2-40B4-BE49-F238E27FC236}">
                <a16:creationId xmlns:a16="http://schemas.microsoft.com/office/drawing/2014/main" id="{9409E604-7DE9-B6E9-2F10-EF285FEFCF8A}"/>
              </a:ext>
            </a:extLst>
          </p:cNvPr>
          <p:cNvSpPr txBox="1">
            <a:spLocks/>
          </p:cNvSpPr>
          <p:nvPr/>
        </p:nvSpPr>
        <p:spPr>
          <a:xfrm>
            <a:off x="4979573" y="1894290"/>
            <a:ext cx="6138787" cy="1436915"/>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90000"/>
              </a:lnSpc>
              <a:spcBef>
                <a:spcPts val="1000"/>
              </a:spcBef>
              <a:spcAft>
                <a:spcPts val="0"/>
              </a:spcAft>
              <a:buClr>
                <a:srgbClr val="3A3838"/>
              </a:buClr>
              <a:buSzPts val="1800"/>
              <a:buFont typeface="Arial"/>
              <a:buNone/>
              <a:defRPr sz="1800" b="0" i="0" u="none" strike="noStrike" cap="none">
                <a:solidFill>
                  <a:srgbClr val="3A3838"/>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indent="0">
              <a:lnSpc>
                <a:spcPct val="133333"/>
              </a:lnSpc>
              <a:spcBef>
                <a:spcPts val="900"/>
              </a:spcBef>
              <a:buClr>
                <a:schemeClr val="dk1"/>
              </a:buClr>
              <a:buSzPts val="1100"/>
            </a:pPr>
            <a:endParaRPr lang="es-ES" sz="1400" b="1" noProof="0" dirty="0">
              <a:solidFill>
                <a:schemeClr val="dk1"/>
              </a:solidFill>
              <a:latin typeface="Calibri" panose="020F0502020204030204" pitchFamily="34" charset="0"/>
              <a:cs typeface="Calibri" panose="020F0502020204030204" pitchFamily="34" charset="0"/>
            </a:endParaRPr>
          </a:p>
          <a:p>
            <a:pPr marL="0" indent="0">
              <a:lnSpc>
                <a:spcPct val="133333"/>
              </a:lnSpc>
              <a:spcBef>
                <a:spcPts val="900"/>
              </a:spcBef>
              <a:buClr>
                <a:schemeClr val="dk1"/>
              </a:buClr>
              <a:buSzPts val="1100"/>
            </a:pPr>
            <a:r>
              <a:rPr lang="es-ES" sz="1400" b="1" noProof="0" dirty="0">
                <a:solidFill>
                  <a:schemeClr val="dk1"/>
                </a:solidFill>
                <a:latin typeface="Calibri" panose="020F0502020204030204" pitchFamily="34" charset="0"/>
                <a:cs typeface="Calibri" panose="020F0502020204030204" pitchFamily="34" charset="0"/>
              </a:rPr>
              <a:t>Colaboración para establecer objetivos</a:t>
            </a:r>
          </a:p>
          <a:p>
            <a:pPr marL="0" indent="0">
              <a:lnSpc>
                <a:spcPct val="133333"/>
              </a:lnSpc>
              <a:spcBef>
                <a:spcPts val="900"/>
              </a:spcBef>
              <a:buClr>
                <a:schemeClr val="dk1"/>
              </a:buClr>
              <a:buSzPts val="1100"/>
            </a:pPr>
            <a:r>
              <a:rPr lang="es-ES" sz="1400" noProof="0" dirty="0">
                <a:solidFill>
                  <a:schemeClr val="dk1"/>
                </a:solidFill>
                <a:latin typeface="Calibri" panose="020F0502020204030204" pitchFamily="34" charset="0"/>
                <a:cs typeface="Calibri" panose="020F0502020204030204" pitchFamily="34" charset="0"/>
              </a:rPr>
              <a:t>Los mentores trabajan con las aprendices para definir objetivos, reflexionando sobre lo que quieren lograr, dónde se ven dentro de 6 a 12 meses y los obstáculos que desean superar. Crean objetivos de manera conjunta para garantizar la implicación y la alineación.</a:t>
            </a:r>
          </a:p>
        </p:txBody>
      </p:sp>
      <p:sp>
        <p:nvSpPr>
          <p:cNvPr id="15" name="Google Shape;285;g36ef86f86b0_2_77">
            <a:extLst>
              <a:ext uri="{FF2B5EF4-FFF2-40B4-BE49-F238E27FC236}">
                <a16:creationId xmlns:a16="http://schemas.microsoft.com/office/drawing/2014/main" id="{2F0419D3-2B05-FC9C-6DBE-E756F21C460E}"/>
              </a:ext>
            </a:extLst>
          </p:cNvPr>
          <p:cNvSpPr txBox="1">
            <a:spLocks/>
          </p:cNvSpPr>
          <p:nvPr/>
        </p:nvSpPr>
        <p:spPr>
          <a:xfrm>
            <a:off x="4979573" y="3852951"/>
            <a:ext cx="6138787" cy="1054100"/>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90000"/>
              </a:lnSpc>
              <a:spcBef>
                <a:spcPts val="1000"/>
              </a:spcBef>
              <a:spcAft>
                <a:spcPts val="0"/>
              </a:spcAft>
              <a:buClr>
                <a:srgbClr val="3A3838"/>
              </a:buClr>
              <a:buSzPts val="1800"/>
              <a:buFont typeface="Arial"/>
              <a:buNone/>
              <a:defRPr sz="1800" b="0" i="0" u="none" strike="noStrike" cap="none">
                <a:solidFill>
                  <a:srgbClr val="3A3838"/>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indent="0">
              <a:lnSpc>
                <a:spcPct val="133333"/>
              </a:lnSpc>
              <a:spcBef>
                <a:spcPts val="900"/>
              </a:spcBef>
            </a:pPr>
            <a:r>
              <a:rPr lang="es-ES" sz="1400" b="1" noProof="0" dirty="0">
                <a:solidFill>
                  <a:schemeClr val="dk1"/>
                </a:solidFill>
                <a:latin typeface="Calibri" panose="020F0502020204030204" pitchFamily="34" charset="0"/>
                <a:cs typeface="Calibri" panose="020F0502020204030204" pitchFamily="34" charset="0"/>
              </a:rPr>
              <a:t>Herramientas y marcos</a:t>
            </a:r>
          </a:p>
          <a:p>
            <a:pPr marL="0" indent="0">
              <a:lnSpc>
                <a:spcPct val="133333"/>
              </a:lnSpc>
              <a:spcBef>
                <a:spcPts val="900"/>
              </a:spcBef>
            </a:pPr>
            <a:r>
              <a:rPr lang="es-ES" sz="1400" noProof="0" dirty="0">
                <a:solidFill>
                  <a:schemeClr val="dk1"/>
                </a:solidFill>
                <a:latin typeface="Calibri" panose="020F0502020204030204" pitchFamily="34" charset="0"/>
                <a:cs typeface="Calibri" panose="020F0502020204030204" pitchFamily="34" charset="0"/>
              </a:rPr>
              <a:t>Utilizad herramientas estructuradas, como los objetivos SMART (diapositiva 15) o un plan de desarrollo personalizado, para aclarar los objetivos y centrarse en medidas viables.</a:t>
            </a:r>
          </a:p>
        </p:txBody>
      </p:sp>
      <p:sp>
        <p:nvSpPr>
          <p:cNvPr id="16" name="Google Shape;285;g36ef86f86b0_2_77">
            <a:extLst>
              <a:ext uri="{FF2B5EF4-FFF2-40B4-BE49-F238E27FC236}">
                <a16:creationId xmlns:a16="http://schemas.microsoft.com/office/drawing/2014/main" id="{9DB7AE5A-9EE1-B7B2-0AFE-F1E86951DC93}"/>
              </a:ext>
            </a:extLst>
          </p:cNvPr>
          <p:cNvSpPr txBox="1">
            <a:spLocks/>
          </p:cNvSpPr>
          <p:nvPr/>
        </p:nvSpPr>
        <p:spPr>
          <a:xfrm>
            <a:off x="860" y="-56161"/>
            <a:ext cx="4793210" cy="556707"/>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90000"/>
              </a:lnSpc>
              <a:spcBef>
                <a:spcPts val="1000"/>
              </a:spcBef>
              <a:spcAft>
                <a:spcPts val="0"/>
              </a:spcAft>
              <a:buClr>
                <a:srgbClr val="3A3838"/>
              </a:buClr>
              <a:buSzPts val="1800"/>
              <a:buFont typeface="Arial"/>
              <a:buNone/>
              <a:defRPr sz="1800" b="0" i="0" u="none" strike="noStrike" cap="none">
                <a:solidFill>
                  <a:srgbClr val="3A3838"/>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indent="0">
              <a:lnSpc>
                <a:spcPct val="115000"/>
              </a:lnSpc>
              <a:spcBef>
                <a:spcPts val="300"/>
              </a:spcBef>
            </a:pPr>
            <a:r>
              <a:rPr lang="es-ES" sz="1400" b="1" noProof="0" dirty="0">
                <a:solidFill>
                  <a:schemeClr val="dk1"/>
                </a:solidFill>
                <a:latin typeface="Calibri" panose="020F0502020204030204" pitchFamily="34" charset="0"/>
                <a:cs typeface="Calibri" panose="020F0502020204030204" pitchFamily="34" charset="0"/>
              </a:rPr>
              <a:t>Cuando colabores en la definición de objetivos, realiza preguntas como</a:t>
            </a:r>
          </a:p>
        </p:txBody>
      </p:sp>
      <p:pic>
        <p:nvPicPr>
          <p:cNvPr id="18" name="Graphic 17" descr="Speech outline">
            <a:extLst>
              <a:ext uri="{FF2B5EF4-FFF2-40B4-BE49-F238E27FC236}">
                <a16:creationId xmlns:a16="http://schemas.microsoft.com/office/drawing/2014/main" id="{F517034F-0664-AB60-7CB7-F669C2499DB8}"/>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30963" y="151970"/>
            <a:ext cx="5099188" cy="1937397"/>
          </a:xfrm>
          <a:prstGeom prst="rect">
            <a:avLst/>
          </a:prstGeom>
        </p:spPr>
      </p:pic>
      <p:sp>
        <p:nvSpPr>
          <p:cNvPr id="19" name="Google Shape;285;g36ef86f86b0_2_77">
            <a:extLst>
              <a:ext uri="{FF2B5EF4-FFF2-40B4-BE49-F238E27FC236}">
                <a16:creationId xmlns:a16="http://schemas.microsoft.com/office/drawing/2014/main" id="{6CB1FFFF-C816-3148-ED61-D17FC5BA7A11}"/>
              </a:ext>
            </a:extLst>
          </p:cNvPr>
          <p:cNvSpPr txBox="1">
            <a:spLocks/>
          </p:cNvSpPr>
          <p:nvPr/>
        </p:nvSpPr>
        <p:spPr>
          <a:xfrm>
            <a:off x="538138" y="539273"/>
            <a:ext cx="3854598" cy="897641"/>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90000"/>
              </a:lnSpc>
              <a:spcBef>
                <a:spcPts val="1000"/>
              </a:spcBef>
              <a:spcAft>
                <a:spcPts val="0"/>
              </a:spcAft>
              <a:buClr>
                <a:srgbClr val="3A3838"/>
              </a:buClr>
              <a:buSzPts val="1800"/>
              <a:buFont typeface="Arial"/>
              <a:buNone/>
              <a:defRPr sz="1800" b="0" i="0" u="none" strike="noStrike" cap="none">
                <a:solidFill>
                  <a:srgbClr val="3A3838"/>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indent="0">
              <a:lnSpc>
                <a:spcPct val="115000"/>
              </a:lnSpc>
              <a:spcBef>
                <a:spcPts val="300"/>
              </a:spcBef>
            </a:pPr>
            <a:r>
              <a:rPr lang="es-ES" sz="1200" b="1" i="1" noProof="0" dirty="0">
                <a:solidFill>
                  <a:schemeClr val="tx1"/>
                </a:solidFill>
              </a:rPr>
              <a:t>«¿Qué quieres aprender o mejorar?»</a:t>
            </a:r>
          </a:p>
          <a:p>
            <a:pPr marL="0" indent="0">
              <a:lnSpc>
                <a:spcPct val="115000"/>
              </a:lnSpc>
              <a:spcBef>
                <a:spcPts val="300"/>
              </a:spcBef>
            </a:pPr>
            <a:r>
              <a:rPr lang="es-ES" sz="1200" b="1" i="1" noProof="0" dirty="0">
                <a:solidFill>
                  <a:schemeClr val="tx1"/>
                </a:solidFill>
              </a:rPr>
              <a:t>«¿Qué retos quieres abordar?»</a:t>
            </a:r>
          </a:p>
          <a:p>
            <a:pPr marL="0" indent="0">
              <a:lnSpc>
                <a:spcPct val="115000"/>
              </a:lnSpc>
              <a:spcBef>
                <a:spcPts val="300"/>
              </a:spcBef>
            </a:pPr>
            <a:r>
              <a:rPr lang="es-ES" sz="1200" b="1" i="1" noProof="0" dirty="0">
                <a:solidFill>
                  <a:schemeClr val="tx1"/>
                </a:solidFill>
              </a:rPr>
              <a:t>«¿Dónde </a:t>
            </a:r>
            <a:r>
              <a:rPr lang="es-ES" sz="1200" b="1" i="1" dirty="0">
                <a:solidFill>
                  <a:schemeClr val="tx1"/>
                </a:solidFill>
              </a:rPr>
              <a:t>t</a:t>
            </a:r>
            <a:r>
              <a:rPr lang="es-ES" sz="1200" b="1" i="1" noProof="0" dirty="0">
                <a:solidFill>
                  <a:schemeClr val="tx1"/>
                </a:solidFill>
              </a:rPr>
              <a:t>e ves dentro de seis meses?</a:t>
            </a:r>
            <a:endParaRPr lang="es-ES" sz="1200" b="1" i="1" noProof="0" dirty="0">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12321429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290"/>
        <p:cNvGrpSpPr/>
        <p:nvPr/>
      </p:nvGrpSpPr>
      <p:grpSpPr>
        <a:xfrm>
          <a:off x="0" y="0"/>
          <a:ext cx="0" cy="0"/>
          <a:chOff x="0" y="0"/>
          <a:chExt cx="0" cy="0"/>
        </a:xfrm>
      </p:grpSpPr>
      <p:sp>
        <p:nvSpPr>
          <p:cNvPr id="291" name="Google Shape;291;g36ef86f86b0_2_120"/>
          <p:cNvSpPr txBox="1">
            <a:spLocks noGrp="1"/>
          </p:cNvSpPr>
          <p:nvPr>
            <p:ph type="body" idx="1"/>
          </p:nvPr>
        </p:nvSpPr>
        <p:spPr>
          <a:xfrm>
            <a:off x="221282" y="253012"/>
            <a:ext cx="10320444" cy="483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E64424"/>
              </a:buClr>
              <a:buSzPts val="3200"/>
              <a:buNone/>
            </a:pPr>
            <a:r>
              <a:rPr lang="es-ES" noProof="0" dirty="0">
                <a:latin typeface="Calibri" panose="020F0502020204030204" pitchFamily="34" charset="0"/>
                <a:cs typeface="Calibri" panose="020F0502020204030204" pitchFamily="34" charset="0"/>
              </a:rPr>
              <a:t>Mantener la independencia en las relaciones de mentoría</a:t>
            </a:r>
          </a:p>
        </p:txBody>
      </p:sp>
      <p:sp>
        <p:nvSpPr>
          <p:cNvPr id="292" name="Google Shape;292;g36ef86f86b0_2_120"/>
          <p:cNvSpPr txBox="1"/>
          <p:nvPr/>
        </p:nvSpPr>
        <p:spPr>
          <a:xfrm>
            <a:off x="954475" y="1006009"/>
            <a:ext cx="10876500" cy="830956"/>
          </a:xfrm>
          <a:prstGeom prst="rect">
            <a:avLst/>
          </a:prstGeom>
          <a:noFill/>
          <a:ln>
            <a:noFill/>
          </a:ln>
        </p:spPr>
        <p:txBody>
          <a:bodyPr spcFirstLastPara="1" wrap="square" lIns="91425" tIns="45700" rIns="91425" bIns="45700" anchor="t" anchorCtr="0">
            <a:spAutoFit/>
          </a:bodyPr>
          <a:lstStyle/>
          <a:p>
            <a:pPr marL="0" lvl="0" indent="0" algn="l" rtl="0">
              <a:spcBef>
                <a:spcPts val="0"/>
              </a:spcBef>
              <a:spcAft>
                <a:spcPts val="0"/>
              </a:spcAft>
              <a:buSzPts val="1100"/>
              <a:buNone/>
            </a:pPr>
            <a:r>
              <a:rPr lang="es-ES" sz="1800" b="1" noProof="0" dirty="0">
                <a:solidFill>
                  <a:srgbClr val="3A3838"/>
                </a:solidFill>
                <a:latin typeface="Calibri" panose="020F0502020204030204" pitchFamily="34" charset="0"/>
                <a:cs typeface="Calibri" panose="020F0502020204030204" pitchFamily="34" charset="0"/>
              </a:rPr>
              <a:t>Proteger la confidencialidad y generar confianza</a:t>
            </a:r>
          </a:p>
          <a:p>
            <a:pPr marL="0" lvl="0" indent="0" algn="l" rtl="0">
              <a:spcBef>
                <a:spcPts val="0"/>
              </a:spcBef>
              <a:spcAft>
                <a:spcPts val="0"/>
              </a:spcAft>
              <a:buSzPts val="1100"/>
              <a:buNone/>
            </a:pPr>
            <a:r>
              <a:rPr lang="es-ES" i="1" noProof="0" dirty="0">
                <a:solidFill>
                  <a:srgbClr val="3A3838"/>
                </a:solidFill>
                <a:latin typeface="Calibri" panose="020F0502020204030204" pitchFamily="34" charset="0"/>
                <a:cs typeface="Calibri" panose="020F0502020204030204" pitchFamily="34" charset="0"/>
              </a:rPr>
              <a:t>Las mentoras deben proteger la información privada que comparten las aprendices y crear un espacio seguro para el diálogo abierto, revelándola solo cuando sea legal o éticamente necesario.</a:t>
            </a:r>
            <a:endParaRPr lang="es-ES" sz="1600" i="1" noProof="0" dirty="0">
              <a:solidFill>
                <a:srgbClr val="3A3838"/>
              </a:solidFill>
              <a:latin typeface="Calibri" panose="020F0502020204030204" pitchFamily="34" charset="0"/>
              <a:cs typeface="Calibri" panose="020F0502020204030204" pitchFamily="34" charset="0"/>
            </a:endParaRPr>
          </a:p>
        </p:txBody>
      </p:sp>
      <p:sp>
        <p:nvSpPr>
          <p:cNvPr id="293" name="Google Shape;293;g36ef86f86b0_2_120"/>
          <p:cNvSpPr txBox="1"/>
          <p:nvPr/>
        </p:nvSpPr>
        <p:spPr>
          <a:xfrm>
            <a:off x="954475" y="1968982"/>
            <a:ext cx="10876500" cy="80017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s-ES" sz="1800" b="1" noProof="0" dirty="0">
                <a:solidFill>
                  <a:srgbClr val="3A3838"/>
                </a:solidFill>
                <a:latin typeface="Calibri" panose="020F0502020204030204" pitchFamily="34" charset="0"/>
                <a:cs typeface="Calibri" panose="020F0502020204030204" pitchFamily="34" charset="0"/>
              </a:rPr>
              <a:t>Definir las funciones y establecer expectativas claras</a:t>
            </a:r>
          </a:p>
          <a:p>
            <a:pPr marL="0" marR="0" lvl="0" indent="0" algn="l" rtl="0">
              <a:lnSpc>
                <a:spcPct val="100000"/>
              </a:lnSpc>
              <a:spcBef>
                <a:spcPts val="0"/>
              </a:spcBef>
              <a:spcAft>
                <a:spcPts val="0"/>
              </a:spcAft>
              <a:buNone/>
            </a:pPr>
            <a:r>
              <a:rPr lang="es-ES" i="1" noProof="0" dirty="0">
                <a:solidFill>
                  <a:srgbClr val="3A3838"/>
                </a:solidFill>
                <a:latin typeface="Calibri" panose="020F0502020204030204" pitchFamily="34" charset="0"/>
                <a:cs typeface="Calibri" panose="020F0502020204030204" pitchFamily="34" charset="0"/>
              </a:rPr>
              <a:t>Aclara el propósito, el alcance y los límites de la relación de mentoría desde el principio para evitar confusiones y garantizar el entendimiento mutuo.</a:t>
            </a:r>
          </a:p>
        </p:txBody>
      </p:sp>
      <p:sp>
        <p:nvSpPr>
          <p:cNvPr id="294" name="Google Shape;294;g36ef86f86b0_2_120"/>
          <p:cNvSpPr txBox="1"/>
          <p:nvPr/>
        </p:nvSpPr>
        <p:spPr>
          <a:xfrm>
            <a:off x="954475" y="2879959"/>
            <a:ext cx="10876500" cy="80017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s-ES" sz="1800" b="1" noProof="0" dirty="0">
                <a:solidFill>
                  <a:srgbClr val="3A3838"/>
                </a:solidFill>
                <a:latin typeface="Calibri" panose="020F0502020204030204" pitchFamily="34" charset="0"/>
                <a:cs typeface="Calibri" panose="020F0502020204030204" pitchFamily="34" charset="0"/>
              </a:rPr>
              <a:t>Mantener límites sanos y evitar la dependencia</a:t>
            </a:r>
          </a:p>
          <a:p>
            <a:pPr marL="0" marR="0" lvl="0" indent="0" algn="l" rtl="0">
              <a:lnSpc>
                <a:spcPct val="100000"/>
              </a:lnSpc>
              <a:spcBef>
                <a:spcPts val="0"/>
              </a:spcBef>
              <a:spcAft>
                <a:spcPts val="0"/>
              </a:spcAft>
              <a:buNone/>
            </a:pPr>
            <a:r>
              <a:rPr lang="es-ES" i="1" noProof="0" dirty="0">
                <a:solidFill>
                  <a:srgbClr val="3A3838"/>
                </a:solidFill>
                <a:latin typeface="Calibri" panose="020F0502020204030204" pitchFamily="34" charset="0"/>
                <a:cs typeface="Calibri" panose="020F0502020204030204" pitchFamily="34" charset="0"/>
              </a:rPr>
              <a:t>Establece límites en cuanto al tiempo, la implicación emocional y la toma de decisiones para fomentar la independencia del aprendiz y evitar una dependencia excesiva.</a:t>
            </a:r>
          </a:p>
        </p:txBody>
      </p:sp>
      <p:sp>
        <p:nvSpPr>
          <p:cNvPr id="295" name="Google Shape;295;g36ef86f86b0_2_120"/>
          <p:cNvSpPr txBox="1"/>
          <p:nvPr/>
        </p:nvSpPr>
        <p:spPr>
          <a:xfrm>
            <a:off x="954475" y="3790671"/>
            <a:ext cx="10876500" cy="80017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s-ES" sz="1800" b="1" noProof="0" dirty="0">
                <a:solidFill>
                  <a:srgbClr val="3A3838"/>
                </a:solidFill>
                <a:latin typeface="Calibri" panose="020F0502020204030204" pitchFamily="34" charset="0"/>
                <a:cs typeface="Calibri" panose="020F0502020204030204" pitchFamily="34" charset="0"/>
              </a:rPr>
              <a:t>Respetar las Diferencias y ser Inclusivo</a:t>
            </a:r>
          </a:p>
          <a:p>
            <a:pPr marL="0" marR="0" lvl="0" indent="0" algn="l" rtl="0">
              <a:lnSpc>
                <a:spcPct val="100000"/>
              </a:lnSpc>
              <a:spcBef>
                <a:spcPts val="0"/>
              </a:spcBef>
              <a:spcAft>
                <a:spcPts val="0"/>
              </a:spcAft>
              <a:buNone/>
            </a:pPr>
            <a:r>
              <a:rPr lang="es-ES" i="1" noProof="0" dirty="0">
                <a:solidFill>
                  <a:srgbClr val="3A3838"/>
                </a:solidFill>
                <a:latin typeface="Calibri" panose="020F0502020204030204" pitchFamily="34" charset="0"/>
                <a:cs typeface="Calibri" panose="020F0502020204030204" pitchFamily="34" charset="0"/>
              </a:rPr>
              <a:t>Las mentoras deben ser culturalmente sensibles, tener una mentalidad abierta y evitar imponer sus valores personales, garantizando que la relación sea respetuosa e inclusiva.</a:t>
            </a:r>
          </a:p>
        </p:txBody>
      </p:sp>
      <p:sp>
        <p:nvSpPr>
          <p:cNvPr id="296" name="Google Shape;296;g36ef86f86b0_2_120"/>
          <p:cNvSpPr txBox="1"/>
          <p:nvPr/>
        </p:nvSpPr>
        <p:spPr>
          <a:xfrm>
            <a:off x="954475" y="4701250"/>
            <a:ext cx="10876500" cy="80017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s-ES" sz="1800" b="1" noProof="0" dirty="0">
                <a:solidFill>
                  <a:srgbClr val="3A3838"/>
                </a:solidFill>
                <a:latin typeface="Calibri" panose="020F0502020204030204" pitchFamily="34" charset="0"/>
                <a:cs typeface="Calibri" panose="020F0502020204030204" pitchFamily="34" charset="0"/>
              </a:rPr>
              <a:t>Actuar con Integridad y Transparencia</a:t>
            </a:r>
          </a:p>
          <a:p>
            <a:pPr marL="0" marR="0" lvl="0" indent="0" algn="l" rtl="0">
              <a:lnSpc>
                <a:spcPct val="100000"/>
              </a:lnSpc>
              <a:spcBef>
                <a:spcPts val="0"/>
              </a:spcBef>
              <a:spcAft>
                <a:spcPts val="0"/>
              </a:spcAft>
              <a:buNone/>
            </a:pPr>
            <a:r>
              <a:rPr lang="es-ES" i="1" noProof="0" dirty="0">
                <a:solidFill>
                  <a:srgbClr val="3A3838"/>
                </a:solidFill>
                <a:latin typeface="Calibri" panose="020F0502020204030204" pitchFamily="34" charset="0"/>
                <a:cs typeface="Calibri" panose="020F0502020204030204" pitchFamily="34" charset="0"/>
              </a:rPr>
              <a:t>Se honesta acerca de tus capacidades, evita los dobles roles o los conflictos de intereses y se un ejemplo de comportamiento ético en todas tus interacciones.</a:t>
            </a:r>
            <a:endParaRPr lang="es-ES" sz="1800" noProof="0" dirty="0">
              <a:solidFill>
                <a:srgbClr val="3A3838"/>
              </a:solidFill>
              <a:latin typeface="Calibri" panose="020F0502020204030204" pitchFamily="34" charset="0"/>
              <a:cs typeface="Calibri" panose="020F0502020204030204" pitchFamily="34" charset="0"/>
            </a:endParaRPr>
          </a:p>
        </p:txBody>
      </p:sp>
      <p:sp>
        <p:nvSpPr>
          <p:cNvPr id="297" name="Google Shape;297;g36ef86f86b0_2_120"/>
          <p:cNvSpPr txBox="1"/>
          <p:nvPr/>
        </p:nvSpPr>
        <p:spPr>
          <a:xfrm>
            <a:off x="954475" y="5545921"/>
            <a:ext cx="10876500" cy="80017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s-ES" sz="1800" b="1" noProof="0" dirty="0">
                <a:solidFill>
                  <a:srgbClr val="3A3838"/>
                </a:solidFill>
                <a:latin typeface="Calibri" panose="020F0502020204030204" pitchFamily="34" charset="0"/>
                <a:cs typeface="Calibri" panose="020F0502020204030204" pitchFamily="34" charset="0"/>
              </a:rPr>
              <a:t>Reconocer cuándo dar un paso al lado o retirarse</a:t>
            </a:r>
          </a:p>
          <a:p>
            <a:pPr marL="0" marR="0" lvl="0" indent="0" algn="l" rtl="0">
              <a:lnSpc>
                <a:spcPct val="100000"/>
              </a:lnSpc>
              <a:spcBef>
                <a:spcPts val="0"/>
              </a:spcBef>
              <a:spcAft>
                <a:spcPts val="0"/>
              </a:spcAft>
              <a:buNone/>
            </a:pPr>
            <a:r>
              <a:rPr lang="es-ES" i="1" noProof="0" dirty="0">
                <a:solidFill>
                  <a:srgbClr val="3A3838"/>
                </a:solidFill>
                <a:latin typeface="Calibri" panose="020F0502020204030204" pitchFamily="34" charset="0"/>
                <a:cs typeface="Calibri" panose="020F0502020204030204" pitchFamily="34" charset="0"/>
              </a:rPr>
              <a:t>Reconoce cuándo las necesidades de una aprendiz van más</a:t>
            </a:r>
            <a:r>
              <a:rPr lang="es-ES" i="1" dirty="0">
                <a:solidFill>
                  <a:srgbClr val="3A3838"/>
                </a:solidFill>
                <a:latin typeface="Calibri" panose="020F0502020204030204" pitchFamily="34" charset="0"/>
                <a:cs typeface="Calibri" panose="020F0502020204030204" pitchFamily="34" charset="0"/>
              </a:rPr>
              <a:t> allá de tu experiencia, como en cuestiones de salud mental o legales, y guíela hacia el apoyo de un profesional más adecuado para esa persona en cuestión.</a:t>
            </a:r>
            <a:endParaRPr lang="es-ES" i="1" noProof="0" dirty="0">
              <a:solidFill>
                <a:srgbClr val="3A3838"/>
              </a:solidFill>
              <a:latin typeface="Calibri" panose="020F0502020204030204" pitchFamily="34" charset="0"/>
              <a:cs typeface="Calibri" panose="020F0502020204030204" pitchFamily="34" charset="0"/>
            </a:endParaRPr>
          </a:p>
        </p:txBody>
      </p:sp>
      <p:pic>
        <p:nvPicPr>
          <p:cNvPr id="298" name="Google Shape;298;g36ef86f86b0_2_120"/>
          <p:cNvPicPr preferRelativeResize="0"/>
          <p:nvPr/>
        </p:nvPicPr>
        <p:blipFill rotWithShape="1">
          <a:blip r:embed="rId3">
            <a:alphaModFix/>
          </a:blip>
          <a:srcRect/>
          <a:stretch/>
        </p:blipFill>
        <p:spPr>
          <a:xfrm rot="2700000">
            <a:off x="312764" y="1083844"/>
            <a:ext cx="441715" cy="441715"/>
          </a:xfrm>
          <a:prstGeom prst="rect">
            <a:avLst/>
          </a:prstGeom>
          <a:noFill/>
          <a:ln>
            <a:noFill/>
          </a:ln>
        </p:spPr>
      </p:pic>
      <p:pic>
        <p:nvPicPr>
          <p:cNvPr id="299" name="Google Shape;299;g36ef86f86b0_2_120"/>
          <p:cNvPicPr preferRelativeResize="0"/>
          <p:nvPr/>
        </p:nvPicPr>
        <p:blipFill rotWithShape="1">
          <a:blip r:embed="rId3">
            <a:alphaModFix/>
          </a:blip>
          <a:srcRect/>
          <a:stretch/>
        </p:blipFill>
        <p:spPr>
          <a:xfrm rot="2700000">
            <a:off x="312764" y="1994556"/>
            <a:ext cx="441715" cy="441715"/>
          </a:xfrm>
          <a:prstGeom prst="rect">
            <a:avLst/>
          </a:prstGeom>
          <a:noFill/>
          <a:ln>
            <a:noFill/>
          </a:ln>
        </p:spPr>
      </p:pic>
      <p:pic>
        <p:nvPicPr>
          <p:cNvPr id="300" name="Google Shape;300;g36ef86f86b0_2_120"/>
          <p:cNvPicPr preferRelativeResize="0"/>
          <p:nvPr/>
        </p:nvPicPr>
        <p:blipFill rotWithShape="1">
          <a:blip r:embed="rId3">
            <a:alphaModFix/>
          </a:blip>
          <a:srcRect/>
          <a:stretch/>
        </p:blipFill>
        <p:spPr>
          <a:xfrm rot="2700000">
            <a:off x="312764" y="2905268"/>
            <a:ext cx="441715" cy="441715"/>
          </a:xfrm>
          <a:prstGeom prst="rect">
            <a:avLst/>
          </a:prstGeom>
          <a:noFill/>
          <a:ln>
            <a:noFill/>
          </a:ln>
        </p:spPr>
      </p:pic>
      <p:pic>
        <p:nvPicPr>
          <p:cNvPr id="301" name="Google Shape;301;g36ef86f86b0_2_120"/>
          <p:cNvPicPr preferRelativeResize="0"/>
          <p:nvPr/>
        </p:nvPicPr>
        <p:blipFill rotWithShape="1">
          <a:blip r:embed="rId3">
            <a:alphaModFix/>
          </a:blip>
          <a:srcRect/>
          <a:stretch/>
        </p:blipFill>
        <p:spPr>
          <a:xfrm rot="2700000">
            <a:off x="312764" y="3815980"/>
            <a:ext cx="441715" cy="441715"/>
          </a:xfrm>
          <a:prstGeom prst="rect">
            <a:avLst/>
          </a:prstGeom>
          <a:noFill/>
          <a:ln>
            <a:noFill/>
          </a:ln>
        </p:spPr>
      </p:pic>
      <p:pic>
        <p:nvPicPr>
          <p:cNvPr id="302" name="Google Shape;302;g36ef86f86b0_2_120"/>
          <p:cNvPicPr preferRelativeResize="0"/>
          <p:nvPr/>
        </p:nvPicPr>
        <p:blipFill rotWithShape="1">
          <a:blip r:embed="rId3">
            <a:alphaModFix/>
          </a:blip>
          <a:srcRect/>
          <a:stretch/>
        </p:blipFill>
        <p:spPr>
          <a:xfrm rot="2700000">
            <a:off x="312764" y="4726692"/>
            <a:ext cx="441715" cy="441715"/>
          </a:xfrm>
          <a:prstGeom prst="rect">
            <a:avLst/>
          </a:prstGeom>
          <a:noFill/>
          <a:ln>
            <a:noFill/>
          </a:ln>
        </p:spPr>
      </p:pic>
      <p:pic>
        <p:nvPicPr>
          <p:cNvPr id="303" name="Google Shape;303;g36ef86f86b0_2_120"/>
          <p:cNvPicPr preferRelativeResize="0"/>
          <p:nvPr/>
        </p:nvPicPr>
        <p:blipFill rotWithShape="1">
          <a:blip r:embed="rId3">
            <a:alphaModFix/>
          </a:blip>
          <a:srcRect/>
          <a:stretch/>
        </p:blipFill>
        <p:spPr>
          <a:xfrm rot="2700000">
            <a:off x="312764" y="5637404"/>
            <a:ext cx="441715" cy="441715"/>
          </a:xfrm>
          <a:prstGeom prst="rect">
            <a:avLst/>
          </a:prstGeom>
          <a:noFill/>
          <a:ln>
            <a:noFill/>
          </a:ln>
        </p:spPr>
      </p:pic>
    </p:spTree>
    <p:extLst>
      <p:ext uri="{BB962C8B-B14F-4D97-AF65-F5344CB8AC3E}">
        <p14:creationId xmlns:p14="http://schemas.microsoft.com/office/powerpoint/2010/main" val="84988235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246"/>
        <p:cNvGrpSpPr/>
        <p:nvPr/>
      </p:nvGrpSpPr>
      <p:grpSpPr>
        <a:xfrm>
          <a:off x="0" y="0"/>
          <a:ext cx="0" cy="0"/>
          <a:chOff x="0" y="0"/>
          <a:chExt cx="0" cy="0"/>
        </a:xfrm>
      </p:grpSpPr>
      <p:sp>
        <p:nvSpPr>
          <p:cNvPr id="247" name="Google Shape;247;p11"/>
          <p:cNvSpPr txBox="1">
            <a:spLocks noGrp="1"/>
          </p:cNvSpPr>
          <p:nvPr>
            <p:ph type="body" idx="1"/>
          </p:nvPr>
        </p:nvSpPr>
        <p:spPr>
          <a:xfrm>
            <a:off x="362081" y="253012"/>
            <a:ext cx="9829323" cy="483986"/>
          </a:xfrm>
          <a:prstGeom prst="rect">
            <a:avLst/>
          </a:prstGeom>
          <a:noFill/>
          <a:ln>
            <a:noFill/>
          </a:ln>
        </p:spPr>
        <p:txBody>
          <a:bodyPr spcFirstLastPara="1" wrap="square" lIns="91425" tIns="45700" rIns="91425" bIns="45700" anchor="t" anchorCtr="0">
            <a:noAutofit/>
          </a:bodyPr>
          <a:lstStyle/>
          <a:p>
            <a:pPr marL="0" lvl="0" indent="0" algn="l">
              <a:lnSpc>
                <a:spcPct val="90000"/>
              </a:lnSpc>
              <a:spcBef>
                <a:spcPts val="0"/>
              </a:spcBef>
              <a:spcAft>
                <a:spcPts val="0"/>
              </a:spcAft>
              <a:buNone/>
            </a:pPr>
            <a:r>
              <a:rPr lang="es-ES" noProof="0" dirty="0">
                <a:latin typeface="Calibri" panose="020F0502020204030204" pitchFamily="34" charset="0"/>
                <a:cs typeface="Calibri" panose="020F0502020204030204" pitchFamily="34" charset="0"/>
              </a:rPr>
              <a:t>Referencias</a:t>
            </a:r>
          </a:p>
        </p:txBody>
      </p:sp>
      <p:sp>
        <p:nvSpPr>
          <p:cNvPr id="248" name="Google Shape;248;p11"/>
          <p:cNvSpPr txBox="1">
            <a:spLocks noGrp="1"/>
          </p:cNvSpPr>
          <p:nvPr>
            <p:ph type="body" idx="2"/>
          </p:nvPr>
        </p:nvSpPr>
        <p:spPr>
          <a:xfrm>
            <a:off x="362081" y="1020459"/>
            <a:ext cx="11450304" cy="4463150"/>
          </a:xfrm>
          <a:prstGeom prst="rect">
            <a:avLst/>
          </a:prstGeom>
          <a:noFill/>
          <a:ln>
            <a:noFill/>
          </a:ln>
        </p:spPr>
        <p:txBody>
          <a:bodyPr spcFirstLastPara="1" wrap="square" lIns="91425" tIns="45700" rIns="91425" bIns="45700" anchor="t" anchorCtr="0">
            <a:noAutofit/>
          </a:bodyPr>
          <a:lstStyle/>
          <a:p>
            <a:pPr marL="228600" indent="0"/>
            <a:r>
              <a:rPr lang="es-ES" noProof="0" dirty="0">
                <a:latin typeface="Calibri" panose="020F0502020204030204" pitchFamily="34" charset="0"/>
                <a:cs typeface="Calibri" panose="020F0502020204030204" pitchFamily="34" charset="0"/>
              </a:rPr>
              <a:t>[1] WHEN, </a:t>
            </a:r>
            <a:r>
              <a:rPr lang="es-ES" i="1" noProof="0" dirty="0">
                <a:latin typeface="Calibri" panose="020F0502020204030204" pitchFamily="34" charset="0"/>
                <a:cs typeface="Calibri" panose="020F0502020204030204" pitchFamily="34" charset="0"/>
              </a:rPr>
              <a:t>Be </a:t>
            </a:r>
            <a:r>
              <a:rPr lang="es-ES" i="1" noProof="0" dirty="0" err="1">
                <a:latin typeface="Calibri" panose="020F0502020204030204" pitchFamily="34" charset="0"/>
                <a:cs typeface="Calibri" panose="020F0502020204030204" pitchFamily="34" charset="0"/>
              </a:rPr>
              <a:t>My</a:t>
            </a:r>
            <a:r>
              <a:rPr lang="es-ES" i="1" noProof="0" dirty="0">
                <a:latin typeface="Calibri" panose="020F0502020204030204" pitchFamily="34" charset="0"/>
                <a:cs typeface="Calibri" panose="020F0502020204030204" pitchFamily="34" charset="0"/>
              </a:rPr>
              <a:t> </a:t>
            </a:r>
            <a:r>
              <a:rPr lang="es-ES" i="1" noProof="0" dirty="0" err="1">
                <a:latin typeface="Calibri" panose="020F0502020204030204" pitchFamily="34" charset="0"/>
                <a:cs typeface="Calibri" panose="020F0502020204030204" pitchFamily="34" charset="0"/>
              </a:rPr>
              <a:t>Help</a:t>
            </a:r>
            <a:r>
              <a:rPr lang="es-ES" i="1" noProof="0" dirty="0">
                <a:latin typeface="Calibri" panose="020F0502020204030204" pitchFamily="34" charset="0"/>
                <a:cs typeface="Calibri" panose="020F0502020204030204" pitchFamily="34" charset="0"/>
              </a:rPr>
              <a:t> </a:t>
            </a:r>
            <a:r>
              <a:rPr lang="es-ES" i="1" noProof="0" dirty="0" err="1">
                <a:latin typeface="Calibri" panose="020F0502020204030204" pitchFamily="34" charset="0"/>
                <a:cs typeface="Calibri" panose="020F0502020204030204" pitchFamily="34" charset="0"/>
              </a:rPr>
              <a:t>Handbook</a:t>
            </a:r>
            <a:r>
              <a:rPr lang="es-ES" noProof="0" dirty="0">
                <a:latin typeface="Calibri" panose="020F0502020204030204" pitchFamily="34" charset="0"/>
                <a:cs typeface="Calibri" panose="020F0502020204030204" pitchFamily="34" charset="0"/>
              </a:rPr>
              <a:t>. [Online]. </a:t>
            </a:r>
            <a:r>
              <a:rPr lang="es-ES" noProof="0" dirty="0" err="1">
                <a:latin typeface="Calibri" panose="020F0502020204030204" pitchFamily="34" charset="0"/>
                <a:cs typeface="Calibri" panose="020F0502020204030204" pitchFamily="34" charset="0"/>
              </a:rPr>
              <a:t>Available</a:t>
            </a:r>
            <a:r>
              <a:rPr lang="es-ES" noProof="0" dirty="0">
                <a:latin typeface="Calibri" panose="020F0502020204030204" pitchFamily="34" charset="0"/>
                <a:cs typeface="Calibri" panose="020F0502020204030204" pitchFamily="34" charset="0"/>
              </a:rPr>
              <a:t>: </a:t>
            </a:r>
            <a:r>
              <a:rPr lang="es-ES" noProof="0" dirty="0">
                <a:latin typeface="Calibri" panose="020F0502020204030204" pitchFamily="34" charset="0"/>
                <a:cs typeface="Calibri" panose="020F0502020204030204" pitchFamily="34" charset="0"/>
                <a:hlinkClick r:id="rId3"/>
              </a:rPr>
              <a:t>https://when.org.gr/wp-content/uploads/2025/01/ENG_Be-My-Help-Handbook.pdf</a:t>
            </a:r>
            <a:endParaRPr lang="es-ES" noProof="0" dirty="0">
              <a:latin typeface="Calibri" panose="020F0502020204030204" pitchFamily="34" charset="0"/>
              <a:cs typeface="Calibri" panose="020F0502020204030204" pitchFamily="34" charset="0"/>
            </a:endParaRPr>
          </a:p>
          <a:p>
            <a:pPr marL="228600" indent="0"/>
            <a:r>
              <a:rPr lang="es-ES" noProof="0" dirty="0">
                <a:latin typeface="Calibri" panose="020F0502020204030204" pitchFamily="34" charset="0"/>
                <a:cs typeface="Calibri" panose="020F0502020204030204" pitchFamily="34" charset="0"/>
              </a:rPr>
              <a:t>[2] WHEN </a:t>
            </a:r>
            <a:r>
              <a:rPr lang="es-ES" noProof="0" dirty="0" err="1">
                <a:latin typeface="Calibri" panose="020F0502020204030204" pitchFamily="34" charset="0"/>
                <a:cs typeface="Calibri" panose="020F0502020204030204" pitchFamily="34" charset="0"/>
              </a:rPr>
              <a:t>Mentoring</a:t>
            </a:r>
            <a:r>
              <a:rPr lang="es-ES" noProof="0" dirty="0">
                <a:latin typeface="Calibri" panose="020F0502020204030204" pitchFamily="34" charset="0"/>
                <a:cs typeface="Calibri" panose="020F0502020204030204" pitchFamily="34" charset="0"/>
              </a:rPr>
              <a:t> </a:t>
            </a:r>
            <a:r>
              <a:rPr lang="es-ES" noProof="0" dirty="0" err="1">
                <a:latin typeface="Calibri" panose="020F0502020204030204" pitchFamily="34" charset="0"/>
                <a:cs typeface="Calibri" panose="020F0502020204030204" pitchFamily="34" charset="0"/>
              </a:rPr>
              <a:t>Platform</a:t>
            </a:r>
            <a:r>
              <a:rPr lang="es-ES" noProof="0" dirty="0">
                <a:latin typeface="Calibri" panose="020F0502020204030204" pitchFamily="34" charset="0"/>
                <a:cs typeface="Calibri" panose="020F0502020204030204" pitchFamily="34" charset="0"/>
              </a:rPr>
              <a:t>, “FAQ </a:t>
            </a:r>
            <a:r>
              <a:rPr lang="es-ES" noProof="0" dirty="0" err="1">
                <a:latin typeface="Calibri" panose="020F0502020204030204" pitchFamily="34" charset="0"/>
                <a:cs typeface="Calibri" panose="020F0502020204030204" pitchFamily="34" charset="0"/>
              </a:rPr>
              <a:t>for</a:t>
            </a:r>
            <a:r>
              <a:rPr lang="es-ES" noProof="0" dirty="0">
                <a:latin typeface="Calibri" panose="020F0502020204030204" pitchFamily="34" charset="0"/>
                <a:cs typeface="Calibri" panose="020F0502020204030204" pitchFamily="34" charset="0"/>
              </a:rPr>
              <a:t> </a:t>
            </a:r>
            <a:r>
              <a:rPr lang="es-ES" noProof="0" dirty="0" err="1">
                <a:latin typeface="Calibri" panose="020F0502020204030204" pitchFamily="34" charset="0"/>
                <a:cs typeface="Calibri" panose="020F0502020204030204" pitchFamily="34" charset="0"/>
              </a:rPr>
              <a:t>Mentors</a:t>
            </a:r>
            <a:r>
              <a:rPr lang="es-ES" noProof="0" dirty="0">
                <a:latin typeface="Calibri" panose="020F0502020204030204" pitchFamily="34" charset="0"/>
                <a:cs typeface="Calibri" panose="020F0502020204030204" pitchFamily="34" charset="0"/>
              </a:rPr>
              <a:t>,” [Online]. </a:t>
            </a:r>
            <a:r>
              <a:rPr lang="es-ES" noProof="0" dirty="0" err="1">
                <a:latin typeface="Calibri" panose="020F0502020204030204" pitchFamily="34" charset="0"/>
                <a:cs typeface="Calibri" panose="020F0502020204030204" pitchFamily="34" charset="0"/>
              </a:rPr>
              <a:t>Available</a:t>
            </a:r>
            <a:r>
              <a:rPr lang="es-ES" noProof="0" dirty="0">
                <a:latin typeface="Calibri" panose="020F0502020204030204" pitchFamily="34" charset="0"/>
                <a:cs typeface="Calibri" panose="020F0502020204030204" pitchFamily="34" charset="0"/>
              </a:rPr>
              <a:t>: </a:t>
            </a:r>
            <a:r>
              <a:rPr lang="es-ES" noProof="0" dirty="0">
                <a:latin typeface="Calibri" panose="020F0502020204030204" pitchFamily="34" charset="0"/>
                <a:cs typeface="Calibri" panose="020F0502020204030204" pitchFamily="34" charset="0"/>
                <a:hlinkClick r:id="rId4"/>
              </a:rPr>
              <a:t>https://mentoring.when.org.gr/faq/for-mentors</a:t>
            </a:r>
            <a:endParaRPr lang="es-ES" noProof="0" dirty="0">
              <a:latin typeface="Calibri" panose="020F0502020204030204" pitchFamily="34" charset="0"/>
              <a:cs typeface="Calibri" panose="020F0502020204030204" pitchFamily="34" charset="0"/>
            </a:endParaRPr>
          </a:p>
          <a:p>
            <a:pPr marL="228600" indent="0"/>
            <a:r>
              <a:rPr lang="es-ES" noProof="0" dirty="0">
                <a:latin typeface="Calibri" panose="020F0502020204030204" pitchFamily="34" charset="0"/>
                <a:cs typeface="Calibri" panose="020F0502020204030204" pitchFamily="34" charset="0"/>
              </a:rPr>
              <a:t>[3] WHEN </a:t>
            </a:r>
            <a:r>
              <a:rPr lang="es-ES" noProof="0" dirty="0" err="1">
                <a:latin typeface="Calibri" panose="020F0502020204030204" pitchFamily="34" charset="0"/>
                <a:cs typeface="Calibri" panose="020F0502020204030204" pitchFamily="34" charset="0"/>
              </a:rPr>
              <a:t>Mentoring</a:t>
            </a:r>
            <a:r>
              <a:rPr lang="es-ES" noProof="0" dirty="0">
                <a:latin typeface="Calibri" panose="020F0502020204030204" pitchFamily="34" charset="0"/>
                <a:cs typeface="Calibri" panose="020F0502020204030204" pitchFamily="34" charset="0"/>
              </a:rPr>
              <a:t> </a:t>
            </a:r>
            <a:r>
              <a:rPr lang="es-ES" noProof="0" dirty="0" err="1">
                <a:latin typeface="Calibri" panose="020F0502020204030204" pitchFamily="34" charset="0"/>
                <a:cs typeface="Calibri" panose="020F0502020204030204" pitchFamily="34" charset="0"/>
              </a:rPr>
              <a:t>Platform</a:t>
            </a:r>
            <a:r>
              <a:rPr lang="es-ES" noProof="0" dirty="0">
                <a:latin typeface="Calibri" panose="020F0502020204030204" pitchFamily="34" charset="0"/>
                <a:cs typeface="Calibri" panose="020F0502020204030204" pitchFamily="34" charset="0"/>
              </a:rPr>
              <a:t>, “FAQ </a:t>
            </a:r>
            <a:r>
              <a:rPr lang="es-ES" noProof="0" dirty="0" err="1">
                <a:latin typeface="Calibri" panose="020F0502020204030204" pitchFamily="34" charset="0"/>
                <a:cs typeface="Calibri" panose="020F0502020204030204" pitchFamily="34" charset="0"/>
              </a:rPr>
              <a:t>for</a:t>
            </a:r>
            <a:r>
              <a:rPr lang="es-ES" noProof="0" dirty="0">
                <a:latin typeface="Calibri" panose="020F0502020204030204" pitchFamily="34" charset="0"/>
                <a:cs typeface="Calibri" panose="020F0502020204030204" pitchFamily="34" charset="0"/>
              </a:rPr>
              <a:t> </a:t>
            </a:r>
            <a:r>
              <a:rPr lang="es-ES" noProof="0" dirty="0" err="1">
                <a:latin typeface="Calibri" panose="020F0502020204030204" pitchFamily="34" charset="0"/>
                <a:cs typeface="Calibri" panose="020F0502020204030204" pitchFamily="34" charset="0"/>
              </a:rPr>
              <a:t>Mentees</a:t>
            </a:r>
            <a:r>
              <a:rPr lang="es-ES" noProof="0" dirty="0">
                <a:latin typeface="Calibri" panose="020F0502020204030204" pitchFamily="34" charset="0"/>
                <a:cs typeface="Calibri" panose="020F0502020204030204" pitchFamily="34" charset="0"/>
              </a:rPr>
              <a:t>,” [Online]. </a:t>
            </a:r>
            <a:r>
              <a:rPr lang="es-ES" noProof="0" dirty="0" err="1">
                <a:latin typeface="Calibri" panose="020F0502020204030204" pitchFamily="34" charset="0"/>
                <a:cs typeface="Calibri" panose="020F0502020204030204" pitchFamily="34" charset="0"/>
              </a:rPr>
              <a:t>Available</a:t>
            </a:r>
            <a:r>
              <a:rPr lang="es-ES" noProof="0" dirty="0">
                <a:latin typeface="Calibri" panose="020F0502020204030204" pitchFamily="34" charset="0"/>
                <a:cs typeface="Calibri" panose="020F0502020204030204" pitchFamily="34" charset="0"/>
              </a:rPr>
              <a:t>: </a:t>
            </a:r>
            <a:r>
              <a:rPr lang="es-ES" noProof="0" dirty="0">
                <a:latin typeface="Calibri" panose="020F0502020204030204" pitchFamily="34" charset="0"/>
                <a:cs typeface="Calibri" panose="020F0502020204030204" pitchFamily="34" charset="0"/>
                <a:hlinkClick r:id="rId5"/>
              </a:rPr>
              <a:t>https://mentoring.when.org.gr/faq/for-mentees</a:t>
            </a:r>
            <a:endParaRPr lang="es-ES" noProof="0" dirty="0">
              <a:latin typeface="Calibri" panose="020F0502020204030204" pitchFamily="34" charset="0"/>
              <a:cs typeface="Calibri" panose="020F0502020204030204" pitchFamily="34" charset="0"/>
            </a:endParaRPr>
          </a:p>
          <a:p>
            <a:pPr marL="228600" indent="0"/>
            <a:r>
              <a:rPr lang="es-ES" noProof="0" dirty="0">
                <a:latin typeface="Calibri" panose="020F0502020204030204" pitchFamily="34" charset="0"/>
                <a:cs typeface="Calibri" panose="020F0502020204030204" pitchFamily="34" charset="0"/>
              </a:rPr>
              <a:t>[4] WHEN </a:t>
            </a:r>
            <a:r>
              <a:rPr lang="es-ES" noProof="0" dirty="0" err="1">
                <a:latin typeface="Calibri" panose="020F0502020204030204" pitchFamily="34" charset="0"/>
                <a:cs typeface="Calibri" panose="020F0502020204030204" pitchFamily="34" charset="0"/>
              </a:rPr>
              <a:t>Mentoring</a:t>
            </a:r>
            <a:r>
              <a:rPr lang="es-ES" noProof="0" dirty="0">
                <a:latin typeface="Calibri" panose="020F0502020204030204" pitchFamily="34" charset="0"/>
                <a:cs typeface="Calibri" panose="020F0502020204030204" pitchFamily="34" charset="0"/>
              </a:rPr>
              <a:t> </a:t>
            </a:r>
            <a:r>
              <a:rPr lang="es-ES" noProof="0" dirty="0" err="1">
                <a:latin typeface="Calibri" panose="020F0502020204030204" pitchFamily="34" charset="0"/>
                <a:cs typeface="Calibri" panose="020F0502020204030204" pitchFamily="34" charset="0"/>
              </a:rPr>
              <a:t>Platform</a:t>
            </a:r>
            <a:r>
              <a:rPr lang="es-ES" noProof="0" dirty="0">
                <a:latin typeface="Calibri" panose="020F0502020204030204" pitchFamily="34" charset="0"/>
                <a:cs typeface="Calibri" panose="020F0502020204030204" pitchFamily="34" charset="0"/>
              </a:rPr>
              <a:t>, “</a:t>
            </a:r>
            <a:r>
              <a:rPr lang="es-ES" noProof="0" dirty="0" err="1">
                <a:latin typeface="Calibri" panose="020F0502020204030204" pitchFamily="34" charset="0"/>
                <a:cs typeface="Calibri" panose="020F0502020204030204" pitchFamily="34" charset="0"/>
              </a:rPr>
              <a:t>Mentoring</a:t>
            </a:r>
            <a:r>
              <a:rPr lang="es-ES" noProof="0" dirty="0">
                <a:latin typeface="Calibri" panose="020F0502020204030204" pitchFamily="34" charset="0"/>
                <a:cs typeface="Calibri" panose="020F0502020204030204" pitchFamily="34" charset="0"/>
              </a:rPr>
              <a:t> in General – FAQ,” [Online]. </a:t>
            </a:r>
            <a:r>
              <a:rPr lang="es-ES" noProof="0" dirty="0" err="1">
                <a:latin typeface="Calibri" panose="020F0502020204030204" pitchFamily="34" charset="0"/>
                <a:cs typeface="Calibri" panose="020F0502020204030204" pitchFamily="34" charset="0"/>
              </a:rPr>
              <a:t>Available</a:t>
            </a:r>
            <a:r>
              <a:rPr lang="es-ES" noProof="0" dirty="0">
                <a:latin typeface="Calibri" panose="020F0502020204030204" pitchFamily="34" charset="0"/>
                <a:cs typeface="Calibri" panose="020F0502020204030204" pitchFamily="34" charset="0"/>
              </a:rPr>
              <a:t>: </a:t>
            </a:r>
            <a:r>
              <a:rPr lang="es-ES" noProof="0" dirty="0">
                <a:latin typeface="Calibri" panose="020F0502020204030204" pitchFamily="34" charset="0"/>
                <a:cs typeface="Calibri" panose="020F0502020204030204" pitchFamily="34" charset="0"/>
                <a:hlinkClick r:id="rId6"/>
              </a:rPr>
              <a:t>https://mentoring.when.org.gr/faq/mentoring-in-general</a:t>
            </a:r>
            <a:endParaRPr lang="es-ES" noProof="0" dirty="0">
              <a:latin typeface="Calibri" panose="020F0502020204030204" pitchFamily="34" charset="0"/>
              <a:cs typeface="Calibri" panose="020F0502020204030204" pitchFamily="34" charset="0"/>
            </a:endParaRPr>
          </a:p>
          <a:p>
            <a:pPr marL="228600" indent="0"/>
            <a:r>
              <a:rPr lang="es-ES" noProof="0" dirty="0">
                <a:latin typeface="Calibri" panose="020F0502020204030204" pitchFamily="34" charset="0"/>
                <a:cs typeface="Calibri" panose="020F0502020204030204" pitchFamily="34" charset="0"/>
              </a:rPr>
              <a:t>[5] </a:t>
            </a:r>
            <a:r>
              <a:rPr lang="es-ES" noProof="0" dirty="0" err="1">
                <a:latin typeface="Calibri" panose="020F0502020204030204" pitchFamily="34" charset="0"/>
                <a:cs typeface="Calibri" panose="020F0502020204030204" pitchFamily="34" charset="0"/>
              </a:rPr>
              <a:t>University</a:t>
            </a:r>
            <a:r>
              <a:rPr lang="es-ES" noProof="0" dirty="0">
                <a:latin typeface="Calibri" panose="020F0502020204030204" pitchFamily="34" charset="0"/>
                <a:cs typeface="Calibri" panose="020F0502020204030204" pitchFamily="34" charset="0"/>
              </a:rPr>
              <a:t> </a:t>
            </a:r>
            <a:r>
              <a:rPr lang="es-ES" noProof="0" dirty="0" err="1">
                <a:latin typeface="Calibri" panose="020F0502020204030204" pitchFamily="34" charset="0"/>
                <a:cs typeface="Calibri" panose="020F0502020204030204" pitchFamily="34" charset="0"/>
              </a:rPr>
              <a:t>of</a:t>
            </a:r>
            <a:r>
              <a:rPr lang="es-ES" noProof="0" dirty="0">
                <a:latin typeface="Calibri" panose="020F0502020204030204" pitchFamily="34" charset="0"/>
                <a:cs typeface="Calibri" panose="020F0502020204030204" pitchFamily="34" charset="0"/>
              </a:rPr>
              <a:t> Cambridge, </a:t>
            </a:r>
            <a:r>
              <a:rPr lang="es-ES" i="1" noProof="0" dirty="0" err="1">
                <a:latin typeface="Calibri" panose="020F0502020204030204" pitchFamily="34" charset="0"/>
                <a:cs typeface="Calibri" panose="020F0502020204030204" pitchFamily="34" charset="0"/>
              </a:rPr>
              <a:t>Mentoring</a:t>
            </a:r>
            <a:r>
              <a:rPr lang="es-ES" i="1" noProof="0" dirty="0">
                <a:latin typeface="Calibri" panose="020F0502020204030204" pitchFamily="34" charset="0"/>
                <a:cs typeface="Calibri" panose="020F0502020204030204" pitchFamily="34" charset="0"/>
              </a:rPr>
              <a:t> Guide 2020 (v3)</a:t>
            </a:r>
            <a:r>
              <a:rPr lang="es-ES" noProof="0" dirty="0">
                <a:latin typeface="Calibri" panose="020F0502020204030204" pitchFamily="34" charset="0"/>
                <a:cs typeface="Calibri" panose="020F0502020204030204" pitchFamily="34" charset="0"/>
              </a:rPr>
              <a:t>. [Online]. </a:t>
            </a:r>
            <a:r>
              <a:rPr lang="es-ES" noProof="0" dirty="0" err="1">
                <a:latin typeface="Calibri" panose="020F0502020204030204" pitchFamily="34" charset="0"/>
                <a:cs typeface="Calibri" panose="020F0502020204030204" pitchFamily="34" charset="0"/>
              </a:rPr>
              <a:t>Available</a:t>
            </a:r>
            <a:r>
              <a:rPr lang="es-ES" noProof="0" dirty="0">
                <a:latin typeface="Calibri" panose="020F0502020204030204" pitchFamily="34" charset="0"/>
                <a:cs typeface="Calibri" panose="020F0502020204030204" pitchFamily="34" charset="0"/>
              </a:rPr>
              <a:t>: </a:t>
            </a:r>
            <a:r>
              <a:rPr lang="es-ES" noProof="0" dirty="0">
                <a:latin typeface="Calibri" panose="020F0502020204030204" pitchFamily="34" charset="0"/>
                <a:cs typeface="Calibri" panose="020F0502020204030204" pitchFamily="34" charset="0"/>
                <a:hlinkClick r:id="rId7"/>
              </a:rPr>
              <a:t>https://www.ppd.admin.cam.ac.uk/files/mentoring_guide_2020_v3.pdf</a:t>
            </a:r>
            <a:endParaRPr lang="es-ES" noProof="0" dirty="0">
              <a:latin typeface="Calibri" panose="020F0502020204030204" pitchFamily="34" charset="0"/>
              <a:cs typeface="Calibri" panose="020F0502020204030204" pitchFamily="34" charset="0"/>
            </a:endParaRPr>
          </a:p>
          <a:p>
            <a:pPr marL="228600" indent="0"/>
            <a:r>
              <a:rPr lang="es-ES" noProof="0" dirty="0">
                <a:latin typeface="Calibri" panose="020F0502020204030204" pitchFamily="34" charset="0"/>
                <a:cs typeface="Calibri" panose="020F0502020204030204" pitchFamily="34" charset="0"/>
              </a:rPr>
              <a:t>[6] </a:t>
            </a:r>
            <a:r>
              <a:rPr lang="es-ES" noProof="0" dirty="0" err="1">
                <a:latin typeface="Calibri" panose="020F0502020204030204" pitchFamily="34" charset="0"/>
                <a:cs typeface="Calibri" panose="020F0502020204030204" pitchFamily="34" charset="0"/>
              </a:rPr>
              <a:t>Guider</a:t>
            </a:r>
            <a:r>
              <a:rPr lang="es-ES" noProof="0" dirty="0">
                <a:latin typeface="Calibri" panose="020F0502020204030204" pitchFamily="34" charset="0"/>
                <a:cs typeface="Calibri" panose="020F0502020204030204" pitchFamily="34" charset="0"/>
              </a:rPr>
              <a:t>, “</a:t>
            </a:r>
            <a:r>
              <a:rPr lang="es-ES" noProof="0" dirty="0" err="1">
                <a:latin typeface="Calibri" panose="020F0502020204030204" pitchFamily="34" charset="0"/>
                <a:cs typeface="Calibri" panose="020F0502020204030204" pitchFamily="34" charset="0"/>
              </a:rPr>
              <a:t>Types</a:t>
            </a:r>
            <a:r>
              <a:rPr lang="es-ES" noProof="0" dirty="0">
                <a:latin typeface="Calibri" panose="020F0502020204030204" pitchFamily="34" charset="0"/>
                <a:cs typeface="Calibri" panose="020F0502020204030204" pitchFamily="34" charset="0"/>
              </a:rPr>
              <a:t> </a:t>
            </a:r>
            <a:r>
              <a:rPr lang="es-ES" noProof="0" dirty="0" err="1">
                <a:latin typeface="Calibri" panose="020F0502020204030204" pitchFamily="34" charset="0"/>
                <a:cs typeface="Calibri" panose="020F0502020204030204" pitchFamily="34" charset="0"/>
              </a:rPr>
              <a:t>of</a:t>
            </a:r>
            <a:r>
              <a:rPr lang="es-ES" noProof="0" dirty="0">
                <a:latin typeface="Calibri" panose="020F0502020204030204" pitchFamily="34" charset="0"/>
                <a:cs typeface="Calibri" panose="020F0502020204030204" pitchFamily="34" charset="0"/>
              </a:rPr>
              <a:t> </a:t>
            </a:r>
            <a:r>
              <a:rPr lang="es-ES" noProof="0" dirty="0" err="1">
                <a:latin typeface="Calibri" panose="020F0502020204030204" pitchFamily="34" charset="0"/>
                <a:cs typeface="Calibri" panose="020F0502020204030204" pitchFamily="34" charset="0"/>
              </a:rPr>
              <a:t>Mentoring</a:t>
            </a:r>
            <a:r>
              <a:rPr lang="es-ES" noProof="0" dirty="0">
                <a:latin typeface="Calibri" panose="020F0502020204030204" pitchFamily="34" charset="0"/>
                <a:cs typeface="Calibri" panose="020F0502020204030204" pitchFamily="34" charset="0"/>
              </a:rPr>
              <a:t>,” </a:t>
            </a:r>
            <a:r>
              <a:rPr lang="es-ES" noProof="0" dirty="0" err="1">
                <a:latin typeface="Calibri" panose="020F0502020204030204" pitchFamily="34" charset="0"/>
                <a:cs typeface="Calibri" panose="020F0502020204030204" pitchFamily="34" charset="0"/>
              </a:rPr>
              <a:t>Guider</a:t>
            </a:r>
            <a:r>
              <a:rPr lang="es-ES" noProof="0" dirty="0">
                <a:latin typeface="Calibri" panose="020F0502020204030204" pitchFamily="34" charset="0"/>
                <a:cs typeface="Calibri" panose="020F0502020204030204" pitchFamily="34" charset="0"/>
              </a:rPr>
              <a:t> Blog. [Online]. </a:t>
            </a:r>
            <a:r>
              <a:rPr lang="es-ES" noProof="0" dirty="0" err="1">
                <a:latin typeface="Calibri" panose="020F0502020204030204" pitchFamily="34" charset="0"/>
                <a:cs typeface="Calibri" panose="020F0502020204030204" pitchFamily="34" charset="0"/>
              </a:rPr>
              <a:t>Available</a:t>
            </a:r>
            <a:r>
              <a:rPr lang="es-ES" noProof="0" dirty="0">
                <a:latin typeface="Calibri" panose="020F0502020204030204" pitchFamily="34" charset="0"/>
                <a:cs typeface="Calibri" panose="020F0502020204030204" pitchFamily="34" charset="0"/>
              </a:rPr>
              <a:t>: </a:t>
            </a:r>
            <a:r>
              <a:rPr lang="es-ES" noProof="0" dirty="0">
                <a:latin typeface="Calibri" panose="020F0502020204030204" pitchFamily="34" charset="0"/>
                <a:cs typeface="Calibri" panose="020F0502020204030204" pitchFamily="34" charset="0"/>
                <a:hlinkClick r:id="rId8"/>
              </a:rPr>
              <a:t>https://guider-ai.com/blog/types-of-mentoring/</a:t>
            </a:r>
            <a:endParaRPr lang="es-ES" noProof="0" dirty="0">
              <a:latin typeface="Calibri" panose="020F0502020204030204" pitchFamily="34" charset="0"/>
              <a:cs typeface="Calibri" panose="020F0502020204030204" pitchFamily="34" charset="0"/>
            </a:endParaRPr>
          </a:p>
          <a:p>
            <a:pPr marL="228600" indent="0"/>
            <a:r>
              <a:rPr lang="es-ES" noProof="0" dirty="0">
                <a:latin typeface="Calibri" panose="020F0502020204030204" pitchFamily="34" charset="0"/>
                <a:cs typeface="Calibri" panose="020F0502020204030204" pitchFamily="34" charset="0"/>
              </a:rPr>
              <a:t>[7] </a:t>
            </a:r>
            <a:r>
              <a:rPr lang="es-ES" noProof="0" dirty="0" err="1">
                <a:latin typeface="Calibri" panose="020F0502020204030204" pitchFamily="34" charset="0"/>
                <a:cs typeface="Calibri" panose="020F0502020204030204" pitchFamily="34" charset="0"/>
              </a:rPr>
              <a:t>Together</a:t>
            </a:r>
            <a:r>
              <a:rPr lang="es-ES" noProof="0" dirty="0">
                <a:latin typeface="Calibri" panose="020F0502020204030204" pitchFamily="34" charset="0"/>
                <a:cs typeface="Calibri" panose="020F0502020204030204" pitchFamily="34" charset="0"/>
              </a:rPr>
              <a:t> </a:t>
            </a:r>
            <a:r>
              <a:rPr lang="es-ES" noProof="0" dirty="0" err="1">
                <a:latin typeface="Calibri" panose="020F0502020204030204" pitchFamily="34" charset="0"/>
                <a:cs typeface="Calibri" panose="020F0502020204030204" pitchFamily="34" charset="0"/>
              </a:rPr>
              <a:t>Platform</a:t>
            </a:r>
            <a:r>
              <a:rPr lang="es-ES" noProof="0" dirty="0">
                <a:latin typeface="Calibri" panose="020F0502020204030204" pitchFamily="34" charset="0"/>
                <a:cs typeface="Calibri" panose="020F0502020204030204" pitchFamily="34" charset="0"/>
              </a:rPr>
              <a:t>, </a:t>
            </a:r>
            <a:r>
              <a:rPr lang="es-ES" i="1" noProof="0" dirty="0">
                <a:latin typeface="Calibri" panose="020F0502020204030204" pitchFamily="34" charset="0"/>
                <a:cs typeface="Calibri" panose="020F0502020204030204" pitchFamily="34" charset="0"/>
              </a:rPr>
              <a:t>Mentor </a:t>
            </a:r>
            <a:r>
              <a:rPr lang="es-ES" i="1" noProof="0" dirty="0" err="1">
                <a:latin typeface="Calibri" panose="020F0502020204030204" pitchFamily="34" charset="0"/>
                <a:cs typeface="Calibri" panose="020F0502020204030204" pitchFamily="34" charset="0"/>
              </a:rPr>
              <a:t>Handbook</a:t>
            </a:r>
            <a:r>
              <a:rPr lang="es-ES" noProof="0" dirty="0">
                <a:latin typeface="Calibri" panose="020F0502020204030204" pitchFamily="34" charset="0"/>
                <a:cs typeface="Calibri" panose="020F0502020204030204" pitchFamily="34" charset="0"/>
              </a:rPr>
              <a:t>. [Online]. </a:t>
            </a:r>
            <a:r>
              <a:rPr lang="es-ES" noProof="0" dirty="0" err="1">
                <a:latin typeface="Calibri" panose="020F0502020204030204" pitchFamily="34" charset="0"/>
                <a:cs typeface="Calibri" panose="020F0502020204030204" pitchFamily="34" charset="0"/>
              </a:rPr>
              <a:t>Available</a:t>
            </a:r>
            <a:r>
              <a:rPr lang="es-ES" noProof="0" dirty="0">
                <a:latin typeface="Calibri" panose="020F0502020204030204" pitchFamily="34" charset="0"/>
                <a:cs typeface="Calibri" panose="020F0502020204030204" pitchFamily="34" charset="0"/>
              </a:rPr>
              <a:t>: </a:t>
            </a:r>
            <a:r>
              <a:rPr lang="es-ES" noProof="0" dirty="0">
                <a:latin typeface="Calibri" panose="020F0502020204030204" pitchFamily="34" charset="0"/>
                <a:cs typeface="Calibri" panose="020F0502020204030204" pitchFamily="34" charset="0"/>
                <a:hlinkClick r:id="rId9"/>
              </a:rPr>
              <a:t>https://www.togetherplatform.com/handbook/mentor</a:t>
            </a:r>
            <a:endParaRPr lang="es-ES" noProof="0" dirty="0">
              <a:latin typeface="Calibri" panose="020F0502020204030204" pitchFamily="34" charset="0"/>
              <a:cs typeface="Calibri" panose="020F0502020204030204" pitchFamily="34" charset="0"/>
            </a:endParaRPr>
          </a:p>
          <a:p>
            <a:pPr marL="342900" indent="-342900">
              <a:spcBef>
                <a:spcPts val="0"/>
              </a:spcBef>
              <a:buChar char="•"/>
            </a:pPr>
            <a:endParaRPr lang="es-ES" noProof="0" dirty="0"/>
          </a:p>
          <a:p>
            <a:pPr marL="342900" indent="-342900">
              <a:spcBef>
                <a:spcPts val="0"/>
              </a:spcBef>
              <a:buChar char="•"/>
            </a:pPr>
            <a:endParaRPr lang="es-ES" noProof="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334">
          <a:extLst>
            <a:ext uri="{FF2B5EF4-FFF2-40B4-BE49-F238E27FC236}">
              <a16:creationId xmlns:a16="http://schemas.microsoft.com/office/drawing/2014/main" id="{2D7D2E90-8D85-6BE1-8A2F-BA2C439191E6}"/>
            </a:ext>
          </a:extLst>
        </p:cNvPr>
        <p:cNvGrpSpPr/>
        <p:nvPr/>
      </p:nvGrpSpPr>
      <p:grpSpPr>
        <a:xfrm>
          <a:off x="0" y="0"/>
          <a:ext cx="0" cy="0"/>
          <a:chOff x="0" y="0"/>
          <a:chExt cx="0" cy="0"/>
        </a:xfrm>
      </p:grpSpPr>
      <p:sp>
        <p:nvSpPr>
          <p:cNvPr id="336" name="Google Shape;336;p11">
            <a:extLst>
              <a:ext uri="{FF2B5EF4-FFF2-40B4-BE49-F238E27FC236}">
                <a16:creationId xmlns:a16="http://schemas.microsoft.com/office/drawing/2014/main" id="{45C781B6-4E52-61F3-AAB7-EBA0A54A10E9}"/>
              </a:ext>
            </a:extLst>
          </p:cNvPr>
          <p:cNvSpPr txBox="1">
            <a:spLocks noGrp="1"/>
          </p:cNvSpPr>
          <p:nvPr>
            <p:ph type="body" idx="2"/>
          </p:nvPr>
        </p:nvSpPr>
        <p:spPr>
          <a:xfrm>
            <a:off x="362081" y="1230285"/>
            <a:ext cx="11450304" cy="4463150"/>
          </a:xfrm>
          <a:prstGeom prst="rect">
            <a:avLst/>
          </a:prstGeom>
          <a:noFill/>
          <a:ln>
            <a:noFill/>
          </a:ln>
        </p:spPr>
        <p:txBody>
          <a:bodyPr spcFirstLastPara="1" wrap="square" lIns="91425" tIns="45700" rIns="91425" bIns="45700" anchor="t" anchorCtr="0">
            <a:noAutofit/>
          </a:bodyPr>
          <a:lstStyle/>
          <a:p>
            <a:pPr marL="228600" indent="0"/>
            <a:r>
              <a:rPr lang="es-ES" noProof="0" dirty="0">
                <a:latin typeface="Calibri" panose="020F0502020204030204" pitchFamily="34" charset="0"/>
                <a:cs typeface="Calibri" panose="020F0502020204030204" pitchFamily="34" charset="0"/>
              </a:rPr>
              <a:t>[8] Stockton, </a:t>
            </a:r>
            <a:r>
              <a:rPr lang="es-ES" i="1" noProof="0" dirty="0">
                <a:solidFill>
                  <a:srgbClr val="000000"/>
                </a:solidFill>
                <a:latin typeface="Calibri" panose="020F0502020204030204" pitchFamily="34" charset="0"/>
                <a:cs typeface="Calibri" panose="020F0502020204030204" pitchFamily="34" charset="0"/>
              </a:rPr>
              <a:t>SOLER</a:t>
            </a:r>
            <a:r>
              <a:rPr lang="es-ES" sz="2000" b="0" i="1" u="none" strike="noStrike" noProof="0" dirty="0">
                <a:solidFill>
                  <a:srgbClr val="000000"/>
                </a:solidFill>
                <a:effectLst/>
                <a:latin typeface="Calibri" panose="020F0502020204030204" pitchFamily="34" charset="0"/>
                <a:cs typeface="Calibri" panose="020F0502020204030204" pitchFamily="34" charset="0"/>
              </a:rPr>
              <a:t> </a:t>
            </a:r>
            <a:r>
              <a:rPr lang="es-ES" sz="2000" b="0" i="1" u="none" strike="noStrike" noProof="0" dirty="0" err="1">
                <a:solidFill>
                  <a:srgbClr val="000000"/>
                </a:solidFill>
                <a:effectLst/>
                <a:latin typeface="Calibri" panose="020F0502020204030204" pitchFamily="34" charset="0"/>
                <a:cs typeface="Calibri" panose="020F0502020204030204" pitchFamily="34" charset="0"/>
              </a:rPr>
              <a:t>Model</a:t>
            </a:r>
            <a:r>
              <a:rPr lang="es-ES" sz="2000" b="0" i="1" u="none" strike="noStrike" noProof="0" dirty="0">
                <a:solidFill>
                  <a:srgbClr val="000000"/>
                </a:solidFill>
                <a:effectLst/>
                <a:latin typeface="Calibri" panose="020F0502020204030204" pitchFamily="34" charset="0"/>
                <a:cs typeface="Calibri" panose="020F0502020204030204" pitchFamily="34" charset="0"/>
              </a:rPr>
              <a:t> (Egan</a:t>
            </a:r>
            <a:r>
              <a:rPr lang="es-ES" i="1" noProof="0" dirty="0">
                <a:solidFill>
                  <a:srgbClr val="000000"/>
                </a:solidFill>
                <a:latin typeface="Calibri" panose="020F0502020204030204" pitchFamily="34" charset="0"/>
                <a:cs typeface="Calibri" panose="020F0502020204030204" pitchFamily="34" charset="0"/>
              </a:rPr>
              <a:t>)</a:t>
            </a:r>
            <a:r>
              <a:rPr lang="es-ES" noProof="0" dirty="0">
                <a:solidFill>
                  <a:srgbClr val="000000"/>
                </a:solidFill>
                <a:latin typeface="Calibri" panose="020F0502020204030204" pitchFamily="34" charset="0"/>
                <a:cs typeface="Calibri" panose="020F0502020204030204" pitchFamily="34" charset="0"/>
              </a:rPr>
              <a:t>. [Online]. </a:t>
            </a:r>
            <a:r>
              <a:rPr lang="es-ES" noProof="0" dirty="0" err="1">
                <a:solidFill>
                  <a:srgbClr val="000000"/>
                </a:solidFill>
                <a:latin typeface="Calibri" panose="020F0502020204030204" pitchFamily="34" charset="0"/>
                <a:cs typeface="Calibri" panose="020F0502020204030204" pitchFamily="34" charset="0"/>
              </a:rPr>
              <a:t>Available</a:t>
            </a:r>
            <a:r>
              <a:rPr lang="es-ES" noProof="0" dirty="0">
                <a:solidFill>
                  <a:srgbClr val="000000"/>
                </a:solidFill>
                <a:latin typeface="Calibri" panose="020F0502020204030204" pitchFamily="34" charset="0"/>
                <a:cs typeface="Calibri" panose="020F0502020204030204" pitchFamily="34" charset="0"/>
              </a:rPr>
              <a:t>:</a:t>
            </a:r>
            <a:r>
              <a:rPr lang="es-ES" sz="2000" b="0" i="0" u="none" strike="noStrike" noProof="0" dirty="0">
                <a:solidFill>
                  <a:srgbClr val="000000"/>
                </a:solidFill>
                <a:effectLst/>
                <a:latin typeface="Calibri" panose="020F0502020204030204" pitchFamily="34" charset="0"/>
                <a:cs typeface="Calibri" panose="020F0502020204030204" pitchFamily="34" charset="0"/>
              </a:rPr>
              <a:t> </a:t>
            </a:r>
            <a:r>
              <a:rPr lang="es-ES" noProof="0" dirty="0">
                <a:solidFill>
                  <a:srgbClr val="000000"/>
                </a:solidFill>
                <a:latin typeface="Calibri" panose="020F0502020204030204" pitchFamily="34" charset="0"/>
                <a:cs typeface="Calibri" panose="020F0502020204030204" pitchFamily="34" charset="0"/>
                <a:hlinkClick r:id="rId3"/>
              </a:rPr>
              <a:t>https://www.stockton.ac.uk/media/3545/the-soler-model-script.pdf</a:t>
            </a:r>
            <a:endParaRPr lang="es-ES" noProof="0" dirty="0">
              <a:solidFill>
                <a:srgbClr val="000000"/>
              </a:solidFill>
              <a:latin typeface="Calibri" panose="020F0502020204030204" pitchFamily="34" charset="0"/>
              <a:cs typeface="Calibri" panose="020F0502020204030204" pitchFamily="34" charset="0"/>
            </a:endParaRPr>
          </a:p>
          <a:p>
            <a:pPr marL="228600" indent="0"/>
            <a:r>
              <a:rPr lang="es-ES" noProof="0" dirty="0">
                <a:latin typeface="Calibri" panose="020F0502020204030204" pitchFamily="34" charset="0"/>
                <a:cs typeface="Calibri" panose="020F0502020204030204" pitchFamily="34" charset="0"/>
              </a:rPr>
              <a:t>[9] </a:t>
            </a:r>
            <a:r>
              <a:rPr lang="es-ES" noProof="0" dirty="0" err="1">
                <a:latin typeface="Calibri" panose="020F0502020204030204" pitchFamily="34" charset="0"/>
                <a:cs typeface="Calibri" panose="020F0502020204030204" pitchFamily="34" charset="0"/>
              </a:rPr>
              <a:t>The</a:t>
            </a:r>
            <a:r>
              <a:rPr lang="es-ES" noProof="0" dirty="0">
                <a:latin typeface="Calibri" panose="020F0502020204030204" pitchFamily="34" charset="0"/>
                <a:cs typeface="Calibri" panose="020F0502020204030204" pitchFamily="34" charset="0"/>
              </a:rPr>
              <a:t> Colin James </a:t>
            </a:r>
            <a:r>
              <a:rPr lang="es-ES" noProof="0" dirty="0" err="1">
                <a:latin typeface="Calibri" panose="020F0502020204030204" pitchFamily="34" charset="0"/>
                <a:cs typeface="Calibri" panose="020F0502020204030204" pitchFamily="34" charset="0"/>
              </a:rPr>
              <a:t>Method</a:t>
            </a:r>
            <a:r>
              <a:rPr lang="es-ES" noProof="0" dirty="0">
                <a:latin typeface="Calibri" panose="020F0502020204030204" pitchFamily="34" charset="0"/>
                <a:cs typeface="Calibri" panose="020F0502020204030204" pitchFamily="34" charset="0"/>
              </a:rPr>
              <a:t>, "</a:t>
            </a:r>
            <a:r>
              <a:rPr lang="es-ES" noProof="0" dirty="0" err="1">
                <a:latin typeface="Calibri" panose="020F0502020204030204" pitchFamily="34" charset="0"/>
                <a:cs typeface="Calibri" panose="020F0502020204030204" pitchFamily="34" charset="0"/>
              </a:rPr>
              <a:t>What</a:t>
            </a:r>
            <a:r>
              <a:rPr lang="es-ES" noProof="0" dirty="0">
                <a:latin typeface="Calibri" panose="020F0502020204030204" pitchFamily="34" charset="0"/>
                <a:cs typeface="Calibri" panose="020F0502020204030204" pitchFamily="34" charset="0"/>
              </a:rPr>
              <a:t> </a:t>
            </a:r>
            <a:r>
              <a:rPr lang="es-ES" noProof="0" dirty="0" err="1">
                <a:latin typeface="Calibri" panose="020F0502020204030204" pitchFamily="34" charset="0"/>
                <a:cs typeface="Calibri" panose="020F0502020204030204" pitchFamily="34" charset="0"/>
              </a:rPr>
              <a:t>is</a:t>
            </a:r>
            <a:r>
              <a:rPr lang="es-ES" noProof="0" dirty="0">
                <a:latin typeface="Calibri" panose="020F0502020204030204" pitchFamily="34" charset="0"/>
                <a:cs typeface="Calibri" panose="020F0502020204030204" pitchFamily="34" charset="0"/>
              </a:rPr>
              <a:t> R</a:t>
            </a:r>
            <a:r>
              <a:rPr lang="es-ES" noProof="0" dirty="0">
                <a:solidFill>
                  <a:srgbClr val="000000"/>
                </a:solidFill>
                <a:latin typeface="Calibri" panose="020F0502020204030204" pitchFamily="34" charset="0"/>
                <a:cs typeface="Calibri" panose="020F0502020204030204" pitchFamily="34" charset="0"/>
              </a:rPr>
              <a:t>eflective</a:t>
            </a:r>
            <a:r>
              <a:rPr lang="es-ES" sz="2000" b="0" i="0" u="none" strike="noStrike" noProof="0" dirty="0">
                <a:solidFill>
                  <a:srgbClr val="000000"/>
                </a:solidFill>
                <a:effectLst/>
                <a:latin typeface="Calibri" panose="020F0502020204030204" pitchFamily="34" charset="0"/>
                <a:cs typeface="Calibri" panose="020F0502020204030204" pitchFamily="34" charset="0"/>
              </a:rPr>
              <a:t> </a:t>
            </a:r>
            <a:r>
              <a:rPr lang="es-ES" sz="2000" b="0" i="0" u="none" strike="noStrike" noProof="0" dirty="0" err="1">
                <a:solidFill>
                  <a:srgbClr val="000000"/>
                </a:solidFill>
                <a:effectLst/>
                <a:latin typeface="Calibri" panose="020F0502020204030204" pitchFamily="34" charset="0"/>
                <a:cs typeface="Calibri" panose="020F0502020204030204" pitchFamily="34" charset="0"/>
              </a:rPr>
              <a:t>Listening</a:t>
            </a:r>
            <a:r>
              <a:rPr lang="es-ES" noProof="0" dirty="0">
                <a:solidFill>
                  <a:srgbClr val="000000"/>
                </a:solidFill>
                <a:latin typeface="Calibri" panose="020F0502020204030204" pitchFamily="34" charset="0"/>
                <a:cs typeface="Calibri" panose="020F0502020204030204" pitchFamily="34" charset="0"/>
              </a:rPr>
              <a:t>? A definitive Guide," [Online]. </a:t>
            </a:r>
            <a:r>
              <a:rPr lang="es-ES" noProof="0" dirty="0" err="1">
                <a:solidFill>
                  <a:srgbClr val="000000"/>
                </a:solidFill>
                <a:latin typeface="Calibri" panose="020F0502020204030204" pitchFamily="34" charset="0"/>
                <a:cs typeface="Calibri" panose="020F0502020204030204" pitchFamily="34" charset="0"/>
              </a:rPr>
              <a:t>Available</a:t>
            </a:r>
            <a:r>
              <a:rPr lang="es-ES" noProof="0" dirty="0">
                <a:solidFill>
                  <a:srgbClr val="000000"/>
                </a:solidFill>
                <a:latin typeface="Calibri" panose="020F0502020204030204" pitchFamily="34" charset="0"/>
                <a:cs typeface="Calibri" panose="020F0502020204030204" pitchFamily="34" charset="0"/>
              </a:rPr>
              <a:t>:</a:t>
            </a:r>
            <a:r>
              <a:rPr lang="es-ES" sz="2000" b="0" i="0" u="none" strike="noStrike" noProof="0" dirty="0">
                <a:solidFill>
                  <a:srgbClr val="000000"/>
                </a:solidFill>
                <a:effectLst/>
                <a:latin typeface="Calibri" panose="020F0502020204030204" pitchFamily="34" charset="0"/>
                <a:cs typeface="Calibri" panose="020F0502020204030204" pitchFamily="34" charset="0"/>
              </a:rPr>
              <a:t> </a:t>
            </a:r>
            <a:r>
              <a:rPr lang="es-ES" noProof="0" dirty="0">
                <a:solidFill>
                  <a:srgbClr val="000000"/>
                </a:solidFill>
                <a:latin typeface="Calibri" panose="020F0502020204030204" pitchFamily="34" charset="0"/>
                <a:cs typeface="Calibri" panose="020F0502020204030204" pitchFamily="34" charset="0"/>
                <a:hlinkClick r:id="rId4"/>
              </a:rPr>
              <a:t>https://colinjamesmethod.com/what-is-reflective-listening/</a:t>
            </a:r>
            <a:endParaRPr lang="es-ES" sz="2000" b="0" i="0" u="none" strike="noStrike" noProof="0" dirty="0">
              <a:solidFill>
                <a:srgbClr val="000000"/>
              </a:solidFill>
              <a:effectLst/>
              <a:latin typeface="Calibri" panose="020F0502020204030204" pitchFamily="34" charset="0"/>
              <a:cs typeface="Calibri" panose="020F0502020204030204" pitchFamily="34" charset="0"/>
            </a:endParaRPr>
          </a:p>
          <a:p>
            <a:pPr marL="228600" indent="0">
              <a:spcAft>
                <a:spcPts val="300"/>
              </a:spcAft>
            </a:pPr>
            <a:r>
              <a:rPr lang="es-ES" noProof="0" dirty="0">
                <a:latin typeface="Calibri" panose="020F0502020204030204" pitchFamily="34" charset="0"/>
                <a:cs typeface="Calibri" panose="020F0502020204030204" pitchFamily="34" charset="0"/>
              </a:rPr>
              <a:t>[10] </a:t>
            </a:r>
            <a:r>
              <a:rPr lang="es-ES" noProof="0" dirty="0" err="1">
                <a:latin typeface="Calibri" panose="020F0502020204030204" pitchFamily="34" charset="0"/>
                <a:cs typeface="Calibri" panose="020F0502020204030204" pitchFamily="34" charset="0"/>
              </a:rPr>
              <a:t>Untools</a:t>
            </a:r>
            <a:r>
              <a:rPr lang="es-ES" noProof="0" dirty="0">
                <a:latin typeface="Calibri" panose="020F0502020204030204" pitchFamily="34" charset="0"/>
                <a:cs typeface="Calibri" panose="020F0502020204030204" pitchFamily="34" charset="0"/>
              </a:rPr>
              <a:t>, "</a:t>
            </a:r>
            <a:r>
              <a:rPr lang="es-ES" noProof="0" dirty="0">
                <a:solidFill>
                  <a:srgbClr val="000000"/>
                </a:solidFill>
                <a:latin typeface="Calibri" panose="020F0502020204030204" pitchFamily="34" charset="0"/>
                <a:cs typeface="Calibri" panose="020F0502020204030204" pitchFamily="34" charset="0"/>
              </a:rPr>
              <a:t>Ladder </a:t>
            </a:r>
            <a:r>
              <a:rPr lang="es-ES" noProof="0" dirty="0" err="1">
                <a:solidFill>
                  <a:srgbClr val="000000"/>
                </a:solidFill>
                <a:latin typeface="Calibri" panose="020F0502020204030204" pitchFamily="34" charset="0"/>
                <a:cs typeface="Calibri" panose="020F0502020204030204" pitchFamily="34" charset="0"/>
              </a:rPr>
              <a:t>of</a:t>
            </a:r>
            <a:r>
              <a:rPr lang="es-ES" noProof="0" dirty="0">
                <a:solidFill>
                  <a:srgbClr val="000000"/>
                </a:solidFill>
                <a:latin typeface="Calibri" panose="020F0502020204030204" pitchFamily="34" charset="0"/>
                <a:cs typeface="Calibri" panose="020F0502020204030204" pitchFamily="34" charset="0"/>
              </a:rPr>
              <a:t> </a:t>
            </a:r>
            <a:r>
              <a:rPr lang="es-ES" noProof="0" dirty="0" err="1">
                <a:solidFill>
                  <a:srgbClr val="000000"/>
                </a:solidFill>
                <a:latin typeface="Calibri" panose="020F0502020204030204" pitchFamily="34" charset="0"/>
                <a:cs typeface="Calibri" panose="020F0502020204030204" pitchFamily="34" charset="0"/>
              </a:rPr>
              <a:t>Inference</a:t>
            </a:r>
            <a:r>
              <a:rPr lang="es-ES" noProof="0" dirty="0">
                <a:solidFill>
                  <a:srgbClr val="000000"/>
                </a:solidFill>
                <a:latin typeface="Calibri" panose="020F0502020204030204" pitchFamily="34" charset="0"/>
                <a:cs typeface="Calibri" panose="020F0502020204030204" pitchFamily="34" charset="0"/>
              </a:rPr>
              <a:t>,"</a:t>
            </a:r>
            <a:r>
              <a:rPr lang="es-ES" noProof="0" dirty="0">
                <a:latin typeface="Calibri" panose="020F0502020204030204" pitchFamily="34" charset="0"/>
                <a:cs typeface="Calibri" panose="020F0502020204030204" pitchFamily="34" charset="0"/>
              </a:rPr>
              <a:t> </a:t>
            </a:r>
            <a:r>
              <a:rPr lang="es-ES" noProof="0" dirty="0">
                <a:solidFill>
                  <a:srgbClr val="000000"/>
                </a:solidFill>
                <a:latin typeface="Calibri" panose="020F0502020204030204" pitchFamily="34" charset="0"/>
                <a:cs typeface="Calibri" panose="020F0502020204030204" pitchFamily="34" charset="0"/>
              </a:rPr>
              <a:t>[Online].</a:t>
            </a:r>
            <a:r>
              <a:rPr lang="es-ES" noProof="0" dirty="0">
                <a:latin typeface="Calibri" panose="020F0502020204030204" pitchFamily="34" charset="0"/>
                <a:cs typeface="Calibri" panose="020F0502020204030204" pitchFamily="34" charset="0"/>
              </a:rPr>
              <a:t> </a:t>
            </a:r>
            <a:r>
              <a:rPr lang="es-ES" noProof="0" dirty="0" err="1">
                <a:latin typeface="Calibri" panose="020F0502020204030204" pitchFamily="34" charset="0"/>
                <a:cs typeface="Calibri" panose="020F0502020204030204" pitchFamily="34" charset="0"/>
              </a:rPr>
              <a:t>Available</a:t>
            </a:r>
            <a:r>
              <a:rPr lang="es-ES" sz="2000" b="0" i="0" u="none" strike="noStrike" noProof="0" dirty="0">
                <a:solidFill>
                  <a:srgbClr val="000000"/>
                </a:solidFill>
                <a:effectLst/>
                <a:latin typeface="Calibri" panose="020F0502020204030204" pitchFamily="34" charset="0"/>
                <a:cs typeface="Calibri" panose="020F0502020204030204" pitchFamily="34" charset="0"/>
              </a:rPr>
              <a:t>: </a:t>
            </a:r>
            <a:r>
              <a:rPr lang="es-ES" noProof="0" dirty="0">
                <a:solidFill>
                  <a:srgbClr val="000000"/>
                </a:solidFill>
                <a:latin typeface="Calibri" panose="020F0502020204030204" pitchFamily="34" charset="0"/>
                <a:cs typeface="Calibri" panose="020F0502020204030204" pitchFamily="34" charset="0"/>
                <a:hlinkClick r:id="rId5"/>
              </a:rPr>
              <a:t>https://untools.co/ladder-of-inference/</a:t>
            </a:r>
            <a:endParaRPr lang="es-ES" sz="2000" b="0" i="0" u="none" strike="noStrike" noProof="0" dirty="0">
              <a:solidFill>
                <a:srgbClr val="000000"/>
              </a:solidFill>
              <a:effectLst/>
              <a:latin typeface="Calibri" panose="020F0502020204030204" pitchFamily="34" charset="0"/>
              <a:cs typeface="Calibri" panose="020F0502020204030204" pitchFamily="34" charset="0"/>
            </a:endParaRPr>
          </a:p>
          <a:p>
            <a:pPr marL="228600" indent="0"/>
            <a:r>
              <a:rPr lang="es-ES" noProof="0" dirty="0">
                <a:latin typeface="Calibri" panose="020F0502020204030204" pitchFamily="34" charset="0"/>
                <a:cs typeface="Calibri" panose="020F0502020204030204" pitchFamily="34" charset="0"/>
              </a:rPr>
              <a:t>[11] </a:t>
            </a:r>
            <a:r>
              <a:rPr lang="es-ES" noProof="0" dirty="0" err="1">
                <a:latin typeface="Calibri" panose="020F0502020204030204" pitchFamily="34" charset="0"/>
                <a:cs typeface="Calibri" panose="020F0502020204030204" pitchFamily="34" charset="0"/>
              </a:rPr>
              <a:t>Mindtools</a:t>
            </a:r>
            <a:r>
              <a:rPr lang="es-ES" noProof="0" dirty="0">
                <a:latin typeface="Calibri" panose="020F0502020204030204" pitchFamily="34" charset="0"/>
                <a:cs typeface="Calibri" panose="020F0502020204030204" pitchFamily="34" charset="0"/>
              </a:rPr>
              <a:t>, "</a:t>
            </a:r>
            <a:r>
              <a:rPr lang="es-ES" noProof="0" dirty="0" err="1">
                <a:latin typeface="Calibri" panose="020F0502020204030204" pitchFamily="34" charset="0"/>
                <a:cs typeface="Calibri" panose="020F0502020204030204" pitchFamily="34" charset="0"/>
              </a:rPr>
              <a:t>The</a:t>
            </a:r>
            <a:r>
              <a:rPr lang="es-ES" noProof="0" dirty="0">
                <a:latin typeface="Calibri" panose="020F0502020204030204" pitchFamily="34" charset="0"/>
                <a:cs typeface="Calibri" panose="020F0502020204030204" pitchFamily="34" charset="0"/>
              </a:rPr>
              <a:t> GROW </a:t>
            </a:r>
            <a:r>
              <a:rPr lang="es-ES" noProof="0" dirty="0" err="1">
                <a:latin typeface="Calibri" panose="020F0502020204030204" pitchFamily="34" charset="0"/>
                <a:cs typeface="Calibri" panose="020F0502020204030204" pitchFamily="34" charset="0"/>
              </a:rPr>
              <a:t>Model</a:t>
            </a:r>
            <a:r>
              <a:rPr lang="es-ES" noProof="0" dirty="0">
                <a:latin typeface="Calibri" panose="020F0502020204030204" pitchFamily="34" charset="0"/>
                <a:cs typeface="Calibri" panose="020F0502020204030204" pitchFamily="34" charset="0"/>
              </a:rPr>
              <a:t> </a:t>
            </a:r>
            <a:r>
              <a:rPr lang="es-ES" noProof="0" dirty="0" err="1">
                <a:latin typeface="Calibri" panose="020F0502020204030204" pitchFamily="34" charset="0"/>
                <a:cs typeface="Calibri" panose="020F0502020204030204" pitchFamily="34" charset="0"/>
              </a:rPr>
              <a:t>of</a:t>
            </a:r>
            <a:r>
              <a:rPr lang="es-ES" noProof="0" dirty="0">
                <a:latin typeface="Calibri" panose="020F0502020204030204" pitchFamily="34" charset="0"/>
                <a:cs typeface="Calibri" panose="020F0502020204030204" pitchFamily="34" charset="0"/>
              </a:rPr>
              <a:t> Coaching and </a:t>
            </a:r>
            <a:r>
              <a:rPr lang="es-ES" noProof="0" dirty="0" err="1">
                <a:latin typeface="Calibri" panose="020F0502020204030204" pitchFamily="34" charset="0"/>
                <a:cs typeface="Calibri" panose="020F0502020204030204" pitchFamily="34" charset="0"/>
              </a:rPr>
              <a:t>Mentoring</a:t>
            </a:r>
            <a:r>
              <a:rPr lang="es-ES" noProof="0" dirty="0">
                <a:latin typeface="Calibri" panose="020F0502020204030204" pitchFamily="34" charset="0"/>
                <a:cs typeface="Calibri" panose="020F0502020204030204" pitchFamily="34" charset="0"/>
              </a:rPr>
              <a:t>," </a:t>
            </a:r>
            <a:r>
              <a:rPr lang="es-ES" noProof="0" dirty="0">
                <a:solidFill>
                  <a:srgbClr val="000000"/>
                </a:solidFill>
                <a:latin typeface="Calibri" panose="020F0502020204030204" pitchFamily="34" charset="0"/>
                <a:cs typeface="Calibri" panose="020F0502020204030204" pitchFamily="34" charset="0"/>
              </a:rPr>
              <a:t>[Online]. </a:t>
            </a:r>
            <a:r>
              <a:rPr lang="es-ES" noProof="0" dirty="0" err="1">
                <a:solidFill>
                  <a:srgbClr val="000000"/>
                </a:solidFill>
                <a:latin typeface="Calibri" panose="020F0502020204030204" pitchFamily="34" charset="0"/>
                <a:cs typeface="Calibri" panose="020F0502020204030204" pitchFamily="34" charset="0"/>
              </a:rPr>
              <a:t>Available</a:t>
            </a:r>
            <a:r>
              <a:rPr lang="es-ES" noProof="0" dirty="0">
                <a:solidFill>
                  <a:srgbClr val="000000"/>
                </a:solidFill>
                <a:latin typeface="Calibri" panose="020F0502020204030204" pitchFamily="34" charset="0"/>
                <a:cs typeface="Calibri" panose="020F0502020204030204" pitchFamily="34" charset="0"/>
              </a:rPr>
              <a:t>: </a:t>
            </a:r>
            <a:r>
              <a:rPr lang="es-ES" noProof="0" dirty="0">
                <a:solidFill>
                  <a:srgbClr val="000000"/>
                </a:solidFill>
                <a:latin typeface="Calibri" panose="020F0502020204030204" pitchFamily="34" charset="0"/>
                <a:cs typeface="Calibri" panose="020F0502020204030204" pitchFamily="34" charset="0"/>
                <a:hlinkClick r:id="rId6"/>
              </a:rPr>
              <a:t>https://www.mindtools.com/an0fzpz/the-grow-model-of-coaching-and-mentoring</a:t>
            </a:r>
          </a:p>
          <a:p>
            <a:pPr marL="228600" indent="0"/>
            <a:r>
              <a:rPr lang="es-ES" noProof="0" dirty="0">
                <a:latin typeface="Calibri" panose="020F0502020204030204" pitchFamily="34" charset="0"/>
                <a:cs typeface="Calibri" panose="020F0502020204030204" pitchFamily="34" charset="0"/>
              </a:rPr>
              <a:t>[12] </a:t>
            </a:r>
            <a:r>
              <a:rPr lang="es-ES" noProof="0" dirty="0" err="1">
                <a:latin typeface="Calibri" panose="020F0502020204030204" pitchFamily="34" charset="0"/>
                <a:cs typeface="Calibri" panose="020F0502020204030204" pitchFamily="34" charset="0"/>
              </a:rPr>
              <a:t>PositivePsychology</a:t>
            </a:r>
            <a:r>
              <a:rPr lang="es-ES" noProof="0" dirty="0">
                <a:latin typeface="Calibri" panose="020F0502020204030204" pitchFamily="34" charset="0"/>
                <a:cs typeface="Calibri" panose="020F0502020204030204" pitchFamily="34" charset="0"/>
              </a:rPr>
              <a:t>, "</a:t>
            </a:r>
            <a:r>
              <a:rPr lang="es-ES" noProof="0" dirty="0" err="1">
                <a:latin typeface="Calibri" panose="020F0502020204030204" pitchFamily="34" charset="0"/>
                <a:cs typeface="Calibri" panose="020F0502020204030204" pitchFamily="34" charset="0"/>
              </a:rPr>
              <a:t>What</a:t>
            </a:r>
            <a:r>
              <a:rPr lang="es-ES" noProof="0" dirty="0">
                <a:latin typeface="Calibri" panose="020F0502020204030204" pitchFamily="34" charset="0"/>
                <a:cs typeface="Calibri" panose="020F0502020204030204" pitchFamily="34" charset="0"/>
              </a:rPr>
              <a:t> </a:t>
            </a:r>
            <a:r>
              <a:rPr lang="es-ES" noProof="0" dirty="0" err="1">
                <a:latin typeface="Calibri" panose="020F0502020204030204" pitchFamily="34" charset="0"/>
                <a:cs typeface="Calibri" panose="020F0502020204030204" pitchFamily="34" charset="0"/>
              </a:rPr>
              <a:t>is</a:t>
            </a:r>
            <a:r>
              <a:rPr lang="es-ES" noProof="0" dirty="0">
                <a:latin typeface="Calibri" panose="020F0502020204030204" pitchFamily="34" charset="0"/>
                <a:cs typeface="Calibri" panose="020F0502020204030204" pitchFamily="34" charset="0"/>
              </a:rPr>
              <a:t> </a:t>
            </a:r>
            <a:r>
              <a:rPr lang="es-ES" noProof="0" dirty="0" err="1">
                <a:latin typeface="Calibri" panose="020F0502020204030204" pitchFamily="34" charset="0"/>
                <a:cs typeface="Calibri" panose="020F0502020204030204" pitchFamily="34" charset="0"/>
              </a:rPr>
              <a:t>Appreciative</a:t>
            </a:r>
            <a:r>
              <a:rPr lang="es-ES" noProof="0" dirty="0">
                <a:latin typeface="Calibri" panose="020F0502020204030204" pitchFamily="34" charset="0"/>
                <a:cs typeface="Calibri" panose="020F0502020204030204" pitchFamily="34" charset="0"/>
              </a:rPr>
              <a:t> </a:t>
            </a:r>
            <a:r>
              <a:rPr lang="es-ES" noProof="0" dirty="0" err="1">
                <a:latin typeface="Calibri" panose="020F0502020204030204" pitchFamily="34" charset="0"/>
                <a:cs typeface="Calibri" panose="020F0502020204030204" pitchFamily="34" charset="0"/>
              </a:rPr>
              <a:t>Inquiry</a:t>
            </a:r>
            <a:r>
              <a:rPr lang="es-ES" noProof="0" dirty="0">
                <a:latin typeface="Calibri" panose="020F0502020204030204" pitchFamily="34" charset="0"/>
                <a:cs typeface="Calibri" panose="020F0502020204030204" pitchFamily="34" charset="0"/>
              </a:rPr>
              <a:t>?,"  </a:t>
            </a:r>
            <a:r>
              <a:rPr lang="es-ES" noProof="0" dirty="0">
                <a:solidFill>
                  <a:srgbClr val="000000"/>
                </a:solidFill>
                <a:latin typeface="Calibri" panose="020F0502020204030204" pitchFamily="34" charset="0"/>
                <a:cs typeface="Calibri" panose="020F0502020204030204" pitchFamily="34" charset="0"/>
              </a:rPr>
              <a:t>[Online]. </a:t>
            </a:r>
            <a:r>
              <a:rPr lang="es-ES" noProof="0" dirty="0" err="1">
                <a:solidFill>
                  <a:srgbClr val="000000"/>
                </a:solidFill>
                <a:latin typeface="Calibri" panose="020F0502020204030204" pitchFamily="34" charset="0"/>
                <a:cs typeface="Calibri" panose="020F0502020204030204" pitchFamily="34" charset="0"/>
              </a:rPr>
              <a:t>Available</a:t>
            </a:r>
            <a:r>
              <a:rPr lang="es-ES" noProof="0" dirty="0">
                <a:solidFill>
                  <a:srgbClr val="000000"/>
                </a:solidFill>
                <a:latin typeface="Calibri" panose="020F0502020204030204" pitchFamily="34" charset="0"/>
                <a:cs typeface="Calibri" panose="020F0502020204030204" pitchFamily="34" charset="0"/>
              </a:rPr>
              <a:t>: </a:t>
            </a:r>
            <a:r>
              <a:rPr lang="es-ES" noProof="0" dirty="0">
                <a:solidFill>
                  <a:srgbClr val="000000"/>
                </a:solidFill>
                <a:latin typeface="Calibri" panose="020F0502020204030204" pitchFamily="34" charset="0"/>
                <a:cs typeface="Calibri" panose="020F0502020204030204" pitchFamily="34" charset="0"/>
                <a:hlinkClick r:id="rId7"/>
              </a:rPr>
              <a:t>https://positivepsychology.com/appreciative-inquiry</a:t>
            </a:r>
            <a:endParaRPr lang="es-ES" noProof="0" dirty="0">
              <a:solidFill>
                <a:srgbClr val="000000"/>
              </a:solidFill>
              <a:latin typeface="Calibri" panose="020F0502020204030204" pitchFamily="34" charset="0"/>
              <a:cs typeface="Calibri" panose="020F0502020204030204" pitchFamily="34" charset="0"/>
            </a:endParaRPr>
          </a:p>
          <a:p>
            <a:pPr marL="228600" indent="0"/>
            <a:r>
              <a:rPr lang="es-ES" noProof="0" dirty="0">
                <a:solidFill>
                  <a:srgbClr val="000000"/>
                </a:solidFill>
                <a:latin typeface="Calibri" panose="020F0502020204030204" pitchFamily="34" charset="0"/>
                <a:cs typeface="Calibri" panose="020F0502020204030204" pitchFamily="34" charset="0"/>
              </a:rPr>
              <a:t> </a:t>
            </a:r>
            <a:r>
              <a:rPr lang="es-ES" noProof="0" dirty="0">
                <a:latin typeface="Calibri" panose="020F0502020204030204" pitchFamily="34" charset="0"/>
                <a:cs typeface="Calibri" panose="020F0502020204030204" pitchFamily="34" charset="0"/>
              </a:rPr>
              <a:t>[13] </a:t>
            </a:r>
            <a:r>
              <a:rPr lang="es-ES" noProof="0" dirty="0" err="1">
                <a:latin typeface="Calibri" panose="020F0502020204030204" pitchFamily="34" charset="0"/>
                <a:cs typeface="Calibri" panose="020F0502020204030204" pitchFamily="34" charset="0"/>
              </a:rPr>
              <a:t>Mentorink</a:t>
            </a:r>
            <a:r>
              <a:rPr lang="es-ES" noProof="0" dirty="0">
                <a:latin typeface="Calibri" panose="020F0502020204030204" pitchFamily="34" charset="0"/>
                <a:cs typeface="Calibri" panose="020F0502020204030204" pitchFamily="34" charset="0"/>
              </a:rPr>
              <a:t>, "Gallup Clifton </a:t>
            </a:r>
            <a:r>
              <a:rPr lang="es-ES" noProof="0" dirty="0" err="1">
                <a:latin typeface="Calibri" panose="020F0502020204030204" pitchFamily="34" charset="0"/>
                <a:cs typeface="Calibri" panose="020F0502020204030204" pitchFamily="34" charset="0"/>
              </a:rPr>
              <a:t>Strengths</a:t>
            </a:r>
            <a:r>
              <a:rPr lang="es-ES" noProof="0" dirty="0">
                <a:latin typeface="Calibri" panose="020F0502020204030204" pitchFamily="34" charset="0"/>
                <a:cs typeface="Calibri" panose="020F0502020204030204" pitchFamily="34" charset="0"/>
              </a:rPr>
              <a:t>," </a:t>
            </a:r>
            <a:r>
              <a:rPr lang="es-ES" noProof="0" dirty="0">
                <a:solidFill>
                  <a:srgbClr val="000000"/>
                </a:solidFill>
                <a:latin typeface="Calibri" panose="020F0502020204030204" pitchFamily="34" charset="0"/>
                <a:cs typeface="Calibri" panose="020F0502020204030204" pitchFamily="34" charset="0"/>
              </a:rPr>
              <a:t>[Online]. </a:t>
            </a:r>
            <a:r>
              <a:rPr lang="es-ES" noProof="0" dirty="0" err="1">
                <a:solidFill>
                  <a:srgbClr val="000000"/>
                </a:solidFill>
                <a:latin typeface="Calibri" panose="020F0502020204030204" pitchFamily="34" charset="0"/>
                <a:cs typeface="Calibri" panose="020F0502020204030204" pitchFamily="34" charset="0"/>
              </a:rPr>
              <a:t>Available</a:t>
            </a:r>
            <a:r>
              <a:rPr lang="es-ES" noProof="0" dirty="0">
                <a:solidFill>
                  <a:srgbClr val="000000"/>
                </a:solidFill>
                <a:latin typeface="Calibri" panose="020F0502020204030204" pitchFamily="34" charset="0"/>
                <a:cs typeface="Calibri" panose="020F0502020204030204" pitchFamily="34" charset="0"/>
              </a:rPr>
              <a:t>: </a:t>
            </a:r>
            <a:r>
              <a:rPr lang="es-ES" noProof="0" dirty="0">
                <a:solidFill>
                  <a:srgbClr val="000000"/>
                </a:solidFill>
                <a:latin typeface="Calibri" panose="020F0502020204030204" pitchFamily="34" charset="0"/>
                <a:cs typeface="Calibri" panose="020F0502020204030204" pitchFamily="34" charset="0"/>
                <a:hlinkClick r:id="rId8"/>
              </a:rPr>
              <a:t>https://www.mentorink.com/blog/gallup-clifton-strengths-strengthsfinder-a-complete-guide/#:~:text=Improved%20Career%20and%20Personal%20Development%20By%20aligning</a:t>
            </a:r>
            <a:r>
              <a:rPr lang="es-ES" sz="2000" i="0" u="none" strike="noStrike" noProof="0" dirty="0">
                <a:solidFill>
                  <a:srgbClr val="000000"/>
                </a:solidFill>
                <a:effectLst/>
                <a:latin typeface="Calibri" panose="020F0502020204030204" pitchFamily="34" charset="0"/>
                <a:cs typeface="Calibri" panose="020F0502020204030204" pitchFamily="34" charset="0"/>
                <a:hlinkClick r:id="rId8"/>
              </a:rPr>
              <a:t>,</a:t>
            </a:r>
            <a:r>
              <a:rPr lang="es-ES" noProof="0" dirty="0">
                <a:solidFill>
                  <a:srgbClr val="000000"/>
                </a:solidFill>
                <a:latin typeface="Calibri" panose="020F0502020204030204" pitchFamily="34" charset="0"/>
                <a:cs typeface="Calibri" panose="020F0502020204030204" pitchFamily="34" charset="0"/>
                <a:hlinkClick r:id="rId8"/>
              </a:rPr>
              <a:t>more%20effective%20for%20long%2Dterm%20growth%20and%20happiness</a:t>
            </a:r>
            <a:r>
              <a:rPr lang="es-ES" noProof="0" dirty="0">
                <a:solidFill>
                  <a:srgbClr val="000000"/>
                </a:solidFill>
                <a:latin typeface="Calibri" panose="020F0502020204030204" pitchFamily="34" charset="0"/>
                <a:cs typeface="Calibri" panose="020F0502020204030204" pitchFamily="34" charset="0"/>
              </a:rPr>
              <a:t>.</a:t>
            </a:r>
            <a:endParaRPr lang="es-ES" sz="2000" b="0" i="0" u="none" strike="noStrike" noProof="0" dirty="0">
              <a:solidFill>
                <a:srgbClr val="000000"/>
              </a:solidFill>
              <a:effectLst/>
              <a:latin typeface="Calibri" panose="020F0502020204030204" pitchFamily="34" charset="0"/>
              <a:cs typeface="Calibri" panose="020F0502020204030204" pitchFamily="34" charset="0"/>
            </a:endParaRPr>
          </a:p>
          <a:p>
            <a:pPr marL="228600" indent="0"/>
            <a:endParaRPr lang="es-ES" noProof="0" dirty="0">
              <a:solidFill>
                <a:srgbClr val="000000"/>
              </a:solidFill>
            </a:endParaRPr>
          </a:p>
          <a:p>
            <a:endParaRPr lang="es-ES" noProof="0" dirty="0"/>
          </a:p>
        </p:txBody>
      </p:sp>
      <p:sp>
        <p:nvSpPr>
          <p:cNvPr id="3" name="Text Placeholder 2">
            <a:extLst>
              <a:ext uri="{FF2B5EF4-FFF2-40B4-BE49-F238E27FC236}">
                <a16:creationId xmlns:a16="http://schemas.microsoft.com/office/drawing/2014/main" id="{64792112-CECC-76D4-0CA4-3332E5529CB7}"/>
              </a:ext>
            </a:extLst>
          </p:cNvPr>
          <p:cNvSpPr>
            <a:spLocks noGrp="1"/>
          </p:cNvSpPr>
          <p:nvPr>
            <p:ph type="body" idx="1"/>
          </p:nvPr>
        </p:nvSpPr>
        <p:spPr/>
        <p:txBody>
          <a:bodyPr/>
          <a:lstStyle/>
          <a:p>
            <a:r>
              <a:rPr lang="es-ES" noProof="0" dirty="0">
                <a:latin typeface="Calibri" panose="020F0502020204030204" pitchFamily="34" charset="0"/>
                <a:cs typeface="Calibri" panose="020F0502020204030204" pitchFamily="34" charset="0"/>
              </a:rPr>
              <a:t>Referencias</a:t>
            </a:r>
          </a:p>
        </p:txBody>
      </p:sp>
    </p:spTree>
    <p:extLst>
      <p:ext uri="{BB962C8B-B14F-4D97-AF65-F5344CB8AC3E}">
        <p14:creationId xmlns:p14="http://schemas.microsoft.com/office/powerpoint/2010/main" val="18755622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334">
          <a:extLst>
            <a:ext uri="{FF2B5EF4-FFF2-40B4-BE49-F238E27FC236}">
              <a16:creationId xmlns:a16="http://schemas.microsoft.com/office/drawing/2014/main" id="{9137596D-B6B5-2E5E-785A-1DA86BAB656B}"/>
            </a:ext>
          </a:extLst>
        </p:cNvPr>
        <p:cNvGrpSpPr/>
        <p:nvPr/>
      </p:nvGrpSpPr>
      <p:grpSpPr>
        <a:xfrm>
          <a:off x="0" y="0"/>
          <a:ext cx="0" cy="0"/>
          <a:chOff x="0" y="0"/>
          <a:chExt cx="0" cy="0"/>
        </a:xfrm>
      </p:grpSpPr>
      <p:sp>
        <p:nvSpPr>
          <p:cNvPr id="336" name="Google Shape;336;p11">
            <a:extLst>
              <a:ext uri="{FF2B5EF4-FFF2-40B4-BE49-F238E27FC236}">
                <a16:creationId xmlns:a16="http://schemas.microsoft.com/office/drawing/2014/main" id="{612FE29A-D5C1-FE5E-8734-1C40664FA918}"/>
              </a:ext>
            </a:extLst>
          </p:cNvPr>
          <p:cNvSpPr txBox="1">
            <a:spLocks noGrp="1"/>
          </p:cNvSpPr>
          <p:nvPr>
            <p:ph type="body" idx="2"/>
          </p:nvPr>
        </p:nvSpPr>
        <p:spPr>
          <a:xfrm>
            <a:off x="362081" y="1230285"/>
            <a:ext cx="11450304" cy="4463150"/>
          </a:xfrm>
          <a:prstGeom prst="rect">
            <a:avLst/>
          </a:prstGeom>
          <a:noFill/>
          <a:ln>
            <a:noFill/>
          </a:ln>
        </p:spPr>
        <p:txBody>
          <a:bodyPr spcFirstLastPara="1" wrap="square" lIns="91425" tIns="45700" rIns="91425" bIns="45700" anchor="t" anchorCtr="0">
            <a:noAutofit/>
          </a:bodyPr>
          <a:lstStyle/>
          <a:p>
            <a:pPr marL="228600" indent="0"/>
            <a:r>
              <a:rPr lang="es-ES" noProof="0" dirty="0">
                <a:latin typeface="Calibri" panose="020F0502020204030204" pitchFamily="34" charset="0"/>
                <a:cs typeface="Calibri" panose="020F0502020204030204" pitchFamily="34" charset="0"/>
              </a:rPr>
              <a:t>[14] </a:t>
            </a:r>
            <a:r>
              <a:rPr lang="es-ES" noProof="0" dirty="0" err="1">
                <a:latin typeface="Calibri" panose="020F0502020204030204" pitchFamily="34" charset="0"/>
                <a:cs typeface="Calibri" panose="020F0502020204030204" pitchFamily="34" charset="0"/>
              </a:rPr>
              <a:t>Indeed</a:t>
            </a:r>
            <a:r>
              <a:rPr lang="es-ES" noProof="0" dirty="0">
                <a:latin typeface="Calibri" panose="020F0502020204030204" pitchFamily="34" charset="0"/>
                <a:cs typeface="Calibri" panose="020F0502020204030204" pitchFamily="34" charset="0"/>
              </a:rPr>
              <a:t>, "</a:t>
            </a:r>
            <a:r>
              <a:rPr lang="es-ES" noProof="0" dirty="0" err="1">
                <a:latin typeface="Calibri" panose="020F0502020204030204" pitchFamily="34" charset="0"/>
                <a:cs typeface="Calibri" panose="020F0502020204030204" pitchFamily="34" charset="0"/>
              </a:rPr>
              <a:t>How</a:t>
            </a:r>
            <a:r>
              <a:rPr lang="es-ES" noProof="0" dirty="0">
                <a:latin typeface="Calibri" panose="020F0502020204030204" pitchFamily="34" charset="0"/>
                <a:cs typeface="Calibri" panose="020F0502020204030204" pitchFamily="34" charset="0"/>
              </a:rPr>
              <a:t> </a:t>
            </a:r>
            <a:r>
              <a:rPr lang="es-ES" noProof="0" dirty="0" err="1">
                <a:latin typeface="Calibri" panose="020F0502020204030204" pitchFamily="34" charset="0"/>
                <a:cs typeface="Calibri" panose="020F0502020204030204" pitchFamily="34" charset="0"/>
              </a:rPr>
              <a:t>to</a:t>
            </a:r>
            <a:r>
              <a:rPr lang="es-ES" noProof="0" dirty="0">
                <a:latin typeface="Calibri" panose="020F0502020204030204" pitchFamily="34" charset="0"/>
                <a:cs typeface="Calibri" panose="020F0502020204030204" pitchFamily="34" charset="0"/>
              </a:rPr>
              <a:t> use </a:t>
            </a:r>
            <a:r>
              <a:rPr lang="es-ES" noProof="0" dirty="0" err="1">
                <a:latin typeface="Calibri" panose="020F0502020204030204" pitchFamily="34" charset="0"/>
                <a:cs typeface="Calibri" panose="020F0502020204030204" pitchFamily="34" charset="0"/>
              </a:rPr>
              <a:t>the</a:t>
            </a:r>
            <a:r>
              <a:rPr lang="es-ES" noProof="0" dirty="0">
                <a:latin typeface="Calibri" panose="020F0502020204030204" pitchFamily="34" charset="0"/>
                <a:cs typeface="Calibri" panose="020F0502020204030204" pitchFamily="34" charset="0"/>
              </a:rPr>
              <a:t> STAR interview </a:t>
            </a:r>
            <a:r>
              <a:rPr lang="es-ES" noProof="0" dirty="0" err="1">
                <a:latin typeface="Calibri" panose="020F0502020204030204" pitchFamily="34" charset="0"/>
                <a:cs typeface="Calibri" panose="020F0502020204030204" pitchFamily="34" charset="0"/>
              </a:rPr>
              <a:t>method</a:t>
            </a:r>
            <a:r>
              <a:rPr lang="es-ES" noProof="0" dirty="0">
                <a:latin typeface="Calibri" panose="020F0502020204030204" pitchFamily="34" charset="0"/>
                <a:cs typeface="Calibri" panose="020F0502020204030204" pitchFamily="34" charset="0"/>
              </a:rPr>
              <a:t>," </a:t>
            </a:r>
            <a:r>
              <a:rPr lang="es-ES" noProof="0" dirty="0">
                <a:solidFill>
                  <a:srgbClr val="000000"/>
                </a:solidFill>
                <a:latin typeface="Calibri" panose="020F0502020204030204" pitchFamily="34" charset="0"/>
                <a:cs typeface="Calibri" panose="020F0502020204030204" pitchFamily="34" charset="0"/>
              </a:rPr>
              <a:t>[Online]. </a:t>
            </a:r>
            <a:r>
              <a:rPr lang="es-ES" noProof="0" dirty="0" err="1">
                <a:solidFill>
                  <a:srgbClr val="000000"/>
                </a:solidFill>
                <a:latin typeface="Calibri" panose="020F0502020204030204" pitchFamily="34" charset="0"/>
                <a:cs typeface="Calibri" panose="020F0502020204030204" pitchFamily="34" charset="0"/>
              </a:rPr>
              <a:t>Available</a:t>
            </a:r>
            <a:r>
              <a:rPr lang="es-ES" noProof="0" dirty="0">
                <a:solidFill>
                  <a:srgbClr val="000000"/>
                </a:solidFill>
                <a:latin typeface="Calibri" panose="020F0502020204030204" pitchFamily="34" charset="0"/>
                <a:cs typeface="Calibri" panose="020F0502020204030204" pitchFamily="34" charset="0"/>
              </a:rPr>
              <a:t>: </a:t>
            </a:r>
            <a:r>
              <a:rPr lang="es-ES" noProof="0" dirty="0">
                <a:latin typeface="Calibri" panose="020F0502020204030204" pitchFamily="34" charset="0"/>
                <a:cs typeface="Calibri" panose="020F0502020204030204" pitchFamily="34" charset="0"/>
                <a:hlinkClick r:id="rId3"/>
              </a:rPr>
              <a:t>https://ca.indeed.com/career-advice/interviewing/star-interview-method</a:t>
            </a:r>
            <a:endParaRPr lang="es-ES" noProof="0" dirty="0">
              <a:solidFill>
                <a:srgbClr val="000000"/>
              </a:solidFill>
              <a:latin typeface="Calibri" panose="020F0502020204030204" pitchFamily="34" charset="0"/>
              <a:cs typeface="Calibri" panose="020F0502020204030204" pitchFamily="34" charset="0"/>
            </a:endParaRPr>
          </a:p>
          <a:p>
            <a:pPr marL="228600" indent="0"/>
            <a:r>
              <a:rPr lang="es-ES" noProof="0" dirty="0">
                <a:latin typeface="Calibri" panose="020F0502020204030204" pitchFamily="34" charset="0"/>
                <a:cs typeface="Calibri" panose="020F0502020204030204" pitchFamily="34" charset="0"/>
              </a:rPr>
              <a:t>[15] Medium, "3 </a:t>
            </a:r>
            <a:r>
              <a:rPr lang="es-ES" noProof="0" dirty="0" err="1">
                <a:latin typeface="Calibri" panose="020F0502020204030204" pitchFamily="34" charset="0"/>
                <a:cs typeface="Calibri" panose="020F0502020204030204" pitchFamily="34" charset="0"/>
              </a:rPr>
              <a:t>Storytelling</a:t>
            </a:r>
            <a:r>
              <a:rPr lang="es-ES" noProof="0" dirty="0">
                <a:latin typeface="Calibri" panose="020F0502020204030204" pitchFamily="34" charset="0"/>
                <a:cs typeface="Calibri" panose="020F0502020204030204" pitchFamily="34" charset="0"/>
              </a:rPr>
              <a:t> </a:t>
            </a:r>
            <a:r>
              <a:rPr lang="es-ES" noProof="0" dirty="0" err="1">
                <a:latin typeface="Calibri" panose="020F0502020204030204" pitchFamily="34" charset="0"/>
                <a:cs typeface="Calibri" panose="020F0502020204030204" pitchFamily="34" charset="0"/>
              </a:rPr>
              <a:t>Frameworks</a:t>
            </a:r>
            <a:r>
              <a:rPr lang="es-ES" noProof="0" dirty="0">
                <a:latin typeface="Calibri" panose="020F0502020204030204" pitchFamily="34" charset="0"/>
                <a:cs typeface="Calibri" panose="020F0502020204030204" pitchFamily="34" charset="0"/>
              </a:rPr>
              <a:t>," </a:t>
            </a:r>
            <a:r>
              <a:rPr lang="es-ES" noProof="0" dirty="0">
                <a:solidFill>
                  <a:srgbClr val="000000"/>
                </a:solidFill>
                <a:latin typeface="Calibri" panose="020F0502020204030204" pitchFamily="34" charset="0"/>
                <a:cs typeface="Calibri" panose="020F0502020204030204" pitchFamily="34" charset="0"/>
              </a:rPr>
              <a:t>[Online]. </a:t>
            </a:r>
            <a:r>
              <a:rPr lang="es-ES" noProof="0" dirty="0" err="1">
                <a:solidFill>
                  <a:srgbClr val="000000"/>
                </a:solidFill>
                <a:latin typeface="Calibri" panose="020F0502020204030204" pitchFamily="34" charset="0"/>
                <a:cs typeface="Calibri" panose="020F0502020204030204" pitchFamily="34" charset="0"/>
              </a:rPr>
              <a:t>Available</a:t>
            </a:r>
            <a:r>
              <a:rPr lang="es-ES" noProof="0" dirty="0">
                <a:solidFill>
                  <a:srgbClr val="000000"/>
                </a:solidFill>
                <a:latin typeface="Calibri" panose="020F0502020204030204" pitchFamily="34" charset="0"/>
                <a:cs typeface="Calibri" panose="020F0502020204030204" pitchFamily="34" charset="0"/>
              </a:rPr>
              <a:t>: </a:t>
            </a:r>
            <a:r>
              <a:rPr lang="es-ES" noProof="0" dirty="0">
                <a:solidFill>
                  <a:srgbClr val="000000"/>
                </a:solidFill>
                <a:latin typeface="Calibri" panose="020F0502020204030204" pitchFamily="34" charset="0"/>
                <a:cs typeface="Calibri" panose="020F0502020204030204" pitchFamily="34" charset="0"/>
                <a:hlinkClick r:id="rId4"/>
              </a:rPr>
              <a:t>https://writingcooperative.com/3-storytelling-frameworks-i-am-using-to-transform-my-content-writing-8433c83ce87e</a:t>
            </a:r>
            <a:endParaRPr lang="es-ES" noProof="0" dirty="0">
              <a:solidFill>
                <a:srgbClr val="000000"/>
              </a:solidFill>
              <a:latin typeface="Calibri" panose="020F0502020204030204" pitchFamily="34" charset="0"/>
              <a:cs typeface="Calibri" panose="020F0502020204030204" pitchFamily="34" charset="0"/>
            </a:endParaRPr>
          </a:p>
          <a:p>
            <a:pPr marL="228600" indent="0">
              <a:spcAft>
                <a:spcPts val="300"/>
              </a:spcAft>
            </a:pPr>
            <a:r>
              <a:rPr lang="es-ES" noProof="0" dirty="0">
                <a:latin typeface="Calibri" panose="020F0502020204030204" pitchFamily="34" charset="0"/>
                <a:cs typeface="Calibri" panose="020F0502020204030204" pitchFamily="34" charset="0"/>
              </a:rPr>
              <a:t>[16] </a:t>
            </a:r>
            <a:r>
              <a:rPr lang="es-ES" noProof="0" dirty="0" err="1">
                <a:latin typeface="Calibri" panose="020F0502020204030204" pitchFamily="34" charset="0"/>
                <a:cs typeface="Calibri" panose="020F0502020204030204" pitchFamily="34" charset="0"/>
              </a:rPr>
              <a:t>Nordic</a:t>
            </a:r>
            <a:r>
              <a:rPr lang="es-ES" noProof="0" dirty="0">
                <a:latin typeface="Calibri" panose="020F0502020204030204" pitchFamily="34" charset="0"/>
                <a:cs typeface="Calibri" panose="020F0502020204030204" pitchFamily="34" charset="0"/>
              </a:rPr>
              <a:t> Coach and NLP </a:t>
            </a:r>
            <a:r>
              <a:rPr lang="es-ES" noProof="0" dirty="0" err="1">
                <a:latin typeface="Calibri" panose="020F0502020204030204" pitchFamily="34" charset="0"/>
                <a:cs typeface="Calibri" panose="020F0502020204030204" pitchFamily="34" charset="0"/>
              </a:rPr>
              <a:t>Academy</a:t>
            </a:r>
            <a:r>
              <a:rPr lang="es-ES" noProof="0" dirty="0">
                <a:latin typeface="Calibri" panose="020F0502020204030204" pitchFamily="34" charset="0"/>
                <a:cs typeface="Calibri" panose="020F0502020204030204" pitchFamily="34" charset="0"/>
              </a:rPr>
              <a:t>, "</a:t>
            </a:r>
            <a:r>
              <a:rPr lang="es-ES" noProof="0" dirty="0" err="1">
                <a:latin typeface="Calibri" panose="020F0502020204030204" pitchFamily="34" charset="0"/>
                <a:cs typeface="Calibri" panose="020F0502020204030204" pitchFamily="34" charset="0"/>
              </a:rPr>
              <a:t>The</a:t>
            </a:r>
            <a:r>
              <a:rPr lang="es-ES" noProof="0" dirty="0">
                <a:latin typeface="Calibri" panose="020F0502020204030204" pitchFamily="34" charset="0"/>
                <a:cs typeface="Calibri" panose="020F0502020204030204" pitchFamily="34" charset="0"/>
              </a:rPr>
              <a:t> </a:t>
            </a:r>
            <a:r>
              <a:rPr lang="es-ES" noProof="0" dirty="0" err="1">
                <a:latin typeface="Calibri" panose="020F0502020204030204" pitchFamily="34" charset="0"/>
                <a:cs typeface="Calibri" panose="020F0502020204030204" pitchFamily="34" charset="0"/>
              </a:rPr>
              <a:t>Power</a:t>
            </a:r>
            <a:r>
              <a:rPr lang="es-ES" noProof="0" dirty="0">
                <a:latin typeface="Calibri" panose="020F0502020204030204" pitchFamily="34" charset="0"/>
                <a:cs typeface="Calibri" panose="020F0502020204030204" pitchFamily="34" charset="0"/>
              </a:rPr>
              <a:t> </a:t>
            </a:r>
            <a:r>
              <a:rPr lang="es-ES" noProof="0" dirty="0" err="1">
                <a:latin typeface="Calibri" panose="020F0502020204030204" pitchFamily="34" charset="0"/>
                <a:cs typeface="Calibri" panose="020F0502020204030204" pitchFamily="34" charset="0"/>
              </a:rPr>
              <a:t>of</a:t>
            </a:r>
            <a:r>
              <a:rPr lang="es-ES" noProof="0" dirty="0">
                <a:latin typeface="Calibri" panose="020F0502020204030204" pitchFamily="34" charset="0"/>
                <a:cs typeface="Calibri" panose="020F0502020204030204" pitchFamily="34" charset="0"/>
              </a:rPr>
              <a:t> </a:t>
            </a:r>
            <a:r>
              <a:rPr lang="es-ES" noProof="0" dirty="0" err="1">
                <a:latin typeface="Calibri" panose="020F0502020204030204" pitchFamily="34" charset="0"/>
                <a:cs typeface="Calibri" panose="020F0502020204030204" pitchFamily="34" charset="0"/>
              </a:rPr>
              <a:t>Methaphors</a:t>
            </a:r>
            <a:r>
              <a:rPr lang="es-ES" noProof="0" dirty="0">
                <a:latin typeface="Calibri" panose="020F0502020204030204" pitchFamily="34" charset="0"/>
                <a:cs typeface="Calibri" panose="020F0502020204030204" pitchFamily="34" charset="0"/>
              </a:rPr>
              <a:t> in Coaching,"  </a:t>
            </a:r>
            <a:r>
              <a:rPr lang="es-ES" noProof="0" dirty="0">
                <a:solidFill>
                  <a:srgbClr val="000000"/>
                </a:solidFill>
                <a:latin typeface="Calibri" panose="020F0502020204030204" pitchFamily="34" charset="0"/>
                <a:cs typeface="Calibri" panose="020F0502020204030204" pitchFamily="34" charset="0"/>
              </a:rPr>
              <a:t>[Online]. </a:t>
            </a:r>
            <a:r>
              <a:rPr lang="es-ES" noProof="0" dirty="0" err="1">
                <a:solidFill>
                  <a:srgbClr val="000000"/>
                </a:solidFill>
                <a:latin typeface="Calibri" panose="020F0502020204030204" pitchFamily="34" charset="0"/>
                <a:cs typeface="Calibri" panose="020F0502020204030204" pitchFamily="34" charset="0"/>
              </a:rPr>
              <a:t>Available</a:t>
            </a:r>
            <a:r>
              <a:rPr lang="es-ES" noProof="0" dirty="0">
                <a:solidFill>
                  <a:srgbClr val="000000"/>
                </a:solidFill>
                <a:latin typeface="Calibri" panose="020F0502020204030204" pitchFamily="34" charset="0"/>
                <a:cs typeface="Calibri" panose="020F0502020204030204" pitchFamily="34" charset="0"/>
              </a:rPr>
              <a:t>: </a:t>
            </a:r>
            <a:r>
              <a:rPr lang="es-ES" noProof="0" dirty="0">
                <a:solidFill>
                  <a:srgbClr val="000000"/>
                </a:solidFill>
                <a:latin typeface="Calibri" panose="020F0502020204030204" pitchFamily="34" charset="0"/>
                <a:cs typeface="Calibri" panose="020F0502020204030204" pitchFamily="34" charset="0"/>
                <a:hlinkClick r:id="rId5"/>
              </a:rPr>
              <a:t>https://nordicnlp.com/2025/02/27/the-power-of-metaphors-in-coaching/</a:t>
            </a:r>
            <a:endParaRPr lang="es-ES" b="0" i="0" u="none" strike="noStrike" noProof="0" dirty="0">
              <a:solidFill>
                <a:srgbClr val="000000"/>
              </a:solidFill>
              <a:effectLst/>
              <a:latin typeface="Calibri" panose="020F0502020204030204" pitchFamily="34" charset="0"/>
              <a:cs typeface="Calibri" panose="020F0502020204030204" pitchFamily="34" charset="0"/>
              <a:hlinkClick r:id="rId5"/>
            </a:endParaRPr>
          </a:p>
          <a:p>
            <a:pPr marL="228600" indent="0"/>
            <a:r>
              <a:rPr lang="es-ES" noProof="0" dirty="0">
                <a:latin typeface="Calibri" panose="020F0502020204030204" pitchFamily="34" charset="0"/>
                <a:cs typeface="Calibri" panose="020F0502020204030204" pitchFamily="34" charset="0"/>
              </a:rPr>
              <a:t>[17] Center </a:t>
            </a:r>
            <a:r>
              <a:rPr lang="es-ES" noProof="0" dirty="0" err="1">
                <a:latin typeface="Calibri" panose="020F0502020204030204" pitchFamily="34" charset="0"/>
                <a:cs typeface="Calibri" panose="020F0502020204030204" pitchFamily="34" charset="0"/>
              </a:rPr>
              <a:t>for</a:t>
            </a:r>
            <a:r>
              <a:rPr lang="es-ES" noProof="0" dirty="0">
                <a:latin typeface="Calibri" panose="020F0502020204030204" pitchFamily="34" charset="0"/>
                <a:cs typeface="Calibri" panose="020F0502020204030204" pitchFamily="34" charset="0"/>
              </a:rPr>
              <a:t> Creative </a:t>
            </a:r>
            <a:r>
              <a:rPr lang="es-ES" noProof="0" dirty="0" err="1">
                <a:latin typeface="Calibri" panose="020F0502020204030204" pitchFamily="34" charset="0"/>
                <a:cs typeface="Calibri" panose="020F0502020204030204" pitchFamily="34" charset="0"/>
              </a:rPr>
              <a:t>Leadership</a:t>
            </a:r>
            <a:r>
              <a:rPr lang="es-ES" noProof="0" dirty="0">
                <a:latin typeface="Calibri" panose="020F0502020204030204" pitchFamily="34" charset="0"/>
                <a:cs typeface="Calibri" panose="020F0502020204030204" pitchFamily="34" charset="0"/>
              </a:rPr>
              <a:t>, "Use </a:t>
            </a:r>
            <a:r>
              <a:rPr lang="es-ES" noProof="0" dirty="0" err="1">
                <a:latin typeface="Calibri" panose="020F0502020204030204" pitchFamily="34" charset="0"/>
                <a:cs typeface="Calibri" panose="020F0502020204030204" pitchFamily="34" charset="0"/>
              </a:rPr>
              <a:t>Situation-Behaviour-Impact</a:t>
            </a:r>
            <a:r>
              <a:rPr lang="es-ES" noProof="0" dirty="0">
                <a:latin typeface="Calibri" panose="020F0502020204030204" pitchFamily="34" charset="0"/>
                <a:cs typeface="Calibri" panose="020F0502020204030204" pitchFamily="34" charset="0"/>
              </a:rPr>
              <a:t> (SBI)™ </a:t>
            </a:r>
            <a:r>
              <a:rPr lang="es-ES" noProof="0" dirty="0" err="1">
                <a:latin typeface="Calibri" panose="020F0502020204030204" pitchFamily="34" charset="0"/>
                <a:cs typeface="Calibri" panose="020F0502020204030204" pitchFamily="34" charset="0"/>
              </a:rPr>
              <a:t>to</a:t>
            </a:r>
            <a:r>
              <a:rPr lang="es-ES" noProof="0" dirty="0">
                <a:latin typeface="Calibri" panose="020F0502020204030204" pitchFamily="34" charset="0"/>
                <a:cs typeface="Calibri" panose="020F0502020204030204" pitchFamily="34" charset="0"/>
              </a:rPr>
              <a:t> </a:t>
            </a:r>
            <a:r>
              <a:rPr lang="es-ES" noProof="0" dirty="0" err="1">
                <a:latin typeface="Calibri" panose="020F0502020204030204" pitchFamily="34" charset="0"/>
                <a:cs typeface="Calibri" panose="020F0502020204030204" pitchFamily="34" charset="0"/>
              </a:rPr>
              <a:t>understand</a:t>
            </a:r>
            <a:r>
              <a:rPr lang="es-ES" noProof="0" dirty="0">
                <a:latin typeface="Calibri" panose="020F0502020204030204" pitchFamily="34" charset="0"/>
                <a:cs typeface="Calibri" panose="020F0502020204030204" pitchFamily="34" charset="0"/>
              </a:rPr>
              <a:t> </a:t>
            </a:r>
            <a:r>
              <a:rPr lang="es-ES" noProof="0" dirty="0" err="1">
                <a:latin typeface="Calibri" panose="020F0502020204030204" pitchFamily="34" charset="0"/>
                <a:cs typeface="Calibri" panose="020F0502020204030204" pitchFamily="34" charset="0"/>
              </a:rPr>
              <a:t>intent</a:t>
            </a:r>
            <a:r>
              <a:rPr lang="es-ES" noProof="0" dirty="0">
                <a:latin typeface="Calibri" panose="020F0502020204030204" pitchFamily="34" charset="0"/>
                <a:cs typeface="Calibri" panose="020F0502020204030204" pitchFamily="34" charset="0"/>
              </a:rPr>
              <a:t>," </a:t>
            </a:r>
            <a:r>
              <a:rPr lang="es-ES" noProof="0" dirty="0">
                <a:solidFill>
                  <a:srgbClr val="000000"/>
                </a:solidFill>
                <a:latin typeface="Calibri" panose="020F0502020204030204" pitchFamily="34" charset="0"/>
                <a:cs typeface="Calibri" panose="020F0502020204030204" pitchFamily="34" charset="0"/>
              </a:rPr>
              <a:t>[Online]. </a:t>
            </a:r>
            <a:r>
              <a:rPr lang="es-ES" noProof="0" dirty="0" err="1">
                <a:solidFill>
                  <a:srgbClr val="000000"/>
                </a:solidFill>
                <a:latin typeface="Calibri" panose="020F0502020204030204" pitchFamily="34" charset="0"/>
                <a:cs typeface="Calibri" panose="020F0502020204030204" pitchFamily="34" charset="0"/>
              </a:rPr>
              <a:t>Available</a:t>
            </a:r>
            <a:r>
              <a:rPr lang="es-ES" noProof="0" dirty="0">
                <a:solidFill>
                  <a:srgbClr val="000000"/>
                </a:solidFill>
                <a:latin typeface="Calibri" panose="020F0502020204030204" pitchFamily="34" charset="0"/>
                <a:cs typeface="Calibri" panose="020F0502020204030204" pitchFamily="34" charset="0"/>
              </a:rPr>
              <a:t>: </a:t>
            </a:r>
            <a:r>
              <a:rPr lang="es-ES" noProof="0" dirty="0">
                <a:solidFill>
                  <a:srgbClr val="000000"/>
                </a:solidFill>
                <a:latin typeface="Calibri" panose="020F0502020204030204" pitchFamily="34" charset="0"/>
                <a:cs typeface="Calibri" panose="020F0502020204030204" pitchFamily="34" charset="0"/>
                <a:hlinkClick r:id="rId6"/>
              </a:rPr>
              <a:t>https://www.ccl.org/articles/leading-effectively-articles/closing-the-gap-between-intent-vs-impact-sbii/</a:t>
            </a:r>
            <a:endParaRPr lang="es-ES" noProof="0" dirty="0">
              <a:solidFill>
                <a:srgbClr val="000000"/>
              </a:solidFill>
              <a:latin typeface="Calibri" panose="020F0502020204030204" pitchFamily="34" charset="0"/>
              <a:cs typeface="Calibri" panose="020F0502020204030204" pitchFamily="34" charset="0"/>
            </a:endParaRPr>
          </a:p>
          <a:p>
            <a:pPr marL="228600" indent="0"/>
            <a:r>
              <a:rPr lang="es-ES" noProof="0" dirty="0">
                <a:latin typeface="Calibri" panose="020F0502020204030204" pitchFamily="34" charset="0"/>
                <a:cs typeface="Calibri" panose="020F0502020204030204" pitchFamily="34" charset="0"/>
              </a:rPr>
              <a:t>[18] </a:t>
            </a:r>
            <a:r>
              <a:rPr lang="es-ES" noProof="0" dirty="0">
                <a:solidFill>
                  <a:srgbClr val="000000"/>
                </a:solidFill>
                <a:latin typeface="Calibri" panose="020F0502020204030204" pitchFamily="34" charset="0"/>
                <a:cs typeface="Calibri" panose="020F0502020204030204" pitchFamily="34" charset="0"/>
              </a:rPr>
              <a:t>Marshall Goldsmith</a:t>
            </a:r>
            <a:r>
              <a:rPr lang="es-ES" noProof="0" dirty="0">
                <a:latin typeface="Calibri" panose="020F0502020204030204" pitchFamily="34" charset="0"/>
                <a:cs typeface="Calibri" panose="020F0502020204030204" pitchFamily="34" charset="0"/>
              </a:rPr>
              <a:t>, "</a:t>
            </a:r>
            <a:r>
              <a:rPr lang="es-ES" noProof="0" dirty="0" err="1">
                <a:latin typeface="Calibri" panose="020F0502020204030204" pitchFamily="34" charset="0"/>
                <a:cs typeface="Calibri" panose="020F0502020204030204" pitchFamily="34" charset="0"/>
              </a:rPr>
              <a:t>Feedforward</a:t>
            </a:r>
            <a:r>
              <a:rPr lang="es-ES" noProof="0" dirty="0">
                <a:latin typeface="Calibri" panose="020F0502020204030204" pitchFamily="34" charset="0"/>
                <a:cs typeface="Calibri" panose="020F0502020204030204" pitchFamily="34" charset="0"/>
              </a:rPr>
              <a:t> | No1 </a:t>
            </a:r>
            <a:r>
              <a:rPr lang="es-ES" noProof="0" dirty="0" err="1">
                <a:latin typeface="Calibri" panose="020F0502020204030204" pitchFamily="34" charset="0"/>
                <a:cs typeface="Calibri" panose="020F0502020204030204" pitchFamily="34" charset="0"/>
              </a:rPr>
              <a:t>Approach</a:t>
            </a:r>
            <a:r>
              <a:rPr lang="es-ES" noProof="0" dirty="0">
                <a:latin typeface="Calibri" panose="020F0502020204030204" pitchFamily="34" charset="0"/>
                <a:cs typeface="Calibri" panose="020F0502020204030204" pitchFamily="34" charset="0"/>
              </a:rPr>
              <a:t> </a:t>
            </a:r>
            <a:r>
              <a:rPr lang="es-ES" noProof="0" dirty="0" err="1">
                <a:latin typeface="Calibri" panose="020F0502020204030204" pitchFamily="34" charset="0"/>
                <a:cs typeface="Calibri" panose="020F0502020204030204" pitchFamily="34" charset="0"/>
              </a:rPr>
              <a:t>To</a:t>
            </a:r>
            <a:r>
              <a:rPr lang="es-ES" noProof="0" dirty="0">
                <a:latin typeface="Calibri" panose="020F0502020204030204" pitchFamily="34" charset="0"/>
                <a:cs typeface="Calibri" panose="020F0502020204030204" pitchFamily="34" charset="0"/>
              </a:rPr>
              <a:t> </a:t>
            </a:r>
            <a:r>
              <a:rPr lang="es-ES" noProof="0" dirty="0" err="1">
                <a:latin typeface="Calibri" panose="020F0502020204030204" pitchFamily="34" charset="0"/>
                <a:cs typeface="Calibri" panose="020F0502020204030204" pitchFamily="34" charset="0"/>
              </a:rPr>
              <a:t>Seeking</a:t>
            </a:r>
            <a:r>
              <a:rPr lang="es-ES" noProof="0" dirty="0">
                <a:latin typeface="Calibri" panose="020F0502020204030204" pitchFamily="34" charset="0"/>
                <a:cs typeface="Calibri" panose="020F0502020204030204" pitchFamily="34" charset="0"/>
              </a:rPr>
              <a:t> Ideas </a:t>
            </a:r>
            <a:r>
              <a:rPr lang="es-ES" noProof="0" dirty="0" err="1">
                <a:latin typeface="Calibri" panose="020F0502020204030204" pitchFamily="34" charset="0"/>
                <a:cs typeface="Calibri" panose="020F0502020204030204" pitchFamily="34" charset="0"/>
              </a:rPr>
              <a:t>For</a:t>
            </a:r>
            <a:r>
              <a:rPr lang="es-ES" noProof="0" dirty="0">
                <a:latin typeface="Calibri" panose="020F0502020204030204" pitchFamily="34" charset="0"/>
                <a:cs typeface="Calibri" panose="020F0502020204030204" pitchFamily="34" charset="0"/>
              </a:rPr>
              <a:t> </a:t>
            </a:r>
            <a:r>
              <a:rPr lang="es-ES" noProof="0" dirty="0" err="1">
                <a:latin typeface="Calibri" panose="020F0502020204030204" pitchFamily="34" charset="0"/>
                <a:cs typeface="Calibri" panose="020F0502020204030204" pitchFamily="34" charset="0"/>
              </a:rPr>
              <a:t>Improvement</a:t>
            </a:r>
            <a:r>
              <a:rPr lang="es-ES" noProof="0" dirty="0">
                <a:latin typeface="Calibri" panose="020F0502020204030204" pitchFamily="34" charset="0"/>
                <a:cs typeface="Calibri" panose="020F0502020204030204" pitchFamily="34" charset="0"/>
              </a:rPr>
              <a:t>," </a:t>
            </a:r>
            <a:r>
              <a:rPr lang="es-ES" noProof="0" dirty="0">
                <a:solidFill>
                  <a:srgbClr val="000000"/>
                </a:solidFill>
                <a:latin typeface="Calibri" panose="020F0502020204030204" pitchFamily="34" charset="0"/>
                <a:cs typeface="Calibri" panose="020F0502020204030204" pitchFamily="34" charset="0"/>
              </a:rPr>
              <a:t>[Online]. </a:t>
            </a:r>
            <a:r>
              <a:rPr lang="es-ES" noProof="0" dirty="0" err="1">
                <a:solidFill>
                  <a:srgbClr val="000000"/>
                </a:solidFill>
                <a:latin typeface="Calibri" panose="020F0502020204030204" pitchFamily="34" charset="0"/>
                <a:cs typeface="Calibri" panose="020F0502020204030204" pitchFamily="34" charset="0"/>
              </a:rPr>
              <a:t>Available</a:t>
            </a:r>
            <a:r>
              <a:rPr lang="es-ES" noProof="0" dirty="0">
                <a:solidFill>
                  <a:srgbClr val="000000"/>
                </a:solidFill>
                <a:latin typeface="Calibri" panose="020F0502020204030204" pitchFamily="34" charset="0"/>
                <a:cs typeface="Calibri" panose="020F0502020204030204" pitchFamily="34" charset="0"/>
              </a:rPr>
              <a:t>: </a:t>
            </a:r>
            <a:r>
              <a:rPr lang="es-ES" noProof="0" dirty="0">
                <a:solidFill>
                  <a:srgbClr val="000000"/>
                </a:solidFill>
                <a:latin typeface="Calibri" panose="020F0502020204030204" pitchFamily="34" charset="0"/>
                <a:cs typeface="Calibri" panose="020F0502020204030204" pitchFamily="34" charset="0"/>
                <a:hlinkClick r:id="rId7"/>
              </a:rPr>
              <a:t>https://www.nlp-techniques.org/what-is-nlp/nlp-planning/nlp-feedforward/</a:t>
            </a:r>
            <a:endParaRPr lang="es-ES" noProof="0" dirty="0">
              <a:solidFill>
                <a:srgbClr val="000000"/>
              </a:solidFill>
              <a:latin typeface="Calibri" panose="020F0502020204030204" pitchFamily="34" charset="0"/>
              <a:cs typeface="Calibri" panose="020F0502020204030204" pitchFamily="34" charset="0"/>
            </a:endParaRPr>
          </a:p>
        </p:txBody>
      </p:sp>
      <p:sp>
        <p:nvSpPr>
          <p:cNvPr id="3" name="Text Placeholder 2">
            <a:extLst>
              <a:ext uri="{FF2B5EF4-FFF2-40B4-BE49-F238E27FC236}">
                <a16:creationId xmlns:a16="http://schemas.microsoft.com/office/drawing/2014/main" id="{DCEEBACA-AA77-5536-DCCC-E4DB696F0BFF}"/>
              </a:ext>
            </a:extLst>
          </p:cNvPr>
          <p:cNvSpPr>
            <a:spLocks noGrp="1"/>
          </p:cNvSpPr>
          <p:nvPr>
            <p:ph type="body" idx="1"/>
          </p:nvPr>
        </p:nvSpPr>
        <p:spPr/>
        <p:txBody>
          <a:bodyPr/>
          <a:lstStyle/>
          <a:p>
            <a:r>
              <a:rPr lang="es-ES" noProof="0" dirty="0">
                <a:latin typeface="Calibri" panose="020F0502020204030204" pitchFamily="34" charset="0"/>
                <a:cs typeface="Calibri" panose="020F0502020204030204" pitchFamily="34" charset="0"/>
              </a:rPr>
              <a:t>Referencias</a:t>
            </a:r>
          </a:p>
        </p:txBody>
      </p:sp>
    </p:spTree>
    <p:extLst>
      <p:ext uri="{BB962C8B-B14F-4D97-AF65-F5344CB8AC3E}">
        <p14:creationId xmlns:p14="http://schemas.microsoft.com/office/powerpoint/2010/main" val="270699179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334">
          <a:extLst>
            <a:ext uri="{FF2B5EF4-FFF2-40B4-BE49-F238E27FC236}">
              <a16:creationId xmlns:a16="http://schemas.microsoft.com/office/drawing/2014/main" id="{5E78E016-BB85-914F-BFE9-957B47C26A05}"/>
            </a:ext>
          </a:extLst>
        </p:cNvPr>
        <p:cNvGrpSpPr/>
        <p:nvPr/>
      </p:nvGrpSpPr>
      <p:grpSpPr>
        <a:xfrm>
          <a:off x="0" y="0"/>
          <a:ext cx="0" cy="0"/>
          <a:chOff x="0" y="0"/>
          <a:chExt cx="0" cy="0"/>
        </a:xfrm>
      </p:grpSpPr>
      <p:sp>
        <p:nvSpPr>
          <p:cNvPr id="336" name="Google Shape;336;p11">
            <a:extLst>
              <a:ext uri="{FF2B5EF4-FFF2-40B4-BE49-F238E27FC236}">
                <a16:creationId xmlns:a16="http://schemas.microsoft.com/office/drawing/2014/main" id="{D5C9F1E8-E5F2-3ED3-7AA3-D484E6F0C0F6}"/>
              </a:ext>
            </a:extLst>
          </p:cNvPr>
          <p:cNvSpPr txBox="1">
            <a:spLocks noGrp="1"/>
          </p:cNvSpPr>
          <p:nvPr>
            <p:ph type="body" idx="2"/>
          </p:nvPr>
        </p:nvSpPr>
        <p:spPr>
          <a:xfrm>
            <a:off x="362081" y="1230285"/>
            <a:ext cx="11450304" cy="4463150"/>
          </a:xfrm>
          <a:prstGeom prst="rect">
            <a:avLst/>
          </a:prstGeom>
          <a:noFill/>
          <a:ln>
            <a:noFill/>
          </a:ln>
        </p:spPr>
        <p:txBody>
          <a:bodyPr spcFirstLastPara="1" wrap="square" lIns="91425" tIns="45700" rIns="91425" bIns="45700" anchor="t" anchorCtr="0">
            <a:noAutofit/>
          </a:bodyPr>
          <a:lstStyle/>
          <a:p>
            <a:pPr marL="228600" indent="0"/>
            <a:r>
              <a:rPr lang="es-ES" noProof="0" dirty="0">
                <a:latin typeface="Calibri" panose="020F0502020204030204" pitchFamily="34" charset="0"/>
                <a:cs typeface="Calibri" panose="020F0502020204030204" pitchFamily="34" charset="0"/>
              </a:rPr>
              <a:t>[19] </a:t>
            </a:r>
            <a:r>
              <a:rPr lang="es-ES" noProof="0" dirty="0" err="1">
                <a:latin typeface="Calibri" panose="020F0502020204030204" pitchFamily="34" charset="0"/>
                <a:cs typeface="Calibri" panose="020F0502020204030204" pitchFamily="34" charset="0"/>
              </a:rPr>
              <a:t>Bramlett</a:t>
            </a:r>
            <a:r>
              <a:rPr lang="es-ES" noProof="0" dirty="0">
                <a:latin typeface="Calibri" panose="020F0502020204030204" pitchFamily="34" charset="0"/>
                <a:cs typeface="Calibri" panose="020F0502020204030204" pitchFamily="34" charset="0"/>
              </a:rPr>
              <a:t> </a:t>
            </a:r>
            <a:r>
              <a:rPr lang="es-ES" noProof="0" dirty="0" err="1">
                <a:latin typeface="Calibri" panose="020F0502020204030204" pitchFamily="34" charset="0"/>
                <a:cs typeface="Calibri" panose="020F0502020204030204" pitchFamily="34" charset="0"/>
              </a:rPr>
              <a:t>Partners</a:t>
            </a:r>
            <a:r>
              <a:rPr lang="es-ES" noProof="0" dirty="0">
                <a:latin typeface="Calibri" panose="020F0502020204030204" pitchFamily="34" charset="0"/>
                <a:cs typeface="Calibri" panose="020F0502020204030204" pitchFamily="34" charset="0"/>
              </a:rPr>
              <a:t>, "Radical Candor (Care </a:t>
            </a:r>
            <a:r>
              <a:rPr lang="es-ES" noProof="0" dirty="0" err="1">
                <a:latin typeface="Calibri" panose="020F0502020204030204" pitchFamily="34" charset="0"/>
                <a:cs typeface="Calibri" panose="020F0502020204030204" pitchFamily="34" charset="0"/>
              </a:rPr>
              <a:t>Personally</a:t>
            </a:r>
            <a:r>
              <a:rPr lang="es-ES" noProof="0" dirty="0">
                <a:latin typeface="Calibri" panose="020F0502020204030204" pitchFamily="34" charset="0"/>
                <a:cs typeface="Calibri" panose="020F0502020204030204" pitchFamily="34" charset="0"/>
              </a:rPr>
              <a:t> + </a:t>
            </a:r>
            <a:r>
              <a:rPr lang="es-ES" noProof="0" dirty="0" err="1">
                <a:latin typeface="Calibri" panose="020F0502020204030204" pitchFamily="34" charset="0"/>
                <a:cs typeface="Calibri" panose="020F0502020204030204" pitchFamily="34" charset="0"/>
              </a:rPr>
              <a:t>Challenge</a:t>
            </a:r>
            <a:r>
              <a:rPr lang="es-ES" noProof="0" dirty="0">
                <a:latin typeface="Calibri" panose="020F0502020204030204" pitchFamily="34" charset="0"/>
                <a:cs typeface="Calibri" panose="020F0502020204030204" pitchFamily="34" charset="0"/>
              </a:rPr>
              <a:t> </a:t>
            </a:r>
            <a:r>
              <a:rPr lang="es-ES" noProof="0" dirty="0" err="1">
                <a:latin typeface="Calibri" panose="020F0502020204030204" pitchFamily="34" charset="0"/>
                <a:cs typeface="Calibri" panose="020F0502020204030204" pitchFamily="34" charset="0"/>
              </a:rPr>
              <a:t>Directly</a:t>
            </a:r>
            <a:r>
              <a:rPr lang="es-ES" noProof="0" dirty="0">
                <a:latin typeface="Calibri" panose="020F0502020204030204" pitchFamily="34" charset="0"/>
                <a:cs typeface="Calibri" panose="020F0502020204030204" pitchFamily="34" charset="0"/>
              </a:rPr>
              <a:t>)," </a:t>
            </a:r>
            <a:r>
              <a:rPr lang="es-ES" noProof="0" dirty="0">
                <a:solidFill>
                  <a:srgbClr val="000000"/>
                </a:solidFill>
                <a:latin typeface="Calibri" panose="020F0502020204030204" pitchFamily="34" charset="0"/>
                <a:cs typeface="Calibri" panose="020F0502020204030204" pitchFamily="34" charset="0"/>
              </a:rPr>
              <a:t>[Online]. </a:t>
            </a:r>
            <a:r>
              <a:rPr lang="es-ES" noProof="0" dirty="0" err="1">
                <a:solidFill>
                  <a:srgbClr val="000000"/>
                </a:solidFill>
                <a:latin typeface="Calibri" panose="020F0502020204030204" pitchFamily="34" charset="0"/>
                <a:cs typeface="Calibri" panose="020F0502020204030204" pitchFamily="34" charset="0"/>
              </a:rPr>
              <a:t>Available</a:t>
            </a:r>
            <a:r>
              <a:rPr lang="es-ES" noProof="0" dirty="0">
                <a:solidFill>
                  <a:srgbClr val="000000"/>
                </a:solidFill>
                <a:latin typeface="Calibri" panose="020F0502020204030204" pitchFamily="34" charset="0"/>
                <a:cs typeface="Calibri" panose="020F0502020204030204" pitchFamily="34" charset="0"/>
              </a:rPr>
              <a:t>: </a:t>
            </a:r>
            <a:r>
              <a:rPr lang="es-ES" noProof="0" dirty="0">
                <a:solidFill>
                  <a:srgbClr val="000000"/>
                </a:solidFill>
                <a:latin typeface="Calibri" panose="020F0502020204030204" pitchFamily="34" charset="0"/>
                <a:cs typeface="Calibri" panose="020F0502020204030204" pitchFamily="34" charset="0"/>
                <a:hlinkClick r:id="rId3"/>
              </a:rPr>
              <a:t>https://bramlettpartners.com/blog/radical-candor-care-personally-challenge-directly</a:t>
            </a:r>
            <a:endParaRPr lang="es-ES" noProof="0" dirty="0">
              <a:latin typeface="Calibri" panose="020F0502020204030204" pitchFamily="34" charset="0"/>
              <a:cs typeface="Calibri" panose="020F0502020204030204" pitchFamily="34" charset="0"/>
            </a:endParaRPr>
          </a:p>
          <a:p>
            <a:pPr marL="228600" indent="0">
              <a:spcAft>
                <a:spcPts val="300"/>
              </a:spcAft>
            </a:pPr>
            <a:r>
              <a:rPr lang="es-ES" noProof="0" dirty="0">
                <a:latin typeface="Calibri" panose="020F0502020204030204" pitchFamily="34" charset="0"/>
                <a:cs typeface="Calibri" panose="020F0502020204030204" pitchFamily="34" charset="0"/>
              </a:rPr>
              <a:t>[20] TSW Training, "Daniel </a:t>
            </a:r>
            <a:r>
              <a:rPr lang="es-ES" noProof="0" dirty="0" err="1">
                <a:latin typeface="Calibri" panose="020F0502020204030204" pitchFamily="34" charset="0"/>
                <a:cs typeface="Calibri" panose="020F0502020204030204" pitchFamily="34" charset="0"/>
              </a:rPr>
              <a:t>Goleman’s</a:t>
            </a:r>
            <a:r>
              <a:rPr lang="es-ES" noProof="0" dirty="0">
                <a:latin typeface="Calibri" panose="020F0502020204030204" pitchFamily="34" charset="0"/>
                <a:cs typeface="Calibri" panose="020F0502020204030204" pitchFamily="34" charset="0"/>
              </a:rPr>
              <a:t> </a:t>
            </a:r>
            <a:r>
              <a:rPr lang="es-ES" noProof="0" dirty="0" err="1">
                <a:latin typeface="Calibri" panose="020F0502020204030204" pitchFamily="34" charset="0"/>
                <a:cs typeface="Calibri" panose="020F0502020204030204" pitchFamily="34" charset="0"/>
              </a:rPr>
              <a:t>Emotional</a:t>
            </a:r>
            <a:r>
              <a:rPr lang="es-ES" noProof="0" dirty="0">
                <a:latin typeface="Calibri" panose="020F0502020204030204" pitchFamily="34" charset="0"/>
                <a:cs typeface="Calibri" panose="020F0502020204030204" pitchFamily="34" charset="0"/>
              </a:rPr>
              <a:t> </a:t>
            </a:r>
            <a:r>
              <a:rPr lang="es-ES" noProof="0" dirty="0" err="1">
                <a:latin typeface="Calibri" panose="020F0502020204030204" pitchFamily="34" charset="0"/>
                <a:cs typeface="Calibri" panose="020F0502020204030204" pitchFamily="34" charset="0"/>
              </a:rPr>
              <a:t>Intelligence</a:t>
            </a:r>
            <a:r>
              <a:rPr lang="es-ES" noProof="0" dirty="0">
                <a:latin typeface="Calibri" panose="020F0502020204030204" pitchFamily="34" charset="0"/>
                <a:cs typeface="Calibri" panose="020F0502020204030204" pitchFamily="34" charset="0"/>
              </a:rPr>
              <a:t> in </a:t>
            </a:r>
            <a:r>
              <a:rPr lang="es-ES" noProof="0" dirty="0" err="1">
                <a:latin typeface="Calibri" panose="020F0502020204030204" pitchFamily="34" charset="0"/>
                <a:cs typeface="Calibri" panose="020F0502020204030204" pitchFamily="34" charset="0"/>
              </a:rPr>
              <a:t>Leadership</a:t>
            </a:r>
            <a:r>
              <a:rPr lang="es-ES" noProof="0" dirty="0">
                <a:latin typeface="Calibri" panose="020F0502020204030204" pitchFamily="34" charset="0"/>
                <a:cs typeface="Calibri" panose="020F0502020204030204" pitchFamily="34" charset="0"/>
              </a:rPr>
              <a:t>," </a:t>
            </a:r>
            <a:r>
              <a:rPr lang="es-ES" noProof="0" dirty="0">
                <a:solidFill>
                  <a:srgbClr val="000000"/>
                </a:solidFill>
                <a:latin typeface="Calibri" panose="020F0502020204030204" pitchFamily="34" charset="0"/>
                <a:cs typeface="Calibri" panose="020F0502020204030204" pitchFamily="34" charset="0"/>
              </a:rPr>
              <a:t>[Online]. </a:t>
            </a:r>
            <a:r>
              <a:rPr lang="es-ES" noProof="0" dirty="0" err="1">
                <a:solidFill>
                  <a:srgbClr val="000000"/>
                </a:solidFill>
                <a:latin typeface="Calibri" panose="020F0502020204030204" pitchFamily="34" charset="0"/>
                <a:cs typeface="Calibri" panose="020F0502020204030204" pitchFamily="34" charset="0"/>
              </a:rPr>
              <a:t>Available</a:t>
            </a:r>
            <a:r>
              <a:rPr lang="es-ES" noProof="0" dirty="0">
                <a:solidFill>
                  <a:srgbClr val="000000"/>
                </a:solidFill>
                <a:latin typeface="Calibri" panose="020F0502020204030204" pitchFamily="34" charset="0"/>
                <a:cs typeface="Calibri" panose="020F0502020204030204" pitchFamily="34" charset="0"/>
              </a:rPr>
              <a:t>: </a:t>
            </a:r>
            <a:r>
              <a:rPr lang="es-ES" noProof="0" dirty="0">
                <a:solidFill>
                  <a:srgbClr val="000000"/>
                </a:solidFill>
                <a:latin typeface="Calibri" panose="020F0502020204030204" pitchFamily="34" charset="0"/>
                <a:cs typeface="Calibri" panose="020F0502020204030204" pitchFamily="34" charset="0"/>
                <a:hlinkClick r:id="rId4"/>
              </a:rPr>
              <a:t>https://www.tsw.co.uk/blog/leadership-and-management/daniel-goleman-emotional-intelligence/</a:t>
            </a:r>
            <a:endParaRPr lang="es-ES" u="sng" noProof="0" dirty="0">
              <a:solidFill>
                <a:srgbClr val="0563C1"/>
              </a:solidFill>
              <a:latin typeface="Calibri" panose="020F0502020204030204" pitchFamily="34" charset="0"/>
              <a:cs typeface="Calibri" panose="020F0502020204030204" pitchFamily="34" charset="0"/>
            </a:endParaRPr>
          </a:p>
          <a:p>
            <a:pPr marL="228600" indent="0">
              <a:spcAft>
                <a:spcPts val="300"/>
              </a:spcAft>
            </a:pPr>
            <a:endParaRPr lang="es-ES" b="0" i="0" strike="noStrike" noProof="0" dirty="0">
              <a:solidFill>
                <a:srgbClr val="000000"/>
              </a:solidFill>
              <a:effectLst/>
              <a:latin typeface="Calibri" panose="020F0502020204030204" pitchFamily="34" charset="0"/>
              <a:cs typeface="Calibri" panose="020F0502020204030204" pitchFamily="34" charset="0"/>
            </a:endParaRPr>
          </a:p>
          <a:p>
            <a:pPr indent="0" rtl="0" fontAlgn="base">
              <a:spcAft>
                <a:spcPts val="300"/>
              </a:spcAft>
              <a:buFont typeface="Arial" panose="020B0604020202020204" pitchFamily="34" charset="0"/>
              <a:buChar char="•"/>
            </a:pPr>
            <a:endParaRPr lang="es-ES" noProof="0" dirty="0"/>
          </a:p>
        </p:txBody>
      </p:sp>
      <p:sp>
        <p:nvSpPr>
          <p:cNvPr id="3" name="Text Placeholder 2">
            <a:extLst>
              <a:ext uri="{FF2B5EF4-FFF2-40B4-BE49-F238E27FC236}">
                <a16:creationId xmlns:a16="http://schemas.microsoft.com/office/drawing/2014/main" id="{D37A1310-712F-DEFB-2862-445A346B508B}"/>
              </a:ext>
            </a:extLst>
          </p:cNvPr>
          <p:cNvSpPr>
            <a:spLocks noGrp="1"/>
          </p:cNvSpPr>
          <p:nvPr>
            <p:ph type="body" idx="1"/>
          </p:nvPr>
        </p:nvSpPr>
        <p:spPr/>
        <p:txBody>
          <a:bodyPr/>
          <a:lstStyle/>
          <a:p>
            <a:r>
              <a:rPr lang="es-ES" noProof="0" dirty="0">
                <a:latin typeface="Calibri" panose="020F0502020204030204" pitchFamily="34" charset="0"/>
                <a:cs typeface="Calibri" panose="020F0502020204030204" pitchFamily="34" charset="0"/>
              </a:rPr>
              <a:t>Referencias</a:t>
            </a:r>
          </a:p>
        </p:txBody>
      </p:sp>
    </p:spTree>
    <p:extLst>
      <p:ext uri="{BB962C8B-B14F-4D97-AF65-F5344CB8AC3E}">
        <p14:creationId xmlns:p14="http://schemas.microsoft.com/office/powerpoint/2010/main" val="124072122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o Texto 1">
            <a:extLst>
              <a:ext uri="{FF2B5EF4-FFF2-40B4-BE49-F238E27FC236}">
                <a16:creationId xmlns:a16="http://schemas.microsoft.com/office/drawing/2014/main" id="{5D170BCC-4181-8BB6-B85E-A32591FCBD46}"/>
              </a:ext>
            </a:extLst>
          </p:cNvPr>
          <p:cNvSpPr>
            <a:spLocks noGrp="1"/>
          </p:cNvSpPr>
          <p:nvPr>
            <p:ph type="body" sz="quarter" idx="10"/>
          </p:nvPr>
        </p:nvSpPr>
        <p:spPr/>
        <p:txBody>
          <a:bodyPr/>
          <a:lstStyle/>
          <a:p>
            <a:r>
              <a:rPr lang="es-ES" noProof="0" dirty="0"/>
              <a:t>¡GRACIAS!</a:t>
            </a:r>
          </a:p>
        </p:txBody>
      </p:sp>
    </p:spTree>
    <p:extLst>
      <p:ext uri="{BB962C8B-B14F-4D97-AF65-F5344CB8AC3E}">
        <p14:creationId xmlns:p14="http://schemas.microsoft.com/office/powerpoint/2010/main" val="163154563"/>
      </p:ext>
    </p:extLst>
  </p:cSld>
  <p:clrMapOvr>
    <a:masterClrMapping/>
  </p:clrMapOvr>
</p:sld>
</file>

<file path=ppt/theme/theme1.xml><?xml version="1.0" encoding="utf-8"?>
<a:theme xmlns:a="http://schemas.openxmlformats.org/drawingml/2006/main" name="Full Color Version">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Full Color Vers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o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Relationships xmlns="http://schemas.openxmlformats.org/package/2006/relationships"><Relationship Id="rId1" Type="http://schemas.openxmlformats.org/officeDocument/2006/relationships/customXmlProps" Target="itemProps1.xml"/></Relationships>
</file>

<file path=customXml/_rels/item2.xml.rels><?xml version="1.0" encoding="UTF-8"?><Relationships xmlns="http://schemas.openxmlformats.org/package/2006/relationships"><Relationship Id="rId1" Type="http://schemas.openxmlformats.org/officeDocument/2006/relationships/customXmlProps" Target="itemProps2.xml"/></Relationships>
</file>

<file path=customXml/_rels/item3.xml.rels><?xml version="1.0" encoding="UTF-8"?><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o" ma:contentTypeID="0x0101005B432F04CDDA544F8B48E23273A98591" ma:contentTypeVersion="15" ma:contentTypeDescription="Crear nuevo documento." ma:contentTypeScope="" ma:versionID="5d36289c5324dd498ef01f240d66e20c">
  <xsd:schema xmlns:xsd="http://www.w3.org/2001/XMLSchema" xmlns:xs="http://www.w3.org/2001/XMLSchema" xmlns:p="http://schemas.microsoft.com/office/2006/metadata/properties" xmlns:ns2="4172106c-0329-462c-8309-f6a8c7ae0f26" xmlns:ns3="8c43ccb9-9360-4c7e-8a49-c084974a2f46" targetNamespace="http://schemas.microsoft.com/office/2006/metadata/properties" ma:root="true" ma:fieldsID="aef08fbfca54a0a32a6b27485c819472" ns2:_="" ns3:_="">
    <xsd:import namespace="4172106c-0329-462c-8309-f6a8c7ae0f26"/>
    <xsd:import namespace="8c43ccb9-9360-4c7e-8a49-c084974a2f46"/>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lcf76f155ced4ddcb4097134ff3c332f" minOccurs="0"/>
                <xsd:element ref="ns3:TaxCatchAll" minOccurs="0"/>
                <xsd:element ref="ns2:MediaServiceOCR" minOccurs="0"/>
                <xsd:element ref="ns2:Partner" minOccurs="0"/>
                <xsd:element ref="ns2:WPleader" minOccurs="0"/>
                <xsd:element ref="ns2:MediaLengthInSeconds" minOccurs="0"/>
                <xsd:element ref="ns2:MediaServiceLocation" minOccurs="0"/>
                <xsd:element ref="ns2:Please_x0020_enter_x0020_your_x0020_country_x003a__x0020_"/>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172106c-0329-462c-8309-f6a8c7ae0f2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lcf76f155ced4ddcb4097134ff3c332f" ma:index="15" nillable="true" ma:taxonomy="true" ma:internalName="lcf76f155ced4ddcb4097134ff3c332f" ma:taxonomyFieldName="MediaServiceImageTags" ma:displayName="Etiquetas de imagen" ma:readOnly="false" ma:fieldId="{5cf76f15-5ced-4ddc-b409-7134ff3c332f}" ma:taxonomyMulti="true" ma:sspId="70219bbc-0214-46f9-9639-8f642f599ea2"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Partner" ma:index="18" nillable="true" ma:displayName="Partner " ma:format="Dropdown" ma:list="UserInfo" ma:SharePointGroup="0" ma:internalName="Partn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WPleader" ma:index="19" nillable="true" ma:displayName="WP leader" ma:format="Dropdown" ma:internalName="WPleader">
      <xsd:simpleType>
        <xsd:restriction base="dms:Choice">
          <xsd:enumeration value="NOVA"/>
          <xsd:enumeration value="SHINE"/>
          <xsd:enumeration value="iED"/>
          <xsd:enumeration value="AINIGMA"/>
          <xsd:enumeration value="RW"/>
          <xsd:enumeration value="BK-PLUS"/>
        </xsd:restriction>
      </xsd:simpleType>
    </xsd:element>
    <xsd:element name="MediaLengthInSeconds" ma:index="20" nillable="true" ma:displayName="MediaLengthInSeconds" ma:hidden="true" ma:internalName="MediaLengthInSeconds" ma:readOnly="true">
      <xsd:simpleType>
        <xsd:restriction base="dms:Unknown"/>
      </xsd:simpleType>
    </xsd:element>
    <xsd:element name="MediaServiceLocation" ma:index="21" nillable="true" ma:displayName="Location" ma:indexed="true" ma:internalName="MediaServiceLocation" ma:readOnly="true">
      <xsd:simpleType>
        <xsd:restriction base="dms:Text"/>
      </xsd:simpleType>
    </xsd:element>
    <xsd:element name="Please_x0020_enter_x0020_your_x0020_country_x003a__x0020_" ma:index="22" ma:displayName="Please enter your country: " ma:internalName="Please_x0020_enter_x0020_your_x0020_country_x003a__x0020_">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c43ccb9-9360-4c7e-8a49-c084974a2f46"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32ff825e-8d37-4704-8779-a0bbff279852}" ma:internalName="TaxCatchAll" ma:showField="CatchAllData" ma:web="8c43ccb9-9360-4c7e-8a49-c084974a2f4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artner xmlns="4172106c-0329-462c-8309-f6a8c7ae0f26">
      <UserInfo>
        <DisplayName/>
        <AccountId xsi:nil="true"/>
        <AccountType/>
      </UserInfo>
    </Partner>
    <lcf76f155ced4ddcb4097134ff3c332f xmlns="4172106c-0329-462c-8309-f6a8c7ae0f26">
      <Terms xmlns="http://schemas.microsoft.com/office/infopath/2007/PartnerControls"/>
    </lcf76f155ced4ddcb4097134ff3c332f>
    <WPleader xmlns="4172106c-0329-462c-8309-f6a8c7ae0f26" xsi:nil="true"/>
    <TaxCatchAll xmlns="8c43ccb9-9360-4c7e-8a49-c084974a2f46" xsi:nil="true"/>
    <Please_x0020_enter_x0020_your_x0020_country_x003a__x0020_ xmlns="4172106c-0329-462c-8309-f6a8c7ae0f26"/>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A1482CB-F363-4F4A-9FFE-433045CF5157}"/>
</file>

<file path=customXml/itemProps2.xml><?xml version="1.0" encoding="utf-8"?>
<ds:datastoreItem xmlns:ds="http://schemas.openxmlformats.org/officeDocument/2006/customXml" ds:itemID="{4D1063C5-86A0-4715-8522-F2257C23019B}">
  <ds:schemaRefs>
    <ds:schemaRef ds:uri="4172106c-0329-462c-8309-f6a8c7ae0f26"/>
    <ds:schemaRef ds:uri="8c43ccb9-9360-4c7e-8a49-c084974a2f46"/>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F20AF167-2CDF-491E-9D85-3047A1B9518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1079</TotalTime>
  <Words>5026</Words>
  <Application>Microsoft Office PowerPoint</Application>
  <PresentationFormat>Panorámica</PresentationFormat>
  <Paragraphs>377</Paragraphs>
  <Slides>38</Slides>
  <Notes>23</Notes>
  <HiddenSlides>0</HiddenSlides>
  <MMClips>0</MMClips>
  <ScaleCrop>false</ScaleCrop>
  <HeadingPairs>
    <vt:vector size="6" baseType="variant">
      <vt:variant>
        <vt:lpstr>Fuentes usadas</vt:lpstr>
      </vt:variant>
      <vt:variant>
        <vt:i4>6</vt:i4>
      </vt:variant>
      <vt:variant>
        <vt:lpstr>Tema</vt:lpstr>
      </vt:variant>
      <vt:variant>
        <vt:i4>2</vt:i4>
      </vt:variant>
      <vt:variant>
        <vt:lpstr>Títulos de diapositiva</vt:lpstr>
      </vt:variant>
      <vt:variant>
        <vt:i4>38</vt:i4>
      </vt:variant>
    </vt:vector>
  </HeadingPairs>
  <TitlesOfParts>
    <vt:vector size="46" baseType="lpstr">
      <vt:lpstr>Aptos</vt:lpstr>
      <vt:lpstr>Arial</vt:lpstr>
      <vt:lpstr>Calibri</vt:lpstr>
      <vt:lpstr>Noto Sans Symbols</vt:lpstr>
      <vt:lpstr>Wingdings</vt:lpstr>
      <vt:lpstr>Wingdings,Sans-Serif</vt:lpstr>
      <vt:lpstr>Full Color Version</vt:lpstr>
      <vt:lpstr>1_Full Color Version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Joana Oliveira Vieira</dc:creator>
  <cp:lastModifiedBy>Tomás Puebla</cp:lastModifiedBy>
  <cp:revision>146</cp:revision>
  <dcterms:created xsi:type="dcterms:W3CDTF">2021-11-15T23:44:31Z</dcterms:created>
  <dcterms:modified xsi:type="dcterms:W3CDTF">2025-09-29T15:11:09Z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0x0101005B432F04CDDA544F8B48E23273A98591</vt:lpwstr>
  </property>
  <property fmtid="{D5CDD505-2E9C-101B-9397-08002B2CF9AE}" pid="3" name="MediaServiceImageTags">
    <vt:lpwstr/>
  </property>
</Properties>
</file>