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732"/>
    <p:restoredTop sz="91366"/>
  </p:normalViewPr>
  <p:slideViewPr>
    <p:cSldViewPr snapToGrid="0">
      <p:cViewPr>
        <p:scale>
          <a:sx n="107" d="100"/>
          <a:sy n="107" d="100"/>
        </p:scale>
        <p:origin x="-2192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R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800" b="0" i="0" u="none" strike="noStrike" kern="1200" cap="none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ΣΗΜΕΙΩΣΗ για τον/την εκπαιδευτή/τρια:</a:t>
            </a:r>
            <a:br>
              <a:rPr lang="el-GR" sz="1800" b="0" i="0" u="none" strike="noStrike" kern="1200" cap="none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sym typeface="Calibri"/>
              </a:rPr>
            </a:br>
            <a:r>
              <a:rPr lang="el-GR" sz="1800" b="0" i="0" u="none" strike="noStrike" kern="1200" cap="none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Αυτό το ενότητα δείχνει πώς οι άνθρωποι μαθαίνουν με διαφορετικούς τρόπους.</a:t>
            </a:r>
          </a:p>
          <a:p>
            <a:r>
              <a:rPr lang="el-GR" sz="1800" b="0" i="0" u="none" strike="noStrike" kern="1200" cap="none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Παρουσιάζει απλές μεθόδους για καλύτερη απομνημόνευση και συγκέντρωση, όπως η Ενεργητική Ανάκληση, οι Νοητικοί Χάρτες και η Τεχνική </a:t>
            </a:r>
            <a:r>
              <a:rPr lang="en-GB" sz="1800" b="0" i="0" u="none" strike="noStrike" kern="1200" cap="none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  <a:sym typeface="Calibri"/>
              </a:rPr>
              <a:t>Pomodoro.</a:t>
            </a:r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also talks about problems like procrastination and distractions, and how to deal with them.</a:t>
            </a:r>
            <a:endParaRPr lang="en-U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4513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4831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4838400" cy="1082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Ενότητα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4:</a:t>
            </a: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Στρατηγικές μάθησης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1" y="280886"/>
            <a:ext cx="10191404" cy="483986"/>
          </a:xfrm>
        </p:spPr>
        <p:txBody>
          <a:bodyPr/>
          <a:lstStyle/>
          <a:p>
            <a:r>
              <a:rPr lang="el-GR" dirty="0"/>
              <a:t>Ενότητα</a:t>
            </a:r>
            <a:r>
              <a:rPr lang="en-US" dirty="0"/>
              <a:t> 4:   </a:t>
            </a:r>
            <a:r>
              <a:rPr lang="el-GR" dirty="0"/>
              <a:t>Στρατηγικές μάθησης</a:t>
            </a:r>
            <a:r>
              <a:rPr lang="en-US" dirty="0"/>
              <a:t>– </a:t>
            </a:r>
            <a:r>
              <a:rPr lang="el-GR" dirty="0"/>
              <a:t>Υποενότητες</a:t>
            </a:r>
            <a:r>
              <a:rPr lang="en-US" dirty="0"/>
              <a:t> (1h)</a:t>
            </a:r>
            <a:endParaRPr lang="en-GB" dirty="0"/>
          </a:p>
          <a:p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615" y="2118230"/>
            <a:ext cx="5383573" cy="969191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l-GR" sz="1800" dirty="0"/>
              <a:t>Τί είναι τα μαθησιακά στυλ</a:t>
            </a:r>
            <a:r>
              <a:rPr lang="en-GR" dirty="0"/>
              <a:t>;</a:t>
            </a:r>
            <a:endParaRPr lang="en-US" sz="1800" dirty="0"/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l-GR" sz="1800" dirty="0"/>
              <a:t>Αναγνώριση και συνδυασμός στυλ</a:t>
            </a:r>
            <a:endParaRPr lang="en-US" dirty="0"/>
          </a:p>
          <a:p>
            <a:endParaRPr lang="en-GB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526525" y="1116135"/>
            <a:ext cx="4750217" cy="896771"/>
            <a:chOff x="415948" y="1272847"/>
            <a:chExt cx="4750217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60979" y="1576370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Μαθησιακά στυλ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481781" y="1433671"/>
              <a:ext cx="7651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l-GR" sz="1800" b="1" kern="1200" dirty="0">
                  <a:solidFill>
                    <a:prstClr val="white"/>
                  </a:solidFill>
                  <a:latin typeface="Calibri" panose="020F0502020204030204"/>
                  <a:ea typeface="+mn-ea"/>
                  <a:cs typeface="+mn-cs"/>
                </a:rPr>
                <a:t>ΥΠ 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526525" y="3226844"/>
            <a:ext cx="4750217" cy="896771"/>
            <a:chOff x="415948" y="1272847"/>
            <a:chExt cx="4750217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Τεχνικές μάθησης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ΥΠ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379615" y="4335456"/>
            <a:ext cx="5383573" cy="8967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Ενεργητική ανάκληση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800" dirty="0">
                <a:solidFill>
                  <a:prstClr val="black"/>
                </a:solidFill>
                <a:latin typeface="Calibri" panose="020F0502020204030204"/>
              </a:rPr>
              <a:t>Νοητικοί χάρτες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Μέθοδος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Pomodoro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Συνδυασμός</a:t>
            </a:r>
            <a:r>
              <a:rPr lang="el-GR" sz="1800" dirty="0">
                <a:solidFill>
                  <a:prstClr val="black"/>
                </a:solidFill>
                <a:latin typeface="Calibri" panose="020F0502020204030204"/>
              </a:rPr>
              <a:t> τεχνικών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391661" y="1157086"/>
            <a:ext cx="4750217" cy="935482"/>
            <a:chOff x="415948" y="1272847"/>
            <a:chExt cx="4750217" cy="935482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Πράγματα προς αποφυγή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αναβλητικότητα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7D8E4CFA-8308-5313-702C-A7F7C3A0CA0A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ΥΠ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4.3 </a:t>
              </a: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6096000" y="2242150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l-GR" sz="1800" dirty="0"/>
              <a:t>Ο κύκλος της αναβλητικότητας</a:t>
            </a:r>
            <a:endParaRPr lang="en-US" sz="1800" dirty="0"/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l-GR" sz="1800" dirty="0"/>
              <a:t>Συνέπειες της αναβλητικότητας και τι να κάνετε</a:t>
            </a:r>
            <a:endParaRPr lang="en-US" sz="1800" dirty="0"/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el-GR" sz="1800" dirty="0"/>
              <a:t>Πως να καταπολεμήσετε την αναβλητικότητα</a:t>
            </a:r>
            <a:endParaRPr lang="en-US" sz="1800" dirty="0"/>
          </a:p>
          <a:p>
            <a:endParaRPr lang="en-US" dirty="0"/>
          </a:p>
          <a:p>
            <a:endParaRPr lang="en-GB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391660" y="3339470"/>
            <a:ext cx="4750217" cy="896771"/>
            <a:chOff x="415948" y="1272847"/>
            <a:chExt cx="4750217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Πράγματα προς αποφυγή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l-G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περισπασμοί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E835DC3C-618A-8751-BCD5-72F7B6CB73DA}"/>
                </a:ext>
              </a:extLst>
            </p:cNvPr>
            <p:cNvSpPr txBox="1"/>
            <p:nvPr/>
          </p:nvSpPr>
          <p:spPr>
            <a:xfrm>
              <a:off x="547613" y="1392720"/>
              <a:ext cx="633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ΥΠ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4.4 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6096000" y="4388787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Εξωτερικοί περισπασμοί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Εσωτερικοί περισπασμοί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1800" dirty="0">
                <a:solidFill>
                  <a:prstClr val="black"/>
                </a:solidFill>
                <a:latin typeface="Calibri" panose="020F0502020204030204"/>
              </a:rPr>
              <a:t>Διαχείριση περισπασμών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9609" y="736998"/>
            <a:ext cx="11837761" cy="7049966"/>
          </a:xfrm>
        </p:spPr>
        <p:txBody>
          <a:bodyPr/>
          <a:lstStyle/>
          <a:p>
            <a:pPr marL="444500" indent="-342900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 marL="228600" indent="0"/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Γνώσεις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Διαφορετικά μαθησιακά στυλ.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Βασικές τεχνικές μάθησης (ενεργητική ανάκληση, νοητικοί χάρτες, μέθοδος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Pomodoro)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 </a:t>
            </a: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φύση της αναβλητικότητας και των περισπασμών.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Δεξιότητες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Αποτελεσματική εφαρμογή τεχνικών μελέτης.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Διαχείριση χρόνου και συγκέντρωσης.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Αναγνώριση του προσωπικού μαθησιακού στυλ.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Ανάπτυξη στρατηγικών για την υπέρβαση της αναβλητικότητας 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l-GR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Ικανότητες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Αυτονομία στην μάθηση.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Συνέπεια στις συνήθειες μελέτης.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Στρατηγικές δια βίου μάθησης.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l-GR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Ικανότητα προσαρμογής μεθόδων στις προσωπικές ανάγκες.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45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dirty="0">
              <a:solidFill>
                <a:srgbClr val="000000"/>
              </a:solidFill>
            </a:endParaRPr>
          </a:p>
          <a:p>
            <a:pPr marL="514350" indent="-285750"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C810EDE-5B80-4B31-6B8B-D0B8081D2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047" y="340764"/>
            <a:ext cx="9829323" cy="483986"/>
          </a:xfrm>
        </p:spPr>
        <p:txBody>
          <a:bodyPr/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Τι θα αποκομίσετε από αυτή την ενότητα</a:t>
            </a:r>
            <a:r>
              <a:rPr lang="en-GR" b="0" dirty="0"/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l-GR" noProof="0" dirty="0"/>
              <a:t>Υποενότητα</a:t>
            </a:r>
            <a:r>
              <a:rPr lang="en-GB" noProof="0" dirty="0"/>
              <a:t> 4.1: </a:t>
            </a:r>
            <a:r>
              <a:rPr lang="el-GR" dirty="0"/>
              <a:t>Μαθησιακά στυλ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Τι είναι τα μαθησιακά στυλ</a:t>
            </a:r>
            <a:r>
              <a:rPr lang="en-GR" b="0" dirty="0"/>
              <a:t>;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4" y="776045"/>
            <a:ext cx="6459349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dirty="0">
              <a:highlight>
                <a:srgbClr val="FFFFFF"/>
              </a:highlight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Κάθε άνθρωπος έχει φυσικές προτιμήσεις στον τρόπο που επεξεργάζεται τις πληροφορίες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Οπτικός τύπος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μαθαίνει καλύτερα μέσω εικόνων, διαγραμμάτων, γραφημάτων και χρωμάτων.</a:t>
            </a:r>
            <a:endParaRPr lang="en-US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Ακουστικός τύπος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συγκρατεί πληροφορίες ακούγοντας εξηγήσεις, συζητήσεις ή ηχογραφήσεις.</a:t>
            </a: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Κιναισθητικός τύπος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μαθαίνει μέσω πράξης, πειραματισμού και χρήσης του σώματος στη διαδικασία της μάθησης.</a:t>
            </a:r>
          </a:p>
          <a:p>
            <a:pPr marL="34290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4999"/>
              </a:lnSpc>
              <a:spcBef>
                <a:spcPts val="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§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Η αναγνώριση του προτιμώμενου στυλ μάθησης σας επιτρέπει να μεγιστοποιήσετε τις μαθησιακές σας δυνατότητες.</a:t>
            </a:r>
            <a:endParaRPr lang="en-US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GR" sz="12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434503" y="693037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sz="2800" b="0" dirty="0">
                <a:latin typeface="Calibri" panose="020F0502020204030204" pitchFamily="34" charset="0"/>
                <a:cs typeface="Calibri" panose="020F0502020204030204" pitchFamily="34" charset="0"/>
              </a:rPr>
              <a:t>Προσδιορίζοντας το δικό μου στυλ</a:t>
            </a:r>
            <a:endParaRPr 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Πρακτική αυτοαξιολόγηση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Προτιμάτε να υπογραμμίζετε και να φτιάχνετε περιλήψεις</a:t>
            </a:r>
            <a:r>
              <a:rPr lang="en-GR" dirty="0"/>
              <a:t>;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Οπτικός τύπος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Χρειάζεστε να ακούτε τις εξηγήσεις δυνατά για να κατανοήσετε καλύτερα </a:t>
            </a:r>
            <a:r>
              <a:rPr lang="en-GR" dirty="0"/>
              <a:t>;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Ακουστικός τύπος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Κατανοείτε πλήρως μόνο όταν κάνετε μια εργασία ή κάνετε πρακτική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→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Κιναισθητικός τύπος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Προτεινόμενη άσκηση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Θυμηθείτε μια πιο πρόσφατη μαθησιακή εμπειρία και εντοπίστε ποια από αυτές τις μεθόδους σας ήταν πιο αποτελεσματική</a:t>
            </a:r>
            <a:r>
              <a:rPr lang="en-GR" dirty="0"/>
              <a:t>;</a:t>
            </a:r>
            <a:endParaRPr sz="1600" b="1" dirty="0">
              <a:highlight>
                <a:srgbClr val="FFFFFF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2596538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Προσδιορίζοντας και συνδυάζοντας στυλ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/>
            <a:endParaRPr lang="pt-PT" sz="5400" dirty="0"/>
          </a:p>
          <a:p>
            <a:endParaRPr lang="en-US" sz="2000" b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Συνδυαστική χρήση στυλ μάθησης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000" dirty="0"/>
          </a:p>
          <a:p>
            <a:pPr marL="0" indent="0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Αν και κάθε άτομο έχει ένα κυρίαρχο στυλ, η συνδυαστική μάθηση ( η χρήση πολλαπλών στυλ μαζί) αυξάνει την απομνημόνευση και το κίνητρο.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buSzPts val="2000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Πρακτικό παράδειγμα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Μελετήστε μια έννοια διαβάζοντας ένα κείμενο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οπτικό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ηχογραφώντας και ακούγοντας μια εξήγηση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ακουστικό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εφαρμόζοντάς την σε μια πρακτική άσκηση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κιναισθητικό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r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Image source: https://esl-curriculum.com/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l-GR" noProof="0" dirty="0"/>
              <a:t>Υποενότητα</a:t>
            </a:r>
            <a:r>
              <a:rPr lang="en-GB" noProof="0" dirty="0"/>
              <a:t> 4.</a:t>
            </a:r>
            <a:r>
              <a:rPr lang="en-GB" dirty="0"/>
              <a:t>2</a:t>
            </a:r>
            <a:r>
              <a:rPr lang="en-GB" noProof="0" dirty="0"/>
              <a:t>: </a:t>
            </a:r>
            <a:r>
              <a:rPr lang="el-GR" dirty="0"/>
              <a:t>Τεχνικές μελέτης</a:t>
            </a: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Τεχνική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Ενεργητική ανάκληση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 όρος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‘’Ενεργητική ανάκληση’’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αναφέρεται στην πρακτική της ανάκλησης πληροφοριών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χωρίς την βοήθεια σημειώσεων η βιβλίων.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Παράδειγμα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Αφού τελειώσετε ένα κεφάλαιο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κλείστε το βιβλίο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γράψτε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ή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πείτε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δυνατά όλα όσα θυμάστε.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Οφέλη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Ενισχύει την μακροπρόθεσμη μνήμη, βελτιώνει την κατανόηση, αυξάνει την αυτοπεποίθηση και σας προετοιμάζει καλύτερα για εξετάσεις και αξιολογήσεις.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/>
          </a:p>
        </p:txBody>
      </p:sp>
      <p:pic>
        <p:nvPicPr>
          <p:cNvPr id="191" name="Google Shape;191;p6" descr="Uma imagem com pessoa, vestuário, Cara humana, interior&#10;&#10;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Τεχνική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Νοητικοί χάρτες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2" y="1230345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Νοητικός χάρτης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είναι ένα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οπτικό εργαλείο που οργανώνει ιδέες σε ιεραρχική, διακλαδισμένη δομή.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en-US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Παράδειγμα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Τοποθετήστε το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κεντρικό θέμα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στο μέσο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προσθέστε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λέξεις-κλειδιά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γύρω του και δημιουργήστε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κλαδιά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παραδείγματα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και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υποστηρικτικές λεπτομέρειες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b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Οφέλη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Αυξάνει τη σαφήνεια, διεγείρει τη δημιουργικότητα, βελτιώνει τη μνήμη και διευκολύνει την οπτικοποίηση των συνδέσεων μεταξύ των εννοιών.</a:t>
            </a:r>
            <a:endParaRPr b="1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Τεχνική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Pomodoro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370800" y="1429460"/>
            <a:ext cx="11450400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Μια μέθοδος διαχείρισης χρόνου που συνίσταται σε μελέτη ή εργασία σε διάστημα των 25 λεπτών με έντονη συγκέντρωση (κατά τη διάρκεια των οποίων δεν επιτρέπεται να ελέγχετε το κινητό ή να μιλάτε με άλλους, ακολουθούμενα από ένα σύντομο διάλειμμα 5 λεπτών. Μετά από τέσσερα τέτοια ’’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pomodoro’’ 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μπλοκ, κάντε ένα διάλειμμα διάρκειας 15 έως 30 λεπτών. Η τεχνική αυτή βοηθάει στην αύξηση της εστίασης, στην αντιμετώπιση της αναβλητικότητας και στη βελτίωση της παραγωγικότητας και του κινήτρου.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en-US" b="1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4999"/>
              </a:lnSpc>
              <a:spcBef>
                <a:spcPts val="0"/>
              </a:spcBef>
              <a:buSzPts val="1100"/>
            </a:pPr>
            <a:r>
              <a:rPr lang="el-GR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Βήματα</a:t>
            </a:r>
            <a:r>
              <a:rPr lang="en-US" b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Εργαστείτε συγκεντρωμένα για 25 λεπτά.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Κάντε ένα διάλειμμα 5 λεπτών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
</a:t>
            </a:r>
            <a:r>
              <a:rPr lang="el-GR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Μετα από 4 κύκλους, κάντε ένα μεγαλύτερο διάλειμμα (15-30 λεπτά).</a:t>
            </a:r>
            <a:endParaRPr sz="15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Συνδυασμός τεχνικών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 marL="228600" indent="0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Οι παρακάτω τεχνικές μπορούν να εφαρμοστούν</a:t>
            </a:r>
          </a:p>
          <a:p>
            <a:pPr marL="228600" indent="0"/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συνδυαστικά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Διάβασε ένα κείμενο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δημιουργήστε έναν νοητικό χάρτη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Ελέγξτε τι θυμάστε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Ενεργητική ανάκληση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
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Οργανώστε συνεδρίες με την μέθοδο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Pomodoro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l-GR" dirty="0"/>
              <a:t>Υποεν</a:t>
            </a:r>
            <a:r>
              <a:rPr lang="en-GB" dirty="0" err="1"/>
              <a:t>ό</a:t>
            </a:r>
            <a:r>
              <a:rPr lang="el-GR" dirty="0"/>
              <a:t>τητα</a:t>
            </a:r>
            <a:r>
              <a:rPr lang="en-GB" noProof="0" dirty="0"/>
              <a:t> 4.</a:t>
            </a:r>
            <a:r>
              <a:rPr lang="en-GB" dirty="0"/>
              <a:t>3</a:t>
            </a:r>
            <a:r>
              <a:rPr lang="en-GB" noProof="0" dirty="0"/>
              <a:t>: </a:t>
            </a:r>
            <a:r>
              <a:rPr lang="el-GR" dirty="0"/>
              <a:t>Πράγματα προς αποφυγή- Αναβλητικότητα</a:t>
            </a: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Πράγματα προς αποφυγή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Αναβλητικότητα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424"/>
              </a:buClr>
              <a:buSzPts val="3200"/>
              <a:buNone/>
            </a:pPr>
            <a:endParaRPr dirty="0"/>
          </a:p>
        </p:txBody>
      </p:sp>
      <p:pic>
        <p:nvPicPr>
          <p:cNvPr id="4" name="Picture Placeholder 3" descr="Why You Should Pay Attention to Your Procrastination ...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211" b="19211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pPr>
              <a:buNone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Ο κύκλος της αναβλητικότητας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αναβλητικότητα σημαίνει να αναβάλλετε σημαντικές εργασίες κάνοντας στη θέση τους ευκολότερες ή πιο ευχάριστες- όπως, για παράδειγμα, να καθαρίζετε το δωμάτιό σας αντί να μελετάτε.</a:t>
            </a:r>
          </a:p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Πως εξελίσσεται ο κύκλος</a:t>
            </a:r>
            <a:r>
              <a:rPr lang="en-GR" dirty="0"/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Εμφάνιση του καθήκοντος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Ξέρετε ότι πρέπει να κάνετε κάτι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διάβασμα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εργασία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κ.λπ.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.).</a:t>
            </a: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Έναρξη άγχους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Μόνο που το σκέφτεστε, νιώθετε στρες ή δεν έχετε κίνητρο.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Αναβολή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Για να αποφύγετε τη δυσφορία, αποσπάτε την προσοχή σας με κάτι ευκολότερο (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social media, Netflix,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τακτοπο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ηση του χώρου)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Προσωπική ανακούφιση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Νιώθετε καλύτερα προς στιγμήν, επειδή αποφύγατε τη δύσκολη εργασία.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Ενοχή και πίεση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 χρόνος κυλά, οι προθεσμίες πλησιάζουν και η απογοήτευση μεγαλώνει.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+mj-lt"/>
              <a:buAutoNum type="arabicPeriod"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Περισσότερο άγχος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βάρος αυξάνεται, κάνοντάς σας να θέλετε να αναβάλετε ξανά την εργασία.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➡️ </a:t>
            </a: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Αποτέλεσμα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Κολλάτε σε έναν φαύλο κύκλο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σο περισσότερο αναβάλλετε, τόσο χειρότερα νιώθετε.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/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Συνέπειες της αναβλητικότητας και τι να κάνετε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/>
            <a:endParaRPr lang="pt-BR" dirty="0"/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pt-BR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58701"/>
              </p:ext>
            </p:extLst>
          </p:nvPr>
        </p:nvGraphicFramePr>
        <p:xfrm>
          <a:off x="694521" y="1386507"/>
          <a:ext cx="10802958" cy="5750188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375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Παραδείγματα αναβλητικότητας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Συνέπεια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Τι θα μπορούσατε να κάνετε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Καθυστερείτε το διάβασμα μέχρι την νύχτα πριν την εξέταση.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Χαμηλή απόδοση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υψηλό άγχος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έλλειψη  ύπνου.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Δημιουργήστε ένα χρονοδιάγραμμα διαβάσματος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σπάστε την ύλη σε μικρά κομμάτια και κάντε καθημερινές επαναλήψεις.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Αναβάλετε την υλοποίηση ενός έργου μέχρι την καταλυτική του ημερομηνία.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Χαμηλής ποιότητας εργασία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χαμένες προθεσμίες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πίεση από τον επιβλέποντα.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Χωρίστε το έργο σε μικρά κομμάτια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θέστε μικρές καταλυτικές ημερομηνίες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χρησιμοποιήστε παραγωγικά εργαλεία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π.χ.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Pomodoro)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Αποφεύγετε την τακτική άσκηση.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Κακή φυσική κατάσταση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χαμηλά επίπεδα ενέργειας, ενοχή.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Σχεδιάστε το πρόγραμμα εκγύμνασης σαν ραντεβού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ξεκινώντας με 10 λεπτά καθημερινά.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Δεν απαντάτε σε σημαντικά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mails.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Χαμένες ευκαιρίες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κίνδυνος για την φήμη σας.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Θέστε συγκεκριμένες ώρες την ημέρα για να ελέγχετε τα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mail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σας.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Αναβάλετε προσωπικούς στόχους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π.χ. εκμάθηση μιας ξένης γλώσσας, αναβλητικότητα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Στασιμότητα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αντίληψη του σφάλματος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‘νιώθετε κολλημένος/η’’.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θέστε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SMART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στόχους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Συγκεκριμένους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Μετρήσιμους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Επιτεύξιμους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Σχετικούς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Χρονικά καθορισμένους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)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και μετρήστε </a:t>
                      </a:r>
                      <a:r>
                        <a:rPr lang="el-GR" sz="16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την πρόοδο.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912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Πως να αντιμετωπίσετε την αναβλητικότητα </a:t>
            </a:r>
            <a:r>
              <a:rPr lang="en-GR" dirty="0"/>
              <a:t>;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478AE-4F13-3C66-9F02-69D840CA34D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917066"/>
            <a:ext cx="11730451" cy="545562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51518"/>
              </p:ext>
            </p:extLst>
          </p:nvPr>
        </p:nvGraphicFramePr>
        <p:xfrm>
          <a:off x="595686" y="1099655"/>
          <a:ext cx="10515600" cy="52730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3582449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3427951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Πρόβλημα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Τι συμβαίνει συνήθως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Τι θα μπορούσατε να κάνετε</a:t>
                      </a:r>
                      <a:endParaRPr lang="en-US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Αίσθηση ότι το έργο είναι πολύ μεγάλο.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Αποφεύγετε να ξεκινήσετε επειδή αισθάνεστε ότι το έργο είναι πολύ μεγάλο.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Σπάστε το έργο σε μικρότερα βήματα και εστιάστε στον πρώτο στόχο.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Αναμονή για κινητροδότηση.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Συνεχώς αναβάλλετε, ελπίζοντας ότι σύντομα θα αισθανθείτε έτοιμη.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Ξεκινήστε όπως και να αισθάνεσθε- η δράση κινητροδοτεί.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Άμεσος ο περισπασμός.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Μέσα κοιν. Δικτύωσης, τηλεόραση ή καθαριότητα παίρνουν τα ηνία της προσοχής σας.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Βάλτε χρονόμετρο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ή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τεχνική 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Pomodoro (25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λεπτά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εστίαση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+ 5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λεπτά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διάλειμμα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Φόβος αποτυχίας.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Καθυστερείτε επειδή αισθάνεστε ότι δεν θα το κάνετε καλά.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Εστι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ά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στε στην πρόοδο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όχι στην τελειότητα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Γιορτάστε μικρές νίκες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Χαμηλή ενέργεια.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Αναβάλετε επειδή αισθάνεστε κουρασμένος/η ή χωρίς σαφή στόχο.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Βελτιώστε ύπνο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διατροφή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και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τοποθετήστε απαιτητικές δουλείες στις ώρες της ημέρας που αισθάνεσθε πιο ενεργητικοί.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Έ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λλειψη προθεσμιών.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Έργα σε εκκρεμότητα που ποτέ δεν τελειώνουν.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Θέστε προσωπικές προθεσμίες και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κάντε τους εαυτούς σας υπόλογους</a:t>
                      </a:r>
                      <a:r>
                        <a:rPr lang="en-US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l-GR" sz="1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πείτε σε ένα φίλο ή συνάδελφο).</a:t>
                      </a:r>
                      <a:endParaRPr lang="en-US" sz="16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el-GR" noProof="0" dirty="0"/>
              <a:t>Υποενότητα</a:t>
            </a:r>
            <a:r>
              <a:rPr lang="en-GB" noProof="0" dirty="0"/>
              <a:t> 4.4: </a:t>
            </a:r>
            <a:r>
              <a:rPr lang="el-GR" noProof="0" dirty="0"/>
              <a:t>Πράγματα προς αποφυγή</a:t>
            </a:r>
            <a:r>
              <a:rPr lang="en-US" dirty="0"/>
              <a:t>: </a:t>
            </a:r>
            <a:r>
              <a:rPr lang="el-GR" dirty="0"/>
              <a:t>Περισπασμοί</a:t>
            </a:r>
            <a:endParaRPr lang="en-US" dirty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53" y="603849"/>
            <a:ext cx="9829323" cy="299161"/>
          </a:xfrm>
        </p:spPr>
        <p:txBody>
          <a:bodyPr/>
          <a:lstStyle/>
          <a:p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Εξωτερικοί περισπασμοί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en-US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C509CA9-FEA0-801F-6A70-3D5E6A97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024055"/>
              </p:ext>
            </p:extLst>
          </p:nvPr>
        </p:nvGraphicFramePr>
        <p:xfrm>
          <a:off x="787830" y="2528660"/>
          <a:ext cx="10404426" cy="3968570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2621717">
                  <a:extLst>
                    <a:ext uri="{9D8B030D-6E8A-4147-A177-3AD203B41FA5}">
                      <a16:colId xmlns:a16="http://schemas.microsoft.com/office/drawing/2014/main" val="1637685153"/>
                    </a:ext>
                  </a:extLst>
                </a:gridCol>
                <a:gridCol w="7782709">
                  <a:extLst>
                    <a:ext uri="{9D8B030D-6E8A-4147-A177-3AD203B41FA5}">
                      <a16:colId xmlns:a16="http://schemas.microsoft.com/office/drawing/2014/main" val="3306245722"/>
                    </a:ext>
                  </a:extLst>
                </a:gridCol>
              </a:tblGrid>
              <a:tr h="51976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Περισπασμός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Τι να κάνετε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30609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Κινητό τηλέφωνο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Λειτουργία σίγασης ή κρατήστε το μακριά σας.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71193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Μέσα κοιν. δικτύωσης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Θέστε όρια χρήσης ή απενεργοποιήστε τα όταν διαβάζετε.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2618812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Θόρυβος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Χρησιμοποιήστε ωτοασπίδες ή ακουστικά με χαλαρή μουσική.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765589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R" sz="2000" b="1" dirty="0"/>
                        <a:t>Ά</a:t>
                      </a:r>
                      <a:r>
                        <a:rPr lang="el-GR" sz="2000" b="1" dirty="0"/>
                        <a:t>λλοι άνθρωποι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Συμφωνήστε ώρες κοινής ησυχίας ή βάλτε την ένδειξη ‘’μην ενοχλείτε.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174436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Ακατάστατος χώρος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Τακτοποιήστε το γραφείο/ δωμάτιό σας πριν διάβασέ τε.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725614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Email/ </a:t>
                      </a:r>
                      <a:r>
                        <a:rPr lang="en-US" sz="2000" b="1" dirty="0" err="1"/>
                        <a:t>μ</a:t>
                      </a:r>
                      <a:r>
                        <a:rPr lang="el-GR" sz="2000" b="1" dirty="0"/>
                        <a:t>ην</a:t>
                      </a:r>
                      <a:r>
                        <a:rPr lang="en-US" sz="2000" b="1" dirty="0" err="1"/>
                        <a:t>ύ</a:t>
                      </a:r>
                      <a:r>
                        <a:rPr lang="el-GR" sz="2000" b="1" dirty="0"/>
                        <a:t>ματα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Ελέγξετε τα σε συγκεκριμένα διαστήματα, όχι συνέχεια.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967810"/>
                  </a:ext>
                </a:extLst>
              </a:tr>
              <a:tr h="4579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Απροσδόκητα γεγονότα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Προγραμματίστε μικρά διαλείμματα και μετα επιστρέψτε στο γραφείο.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567665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521622" y="1104628"/>
            <a:ext cx="9291232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Ένας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εξωτερικός περισπασμός ε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ναι οποιοδήποτε εξωτερικός παράγοντας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που διακόπτει τη συγκέντρωσή σας,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πως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θόρυβοι, μηνύματα, παρουσία άλλων ανθρώπων ή ακαταστασία στο περιβάλλον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Τέτοιου είδους διακοπές προέρχονται από το </a:t>
            </a:r>
            <a:r>
              <a:rPr 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περιβάλλον σας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και όχι από τις δικές σας σκέψεις ή συναισθήματα.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521622" y="2888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Πράγματα προς αποφυγή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Περισπασμοί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455" y="-199454"/>
            <a:ext cx="9829323" cy="483986"/>
          </a:xfrm>
        </p:spPr>
        <p:txBody>
          <a:bodyPr/>
          <a:lstStyle/>
          <a:p>
            <a:r>
              <a:rPr lang="el-GR" sz="2800" dirty="0">
                <a:latin typeface="Calibri" panose="020F0502020204030204" pitchFamily="34" charset="0"/>
                <a:cs typeface="Calibri" panose="020F0502020204030204" pitchFamily="34" charset="0"/>
              </a:rPr>
              <a:t>Εσωτερικοί περισπασμοί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995655"/>
              </p:ext>
            </p:extLst>
          </p:nvPr>
        </p:nvGraphicFramePr>
        <p:xfrm>
          <a:off x="256928" y="487314"/>
          <a:ext cx="11940756" cy="5945945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5349951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6590805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108525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Περισπασμός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Τι να κάνετε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22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Ονειροπόληση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Επαναφέρετε συγκέντρωση με σημειώσεις και υπενθύμιση. 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548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Αρνητικές σκέψεις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Αμφισβητήστε τες και αντικαταστήσετε αυτές με θετικό λόγο.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22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Στρες ή άγχος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Κάντε ασκήσεις αναπνοής ή</a:t>
                      </a:r>
                      <a:r>
                        <a:rPr lang="en-US" sz="2000" dirty="0"/>
                        <a:t> </a:t>
                      </a:r>
                      <a:r>
                        <a:rPr lang="el-GR" sz="2000" dirty="0"/>
                        <a:t>μικρά διαλείμματα χαλάρωσης.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12082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/>
                        <a:t>Έ</a:t>
                      </a:r>
                      <a:r>
                        <a:rPr lang="el-GR" sz="2000" b="1" dirty="0"/>
                        <a:t>λλειψη κινητροδότησης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l-GR" sz="2000" dirty="0"/>
                        <a:t>Σπάστε το έργο σε μικρότερα μέρη και επιβραβεύστε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548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Κούραση</a:t>
                      </a:r>
                      <a:endParaRPr lang="en-US" sz="20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Ξεκουραστείτε σωστά, πάρτε μικρούς ύπνους και αναπροσαρμόστε το πρόγραμμά σας</a:t>
                      </a:r>
                    </a:p>
                    <a:p>
                      <a:pPr>
                        <a:buNone/>
                      </a:pP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2228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b="1" dirty="0"/>
                        <a:t>Υπερανάλυση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2000" dirty="0"/>
                        <a:t>Γράψτε τους προβληματισμούς σας και επιστέψτε στο έργο αργότερα.</a:t>
                      </a:r>
                      <a:endParaRPr 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256928" y="284532"/>
            <a:ext cx="106446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νας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>
                <a:latin typeface="Calibri" panose="020F0502020204030204" pitchFamily="34" charset="0"/>
                <a:cs typeface="Calibri" panose="020F0502020204030204" pitchFamily="34" charset="0"/>
              </a:rPr>
              <a:t>εσωτερικός περισπασμός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είναι οποιαδήποτε διακοπή που προέρχεται από μέσα σας, </a:t>
            </a:r>
            <a:r>
              <a:rPr lang="en-US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800" dirty="0">
                <a:latin typeface="Calibri" panose="020F0502020204030204" pitchFamily="34" charset="0"/>
                <a:cs typeface="Calibri" panose="020F0502020204030204" pitchFamily="34" charset="0"/>
              </a:rPr>
              <a:t>πως σκέψεις, συναισθήματα, κούραση, έλλειψη κινήτρου, και σας εμποδίζει να συγκεντρωθείτε πλήρως στην εργασία σας.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Βιβλιογραφηκές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αναφορές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[1] European Commission, "Learning to learn competence," 2023.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[2] Vanderbilt University Center for Teaching, "Bloom’s Taxonomy,"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[3] VARK Learn Limited, "The VARK Modalities,"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[4] VARK Learn Limited, "The VARK Questionnaire,"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[5] H.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M. McDaniel, D. Rohrer, and R. Bjork, "Learning styles: Concepts and evidence," Psychol. Sci. Public Interest, vol. 9, no. 3, pp. 105–119, Dec. 2008.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[6] H. L. Roediger III and A. C. Butler, "The critical role of retrieval practice in long-term retention," Trends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Sci., vol. 15, no. 1, pp. 20–27, Jan. 2011.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[7] T. Buzan, "Mind Mapping,"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[8] F. Cirillo, "The Pomodoro Technique,"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Βιβλιογραφικές αναφορές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[9] European Commission, "EPALE - Electronic Platform for Adult Learning in Europe,"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[10] American Psychological Association, "Procrastination Research,"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[11] P. Steel, "The nature of procrastination: A meta-analytic and theoretical review of quintessential self-regulatory failure," Psychol. Bull., vol. 133, no. 1, pp. 65–94, Jan. 2007.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[12] American Psychological Association, "Tips on beating procrastination,"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[13] Mind Tools Ltd, "Managing External Distractions,"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"Mindfulness for Beginners,"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Review, "Focus Management,"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[16] European Commission, "Lifelong Learning,"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11FFCE66-EFB6-4A9D-B49C-CC20AC5F189C}"/>
</file>

<file path=customXml/itemProps2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1063C5-86A0-4715-8522-F2257C23019B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4172106c-0329-462c-8309-f6a8c7ae0f26"/>
    <ds:schemaRef ds:uri="8c43ccb9-9360-4c7e-8a49-c084974a2f46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58e7e82b-d95b-4340-b01e-71ca01f042b6}" enabled="0" method="" siteId="{58e7e82b-d95b-4340-b01e-71ca01f042b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2067</Words>
  <Application>Microsoft Macintosh PowerPoint</Application>
  <PresentationFormat>Widescreen</PresentationFormat>
  <Paragraphs>226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Noto Sans Symbols</vt:lpstr>
      <vt:lpstr>Wingdings</vt:lpstr>
      <vt:lpstr>Full Color Version</vt:lpstr>
      <vt:lpstr>1_Full Color Version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Marios Fournarakis</cp:lastModifiedBy>
  <cp:revision>370</cp:revision>
  <dcterms:created xsi:type="dcterms:W3CDTF">2021-11-15T23:44:31Z</dcterms:created>
  <dcterms:modified xsi:type="dcterms:W3CDTF">2025-09-21T12:59:31Z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