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73" r:id="rId5"/>
  </p:sldMasterIdLst>
  <p:notesMasterIdLst>
    <p:notesMasterId r:id="rId29"/>
  </p:notesMasterIdLst>
  <p:sldIdLst>
    <p:sldId id="256" r:id="rId6"/>
    <p:sldId id="316" r:id="rId7"/>
    <p:sldId id="302" r:id="rId8"/>
    <p:sldId id="334" r:id="rId9"/>
    <p:sldId id="257" r:id="rId10"/>
    <p:sldId id="258" r:id="rId11"/>
    <p:sldId id="259" r:id="rId12"/>
    <p:sldId id="335" r:id="rId13"/>
    <p:sldId id="263" r:id="rId14"/>
    <p:sldId id="264" r:id="rId15"/>
    <p:sldId id="265" r:id="rId16"/>
    <p:sldId id="289" r:id="rId17"/>
    <p:sldId id="336" r:id="rId18"/>
    <p:sldId id="290" r:id="rId19"/>
    <p:sldId id="309" r:id="rId20"/>
    <p:sldId id="310" r:id="rId21"/>
    <p:sldId id="311" r:id="rId22"/>
    <p:sldId id="337" r:id="rId23"/>
    <p:sldId id="312" r:id="rId24"/>
    <p:sldId id="313" r:id="rId25"/>
    <p:sldId id="271" r:id="rId26"/>
    <p:sldId id="351" r:id="rId27"/>
    <p:sldId id="350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51" roundtripDataSignature="AMtx7mj26z96FH07TjDaI6MmyX0z1VDnN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07C65D-3334-01BB-E6B5-597E157B9DF2}" name="Gabi Filip" initials="GF" userId="S::HQFILGAB@carlsberggroup.com::2e577dd8-36a3-4f90-a553-6a1e45ac9d71" providerId="AD"/>
  <p188:author id="{1CBF8D7E-4D79-E206-25F1-D83877CAD147}" name="Tomás Puebla" initials="TP" userId="S::otri_cetem.es#ext#@enspunlpt.onmicrosoft.com::425d544d-19d1-4e1e-b573-c00234ca0ee0" providerId="AD"/>
  <p188:author id="{145BC387-1FD6-8DA0-504A-995384A35E16}" name="pinelopi@when.org.gr" initials="pi" userId="S::pinelopi_when.org.gr#ext#@enspunlpt.onmicrosoft.com::aaaf8eb5-e05b-4f25-9bc5-7529f72f15cc" providerId="AD"/>
  <p188:author id="{BC089395-CBB4-FAB9-479C-8F54A543A85A}" name="Ursula Choroba" initials="UC" userId="S::uschi_womenintechalliance.com#ext#@enspunlpt.onmicrosoft.com::f692cf1a-c5da-41dd-8630-3abab9d1d45a" providerId="AD"/>
  <p188:author id="{C8E7C8B1-CBA9-7C74-5362-D9EBE2AC7519}" name="office@cosvitec.eu" initials="of" userId="S::office_cosvitec.eu#ext#@enspunlpt.onmicrosoft.com::d379c825-0547-4df2-80d1-2b7b4eb514b5" providerId="AD"/>
  <p188:author id="{6D231FCF-9101-7743-EAE2-8B169A375DBD}" name="Jesus David Cortês Gil" initials="JG" userId="S::jesus.gil@ensp.unl.pt::cca21596-008c-44a8-9e08-e13131bfd1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DB5879-48B8-4116-B00A-4C0131EB1CFB}">
  <a:tblStyle styleId="{77DB5879-48B8-4116-B00A-4C0131EB1CF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TxStyle/>
      <a:tcStyle>
        <a:tcBdr/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/>
      <a:tcStyle>
        <a:tcBdr>
          <a:bottom>
            <a:ln w="254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52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55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56" Type="http://schemas.microsoft.com/office/2018/10/relationships/authors" Target="authors.xml"/><Relationship Id="rId8" Type="http://schemas.openxmlformats.org/officeDocument/2006/relationships/slide" Target="slides/slide3.xml"/><Relationship Id="rId5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es-ES" dirty="0"/>
              <a:t>NOTE </a:t>
            </a:r>
            <a:r>
              <a:rPr lang="es-ES" dirty="0" err="1"/>
              <a:t>for</a:t>
            </a:r>
            <a:r>
              <a:rPr lang="es-ES" dirty="0"/>
              <a:t> the </a:t>
            </a:r>
            <a:r>
              <a:rPr lang="es-ES" dirty="0" err="1"/>
              <a:t>facilitator</a:t>
            </a:r>
            <a:r>
              <a:rPr lang="es-ES" dirty="0"/>
              <a:t>: </a:t>
            </a:r>
            <a:r>
              <a:rPr lang="en-GB" sz="1200" b="0" dirty="0"/>
              <a:t>This module shows how people learn in different ways.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gives simple methods to remember better and stay focused, like Active Recall, Mind Maps, and the Pomodoro Technique. </a:t>
            </a:r>
            <a:endParaRPr lang="en-US" dirty="0"/>
          </a:p>
          <a:p>
            <a:pPr marL="0" indent="0">
              <a:spcBef>
                <a:spcPts val="0"/>
              </a:spcBef>
            </a:pPr>
            <a:endParaRPr lang="en-GB" sz="1200" b="0" dirty="0"/>
          </a:p>
          <a:p>
            <a:pPr marL="0" indent="0">
              <a:spcBef>
                <a:spcPts val="0"/>
              </a:spcBef>
            </a:pPr>
            <a:r>
              <a:rPr lang="en-GB" sz="1200" b="0" dirty="0"/>
              <a:t>It also talks about problems like procrastination and distractions, and how to deal with them.</a:t>
            </a:r>
            <a:endParaRPr lang="en-U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t-PT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557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6ea64c330c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36ea64c330c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6ea64c330c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36ea64c330c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6ea64c330c_0_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g36ea64c330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6ea64c330c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6ea64c330c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6ef86f86b0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6ef86f86b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>
          <a:extLst>
            <a:ext uri="{FF2B5EF4-FFF2-40B4-BE49-F238E27FC236}">
              <a16:creationId xmlns:a16="http://schemas.microsoft.com/office/drawing/2014/main" id="{67069CAA-BF73-2868-B2E8-E9D71DF57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1:notes">
            <a:extLst>
              <a:ext uri="{FF2B5EF4-FFF2-40B4-BE49-F238E27FC236}">
                <a16:creationId xmlns:a16="http://schemas.microsoft.com/office/drawing/2014/main" id="{62D1309D-9F9F-2F95-F4E5-743D964C5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11:notes">
            <a:extLst>
              <a:ext uri="{FF2B5EF4-FFF2-40B4-BE49-F238E27FC236}">
                <a16:creationId xmlns:a16="http://schemas.microsoft.com/office/drawing/2014/main" id="{C095ACB6-547C-37AF-674D-A5647CF177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2769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ver">
  <p:cSld name="1_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30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ver">
  <p:cSld name="3_Cov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1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ver">
  <p:cSld name="4_Cov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33"/>
          <p:cNvSpPr txBox="1">
            <a:spLocks noGrp="1"/>
          </p:cNvSpPr>
          <p:nvPr>
            <p:ph type="body" idx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body" idx="2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33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4683125" cy="623728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ver">
  <p:cSld name="5_Cov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 txBox="1">
            <a:spLocks noGrp="1"/>
          </p:cNvSpPr>
          <p:nvPr>
            <p:ph type="body" idx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83143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2831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4"/>
          <p:cNvSpPr txBox="1">
            <a:spLocks noGrp="1"/>
          </p:cNvSpPr>
          <p:nvPr>
            <p:ph type="body" idx="2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4"/>
          <p:cNvSpPr>
            <a:spLocks noGrp="1"/>
          </p:cNvSpPr>
          <p:nvPr>
            <p:ph type="pic" idx="3"/>
          </p:nvPr>
        </p:nvSpPr>
        <p:spPr>
          <a:xfrm>
            <a:off x="6021655" y="0"/>
            <a:ext cx="6170344" cy="542601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able of Contents">
  <p:cSld name="2_Table of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5"/>
          <p:cNvSpPr>
            <a:spLocks noGrp="1"/>
          </p:cNvSpPr>
          <p:nvPr>
            <p:ph type="pic" idx="3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text 01">
  <p:cSld name="1_Title and tex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8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text 01">
  <p:cSld name="2_Title and text 0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3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body" idx="2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 01">
  <p:cSld name="Title and Image 01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40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40"/>
          <p:cNvSpPr>
            <a:spLocks noGrp="1"/>
          </p:cNvSpPr>
          <p:nvPr>
            <p:ph type="pic" idx="2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body" idx="2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3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nd text">
  <p:cSld name="Image and 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42" descr="Uma imagem com símbolo, Gráficos, design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858" y="49500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2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42"/>
          <p:cNvSpPr>
            <a:spLocks noGrp="1"/>
          </p:cNvSpPr>
          <p:nvPr>
            <p:ph type="pic" idx="3"/>
          </p:nvPr>
        </p:nvSpPr>
        <p:spPr>
          <a:xfrm>
            <a:off x="858" y="-33250"/>
            <a:ext cx="4567367" cy="69245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and text 01">
  <p:cSld name="Big title and text 01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43" descr="Uma imagem com símbolo, Gráficos, logótip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43" descr="Uma imagem com captura de ecrã, Gráficos, design gráfico, escuridão&#10;&#10;Os conteúdos gerados por IA poderão estar incorretos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body" idx="2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1">
  <p:cSld name="Text Slide 0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4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44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44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03">
  <p:cSld name="Text Slide 03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6"/>
          <p:cNvSpPr/>
          <p:nvPr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 w="12700" cap="flat" cmpd="sng">
            <a:solidFill>
              <a:srgbClr val="A47BB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46" descr="Uma imagem com captura de ecrã, preto, escuridão, Gráficos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6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46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46"/>
          <p:cNvSpPr txBox="1">
            <a:spLocks noGrp="1"/>
          </p:cNvSpPr>
          <p:nvPr>
            <p:ph type="body" idx="3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1">
  <p:cSld name="Content Image Slide 0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7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7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280AC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280A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47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47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2">
  <p:cSld name="Content Image Slide 02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8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8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95426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954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48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48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Image Slide 03">
  <p:cSld name="Content Image Slide 03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9"/>
          <p:cNvSpPr/>
          <p:nvPr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9"/>
          <p:cNvSpPr txBox="1">
            <a:spLocks noGrp="1"/>
          </p:cNvSpPr>
          <p:nvPr>
            <p:ph type="body" idx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49"/>
          <p:cNvSpPr txBox="1">
            <a:spLocks noGrp="1"/>
          </p:cNvSpPr>
          <p:nvPr>
            <p:ph type="body" idx="2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49"/>
          <p:cNvSpPr>
            <a:spLocks noGrp="1"/>
          </p:cNvSpPr>
          <p:nvPr>
            <p:ph type="pic" idx="3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Title">
  <p:cSld name="Background Title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51" descr="Uma imagem com captura de ecrã, Gráficos, texto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51"/>
          <p:cNvSpPr txBox="1">
            <a:spLocks noGrp="1"/>
          </p:cNvSpPr>
          <p:nvPr>
            <p:ph type="body" idx="2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53" descr="Uma imagem com texto, captura de ecrã, Gráficos, design gráfico&#10;&#10;Os conteúdos gerados por IA poderão estar incorretos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53"/>
          <p:cNvSpPr txBox="1">
            <a:spLocks noGrp="1"/>
          </p:cNvSpPr>
          <p:nvPr>
            <p:ph type="body" idx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6100"/>
              <a:buFont typeface="Arial"/>
              <a:buNone/>
              <a:defRPr sz="61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53"/>
          <p:cNvSpPr txBox="1">
            <a:spLocks noGrp="1"/>
          </p:cNvSpPr>
          <p:nvPr>
            <p:ph type="body" idx="2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B6F97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5B6F9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68CE28D-0B7D-F186-E62F-BB29DB7E80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729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5DADE4A5-3B93-A9FA-17CD-32F71F175E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28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4C52560C-92D0-86D2-A8A5-E1E28007B7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15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2AA4009-D8DD-BFC0-C672-DBEE9A02A1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9A06894-ABA5-55E7-5732-4D5207CC58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189"/>
          <a:stretch>
            <a:fillRect/>
          </a:stretch>
        </p:blipFill>
        <p:spPr>
          <a:xfrm>
            <a:off x="0" y="6185140"/>
            <a:ext cx="12192000" cy="67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71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texto, Cara humana, vestuário, mulher&#10;&#10;Os conteúdos gerados por IA poderão estar incorretos.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pic>
        <p:nvPicPr>
          <p:cNvPr id="7" name="Imagem 6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3422D79-C071-CF36-EB09-E09F96ED1DB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7804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3142210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5118347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4683125" cy="6237288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5" name="Imagem 4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A73A9BF6-6A9D-CCBD-FE8F-DBE8BB0320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922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6A62421-FCAC-FCD4-F681-542C811F5F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10" name="Marcador de Posição do Texto 9">
            <a:extLst>
              <a:ext uri="{FF2B5EF4-FFF2-40B4-BE49-F238E27FC236}">
                <a16:creationId xmlns:a16="http://schemas.microsoft.com/office/drawing/2014/main" id="{CE36A28A-6951-4F9F-A64C-9A6157B8E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2261" y="2788528"/>
            <a:ext cx="4838550" cy="176229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TITLE</a:t>
            </a:r>
          </a:p>
        </p:txBody>
      </p:sp>
      <p:sp>
        <p:nvSpPr>
          <p:cNvPr id="11" name="Marcador de Posição do Texto 9">
            <a:extLst>
              <a:ext uri="{FF2B5EF4-FFF2-40B4-BE49-F238E27FC236}">
                <a16:creationId xmlns:a16="http://schemas.microsoft.com/office/drawing/2014/main" id="{FEBE1969-670F-48DA-97D3-39A2807F94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2259" y="4764665"/>
            <a:ext cx="4838549" cy="45772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0">
                <a:solidFill>
                  <a:srgbClr val="5B6F97"/>
                </a:solidFill>
                <a:latin typeface="+mn-lt"/>
              </a:defRPr>
            </a:lvl1pPr>
          </a:lstStyle>
          <a:p>
            <a:pPr lvl="0"/>
            <a:r>
              <a:rPr lang="pt-PT" dirty="0"/>
              <a:t>Date</a:t>
            </a:r>
          </a:p>
        </p:txBody>
      </p:sp>
      <p:sp>
        <p:nvSpPr>
          <p:cNvPr id="4" name="Marcador de Posição da Imagem 3">
            <a:extLst>
              <a:ext uri="{FF2B5EF4-FFF2-40B4-BE49-F238E27FC236}">
                <a16:creationId xmlns:a16="http://schemas.microsoft.com/office/drawing/2014/main" id="{1B94F64E-5273-1C72-95AA-989D90D493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655" y="0"/>
            <a:ext cx="6170344" cy="542601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2" name="Imagem 1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B8C28769-9B41-3F0D-FAB9-1B299E9EB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6293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84AF3C0-550B-481B-996E-6DFCC1E3E1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321855"/>
            <a:ext cx="573391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2081" y="1230284"/>
            <a:ext cx="5733919" cy="5237018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95426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857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F2FD5EF-D17C-AE8B-002C-5B4AC8D665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3"/>
            <a:ext cx="6052575" cy="5305861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E280AC"/>
              </a:buClr>
              <a:buFont typeface="Wingdings" panose="05000000000000000000" pitchFamily="2" charset="2"/>
              <a:buChar char="§"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59140957-8C4D-1437-BE04-65C1D91780C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573992" y="2070340"/>
            <a:ext cx="4618008" cy="4157932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1071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69310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4"/>
            <a:ext cx="11450304" cy="50238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683207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A4005B2-6EF9-E5C6-C7AE-B543512EE8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8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1" y="1230285"/>
            <a:ext cx="11450304" cy="4463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1592220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6812A59-2407-1A07-DB68-50C1BBD83C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41F346-FABD-7A11-E3A6-5472C239BB8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62081" y="1180408"/>
            <a:ext cx="11450304" cy="49874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2">
                    <a:lumMod val="10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983921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DF79A8C-FE91-3485-4E43-CE6FBD728A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39A4524-3D4A-6E58-D139-90965EFF33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1" y="1116135"/>
            <a:ext cx="5383573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1563" y="1116135"/>
            <a:ext cx="5740822" cy="54537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691907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símbolo, Gráficos, design&#10;&#10;Os conteúdos gerados por IA poderão estar incorretos.">
            <a:extLst>
              <a:ext uri="{FF2B5EF4-FFF2-40B4-BE49-F238E27FC236}">
                <a16:creationId xmlns:a16="http://schemas.microsoft.com/office/drawing/2014/main" id="{627902F3-921B-1F4E-C8C9-1630875071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58" y="495005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46073" y="253012"/>
            <a:ext cx="6866312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4" name="Marcador de Posição do Texto 4">
            <a:extLst>
              <a:ext uri="{FF2B5EF4-FFF2-40B4-BE49-F238E27FC236}">
                <a16:creationId xmlns:a16="http://schemas.microsoft.com/office/drawing/2014/main" id="{DC974C98-A99F-B8F4-5576-5CFBAA3975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46073" y="1116135"/>
            <a:ext cx="6866312" cy="35722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2">
            <a:extLst>
              <a:ext uri="{FF2B5EF4-FFF2-40B4-BE49-F238E27FC236}">
                <a16:creationId xmlns:a16="http://schemas.microsoft.com/office/drawing/2014/main" id="{E1B454C2-6889-2E64-F4FF-F9FFA56C811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58" y="-33250"/>
            <a:ext cx="4567367" cy="69245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93163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m símbolo, Gráficos, logótipo, design gráfico&#10;&#10;Os conteúdos gerados por IA poderão estar incorretos.">
            <a:extLst>
              <a:ext uri="{FF2B5EF4-FFF2-40B4-BE49-F238E27FC236}">
                <a16:creationId xmlns:a16="http://schemas.microsoft.com/office/drawing/2014/main" id="{1564B50D-1A1D-1525-A159-13ACD7A5CE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m 7" descr="Uma imagem com captura de ecrã, Gráficos, design gráfico, escuridão&#10;&#10;Os conteúdos gerados por IA poderão estar incorretos.">
            <a:extLst>
              <a:ext uri="{FF2B5EF4-FFF2-40B4-BE49-F238E27FC236}">
                <a16:creationId xmlns:a16="http://schemas.microsoft.com/office/drawing/2014/main" id="{65C488B6-DC2D-C8C2-2716-0A69EE5C1F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5637" y="352764"/>
            <a:ext cx="4141495" cy="18362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BIG TITLE</a:t>
            </a:r>
            <a:endParaRPr lang="pt-PT" dirty="0"/>
          </a:p>
        </p:txBody>
      </p:sp>
      <p:sp>
        <p:nvSpPr>
          <p:cNvPr id="3" name="Marcador de Posição do Texto 4">
            <a:extLst>
              <a:ext uri="{FF2B5EF4-FFF2-40B4-BE49-F238E27FC236}">
                <a16:creationId xmlns:a16="http://schemas.microsoft.com/office/drawing/2014/main" id="{6F9E96A4-61FD-FB7E-A251-5F0CD10831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77345" y="1136073"/>
            <a:ext cx="6035039" cy="53312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266503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Imagem 9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B4A098E0-056A-781B-DBCA-F105A25B3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618111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5ABD243A-205C-77FE-5DEE-B39F3343EA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627952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6388806" y="0"/>
            <a:ext cx="5803193" cy="6858000"/>
          </a:xfrm>
          <a:prstGeom prst="rect">
            <a:avLst/>
          </a:prstGeom>
          <a:solidFill>
            <a:srgbClr val="E64424"/>
          </a:solidFill>
          <a:ln>
            <a:solidFill>
              <a:srgbClr val="A47BB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Imagem 2" descr="Uma imagem com captura de ecrã, preto, escuridão, Gráficos&#10;&#10;Os conteúdos gerados por IA poderão estar incorretos.">
            <a:extLst>
              <a:ext uri="{FF2B5EF4-FFF2-40B4-BE49-F238E27FC236}">
                <a16:creationId xmlns:a16="http://schemas.microsoft.com/office/drawing/2014/main" id="{4DBDFC11-384E-A3E9-FC5A-2323EC6685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80" y="253012"/>
            <a:ext cx="5664646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79" y="1053407"/>
            <a:ext cx="5664645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6" name="Marcador de Posição do Texto 4">
            <a:extLst>
              <a:ext uri="{FF2B5EF4-FFF2-40B4-BE49-F238E27FC236}">
                <a16:creationId xmlns:a16="http://schemas.microsoft.com/office/drawing/2014/main" id="{73A87AF5-2BEF-46B4-B7E3-D102D543CC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99811" y="1053407"/>
            <a:ext cx="5030110" cy="54055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146734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391982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3498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lid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5583F1E-2BA0-9612-03FB-2E26FA2B830F}"/>
              </a:ext>
            </a:extLst>
          </p:cNvPr>
          <p:cNvSpPr/>
          <p:nvPr userDrawn="1"/>
        </p:nvSpPr>
        <p:spPr>
          <a:xfrm>
            <a:off x="9293629" y="0"/>
            <a:ext cx="2898370" cy="6858000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C353DB45-C035-45D7-B7E9-7A34DFEE10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9" y="253012"/>
            <a:ext cx="6861679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 err="1"/>
              <a:t>Title</a:t>
            </a:r>
            <a:endParaRPr lang="pt-PT" dirty="0"/>
          </a:p>
        </p:txBody>
      </p:sp>
      <p:sp>
        <p:nvSpPr>
          <p:cNvPr id="16" name="Marcador de Posição do Texto 4">
            <a:extLst>
              <a:ext uri="{FF2B5EF4-FFF2-40B4-BE49-F238E27FC236}">
                <a16:creationId xmlns:a16="http://schemas.microsoft.com/office/drawing/2014/main" id="{2D9ED27B-33A1-4392-BFA7-18E773D88F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2080" y="1236287"/>
            <a:ext cx="6861680" cy="52804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5" name="Marcador de Posição da Imagem 4">
            <a:extLst>
              <a:ext uri="{FF2B5EF4-FFF2-40B4-BE49-F238E27FC236}">
                <a16:creationId xmlns:a16="http://schemas.microsoft.com/office/drawing/2014/main" id="{0369D885-C64B-4D05-AA94-488DE4B3A5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872152" y="252413"/>
            <a:ext cx="3857885" cy="626427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747231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opics Image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2C6EF11-08B2-16DB-CE44-F304F821E1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1" name="Marcador de Posição do Texto 4">
            <a:extLst>
              <a:ext uri="{FF2B5EF4-FFF2-40B4-BE49-F238E27FC236}">
                <a16:creationId xmlns:a16="http://schemas.microsoft.com/office/drawing/2014/main" id="{BE395DA5-BCC2-4C15-AD8B-A794C212ED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7841" y="1661775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2" name="Marcador de Posição do Texto 4">
            <a:extLst>
              <a:ext uri="{FF2B5EF4-FFF2-40B4-BE49-F238E27FC236}">
                <a16:creationId xmlns:a16="http://schemas.microsoft.com/office/drawing/2014/main" id="{9CDAA2B3-5DFD-4088-A14D-6148518927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7841" y="1102129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280AC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1252F2E-AD91-4523-8522-0D35B6C2FF69}"/>
              </a:ext>
            </a:extLst>
          </p:cNvPr>
          <p:cNvSpPr/>
          <p:nvPr userDrawn="1"/>
        </p:nvSpPr>
        <p:spPr>
          <a:xfrm>
            <a:off x="362081" y="1102129"/>
            <a:ext cx="45719" cy="1617123"/>
          </a:xfrm>
          <a:prstGeom prst="rect">
            <a:avLst/>
          </a:prstGeom>
          <a:solidFill>
            <a:srgbClr val="E280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0084B701-7C5D-43ED-BDD3-03D12D837E62}"/>
              </a:ext>
            </a:extLst>
          </p:cNvPr>
          <p:cNvSpPr/>
          <p:nvPr userDrawn="1"/>
        </p:nvSpPr>
        <p:spPr>
          <a:xfrm>
            <a:off x="362081" y="2963685"/>
            <a:ext cx="45719" cy="1617123"/>
          </a:xfrm>
          <a:prstGeom prst="rect">
            <a:avLst/>
          </a:prstGeom>
          <a:solidFill>
            <a:srgbClr val="E954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Retângulo 24">
            <a:extLst>
              <a:ext uri="{FF2B5EF4-FFF2-40B4-BE49-F238E27FC236}">
                <a16:creationId xmlns:a16="http://schemas.microsoft.com/office/drawing/2014/main" id="{6B668B8E-5B78-4F62-8BDC-942EF270C611}"/>
              </a:ext>
            </a:extLst>
          </p:cNvPr>
          <p:cNvSpPr/>
          <p:nvPr userDrawn="1"/>
        </p:nvSpPr>
        <p:spPr>
          <a:xfrm>
            <a:off x="362081" y="4825241"/>
            <a:ext cx="45719" cy="1617123"/>
          </a:xfrm>
          <a:prstGeom prst="rect">
            <a:avLst/>
          </a:prstGeom>
          <a:solidFill>
            <a:srgbClr val="E644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Marcador de Posição da Imagem 9">
            <a:extLst>
              <a:ext uri="{FF2B5EF4-FFF2-40B4-BE49-F238E27FC236}">
                <a16:creationId xmlns:a16="http://schemas.microsoft.com/office/drawing/2014/main" id="{22DA165B-F315-4673-B1DC-08CD6FD6188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21782" y="1260764"/>
            <a:ext cx="4170218" cy="55972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pt-PT" dirty="0" err="1"/>
              <a:t>Image</a:t>
            </a:r>
            <a:endParaRPr lang="pt-PT" dirty="0"/>
          </a:p>
        </p:txBody>
      </p:sp>
      <p:sp>
        <p:nvSpPr>
          <p:cNvPr id="15" name="Marcador de Posição do Texto 4">
            <a:extLst>
              <a:ext uri="{FF2B5EF4-FFF2-40B4-BE49-F238E27FC236}">
                <a16:creationId xmlns:a16="http://schemas.microsoft.com/office/drawing/2014/main" id="{361EF140-3398-47B4-89A7-6A6E57D4447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2" y="253012"/>
            <a:ext cx="9059010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7" name="Marcador de Posição do Texto 4">
            <a:extLst>
              <a:ext uri="{FF2B5EF4-FFF2-40B4-BE49-F238E27FC236}">
                <a16:creationId xmlns:a16="http://schemas.microsoft.com/office/drawing/2014/main" id="{FD69A608-2D5B-2081-6076-1BA9F1CF6F8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7841" y="3523331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8" name="Marcador de Posição do Texto 4">
            <a:extLst>
              <a:ext uri="{FF2B5EF4-FFF2-40B4-BE49-F238E27FC236}">
                <a16:creationId xmlns:a16="http://schemas.microsoft.com/office/drawing/2014/main" id="{CD86DA81-4332-44D5-0C4E-7B0C90076BC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27841" y="2963685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95426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9" name="Marcador de Posição do Texto 4">
            <a:extLst>
              <a:ext uri="{FF2B5EF4-FFF2-40B4-BE49-F238E27FC236}">
                <a16:creationId xmlns:a16="http://schemas.microsoft.com/office/drawing/2014/main" id="{8628617B-50EA-D39F-71ED-57CFE633FD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7841" y="5384887"/>
            <a:ext cx="6047032" cy="1057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sp>
        <p:nvSpPr>
          <p:cNvPr id="13" name="Marcador de Posição do Texto 4">
            <a:extLst>
              <a:ext uri="{FF2B5EF4-FFF2-40B4-BE49-F238E27FC236}">
                <a16:creationId xmlns:a16="http://schemas.microsoft.com/office/drawing/2014/main" id="{8BE3A118-AA8A-D679-CE62-C36D8F014F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7841" y="4825241"/>
            <a:ext cx="6047032" cy="3533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3501037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captura de ecrã, Gráficos, texto, design gráfico&#10;&#10;Os conteúdos gerados por IA poderão estar incorretos.">
            <a:extLst>
              <a:ext uri="{FF2B5EF4-FFF2-40B4-BE49-F238E27FC236}">
                <a16:creationId xmlns:a16="http://schemas.microsoft.com/office/drawing/2014/main" id="{36BEB8DE-A9AD-00CB-4224-35458A257A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081" y="253012"/>
            <a:ext cx="9599337" cy="4839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TITLE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137" y="2651760"/>
            <a:ext cx="11330247" cy="38155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0306152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43498" y="3767966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283143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43499" y="4822166"/>
            <a:ext cx="4705002" cy="5693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F83FD3E8-7295-8B72-9C2C-37F4837C10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8892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texto, captura de ecrã, Gráficos, design gráfico&#10;&#10;Os conteúdos gerados por IA poderão estar incorretos.">
            <a:extLst>
              <a:ext uri="{FF2B5EF4-FFF2-40B4-BE49-F238E27FC236}">
                <a16:creationId xmlns:a16="http://schemas.microsoft.com/office/drawing/2014/main" id="{084FACAE-EF87-2C1D-74CB-403AFF0EAA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Posição do Texto 4">
            <a:extLst>
              <a:ext uri="{FF2B5EF4-FFF2-40B4-BE49-F238E27FC236}">
                <a16:creationId xmlns:a16="http://schemas.microsoft.com/office/drawing/2014/main" id="{C0BE3B70-12BE-4673-B18A-2AC5BF4DED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35092" y="1689579"/>
            <a:ext cx="4705003" cy="7903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6100" b="1">
                <a:solidFill>
                  <a:srgbClr val="E64424"/>
                </a:solidFill>
                <a:latin typeface="+mn-lt"/>
              </a:defRPr>
            </a:lvl1pPr>
          </a:lstStyle>
          <a:p>
            <a:pPr lvl="0"/>
            <a:r>
              <a:rPr lang="pt-PT" b="1" dirty="0"/>
              <a:t>THANK YOU!</a:t>
            </a:r>
            <a:endParaRPr lang="pt-PT" dirty="0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8BFC2289-6A50-4D7B-AC3B-0BC9E894D62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135093" y="2978727"/>
            <a:ext cx="4705002" cy="30902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bg2">
                    <a:lumMod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pt-PT" dirty="0" err="1"/>
              <a:t>Text</a:t>
            </a:r>
            <a:r>
              <a:rPr lang="pt-PT" dirty="0"/>
              <a:t> </a:t>
            </a:r>
            <a:r>
              <a:rPr lang="pt-PT" dirty="0" err="1"/>
              <a:t>here</a:t>
            </a:r>
            <a:endParaRPr lang="pt-PT" dirty="0"/>
          </a:p>
        </p:txBody>
      </p:sp>
      <p:pic>
        <p:nvPicPr>
          <p:cNvPr id="3" name="Imagem 2" descr="Uma imagem com texto, Cara humana, sorrir, vestuário&#10;&#10;Os conteúdos gerados por IA podem estar incorretos.">
            <a:extLst>
              <a:ext uri="{FF2B5EF4-FFF2-40B4-BE49-F238E27FC236}">
                <a16:creationId xmlns:a16="http://schemas.microsoft.com/office/drawing/2014/main" id="{2F288939-FC5F-9AC4-0CA8-AE6E494984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950" b="1132"/>
          <a:stretch>
            <a:fillRect/>
          </a:stretch>
        </p:blipFill>
        <p:spPr>
          <a:xfrm>
            <a:off x="0" y="6271796"/>
            <a:ext cx="12192000" cy="54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002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01">
  <p:cSld name="3_Title and text 01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7"/>
          <p:cNvSpPr txBox="1">
            <a:spLocks noGrp="1"/>
          </p:cNvSpPr>
          <p:nvPr>
            <p:ph type="body" idx="2"/>
          </p:nvPr>
        </p:nvSpPr>
        <p:spPr>
          <a:xfrm>
            <a:off x="362081" y="1230284"/>
            <a:ext cx="11450304" cy="5237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22224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67580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6.xml"/><Relationship Id="rId3" Type="http://schemas.openxmlformats.org/officeDocument/2006/relationships/slideLayout" Target="../slideLayouts/slideLayout23.xml"/><Relationship Id="rId21" Type="http://schemas.openxmlformats.org/officeDocument/2006/relationships/slideLayout" Target="../slideLayouts/slideLayout41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45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24" Type="http://schemas.openxmlformats.org/officeDocument/2006/relationships/slideLayout" Target="../slideLayouts/slideLayout44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4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Relationship Id="rId22" Type="http://schemas.openxmlformats.org/officeDocument/2006/relationships/slideLayout" Target="../slideLayouts/slideLayout42.xml"/><Relationship Id="rId27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5" r:id="rId15"/>
    <p:sldLayoutId id="2147483666" r:id="rId16"/>
    <p:sldLayoutId id="2147483667" r:id="rId17"/>
    <p:sldLayoutId id="2147483668" r:id="rId18"/>
    <p:sldLayoutId id="2147483670" r:id="rId19"/>
    <p:sldLayoutId id="2147483672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40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  <p:sldLayoutId id="2147483695" r:id="rId22"/>
    <p:sldLayoutId id="2147483696" r:id="rId23"/>
    <p:sldLayoutId id="2147483697" r:id="rId24"/>
    <p:sldLayoutId id="2147483698" r:id="rId25"/>
    <p:sldLayoutId id="2147483699" r:id="rId26"/>
    <p:sldLayoutId id="2147483700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pa.org/pubs/journals/releases/amp-66-8-764.pdf" TargetMode="External"/><Relationship Id="rId3" Type="http://schemas.openxmlformats.org/officeDocument/2006/relationships/hyperlink" Target="https://ec.europa.eu/education/" TargetMode="External"/><Relationship Id="rId7" Type="http://schemas.openxmlformats.org/officeDocument/2006/relationships/hyperlink" Target="https://www.psychologicalscience.org/journals/pspi/PSPI_9_3.pdf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vark-learn.com/the-vark-questionnaire/" TargetMode="External"/><Relationship Id="rId5" Type="http://schemas.openxmlformats.org/officeDocument/2006/relationships/hyperlink" Target="https://vark-learn.com/" TargetMode="External"/><Relationship Id="rId10" Type="http://schemas.openxmlformats.org/officeDocument/2006/relationships/hyperlink" Target="https://francescocirillo.com/pages/pomodoro-technique" TargetMode="External"/><Relationship Id="rId4" Type="http://schemas.openxmlformats.org/officeDocument/2006/relationships/hyperlink" Target="https://cft.vanderbilt.edu/guides-sub-pages/blooms-taxonomy/" TargetMode="External"/><Relationship Id="rId9" Type="http://schemas.openxmlformats.org/officeDocument/2006/relationships/hyperlink" Target="https://www.mindmapping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indful.org/" TargetMode="External"/><Relationship Id="rId3" Type="http://schemas.openxmlformats.org/officeDocument/2006/relationships/hyperlink" Target="https://epale.ec.europa.eu/" TargetMode="External"/><Relationship Id="rId7" Type="http://schemas.openxmlformats.org/officeDocument/2006/relationships/hyperlink" Target="https://www.mindtools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apa.org/gradpsych/2010/11/procrastination" TargetMode="External"/><Relationship Id="rId5" Type="http://schemas.openxmlformats.org/officeDocument/2006/relationships/hyperlink" Target="https://doi.org/10.1037/0033-2909.133.1.65" TargetMode="External"/><Relationship Id="rId4" Type="http://schemas.openxmlformats.org/officeDocument/2006/relationships/hyperlink" Target="https://www.apa.org/news/press/releases/stress/2010/procrastination" TargetMode="External"/><Relationship Id="rId9" Type="http://schemas.openxmlformats.org/officeDocument/2006/relationships/hyperlink" Target="https://hbr.org/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"/>
          <p:cNvSpPr txBox="1">
            <a:spLocks noGrp="1"/>
          </p:cNvSpPr>
          <p:nvPr>
            <p:ph type="body" idx="1"/>
          </p:nvPr>
        </p:nvSpPr>
        <p:spPr>
          <a:xfrm>
            <a:off x="477518" y="3123750"/>
            <a:ext cx="4838400" cy="6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Modulo 4: </a:t>
            </a:r>
          </a:p>
          <a:p>
            <a:pPr marL="0" indent="0">
              <a:spcBef>
                <a:spcPts val="0"/>
              </a:spcBef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Strategie di apprendimento</a:t>
            </a:r>
            <a:endParaRPr dirty="0" err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AC1DE-690C-EF7C-DCFD-8F1CEBA5D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76AC0785-1501-4403-8DD2-269223BEFE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3891" y="280886"/>
            <a:ext cx="10191404" cy="483986"/>
          </a:xfrm>
        </p:spPr>
        <p:txBody>
          <a:bodyPr/>
          <a:lstStyle/>
          <a:p>
            <a:r>
              <a:rPr lang="it-IT" dirty="0"/>
              <a:t>MODULO 4: Strategie di apprendimento – UNITÀ (1h)</a:t>
            </a:r>
            <a:endParaRPr lang="en-GB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5EA372E3-A07D-FDBB-5D0F-69902FBCB4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9615" y="2118230"/>
            <a:ext cx="5383573" cy="969191"/>
          </a:xfrm>
        </p:spPr>
        <p:txBody>
          <a:bodyPr/>
          <a:lstStyle/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it-IT" sz="1800" dirty="0"/>
              <a:t>Cosa sono gli stili di apprendimento?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it-IT" sz="1800" dirty="0"/>
              <a:t>Identificare e combinare gli stili</a:t>
            </a:r>
            <a:endParaRPr lang="en-US" dirty="0"/>
          </a:p>
          <a:p>
            <a:endParaRPr lang="en-GB" dirty="0"/>
          </a:p>
        </p:txBody>
      </p:sp>
      <p:grpSp>
        <p:nvGrpSpPr>
          <p:cNvPr id="5" name="Group 11">
            <a:extLst>
              <a:ext uri="{FF2B5EF4-FFF2-40B4-BE49-F238E27FC236}">
                <a16:creationId xmlns:a16="http://schemas.microsoft.com/office/drawing/2014/main" id="{090BDC99-4289-C584-683C-E6877F561BB3}"/>
              </a:ext>
            </a:extLst>
          </p:cNvPr>
          <p:cNvGrpSpPr/>
          <p:nvPr/>
        </p:nvGrpSpPr>
        <p:grpSpPr>
          <a:xfrm>
            <a:off x="526525" y="1116135"/>
            <a:ext cx="4750217" cy="896771"/>
            <a:chOff x="415948" y="1272847"/>
            <a:chExt cx="4750217" cy="896771"/>
          </a:xfrm>
        </p:grpSpPr>
        <p:sp>
          <p:nvSpPr>
            <p:cNvPr id="6" name="Retângulo: Cantos Arredondados 4">
              <a:extLst>
                <a:ext uri="{FF2B5EF4-FFF2-40B4-BE49-F238E27FC236}">
                  <a16:creationId xmlns:a16="http://schemas.microsoft.com/office/drawing/2014/main" id="{E1DBA84F-DA5F-9BCA-24FC-9DE0B050FB2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tângulo: Cantos Arredondados 11">
              <a:extLst>
                <a:ext uri="{FF2B5EF4-FFF2-40B4-BE49-F238E27FC236}">
                  <a16:creationId xmlns:a16="http://schemas.microsoft.com/office/drawing/2014/main" id="{19509D36-F032-9BBC-62E9-A6C299B48985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CaixaDeTexto 18">
              <a:extLst>
                <a:ext uri="{FF2B5EF4-FFF2-40B4-BE49-F238E27FC236}">
                  <a16:creationId xmlns:a16="http://schemas.microsoft.com/office/drawing/2014/main" id="{78B8C1DE-E28D-FD56-FE0F-48553789F33B}"/>
                </a:ext>
              </a:extLst>
            </p:cNvPr>
            <p:cNvSpPr txBox="1"/>
            <p:nvPr/>
          </p:nvSpPr>
          <p:spPr>
            <a:xfrm>
              <a:off x="1460979" y="1576370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Stili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di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apprendimento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FB30593-BF3A-A4D9-92D7-B29DBA5DB606}"/>
                </a:ext>
              </a:extLst>
            </p:cNvPr>
            <p:cNvSpPr txBox="1"/>
            <p:nvPr/>
          </p:nvSpPr>
          <p:spPr>
            <a:xfrm>
              <a:off x="473484" y="1398066"/>
              <a:ext cx="7817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Unità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4.1 </a:t>
              </a:r>
            </a:p>
          </p:txBody>
        </p:sp>
      </p:grpSp>
      <p:grpSp>
        <p:nvGrpSpPr>
          <p:cNvPr id="10" name="Group 11">
            <a:extLst>
              <a:ext uri="{FF2B5EF4-FFF2-40B4-BE49-F238E27FC236}">
                <a16:creationId xmlns:a16="http://schemas.microsoft.com/office/drawing/2014/main" id="{319D21F3-F4D7-8351-107B-95407ADA10FF}"/>
              </a:ext>
            </a:extLst>
          </p:cNvPr>
          <p:cNvGrpSpPr/>
          <p:nvPr/>
        </p:nvGrpSpPr>
        <p:grpSpPr>
          <a:xfrm>
            <a:off x="526525" y="3226844"/>
            <a:ext cx="4750217" cy="896771"/>
            <a:chOff x="415948" y="1272847"/>
            <a:chExt cx="4750217" cy="896771"/>
          </a:xfrm>
        </p:grpSpPr>
        <p:sp>
          <p:nvSpPr>
            <p:cNvPr id="11" name="Retângulo: Cantos Arredondados 4">
              <a:extLst>
                <a:ext uri="{FF2B5EF4-FFF2-40B4-BE49-F238E27FC236}">
                  <a16:creationId xmlns:a16="http://schemas.microsoft.com/office/drawing/2014/main" id="{05DAB2D4-713E-DA1E-771E-DE00D2964557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EB0D8635-ADCC-0D45-991B-8FDCBDF209E1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CaixaDeTexto 18">
              <a:extLst>
                <a:ext uri="{FF2B5EF4-FFF2-40B4-BE49-F238E27FC236}">
                  <a16:creationId xmlns:a16="http://schemas.microsoft.com/office/drawing/2014/main" id="{4E93CD75-604F-18E5-DAC7-E20862071D70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Tecniche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di studio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46D32470-A20B-3306-41E8-E50CA757F54E}"/>
                </a:ext>
              </a:extLst>
            </p:cNvPr>
            <p:cNvSpPr txBox="1"/>
            <p:nvPr/>
          </p:nvSpPr>
          <p:spPr>
            <a:xfrm>
              <a:off x="510548" y="1412267"/>
              <a:ext cx="7075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Unità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4.2 </a:t>
              </a:r>
            </a:p>
          </p:txBody>
        </p:sp>
      </p:grpSp>
      <p:sp>
        <p:nvSpPr>
          <p:cNvPr id="15" name="Marcador de Posição do Texto 2">
            <a:extLst>
              <a:ext uri="{FF2B5EF4-FFF2-40B4-BE49-F238E27FC236}">
                <a16:creationId xmlns:a16="http://schemas.microsoft.com/office/drawing/2014/main" id="{A0F51471-3020-B5F5-F609-6857852C0974}"/>
              </a:ext>
            </a:extLst>
          </p:cNvPr>
          <p:cNvSpPr txBox="1">
            <a:spLocks/>
          </p:cNvSpPr>
          <p:nvPr/>
        </p:nvSpPr>
        <p:spPr>
          <a:xfrm>
            <a:off x="379615" y="4335456"/>
            <a:ext cx="5383573" cy="89677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Richiamo attivo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Mappe mentali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Tecnica del Pomodoro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Combinare tecniche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" name="Group 11">
            <a:extLst>
              <a:ext uri="{FF2B5EF4-FFF2-40B4-BE49-F238E27FC236}">
                <a16:creationId xmlns:a16="http://schemas.microsoft.com/office/drawing/2014/main" id="{C5457C32-0BB1-9864-95D2-B09325F58CF6}"/>
              </a:ext>
            </a:extLst>
          </p:cNvPr>
          <p:cNvGrpSpPr/>
          <p:nvPr/>
        </p:nvGrpSpPr>
        <p:grpSpPr>
          <a:xfrm>
            <a:off x="6391661" y="1157086"/>
            <a:ext cx="4750217" cy="896771"/>
            <a:chOff x="415948" y="1272847"/>
            <a:chExt cx="4750217" cy="896771"/>
          </a:xfrm>
        </p:grpSpPr>
        <p:sp>
          <p:nvSpPr>
            <p:cNvPr id="17" name="Retângulo: Cantos Arredondados 4">
              <a:extLst>
                <a:ext uri="{FF2B5EF4-FFF2-40B4-BE49-F238E27FC236}">
                  <a16:creationId xmlns:a16="http://schemas.microsoft.com/office/drawing/2014/main" id="{95E3C910-DEEE-3852-59EA-D03430516905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tângulo: Cantos Arredondados 11">
              <a:extLst>
                <a:ext uri="{FF2B5EF4-FFF2-40B4-BE49-F238E27FC236}">
                  <a16:creationId xmlns:a16="http://schemas.microsoft.com/office/drawing/2014/main" id="{96F6DFD3-E6DA-7BAC-9DA2-AA8BCA344EE2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E24605B9-B180-6E9C-61E4-DC023E35DA71}"/>
                </a:ext>
              </a:extLst>
            </p:cNvPr>
            <p:cNvSpPr txBox="1"/>
            <p:nvPr/>
          </p:nvSpPr>
          <p:spPr>
            <a:xfrm>
              <a:off x="1460979" y="1561998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Cose da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evitare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Procrastinazione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5">
              <a:extLst>
                <a:ext uri="{FF2B5EF4-FFF2-40B4-BE49-F238E27FC236}">
                  <a16:creationId xmlns:a16="http://schemas.microsoft.com/office/drawing/2014/main" id="{7D8E4CFA-8308-5313-702C-A7F7C3A0CA0A}"/>
                </a:ext>
              </a:extLst>
            </p:cNvPr>
            <p:cNvSpPr txBox="1"/>
            <p:nvPr/>
          </p:nvSpPr>
          <p:spPr>
            <a:xfrm>
              <a:off x="462642" y="1393762"/>
              <a:ext cx="7651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Unità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4.3 </a:t>
              </a:r>
            </a:p>
          </p:txBody>
        </p:sp>
      </p:grpSp>
      <p:sp>
        <p:nvSpPr>
          <p:cNvPr id="21" name="Marcador de Posição do Texto 2">
            <a:extLst>
              <a:ext uri="{FF2B5EF4-FFF2-40B4-BE49-F238E27FC236}">
                <a16:creationId xmlns:a16="http://schemas.microsoft.com/office/drawing/2014/main" id="{558B9E27-CA52-0E07-32A3-C32D79C5B1A8}"/>
              </a:ext>
            </a:extLst>
          </p:cNvPr>
          <p:cNvSpPr txBox="1">
            <a:spLocks noGrp="1"/>
          </p:cNvSpPr>
          <p:nvPr>
            <p:ph type="body" sz="quarter" idx="14"/>
          </p:nvPr>
        </p:nvSpPr>
        <p:spPr>
          <a:xfrm>
            <a:off x="6096000" y="2242150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it-IT" sz="1800" dirty="0"/>
              <a:t>Il ciclo della procrastinazione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it-IT" sz="1800" dirty="0"/>
              <a:t>Conseguenze della procrastinazione e cosa fare</a:t>
            </a:r>
          </a:p>
          <a:p>
            <a:pPr marL="971550" lvl="1" indent="-285750">
              <a:buFont typeface="Wingdings" panose="05000000000000000000" pitchFamily="2" charset="2"/>
              <a:buChar char="ü"/>
            </a:pPr>
            <a:r>
              <a:rPr lang="it-IT" sz="1800" dirty="0"/>
              <a:t>Come combattere la procrastinazione</a:t>
            </a:r>
            <a:endParaRPr lang="en-US" dirty="0"/>
          </a:p>
          <a:p>
            <a:endParaRPr lang="en-GB" dirty="0"/>
          </a:p>
        </p:txBody>
      </p:sp>
      <p:grpSp>
        <p:nvGrpSpPr>
          <p:cNvPr id="22" name="Group 11">
            <a:extLst>
              <a:ext uri="{FF2B5EF4-FFF2-40B4-BE49-F238E27FC236}">
                <a16:creationId xmlns:a16="http://schemas.microsoft.com/office/drawing/2014/main" id="{51189F9F-F548-F14C-310D-56BC42E6766C}"/>
              </a:ext>
            </a:extLst>
          </p:cNvPr>
          <p:cNvGrpSpPr/>
          <p:nvPr/>
        </p:nvGrpSpPr>
        <p:grpSpPr>
          <a:xfrm>
            <a:off x="6391660" y="3339470"/>
            <a:ext cx="4750217" cy="896771"/>
            <a:chOff x="415948" y="1272847"/>
            <a:chExt cx="4750217" cy="896771"/>
          </a:xfrm>
        </p:grpSpPr>
        <p:sp>
          <p:nvSpPr>
            <p:cNvPr id="23" name="Retângulo: Cantos Arredondados 4">
              <a:extLst>
                <a:ext uri="{FF2B5EF4-FFF2-40B4-BE49-F238E27FC236}">
                  <a16:creationId xmlns:a16="http://schemas.microsoft.com/office/drawing/2014/main" id="{B1B12E70-AE16-598E-A6F9-5FBC92BD7879}"/>
                </a:ext>
              </a:extLst>
            </p:cNvPr>
            <p:cNvSpPr/>
            <p:nvPr/>
          </p:nvSpPr>
          <p:spPr>
            <a:xfrm>
              <a:off x="415951" y="1272847"/>
              <a:ext cx="896771" cy="896771"/>
            </a:xfrm>
            <a:prstGeom prst="roundRect">
              <a:avLst/>
            </a:prstGeom>
            <a:solidFill>
              <a:srgbClr val="E954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tângulo: Cantos Arredondados 11">
              <a:extLst>
                <a:ext uri="{FF2B5EF4-FFF2-40B4-BE49-F238E27FC236}">
                  <a16:creationId xmlns:a16="http://schemas.microsoft.com/office/drawing/2014/main" id="{0724CD0A-2341-F564-06E7-35135E45AF6E}"/>
                </a:ext>
              </a:extLst>
            </p:cNvPr>
            <p:cNvSpPr/>
            <p:nvPr/>
          </p:nvSpPr>
          <p:spPr>
            <a:xfrm>
              <a:off x="415948" y="1272847"/>
              <a:ext cx="4750217" cy="896771"/>
            </a:xfrm>
            <a:prstGeom prst="roundRect">
              <a:avLst/>
            </a:prstGeom>
            <a:noFill/>
            <a:ln w="9525">
              <a:solidFill>
                <a:srgbClr val="E954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aixaDeTexto 18">
              <a:extLst>
                <a:ext uri="{FF2B5EF4-FFF2-40B4-BE49-F238E27FC236}">
                  <a16:creationId xmlns:a16="http://schemas.microsoft.com/office/drawing/2014/main" id="{03129AE0-D5E6-EEFE-7DD5-2A88FC579F97}"/>
                </a:ext>
              </a:extLst>
            </p:cNvPr>
            <p:cNvSpPr txBox="1"/>
            <p:nvPr/>
          </p:nvSpPr>
          <p:spPr>
            <a:xfrm>
              <a:off x="1460979" y="1425393"/>
              <a:ext cx="35569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Cose da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evitare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</a:t>
              </a: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Distrazioni</a:t>
              </a: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5">
              <a:extLst>
                <a:ext uri="{FF2B5EF4-FFF2-40B4-BE49-F238E27FC236}">
                  <a16:creationId xmlns:a16="http://schemas.microsoft.com/office/drawing/2014/main" id="{E835DC3C-618A-8751-BCD5-72F7B6CB73DA}"/>
                </a:ext>
              </a:extLst>
            </p:cNvPr>
            <p:cNvSpPr txBox="1"/>
            <p:nvPr/>
          </p:nvSpPr>
          <p:spPr>
            <a:xfrm>
              <a:off x="512320" y="1391058"/>
              <a:ext cx="76510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Unità</a:t>
              </a:r>
              <a:r>
                <a:rPr kumimoji="0" lang="en-GB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4.4 </a:t>
              </a:r>
            </a:p>
          </p:txBody>
        </p:sp>
      </p:grpSp>
      <p:sp>
        <p:nvSpPr>
          <p:cNvPr id="27" name="Marcador de Posição do Texto 2">
            <a:extLst>
              <a:ext uri="{FF2B5EF4-FFF2-40B4-BE49-F238E27FC236}">
                <a16:creationId xmlns:a16="http://schemas.microsoft.com/office/drawing/2014/main" id="{29D51E03-C726-06D0-4913-AF81824761BA}"/>
              </a:ext>
            </a:extLst>
          </p:cNvPr>
          <p:cNvSpPr txBox="1">
            <a:spLocks/>
          </p:cNvSpPr>
          <p:nvPr/>
        </p:nvSpPr>
        <p:spPr>
          <a:xfrm>
            <a:off x="6096000" y="4388787"/>
            <a:ext cx="5740400" cy="154570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Distrazioni esterne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Distrazioni interne</a:t>
            </a:r>
          </a:p>
          <a:p>
            <a:pPr marL="9715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Gestire le distrazioni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635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9A91E7-B505-C582-844A-7252BBD8161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9609" y="736998"/>
            <a:ext cx="11837761" cy="7049966"/>
          </a:xfrm>
        </p:spPr>
        <p:txBody>
          <a:bodyPr/>
          <a:lstStyle/>
          <a:p>
            <a:pPr marL="444500" indent="-342900">
              <a:buFont typeface="Wingdings" panose="05000000000000000000" pitchFamily="2" charset="2"/>
              <a:buChar char="§"/>
            </a:pPr>
            <a:endParaRPr lang="pt-BR" dirty="0">
              <a:solidFill>
                <a:srgbClr val="000000"/>
              </a:solidFill>
            </a:endParaRPr>
          </a:p>
          <a:p>
            <a:pPr>
              <a:buNone/>
            </a:pPr>
            <a:r>
              <a:rPr lang="it-IT" sz="1400" b="1" dirty="0"/>
              <a:t>Conoscenze</a:t>
            </a:r>
            <a:endParaRPr lang="it-IT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Differenti stili di apprendimento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Tecniche di studio principali (Richiamo Attivo, Mappe Mentali, Tecnica del Pomodoro)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Natura della procrastinazione e delle distrazioni</a:t>
            </a:r>
          </a:p>
          <a:p>
            <a:pPr>
              <a:buNone/>
            </a:pPr>
            <a:r>
              <a:rPr lang="it-IT" sz="1400" b="1" dirty="0"/>
              <a:t>Abilità</a:t>
            </a:r>
            <a:endParaRPr lang="it-IT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Applicare efficacemente le tecniche di studio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Gestire il tempo e la concentrazione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Identificare il proprio stile di apprendimento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Sviluppare strategie per superare la procrastinazione</a:t>
            </a:r>
          </a:p>
          <a:p>
            <a:pPr>
              <a:buNone/>
            </a:pPr>
            <a:r>
              <a:rPr lang="it-IT" sz="1400" b="1" dirty="0"/>
              <a:t>Competenze</a:t>
            </a:r>
            <a:endParaRPr lang="it-IT" sz="14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Autonomia nell’apprendimento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Coerenza nelle abitudini di studio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Strategie di apprendimento permanente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dirty="0"/>
              <a:t>Capacità di adattare i metodi ai bisogni personali</a:t>
            </a:r>
          </a:p>
          <a:p>
            <a:pPr marL="444500" indent="-342900">
              <a:buFont typeface="Wingdings" panose="05000000000000000000" pitchFamily="2" charset="2"/>
              <a:buChar char="§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800" dirty="0">
              <a:solidFill>
                <a:srgbClr val="000000"/>
              </a:solidFill>
            </a:endParaRPr>
          </a:p>
          <a:p>
            <a:pPr marL="514350" indent="-285750">
              <a:buFont typeface="Wingdings" panose="05000000000000000000" pitchFamily="2" charset="2"/>
              <a:buChar char="§"/>
            </a:pPr>
            <a:endParaRPr lang="en-US" sz="1800" dirty="0"/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C810EDE-5B80-4B31-6B8B-D0B8081D2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8047" y="340764"/>
            <a:ext cx="9829323" cy="483986"/>
          </a:xfrm>
        </p:spPr>
        <p:txBody>
          <a:bodyPr/>
          <a:lstStyle/>
          <a:p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Cosa Imparerai in Questo Modulo?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7696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2128F-07B1-DEA4-0F70-313BE7BE0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444470-A6E5-85C8-D18B-3B80636F70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it-IT" noProof="0" dirty="0"/>
              <a:t>UNITÀ 4.1: Stili di apprendimento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65469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 txBox="1">
            <a:spLocks noGrp="1"/>
          </p:cNvSpPr>
          <p:nvPr>
            <p:ph type="body" idx="1"/>
          </p:nvPr>
        </p:nvSpPr>
        <p:spPr>
          <a:xfrm>
            <a:off x="362075" y="321845"/>
            <a:ext cx="6985782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Cosa sono gli stili di apprendimento?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Google Shape;141;p7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it-IT" dirty="0"/>
              <a:t>Ogni persona ha preferenze naturali nel modo in cui elabora le informazioni:</a:t>
            </a:r>
          </a:p>
          <a:p>
            <a:pPr>
              <a:buNone/>
            </a:pP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Visivo</a:t>
            </a:r>
            <a:r>
              <a:rPr lang="it-IT" dirty="0"/>
              <a:t>: apprende meglio attraverso immagini, diagrammi, grafici e colori.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Auditivo</a:t>
            </a:r>
            <a:r>
              <a:rPr lang="it-IT" dirty="0"/>
              <a:t>: trattiene le informazioni ascoltando spiegazioni, dibattiti o registrazioni.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Cinestetico</a:t>
            </a:r>
            <a:r>
              <a:rPr lang="it-IT" dirty="0"/>
              <a:t>: apprende facendo, sperimentando e usando il corpo nel processo.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b="1" dirty="0"/>
          </a:p>
          <a:p>
            <a:pPr marL="101600" indent="0">
              <a:buNone/>
            </a:pPr>
            <a:r>
              <a:rPr lang="it-IT" b="1" dirty="0"/>
              <a:t>Riconoscere il proprio stile preferito permette di massimizzare il potenziale di apprendimento.</a:t>
            </a:r>
            <a:endParaRPr lang="it-IT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6ea64c330c_0_13"/>
          <p:cNvSpPr txBox="1">
            <a:spLocks noGrp="1"/>
          </p:cNvSpPr>
          <p:nvPr>
            <p:ph type="body" idx="1"/>
          </p:nvPr>
        </p:nvSpPr>
        <p:spPr>
          <a:xfrm>
            <a:off x="434503" y="693037"/>
            <a:ext cx="5733900" cy="9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Identificare</a:t>
            </a:r>
            <a:r>
              <a:rPr lang="pt-PT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il</a:t>
            </a:r>
            <a:r>
              <a:rPr lang="pt-PT" sz="2800" dirty="0">
                <a:latin typeface="Calibri" panose="020F0502020204030204" pitchFamily="34" charset="0"/>
                <a:cs typeface="Calibri" panose="020F0502020204030204" pitchFamily="34" charset="0"/>
              </a:rPr>
              <a:t> mio </a:t>
            </a:r>
            <a:r>
              <a:rPr lang="pt-PT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stile</a:t>
            </a:r>
            <a:endParaRPr lang="en-US" sz="2800" b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Google Shape;147;g36ea64c330c_0_13"/>
          <p:cNvSpPr txBox="1">
            <a:spLocks noGrp="1"/>
          </p:cNvSpPr>
          <p:nvPr>
            <p:ph type="body" idx="2"/>
          </p:nvPr>
        </p:nvSpPr>
        <p:spPr>
          <a:xfrm>
            <a:off x="362075" y="1230275"/>
            <a:ext cx="5733900" cy="55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Autovalutazione pratica: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Preferisco sottolineare e fare schemi visivi?</a:t>
            </a:r>
            <a:b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Visivo.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 bisogno di ascoltare spiegazioni ad alta voce per capire meglio?</a:t>
            </a:r>
            <a:b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Auditivo.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Riesco a capire davvero solo quando metto in pratica o faccio esercizi?</a:t>
            </a:r>
            <a:b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Cinestetico.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Esercizio suggerito: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ricorda una recente situazione di apprendimento e identifica quale di questi metodi è stato il più efficace.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99DE0-48BF-9C34-57EF-7178BF615B47}"/>
              </a:ext>
            </a:extLst>
          </p:cNvPr>
          <p:cNvSpPr txBox="1">
            <a:spLocks/>
          </p:cNvSpPr>
          <p:nvPr/>
        </p:nvSpPr>
        <p:spPr>
          <a:xfrm>
            <a:off x="2596538" y="37756"/>
            <a:ext cx="11070645" cy="1310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Identificare e combinare gli stili</a:t>
            </a:r>
            <a:endParaRPr lang="pt-PT" sz="5400" dirty="0"/>
          </a:p>
          <a:p>
            <a:endParaRPr lang="en-US" sz="2000" b="0" dirty="0">
              <a:solidFill>
                <a:srgbClr val="283143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6ea64c330c_0_18"/>
          <p:cNvSpPr txBox="1">
            <a:spLocks noGrp="1"/>
          </p:cNvSpPr>
          <p:nvPr>
            <p:ph type="body" idx="1"/>
          </p:nvPr>
        </p:nvSpPr>
        <p:spPr>
          <a:xfrm>
            <a:off x="362080" y="253012"/>
            <a:ext cx="56646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Usa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stili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combinati</a:t>
            </a:r>
            <a:endParaRPr lang="pt-P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Google Shape;153;g36ea64c330c_0_18"/>
          <p:cNvSpPr txBox="1">
            <a:spLocks noGrp="1"/>
          </p:cNvSpPr>
          <p:nvPr>
            <p:ph type="body" idx="2"/>
          </p:nvPr>
        </p:nvSpPr>
        <p:spPr>
          <a:xfrm>
            <a:off x="362079" y="1053407"/>
            <a:ext cx="5664600" cy="540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222240"/>
              </a:buClr>
              <a:buSzPts val="2000"/>
              <a:buFont typeface="Arial"/>
              <a:buNone/>
            </a:pP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Sebbene ogni persona abbia uno stile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predominante, l’apprendimento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multimodale (usando più stili insieme)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aumenta la memorizzazione e la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motivazione.</a:t>
            </a:r>
          </a:p>
          <a:p>
            <a:pPr marL="216000">
              <a:spcBef>
                <a:spcPts val="300"/>
              </a:spcBef>
              <a:buNone/>
            </a:pPr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6000">
              <a:spcBef>
                <a:spcPts val="300"/>
              </a:spcBef>
              <a:buNone/>
            </a:pPr>
            <a:endParaRPr lang="it-IT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16000">
              <a:spcBef>
                <a:spcPts val="300"/>
              </a:spcBef>
              <a:buNone/>
            </a:pP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Esempio pratico: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Studiare un concetto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leggendo un testo (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visivo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registrando e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ascoltando una spiegazione (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uditivo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 applicandolo in un esercizio pratico</a:t>
            </a:r>
          </a:p>
          <a:p>
            <a:pPr marL="216000">
              <a:spcBef>
                <a:spcPts val="300"/>
              </a:spcBef>
              <a:buNone/>
            </a:pP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it-IT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cinestetico</a:t>
            </a:r>
            <a:r>
              <a:rPr lang="it-IT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2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ctr">
              <a:spcBef>
                <a:spcPts val="0"/>
              </a:spcBef>
              <a:buClr>
                <a:srgbClr val="222240"/>
              </a:buClr>
              <a:buSzPts val="2000"/>
            </a:pPr>
            <a:endParaRPr lang="en-US" sz="1000" dirty="0"/>
          </a:p>
          <a:p>
            <a:pPr marL="0" lvl="0" indent="0" algn="r">
              <a:spcBef>
                <a:spcPts val="0"/>
              </a:spcBef>
              <a:buClr>
                <a:srgbClr val="222240"/>
              </a:buClr>
              <a:buSzPts val="2000"/>
            </a:pP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Image source: https://esl-curriculum.com/</a:t>
            </a:r>
            <a:endParaRPr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49D5445-769E-A284-7547-59AEB0493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2491" y="1431274"/>
            <a:ext cx="5118253" cy="511825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D0874-5BFD-85B6-C24B-A18910D27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8B13A-2556-71BF-6B73-52B31DACC6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it-IT" dirty="0"/>
              <a:t>UNITÀ 4.2: Tecniche di studio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4656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74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Tecnica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Richiamo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Attivo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0" name="Google Shape;190;p6"/>
          <p:cNvSpPr txBox="1">
            <a:spLocks noGrp="1"/>
          </p:cNvSpPr>
          <p:nvPr>
            <p:ph type="body" idx="2"/>
          </p:nvPr>
        </p:nvSpPr>
        <p:spPr>
          <a:xfrm>
            <a:off x="362081" y="1552139"/>
            <a:ext cx="6052575" cy="5305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Il Richiamo Attivo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 è la pratica di recuperare informazioni dalla memoria senza consultare appunti o libri di testo.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it-IT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Esempio: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Dopo aver terminato un capitolo, 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chiudi il libro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e scrivi o spiega ad alta voce tutto ciò che riesci a ricordare.</a:t>
            </a: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endParaRPr lang="it-IT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14999"/>
              </a:lnSpc>
              <a:spcBef>
                <a:spcPts val="0"/>
              </a:spcBef>
              <a:buNone/>
            </a:pP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Benefici: </a:t>
            </a: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Rafforza la memoria a lungo termine, migliora la comprensione, aumenta la fiducia e ti prepara meglio per </a:t>
            </a:r>
            <a:r>
              <a:rPr lang="it-IT" b="1" dirty="0">
                <a:latin typeface="Calibri" panose="020F0502020204030204" pitchFamily="34" charset="0"/>
                <a:cs typeface="Calibri" panose="020F0502020204030204" pitchFamily="34" charset="0"/>
              </a:rPr>
              <a:t>esami e verifiche.</a:t>
            </a:r>
            <a:endParaRPr sz="1800" dirty="0"/>
          </a:p>
        </p:txBody>
      </p:sp>
      <p:pic>
        <p:nvPicPr>
          <p:cNvPr id="191" name="Google Shape;191;p6" descr="Uma imagem com pessoa, vestuário, Cara humana, interior&#10;&#10;Os conteúdos gerados por IA poderão estar incorretos.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7502" r="31723"/>
          <a:stretch/>
        </p:blipFill>
        <p:spPr>
          <a:xfrm>
            <a:off x="6968836" y="0"/>
            <a:ext cx="522316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6ea64c330c_0_86"/>
          <p:cNvSpPr txBox="1">
            <a:spLocks noGrp="1"/>
          </p:cNvSpPr>
          <p:nvPr>
            <p:ph type="body" idx="1"/>
          </p:nvPr>
        </p:nvSpPr>
        <p:spPr>
          <a:xfrm>
            <a:off x="362082" y="321855"/>
            <a:ext cx="60525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Tecnica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Mappe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Mentali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Google Shape;197;g36ea64c330c_0_86"/>
          <p:cNvSpPr txBox="1">
            <a:spLocks noGrp="1"/>
          </p:cNvSpPr>
          <p:nvPr>
            <p:ph type="body" idx="2"/>
          </p:nvPr>
        </p:nvSpPr>
        <p:spPr>
          <a:xfrm>
            <a:off x="362081" y="1230283"/>
            <a:ext cx="6052500" cy="53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52000" indent="0">
              <a:buNone/>
            </a:pPr>
            <a:r>
              <a:rPr lang="it-IT" dirty="0"/>
              <a:t>Una </a:t>
            </a:r>
            <a:r>
              <a:rPr lang="it-IT" b="1" dirty="0"/>
              <a:t>Mappa Mentale</a:t>
            </a:r>
            <a:r>
              <a:rPr lang="it-IT" dirty="0"/>
              <a:t> è uno </a:t>
            </a:r>
            <a:r>
              <a:rPr lang="it-IT" b="1" dirty="0"/>
              <a:t>strumento visivo</a:t>
            </a:r>
            <a:r>
              <a:rPr lang="it-IT" dirty="0"/>
              <a:t> che </a:t>
            </a:r>
            <a:r>
              <a:rPr lang="it-IT" b="1" dirty="0"/>
              <a:t>organizza</a:t>
            </a:r>
            <a:r>
              <a:rPr lang="it-IT" dirty="0"/>
              <a:t> le idee in una </a:t>
            </a:r>
            <a:r>
              <a:rPr lang="it-IT" b="1" dirty="0"/>
              <a:t>struttura gerarchica e ramificata</a:t>
            </a:r>
            <a:r>
              <a:rPr lang="it-IT" dirty="0"/>
              <a:t>.</a:t>
            </a:r>
          </a:p>
          <a:p>
            <a:pPr marL="252000" indent="0">
              <a:buNone/>
            </a:pPr>
            <a:endParaRPr lang="it-IT" dirty="0"/>
          </a:p>
          <a:p>
            <a:pPr marL="252000" indent="0">
              <a:buNone/>
            </a:pPr>
            <a:endParaRPr lang="it-IT" dirty="0"/>
          </a:p>
          <a:p>
            <a:pPr marL="252000" indent="0">
              <a:buNone/>
            </a:pPr>
            <a:r>
              <a:rPr lang="it-IT" b="1" dirty="0"/>
              <a:t>Esempio:</a:t>
            </a:r>
            <a:r>
              <a:rPr lang="it-IT" dirty="0"/>
              <a:t> Metti il </a:t>
            </a:r>
            <a:r>
              <a:rPr lang="it-IT" b="1" dirty="0"/>
              <a:t>tema centrale</a:t>
            </a:r>
            <a:r>
              <a:rPr lang="it-IT" dirty="0"/>
              <a:t> al centro, aggiungi </a:t>
            </a:r>
            <a:r>
              <a:rPr lang="it-IT" b="1" dirty="0"/>
              <a:t>parole chiave</a:t>
            </a:r>
            <a:r>
              <a:rPr lang="it-IT" dirty="0"/>
              <a:t> intorno e crea </a:t>
            </a:r>
            <a:r>
              <a:rPr lang="it-IT" b="1" dirty="0"/>
              <a:t>rami</a:t>
            </a:r>
            <a:r>
              <a:rPr lang="it-IT" dirty="0"/>
              <a:t> per gli </a:t>
            </a:r>
            <a:r>
              <a:rPr lang="it-IT" b="1" dirty="0"/>
              <a:t>esempi</a:t>
            </a:r>
            <a:r>
              <a:rPr lang="it-IT" dirty="0"/>
              <a:t> e i </a:t>
            </a:r>
            <a:r>
              <a:rPr lang="it-IT" b="1" dirty="0"/>
              <a:t>dettagli di supporto</a:t>
            </a:r>
            <a:r>
              <a:rPr lang="it-IT" dirty="0"/>
              <a:t>.</a:t>
            </a:r>
          </a:p>
          <a:p>
            <a:pPr marL="252000" indent="0">
              <a:buNone/>
            </a:pPr>
            <a:endParaRPr lang="it-IT" dirty="0"/>
          </a:p>
          <a:p>
            <a:pPr marL="252000" indent="0">
              <a:buNone/>
            </a:pPr>
            <a:endParaRPr lang="it-IT" dirty="0"/>
          </a:p>
          <a:p>
            <a:pPr marL="252000" indent="0">
              <a:buNone/>
            </a:pPr>
            <a:r>
              <a:rPr lang="it-IT" b="1" dirty="0"/>
              <a:t>Benefici:</a:t>
            </a:r>
            <a:r>
              <a:rPr lang="it-IT" dirty="0"/>
              <a:t> Aumenta la </a:t>
            </a:r>
            <a:r>
              <a:rPr lang="it-IT" b="1" dirty="0"/>
              <a:t>chiarezza</a:t>
            </a:r>
            <a:r>
              <a:rPr lang="it-IT" dirty="0"/>
              <a:t>, stimola la </a:t>
            </a:r>
            <a:r>
              <a:rPr lang="it-IT" b="1" dirty="0"/>
              <a:t>creatività</a:t>
            </a:r>
            <a:r>
              <a:rPr lang="it-IT" dirty="0"/>
              <a:t>, migliora la </a:t>
            </a:r>
            <a:r>
              <a:rPr lang="it-IT" b="1" dirty="0"/>
              <a:t>memoria</a:t>
            </a:r>
            <a:r>
              <a:rPr lang="it-IT" dirty="0"/>
              <a:t> e facilita la </a:t>
            </a:r>
            <a:r>
              <a:rPr lang="it-IT" b="1" dirty="0"/>
              <a:t>visualizzazione</a:t>
            </a:r>
            <a:r>
              <a:rPr lang="it-IT" dirty="0"/>
              <a:t> delle connessioni tra i concetti.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b="1" dirty="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BF1B4AD-C2B0-CBD6-44BE-5A9AF48B5DFB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3"/>
          <a:srcRect l="19146" r="19146"/>
          <a:stretch/>
        </p:blipFill>
        <p:spPr>
          <a:xfrm>
            <a:off x="7573992" y="2031594"/>
            <a:ext cx="4618008" cy="4157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6ea64c330c_0_97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Tecnica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Pomodoro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Google Shape;204;g36ea64c330c_0_97"/>
          <p:cNvSpPr txBox="1">
            <a:spLocks noGrp="1"/>
          </p:cNvSpPr>
          <p:nvPr>
            <p:ph type="body" idx="2"/>
          </p:nvPr>
        </p:nvSpPr>
        <p:spPr>
          <a:xfrm>
            <a:off x="0" y="1581188"/>
            <a:ext cx="11821886" cy="50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0">
              <a:buNone/>
            </a:pPr>
            <a:r>
              <a:rPr lang="it-IT" sz="2400" dirty="0"/>
              <a:t>È un metodo di gestione del tempo che consiste nello studiare o lavorare in blocchi di </a:t>
            </a:r>
            <a:r>
              <a:rPr lang="it-IT" sz="2400" b="1" dirty="0"/>
              <a:t>25 minuti di concentrazione intensa</a:t>
            </a:r>
            <a:r>
              <a:rPr lang="it-IT" sz="2400" dirty="0"/>
              <a:t> (durante questo tempo, è vietato controllare il cellulare o parlare con altre persone), seguiti da una breve pausa di 5 minuti. Dopo quattro blocchi (chiamati “</a:t>
            </a:r>
            <a:r>
              <a:rPr lang="it-IT" sz="2400" b="1" dirty="0"/>
              <a:t>pomodori</a:t>
            </a:r>
            <a:r>
              <a:rPr lang="it-IT" sz="2400" dirty="0"/>
              <a:t>”), si fa una pausa più lunga, dai 15 ai 30 minuti. La tecnica aiuta ad aumentare la concentrazione, combattere la procrastinazione e migliorare la produttività e la motivazione.</a:t>
            </a:r>
          </a:p>
          <a:p>
            <a:pPr indent="0">
              <a:buNone/>
            </a:pPr>
            <a:endParaRPr lang="it-IT" sz="2400" dirty="0"/>
          </a:p>
          <a:p>
            <a:pPr indent="0">
              <a:buNone/>
            </a:pPr>
            <a:endParaRPr lang="it-IT" sz="2400" dirty="0"/>
          </a:p>
          <a:p>
            <a:pPr indent="0">
              <a:buNone/>
            </a:pPr>
            <a:r>
              <a:rPr lang="it-IT" sz="2400" b="1" dirty="0"/>
              <a:t>Passaggi:</a:t>
            </a:r>
            <a:endParaRPr lang="it-IT" sz="2400" dirty="0"/>
          </a:p>
          <a:p>
            <a:pPr indent="0">
              <a:buFont typeface="Arial" panose="020B0604020202020204" pitchFamily="34" charset="0"/>
              <a:buChar char="•"/>
            </a:pPr>
            <a:r>
              <a:rPr lang="it-IT" sz="2400" dirty="0"/>
              <a:t>25 minuti di concentrazione intensa su un compito.</a:t>
            </a:r>
          </a:p>
          <a:p>
            <a:pPr indent="0">
              <a:buFont typeface="Arial" panose="020B0604020202020204" pitchFamily="34" charset="0"/>
              <a:buChar char="•"/>
            </a:pPr>
            <a:r>
              <a:rPr lang="it-IT" sz="2400" dirty="0"/>
              <a:t>5 minuti di pausa.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50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84BB93-A52E-072F-54C6-D9F6D137D3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Combinare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tecniche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EEC881-D09D-E943-38ED-407A611B8DB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4632" y="1224793"/>
            <a:ext cx="11730451" cy="5023867"/>
          </a:xfrm>
        </p:spPr>
        <p:txBody>
          <a:bodyPr/>
          <a:lstStyle/>
          <a:p>
            <a:pPr>
              <a:buNone/>
            </a:pPr>
            <a:r>
              <a:rPr lang="it-IT" b="1" dirty="0"/>
              <a:t>Le tecniche possono essere usate insieme:</a:t>
            </a:r>
          </a:p>
          <a:p>
            <a:pPr>
              <a:buNone/>
            </a:pPr>
            <a:endParaRPr lang="it-IT" b="1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Leggere un testo → creare una mappa mentale.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Verificare ciò che ricordi (Richiamo Attivo).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Organizzare le sessioni con la Tecnica del Pomodoro.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95CA22-78FE-4165-FB4C-4BDAD2338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01" y="925943"/>
            <a:ext cx="2772040" cy="28107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6B7937-2AEA-F363-749C-6FB66E2EF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3871" y="3901368"/>
            <a:ext cx="2633512" cy="23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48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F197-390D-1968-05D2-CE595472F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2EA331-5C13-036A-280C-0E0B18EAB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it-IT" dirty="0"/>
              <a:t>UNITÀ 4.3: Cose da evitare: Procrastinazione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07872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6ef86f86b0_0_9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Cose da evitare: Procrastinazione</a:t>
            </a:r>
            <a:endParaRPr dirty="0"/>
          </a:p>
        </p:txBody>
      </p:sp>
      <p:pic>
        <p:nvPicPr>
          <p:cNvPr id="4" name="Picture Placeholder 3" descr="Why You Should Pay Attention to Your Procrastination ...">
            <a:extLst>
              <a:ext uri="{FF2B5EF4-FFF2-40B4-BE49-F238E27FC236}">
                <a16:creationId xmlns:a16="http://schemas.microsoft.com/office/drawing/2014/main" id="{8CE39DD0-FF15-DAF9-296F-D0DE55935E5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9211" b="19211"/>
          <a:stretch/>
        </p:blipFill>
        <p:spPr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4286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4817E-9CF3-60F3-63FB-171ABB6E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1075A-52FC-E2B0-8699-E7DD780946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95944"/>
            <a:ext cx="11730451" cy="6058208"/>
          </a:xfrm>
        </p:spPr>
        <p:txBody>
          <a:bodyPr/>
          <a:lstStyle/>
          <a:p>
            <a:pPr>
              <a:buNone/>
            </a:pPr>
            <a:r>
              <a:rPr lang="it-IT" b="1" dirty="0"/>
              <a:t>Il ciclo della procrastinazione</a:t>
            </a:r>
          </a:p>
          <a:p>
            <a:pPr>
              <a:buNone/>
            </a:pPr>
            <a:endParaRPr lang="it-IT" b="1" dirty="0"/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La procrastinazione consiste nel rimandare compiti importanti facendo invece attività più facili o piacevoli — ad esempio riordinare la stanza invece di studiare.</a:t>
            </a:r>
          </a:p>
          <a:p>
            <a:pPr>
              <a:buNone/>
            </a:pPr>
            <a:endParaRPr lang="it-IT" dirty="0"/>
          </a:p>
          <a:p>
            <a:pPr marL="685800" indent="-457200">
              <a:buAutoNum type="arabicPeriod"/>
            </a:pPr>
            <a:r>
              <a:rPr lang="it-IT" b="1" dirty="0"/>
              <a:t>Il compito appare</a:t>
            </a:r>
            <a:r>
              <a:rPr lang="it-IT" dirty="0"/>
              <a:t> – Sai che devi fare qualcosa (studiare, lavorare, ecc.).</a:t>
            </a:r>
          </a:p>
          <a:p>
            <a:pPr marL="685800" indent="-457200">
              <a:buAutoNum type="arabicPeriod"/>
            </a:pPr>
            <a:r>
              <a:rPr lang="it-IT" b="1" dirty="0"/>
              <a:t>Arriva l’ansia</a:t>
            </a:r>
            <a:r>
              <a:rPr lang="it-IT" dirty="0"/>
              <a:t> – Solo pensarci ti fa sentire stressato o senza motivazione.</a:t>
            </a:r>
          </a:p>
          <a:p>
            <a:pPr marL="685800" indent="-457200">
              <a:buAutoNum type="arabicPeriod"/>
            </a:pPr>
            <a:r>
              <a:rPr lang="it-IT" b="1" dirty="0"/>
              <a:t>Lo rimandi</a:t>
            </a:r>
            <a:r>
              <a:rPr lang="it-IT" dirty="0"/>
              <a:t> – Per sfuggire al disagio, ti distrai con qualcosa di più facile (social media, Netflix, riordinare).</a:t>
            </a:r>
          </a:p>
          <a:p>
            <a:pPr marL="685800" indent="-457200">
              <a:buAutoNum type="arabicPeriod"/>
            </a:pPr>
            <a:r>
              <a:rPr lang="it-IT" b="1" dirty="0"/>
              <a:t>Sollievo temporaneo</a:t>
            </a:r>
            <a:r>
              <a:rPr lang="it-IT" dirty="0"/>
              <a:t> – Ti senti meglio per un momento perché hai evitato il compito difficile.</a:t>
            </a:r>
          </a:p>
          <a:p>
            <a:pPr marL="685800" indent="-457200">
              <a:buAutoNum type="arabicPeriod"/>
            </a:pPr>
            <a:r>
              <a:rPr lang="it-IT" b="1" dirty="0"/>
              <a:t>Senso di colpa e pressione</a:t>
            </a:r>
            <a:r>
              <a:rPr lang="it-IT" dirty="0"/>
              <a:t> – Il tempo passa, le scadenze si avvicinano e cresce la frustrazione.</a:t>
            </a:r>
          </a:p>
          <a:p>
            <a:pPr marL="685800" indent="-457200">
              <a:buAutoNum type="arabicPeriod"/>
            </a:pPr>
            <a:r>
              <a:rPr lang="it-IT" b="1" dirty="0"/>
              <a:t>Più ansia</a:t>
            </a:r>
            <a:r>
              <a:rPr lang="it-IT" dirty="0"/>
              <a:t> – Il peso aumenta, spingendoti a rimandare di nuovo</a:t>
            </a:r>
            <a:br>
              <a:rPr lang="it-IT" dirty="0"/>
            </a:br>
            <a:endParaRPr lang="it-IT" dirty="0"/>
          </a:p>
          <a:p>
            <a:pPr>
              <a:buNone/>
            </a:pPr>
            <a:r>
              <a:rPr lang="it-IT" dirty="0"/>
              <a:t>📌 </a:t>
            </a:r>
            <a:r>
              <a:rPr lang="it-IT" b="1" dirty="0"/>
              <a:t>Risultato:</a:t>
            </a:r>
            <a:r>
              <a:rPr lang="it-IT" dirty="0"/>
              <a:t> Rimani intrappolato in un ciclo vizioso — più rimandi, peggio ti senti.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93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998F-D356-8BD0-A753-CB62472E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7C0247-6C59-107E-CD7C-34801E8EC4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291" y="210196"/>
            <a:ext cx="10124290" cy="974765"/>
          </a:xfrm>
        </p:spPr>
        <p:txBody>
          <a:bodyPr/>
          <a:lstStyle/>
          <a:p>
            <a:pPr algn="ctr"/>
            <a:r>
              <a:rPr lang="it-IT" dirty="0">
                <a:latin typeface="Calibri" panose="020F0502020204030204" pitchFamily="34" charset="0"/>
                <a:cs typeface="Calibri" panose="020F0502020204030204" pitchFamily="34" charset="0"/>
              </a:rPr>
              <a:t>Conseguenze della procrastinazione e cosa fare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278EB7-7738-B0A3-E72C-A96F3DC5114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898072"/>
            <a:ext cx="11730451" cy="5356080"/>
          </a:xfrm>
        </p:spPr>
        <p:txBody>
          <a:bodyPr/>
          <a:lstStyle/>
          <a:p>
            <a:pPr marL="228600" indent="0"/>
            <a:endParaRPr lang="pt-BR" dirty="0"/>
          </a:p>
          <a:p>
            <a:pPr marL="571500" indent="-342900">
              <a:buFont typeface="Wingdings" panose="05000000000000000000" pitchFamily="2" charset="2"/>
              <a:buChar char="§"/>
            </a:pPr>
            <a:endParaRPr lang="pt-BR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979CD1-C0AA-004C-4CEF-88FE06D1E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1144923"/>
              </p:ext>
            </p:extLst>
          </p:nvPr>
        </p:nvGraphicFramePr>
        <p:xfrm>
          <a:off x="694521" y="1715691"/>
          <a:ext cx="10802958" cy="3994749"/>
        </p:xfrm>
        <a:graphic>
          <a:graphicData uri="http://schemas.openxmlformats.org/drawingml/2006/table">
            <a:tbl>
              <a:tblPr/>
              <a:tblGrid>
                <a:gridCol w="3600986">
                  <a:extLst>
                    <a:ext uri="{9D8B030D-6E8A-4147-A177-3AD203B41FA5}">
                      <a16:colId xmlns:a16="http://schemas.microsoft.com/office/drawing/2014/main" val="786229834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543318360"/>
                    </a:ext>
                  </a:extLst>
                </a:gridCol>
                <a:gridCol w="3600986">
                  <a:extLst>
                    <a:ext uri="{9D8B030D-6E8A-4147-A177-3AD203B41FA5}">
                      <a16:colId xmlns:a16="http://schemas.microsoft.com/office/drawing/2014/main" val="2925242885"/>
                    </a:ext>
                  </a:extLst>
                </a:gridCol>
              </a:tblGrid>
              <a:tr h="3375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/>
                        <a:t>Esempio di Procrastinazione</a:t>
                      </a:r>
                      <a:endParaRPr lang="it-IT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/>
                        <a:t>Conseguenza</a:t>
                      </a:r>
                      <a:endParaRPr lang="it-IT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 dirty="0"/>
                        <a:t>Cosa fare invece</a:t>
                      </a:r>
                      <a:endParaRPr lang="it-IT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410319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Rimandare lo studio fino alla sera prima di un esame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Scarse prestazioni, alto stress, mancanza di sonno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Crea un programma di studio, dividi il materiale in piccole parti e rivedilo ogni giorno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825127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Rimandare un progetto di lavoro fino alla scadenza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Lavoro di qualità inferiore, scadenze mancate, pressione dal manager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Dividi il compito in passaggi più piccoli, imposta mini-scadenze, usa strumenti di produttività (es. Pomodoro)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48313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Evitare di fare esercizio regolarmente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Scarsa salute fisica, poca energia, senso di colpa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Pianifica l’esercizio come un appuntamento, inizia con 10 minuti al giorno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9660120"/>
                  </a:ext>
                </a:extLst>
              </a:tr>
              <a:tr h="57385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Non rispondere a email importanti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Occasioni mancate, danno alla reputazione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Imposta orari fissi ogni giorno per controllare e rispondere alle email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7790304"/>
                  </a:ext>
                </a:extLst>
              </a:tr>
              <a:tr h="81014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Rimandare obiettivi personali (es. imparare una lingua, risparmiare denaro)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Stagnazione, rimpianto, sentirsi bloccati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/>
                        <a:t>Imposta obiettivi SMART (Specifici, Misurabili, Accessibili, Rilevanti, con Scadenza) e monitora i progressi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16273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9933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6717B-CFDA-2696-BF05-3101EB75E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DDD9B6-4A6F-EDF1-F26B-8BE057912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Come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combattere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procrastinazione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6296BDA-FA59-1174-B2F3-766458B50C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737001"/>
              </p:ext>
            </p:extLst>
          </p:nvPr>
        </p:nvGraphicFramePr>
        <p:xfrm>
          <a:off x="750065" y="1712631"/>
          <a:ext cx="10515600" cy="384048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9449235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1986576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9289113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/>
                        <a:t>Problema</a:t>
                      </a:r>
                      <a:endParaRPr lang="it-IT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/>
                        <a:t>Cosa succede di solito</a:t>
                      </a:r>
                      <a:endParaRPr lang="it-IT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b="1"/>
                        <a:t>Cosa fare invece</a:t>
                      </a:r>
                      <a:endParaRPr lang="it-IT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80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I compiti sembrano troppo grandi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Eviti di iniziare perché sembra opprimente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Suddividilo in passi più piccoli e concentrati sulla prima 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9444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Aspettare la motivazione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Continui a rimandare, sperando di “sentirti pronto”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Inizia comunque – l’azione genera motivazione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00672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Facilmente distratto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Social media, TV o riordinare prendono il sopravvento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Usa il time-blocking o la tecnica del Pomodoro (25 min di lavoro + 5 min di pausa)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425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Paura di fallire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Rimandi perché temi di non fare bene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Concentrati sui progressi, non sulla perfezione; celebra i piccoli successi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891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Poca energia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Procrastini perché ti senti stanco o senza concentrazione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Migliora il sonno, mangia bene e pianifica i compiti impegnativi nelle ore di massima energia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07589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Mancanza di scadenze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/>
                        <a:t>I compiti senza scadenze non vengono mai completati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dirty="0"/>
                        <a:t>Imposta scadenze personali e renditi responsabile (dillo a un amico o collega)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314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88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40C22-92BB-BC49-1B41-1B91F0DB9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CB8210-37A0-97E0-95C9-F850F02A708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2261" y="3142210"/>
            <a:ext cx="7916980" cy="1762299"/>
          </a:xfrm>
        </p:spPr>
        <p:txBody>
          <a:bodyPr/>
          <a:lstStyle/>
          <a:p>
            <a:r>
              <a:rPr lang="it-IT" dirty="0"/>
              <a:t>UNITÀ 4.4: Cose da evitare: Distrazioni</a:t>
            </a:r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48847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ABF32-6FDC-CF6B-6F6D-E75FB343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06F9DD-67B2-65BE-6288-69FDA896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453" y="603849"/>
            <a:ext cx="9829323" cy="299161"/>
          </a:xfrm>
        </p:spPr>
        <p:txBody>
          <a:bodyPr/>
          <a:lstStyle/>
          <a:p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Distrazioni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esterne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EAE63C-D975-B891-791D-A7C72EB550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C274E35-92AD-78B7-7928-AFFA62283190}"/>
              </a:ext>
            </a:extLst>
          </p:cNvPr>
          <p:cNvSpPr txBox="1"/>
          <p:nvPr/>
        </p:nvSpPr>
        <p:spPr>
          <a:xfrm>
            <a:off x="521621" y="1321344"/>
            <a:ext cx="10826735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2000" dirty="0">
                <a:latin typeface="Calibri" panose="020F0502020204030204" pitchFamily="34" charset="0"/>
                <a:cs typeface="Calibri" panose="020F0502020204030204" pitchFamily="34" charset="0"/>
              </a:rPr>
              <a:t>Una distrazione esterna è qualsiasi fattore esterno che interrompe la tua concentrazione, come rumore, messaggi, persone o disordine ambientale. Queste provengono dall’ambiente circostante, non dai tuoi pensieri o emozioni.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Google Shape;215;g36ef86f86b0_0_9">
            <a:extLst>
              <a:ext uri="{FF2B5EF4-FFF2-40B4-BE49-F238E27FC236}">
                <a16:creationId xmlns:a16="http://schemas.microsoft.com/office/drawing/2014/main" id="{1E3F8140-7A3C-C9F6-8E2B-51CA1B694CBE}"/>
              </a:ext>
            </a:extLst>
          </p:cNvPr>
          <p:cNvSpPr txBox="1">
            <a:spLocks/>
          </p:cNvSpPr>
          <p:nvPr/>
        </p:nvSpPr>
        <p:spPr>
          <a:xfrm>
            <a:off x="521622" y="28889"/>
            <a:ext cx="98292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64424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E6442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Cose da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evitare</a:t>
            </a:r>
            <a:r>
              <a:rPr lang="pt-PT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pt-PT" dirty="0" err="1">
                <a:latin typeface="Calibri" panose="020F0502020204030204" pitchFamily="34" charset="0"/>
                <a:cs typeface="Calibri" panose="020F0502020204030204" pitchFamily="34" charset="0"/>
              </a:rPr>
              <a:t>Distrazioni</a:t>
            </a:r>
            <a:endParaRPr lang="pt-PT" dirty="0"/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E5EEEB4C-7DB0-3A57-7B30-70572F2B83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789978"/>
              </p:ext>
            </p:extLst>
          </p:nvPr>
        </p:nvGraphicFramePr>
        <p:xfrm>
          <a:off x="1103113" y="2664281"/>
          <a:ext cx="10457516" cy="354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28758">
                  <a:extLst>
                    <a:ext uri="{9D8B030D-6E8A-4147-A177-3AD203B41FA5}">
                      <a16:colId xmlns:a16="http://schemas.microsoft.com/office/drawing/2014/main" val="1173649059"/>
                    </a:ext>
                  </a:extLst>
                </a:gridCol>
                <a:gridCol w="5228758">
                  <a:extLst>
                    <a:ext uri="{9D8B030D-6E8A-4147-A177-3AD203B41FA5}">
                      <a16:colId xmlns:a16="http://schemas.microsoft.com/office/drawing/2014/main" val="4147790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/>
                        <a:t>Distrazione</a:t>
                      </a:r>
                      <a:endParaRPr lang="it-IT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b="1" dirty="0"/>
                        <a:t>Cosa fare</a:t>
                      </a:r>
                      <a:endParaRPr lang="it-IT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41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Telefono cellulare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Silenzia le notifiche o tienilo lontano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11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Social media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Imposta limiti di tempo o disconnettiti durante lo studio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Rumore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Usa tappi per le orecchie o cuffie con musica soft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587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Altre persone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it-IT" sz="1600" dirty="0"/>
                        <a:t>Concorda momenti di silenzio o usa “non disturbare”</a:t>
                      </a:r>
                    </a:p>
                    <a:p>
                      <a:endParaRPr lang="it-IT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326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Spazio disordinato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Riordina la scrivania/stanza prima di iniziare a lavorare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293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Email/messaggi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Controllali a orari prestabiliti, non continuamente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492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Eventi imprevisti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600" dirty="0"/>
                        <a:t>Pianifica brevi pause, poi ritorna al compito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47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6402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53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38F193-9056-AE15-7D2C-1144AEB36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821EAC-9715-3923-1FB7-E0B99949C8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28" y="53806"/>
            <a:ext cx="9829323" cy="483986"/>
          </a:xfrm>
        </p:spPr>
        <p:txBody>
          <a:bodyPr/>
          <a:lstStyle/>
          <a:p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Distrazioni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interne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6765A-BA07-F480-873B-2B154B17F84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62081" y="1230284"/>
            <a:ext cx="11730451" cy="5023867"/>
          </a:xfrm>
        </p:spPr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E3DDAA1-E731-DC72-9410-A01C15F51B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404843"/>
              </p:ext>
            </p:extLst>
          </p:nvPr>
        </p:nvGraphicFramePr>
        <p:xfrm>
          <a:off x="607015" y="1717728"/>
          <a:ext cx="10512741" cy="4375477"/>
        </p:xfrm>
        <a:graphic>
          <a:graphicData uri="http://schemas.openxmlformats.org/drawingml/2006/table">
            <a:tbl>
              <a:tblPr bandRow="1">
                <a:tableStyleId>{77DB5879-48B8-4116-B00A-4C0131EB1CFB}</a:tableStyleId>
              </a:tblPr>
              <a:tblGrid>
                <a:gridCol w="3432554">
                  <a:extLst>
                    <a:ext uri="{9D8B030D-6E8A-4147-A177-3AD203B41FA5}">
                      <a16:colId xmlns:a16="http://schemas.microsoft.com/office/drawing/2014/main" val="1391577957"/>
                    </a:ext>
                  </a:extLst>
                </a:gridCol>
                <a:gridCol w="7080187">
                  <a:extLst>
                    <a:ext uri="{9D8B030D-6E8A-4147-A177-3AD203B41FA5}">
                      <a16:colId xmlns:a16="http://schemas.microsoft.com/office/drawing/2014/main" val="2301974519"/>
                    </a:ext>
                  </a:extLst>
                </a:gridCol>
              </a:tblGrid>
              <a:tr h="37812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/>
                        <a:t>Distrazione</a:t>
                      </a:r>
                      <a:endParaRPr lang="it-IT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b="1"/>
                        <a:t>Cosa fare</a:t>
                      </a:r>
                      <a:endParaRPr lang="it-IT" sz="18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34834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Sognare ad occhi aperti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Riporta l’attenzione con brevi appunti o promemoria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76194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Pensieri negativi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Mettili in discussione e sostituiscili con un dialogo positivo con te stesso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614841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Stress o ansia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Usa esercizi di respirazione o brevi pause di rilassamento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103920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Mancanza di motivazione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Suddividi i compiti in piccoli passi e premia i progressi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8964623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Stanchezza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Riposa adeguatamente, fai brevi sonnellini o adatta l’orario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9221826"/>
                  </a:ext>
                </a:extLst>
              </a:tr>
              <a:tr h="6662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/>
                        <a:t>Pensare troppo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800" dirty="0"/>
                        <a:t>Scrivi le preoccupazioni e ritorna al compito più tardi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51078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8941233-A52B-B56C-0F87-AC724B9C6A8A}"/>
              </a:ext>
            </a:extLst>
          </p:cNvPr>
          <p:cNvSpPr txBox="1"/>
          <p:nvPr/>
        </p:nvSpPr>
        <p:spPr>
          <a:xfrm>
            <a:off x="591518" y="720672"/>
            <a:ext cx="9639945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1800" dirty="0"/>
              <a:t>Una </a:t>
            </a:r>
            <a:r>
              <a:rPr lang="it-IT" sz="1800" b="1" dirty="0"/>
              <a:t>distrazione interna</a:t>
            </a:r>
            <a:r>
              <a:rPr lang="it-IT" sz="1800" dirty="0"/>
              <a:t> è qualsiasi interruzione che proviene da </a:t>
            </a:r>
            <a:r>
              <a:rPr lang="it-IT" sz="1800" b="1" dirty="0"/>
              <a:t>dentro di te</a:t>
            </a:r>
            <a:r>
              <a:rPr lang="it-IT" sz="1800" dirty="0"/>
              <a:t> – come </a:t>
            </a:r>
            <a:r>
              <a:rPr lang="it-IT" sz="1800" b="1" dirty="0"/>
              <a:t>pensieri, emozioni, stanchezza o mancanza di motivazione</a:t>
            </a:r>
            <a:r>
              <a:rPr lang="it-IT" sz="1800" dirty="0"/>
              <a:t> – che ti impedisce di concentrarti pienamente sul compito da svolgere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410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/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Bibliografia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1"/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[1] European Commission, "Learning to learn competence," 2023.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https://ec.europa.eu/education/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[2] Vanderbilt University Center for Teaching, "Bloom’s Taxonomy,"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https://cft.vanderbilt.edu/guides-sub-pages/blooms-taxonomy/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[3] VARK Learn Limited, "The VARK Modalities,"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https://vark-learn.com/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[4] VARK Learn Limited, "The VARK Questionnaire,"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https://vark-learn.com/the-vark-questionnaire/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[5] H.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Pashler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M. McDaniel, D. Rohrer, and R. Bjork, "Learning styles: Concepts and evidence," Psychol. Sci. Public Interest, vol. 9, no. 3, pp. 105–119, Dec. 2008.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https://www.psychologicalscience.org/journals/pspi/PSPI_9_3.pdf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[6] H. L. Roediger III and A. C. Butler, "The critical role of retrieval practice in long-term retention," Trends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Cogn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 Sci., vol. 15, no. 1, pp. 20–27, Jan. 2011.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https://www.apa.org/pubs/journals/releases/amp-66-8-764.pdf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[7] T. Buzan, "Mind Mapping,"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https://www.mindmapping.com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[8] F. Cirillo, "The Pomodoro Technique,"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https://francescocirillo.com/pages/pomodoro-technique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>
          <a:extLst>
            <a:ext uri="{FF2B5EF4-FFF2-40B4-BE49-F238E27FC236}">
              <a16:creationId xmlns:a16="http://schemas.microsoft.com/office/drawing/2014/main" id="{5EDCB00A-A2CC-8FE9-A834-2B9F5E419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1">
            <a:extLst>
              <a:ext uri="{FF2B5EF4-FFF2-40B4-BE49-F238E27FC236}">
                <a16:creationId xmlns:a16="http://schemas.microsoft.com/office/drawing/2014/main" id="{D1B4D8EB-63C6-7403-4907-93C206B2B1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2081" y="253012"/>
            <a:ext cx="9829323" cy="483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Bibliografia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8" name="Google Shape;248;p11">
            <a:extLst>
              <a:ext uri="{FF2B5EF4-FFF2-40B4-BE49-F238E27FC236}">
                <a16:creationId xmlns:a16="http://schemas.microsoft.com/office/drawing/2014/main" id="{CBC3C776-193A-B376-5990-89FD8D2246F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57493" y="1020459"/>
            <a:ext cx="11654892" cy="4463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342900">
              <a:spcBef>
                <a:spcPts val="0"/>
              </a:spcBef>
              <a:buChar char="•"/>
            </a:pPr>
            <a:endParaRPr lang="en-US" sz="1600" dirty="0"/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[9] European Commission, "EPALE - Electronic Platform for Adult Learning in Europe,"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[10] American Psychological Association, "Procrastination Research,"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https://www.apa.org/news/press/releases/stress/2010/procrastination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[11] P. Steel, "The nature of procrastination: A meta-analytic and theoretical review of quintessential self-regulatory failure," Psychol. Bull., vol. 133, no. 1, pp. 65–94, Jan. 2007.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https://doi.org/10.1037/0033-2909.133.1.65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[12] American Psychological Association, "Tips on beating procrastination," 2010.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https://www.apa.org/gradpsych/2010/11/procrastination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[13] Mind Tools Ltd, "Managing External Distractions,"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https://www.mindtools.com/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[14] J. Kabat-Zinn, "Mindfulness for Beginners,"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https://www.mindful.org/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[15] Harvard Business Review, "Focus Management,"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https://hbr.org/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[16] European Commission, "Lifelong Learning," 2024.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https://epale.ec.europa.eu/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76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>
            <a:extLst>
              <a:ext uri="{FF2B5EF4-FFF2-40B4-BE49-F238E27FC236}">
                <a16:creationId xmlns:a16="http://schemas.microsoft.com/office/drawing/2014/main" id="{5D170BCC-4181-8BB6-B85E-A32591FCBD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GRAZIE!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8533656"/>
      </p:ext>
    </p:extLst>
  </p:cSld>
  <p:clrMapOvr>
    <a:masterClrMapping/>
  </p:clrMapOvr>
</p:sld>
</file>

<file path=ppt/theme/theme1.xml><?xml version="1.0" encoding="utf-8"?>
<a:theme xmlns:a="http://schemas.openxmlformats.org/drawingml/2006/main" name="Full Color Vers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ull Color Ver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432F04CDDA544F8B48E23273A98591" ma:contentTypeVersion="15" ma:contentTypeDescription="Crear nuevo documento." ma:contentTypeScope="" ma:versionID="5d36289c5324dd498ef01f240d66e20c">
  <xsd:schema xmlns:xsd="http://www.w3.org/2001/XMLSchema" xmlns:xs="http://www.w3.org/2001/XMLSchema" xmlns:p="http://schemas.microsoft.com/office/2006/metadata/properties" xmlns:ns2="4172106c-0329-462c-8309-f6a8c7ae0f26" xmlns:ns3="8c43ccb9-9360-4c7e-8a49-c084974a2f46" targetNamespace="http://schemas.microsoft.com/office/2006/metadata/properties" ma:root="true" ma:fieldsID="aef08fbfca54a0a32a6b27485c819472" ns2:_="" ns3:_="">
    <xsd:import namespace="4172106c-0329-462c-8309-f6a8c7ae0f26"/>
    <xsd:import namespace="8c43ccb9-9360-4c7e-8a49-c084974a2f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Partner" minOccurs="0"/>
                <xsd:element ref="ns2:WPleader" minOccurs="0"/>
                <xsd:element ref="ns2:MediaLengthInSeconds" minOccurs="0"/>
                <xsd:element ref="ns2:MediaServiceLocation" minOccurs="0"/>
                <xsd:element ref="ns2:Please_x0020_enter_x0020_your_x0020_country_x003a__x0020_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72106c-0329-462c-8309-f6a8c7ae0f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Etiquetas de imagen" ma:readOnly="false" ma:fieldId="{5cf76f15-5ced-4ddc-b409-7134ff3c332f}" ma:taxonomyMulti="true" ma:sspId="70219bbc-0214-46f9-9639-8f642f599e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Partner" ma:index="18" nillable="true" ma:displayName="Partner " ma:format="Dropdown" ma:list="UserInfo" ma:SharePointGroup="0" ma:internalName="Part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WPleader" ma:index="19" nillable="true" ma:displayName="WP leader" ma:format="Dropdown" ma:internalName="WPleader">
      <xsd:simpleType>
        <xsd:restriction base="dms:Choice">
          <xsd:enumeration value="NOVA"/>
          <xsd:enumeration value="SHINE"/>
          <xsd:enumeration value="iED"/>
          <xsd:enumeration value="AINIGMA"/>
          <xsd:enumeration value="RW"/>
          <xsd:enumeration value="BK-PLUS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Please_x0020_enter_x0020_your_x0020_country_x003a__x0020_" ma:index="22" ma:displayName="Please enter your country: " ma:internalName="Please_x0020_enter_x0020_your_x0020_country_x003a__x0020_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43ccb9-9360-4c7e-8a49-c084974a2f4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2ff825e-8d37-4704-8779-a0bbff279852}" ma:internalName="TaxCatchAll" ma:showField="CatchAllData" ma:web="8c43ccb9-9360-4c7e-8a49-c084974a2f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72106c-0329-462c-8309-f6a8c7ae0f26">
      <Terms xmlns="http://schemas.microsoft.com/office/infopath/2007/PartnerControls"/>
    </lcf76f155ced4ddcb4097134ff3c332f>
    <TaxCatchAll xmlns="8c43ccb9-9360-4c7e-8a49-c084974a2f46" xsi:nil="true"/>
    <Partner xmlns="4172106c-0329-462c-8309-f6a8c7ae0f26">
      <UserInfo>
        <DisplayName/>
        <AccountId xsi:nil="true"/>
        <AccountType/>
      </UserInfo>
    </Partner>
    <WPleader xmlns="4172106c-0329-462c-8309-f6a8c7ae0f26" xsi:nil="true"/>
    <Please_x0020_enter_x0020_your_x0020_country_x003a__x0020_ xmlns="4172106c-0329-462c-8309-f6a8c7ae0f26"/>
  </documentManagement>
</p:properties>
</file>

<file path=customXml/itemProps1.xml><?xml version="1.0" encoding="utf-8"?>
<ds:datastoreItem xmlns:ds="http://schemas.openxmlformats.org/officeDocument/2006/customXml" ds:itemID="{0D026A47-F3DF-4A9D-9EEF-7384FD6B8942}"/>
</file>

<file path=customXml/itemProps2.xml><?xml version="1.0" encoding="utf-8"?>
<ds:datastoreItem xmlns:ds="http://schemas.openxmlformats.org/officeDocument/2006/customXml" ds:itemID="{F20AF167-2CDF-491E-9D85-3047A1B951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1063C5-86A0-4715-8522-F2257C23019B}">
  <ds:schemaRefs>
    <ds:schemaRef ds:uri="4172106c-0329-462c-8309-f6a8c7ae0f26"/>
    <ds:schemaRef ds:uri="8c43ccb9-9360-4c7e-8a49-c084974a2f46"/>
    <ds:schemaRef ds:uri="http://schemas.microsoft.com/office/2006/metadata/properties"/>
    <ds:schemaRef ds:uri="http://schemas.microsoft.com/office/infopath/2007/PartnerControls"/>
    <ds:schemaRef ds:uri="ac485340-f4bc-4433-93d3-49b467eb8cfb"/>
    <ds:schemaRef ds:uri="fdde017b-c1ce-4f86-a5e1-5a7fcaa4f6c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1946</Words>
  <Application>Microsoft Office PowerPoint</Application>
  <PresentationFormat>Widescreen</PresentationFormat>
  <Paragraphs>235</Paragraphs>
  <Slides>23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23</vt:i4>
      </vt:variant>
    </vt:vector>
  </HeadingPairs>
  <TitlesOfParts>
    <vt:vector size="30" baseType="lpstr">
      <vt:lpstr>Aptos</vt:lpstr>
      <vt:lpstr>Arial</vt:lpstr>
      <vt:lpstr>Calibri</vt:lpstr>
      <vt:lpstr>Noto Sans Symbols</vt:lpstr>
      <vt:lpstr>Wingdings</vt:lpstr>
      <vt:lpstr>Full Color Version</vt:lpstr>
      <vt:lpstr>1_Full Color Version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Joana Oliveira Vieira</dc:creator>
  <cp:lastModifiedBy>Cosvitec Scarl</cp:lastModifiedBy>
  <cp:revision>367</cp:revision>
  <dcterms:created xsi:type="dcterms:W3CDTF">2021-11-15T23:44:31Z</dcterms:created>
  <dcterms:modified xsi:type="dcterms:W3CDTF">2025-09-25T19:48:44Z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0x0101005B432F04CDDA544F8B48E23273A98591</vt:lpwstr>
  </property>
  <property fmtid="{D5CDD505-2E9C-101B-9397-08002B2CF9AE}" pid="3" name="MediaServiceImageTags">
    <vt:lpwstr/>
  </property>
</Properties>
</file>