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73" r:id="rId5"/>
  </p:sldMasterIdLst>
  <p:notesMasterIdLst>
    <p:notesMasterId r:id="rId29"/>
  </p:notesMasterIdLst>
  <p:sldIdLst>
    <p:sldId id="256" r:id="rId6"/>
    <p:sldId id="316" r:id="rId7"/>
    <p:sldId id="302" r:id="rId8"/>
    <p:sldId id="334" r:id="rId9"/>
    <p:sldId id="257" r:id="rId10"/>
    <p:sldId id="258" r:id="rId11"/>
    <p:sldId id="259" r:id="rId12"/>
    <p:sldId id="335" r:id="rId13"/>
    <p:sldId id="263" r:id="rId14"/>
    <p:sldId id="264" r:id="rId15"/>
    <p:sldId id="265" r:id="rId16"/>
    <p:sldId id="289" r:id="rId17"/>
    <p:sldId id="336" r:id="rId18"/>
    <p:sldId id="290" r:id="rId19"/>
    <p:sldId id="309" r:id="rId20"/>
    <p:sldId id="310" r:id="rId21"/>
    <p:sldId id="311" r:id="rId22"/>
    <p:sldId id="337" r:id="rId23"/>
    <p:sldId id="312" r:id="rId24"/>
    <p:sldId id="313" r:id="rId25"/>
    <p:sldId id="271" r:id="rId26"/>
    <p:sldId id="351" r:id="rId27"/>
    <p:sldId id="350" r:id="rId2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51" roundtripDataSignature="AMtx7mj26z96FH07TjDaI6MmyX0z1VDnN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07C65D-3334-01BB-E6B5-597E157B9DF2}" name="Gabi Filip" initials="GF" userId="S::HQFILGAB@carlsberggroup.com::2e577dd8-36a3-4f90-a553-6a1e45ac9d71" providerId="AD"/>
  <p188:author id="{1CBF8D7E-4D79-E206-25F1-D83877CAD147}" name="Tomás Puebla" initials="TP" userId="S::otri_cetem.es#ext#@enspunlpt.onmicrosoft.com::425d544d-19d1-4e1e-b573-c00234ca0ee0" providerId="AD"/>
  <p188:author id="{145BC387-1FD6-8DA0-504A-995384A35E16}" name="pinelopi@when.org.gr" initials="pi" userId="S::pinelopi_when.org.gr#ext#@enspunlpt.onmicrosoft.com::aaaf8eb5-e05b-4f25-9bc5-7529f72f15cc" providerId="AD"/>
  <p188:author id="{BC089395-CBB4-FAB9-479C-8F54A543A85A}" name="Ursula Choroba" initials="UC" userId="S::uschi_womenintechalliance.com#ext#@enspunlpt.onmicrosoft.com::f692cf1a-c5da-41dd-8630-3abab9d1d45a" providerId="AD"/>
  <p188:author id="{C8E7C8B1-CBA9-7C74-5362-D9EBE2AC7519}" name="office@cosvitec.eu" initials="of" userId="S::office_cosvitec.eu#ext#@enspunlpt.onmicrosoft.com::d379c825-0547-4df2-80d1-2b7b4eb514b5" providerId="AD"/>
  <p188:author id="{6D231FCF-9101-7743-EAE2-8B169A375DBD}" name="Jesus David Cortês Gil" initials="JG" userId="S::jesus.gil@ensp.unl.pt::cca21596-008c-44a8-9e08-e13131bfd1c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3C07B3-E404-167E-4278-AC442CB9F701}" v="4" dt="2025-09-28T12:43:22.597"/>
  </p1510:revLst>
</p1510:revInfo>
</file>

<file path=ppt/tableStyles.xml><?xml version="1.0" encoding="utf-8"?>
<a:tblStyleLst xmlns:a="http://schemas.openxmlformats.org/drawingml/2006/main" def="{77DB5879-48B8-4116-B00A-4C0131EB1CFB}">
  <a:tblStyle styleId="{77DB5879-48B8-4116-B00A-4C0131EB1CF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55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3" Type="http://schemas.openxmlformats.org/officeDocument/2006/relationships/viewProps" Target="viewProps.xml"/><Relationship Id="rId58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57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56" Type="http://schemas.microsoft.com/office/2016/11/relationships/changesInfo" Target="changesInfos/changesInfo1.xml"/><Relationship Id="rId8" Type="http://schemas.openxmlformats.org/officeDocument/2006/relationships/slide" Target="slides/slide3.xml"/><Relationship Id="rId51" Type="http://customschemas.google.com/relationships/presentationmetadata" Target="metadata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lena@reshapingwork.net" userId="S::jelena_reshapingwork.net#ext#@enspunlpt.onmicrosoft.com::e99bb400-16aa-4e84-bb03-8031f5475661" providerId="AD" clId="Web-{313C07B3-E404-167E-4278-AC442CB9F701}"/>
    <pc:docChg chg="modSld">
      <pc:chgData name="jelena@reshapingwork.net" userId="S::jelena_reshapingwork.net#ext#@enspunlpt.onmicrosoft.com::e99bb400-16aa-4e84-bb03-8031f5475661" providerId="AD" clId="Web-{313C07B3-E404-167E-4278-AC442CB9F701}" dt="2025-09-28T12:43:22.597" v="3" actId="20577"/>
      <pc:docMkLst>
        <pc:docMk/>
      </pc:docMkLst>
      <pc:sldChg chg="modSp">
        <pc:chgData name="jelena@reshapingwork.net" userId="S::jelena_reshapingwork.net#ext#@enspunlpt.onmicrosoft.com::e99bb400-16aa-4e84-bb03-8031f5475661" providerId="AD" clId="Web-{313C07B3-E404-167E-4278-AC442CB9F701}" dt="2025-09-28T12:43:22.597" v="3" actId="20577"/>
        <pc:sldMkLst>
          <pc:docMk/>
          <pc:sldMk cId="0" sldId="265"/>
        </pc:sldMkLst>
        <pc:spChg chg="mod">
          <ac:chgData name="jelena@reshapingwork.net" userId="S::jelena_reshapingwork.net#ext#@enspunlpt.onmicrosoft.com::e99bb400-16aa-4e84-bb03-8031f5475661" providerId="AD" clId="Web-{313C07B3-E404-167E-4278-AC442CB9F701}" dt="2025-09-28T12:43:22.597" v="3" actId="20577"/>
          <ac:spMkLst>
            <pc:docMk/>
            <pc:sldMk cId="0" sldId="265"/>
            <ac:spMk id="20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</a:pPr>
            <a:r>
              <a:rPr lang="es-ES" dirty="0"/>
              <a:t>NOTE </a:t>
            </a:r>
            <a:r>
              <a:rPr lang="es-ES" dirty="0" err="1"/>
              <a:t>for</a:t>
            </a:r>
            <a:r>
              <a:rPr lang="es-ES" dirty="0"/>
              <a:t> the </a:t>
            </a:r>
            <a:r>
              <a:rPr lang="es-ES" dirty="0" err="1"/>
              <a:t>facilitator</a:t>
            </a:r>
            <a:r>
              <a:rPr lang="es-ES" dirty="0"/>
              <a:t>: </a:t>
            </a:r>
            <a:r>
              <a:rPr lang="en-GB" sz="1200" b="0" dirty="0"/>
              <a:t>This module shows how people learn in different ways. </a:t>
            </a:r>
            <a:endParaRPr lang="en-US" dirty="0"/>
          </a:p>
          <a:p>
            <a:pPr marL="0" indent="0">
              <a:spcBef>
                <a:spcPts val="0"/>
              </a:spcBef>
            </a:pPr>
            <a:endParaRPr lang="en-GB" sz="1200" b="0" dirty="0"/>
          </a:p>
          <a:p>
            <a:pPr marL="0" indent="0">
              <a:spcBef>
                <a:spcPts val="0"/>
              </a:spcBef>
            </a:pPr>
            <a:r>
              <a:rPr lang="en-GB" sz="1200" b="0" dirty="0"/>
              <a:t>It gives simple methods to remember better and stay focused, like Active Recall, Mind Maps, and the Pomodoro Technique. </a:t>
            </a:r>
            <a:endParaRPr lang="en-US" dirty="0"/>
          </a:p>
          <a:p>
            <a:pPr marL="0" indent="0">
              <a:spcBef>
                <a:spcPts val="0"/>
              </a:spcBef>
            </a:pPr>
            <a:endParaRPr lang="en-GB" sz="1200" b="0" dirty="0"/>
          </a:p>
          <a:p>
            <a:pPr marL="0" indent="0">
              <a:spcBef>
                <a:spcPts val="0"/>
              </a:spcBef>
            </a:pPr>
            <a:r>
              <a:rPr lang="en-GB" sz="1200" b="0" dirty="0"/>
              <a:t>It also talks about problems like procrastination and distractions, and how to deal with them.</a:t>
            </a:r>
            <a:endParaRPr lang="en-U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pt-P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557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6ea64c330c_0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36ea64c330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6ea64c330c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g36ea64c330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6ea64c330c_0_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g36ea64c330c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6ea64c330c_0_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1" name="Google Shape;201;g36ea64c330c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6ef86f86b0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36ef86f86b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>
          <a:extLst>
            <a:ext uri="{FF2B5EF4-FFF2-40B4-BE49-F238E27FC236}">
              <a16:creationId xmlns:a16="http://schemas.microsoft.com/office/drawing/2014/main" id="{67069CAA-BF73-2868-B2E8-E9D71DF57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>
            <a:extLst>
              <a:ext uri="{FF2B5EF4-FFF2-40B4-BE49-F238E27FC236}">
                <a16:creationId xmlns:a16="http://schemas.microsoft.com/office/drawing/2014/main" id="{62D1309D-9F9F-2F95-F4E5-743D964C51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1:notes">
            <a:extLst>
              <a:ext uri="{FF2B5EF4-FFF2-40B4-BE49-F238E27FC236}">
                <a16:creationId xmlns:a16="http://schemas.microsoft.com/office/drawing/2014/main" id="{C095ACB6-547C-37AF-674D-A5647CF177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2769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ver">
  <p:cSld name="1_Cov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0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ver">
  <p:cSld name="3_Cov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1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over">
  <p:cSld name="4_Cov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3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3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3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4683125" cy="623728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ver">
  <p:cSld name="5_Cov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4"/>
          <p:cNvSpPr txBox="1">
            <a:spLocks noGrp="1"/>
          </p:cNvSpPr>
          <p:nvPr>
            <p:ph type="body" idx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2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34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6170344" cy="542601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able of Contents">
  <p:cSld name="2_Table of Conten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body" idx="2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35"/>
          <p:cNvSpPr>
            <a:spLocks noGrp="1"/>
          </p:cNvSpPr>
          <p:nvPr>
            <p:ph type="pic" idx="3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36"/>
          <p:cNvSpPr txBox="1">
            <a:spLocks noGrp="1"/>
          </p:cNvSpPr>
          <p:nvPr>
            <p:ph type="body" idx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text 01">
  <p:cSld name="1_Title and text 0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38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38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text 01">
  <p:cSld name="2_Title and text 0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39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39"/>
          <p:cNvSpPr txBox="1">
            <a:spLocks noGrp="1"/>
          </p:cNvSpPr>
          <p:nvPr>
            <p:ph type="body" idx="2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 01">
  <p:cSld name="Title and Image 0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0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40"/>
          <p:cNvSpPr>
            <a:spLocks noGrp="1"/>
          </p:cNvSpPr>
          <p:nvPr>
            <p:ph type="pic" idx="2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4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body" idx="2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41"/>
          <p:cNvSpPr txBox="1">
            <a:spLocks noGrp="1"/>
          </p:cNvSpPr>
          <p:nvPr>
            <p:ph type="body" idx="3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text">
  <p:cSld name="Image and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42" descr="Uma imagem com símbolo, Gráficos, design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858" y="495005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42"/>
          <p:cNvSpPr txBox="1">
            <a:spLocks noGrp="1"/>
          </p:cNvSpPr>
          <p:nvPr>
            <p:ph type="body" idx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42"/>
          <p:cNvSpPr txBox="1">
            <a:spLocks noGrp="1"/>
          </p:cNvSpPr>
          <p:nvPr>
            <p:ph type="body" idx="2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42"/>
          <p:cNvSpPr>
            <a:spLocks noGrp="1"/>
          </p:cNvSpPr>
          <p:nvPr>
            <p:ph type="pic" idx="3"/>
          </p:nvPr>
        </p:nvSpPr>
        <p:spPr>
          <a:xfrm>
            <a:off x="858" y="-33250"/>
            <a:ext cx="4567367" cy="692450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and text 01">
  <p:cSld name="Big title and text 0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43" descr="Uma imagem com símbolo, Gráficos, logótipo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43" descr="Uma imagem com captura de ecrã, Gráficos, design gráfico, escuridão&#10;&#10;Os conteúdos gerados por IA poderão estar incorretos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43"/>
          <p:cNvSpPr txBox="1">
            <a:spLocks noGrp="1"/>
          </p:cNvSpPr>
          <p:nvPr>
            <p:ph type="body" idx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3"/>
          <p:cNvSpPr txBox="1">
            <a:spLocks noGrp="1"/>
          </p:cNvSpPr>
          <p:nvPr>
            <p:ph type="body" idx="2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1">
  <p:cSld name="Text Slide 0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4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44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44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3">
  <p:cSld name="Text Slide 03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6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 w="12700" cap="flat" cmpd="sng">
            <a:solidFill>
              <a:srgbClr val="A47BB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46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6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46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46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1">
  <p:cSld name="Content Image Slide 0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7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7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47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47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2">
  <p:cSld name="Content Image Slide 02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8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8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954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48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48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3">
  <p:cSld name="Content Image Slide 03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9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9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49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49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Title">
  <p:cSld name="Background Titl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1" descr="Uma imagem com captura de ecrã, Gráficos, texto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51"/>
          <p:cNvSpPr txBox="1">
            <a:spLocks noGrp="1"/>
          </p:cNvSpPr>
          <p:nvPr>
            <p:ph type="body" idx="2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53" descr="Uma imagem com texto, captura de ecrã, Gráficos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3"/>
          <p:cNvSpPr txBox="1">
            <a:spLocks noGrp="1"/>
          </p:cNvSpPr>
          <p:nvPr>
            <p:ph type="body" idx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6100"/>
              <a:buFont typeface="Arial"/>
              <a:buNone/>
              <a:defRPr sz="61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53"/>
          <p:cNvSpPr txBox="1">
            <a:spLocks noGrp="1"/>
          </p:cNvSpPr>
          <p:nvPr>
            <p:ph type="body" idx="2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568CE28D-0B7D-F186-E62F-BB29DB7E80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295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5DADE4A5-3B93-A9FA-17CD-32F71F175E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828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4C52560C-92D0-86D2-A8A5-E1E28007B7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15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9A06894-ABA5-55E7-5732-4D5207CC58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5715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ra humana, vestuário, mulher&#10;&#10;Os conteúdos gerados por IA poderão estar incorretos.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7" name="Imagem 6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3422D79-C071-CF36-EB09-E09F96ED1D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804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4683125" cy="62372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5" name="Imagem 4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73A9BF6-6A9D-CCBD-FE8F-DBE8BB0320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4922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6170344" cy="542601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B8C28769-9B41-3F0D-FAB9-1B299E9EB5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293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84AF3C0-550B-481B-996E-6DFCC1E3E1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95426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085795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F2FD5EF-D17C-AE8B-002C-5B4AC8D665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80AC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59140957-8C4D-1437-BE04-65C1D91780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71071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931062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832076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592220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6812A59-2407-1A07-DB68-50C1BBD83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E41F346-FABD-7A11-E3A6-5472C239BB8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983921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DF79A8C-FE91-3485-4E43-CE6FBD728A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39A4524-3D4A-6E58-D139-90965EFF33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691907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símbolo, Gráficos, design&#10;&#10;Os conteúdos gerados por IA poderão estar incorretos.">
            <a:extLst>
              <a:ext uri="{FF2B5EF4-FFF2-40B4-BE49-F238E27FC236}">
                <a16:creationId xmlns:a16="http://schemas.microsoft.com/office/drawing/2014/main" id="{627902F3-921B-1F4E-C8C9-163087507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58" y="495005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2">
            <a:extLst>
              <a:ext uri="{FF2B5EF4-FFF2-40B4-BE49-F238E27FC236}">
                <a16:creationId xmlns:a16="http://schemas.microsoft.com/office/drawing/2014/main" id="{E1B454C2-6889-2E64-F4FF-F9FFA56C81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58" y="-33250"/>
            <a:ext cx="4567367" cy="6924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93163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m símbolo, Gráficos, logótipo, design gráfico&#10;&#10;Os conteúdos gerados por IA poderão estar incorretos.">
            <a:extLst>
              <a:ext uri="{FF2B5EF4-FFF2-40B4-BE49-F238E27FC236}">
                <a16:creationId xmlns:a16="http://schemas.microsoft.com/office/drawing/2014/main" id="{1564B50D-1A1D-1525-A159-13ACD7A5C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captura de ecrã, Gráficos, design gráfico, escuridão&#10;&#10;Os conteúdos gerados por IA poderão estar incorretos.">
            <a:extLst>
              <a:ext uri="{FF2B5EF4-FFF2-40B4-BE49-F238E27FC236}">
                <a16:creationId xmlns:a16="http://schemas.microsoft.com/office/drawing/2014/main" id="{65C488B6-DC2D-C8C2-2716-0A69EE5C1F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BIG TITLE</a:t>
            </a:r>
            <a:endParaRPr lang="pt-PT" dirty="0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F9E96A4-61FD-FB7E-A251-5F0CD10831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266503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Imagem 9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B4A098E0-056A-781B-DBCA-F105A25B3D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618111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5ABD243A-205C-77FE-5DEE-B39F3343EA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627952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>
            <a:solidFill>
              <a:srgbClr val="A47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4DBDFC11-384E-A3E9-FC5A-2323EC668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146734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391982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34989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747231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opics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2C6EF11-08B2-16DB-CE44-F304F821E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Marcador de Posição do Texto 4">
            <a:extLst>
              <a:ext uri="{FF2B5EF4-FFF2-40B4-BE49-F238E27FC236}">
                <a16:creationId xmlns:a16="http://schemas.microsoft.com/office/drawing/2014/main" id="{BE395DA5-BCC2-4C15-AD8B-A794C212E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7841" y="1661775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9CDAA2B3-5DFD-4088-A14D-6148518927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841" y="1102129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1252F2E-AD91-4523-8522-0D35B6C2FF69}"/>
              </a:ext>
            </a:extLst>
          </p:cNvPr>
          <p:cNvSpPr/>
          <p:nvPr userDrawn="1"/>
        </p:nvSpPr>
        <p:spPr>
          <a:xfrm>
            <a:off x="362081" y="1102129"/>
            <a:ext cx="45719" cy="1617123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084B701-7C5D-43ED-BDD3-03D12D837E62}"/>
              </a:ext>
            </a:extLst>
          </p:cNvPr>
          <p:cNvSpPr/>
          <p:nvPr userDrawn="1"/>
        </p:nvSpPr>
        <p:spPr>
          <a:xfrm>
            <a:off x="362081" y="2963685"/>
            <a:ext cx="45719" cy="1617123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B668B8E-5B78-4F62-8BDC-942EF270C611}"/>
              </a:ext>
            </a:extLst>
          </p:cNvPr>
          <p:cNvSpPr/>
          <p:nvPr userDrawn="1"/>
        </p:nvSpPr>
        <p:spPr>
          <a:xfrm>
            <a:off x="362081" y="4825241"/>
            <a:ext cx="45719" cy="1617123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Marcador de Posição da Imagem 9">
            <a:extLst>
              <a:ext uri="{FF2B5EF4-FFF2-40B4-BE49-F238E27FC236}">
                <a16:creationId xmlns:a16="http://schemas.microsoft.com/office/drawing/2014/main" id="{22DA165B-F315-4673-B1DC-08CD6FD6188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21782" y="1260764"/>
            <a:ext cx="4170218" cy="55972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  <p:sp>
        <p:nvSpPr>
          <p:cNvPr id="15" name="Marcador de Posição do Texto 4">
            <a:extLst>
              <a:ext uri="{FF2B5EF4-FFF2-40B4-BE49-F238E27FC236}">
                <a16:creationId xmlns:a16="http://schemas.microsoft.com/office/drawing/2014/main" id="{361EF140-3398-47B4-89A7-6A6E57D444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253012"/>
            <a:ext cx="9059010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7" name="Marcador de Posição do Texto 4">
            <a:extLst>
              <a:ext uri="{FF2B5EF4-FFF2-40B4-BE49-F238E27FC236}">
                <a16:creationId xmlns:a16="http://schemas.microsoft.com/office/drawing/2014/main" id="{FD69A608-2D5B-2081-6076-1BA9F1CF6F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1" y="3523331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8" name="Marcador de Posição do Texto 4">
            <a:extLst>
              <a:ext uri="{FF2B5EF4-FFF2-40B4-BE49-F238E27FC236}">
                <a16:creationId xmlns:a16="http://schemas.microsoft.com/office/drawing/2014/main" id="{CD86DA81-4332-44D5-0C4E-7B0C90076B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7841" y="2963685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9" name="Marcador de Posição do Texto 4">
            <a:extLst>
              <a:ext uri="{FF2B5EF4-FFF2-40B4-BE49-F238E27FC236}">
                <a16:creationId xmlns:a16="http://schemas.microsoft.com/office/drawing/2014/main" id="{8628617B-50EA-D39F-71ED-57CFE633FD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7841" y="5384887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13" name="Marcador de Posição do Texto 4">
            <a:extLst>
              <a:ext uri="{FF2B5EF4-FFF2-40B4-BE49-F238E27FC236}">
                <a16:creationId xmlns:a16="http://schemas.microsoft.com/office/drawing/2014/main" id="{8BE3A118-AA8A-D679-CE62-C36D8F014F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7841" y="4825241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501037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captura de ecrã, Gráficos, texto, design gráfico&#10;&#10;Os conteúdos gerados por IA poderão estar incorretos.">
            <a:extLst>
              <a:ext uri="{FF2B5EF4-FFF2-40B4-BE49-F238E27FC236}">
                <a16:creationId xmlns:a16="http://schemas.microsoft.com/office/drawing/2014/main" id="{36BEB8DE-A9AD-00CB-4224-35458A257A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030615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3498" y="3767966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THANK YOU!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43499" y="4822166"/>
            <a:ext cx="4705002" cy="5693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F83FD3E8-7295-8B72-9C2C-37F4837C10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892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texto, captura de ecrã, Gráficos, design gráfico&#10;&#10;Os conteúdos gerados por IA poderão estar incorretos.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THANK YOU!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2F288939-FC5F-9AC4-0CA8-AE6E494984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002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3_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7580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46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45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Relationship Id="rId27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5" r:id="rId15"/>
    <p:sldLayoutId id="2147483666" r:id="rId16"/>
    <p:sldLayoutId id="2147483667" r:id="rId17"/>
    <p:sldLayoutId id="2147483668" r:id="rId18"/>
    <p:sldLayoutId id="2147483670" r:id="rId19"/>
    <p:sldLayoutId id="2147483672" r:id="rId2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400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  <p:sldLayoutId id="2147483697" r:id="rId24"/>
    <p:sldLayoutId id="2147483698" r:id="rId25"/>
    <p:sldLayoutId id="2147483699" r:id="rId26"/>
    <p:sldLayoutId id="2147483700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pa.org/pubs/journals/releases/amp-66-8-764.pdf" TargetMode="External"/><Relationship Id="rId3" Type="http://schemas.openxmlformats.org/officeDocument/2006/relationships/hyperlink" Target="https://ec.europa.eu/education/" TargetMode="External"/><Relationship Id="rId7" Type="http://schemas.openxmlformats.org/officeDocument/2006/relationships/hyperlink" Target="https://www.psychologicalscience.org/journals/pspi/PSPI_9_3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vark-learn.com/the-vark-questionnaire/" TargetMode="External"/><Relationship Id="rId5" Type="http://schemas.openxmlformats.org/officeDocument/2006/relationships/hyperlink" Target="https://vark-learn.com/" TargetMode="External"/><Relationship Id="rId10" Type="http://schemas.openxmlformats.org/officeDocument/2006/relationships/hyperlink" Target="https://francescocirillo.com/pages/pomodoro-technique" TargetMode="External"/><Relationship Id="rId4" Type="http://schemas.openxmlformats.org/officeDocument/2006/relationships/hyperlink" Target="https://cft.vanderbilt.edu/guides-sub-pages/blooms-taxonomy/" TargetMode="External"/><Relationship Id="rId9" Type="http://schemas.openxmlformats.org/officeDocument/2006/relationships/hyperlink" Target="https://www.mindmapping.com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ndful.org/" TargetMode="External"/><Relationship Id="rId3" Type="http://schemas.openxmlformats.org/officeDocument/2006/relationships/hyperlink" Target="https://epale.ec.europa.eu/" TargetMode="External"/><Relationship Id="rId7" Type="http://schemas.openxmlformats.org/officeDocument/2006/relationships/hyperlink" Target="https://www.mindtools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apa.org/gradpsych/2010/11/procrastination" TargetMode="External"/><Relationship Id="rId5" Type="http://schemas.openxmlformats.org/officeDocument/2006/relationships/hyperlink" Target="https://doi.org/10.1037/0033-2909.133.1.65" TargetMode="External"/><Relationship Id="rId4" Type="http://schemas.openxmlformats.org/officeDocument/2006/relationships/hyperlink" Target="https://www.apa.org/news/press/releases/stress/2010/procrastination" TargetMode="External"/><Relationship Id="rId9" Type="http://schemas.openxmlformats.org/officeDocument/2006/relationships/hyperlink" Target="https://hbr.org/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"/>
          <p:cNvSpPr txBox="1">
            <a:spLocks noGrp="1"/>
          </p:cNvSpPr>
          <p:nvPr>
            <p:ph type="body" idx="1"/>
          </p:nvPr>
        </p:nvSpPr>
        <p:spPr>
          <a:xfrm>
            <a:off x="477518" y="3123750"/>
            <a:ext cx="4838400" cy="6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Module 4: </a:t>
            </a:r>
          </a:p>
          <a:p>
            <a:pPr marL="0" indent="0">
              <a:spcBef>
                <a:spcPts val="0"/>
              </a:spcBef>
            </a:pPr>
            <a:r>
              <a:rPr lang="sr-Latn-RS" dirty="0"/>
              <a:t>Leerstrategieën</a:t>
            </a:r>
            <a:endParaRPr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AC1DE-690C-EF7C-DCFD-8F1CEBA5D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76AC0785-1501-4403-8DD2-269223BEFE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3891" y="280886"/>
            <a:ext cx="10191404" cy="483986"/>
          </a:xfrm>
        </p:spPr>
        <p:txBody>
          <a:bodyPr/>
          <a:lstStyle/>
          <a:p>
            <a:r>
              <a:rPr lang="en-US" dirty="0"/>
              <a:t>MODULE 4: </a:t>
            </a:r>
            <a:r>
              <a:rPr lang="sr-Latn-RS" dirty="0"/>
              <a:t>Leerstrategieën</a:t>
            </a:r>
            <a:r>
              <a:rPr lang="en-US" dirty="0"/>
              <a:t> – </a:t>
            </a:r>
            <a:r>
              <a:rPr lang="sr-Latn-RS" dirty="0"/>
              <a:t>EENHEDEN (1u)</a:t>
            </a:r>
            <a:endParaRPr lang="en-GB" dirty="0"/>
          </a:p>
          <a:p>
            <a:endParaRPr lang="en-GB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5EA372E3-A07D-FDBB-5D0F-69902FBCB4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9615" y="2118230"/>
            <a:ext cx="5383573" cy="969191"/>
          </a:xfrm>
        </p:spPr>
        <p:txBody>
          <a:bodyPr/>
          <a:lstStyle/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nl-NL" sz="1800" dirty="0"/>
              <a:t>Wat zijn leerstijlen?  </a:t>
            </a:r>
          </a:p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nl-NL" sz="1800" dirty="0"/>
              <a:t>Herkennen en combineren van stijlen</a:t>
            </a:r>
            <a:endParaRPr lang="en-US" dirty="0"/>
          </a:p>
          <a:p>
            <a:endParaRPr lang="en-GB" dirty="0"/>
          </a:p>
        </p:txBody>
      </p:sp>
      <p:grpSp>
        <p:nvGrpSpPr>
          <p:cNvPr id="5" name="Group 11">
            <a:extLst>
              <a:ext uri="{FF2B5EF4-FFF2-40B4-BE49-F238E27FC236}">
                <a16:creationId xmlns:a16="http://schemas.microsoft.com/office/drawing/2014/main" id="{090BDC99-4289-C584-683C-E6877F561BB3}"/>
              </a:ext>
            </a:extLst>
          </p:cNvPr>
          <p:cNvGrpSpPr/>
          <p:nvPr/>
        </p:nvGrpSpPr>
        <p:grpSpPr>
          <a:xfrm>
            <a:off x="526525" y="1116135"/>
            <a:ext cx="4750217" cy="896771"/>
            <a:chOff x="415948" y="1272847"/>
            <a:chExt cx="4750217" cy="896771"/>
          </a:xfrm>
        </p:grpSpPr>
        <p:sp>
          <p:nvSpPr>
            <p:cNvPr id="6" name="Retângulo: Cantos Arredondados 4">
              <a:extLst>
                <a:ext uri="{FF2B5EF4-FFF2-40B4-BE49-F238E27FC236}">
                  <a16:creationId xmlns:a16="http://schemas.microsoft.com/office/drawing/2014/main" id="{E1DBA84F-DA5F-9BCA-24FC-9DE0B050FB27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tângulo: Cantos Arredondados 11">
              <a:extLst>
                <a:ext uri="{FF2B5EF4-FFF2-40B4-BE49-F238E27FC236}">
                  <a16:creationId xmlns:a16="http://schemas.microsoft.com/office/drawing/2014/main" id="{19509D36-F032-9BBC-62E9-A6C299B48985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CaixaDeTexto 18">
              <a:extLst>
                <a:ext uri="{FF2B5EF4-FFF2-40B4-BE49-F238E27FC236}">
                  <a16:creationId xmlns:a16="http://schemas.microsoft.com/office/drawing/2014/main" id="{78B8C1DE-E28D-FD56-FE0F-48553789F33B}"/>
                </a:ext>
              </a:extLst>
            </p:cNvPr>
            <p:cNvSpPr txBox="1"/>
            <p:nvPr/>
          </p:nvSpPr>
          <p:spPr>
            <a:xfrm>
              <a:off x="1460979" y="1576370"/>
              <a:ext cx="3556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buClrTx/>
                <a:defRPr/>
              </a:pPr>
              <a:r>
                <a:rPr lang="sr-Latn-RS" sz="1800" dirty="0"/>
                <a:t>Leer­stijlen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DFB30593-BF3A-A4D9-92D7-B29DBA5DB606}"/>
                </a:ext>
              </a:extLst>
            </p:cNvPr>
            <p:cNvSpPr txBox="1"/>
            <p:nvPr/>
          </p:nvSpPr>
          <p:spPr>
            <a:xfrm>
              <a:off x="547613" y="1392720"/>
              <a:ext cx="633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Unit 4.1 </a:t>
              </a:r>
            </a:p>
          </p:txBody>
        </p:sp>
      </p:grpSp>
      <p:grpSp>
        <p:nvGrpSpPr>
          <p:cNvPr id="10" name="Group 11">
            <a:extLst>
              <a:ext uri="{FF2B5EF4-FFF2-40B4-BE49-F238E27FC236}">
                <a16:creationId xmlns:a16="http://schemas.microsoft.com/office/drawing/2014/main" id="{319D21F3-F4D7-8351-107B-95407ADA10FF}"/>
              </a:ext>
            </a:extLst>
          </p:cNvPr>
          <p:cNvGrpSpPr/>
          <p:nvPr/>
        </p:nvGrpSpPr>
        <p:grpSpPr>
          <a:xfrm>
            <a:off x="526525" y="3226844"/>
            <a:ext cx="4750217" cy="896771"/>
            <a:chOff x="415948" y="1272847"/>
            <a:chExt cx="4750217" cy="896771"/>
          </a:xfrm>
        </p:grpSpPr>
        <p:sp>
          <p:nvSpPr>
            <p:cNvPr id="11" name="Retângulo: Cantos Arredondados 4">
              <a:extLst>
                <a:ext uri="{FF2B5EF4-FFF2-40B4-BE49-F238E27FC236}">
                  <a16:creationId xmlns:a16="http://schemas.microsoft.com/office/drawing/2014/main" id="{05DAB2D4-713E-DA1E-771E-DE00D2964557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tângulo: Cantos Arredondados 11">
              <a:extLst>
                <a:ext uri="{FF2B5EF4-FFF2-40B4-BE49-F238E27FC236}">
                  <a16:creationId xmlns:a16="http://schemas.microsoft.com/office/drawing/2014/main" id="{EB0D8635-ADCC-0D45-991B-8FDCBDF209E1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CaixaDeTexto 18">
              <a:extLst>
                <a:ext uri="{FF2B5EF4-FFF2-40B4-BE49-F238E27FC236}">
                  <a16:creationId xmlns:a16="http://schemas.microsoft.com/office/drawing/2014/main" id="{4E93CD75-604F-18E5-DAC7-E20862071D70}"/>
                </a:ext>
              </a:extLst>
            </p:cNvPr>
            <p:cNvSpPr txBox="1"/>
            <p:nvPr/>
          </p:nvSpPr>
          <p:spPr>
            <a:xfrm>
              <a:off x="1460979" y="1561998"/>
              <a:ext cx="3556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buClrTx/>
                <a:defRPr/>
              </a:pPr>
              <a:r>
                <a:rPr lang="sr-Latn-RS" sz="1800" dirty="0">
                  <a:latin typeface="Calibri "/>
                </a:rPr>
                <a:t>Studietechnieken</a:t>
              </a:r>
              <a:endParaRPr lang="en-GB" sz="1800" kern="1200" dirty="0">
                <a:solidFill>
                  <a:srgbClr val="E7E6E6">
                    <a:lumMod val="10000"/>
                  </a:srgbClr>
                </a:solidFill>
                <a:latin typeface="Calibri "/>
              </a:endParaRPr>
            </a:p>
          </p:txBody>
        </p: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46D32470-A20B-3306-41E8-E50CA757F54E}"/>
                </a:ext>
              </a:extLst>
            </p:cNvPr>
            <p:cNvSpPr txBox="1"/>
            <p:nvPr/>
          </p:nvSpPr>
          <p:spPr>
            <a:xfrm>
              <a:off x="547613" y="1392720"/>
              <a:ext cx="633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Unit 4.2 </a:t>
              </a:r>
            </a:p>
          </p:txBody>
        </p:sp>
      </p:grpSp>
      <p:sp>
        <p:nvSpPr>
          <p:cNvPr id="15" name="Marcador de Posição do Texto 2">
            <a:extLst>
              <a:ext uri="{FF2B5EF4-FFF2-40B4-BE49-F238E27FC236}">
                <a16:creationId xmlns:a16="http://schemas.microsoft.com/office/drawing/2014/main" id="{A0F51471-3020-B5F5-F609-6857852C0974}"/>
              </a:ext>
            </a:extLst>
          </p:cNvPr>
          <p:cNvSpPr txBox="1">
            <a:spLocks/>
          </p:cNvSpPr>
          <p:nvPr/>
        </p:nvSpPr>
        <p:spPr>
          <a:xfrm>
            <a:off x="379615" y="4335456"/>
            <a:ext cx="5383573" cy="8967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lvl="1" indent="-285750">
              <a:buClrTx/>
              <a:buFont typeface="Wingdings" panose="05000000000000000000" pitchFamily="2" charset="2"/>
              <a:buChar char="ü"/>
              <a:defRPr/>
            </a:pPr>
            <a:r>
              <a:rPr lang="nl-NL" sz="1800" dirty="0">
                <a:solidFill>
                  <a:prstClr val="black"/>
                </a:solidFill>
              </a:rPr>
              <a:t>Actief herhalen (Active recall)  </a:t>
            </a:r>
          </a:p>
          <a:p>
            <a:pPr marL="971550" lvl="1" indent="-285750">
              <a:buClrTx/>
              <a:buFont typeface="Wingdings" panose="05000000000000000000" pitchFamily="2" charset="2"/>
              <a:buChar char="ü"/>
              <a:defRPr/>
            </a:pPr>
            <a:r>
              <a:rPr lang="nl-NL" sz="1800" dirty="0">
                <a:solidFill>
                  <a:prstClr val="black"/>
                </a:solidFill>
              </a:rPr>
              <a:t>Mindmaps  </a:t>
            </a:r>
          </a:p>
          <a:p>
            <a:pPr marL="971550" lvl="1" indent="-285750">
              <a:buClrTx/>
              <a:buFont typeface="Wingdings" panose="05000000000000000000" pitchFamily="2" charset="2"/>
              <a:buChar char="ü"/>
              <a:defRPr/>
            </a:pPr>
            <a:r>
              <a:rPr lang="nl-NL" sz="1800" dirty="0">
                <a:solidFill>
                  <a:prstClr val="black"/>
                </a:solidFill>
              </a:rPr>
              <a:t>Pomodoro  </a:t>
            </a:r>
          </a:p>
          <a:p>
            <a:pPr marL="971550" lvl="1" indent="-285750">
              <a:buClrTx/>
              <a:buFont typeface="Wingdings" panose="05000000000000000000" pitchFamily="2" charset="2"/>
              <a:buChar char="ü"/>
              <a:defRPr/>
            </a:pPr>
            <a:r>
              <a:rPr lang="nl-NL" sz="1800" dirty="0">
                <a:solidFill>
                  <a:prstClr val="black"/>
                </a:solidFill>
              </a:rPr>
              <a:t>Technieken combineren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16" name="Group 11">
            <a:extLst>
              <a:ext uri="{FF2B5EF4-FFF2-40B4-BE49-F238E27FC236}">
                <a16:creationId xmlns:a16="http://schemas.microsoft.com/office/drawing/2014/main" id="{C5457C32-0BB1-9864-95D2-B09325F58CF6}"/>
              </a:ext>
            </a:extLst>
          </p:cNvPr>
          <p:cNvGrpSpPr/>
          <p:nvPr/>
        </p:nvGrpSpPr>
        <p:grpSpPr>
          <a:xfrm>
            <a:off x="6391661" y="1157086"/>
            <a:ext cx="4750217" cy="896771"/>
            <a:chOff x="415948" y="1272847"/>
            <a:chExt cx="4750217" cy="896771"/>
          </a:xfrm>
        </p:grpSpPr>
        <p:sp>
          <p:nvSpPr>
            <p:cNvPr id="17" name="Retângulo: Cantos Arredondados 4">
              <a:extLst>
                <a:ext uri="{FF2B5EF4-FFF2-40B4-BE49-F238E27FC236}">
                  <a16:creationId xmlns:a16="http://schemas.microsoft.com/office/drawing/2014/main" id="{95E3C910-DEEE-3852-59EA-D03430516905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tângulo: Cantos Arredondados 11">
              <a:extLst>
                <a:ext uri="{FF2B5EF4-FFF2-40B4-BE49-F238E27FC236}">
                  <a16:creationId xmlns:a16="http://schemas.microsoft.com/office/drawing/2014/main" id="{96F6DFD3-E6DA-7BAC-9DA2-AA8BCA344EE2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E24605B9-B180-6E9C-61E4-DC023E35DA71}"/>
                </a:ext>
              </a:extLst>
            </p:cNvPr>
            <p:cNvSpPr txBox="1"/>
            <p:nvPr/>
          </p:nvSpPr>
          <p:spPr>
            <a:xfrm>
              <a:off x="1460978" y="1384631"/>
              <a:ext cx="35569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buClrTx/>
                <a:defRPr/>
              </a:pPr>
              <a:r>
                <a:rPr lang="nl-NL" sz="1800" dirty="0">
                  <a:latin typeface="+mn-lt"/>
                </a:rPr>
                <a:t>Dingen om te vermijden: Uitstelgedrag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TextBox 5">
              <a:extLst>
                <a:ext uri="{FF2B5EF4-FFF2-40B4-BE49-F238E27FC236}">
                  <a16:creationId xmlns:a16="http://schemas.microsoft.com/office/drawing/2014/main" id="{7D8E4CFA-8308-5313-702C-A7F7C3A0CA0A}"/>
                </a:ext>
              </a:extLst>
            </p:cNvPr>
            <p:cNvSpPr txBox="1"/>
            <p:nvPr/>
          </p:nvSpPr>
          <p:spPr>
            <a:xfrm>
              <a:off x="547613" y="1392720"/>
              <a:ext cx="633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Unit 4.3 </a:t>
              </a:r>
            </a:p>
          </p:txBody>
        </p:sp>
      </p:grpSp>
      <p:sp>
        <p:nvSpPr>
          <p:cNvPr id="21" name="Marcador de Posição do Texto 2">
            <a:extLst>
              <a:ext uri="{FF2B5EF4-FFF2-40B4-BE49-F238E27FC236}">
                <a16:creationId xmlns:a16="http://schemas.microsoft.com/office/drawing/2014/main" id="{558B9E27-CA52-0E07-32A3-C32D79C5B1A8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6096000" y="2118230"/>
            <a:ext cx="5740400" cy="154570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nl-NL" sz="1800" dirty="0"/>
              <a:t>De cyclus van uitstelgedrag  </a:t>
            </a:r>
          </a:p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nl-NL" sz="1800" dirty="0"/>
              <a:t>Gevolgen van uitstelgedrag en wat je eraan kunt doen  </a:t>
            </a:r>
          </a:p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nl-NL" sz="1800" dirty="0"/>
              <a:t>Hoe uitstelgedrag te bestrijden</a:t>
            </a:r>
            <a:endParaRPr lang="en-US" dirty="0"/>
          </a:p>
          <a:p>
            <a:endParaRPr lang="en-GB" dirty="0"/>
          </a:p>
        </p:txBody>
      </p:sp>
      <p:grpSp>
        <p:nvGrpSpPr>
          <p:cNvPr id="22" name="Group 11">
            <a:extLst>
              <a:ext uri="{FF2B5EF4-FFF2-40B4-BE49-F238E27FC236}">
                <a16:creationId xmlns:a16="http://schemas.microsoft.com/office/drawing/2014/main" id="{51189F9F-F548-F14C-310D-56BC42E6766C}"/>
              </a:ext>
            </a:extLst>
          </p:cNvPr>
          <p:cNvGrpSpPr/>
          <p:nvPr/>
        </p:nvGrpSpPr>
        <p:grpSpPr>
          <a:xfrm>
            <a:off x="6391660" y="3339470"/>
            <a:ext cx="4750217" cy="896771"/>
            <a:chOff x="415948" y="1272847"/>
            <a:chExt cx="4750217" cy="896771"/>
          </a:xfrm>
        </p:grpSpPr>
        <p:sp>
          <p:nvSpPr>
            <p:cNvPr id="23" name="Retângulo: Cantos Arredondados 4">
              <a:extLst>
                <a:ext uri="{FF2B5EF4-FFF2-40B4-BE49-F238E27FC236}">
                  <a16:creationId xmlns:a16="http://schemas.microsoft.com/office/drawing/2014/main" id="{B1B12E70-AE16-598E-A6F9-5FBC92BD7879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tângulo: Cantos Arredondados 11">
              <a:extLst>
                <a:ext uri="{FF2B5EF4-FFF2-40B4-BE49-F238E27FC236}">
                  <a16:creationId xmlns:a16="http://schemas.microsoft.com/office/drawing/2014/main" id="{0724CD0A-2341-F564-06E7-35135E45AF6E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CaixaDeTexto 18">
              <a:extLst>
                <a:ext uri="{FF2B5EF4-FFF2-40B4-BE49-F238E27FC236}">
                  <a16:creationId xmlns:a16="http://schemas.microsoft.com/office/drawing/2014/main" id="{03129AE0-D5E6-EEFE-7DD5-2A88FC579F97}"/>
                </a:ext>
              </a:extLst>
            </p:cNvPr>
            <p:cNvSpPr txBox="1"/>
            <p:nvPr/>
          </p:nvSpPr>
          <p:spPr>
            <a:xfrm>
              <a:off x="1460979" y="1425393"/>
              <a:ext cx="35569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buClrTx/>
                <a:defRPr/>
              </a:pPr>
              <a:r>
                <a:rPr lang="nl-NL" sz="1800" dirty="0">
                  <a:latin typeface="Calibri "/>
                </a:rPr>
                <a:t>Dingen om te vermijden: Afleidingen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 "/>
                <a:ea typeface="+mn-ea"/>
                <a:cs typeface="+mn-cs"/>
              </a:endParaRPr>
            </a:p>
          </p:txBody>
        </p:sp>
        <p:sp>
          <p:nvSpPr>
            <p:cNvPr id="26" name="TextBox 5">
              <a:extLst>
                <a:ext uri="{FF2B5EF4-FFF2-40B4-BE49-F238E27FC236}">
                  <a16:creationId xmlns:a16="http://schemas.microsoft.com/office/drawing/2014/main" id="{E835DC3C-618A-8751-BCD5-72F7B6CB73DA}"/>
                </a:ext>
              </a:extLst>
            </p:cNvPr>
            <p:cNvSpPr txBox="1"/>
            <p:nvPr/>
          </p:nvSpPr>
          <p:spPr>
            <a:xfrm>
              <a:off x="547613" y="1392720"/>
              <a:ext cx="633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Unit 4.4 </a:t>
              </a:r>
            </a:p>
          </p:txBody>
        </p:sp>
      </p:grpSp>
      <p:sp>
        <p:nvSpPr>
          <p:cNvPr id="27" name="Marcador de Posição do Texto 2">
            <a:extLst>
              <a:ext uri="{FF2B5EF4-FFF2-40B4-BE49-F238E27FC236}">
                <a16:creationId xmlns:a16="http://schemas.microsoft.com/office/drawing/2014/main" id="{29D51E03-C726-06D0-4913-AF81824761BA}"/>
              </a:ext>
            </a:extLst>
          </p:cNvPr>
          <p:cNvSpPr txBox="1">
            <a:spLocks/>
          </p:cNvSpPr>
          <p:nvPr/>
        </p:nvSpPr>
        <p:spPr>
          <a:xfrm>
            <a:off x="6096000" y="4388787"/>
            <a:ext cx="5740400" cy="154570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lvl="1" indent="-285750">
              <a:buClrTx/>
              <a:buFont typeface="Wingdings" panose="05000000000000000000" pitchFamily="2" charset="2"/>
              <a:buChar char="ü"/>
              <a:defRPr/>
            </a:pPr>
            <a:r>
              <a:rPr lang="nl-NL" sz="1800" dirty="0">
                <a:solidFill>
                  <a:prstClr val="black"/>
                </a:solidFill>
              </a:rPr>
              <a:t>Externe afleidingen  </a:t>
            </a:r>
          </a:p>
          <a:p>
            <a:pPr marL="971550" lvl="1" indent="-285750">
              <a:buClrTx/>
              <a:buFont typeface="Wingdings" panose="05000000000000000000" pitchFamily="2" charset="2"/>
              <a:buChar char="ü"/>
              <a:defRPr/>
            </a:pPr>
            <a:r>
              <a:rPr lang="nl-NL" sz="1800" dirty="0">
                <a:solidFill>
                  <a:prstClr val="black"/>
                </a:solidFill>
              </a:rPr>
              <a:t>Interne afleidingen  </a:t>
            </a:r>
          </a:p>
          <a:p>
            <a:pPr marL="971550" lvl="1" indent="-285750">
              <a:buClrTx/>
              <a:buFont typeface="Wingdings" panose="05000000000000000000" pitchFamily="2" charset="2"/>
              <a:buChar char="ü"/>
              <a:defRPr/>
            </a:pPr>
            <a:r>
              <a:rPr lang="nl-NL" sz="1800" dirty="0">
                <a:solidFill>
                  <a:prstClr val="black"/>
                </a:solidFill>
              </a:rPr>
              <a:t>Afleidingen beheersen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0635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A91E7-B505-C582-844A-7252BBD816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19609" y="736998"/>
            <a:ext cx="11837761" cy="7049966"/>
          </a:xfrm>
        </p:spPr>
        <p:txBody>
          <a:bodyPr/>
          <a:lstStyle/>
          <a:p>
            <a:pPr marL="444500" indent="-342900">
              <a:buFont typeface="Wingdings" panose="05000000000000000000" pitchFamily="2" charset="2"/>
              <a:buChar char="§"/>
            </a:pPr>
            <a:endParaRPr lang="pt-BR" dirty="0">
              <a:solidFill>
                <a:srgbClr val="000000"/>
              </a:solidFill>
            </a:endParaRPr>
          </a:p>
          <a:p>
            <a:r>
              <a:rPr lang="nl-NL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Kennis</a:t>
            </a:r>
          </a:p>
          <a:p>
            <a:pPr>
              <a:buFont typeface="Arial" panose="05000000000000000000" pitchFamily="2" charset="2"/>
              <a:buChar char="•"/>
            </a:pPr>
            <a:r>
              <a:rPr lang="nl-NL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Verschillende leerstijlen</a:t>
            </a:r>
          </a:p>
          <a:p>
            <a:pPr>
              <a:buFont typeface="Arial" panose="05000000000000000000" pitchFamily="2" charset="2"/>
              <a:buChar char="•"/>
            </a:pPr>
            <a:r>
              <a:rPr lang="nl-NL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Belangrijke studietechnieken (Actief herhalen, Mindmaps, Pomodoro)</a:t>
            </a:r>
          </a:p>
          <a:p>
            <a:pPr>
              <a:buFont typeface="Arial" panose="05000000000000000000" pitchFamily="2" charset="2"/>
              <a:buChar char="•"/>
            </a:pPr>
            <a:r>
              <a:rPr lang="nl-NL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aard van uitstelgedrag en afleidingen</a:t>
            </a:r>
          </a:p>
          <a:p>
            <a:r>
              <a:rPr lang="nl-NL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Vaardigheden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Studietechnieken effectief toepassen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Tijd en focus beheren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Eigen leerstijl identificeren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Strategieën ontwikkelen om uitstelgedrag te overwinnen</a:t>
            </a:r>
          </a:p>
          <a:p>
            <a:r>
              <a:rPr lang="nl-NL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Competenties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Autonomie in leren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Consistentie in studiegewoonten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Strategieën voor een leven lang leren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Vermogen om methodes aan te passen aan persoonlijke behoeften</a:t>
            </a:r>
          </a:p>
          <a:p>
            <a:pPr marL="444500" indent="-342900">
              <a:buFont typeface="Wingdings" panose="05000000000000000000" pitchFamily="2" charset="2"/>
              <a:buChar char="§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1800" dirty="0">
              <a:solidFill>
                <a:srgbClr val="000000"/>
              </a:solidFill>
            </a:endParaRPr>
          </a:p>
          <a:p>
            <a:pPr marL="514350" indent="-285750">
              <a:buFont typeface="Wingdings" panose="05000000000000000000" pitchFamily="2" charset="2"/>
              <a:buChar char="§"/>
            </a:pPr>
            <a:endParaRPr lang="en-US" sz="1800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DC810EDE-5B80-4B31-6B8B-D0B8081D2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8047" y="340764"/>
            <a:ext cx="9829323" cy="483986"/>
          </a:xfrm>
        </p:spPr>
        <p:txBody>
          <a:bodyPr/>
          <a:lstStyle/>
          <a:p>
            <a:r>
              <a:rPr lang="nl-NL" dirty="0"/>
              <a:t>Wat je in deze module zult bereiken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769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2128F-07B1-DEA4-0F70-313BE7BE0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444470-A6E5-85C8-D18B-3B80636F70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7916980" cy="1762299"/>
          </a:xfrm>
        </p:spPr>
        <p:txBody>
          <a:bodyPr/>
          <a:lstStyle/>
          <a:p>
            <a:r>
              <a:rPr lang="sr-Latn-RS" dirty="0"/>
              <a:t>UNIT 4.1: Leerstijlen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65469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 txBox="1">
            <a:spLocks noGrp="1"/>
          </p:cNvSpPr>
          <p:nvPr>
            <p:ph type="body" idx="1"/>
          </p:nvPr>
        </p:nvSpPr>
        <p:spPr>
          <a:xfrm>
            <a:off x="362075" y="321845"/>
            <a:ext cx="5733900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sr-Latn-RS" dirty="0"/>
              <a:t>Wat zijn leerstijlen?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1" name="Google Shape;141;p7"/>
          <p:cNvSpPr txBox="1">
            <a:spLocks noGrp="1"/>
          </p:cNvSpPr>
          <p:nvPr>
            <p:ph type="body" idx="2"/>
          </p:nvPr>
        </p:nvSpPr>
        <p:spPr>
          <a:xfrm>
            <a:off x="362075" y="1230275"/>
            <a:ext cx="5733900" cy="55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01600" indent="0">
              <a:buNone/>
            </a:pPr>
            <a:r>
              <a:rPr lang="nl-NL" dirty="0">
                <a:highlight>
                  <a:srgbClr val="FFFFFF"/>
                </a:highlight>
                <a:latin typeface="Calibri "/>
              </a:rPr>
              <a:t>Iedere persoon heeft natuurlijke voorkeuren in de manier waarop informatie wordt verwerkt:</a:t>
            </a:r>
          </a:p>
          <a:p>
            <a:r>
              <a:rPr lang="nl-NL" b="1" dirty="0">
                <a:highlight>
                  <a:srgbClr val="FFFFFF"/>
                </a:highlight>
                <a:latin typeface="Calibri "/>
              </a:rPr>
              <a:t>Visueel</a:t>
            </a:r>
            <a:r>
              <a:rPr lang="nl-NL" dirty="0">
                <a:highlight>
                  <a:srgbClr val="FFFFFF"/>
                </a:highlight>
                <a:latin typeface="Calibri "/>
              </a:rPr>
              <a:t>: leert het best via beelden, diagrammen, grafieken en kleuren.</a:t>
            </a:r>
          </a:p>
          <a:p>
            <a:r>
              <a:rPr lang="nl-NL" b="1" dirty="0">
                <a:highlight>
                  <a:srgbClr val="FFFFFF"/>
                </a:highlight>
                <a:latin typeface="Calibri "/>
              </a:rPr>
              <a:t>Auditief</a:t>
            </a:r>
            <a:r>
              <a:rPr lang="nl-NL" dirty="0">
                <a:highlight>
                  <a:srgbClr val="FFFFFF"/>
                </a:highlight>
                <a:latin typeface="Calibri "/>
              </a:rPr>
              <a:t>: onthoudt informatie door te luisteren naar uitleg, debatten of opnames.</a:t>
            </a:r>
          </a:p>
          <a:p>
            <a:r>
              <a:rPr lang="nl-NL" b="1" dirty="0">
                <a:highlight>
                  <a:srgbClr val="FFFFFF"/>
                </a:highlight>
                <a:latin typeface="Calibri "/>
              </a:rPr>
              <a:t>Kinesthetisch</a:t>
            </a:r>
            <a:r>
              <a:rPr lang="nl-NL" dirty="0">
                <a:highlight>
                  <a:srgbClr val="FFFFFF"/>
                </a:highlight>
                <a:latin typeface="Calibri "/>
              </a:rPr>
              <a:t>: leert door te doen, te experimenteren en het lichaam te gebruiken in het leerproces.</a:t>
            </a:r>
          </a:p>
          <a:p>
            <a:pPr marL="101600" indent="0">
              <a:buNone/>
            </a:pPr>
            <a:r>
              <a:rPr lang="nl-NL" b="1" dirty="0">
                <a:highlight>
                  <a:srgbClr val="FFFFFF"/>
                </a:highlight>
                <a:latin typeface="Calibri "/>
              </a:rPr>
              <a:t>Het herkennen van de voorkeursstijl maakt het mogelijk om het leerpotentieel maximaal te benutten.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6ea64c330c_0_13"/>
          <p:cNvSpPr txBox="1">
            <a:spLocks noGrp="1"/>
          </p:cNvSpPr>
          <p:nvPr>
            <p:ph type="body" idx="1"/>
          </p:nvPr>
        </p:nvSpPr>
        <p:spPr>
          <a:xfrm>
            <a:off x="434503" y="693037"/>
            <a:ext cx="5733900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sr-Latn-RS" sz="2800" dirty="0">
                <a:latin typeface="Calibri" panose="020F0502020204030204" pitchFamily="34" charset="0"/>
                <a:cs typeface="Calibri" panose="020F0502020204030204" pitchFamily="34" charset="0"/>
              </a:rPr>
              <a:t>Mijn stijl identificeren</a:t>
            </a:r>
            <a:endParaRPr lang="en-US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7" name="Google Shape;147;g36ea64c330c_0_13"/>
          <p:cNvSpPr txBox="1">
            <a:spLocks noGrp="1"/>
          </p:cNvSpPr>
          <p:nvPr>
            <p:ph type="body" idx="2"/>
          </p:nvPr>
        </p:nvSpPr>
        <p:spPr>
          <a:xfrm>
            <a:off x="362075" y="1230275"/>
            <a:ext cx="5733900" cy="55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sr-Latn-RS" b="1" dirty="0">
                <a:latin typeface="Calibri "/>
              </a:rPr>
              <a:t>Praktische zelfevaluatie:</a:t>
            </a:r>
            <a:endParaRPr lang="en-US" b="1" dirty="0">
              <a:latin typeface="Calibri 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dirty="0">
                <a:latin typeface="Calibri "/>
                <a:cs typeface="Calibri" panose="020F0502020204030204" pitchFamily="34" charset="0"/>
              </a:rPr>
              <a:t>
</a:t>
            </a:r>
            <a:r>
              <a:rPr lang="nl-NL" dirty="0">
                <a:latin typeface="Calibri "/>
                <a:cs typeface="Calibri" panose="020F0502020204030204" pitchFamily="34" charset="0"/>
              </a:rPr>
              <a:t>Geef ik de voorkeur aan onderstrepen en het maken van visuele samenvattingen? → </a:t>
            </a:r>
            <a:r>
              <a:rPr lang="nl-NL" b="1" dirty="0">
                <a:latin typeface="Calibri "/>
                <a:cs typeface="Calibri" panose="020F0502020204030204" pitchFamily="34" charset="0"/>
              </a:rPr>
              <a:t>Visueel.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dirty="0">
                <a:latin typeface="Calibri "/>
                <a:cs typeface="Calibri" panose="020F0502020204030204" pitchFamily="34" charset="0"/>
              </a:rPr>
              <a:t>
</a:t>
            </a:r>
            <a:r>
              <a:rPr lang="nl-NL" dirty="0">
                <a:latin typeface="Calibri "/>
                <a:cs typeface="Calibri" panose="020F0502020204030204" pitchFamily="34" charset="0"/>
              </a:rPr>
              <a:t>Moet ik uitleg hardop horen om het beter te begrijpen? → </a:t>
            </a:r>
            <a:r>
              <a:rPr lang="nl-NL" b="1" dirty="0">
                <a:latin typeface="Calibri "/>
                <a:cs typeface="Calibri" panose="020F0502020204030204" pitchFamily="34" charset="0"/>
              </a:rPr>
              <a:t>Auditief.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dirty="0">
                <a:latin typeface="Calibri "/>
                <a:cs typeface="Calibri" panose="020F0502020204030204" pitchFamily="34" charset="0"/>
              </a:rPr>
              <a:t>
</a:t>
            </a:r>
            <a:r>
              <a:rPr lang="nl-NL" dirty="0">
                <a:latin typeface="Calibri "/>
                <a:cs typeface="Calibri" panose="020F0502020204030204" pitchFamily="34" charset="0"/>
              </a:rPr>
              <a:t>Begrijp ik iets pas volledig wanneer ik het uitvoer of oefen? → </a:t>
            </a:r>
            <a:endParaRPr lang="nl-NL" b="1" dirty="0">
              <a:latin typeface="Calibri "/>
              <a:cs typeface="Calibri" panose="020F050202020403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dirty="0">
                <a:latin typeface="Calibri "/>
                <a:cs typeface="Calibri" panose="020F0502020204030204" pitchFamily="34" charset="0"/>
              </a:rPr>
              <a:t>
</a:t>
            </a:r>
            <a:r>
              <a:rPr lang="nl-NL" b="1" dirty="0">
                <a:latin typeface="Calibri "/>
              </a:rPr>
              <a:t>Voorgestelde oefening:</a:t>
            </a:r>
            <a:r>
              <a:rPr lang="nl-NL" dirty="0">
                <a:latin typeface="Calibri "/>
              </a:rPr>
              <a:t> denk terug aan een recente leersituatie en bepaal welke van deze methoden het meest effectief was.</a:t>
            </a:r>
            <a:endParaRPr sz="1600" b="1" dirty="0">
              <a:highlight>
                <a:srgbClr val="FFFFFF"/>
              </a:highlight>
              <a:latin typeface="Calibri "/>
              <a:cs typeface="Calibri" panose="020F050202020403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099DE0-48BF-9C34-57EF-7178BF615B47}"/>
              </a:ext>
            </a:extLst>
          </p:cNvPr>
          <p:cNvSpPr txBox="1">
            <a:spLocks/>
          </p:cNvSpPr>
          <p:nvPr/>
        </p:nvSpPr>
        <p:spPr>
          <a:xfrm>
            <a:off x="1714222" y="37756"/>
            <a:ext cx="11070645" cy="131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/>
            <a:r>
              <a:rPr lang="nl-NL" dirty="0"/>
              <a:t>Identificeren en combineren van stijlen</a:t>
            </a:r>
            <a:endParaRPr lang="en-US" sz="2000" b="0" dirty="0">
              <a:solidFill>
                <a:srgbClr val="28314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6ea64c330c_0_18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sr-Latn-RS" dirty="0"/>
              <a:t>Gebruik gecombineerde stijlen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" name="Google Shape;153;g36ea64c330c_0_18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00" cy="54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BR" sz="2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BR" sz="2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BR" sz="2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BR" sz="2000" dirty="0"/>
          </a:p>
          <a:p>
            <a:pPr marL="0" indent="0">
              <a:spcBef>
                <a:spcPts val="0"/>
              </a:spcBef>
              <a:buClr>
                <a:srgbClr val="222240"/>
              </a:buClr>
              <a:buSzPts val="2000"/>
            </a:pP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Hoewel elke persoon een voorkeursstijl heeft, verhoogt multimodaal leren (het combineren van meerdere stijlen) de retentie en motivatie.  </a:t>
            </a:r>
          </a:p>
          <a:p>
            <a:pPr marL="0" indent="0">
              <a:spcBef>
                <a:spcPts val="0"/>
              </a:spcBef>
              <a:buClr>
                <a:srgbClr val="222240"/>
              </a:buClr>
              <a:buSzPts val="2000"/>
            </a:pPr>
            <a:endParaRPr lang="nl-N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Clr>
                <a:srgbClr val="222240"/>
              </a:buClr>
              <a:buSzPts val="2000"/>
            </a:pPr>
            <a:r>
              <a:rPr lang="nl-NL" sz="2000" b="1" dirty="0">
                <a:latin typeface="Calibri" panose="020F0502020204030204" pitchFamily="34" charset="0"/>
                <a:cs typeface="Calibri" panose="020F0502020204030204" pitchFamily="34" charset="0"/>
              </a:rPr>
              <a:t>Praktisch voorbeeld: 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Bestudeer een concept door een tekst te lezen (</a:t>
            </a:r>
            <a:r>
              <a:rPr lang="nl-NL" sz="2000" b="1" dirty="0">
                <a:latin typeface="Calibri" panose="020F0502020204030204" pitchFamily="34" charset="0"/>
                <a:cs typeface="Calibri" panose="020F0502020204030204" pitchFamily="34" charset="0"/>
              </a:rPr>
              <a:t>visueel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), een uitleg op te nemen en terug te luisteren (</a:t>
            </a:r>
            <a:r>
              <a:rPr lang="nl-NL" sz="2000" b="1" dirty="0">
                <a:latin typeface="Calibri" panose="020F0502020204030204" pitchFamily="34" charset="0"/>
                <a:cs typeface="Calibri" panose="020F0502020204030204" pitchFamily="34" charset="0"/>
              </a:rPr>
              <a:t>auditief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), en het toe te passen in een praktische oefening (</a:t>
            </a:r>
            <a:r>
              <a:rPr lang="nl-NL" sz="2000" b="1" dirty="0">
                <a:latin typeface="Calibri" panose="020F0502020204030204" pitchFamily="34" charset="0"/>
                <a:cs typeface="Calibri" panose="020F0502020204030204" pitchFamily="34" charset="0"/>
              </a:rPr>
              <a:t>kinesthetisch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1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1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1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1000" dirty="0"/>
          </a:p>
          <a:p>
            <a:pPr marL="0" lvl="0" indent="0" algn="r">
              <a:spcBef>
                <a:spcPts val="0"/>
              </a:spcBef>
              <a:buClr>
                <a:srgbClr val="222240"/>
              </a:buClr>
              <a:buSzPts val="2000"/>
            </a:pP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Image source: https://esl-curriculum.com/</a:t>
            </a:r>
            <a:endParaRPr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9D5445-769E-A284-7547-59AEB0493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2491" y="1431274"/>
            <a:ext cx="5118253" cy="51182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D0874-5BFD-85B6-C24B-A18910D27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78B13A-2556-71BF-6B73-52B31DACC6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7916980" cy="1762299"/>
          </a:xfrm>
        </p:spPr>
        <p:txBody>
          <a:bodyPr/>
          <a:lstStyle/>
          <a:p>
            <a:r>
              <a:rPr lang="sr-Latn-RS" dirty="0"/>
              <a:t>UNIT 4.2: Studie­technieken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74656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nl-NL" dirty="0"/>
              <a:t>Techniek: Actief Herinneren (Active Recall)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0" name="Google Shape;190;p6"/>
          <p:cNvSpPr txBox="1">
            <a:spLocks noGrp="1"/>
          </p:cNvSpPr>
          <p:nvPr>
            <p:ph type="body" idx="2"/>
          </p:nvPr>
        </p:nvSpPr>
        <p:spPr>
          <a:xfrm>
            <a:off x="362081" y="1552139"/>
            <a:ext cx="6052575" cy="5305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r>
              <a:rPr lang="nl-NL" b="1" dirty="0">
                <a:latin typeface="Calibri "/>
              </a:rPr>
              <a:t>Actief Herinneren</a:t>
            </a:r>
            <a:r>
              <a:rPr lang="nl-NL" dirty="0">
                <a:latin typeface="Calibri "/>
              </a:rPr>
              <a:t> is het oefenen van het </a:t>
            </a:r>
            <a:r>
              <a:rPr lang="nl-NL" b="1" dirty="0">
                <a:latin typeface="Calibri "/>
              </a:rPr>
              <a:t>ophalen van informatie uit je geheugen</a:t>
            </a:r>
            <a:r>
              <a:rPr lang="nl-NL" dirty="0">
                <a:latin typeface="Calibri "/>
              </a:rPr>
              <a:t> zonder je notities of studieboeken te raadplegen.</a:t>
            </a: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br>
              <a:rPr lang="en-US" dirty="0">
                <a:latin typeface="Calibri "/>
                <a:cs typeface="Calibri" panose="020F0502020204030204" pitchFamily="34" charset="0"/>
              </a:rPr>
            </a:br>
            <a:r>
              <a:rPr lang="nl-NL" b="1" dirty="0">
                <a:latin typeface="Calibri "/>
                <a:cs typeface="Calibri" panose="020F0502020204030204" pitchFamily="34" charset="0"/>
              </a:rPr>
              <a:t>Voorbeeld</a:t>
            </a:r>
            <a:r>
              <a:rPr lang="nl-NL" dirty="0">
                <a:latin typeface="Calibri "/>
                <a:cs typeface="Calibri" panose="020F0502020204030204" pitchFamily="34" charset="0"/>
              </a:rPr>
              <a:t>: Na het afronden van een hoofdstuk, sluit je het boek en schrijf je alles op of leg je hardop uit wat je nog weet.</a:t>
            </a: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br>
              <a:rPr lang="en-US" dirty="0">
                <a:latin typeface="Calibri "/>
                <a:cs typeface="Calibri" panose="020F0502020204030204" pitchFamily="34" charset="0"/>
              </a:rPr>
            </a:br>
            <a:r>
              <a:rPr lang="nl-NL" b="1" dirty="0">
                <a:latin typeface="Calibri "/>
                <a:cs typeface="Calibri" panose="020F0502020204030204" pitchFamily="34" charset="0"/>
              </a:rPr>
              <a:t>Voordelen</a:t>
            </a:r>
            <a:r>
              <a:rPr lang="nl-NL" dirty="0">
                <a:latin typeface="Calibri "/>
                <a:cs typeface="Calibri" panose="020F0502020204030204" pitchFamily="34" charset="0"/>
              </a:rPr>
              <a:t>: Het versterkt het langetermijngeheugen, verbetert het begrip, vergroot het zelfvertrouwen en bereidt je beter voor op examens en toetsen.</a:t>
            </a:r>
            <a:endParaRPr sz="1800" dirty="0">
              <a:latin typeface="Calibri "/>
            </a:endParaRPr>
          </a:p>
        </p:txBody>
      </p:sp>
      <p:pic>
        <p:nvPicPr>
          <p:cNvPr id="191" name="Google Shape;191;p6" descr="Uma imagem com pessoa, vestuário, Cara humana, interior&#10;&#10;Os conteúdos gerados por IA poderão estar incorretos.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l="17502" r="31723"/>
          <a:stretch/>
        </p:blipFill>
        <p:spPr>
          <a:xfrm>
            <a:off x="6968836" y="0"/>
            <a:ext cx="522316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6ea64c330c_0_86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sr-Latn-RS" dirty="0"/>
              <a:t>Techniek: Mindmaps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7" name="Google Shape;197;g36ea64c330c_0_86"/>
          <p:cNvSpPr txBox="1">
            <a:spLocks noGrp="1"/>
          </p:cNvSpPr>
          <p:nvPr>
            <p:ph type="body" idx="2"/>
          </p:nvPr>
        </p:nvSpPr>
        <p:spPr>
          <a:xfrm>
            <a:off x="362081" y="1230283"/>
            <a:ext cx="6052500" cy="53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01600" indent="0">
              <a:buNone/>
            </a:pPr>
            <a:r>
              <a:rPr lang="nl-NL" dirty="0">
                <a:latin typeface="Calibri "/>
              </a:rPr>
              <a:t>Een </a:t>
            </a:r>
            <a:r>
              <a:rPr lang="nl-NL" b="1" dirty="0">
                <a:latin typeface="Calibri "/>
              </a:rPr>
              <a:t>Mindmap</a:t>
            </a:r>
            <a:r>
              <a:rPr lang="nl-NL" dirty="0">
                <a:latin typeface="Calibri "/>
              </a:rPr>
              <a:t> is een visueel hulpmiddel dat ideeën ordent in een hiërarchische en vertakkende structuur.</a:t>
            </a:r>
            <a:endParaRPr lang="sr-Latn-RS" dirty="0">
              <a:latin typeface="Calibri "/>
            </a:endParaRPr>
          </a:p>
          <a:p>
            <a:pPr marL="101600" indent="0">
              <a:buNone/>
            </a:pPr>
            <a:endParaRPr lang="nl-NL" dirty="0">
              <a:latin typeface="Calibri "/>
            </a:endParaRPr>
          </a:p>
          <a:p>
            <a:pPr marL="101600" indent="0">
              <a:buNone/>
            </a:pPr>
            <a:r>
              <a:rPr lang="nl-NL" b="1" dirty="0">
                <a:latin typeface="Calibri "/>
              </a:rPr>
              <a:t>Voorbeeld:</a:t>
            </a:r>
            <a:r>
              <a:rPr lang="nl-NL" dirty="0">
                <a:latin typeface="Calibri "/>
              </a:rPr>
              <a:t> Plaats het centrale thema in het midden, voeg kernwoorden eromheen toe en maak vertakkingen voor voorbeelden en ondersteunende details.</a:t>
            </a:r>
            <a:endParaRPr lang="sr-Latn-RS" dirty="0">
              <a:latin typeface="Calibri "/>
            </a:endParaRPr>
          </a:p>
          <a:p>
            <a:pPr marL="101600" indent="0">
              <a:buNone/>
            </a:pPr>
            <a:endParaRPr lang="nl-NL" dirty="0">
              <a:latin typeface="Calibri "/>
            </a:endParaRPr>
          </a:p>
          <a:p>
            <a:pPr marL="101600" indent="0">
              <a:buNone/>
            </a:pPr>
            <a:r>
              <a:rPr lang="nl-NL" b="1" dirty="0">
                <a:latin typeface="Calibri "/>
              </a:rPr>
              <a:t>Voordelen:</a:t>
            </a:r>
            <a:r>
              <a:rPr lang="nl-NL" dirty="0">
                <a:latin typeface="Calibri "/>
              </a:rPr>
              <a:t> Het vergroot de helderheid, stimuleert de creativiteit, verbetert het geheugen en maakt het visualiseren van verbanden tussen concepten gemakkelijker.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BF1B4AD-C2B0-CBD6-44BE-5A9AF48B5DF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 l="19146" r="19146"/>
          <a:stretch/>
        </p:blipFill>
        <p:spPr>
          <a:xfrm>
            <a:off x="7573992" y="2031594"/>
            <a:ext cx="4618008" cy="4157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6ea64c330c_0_9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sr-Latn-RS" dirty="0"/>
              <a:t>Techniek: Pomodoro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4" name="Google Shape;204;g36ea64c330c_0_97"/>
          <p:cNvSpPr txBox="1">
            <a:spLocks noGrp="1"/>
          </p:cNvSpPr>
          <p:nvPr>
            <p:ph type="body" idx="2"/>
          </p:nvPr>
        </p:nvSpPr>
        <p:spPr>
          <a:xfrm>
            <a:off x="370800" y="1429460"/>
            <a:ext cx="11450400" cy="50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nl-NL" dirty="0">
                <a:solidFill>
                  <a:srgbClr val="222222"/>
                </a:solidFill>
                <a:latin typeface="Calibri"/>
                <a:cs typeface="Calibri"/>
              </a:rPr>
              <a:t>De </a:t>
            </a:r>
            <a:r>
              <a:rPr lang="nl-NL" b="1" dirty="0">
                <a:solidFill>
                  <a:srgbClr val="222222"/>
                </a:solidFill>
                <a:latin typeface="Calibri"/>
                <a:cs typeface="Calibri"/>
              </a:rPr>
              <a:t>Pomodoro-techniek</a:t>
            </a:r>
            <a:r>
              <a:rPr lang="nl-NL" dirty="0">
                <a:solidFill>
                  <a:srgbClr val="222222"/>
                </a:solidFill>
                <a:latin typeface="Calibri"/>
                <a:cs typeface="Calibri"/>
              </a:rPr>
              <a:t> is een methode voor tijdbeheer die bestaat uit blokken van 25 minuten intense concentratie. Tijdens deze tijd is het belangrijk dat je je niet laat afleiden door je telefoon of </a:t>
            </a:r>
            <a:r>
              <a:rPr lang="nl-NL">
                <a:solidFill>
                  <a:srgbClr val="222222"/>
                </a:solidFill>
                <a:latin typeface="Calibri"/>
                <a:cs typeface="Calibri"/>
              </a:rPr>
              <a:t>gesprekken met anderen. Na elk blok volgt een korte pauze van 5 minuten. Na vier blokken (de </a:t>
            </a:r>
            <a:r>
              <a:rPr lang="nl-NL" dirty="0">
                <a:solidFill>
                  <a:srgbClr val="222222"/>
                </a:solidFill>
                <a:latin typeface="Calibri"/>
                <a:cs typeface="Calibri"/>
              </a:rPr>
              <a:t>zogenaamde </a:t>
            </a:r>
            <a:r>
              <a:rPr lang="nl-NL" err="1">
                <a:solidFill>
                  <a:srgbClr val="222222"/>
                </a:solidFill>
                <a:latin typeface="Calibri"/>
                <a:cs typeface="Calibri"/>
              </a:rPr>
              <a:t>pomodoro’s</a:t>
            </a:r>
            <a:r>
              <a:rPr lang="nl-NL" dirty="0">
                <a:solidFill>
                  <a:srgbClr val="222222"/>
                </a:solidFill>
                <a:latin typeface="Calibri"/>
                <a:cs typeface="Calibri"/>
              </a:rPr>
              <a:t>) neem je een langere pauze van 15 tot 30 minuten.</a:t>
            </a:r>
            <a:endParaRPr lang="sr-Latn-RS" dirty="0">
              <a:solidFill>
                <a:srgbClr val="222222"/>
              </a:solidFill>
              <a:latin typeface="Calibri"/>
              <a:cs typeface="Calibri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endParaRPr lang="sr-Latn-RS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nl-NL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Deze techniek helpt om de focus te vergroten, uitstelgedrag tegen te gaan en de productiviteit en motivatie te verbeteren.</a:t>
            </a:r>
            <a:endParaRPr lang="sr-Latn-RS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endParaRPr lang="sr-Latn-RS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nl-NL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Stappen: </a:t>
            </a:r>
            <a:r>
              <a:rPr lang="nl-NL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werkt 25 minuten geconcentreerd aan een taak, daarna neem je 5 minuten pauze, en na vier cycli neem je een langere pauze van 15–30 minuten.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84BB93-A52E-072F-54C6-D9F6D137D3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/>
              <a:t>Technieken combineren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EEC881-D09D-E943-38ED-407A611B8DB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4632" y="1224793"/>
            <a:ext cx="11730451" cy="5023867"/>
          </a:xfrm>
        </p:spPr>
        <p:txBody>
          <a:bodyPr/>
          <a:lstStyle/>
          <a:p>
            <a:pPr marL="228600" indent="0"/>
            <a:r>
              <a:rPr lang="nl-NL" b="1" dirty="0">
                <a:latin typeface="Calibri "/>
                <a:cs typeface="Calibri" panose="020F0502020204030204" pitchFamily="34" charset="0"/>
              </a:rPr>
              <a:t>De technieken kunnen samen worden gebruikt:</a:t>
            </a:r>
            <a:endParaRPr lang="sr-Latn-RS" b="1" dirty="0">
              <a:latin typeface="Calibri "/>
              <a:cs typeface="Calibri" panose="020F0502020204030204" pitchFamily="34" charset="0"/>
            </a:endParaRPr>
          </a:p>
          <a:p>
            <a:pPr marL="228600" indent="0"/>
            <a:endParaRPr lang="sr-Latn-RS" b="1" dirty="0">
              <a:latin typeface="Calibri "/>
              <a:cs typeface="Calibri" panose="020F0502020204030204" pitchFamily="34" charset="0"/>
            </a:endParaRPr>
          </a:p>
          <a:p>
            <a:pPr marL="228600" indent="0"/>
            <a:endParaRPr lang="en-US" dirty="0">
              <a:latin typeface="Calibri "/>
              <a:cs typeface="Calibri" panose="020F0502020204030204" pitchFamily="34" charset="0"/>
            </a:endParaRPr>
          </a:p>
          <a:p>
            <a:r>
              <a:rPr lang="nl-NL" dirty="0">
                <a:latin typeface="Calibri "/>
                <a:cs typeface="Calibri" panose="020F0502020204030204" pitchFamily="34" charset="0"/>
              </a:rPr>
              <a:t>Lees een tekst → maak een mindmap.</a:t>
            </a:r>
            <a:endParaRPr lang="sr-Latn-RS" dirty="0">
              <a:latin typeface="Calibri "/>
              <a:cs typeface="Calibri" panose="020F0502020204030204" pitchFamily="34" charset="0"/>
            </a:endParaRPr>
          </a:p>
          <a:p>
            <a:endParaRPr lang="sr-Latn-RS" dirty="0">
              <a:latin typeface="Calibri "/>
              <a:cs typeface="Calibri" panose="020F0502020204030204" pitchFamily="34" charset="0"/>
            </a:endParaRPr>
          </a:p>
          <a:p>
            <a:endParaRPr lang="nl-NL" dirty="0">
              <a:latin typeface="Calibri "/>
              <a:cs typeface="Calibri" panose="020F0502020204030204" pitchFamily="34" charset="0"/>
            </a:endParaRPr>
          </a:p>
          <a:p>
            <a:r>
              <a:rPr lang="nl-NL" dirty="0">
                <a:latin typeface="Calibri "/>
                <a:cs typeface="Calibri" panose="020F0502020204030204" pitchFamily="34" charset="0"/>
              </a:rPr>
              <a:t>Test wat je je herinnert (Actief Herinneren).</a:t>
            </a:r>
            <a:endParaRPr lang="sr-Latn-RS" dirty="0">
              <a:latin typeface="Calibri "/>
              <a:cs typeface="Calibri" panose="020F0502020204030204" pitchFamily="34" charset="0"/>
            </a:endParaRPr>
          </a:p>
          <a:p>
            <a:endParaRPr lang="sr-Latn-RS" dirty="0">
              <a:latin typeface="Calibri "/>
              <a:cs typeface="Calibri" panose="020F0502020204030204" pitchFamily="34" charset="0"/>
            </a:endParaRPr>
          </a:p>
          <a:p>
            <a:endParaRPr lang="nl-NL" dirty="0">
              <a:latin typeface="Calibri "/>
              <a:cs typeface="Calibri" panose="020F0502020204030204" pitchFamily="34" charset="0"/>
            </a:endParaRPr>
          </a:p>
          <a:p>
            <a:r>
              <a:rPr lang="nl-NL" dirty="0">
                <a:latin typeface="Calibri "/>
                <a:cs typeface="Calibri" panose="020F0502020204030204" pitchFamily="34" charset="0"/>
              </a:rPr>
              <a:t>Organiseer je sessies met de Pomodoro-techniek.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95CA22-78FE-4165-FB4C-4BDAD2338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4301" y="925943"/>
            <a:ext cx="2772040" cy="28107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6B7937-2AEA-F363-749C-6FB66E2EF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3871" y="3901368"/>
            <a:ext cx="2633512" cy="234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48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7F197-390D-1968-05D2-CE595472F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2EA331-5C13-036A-280C-0E0B18EAB0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9802602" cy="1762299"/>
          </a:xfrm>
        </p:spPr>
        <p:txBody>
          <a:bodyPr/>
          <a:lstStyle/>
          <a:p>
            <a:r>
              <a:rPr lang="nl-NL" dirty="0"/>
              <a:t>UNIT 4.3: Dingen om te vermijden: Uitstelgedrag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07872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6ef86f86b0_0_9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nl-NL" dirty="0"/>
              <a:t>Dingen om te vermijden: Uitstelgedrag</a:t>
            </a:r>
            <a:endParaRPr dirty="0"/>
          </a:p>
        </p:txBody>
      </p:sp>
      <p:pic>
        <p:nvPicPr>
          <p:cNvPr id="4" name="Picture Placeholder 3" descr="Why You Should Pay Attention to Your Procrastination ...">
            <a:extLst>
              <a:ext uri="{FF2B5EF4-FFF2-40B4-BE49-F238E27FC236}">
                <a16:creationId xmlns:a16="http://schemas.microsoft.com/office/drawing/2014/main" id="{8CE39DD0-FF15-DAF9-296F-D0DE55935E5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t="19211" b="19211"/>
          <a:stretch/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4286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4817E-9CF3-60F3-63FB-171ABB6EE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1075A-52FC-E2B0-8699-E7DD780946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195944"/>
            <a:ext cx="11730451" cy="6058208"/>
          </a:xfrm>
        </p:spPr>
        <p:txBody>
          <a:bodyPr/>
          <a:lstStyle/>
          <a:p>
            <a:r>
              <a:rPr lang="nl-NL" b="1" dirty="0">
                <a:solidFill>
                  <a:schemeClr val="tx1"/>
                </a:solidFill>
                <a:latin typeface="Calibri "/>
              </a:rPr>
              <a:t>De cyclus van uitstelgedrag</a:t>
            </a:r>
            <a:endParaRPr lang="sr-Latn-RS" b="1" dirty="0">
              <a:solidFill>
                <a:schemeClr val="tx1"/>
              </a:solidFill>
              <a:latin typeface="Calibri "/>
            </a:endParaRPr>
          </a:p>
          <a:p>
            <a:endParaRPr lang="nl-NL" b="1" dirty="0">
              <a:solidFill>
                <a:schemeClr val="tx1"/>
              </a:solidFill>
              <a:latin typeface="Calibri "/>
            </a:endParaRPr>
          </a:p>
          <a:p>
            <a:r>
              <a:rPr lang="nl-NL" dirty="0">
                <a:solidFill>
                  <a:schemeClr val="tx1"/>
                </a:solidFill>
                <a:latin typeface="Calibri "/>
              </a:rPr>
              <a:t>Uitstelgedrag betekent dat je belangrijke taken uitstelt door makkelijkere of leukere dingen te doen — zoals je kamer opruimen in plaats van studeren.</a:t>
            </a:r>
            <a:endParaRPr lang="sr-Latn-RS" dirty="0">
              <a:solidFill>
                <a:schemeClr val="tx1"/>
              </a:solidFill>
              <a:latin typeface="Calibri "/>
            </a:endParaRPr>
          </a:p>
          <a:p>
            <a:endParaRPr lang="nl-NL" dirty="0">
              <a:solidFill>
                <a:schemeClr val="tx1"/>
              </a:solidFill>
              <a:latin typeface="Calibri "/>
            </a:endParaRPr>
          </a:p>
          <a:p>
            <a:pPr marL="685800" indent="-457200">
              <a:buFont typeface="+mj-lt"/>
              <a:buAutoNum type="arabicPeriod"/>
            </a:pPr>
            <a:r>
              <a:rPr lang="nl-NL" b="1" dirty="0">
                <a:solidFill>
                  <a:schemeClr val="tx1"/>
                </a:solidFill>
                <a:latin typeface="Calibri "/>
              </a:rPr>
              <a:t>Taak verschijnt</a:t>
            </a:r>
            <a:r>
              <a:rPr lang="nl-NL" dirty="0">
                <a:solidFill>
                  <a:schemeClr val="tx1"/>
                </a:solidFill>
                <a:latin typeface="Calibri "/>
              </a:rPr>
              <a:t> – Je weet dat je iets moet doen (studeren, werken, enz.).</a:t>
            </a:r>
          </a:p>
          <a:p>
            <a:pPr marL="685800" indent="-457200">
              <a:buFont typeface="+mj-lt"/>
              <a:buAutoNum type="arabicPeriod"/>
            </a:pPr>
            <a:r>
              <a:rPr lang="nl-NL" b="1" dirty="0">
                <a:solidFill>
                  <a:schemeClr val="tx1"/>
                </a:solidFill>
                <a:latin typeface="Calibri "/>
              </a:rPr>
              <a:t>Angst begint</a:t>
            </a:r>
            <a:r>
              <a:rPr lang="nl-NL" dirty="0">
                <a:solidFill>
                  <a:schemeClr val="tx1"/>
                </a:solidFill>
                <a:latin typeface="Calibri "/>
              </a:rPr>
              <a:t> – Alleen al eraan denken maakt je gestrest of ongemotiveerd.</a:t>
            </a:r>
          </a:p>
          <a:p>
            <a:pPr marL="685800" indent="-457200">
              <a:buFont typeface="+mj-lt"/>
              <a:buAutoNum type="arabicPeriod"/>
            </a:pPr>
            <a:r>
              <a:rPr lang="nl-NL" b="1" dirty="0">
                <a:solidFill>
                  <a:schemeClr val="tx1"/>
                </a:solidFill>
                <a:latin typeface="Calibri "/>
              </a:rPr>
              <a:t>Je stelt het uit</a:t>
            </a:r>
            <a:r>
              <a:rPr lang="nl-NL" dirty="0">
                <a:solidFill>
                  <a:schemeClr val="tx1"/>
                </a:solidFill>
                <a:latin typeface="Calibri "/>
              </a:rPr>
              <a:t> – Om dit ongemak te vermijden, leid je jezelf af met iets makkelijks (social media, Netflix, opruimen).</a:t>
            </a:r>
          </a:p>
          <a:p>
            <a:pPr marL="685800" indent="-457200">
              <a:buFont typeface="+mj-lt"/>
              <a:buAutoNum type="arabicPeriod"/>
            </a:pPr>
            <a:r>
              <a:rPr lang="nl-NL" b="1" dirty="0">
                <a:solidFill>
                  <a:schemeClr val="tx1"/>
                </a:solidFill>
                <a:latin typeface="Calibri "/>
              </a:rPr>
              <a:t>Tijdelijke opluchting</a:t>
            </a:r>
            <a:r>
              <a:rPr lang="nl-NL" dirty="0">
                <a:solidFill>
                  <a:schemeClr val="tx1"/>
                </a:solidFill>
                <a:latin typeface="Calibri "/>
              </a:rPr>
              <a:t> – Je voelt je even beter omdat je de moeilijke taak ontwijkt.</a:t>
            </a:r>
          </a:p>
          <a:p>
            <a:pPr marL="685800" indent="-457200">
              <a:buFont typeface="+mj-lt"/>
              <a:buAutoNum type="arabicPeriod"/>
            </a:pPr>
            <a:r>
              <a:rPr lang="nl-NL" b="1" dirty="0">
                <a:solidFill>
                  <a:schemeClr val="tx1"/>
                </a:solidFill>
                <a:latin typeface="Calibri "/>
              </a:rPr>
              <a:t>Schuld en druk</a:t>
            </a:r>
            <a:r>
              <a:rPr lang="nl-NL" dirty="0">
                <a:solidFill>
                  <a:schemeClr val="tx1"/>
                </a:solidFill>
                <a:latin typeface="Calibri "/>
              </a:rPr>
              <a:t> – De tijd glipt weg, deadlines komen dichterbij en frustratie groeit.</a:t>
            </a:r>
          </a:p>
          <a:p>
            <a:pPr marL="685800" indent="-457200">
              <a:buFont typeface="+mj-lt"/>
              <a:buAutoNum type="arabicPeriod"/>
            </a:pPr>
            <a:r>
              <a:rPr lang="nl-NL" b="1" dirty="0">
                <a:solidFill>
                  <a:schemeClr val="tx1"/>
                </a:solidFill>
                <a:latin typeface="Calibri "/>
              </a:rPr>
              <a:t>Meer angst</a:t>
            </a:r>
            <a:r>
              <a:rPr lang="nl-NL" dirty="0">
                <a:solidFill>
                  <a:schemeClr val="tx1"/>
                </a:solidFill>
                <a:latin typeface="Calibri "/>
              </a:rPr>
              <a:t> – Het gevoel wordt zwaarder, waardoor je opnieuw wilt uitstellen.</a:t>
            </a:r>
            <a:endParaRPr lang="sr-Latn-RS" dirty="0">
              <a:solidFill>
                <a:schemeClr val="tx1"/>
              </a:solidFill>
              <a:latin typeface="Calibri "/>
            </a:endParaRPr>
          </a:p>
          <a:p>
            <a:pPr marL="685800" indent="-457200">
              <a:buFont typeface="+mj-lt"/>
              <a:buAutoNum type="arabicPeriod"/>
            </a:pPr>
            <a:endParaRPr lang="sr-Latn-RS" dirty="0">
              <a:solidFill>
                <a:schemeClr val="tx1"/>
              </a:solidFill>
              <a:latin typeface="Calibri "/>
            </a:endParaRPr>
          </a:p>
          <a:p>
            <a:pPr marL="685800" indent="-457200">
              <a:buFont typeface="+mj-lt"/>
              <a:buAutoNum type="arabicPeriod"/>
            </a:pPr>
            <a:endParaRPr lang="nl-NL" dirty="0">
              <a:solidFill>
                <a:schemeClr val="tx1"/>
              </a:solidFill>
              <a:latin typeface="Calibri "/>
            </a:endParaRPr>
          </a:p>
          <a:p>
            <a:r>
              <a:rPr lang="nl-NL" dirty="0">
                <a:solidFill>
                  <a:schemeClr val="tx1"/>
                </a:solidFill>
                <a:latin typeface="Calibri "/>
              </a:rPr>
              <a:t>➡️ </a:t>
            </a:r>
            <a:r>
              <a:rPr lang="nl-NL" b="1" dirty="0">
                <a:solidFill>
                  <a:schemeClr val="tx1"/>
                </a:solidFill>
                <a:latin typeface="Calibri "/>
              </a:rPr>
              <a:t>Resultaat:</a:t>
            </a:r>
            <a:r>
              <a:rPr lang="nl-NL" dirty="0">
                <a:solidFill>
                  <a:schemeClr val="tx1"/>
                </a:solidFill>
                <a:latin typeface="Calibri "/>
              </a:rPr>
              <a:t> je raakt gevangen in een vicieuze cirkel — hoe meer je uitstelt, hoe slechter je je voelt.</a:t>
            </a:r>
          </a:p>
        </p:txBody>
      </p:sp>
    </p:spTree>
    <p:extLst>
      <p:ext uri="{BB962C8B-B14F-4D97-AF65-F5344CB8AC3E}">
        <p14:creationId xmlns:p14="http://schemas.microsoft.com/office/powerpoint/2010/main" val="1291937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D998F-D356-8BD0-A753-CB62472E5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7C0247-6C59-107E-CD7C-34801E8EC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291" y="210196"/>
            <a:ext cx="10124290" cy="974765"/>
          </a:xfrm>
        </p:spPr>
        <p:txBody>
          <a:bodyPr/>
          <a:lstStyle/>
          <a:p>
            <a:pPr algn="ctr"/>
            <a:r>
              <a:rPr lang="nl-NL" dirty="0"/>
              <a:t>Gevolgen van uitstelgedrag en wat je kunt doen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78EB7-7738-B0A3-E72C-A96F3DC5114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898072"/>
            <a:ext cx="11730451" cy="5356080"/>
          </a:xfrm>
        </p:spPr>
        <p:txBody>
          <a:bodyPr/>
          <a:lstStyle/>
          <a:p>
            <a:pPr marL="228600" indent="0"/>
            <a:endParaRPr lang="pt-BR" dirty="0"/>
          </a:p>
          <a:p>
            <a:pPr marL="571500" indent="-342900">
              <a:buFont typeface="Wingdings" panose="05000000000000000000" pitchFamily="2" charset="2"/>
              <a:buChar char="§"/>
            </a:pPr>
            <a:endParaRPr lang="pt-BR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0979CD1-C0AA-004C-4CEF-88FE06D1E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999762"/>
              </p:ext>
            </p:extLst>
          </p:nvPr>
        </p:nvGraphicFramePr>
        <p:xfrm>
          <a:off x="694521" y="1842561"/>
          <a:ext cx="10802958" cy="3964681"/>
        </p:xfrm>
        <a:graphic>
          <a:graphicData uri="http://schemas.openxmlformats.org/drawingml/2006/table">
            <a:tbl>
              <a:tblPr/>
              <a:tblGrid>
                <a:gridCol w="3600986">
                  <a:extLst>
                    <a:ext uri="{9D8B030D-6E8A-4147-A177-3AD203B41FA5}">
                      <a16:colId xmlns:a16="http://schemas.microsoft.com/office/drawing/2014/main" val="786229834"/>
                    </a:ext>
                  </a:extLst>
                </a:gridCol>
                <a:gridCol w="3597209">
                  <a:extLst>
                    <a:ext uri="{9D8B030D-6E8A-4147-A177-3AD203B41FA5}">
                      <a16:colId xmlns:a16="http://schemas.microsoft.com/office/drawing/2014/main" val="543318360"/>
                    </a:ext>
                  </a:extLst>
                </a:gridCol>
                <a:gridCol w="3604763">
                  <a:extLst>
                    <a:ext uri="{9D8B030D-6E8A-4147-A177-3AD203B41FA5}">
                      <a16:colId xmlns:a16="http://schemas.microsoft.com/office/drawing/2014/main" val="2925242885"/>
                    </a:ext>
                  </a:extLst>
                </a:gridCol>
              </a:tblGrid>
              <a:tr h="3375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1600" b="1" i="0" u="none" strike="noStrike" cap="none" dirty="0">
                          <a:solidFill>
                            <a:schemeClr val="tx1"/>
                          </a:solidFill>
                          <a:latin typeface="Calibri "/>
                          <a:ea typeface="+mn-ea"/>
                          <a:cs typeface="+mn-cs"/>
                          <a:sym typeface="Arial"/>
                        </a:rPr>
                        <a:t>Voorbeeld van uitstelgedrag</a:t>
                      </a:r>
                      <a:endParaRPr lang="en-US" sz="1600" b="1" i="0" u="none" strike="noStrike" cap="none" dirty="0">
                        <a:solidFill>
                          <a:schemeClr val="tx1"/>
                        </a:solidFill>
                        <a:latin typeface="Calibri 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1600" b="1" i="0" u="none" strike="noStrike" cap="none" dirty="0">
                          <a:solidFill>
                            <a:schemeClr val="tx1"/>
                          </a:solidFill>
                          <a:latin typeface="Calibri "/>
                          <a:ea typeface="+mn-ea"/>
                          <a:cs typeface="+mn-cs"/>
                          <a:sym typeface="Arial"/>
                        </a:rPr>
                        <a:t>Gevolg</a:t>
                      </a:r>
                      <a:endParaRPr lang="en-US" sz="1600" b="1" i="0" u="none" strike="noStrike" cap="none" dirty="0">
                        <a:solidFill>
                          <a:schemeClr val="tx1"/>
                        </a:solidFill>
                        <a:latin typeface="Calibri 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nl-NL" sz="1600" b="1" i="0" u="none" strike="noStrike" cap="none" dirty="0">
                          <a:solidFill>
                            <a:schemeClr val="tx1"/>
                          </a:solidFill>
                          <a:latin typeface="Calibri "/>
                          <a:ea typeface="+mn-ea"/>
                          <a:cs typeface="+mn-cs"/>
                          <a:sym typeface="Arial"/>
                        </a:rPr>
                        <a:t>Wat te doen in plaats daarvan</a:t>
                      </a:r>
                      <a:endParaRPr lang="en-US" sz="1600" b="1" i="0" u="none" strike="noStrike" cap="none" dirty="0">
                        <a:solidFill>
                          <a:schemeClr val="tx1"/>
                        </a:solidFill>
                        <a:latin typeface="Calibri 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9410319"/>
                  </a:ext>
                </a:extLst>
              </a:tr>
              <a:tr h="5738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Het studeren uitstellen tot de avond vóór een examen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Slechte prestaties, hoge stress, slaapgebrek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Maak een studieschema, verdeel het materiaal in kleine delen en herhaal dagelijks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6825127"/>
                  </a:ext>
                </a:extLst>
              </a:tr>
              <a:tr h="8101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Een werkproject uitstellen tot de deadline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Lagere kwaliteit werk, gemiste deadlines, druk van leidinggevende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Verdeel de taak in kleinere stappen, stel mini-deadlines en gebruik productiviteitstools (bijv. Pomodoro)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048313"/>
                  </a:ext>
                </a:extLst>
              </a:tr>
              <a:tr h="5738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Regelmatig sporten vermijden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Slechte fysieke gezondheid, weinig energie, schuldgevoel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Plan lichaamsbeweging als een afspraak, begin met 10 minuten per dag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9660120"/>
                  </a:ext>
                </a:extLst>
              </a:tr>
              <a:tr h="5738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Niet reageren op belangrijke e-mails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Gemiste kansen, schade aan reputatie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Stel vaste tijden in om dagelijks e-mails te checken en beantwoorden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7790304"/>
                  </a:ext>
                </a:extLst>
              </a:tr>
              <a:tr h="8101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Persoonlijke doelen uitstellen (bijv. een taal leren, geld sparen)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Stagnatie, spijt, gevoel vast te zitten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Stel SMART-doelen (Specifiek, Meetbaar, Acceptabel, Relevant, Tijdgebonden) en volg je voortgang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16273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9933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6717B-CFDA-2696-BF05-3101EB75E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DDD9B6-4A6F-EDF1-F26B-8BE0579123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/>
              <a:t>Hoe uitstelgedrag te bestrijden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478AE-4F13-3C66-9F02-69D840CA34D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1230284"/>
            <a:ext cx="11730451" cy="502386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6296BDA-FA59-1174-B2F3-766458B50C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098908"/>
              </p:ext>
            </p:extLst>
          </p:nvPr>
        </p:nvGraphicFramePr>
        <p:xfrm>
          <a:off x="685897" y="1712630"/>
          <a:ext cx="11144022" cy="4318877"/>
        </p:xfrm>
        <a:graphic>
          <a:graphicData uri="http://schemas.openxmlformats.org/drawingml/2006/table">
            <a:tbl>
              <a:tblPr/>
              <a:tblGrid>
                <a:gridCol w="2741275">
                  <a:extLst>
                    <a:ext uri="{9D8B030D-6E8A-4147-A177-3AD203B41FA5}">
                      <a16:colId xmlns:a16="http://schemas.microsoft.com/office/drawing/2014/main" val="194492355"/>
                    </a:ext>
                  </a:extLst>
                </a:gridCol>
                <a:gridCol w="4352204">
                  <a:extLst>
                    <a:ext uri="{9D8B030D-6E8A-4147-A177-3AD203B41FA5}">
                      <a16:colId xmlns:a16="http://schemas.microsoft.com/office/drawing/2014/main" val="3198657668"/>
                    </a:ext>
                  </a:extLst>
                </a:gridCol>
                <a:gridCol w="4050543">
                  <a:extLst>
                    <a:ext uri="{9D8B030D-6E8A-4147-A177-3AD203B41FA5}">
                      <a16:colId xmlns:a16="http://schemas.microsoft.com/office/drawing/2014/main" val="1928911325"/>
                    </a:ext>
                  </a:extLst>
                </a:gridCol>
              </a:tblGrid>
              <a:tr h="3373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1600" b="1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Probleem</a:t>
                      </a:r>
                      <a:endParaRPr lang="en-US" sz="1600" b="1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1600" b="1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Wat er meestal gebeurt</a:t>
                      </a:r>
                      <a:endParaRPr lang="en-US" sz="1600" b="1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1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Wat je in plaats daarvan kunt doen</a:t>
                      </a:r>
                      <a:endParaRPr lang="en-US" sz="1600" b="1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80959"/>
                  </a:ext>
                </a:extLst>
              </a:tr>
              <a:tr h="5826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Taken voelen te groot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Je stelt het begin uit omdat het overweldigend lijkt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Breek het op in kleinere stappen en focus op de eerste actie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9444116"/>
                  </a:ext>
                </a:extLst>
              </a:tr>
              <a:tr h="5826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Wachten op motivatie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Je blijft uitstellen, hopend dat je je “klaar” voelt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Begin toch – actie wekt motivatie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0067269"/>
                  </a:ext>
                </a:extLst>
              </a:tr>
              <a:tr h="5826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Gemakkelijk afgeleid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Social media, tv of opruimen nemen het over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Gebruik time-blocking of de Pomodoro-techniek (25 min. focus + 5 min. pauze)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2425959"/>
                  </a:ext>
                </a:extLst>
              </a:tr>
              <a:tr h="5826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Angst om te falen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Je stelt uit omdat je bang bent dat je het niet goed doet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Focus op vooruitgang, niet op perfectie; vier kleine successen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89144"/>
                  </a:ext>
                </a:extLst>
              </a:tr>
              <a:tr h="8279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Weinig energie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Je stelt uit omdat je moe bent of je niet kunt concentreren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Verbeter je slaap, eet gezond en plan moeilijke taken op momenten dat je de meeste energie hebt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0758902"/>
                  </a:ext>
                </a:extLst>
              </a:tr>
              <a:tr h="5826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Geen deadlines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Taken zonder duidelijke einddatum worden nooit afgemaakt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6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Stel persoonlijke deadlines en maak jezelf verantwoordelijk (vertel het aan een vriend of collega)</a:t>
                      </a:r>
                      <a:endParaRPr lang="en-US" sz="16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144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2883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40C22-92BB-BC49-1B41-1B91F0DB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CB8210-37A0-97E0-95C9-F850F02A70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0" y="3142210"/>
            <a:ext cx="10588665" cy="1762299"/>
          </a:xfrm>
        </p:spPr>
        <p:txBody>
          <a:bodyPr/>
          <a:lstStyle/>
          <a:p>
            <a:r>
              <a:rPr lang="en-GB" noProof="0" dirty="0"/>
              <a:t>UNIT 4.4: </a:t>
            </a:r>
            <a:r>
              <a:rPr lang="nl-NL" dirty="0"/>
              <a:t>Dingen om te vermijden: Afleidingen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48847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ABF32-6FDC-CF6B-6F6D-E75FB343A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06F9DD-67B2-65BE-6288-69FDA8964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453" y="603849"/>
            <a:ext cx="9829323" cy="299161"/>
          </a:xfrm>
        </p:spPr>
        <p:txBody>
          <a:bodyPr/>
          <a:lstStyle/>
          <a:p>
            <a:r>
              <a:rPr lang="sr-Latn-RS" sz="2800" dirty="0"/>
              <a:t>Externe afleidingen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AE63C-D975-B891-791D-A7C72EB550F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1230284"/>
            <a:ext cx="11730451" cy="5023867"/>
          </a:xfrm>
        </p:spPr>
        <p:txBody>
          <a:bodyPr/>
          <a:lstStyle/>
          <a:p>
            <a:endParaRPr lang="pt-BR" dirty="0"/>
          </a:p>
          <a:p>
            <a:endParaRPr lang="en-US" dirty="0"/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1C509CA9-FEA0-801F-6A70-3D5E6A972E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014028"/>
              </p:ext>
            </p:extLst>
          </p:nvPr>
        </p:nvGraphicFramePr>
        <p:xfrm>
          <a:off x="787830" y="2428067"/>
          <a:ext cx="11042089" cy="3663688"/>
        </p:xfrm>
        <a:graphic>
          <a:graphicData uri="http://schemas.openxmlformats.org/drawingml/2006/table">
            <a:tbl>
              <a:tblPr bandRow="1">
                <a:tableStyleId>{77DB5879-48B8-4116-B00A-4C0131EB1CFB}</a:tableStyleId>
              </a:tblPr>
              <a:tblGrid>
                <a:gridCol w="3511454">
                  <a:extLst>
                    <a:ext uri="{9D8B030D-6E8A-4147-A177-3AD203B41FA5}">
                      <a16:colId xmlns:a16="http://schemas.microsoft.com/office/drawing/2014/main" val="1637685153"/>
                    </a:ext>
                  </a:extLst>
                </a:gridCol>
                <a:gridCol w="7530635">
                  <a:extLst>
                    <a:ext uri="{9D8B030D-6E8A-4147-A177-3AD203B41FA5}">
                      <a16:colId xmlns:a16="http://schemas.microsoft.com/office/drawing/2014/main" val="3306245722"/>
                    </a:ext>
                  </a:extLst>
                </a:gridCol>
              </a:tblGrid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2000" b="1" dirty="0"/>
                        <a:t>Afleiding</a:t>
                      </a:r>
                      <a:endParaRPr 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2000" b="1" dirty="0"/>
                        <a:t>Wat te doen</a:t>
                      </a:r>
                      <a:endParaRPr 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3306090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2000" b="1" dirty="0"/>
                        <a:t>Mobiele telefoon</a:t>
                      </a:r>
                      <a:endParaRPr 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dirty="0"/>
                        <a:t>Zet meldingen uit of leg hem buiten bereik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711930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2000" b="1" dirty="0"/>
                        <a:t>Sociale media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dirty="0"/>
                        <a:t>Stel tijdslimieten in of log uit tijdens het studeren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618812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2000" b="1" dirty="0"/>
                        <a:t>Geluid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dirty="0"/>
                        <a:t>Gebruik oordopjes of een koptelefoon met zachte muziek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2765589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2000" b="1" dirty="0"/>
                        <a:t>Andere mensen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dirty="0"/>
                        <a:t>Spreek stille momenten af of gebruik “niet storen”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5174436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2000" b="1" dirty="0"/>
                        <a:t>Rommelige ruimte</a:t>
                      </a:r>
                      <a:endParaRPr 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dirty="0"/>
                        <a:t>Ruim je bureau/kamer op voor je begint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1725614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2000" b="1" dirty="0"/>
                        <a:t>E-mails/berichten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dirty="0"/>
                        <a:t>Controleer op vaste tijden, niet constant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9967810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2000" b="1" dirty="0"/>
                        <a:t>Onverwachte gebeurtenissen</a:t>
                      </a:r>
                      <a:endParaRPr 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dirty="0"/>
                        <a:t>Plan korte pauzes en ga daarna terug naar de taak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567665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0C274E35-92AD-78B7-7928-AFFA62283190}"/>
              </a:ext>
            </a:extLst>
          </p:cNvPr>
          <p:cNvSpPr txBox="1"/>
          <p:nvPr/>
        </p:nvSpPr>
        <p:spPr>
          <a:xfrm>
            <a:off x="521622" y="1321344"/>
            <a:ext cx="9291232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000" dirty="0">
                <a:latin typeface="Calibri "/>
              </a:rPr>
              <a:t>Een </a:t>
            </a:r>
            <a:r>
              <a:rPr lang="nl-NL" sz="2000" b="1" dirty="0">
                <a:latin typeface="Calibri "/>
              </a:rPr>
              <a:t>externe afleiding</a:t>
            </a:r>
            <a:r>
              <a:rPr lang="nl-NL" sz="2000" dirty="0">
                <a:latin typeface="Calibri "/>
              </a:rPr>
              <a:t> is elke factor van buitenaf die je focus onderbreekt, zoals </a:t>
            </a:r>
            <a:r>
              <a:rPr lang="nl-NL" sz="2000" b="1" dirty="0">
                <a:latin typeface="Calibri "/>
              </a:rPr>
              <a:t>geluid, berichten, mensen of rommel in de omgeving</a:t>
            </a:r>
            <a:r>
              <a:rPr lang="nl-NL" sz="2000" dirty="0">
                <a:latin typeface="Calibri "/>
              </a:rPr>
              <a:t>. Ze komen dus uit je omgeving, niet uit je eigen gedachten of emoties.</a:t>
            </a:r>
            <a:endParaRPr lang="en-US" dirty="0">
              <a:latin typeface="Calibri "/>
              <a:cs typeface="Calibri" panose="020F0502020204030204" pitchFamily="34" charset="0"/>
            </a:endParaRPr>
          </a:p>
        </p:txBody>
      </p:sp>
      <p:sp>
        <p:nvSpPr>
          <p:cNvPr id="4" name="Google Shape;215;g36ef86f86b0_0_9">
            <a:extLst>
              <a:ext uri="{FF2B5EF4-FFF2-40B4-BE49-F238E27FC236}">
                <a16:creationId xmlns:a16="http://schemas.microsoft.com/office/drawing/2014/main" id="{1E3F8140-7A3C-C9F6-8E2B-51CA1B694CBE}"/>
              </a:ext>
            </a:extLst>
          </p:cNvPr>
          <p:cNvSpPr txBox="1">
            <a:spLocks/>
          </p:cNvSpPr>
          <p:nvPr/>
        </p:nvSpPr>
        <p:spPr>
          <a:xfrm>
            <a:off x="521622" y="28889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nl-NL" dirty="0"/>
              <a:t>Dingen om te vermijden: Afleidingen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89537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8F193-9056-AE15-7D2C-1144AEB36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821EAC-9715-3923-1FB7-E0B99949C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828" y="53806"/>
            <a:ext cx="9829323" cy="483986"/>
          </a:xfrm>
        </p:spPr>
        <p:txBody>
          <a:bodyPr/>
          <a:lstStyle/>
          <a:p>
            <a:r>
              <a:rPr lang="sr-Latn-RS" sz="2800" dirty="0"/>
              <a:t>Interne afleidingen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6765A-BA07-F480-873B-2B154B17F84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1230284"/>
            <a:ext cx="11730451" cy="5023867"/>
          </a:xfrm>
        </p:spPr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E3DDAA1-E731-DC72-9410-A01C15F51B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512324"/>
              </p:ext>
            </p:extLst>
          </p:nvPr>
        </p:nvGraphicFramePr>
        <p:xfrm>
          <a:off x="607015" y="1717728"/>
          <a:ext cx="11222904" cy="4532850"/>
        </p:xfrm>
        <a:graphic>
          <a:graphicData uri="http://schemas.openxmlformats.org/drawingml/2006/table">
            <a:tbl>
              <a:tblPr bandRow="1">
                <a:tableStyleId>{77DB5879-48B8-4116-B00A-4C0131EB1CFB}</a:tableStyleId>
              </a:tblPr>
              <a:tblGrid>
                <a:gridCol w="5611452">
                  <a:extLst>
                    <a:ext uri="{9D8B030D-6E8A-4147-A177-3AD203B41FA5}">
                      <a16:colId xmlns:a16="http://schemas.microsoft.com/office/drawing/2014/main" val="1391577957"/>
                    </a:ext>
                  </a:extLst>
                </a:gridCol>
                <a:gridCol w="5611452">
                  <a:extLst>
                    <a:ext uri="{9D8B030D-6E8A-4147-A177-3AD203B41FA5}">
                      <a16:colId xmlns:a16="http://schemas.microsoft.com/office/drawing/2014/main" val="2301974519"/>
                    </a:ext>
                  </a:extLst>
                </a:gridCol>
              </a:tblGrid>
              <a:tr h="3781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2000" b="1" dirty="0"/>
                        <a:t>Afleiding</a:t>
                      </a:r>
                      <a:endParaRPr 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2000" b="1" dirty="0"/>
                        <a:t>Wat te doen</a:t>
                      </a:r>
                      <a:endParaRPr 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5348343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2000" b="1" dirty="0"/>
                        <a:t>Dagdromen</a:t>
                      </a:r>
                      <a:endParaRPr 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dirty="0"/>
                        <a:t>Breng je focus terug met korte aantekeningen of herinneringen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9761946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2000" b="1" dirty="0"/>
                        <a:t>Negatieve gedachten</a:t>
                      </a:r>
                      <a:endParaRPr 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dirty="0"/>
                        <a:t>Daag ze uit en vervang door positief zelfgesprek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614841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2000" b="1" dirty="0"/>
                        <a:t>Stress of angst</a:t>
                      </a:r>
                      <a:r>
                        <a:rPr lang="sr-Latn-RS" sz="2000" dirty="0"/>
                        <a:t> 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dirty="0"/>
                        <a:t>Gebruik ademhalingsoefeningen of korte ontspanningspauzes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5103920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2000" b="1" dirty="0"/>
                        <a:t>Gebrek aan motivatie</a:t>
                      </a:r>
                      <a:endParaRPr 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dirty="0"/>
                        <a:t>Breek taken in kleinere stappen en beloon vooruitgang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8964623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2000" b="1" dirty="0"/>
                        <a:t>Vermoeidheid</a:t>
                      </a:r>
                      <a:r>
                        <a:rPr lang="sr-Latn-RS" sz="2000" dirty="0"/>
                        <a:t> 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dirty="0"/>
                        <a:t>Rust voldoende uit, neem korte dutjes of pas je schema aan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9221826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r-Latn-RS" sz="2000" b="1" dirty="0"/>
                        <a:t>Overmatig piekeren</a:t>
                      </a:r>
                      <a:endParaRPr 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dirty="0"/>
                        <a:t>Schrijf je zorgen op en kom er later op terug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510782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8941233-A52B-B56C-0F87-AC724B9C6A8A}"/>
              </a:ext>
            </a:extLst>
          </p:cNvPr>
          <p:cNvSpPr txBox="1"/>
          <p:nvPr/>
        </p:nvSpPr>
        <p:spPr>
          <a:xfrm>
            <a:off x="591518" y="720672"/>
            <a:ext cx="963994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1800" dirty="0">
                <a:latin typeface="Calibri "/>
              </a:rPr>
              <a:t>Een </a:t>
            </a:r>
            <a:r>
              <a:rPr lang="nl-NL" sz="1800" b="1" dirty="0">
                <a:latin typeface="Calibri "/>
              </a:rPr>
              <a:t>interne afleiding</a:t>
            </a:r>
            <a:r>
              <a:rPr lang="nl-NL" sz="1800" dirty="0">
                <a:latin typeface="Calibri "/>
              </a:rPr>
              <a:t> is elke onderbreking die van binnenuit komt – zoals </a:t>
            </a:r>
            <a:r>
              <a:rPr lang="nl-NL" sz="1800" b="1" dirty="0">
                <a:latin typeface="Calibri "/>
              </a:rPr>
              <a:t>gedachten, emoties, vermoeidheid of gebrek aan motivatie</a:t>
            </a:r>
            <a:r>
              <a:rPr lang="nl-NL" sz="1800" dirty="0">
                <a:latin typeface="Calibri "/>
              </a:rPr>
              <a:t> – die voorkomt dat je je volledig concentreert op de taak.</a:t>
            </a:r>
            <a:endParaRPr lang="en-US" sz="1800" dirty="0">
              <a:latin typeface="Calibri 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410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dirty="0">
                <a:latin typeface="Calibri" panose="020F0502020204030204" pitchFamily="34" charset="0"/>
                <a:cs typeface="Calibri" panose="020F0502020204030204" pitchFamily="34" charset="0"/>
              </a:rPr>
              <a:t>Bronnen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8" name="Google Shape;248;p11"/>
          <p:cNvSpPr txBox="1">
            <a:spLocks noGrp="1"/>
          </p:cNvSpPr>
          <p:nvPr>
            <p:ph type="body" idx="2"/>
          </p:nvPr>
        </p:nvSpPr>
        <p:spPr>
          <a:xfrm>
            <a:off x="157493" y="1020459"/>
            <a:ext cx="11654892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spcBef>
                <a:spcPts val="0"/>
              </a:spcBef>
              <a:buChar char="•"/>
            </a:pPr>
            <a:endParaRPr lang="en-US" sz="1600" dirty="0"/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[1] European Commission, "Learning to learn competence," 2023.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https://ec.europa.eu/education/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[2] Vanderbilt University Center for Teaching, "Bloom’s Taxonomy,"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https://cft.vanderbilt.edu/guides-sub-pages/blooms-taxonomy/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[3] VARK Learn Limited, "The VARK Modalities,"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https://vark-learn.com/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[4] VARK Learn Limited, "The VARK Questionnaire,"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https://vark-learn.com/the-vark-questionnaire/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[5] H.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Pashler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M. McDaniel, D. Rohrer, and R. Bjork, "Learning styles: Concepts and evidence," Psychol. Sci. Public Interest, vol. 9, no. 3, pp. 105–119, Dec. 2008.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https://www.psychologicalscience.org/journals/pspi/PSPI_9_3.pdf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[6] H. L. Roediger III and A. C. Butler, "The critical role of retrieval practice in long-term retention," Trends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Cogn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 Sci., vol. 15, no. 1, pp. 20–27, Jan. 2011.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https://www.apa.org/pubs/journals/releases/amp-66-8-764.pdf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[7] T. Buzan, "Mind Mapping,"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https://www.mindmapping.com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[8] F. Cirillo, "The Pomodoro Technique,"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10"/>
              </a:rPr>
              <a:t>https://francescocirillo.com/pages/pomodoro-technique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>
          <a:extLst>
            <a:ext uri="{FF2B5EF4-FFF2-40B4-BE49-F238E27FC236}">
              <a16:creationId xmlns:a16="http://schemas.microsoft.com/office/drawing/2014/main" id="{5EDCB00A-A2CC-8FE9-A834-2B9F5E419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">
            <a:extLst>
              <a:ext uri="{FF2B5EF4-FFF2-40B4-BE49-F238E27FC236}">
                <a16:creationId xmlns:a16="http://schemas.microsoft.com/office/drawing/2014/main" id="{D1B4D8EB-63C6-7403-4907-93C206B2B1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dirty="0">
                <a:latin typeface="Calibri" panose="020F0502020204030204" pitchFamily="34" charset="0"/>
                <a:cs typeface="Calibri" panose="020F0502020204030204" pitchFamily="34" charset="0"/>
              </a:rPr>
              <a:t>Bronnen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8" name="Google Shape;248;p11">
            <a:extLst>
              <a:ext uri="{FF2B5EF4-FFF2-40B4-BE49-F238E27FC236}">
                <a16:creationId xmlns:a16="http://schemas.microsoft.com/office/drawing/2014/main" id="{CBC3C776-193A-B376-5990-89FD8D2246F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57493" y="1020459"/>
            <a:ext cx="11654892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spcBef>
                <a:spcPts val="0"/>
              </a:spcBef>
              <a:buChar char="•"/>
            </a:pPr>
            <a:endParaRPr lang="en-US" sz="1600" dirty="0"/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[9] European Commission, "EPALE - Electronic Platform for Adult Learning in Europe,"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https://epale.ec.europa.eu/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[10] American Psychological Association, "Procrastination Research," 2010.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https://www.apa.org/news/press/releases/stress/2010/procrastination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[11] P. Steel, "The nature of procrastination: A meta-analytic and theoretical review of quintessential self-regulatory failure," Psychol. Bull., vol. 133, no. 1, pp. 65–94, Jan. 2007.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https://doi.org/10.1037/0033-2909.133.1.65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[12] American Psychological Association, "Tips on beating procrastination," 2010.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https://www.apa.org/gradpsych/2010/11/procrastination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[13] Mind Tools Ltd, "Managing External Distractions,"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https://www.mindtools.com/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[14] J. Kabat-Zinn, "Mindfulness for Beginners,"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https://www.mindful.org/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[15] Harvard Business Review, "Focus Management,"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https://hbr.org/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[16] European Commission, "Lifelong Learning,"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https://epale.ec.europa.eu/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769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5D170BCC-4181-8BB6-B85E-A32591FCBD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59020" y="3767966"/>
            <a:ext cx="5607698" cy="790385"/>
          </a:xfrm>
        </p:spPr>
        <p:txBody>
          <a:bodyPr/>
          <a:lstStyle/>
          <a:p>
            <a:r>
              <a:rPr lang="sr-Latn-RS"/>
              <a:t>BEDANKT</a:t>
            </a:r>
            <a:r>
              <a:rPr lang="en-GB"/>
              <a:t>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8533656"/>
      </p:ext>
    </p:extLst>
  </p:cSld>
  <p:clrMapOvr>
    <a:masterClrMapping/>
  </p:clrMapOvr>
</p:sld>
</file>

<file path=ppt/theme/theme1.xml><?xml version="1.0" encoding="utf-8"?>
<a:theme xmlns:a="http://schemas.openxmlformats.org/drawingml/2006/main" name="Full Color Versio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ull Color Ver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72106c-0329-462c-8309-f6a8c7ae0f26">
      <Terms xmlns="http://schemas.microsoft.com/office/infopath/2007/PartnerControls"/>
    </lcf76f155ced4ddcb4097134ff3c332f>
    <TaxCatchAll xmlns="8c43ccb9-9360-4c7e-8a49-c084974a2f46" xsi:nil="true"/>
    <Partner xmlns="4172106c-0329-462c-8309-f6a8c7ae0f26">
      <UserInfo>
        <DisplayName/>
        <AccountId xsi:nil="true"/>
        <AccountType/>
      </UserInfo>
    </Partner>
    <WPleader xmlns="4172106c-0329-462c-8309-f6a8c7ae0f26" xsi:nil="true"/>
    <Please_x0020_enter_x0020_your_x0020_country_x003a__x0020_ xmlns="4172106c-0329-462c-8309-f6a8c7ae0f26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B432F04CDDA544F8B48E23273A98591" ma:contentTypeVersion="15" ma:contentTypeDescription="Crear nuevo documento." ma:contentTypeScope="" ma:versionID="5d36289c5324dd498ef01f240d66e20c">
  <xsd:schema xmlns:xsd="http://www.w3.org/2001/XMLSchema" xmlns:xs="http://www.w3.org/2001/XMLSchema" xmlns:p="http://schemas.microsoft.com/office/2006/metadata/properties" xmlns:ns2="4172106c-0329-462c-8309-f6a8c7ae0f26" xmlns:ns3="8c43ccb9-9360-4c7e-8a49-c084974a2f46" targetNamespace="http://schemas.microsoft.com/office/2006/metadata/properties" ma:root="true" ma:fieldsID="aef08fbfca54a0a32a6b27485c819472" ns2:_="" ns3:_="">
    <xsd:import namespace="4172106c-0329-462c-8309-f6a8c7ae0f26"/>
    <xsd:import namespace="8c43ccb9-9360-4c7e-8a49-c084974a2f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Partner" minOccurs="0"/>
                <xsd:element ref="ns2:WPleader" minOccurs="0"/>
                <xsd:element ref="ns2:MediaLengthInSeconds" minOccurs="0"/>
                <xsd:element ref="ns2:MediaServiceLocation" minOccurs="0"/>
                <xsd:element ref="ns2:Please_x0020_enter_x0020_your_x0020_country_x003a__x0020_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72106c-0329-462c-8309-f6a8c7ae0f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Etiquetas de imagen" ma:readOnly="false" ma:fieldId="{5cf76f15-5ced-4ddc-b409-7134ff3c332f}" ma:taxonomyMulti="true" ma:sspId="70219bbc-0214-46f9-9639-8f642f599e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artner" ma:index="18" nillable="true" ma:displayName="Partner " ma:format="Dropdown" ma:list="UserInfo" ma:SharePointGroup="0" ma:internalName="Part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WPleader" ma:index="19" nillable="true" ma:displayName="WP leader" ma:format="Dropdown" ma:internalName="WPleader">
      <xsd:simpleType>
        <xsd:restriction base="dms:Choice">
          <xsd:enumeration value="NOVA"/>
          <xsd:enumeration value="SHINE"/>
          <xsd:enumeration value="iED"/>
          <xsd:enumeration value="AINIGMA"/>
          <xsd:enumeration value="RW"/>
          <xsd:enumeration value="BK-PLUS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Please_x0020_enter_x0020_your_x0020_country_x003a__x0020_" ma:index="22" ma:displayName="Please enter your country: " ma:internalName="Please_x0020_enter_x0020_your_x0020_country_x003a__x0020_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43ccb9-9360-4c7e-8a49-c084974a2f4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32ff825e-8d37-4704-8779-a0bbff279852}" ma:internalName="TaxCatchAll" ma:showField="CatchAllData" ma:web="8c43ccb9-9360-4c7e-8a49-c084974a2f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0AF167-2CDF-491E-9D85-3047A1B951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1063C5-86A0-4715-8522-F2257C23019B}">
  <ds:schemaRefs>
    <ds:schemaRef ds:uri="4172106c-0329-462c-8309-f6a8c7ae0f26"/>
    <ds:schemaRef ds:uri="8c43ccb9-9360-4c7e-8a49-c084974a2f46"/>
    <ds:schemaRef ds:uri="http://schemas.microsoft.com/office/2006/metadata/properties"/>
    <ds:schemaRef ds:uri="http://schemas.microsoft.com/office/infopath/2007/PartnerControls"/>
    <ds:schemaRef ds:uri="ac485340-f4bc-4433-93d3-49b467eb8cfb"/>
    <ds:schemaRef ds:uri="fdde017b-c1ce-4f86-a5e1-5a7fcaa4f6c2"/>
  </ds:schemaRefs>
</ds:datastoreItem>
</file>

<file path=customXml/itemProps3.xml><?xml version="1.0" encoding="utf-8"?>
<ds:datastoreItem xmlns:ds="http://schemas.openxmlformats.org/officeDocument/2006/customXml" ds:itemID="{69A63D1E-B050-4784-A5CE-4C2A488CD0E3}"/>
</file>

<file path=docProps/app.xml><?xml version="1.0" encoding="utf-8"?>
<Properties xmlns="http://schemas.openxmlformats.org/officeDocument/2006/extended-properties" xmlns:vt="http://schemas.openxmlformats.org/officeDocument/2006/docPropsVTypes">
  <TotalTime>999</TotalTime>
  <Words>1982</Words>
  <Application>Microsoft Office PowerPoint</Application>
  <PresentationFormat>Widescreen</PresentationFormat>
  <Paragraphs>222</Paragraphs>
  <Slides>23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Full Color Version</vt:lpstr>
      <vt:lpstr>1_Full Color Version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Joana Oliveira Vieira</dc:creator>
  <cp:lastModifiedBy>Jelena</cp:lastModifiedBy>
  <cp:revision>384</cp:revision>
  <dcterms:created xsi:type="dcterms:W3CDTF">2021-11-15T23:44:31Z</dcterms:created>
  <dcterms:modified xsi:type="dcterms:W3CDTF">2025-09-28T12:43:26Z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0x0101005B432F04CDDA544F8B48E23273A98591</vt:lpwstr>
  </property>
  <property fmtid="{D5CDD505-2E9C-101B-9397-08002B2CF9AE}" pid="3" name="MediaServiceImageTags">
    <vt:lpwstr/>
  </property>
</Properties>
</file>