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73" r:id="rId5"/>
  </p:sldMasterIdLst>
  <p:notesMasterIdLst>
    <p:notesMasterId r:id="rId29"/>
  </p:notesMasterIdLst>
  <p:sldIdLst>
    <p:sldId id="256" r:id="rId6"/>
    <p:sldId id="316" r:id="rId7"/>
    <p:sldId id="302" r:id="rId8"/>
    <p:sldId id="334" r:id="rId9"/>
    <p:sldId id="257" r:id="rId10"/>
    <p:sldId id="258" r:id="rId11"/>
    <p:sldId id="259" r:id="rId12"/>
    <p:sldId id="335" r:id="rId13"/>
    <p:sldId id="263" r:id="rId14"/>
    <p:sldId id="264" r:id="rId15"/>
    <p:sldId id="265" r:id="rId16"/>
    <p:sldId id="289" r:id="rId17"/>
    <p:sldId id="336" r:id="rId18"/>
    <p:sldId id="290" r:id="rId19"/>
    <p:sldId id="309" r:id="rId20"/>
    <p:sldId id="310" r:id="rId21"/>
    <p:sldId id="311" r:id="rId22"/>
    <p:sldId id="337" r:id="rId23"/>
    <p:sldId id="312" r:id="rId24"/>
    <p:sldId id="313" r:id="rId25"/>
    <p:sldId id="271" r:id="rId26"/>
    <p:sldId id="351" r:id="rId27"/>
    <p:sldId id="350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51" roundtripDataSignature="AMtx7mj26z96FH07TjDaI6MmyX0z1VDnN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07C65D-3334-01BB-E6B5-597E157B9DF2}" name="Gabi Filip" initials="GF" userId="S::HQFILGAB@carlsberggroup.com::2e577dd8-36a3-4f90-a553-6a1e45ac9d71" providerId="AD"/>
  <p188:author id="{1CBF8D7E-4D79-E206-25F1-D83877CAD147}" name="Tomás Puebla" initials="TP" userId="S::otri_cetem.es#ext#@enspunlpt.onmicrosoft.com::425d544d-19d1-4e1e-b573-c00234ca0ee0" providerId="AD"/>
  <p188:author id="{145BC387-1FD6-8DA0-504A-995384A35E16}" name="pinelopi@when.org.gr" initials="pi" userId="S::pinelopi_when.org.gr#ext#@enspunlpt.onmicrosoft.com::aaaf8eb5-e05b-4f25-9bc5-7529f72f15cc" providerId="AD"/>
  <p188:author id="{BC089395-CBB4-FAB9-479C-8F54A543A85A}" name="Ursula Choroba" initials="UC" userId="S::uschi_womenintechalliance.com#ext#@enspunlpt.onmicrosoft.com::f692cf1a-c5da-41dd-8630-3abab9d1d45a" providerId="AD"/>
  <p188:author id="{C8E7C8B1-CBA9-7C74-5362-D9EBE2AC7519}" name="office@cosvitec.eu" initials="of" userId="S::office_cosvitec.eu#ext#@enspunlpt.onmicrosoft.com::d379c825-0547-4df2-80d1-2b7b4eb514b5" providerId="AD"/>
  <p188:author id="{6D231FCF-9101-7743-EAE2-8B169A375DBD}" name="Jesus David Cortês Gil" initials="JG" userId="S::jesus.gil@ensp.unl.pt::cca21596-008c-44a8-9e08-e13131bfd1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DB5879-48B8-4116-B00A-4C0131EB1CFB}">
  <a:tblStyle styleId="{77DB5879-48B8-4116-B00A-4C0131EB1C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56" Type="http://schemas.microsoft.com/office/2018/10/relationships/authors" Target="authors.xml"/><Relationship Id="rId8" Type="http://schemas.openxmlformats.org/officeDocument/2006/relationships/slide" Target="slides/slide3.xml"/><Relationship Id="rId5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</a:pPr>
            <a:r>
              <a:rPr lang="es-ES" dirty="0"/>
              <a:t>NOTE </a:t>
            </a:r>
            <a:r>
              <a:rPr lang="es-ES" dirty="0" err="1"/>
              <a:t>for</a:t>
            </a:r>
            <a:r>
              <a:rPr lang="es-ES" dirty="0"/>
              <a:t> the </a:t>
            </a:r>
            <a:r>
              <a:rPr lang="es-ES" dirty="0" err="1"/>
              <a:t>facilitator</a:t>
            </a:r>
            <a:r>
              <a:rPr lang="es-ES" dirty="0"/>
              <a:t>: </a:t>
            </a:r>
            <a:r>
              <a:rPr lang="en-GB" sz="1200" b="0" dirty="0"/>
              <a:t>This module shows how people learn in different ways. </a:t>
            </a:r>
            <a:endParaRPr lang="en-US" dirty="0"/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gives simple methods to remember better and stay focused, like Active Recall, Mind Maps, and the Pomodoro Technique. </a:t>
            </a:r>
            <a:endParaRPr lang="en-US" dirty="0"/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also talks about problems like procrastination and distractions, and how to deal with them.</a:t>
            </a:r>
            <a:endParaRPr lang="en-U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55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ea64c330c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6ea64c330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ea64c330c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6ea64c330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ea64c330c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6ea64c330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ea64c330c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6ea64c330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ef86f86b0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6ef86f86b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67069CAA-BF73-2868-B2E8-E9D71DF57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>
            <a:extLst>
              <a:ext uri="{FF2B5EF4-FFF2-40B4-BE49-F238E27FC236}">
                <a16:creationId xmlns:a16="http://schemas.microsoft.com/office/drawing/2014/main" id="{62D1309D-9F9F-2F95-F4E5-743D964C5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>
            <a:extLst>
              <a:ext uri="{FF2B5EF4-FFF2-40B4-BE49-F238E27FC236}">
                <a16:creationId xmlns:a16="http://schemas.microsoft.com/office/drawing/2014/main" id="{C095ACB6-547C-37AF-674D-A5647CF177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276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29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2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15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7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80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2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29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8579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107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93106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3207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9222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98392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1907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316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6650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18111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627952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146734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39198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3498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747231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501037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30615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892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002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758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  <p:sldLayoutId id="2147483666" r:id="rId16"/>
    <p:sldLayoutId id="2147483667" r:id="rId17"/>
    <p:sldLayoutId id="2147483668" r:id="rId18"/>
    <p:sldLayoutId id="2147483670" r:id="rId19"/>
    <p:sldLayoutId id="2147483672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40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a.org/pubs/journals/releases/amp-66-8-764.pdf" TargetMode="External"/><Relationship Id="rId3" Type="http://schemas.openxmlformats.org/officeDocument/2006/relationships/hyperlink" Target="https://ec.europa.eu/education/" TargetMode="External"/><Relationship Id="rId7" Type="http://schemas.openxmlformats.org/officeDocument/2006/relationships/hyperlink" Target="https://www.psychologicalscience.org/journals/pspi/PSPI_9_3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vark-learn.com/the-vark-questionnaire/" TargetMode="External"/><Relationship Id="rId5" Type="http://schemas.openxmlformats.org/officeDocument/2006/relationships/hyperlink" Target="https://vark-learn.com/" TargetMode="External"/><Relationship Id="rId10" Type="http://schemas.openxmlformats.org/officeDocument/2006/relationships/hyperlink" Target="https://francescocirillo.com/pages/pomodoro-technique" TargetMode="External"/><Relationship Id="rId4" Type="http://schemas.openxmlformats.org/officeDocument/2006/relationships/hyperlink" Target="https://cft.vanderbilt.edu/guides-sub-pages/blooms-taxonomy/" TargetMode="External"/><Relationship Id="rId9" Type="http://schemas.openxmlformats.org/officeDocument/2006/relationships/hyperlink" Target="https://www.mindmapping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dful.org/" TargetMode="External"/><Relationship Id="rId3" Type="http://schemas.openxmlformats.org/officeDocument/2006/relationships/hyperlink" Target="https://epale.ec.europa.eu/" TargetMode="External"/><Relationship Id="rId7" Type="http://schemas.openxmlformats.org/officeDocument/2006/relationships/hyperlink" Target="https://www.mindtool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apa.org/gradpsych/2010/11/procrastination" TargetMode="External"/><Relationship Id="rId5" Type="http://schemas.openxmlformats.org/officeDocument/2006/relationships/hyperlink" Target="https://doi.org/10.1037/0033-2909.133.1.65" TargetMode="External"/><Relationship Id="rId4" Type="http://schemas.openxmlformats.org/officeDocument/2006/relationships/hyperlink" Target="https://www.apa.org/news/press/releases/stress/2010/procrastination" TargetMode="External"/><Relationship Id="rId9" Type="http://schemas.openxmlformats.org/officeDocument/2006/relationships/hyperlink" Target="https://hbr.org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 txBox="1">
            <a:spLocks noGrp="1"/>
          </p:cNvSpPr>
          <p:nvPr>
            <p:ph type="body" idx="1"/>
          </p:nvPr>
        </p:nvSpPr>
        <p:spPr>
          <a:xfrm>
            <a:off x="477518" y="3123750"/>
            <a:ext cx="4838400" cy="6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Módulo 4: </a:t>
            </a:r>
          </a:p>
          <a:p>
            <a:pPr mar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Estrategias de aprendizaje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AC1DE-690C-EF7C-DCFD-8F1CEBA5D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76AC0785-1501-4403-8DD2-269223BEFE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1" y="280886"/>
            <a:ext cx="10191404" cy="483986"/>
          </a:xfrm>
        </p:spPr>
        <p:txBody>
          <a:bodyPr/>
          <a:lstStyle/>
          <a:p>
            <a:r>
              <a:rPr lang="es-ES" noProof="0" dirty="0"/>
              <a:t>MÓDULO 4:   Estrategias de Aprendizaje – UNIDADES (1h)</a:t>
            </a:r>
          </a:p>
          <a:p>
            <a:endParaRPr lang="es-ES" noProof="0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A372E3-A07D-FDBB-5D0F-69902FBCB4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615" y="2118230"/>
            <a:ext cx="5383573" cy="969191"/>
          </a:xfrm>
        </p:spPr>
        <p:txBody>
          <a:bodyPr/>
          <a:lstStyle/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es-ES" noProof="0" dirty="0"/>
              <a:t>¿Qué son los estilos de aprendizaje?</a:t>
            </a:r>
          </a:p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es-ES" noProof="0" dirty="0"/>
              <a:t>Identificar y combinar estilos</a:t>
            </a:r>
          </a:p>
          <a:p>
            <a:endParaRPr lang="es-ES" noProof="0" dirty="0"/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090BDC99-4289-C584-683C-E6877F561BB3}"/>
              </a:ext>
            </a:extLst>
          </p:cNvPr>
          <p:cNvGrpSpPr/>
          <p:nvPr/>
        </p:nvGrpSpPr>
        <p:grpSpPr>
          <a:xfrm>
            <a:off x="509933" y="1116135"/>
            <a:ext cx="4766809" cy="896771"/>
            <a:chOff x="399356" y="1272847"/>
            <a:chExt cx="4766809" cy="896771"/>
          </a:xfrm>
        </p:grpSpPr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E1DBA84F-DA5F-9BCA-24FC-9DE0B050FB2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tângulo: Cantos Arredondados 11">
              <a:extLst>
                <a:ext uri="{FF2B5EF4-FFF2-40B4-BE49-F238E27FC236}">
                  <a16:creationId xmlns:a16="http://schemas.microsoft.com/office/drawing/2014/main" id="{19509D36-F032-9BBC-62E9-A6C299B48985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aixaDeTexto 18">
              <a:extLst>
                <a:ext uri="{FF2B5EF4-FFF2-40B4-BE49-F238E27FC236}">
                  <a16:creationId xmlns:a16="http://schemas.microsoft.com/office/drawing/2014/main" id="{78B8C1DE-E28D-FD56-FE0F-48553789F33B}"/>
                </a:ext>
              </a:extLst>
            </p:cNvPr>
            <p:cNvSpPr txBox="1"/>
            <p:nvPr/>
          </p:nvSpPr>
          <p:spPr>
            <a:xfrm>
              <a:off x="1460979" y="1576370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Estilos de aprendizaje</a:t>
              </a: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FB30593-BF3A-A4D9-92D7-B29DBA5DB606}"/>
                </a:ext>
              </a:extLst>
            </p:cNvPr>
            <p:cNvSpPr txBox="1"/>
            <p:nvPr/>
          </p:nvSpPr>
          <p:spPr>
            <a:xfrm>
              <a:off x="399356" y="1398066"/>
              <a:ext cx="913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Unidad 4.1 </a:t>
              </a: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319D21F3-F4D7-8351-107B-95407ADA10FF}"/>
              </a:ext>
            </a:extLst>
          </p:cNvPr>
          <p:cNvGrpSpPr/>
          <p:nvPr/>
        </p:nvGrpSpPr>
        <p:grpSpPr>
          <a:xfrm>
            <a:off x="526525" y="3226844"/>
            <a:ext cx="4750217" cy="896771"/>
            <a:chOff x="415948" y="1272847"/>
            <a:chExt cx="4750217" cy="896771"/>
          </a:xfrm>
        </p:grpSpPr>
        <p:sp>
          <p:nvSpPr>
            <p:cNvPr id="11" name="Retângulo: Cantos Arredondados 4">
              <a:extLst>
                <a:ext uri="{FF2B5EF4-FFF2-40B4-BE49-F238E27FC236}">
                  <a16:creationId xmlns:a16="http://schemas.microsoft.com/office/drawing/2014/main" id="{05DAB2D4-713E-DA1E-771E-DE00D296455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EB0D8635-ADCC-0D45-991B-8FDCBDF209E1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aixaDeTexto 18">
              <a:extLst>
                <a:ext uri="{FF2B5EF4-FFF2-40B4-BE49-F238E27FC236}">
                  <a16:creationId xmlns:a16="http://schemas.microsoft.com/office/drawing/2014/main" id="{4E93CD75-604F-18E5-DAC7-E20862071D70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  <a:defRPr sz="1800" kern="120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defRPr>
              </a:pPr>
              <a:r>
                <a:rPr lang="es-ES" sz="1800" kern="1200" noProof="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</a:rPr>
                <a:t>Técnicas de estudio</a:t>
              </a: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46D32470-A20B-3306-41E8-E50CA757F54E}"/>
                </a:ext>
              </a:extLst>
            </p:cNvPr>
            <p:cNvSpPr txBox="1"/>
            <p:nvPr/>
          </p:nvSpPr>
          <p:spPr>
            <a:xfrm>
              <a:off x="415950" y="1398066"/>
              <a:ext cx="913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Unidad 4.2 </a:t>
              </a:r>
            </a:p>
          </p:txBody>
        </p:sp>
      </p:grpSp>
      <p:sp>
        <p:nvSpPr>
          <p:cNvPr id="15" name="Marcador de Posição do Texto 2">
            <a:extLst>
              <a:ext uri="{FF2B5EF4-FFF2-40B4-BE49-F238E27FC236}">
                <a16:creationId xmlns:a16="http://schemas.microsoft.com/office/drawing/2014/main" id="{A0F51471-3020-B5F5-F609-6857852C0974}"/>
              </a:ext>
            </a:extLst>
          </p:cNvPr>
          <p:cNvSpPr txBox="1">
            <a:spLocks/>
          </p:cNvSpPr>
          <p:nvPr/>
        </p:nvSpPr>
        <p:spPr>
          <a:xfrm>
            <a:off x="379615" y="4335456"/>
            <a:ext cx="5383573" cy="128119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Recuperación activa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Mapas mentales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Pomodoro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Combinación de técnicas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C5457C32-0BB1-9864-95D2-B09325F58CF6}"/>
              </a:ext>
            </a:extLst>
          </p:cNvPr>
          <p:cNvGrpSpPr/>
          <p:nvPr/>
        </p:nvGrpSpPr>
        <p:grpSpPr>
          <a:xfrm>
            <a:off x="6391660" y="1157086"/>
            <a:ext cx="4750218" cy="896771"/>
            <a:chOff x="415947" y="1272847"/>
            <a:chExt cx="4750218" cy="896771"/>
          </a:xfrm>
        </p:grpSpPr>
        <p:sp>
          <p:nvSpPr>
            <p:cNvPr id="17" name="Retângulo: Cantos Arredondados 4">
              <a:extLst>
                <a:ext uri="{FF2B5EF4-FFF2-40B4-BE49-F238E27FC236}">
                  <a16:creationId xmlns:a16="http://schemas.microsoft.com/office/drawing/2014/main" id="{95E3C910-DEEE-3852-59EA-D03430516905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96F6DFD3-E6DA-7BAC-9DA2-AA8BCA344EE2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24605B9-B180-6E9C-61E4-DC023E35DA71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Cosas que evitar: Procrastinación</a:t>
              </a: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7D8E4CFA-8308-5313-702C-A7F7C3A0CA0A}"/>
                </a:ext>
              </a:extLst>
            </p:cNvPr>
            <p:cNvSpPr txBox="1"/>
            <p:nvPr/>
          </p:nvSpPr>
          <p:spPr>
            <a:xfrm>
              <a:off x="415947" y="1396919"/>
              <a:ext cx="8967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Unidad 4.3 </a:t>
              </a:r>
            </a:p>
          </p:txBody>
        </p:sp>
      </p:grpSp>
      <p:sp>
        <p:nvSpPr>
          <p:cNvPr id="21" name="Marcador de Posição do Texto 2">
            <a:extLst>
              <a:ext uri="{FF2B5EF4-FFF2-40B4-BE49-F238E27FC236}">
                <a16:creationId xmlns:a16="http://schemas.microsoft.com/office/drawing/2014/main" id="{558B9E27-CA52-0E07-32A3-C32D79C5B1A8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6096000" y="2242150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es-ES" sz="1800" noProof="0" dirty="0"/>
              <a:t>El ciclo de la procrastinación</a:t>
            </a:r>
          </a:p>
          <a:p>
            <a:pPr marL="971550" lvl="1" indent="-285750">
              <a:buFont typeface="Wingdings" panose="05000000000000000000" pitchFamily="2" charset="2"/>
              <a:buChar char="ü"/>
              <a:defRPr sz="1800"/>
            </a:pPr>
            <a:r>
              <a:rPr lang="es-ES" noProof="0" dirty="0"/>
              <a:t>Consecuencias de la procrastinación y qué hacer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es-ES" sz="1800" noProof="0" dirty="0"/>
              <a:t>Cómo luchar contra la procrastinación</a:t>
            </a:r>
          </a:p>
          <a:p>
            <a:endParaRPr lang="es-ES" noProof="0" dirty="0"/>
          </a:p>
          <a:p>
            <a:endParaRPr lang="es-ES" noProof="0" dirty="0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51189F9F-F548-F14C-310D-56BC42E6766C}"/>
              </a:ext>
            </a:extLst>
          </p:cNvPr>
          <p:cNvGrpSpPr/>
          <p:nvPr/>
        </p:nvGrpSpPr>
        <p:grpSpPr>
          <a:xfrm>
            <a:off x="6375495" y="3339470"/>
            <a:ext cx="4766382" cy="896771"/>
            <a:chOff x="399783" y="1272847"/>
            <a:chExt cx="4766382" cy="896771"/>
          </a:xfrm>
        </p:grpSpPr>
        <p:sp>
          <p:nvSpPr>
            <p:cNvPr id="23" name="Retângulo: Cantos Arredondados 4">
              <a:extLst>
                <a:ext uri="{FF2B5EF4-FFF2-40B4-BE49-F238E27FC236}">
                  <a16:creationId xmlns:a16="http://schemas.microsoft.com/office/drawing/2014/main" id="{B1B12E70-AE16-598E-A6F9-5FBC92BD7879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ângulo: Cantos Arredondados 11">
              <a:extLst>
                <a:ext uri="{FF2B5EF4-FFF2-40B4-BE49-F238E27FC236}">
                  <a16:creationId xmlns:a16="http://schemas.microsoft.com/office/drawing/2014/main" id="{0724CD0A-2341-F564-06E7-35135E45AF6E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CaixaDeTexto 18">
              <a:extLst>
                <a:ext uri="{FF2B5EF4-FFF2-40B4-BE49-F238E27FC236}">
                  <a16:creationId xmlns:a16="http://schemas.microsoft.com/office/drawing/2014/main" id="{03129AE0-D5E6-EEFE-7DD5-2A88FC579F97}"/>
                </a:ext>
              </a:extLst>
            </p:cNvPr>
            <p:cNvSpPr txBox="1"/>
            <p:nvPr/>
          </p:nvSpPr>
          <p:spPr>
            <a:xfrm>
              <a:off x="1460979" y="1425393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  <a:defRPr/>
              </a:pPr>
              <a:r>
                <a:rPr lang="es-ES" sz="1800" kern="1200" noProof="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</a:rPr>
                <a:t>Cosas que evitar</a:t>
              </a: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Distracciones</a:t>
              </a:r>
            </a:p>
          </p:txBody>
        </p:sp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E835DC3C-618A-8751-BCD5-72F7B6CB73DA}"/>
                </a:ext>
              </a:extLst>
            </p:cNvPr>
            <p:cNvSpPr txBox="1"/>
            <p:nvPr/>
          </p:nvSpPr>
          <p:spPr>
            <a:xfrm>
              <a:off x="399783" y="1405023"/>
              <a:ext cx="9133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Unidad 4.4 </a:t>
              </a:r>
            </a:p>
          </p:txBody>
        </p:sp>
      </p:grpSp>
      <p:sp>
        <p:nvSpPr>
          <p:cNvPr id="27" name="Marcador de Posição do Texto 2">
            <a:extLst>
              <a:ext uri="{FF2B5EF4-FFF2-40B4-BE49-F238E27FC236}">
                <a16:creationId xmlns:a16="http://schemas.microsoft.com/office/drawing/2014/main" id="{29D51E03-C726-06D0-4913-AF81824761BA}"/>
              </a:ext>
            </a:extLst>
          </p:cNvPr>
          <p:cNvSpPr txBox="1">
            <a:spLocks/>
          </p:cNvSpPr>
          <p:nvPr/>
        </p:nvSpPr>
        <p:spPr>
          <a:xfrm>
            <a:off x="6096000" y="4388787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ClrTx/>
              <a:buFont typeface="Wingdings" panose="05000000000000000000" pitchFamily="2" charset="2"/>
              <a:buChar char="ü"/>
              <a:defRPr sz="180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pPr>
            <a:r>
              <a:rPr lang="es-ES" noProof="0" dirty="0"/>
              <a:t>Distracciones externas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 sz="180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pPr>
            <a:r>
              <a:rPr lang="es-ES" noProof="0" dirty="0"/>
              <a:t>Distracciones internas</a:t>
            </a:r>
          </a:p>
          <a:p>
            <a:pPr marL="971550" lvl="1" indent="-285750">
              <a:buClrTx/>
              <a:buFont typeface="Wingdings" panose="05000000000000000000" pitchFamily="2" charset="2"/>
              <a:buChar char="ü"/>
              <a:defRPr sz="180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pPr>
            <a:r>
              <a:rPr lang="es-ES" noProof="0" dirty="0"/>
              <a:t>Gestionar las distracciones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63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4342" y="709838"/>
            <a:ext cx="11837761" cy="7049966"/>
          </a:xfrm>
        </p:spPr>
        <p:txBody>
          <a:bodyPr/>
          <a:lstStyle/>
          <a:p>
            <a:pPr marL="228600" indent="0"/>
            <a:r>
              <a:rPr lang="es-ES" sz="1600" b="1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Conocimientos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s-ES" sz="160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 a aprender:</a:t>
            </a:r>
          </a:p>
          <a:p>
            <a:pPr>
              <a:buFont typeface="Arial" panose="05000000000000000000" pitchFamily="2" charset="2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ES" noProof="0" dirty="0"/>
              <a:t>Diferentes estilos de aprendizaje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s-ES" sz="160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Técnicas clave de estudio (Recuperación Activa, Mapas Mentales, Pomodoro)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s-ES" sz="160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 características de la procrastinación y las distracciones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s-ES" sz="1600" b="1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Destrezas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s-ES" sz="160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Podrás: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s-ES" sz="160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Aplicar técnicas de estudio de manera efectiva</a:t>
            </a:r>
          </a:p>
          <a:p>
            <a:pPr>
              <a:buFont typeface="Arial" panose="05000000000000000000" pitchFamily="2" charset="2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ES" noProof="0" dirty="0"/>
              <a:t>Gestionar el tiempo y el enfoque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ES" noProof="0" dirty="0"/>
              <a:t>Identificar el estilo de aprendizaje personal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ES" noProof="0" dirty="0"/>
              <a:t>Desarrollar estrategias para superar la procrastinación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s-ES" sz="1600" b="1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Competencias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s-ES" sz="160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Podrás tener:</a:t>
            </a:r>
          </a:p>
          <a:p>
            <a:pPr>
              <a:buFont typeface="Arial" panose="05000000000000000000" pitchFamily="2" charset="2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ES" noProof="0" dirty="0"/>
              <a:t>Autonomía en el aprendizaje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ES" noProof="0" dirty="0"/>
              <a:t>Consistencia en los hábitos de estudio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ES" noProof="0" dirty="0"/>
              <a:t>Estrategias de aprendizaje continuo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ES" noProof="0" dirty="0"/>
              <a:t>Capacidad para adaptar los métodos a tus necesidades personales</a:t>
            </a:r>
            <a:endParaRPr lang="es-ES" noProof="0" dirty="0">
              <a:solidFill>
                <a:srgbClr val="000000"/>
              </a:solidFill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A87B465F-0727-52E7-9D16-75DEEB3A0A37}"/>
              </a:ext>
            </a:extLst>
          </p:cNvPr>
          <p:cNvSpPr txBox="1">
            <a:spLocks/>
          </p:cNvSpPr>
          <p:nvPr/>
        </p:nvSpPr>
        <p:spPr>
          <a:xfrm>
            <a:off x="2074997" y="225852"/>
            <a:ext cx="8042005" cy="709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kern="1200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kern="12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ES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¿Qué vas a adquirir en este módulo?</a:t>
            </a:r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s-ES" noProof="0" dirty="0"/>
              <a:t>UNIDAD 4.1: Estilos de aprendizaje</a:t>
            </a:r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289646" y="403326"/>
            <a:ext cx="6690575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¿Qué son los estilos de aprendizaje?</a:t>
            </a:r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noProof="0" dirty="0">
              <a:highlight>
                <a:srgbClr val="FFFFFF"/>
              </a:highlight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Cada persona tiene preferencias naturales en la forma en que procesa la información:</a:t>
            </a:r>
            <a:endParaRPr lang="es-ES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Visual: 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Aprendes mejor a través de imágenes, diagramas, gráficos y colores.</a:t>
            </a:r>
            <a:endParaRPr lang="es-ES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Auditivo: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 Retienes la información escuchando explicaciones, debates o grabaciones.</a:t>
            </a:r>
            <a:endParaRPr lang="es-ES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Cinestésico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prendes haciendo, experimentando y usando el propio cuerpo en el proceso.</a:t>
            </a:r>
            <a:endParaRPr lang="es-ES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Reconocer tu estilo preferido te va a permitir maximizar tu potencial de aprendizaje.</a:t>
            </a:r>
            <a:endParaRPr lang="es-ES" b="1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sz="1200" noProof="0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ea64c330c_0_13"/>
          <p:cNvSpPr txBox="1">
            <a:spLocks noGrp="1"/>
          </p:cNvSpPr>
          <p:nvPr>
            <p:ph type="body" idx="1"/>
          </p:nvPr>
        </p:nvSpPr>
        <p:spPr>
          <a:xfrm>
            <a:off x="434503" y="693037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sz="2800" noProof="0" dirty="0">
                <a:latin typeface="Calibri" panose="020F0502020204030204" pitchFamily="34" charset="0"/>
                <a:cs typeface="Calibri" panose="020F0502020204030204" pitchFamily="34" charset="0"/>
              </a:rPr>
              <a:t>Identificando mi estilo</a:t>
            </a:r>
            <a:endParaRPr lang="es-ES" sz="2800" b="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g36ea64c330c_0_13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Autoevaluación práctica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
¿Prefiero subrayar y hacer resúmenes visuales? →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Visual.</a:t>
            </a:r>
            <a:endParaRPr lang="es-ES" sz="1600" b="1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
¿Necesito escuchar explicaciones en voz alta para comprender mejor? →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Auditivo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sz="1600" b="1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
¿Solo lo comprendo completamente cuando lo realizo yo mismo o lo practico? →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Cinestésico.</a:t>
            </a:r>
            <a:endParaRPr lang="es-ES" sz="1600" b="1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Ejercicio sugerido: 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Intenta recordar una situación de aprendizaje reciente e identifica cuál de estos métodos fue más eficaz para ti.</a:t>
            </a:r>
            <a:endParaRPr lang="es-ES" sz="1600" b="1" noProof="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099DE0-48BF-9C34-57EF-7178BF615B47}"/>
              </a:ext>
            </a:extLst>
          </p:cNvPr>
          <p:cNvSpPr txBox="1">
            <a:spLocks/>
          </p:cNvSpPr>
          <p:nvPr/>
        </p:nvSpPr>
        <p:spPr>
          <a:xfrm>
            <a:off x="2596538" y="37756"/>
            <a:ext cx="11070645" cy="131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Identificar y combinar estilos</a:t>
            </a:r>
          </a:p>
          <a:p>
            <a:pPr marL="0" indent="0"/>
            <a:endParaRPr lang="es-ES" sz="5400" noProof="0" dirty="0"/>
          </a:p>
          <a:p>
            <a:endParaRPr lang="es-ES" sz="2000" b="0" noProof="0" dirty="0">
              <a:solidFill>
                <a:srgbClr val="28314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ea64c330c_0_18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Usar Estilos Combinados</a:t>
            </a:r>
          </a:p>
        </p:txBody>
      </p:sp>
      <p:sp>
        <p:nvSpPr>
          <p:cNvPr id="153" name="Google Shape;153;g36ea64c330c_0_18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es-ES" sz="2000" noProof="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es-ES" sz="2000" noProof="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es-ES" sz="2000" noProof="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es-ES" sz="2000" noProof="0" dirty="0"/>
          </a:p>
          <a:p>
            <a:pPr marL="0" indent="0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Si bien cada persona tiene un estilo predominante, el aprendizaje multimodal (usar múltiples estilos juntos) aumenta la retención y la motivación.</a:t>
            </a:r>
          </a:p>
          <a:p>
            <a:pPr marL="0" lvl="0" indent="0">
              <a:spcBef>
                <a:spcPts val="0"/>
              </a:spcBef>
              <a:buSzPts val="2000"/>
            </a:pP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Ejemplo práctico: 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Estudiar un concepto leyendo un texto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 (visual)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, grabando y escuchando una explicación 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(auditivo) 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y aplicándolo en un ejercicio práctico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 (cinestésico)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2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2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2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2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2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2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1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1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1000" noProof="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s-ES" sz="1000" noProof="0" dirty="0"/>
          </a:p>
          <a:p>
            <a:pPr marL="0" lvl="0" indent="0" algn="r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es-ES" sz="1000" noProof="0" dirty="0">
                <a:latin typeface="Calibri" panose="020F0502020204030204" pitchFamily="34" charset="0"/>
                <a:cs typeface="Calibri" panose="020F0502020204030204" pitchFamily="34" charset="0"/>
              </a:rPr>
              <a:t>Fuente de la imagen: https://esl-curriculum.com/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9D5445-769E-A284-7547-59AEB0493F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52491" y="1431274"/>
            <a:ext cx="5118253" cy="51182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0874-5BFD-85B6-C24B-A18910D2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8B13A-2556-71BF-6B73-52B31DACC6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s-ES" noProof="0" dirty="0"/>
              <a:t>UNIDAD 4.2: </a:t>
            </a:r>
            <a:r>
              <a:rPr lang="es-ES" noProof="0" dirty="0">
                <a:solidFill>
                  <a:srgbClr val="E7E6E6">
                    <a:lumMod val="10000"/>
                  </a:srgbClr>
                </a:solidFill>
              </a:rPr>
              <a:t>Técnicas de estudio</a:t>
            </a:r>
            <a:endParaRPr lang="es-ES" noProof="0" dirty="0"/>
          </a:p>
          <a:p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074656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Técnica: Recuperación activa</a:t>
            </a:r>
          </a:p>
        </p:txBody>
      </p:sp>
      <p:sp>
        <p:nvSpPr>
          <p:cNvPr id="190" name="Google Shape;190;p6"/>
          <p:cNvSpPr txBox="1">
            <a:spLocks noGrp="1"/>
          </p:cNvSpPr>
          <p:nvPr>
            <p:ph type="body" idx="2"/>
          </p:nvPr>
        </p:nvSpPr>
        <p:spPr>
          <a:xfrm>
            <a:off x="362081" y="1552139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Recuperación Activa 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es la práctica de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recuperar información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 de la memoria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sin consultar notas o libros de texto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Ejemplo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: Después de terminar un capítulo,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cierra el libro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escribe o explica en voz alta 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todo lo que puedas recordar.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Beneficios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: Refuerza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la memoria a largo plazo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mejora la comprensión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aumenta la confianza 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 prepara mejor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los exámenes y las evaluaciones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sz="1800" noProof="0" dirty="0"/>
          </a:p>
        </p:txBody>
      </p:sp>
      <p:pic>
        <p:nvPicPr>
          <p:cNvPr id="191" name="Google Shape;191;p6" descr="Uma imagem com pessoa, vestuário, Cara humana, interior&#10;&#10;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7502" r="31723"/>
          <a:stretch/>
        </p:blipFill>
        <p:spPr>
          <a:xfrm>
            <a:off x="6968836" y="0"/>
            <a:ext cx="52231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ea64c330c_0_8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Técnica: Mapas mentales</a:t>
            </a:r>
          </a:p>
        </p:txBody>
      </p:sp>
      <p:sp>
        <p:nvSpPr>
          <p:cNvPr id="197" name="Google Shape;197;g36ea64c330c_0_86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00" cy="5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mapa mental 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una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herramienta visual 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 ideas 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una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estructura jerárquica 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ramificada.</a:t>
            </a:r>
            <a:endParaRPr lang="es-ES" noProof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es-ES" b="1" noProof="0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Coloca el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tema principal 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el centro, agrega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palabras clave a su alrededor 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crea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ramas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ejemplos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detalles de apoyo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noProof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es-ES" noProof="0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Beneficios: Aumenta la claridad, estimula la creatividad, mejora la memoria y facilita la visualización de las conexiones entre conceptos</a:t>
            </a: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ES" b="1" noProof="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BF1B4AD-C2B0-CBD6-44BE-5A9AF48B5D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9146" r="19146"/>
          <a:stretch/>
        </p:blipFill>
        <p:spPr>
          <a:xfrm>
            <a:off x="7573992" y="2031594"/>
            <a:ext cx="4618008" cy="4157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ea64c330c_0_9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Técnica: Pomodoro</a:t>
            </a:r>
          </a:p>
        </p:txBody>
      </p:sp>
      <p:sp>
        <p:nvSpPr>
          <p:cNvPr id="204" name="Google Shape;204;g36ea64c330c_0_97"/>
          <p:cNvSpPr txBox="1">
            <a:spLocks noGrp="1"/>
          </p:cNvSpPr>
          <p:nvPr>
            <p:ph type="body" idx="2"/>
          </p:nvPr>
        </p:nvSpPr>
        <p:spPr>
          <a:xfrm>
            <a:off x="370800" y="1429460"/>
            <a:ext cx="11450400" cy="50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un método de gestión del tiempo que consiste en estudiar o trabajar en bloques de 25 minutos de intensa concentración (durante este tiempo, está prohibido revisar tu móvil o hablar con otra persona), seguido de un breve descanso de 5 minutos. Después de cuatro bloques (llamados "pomodoros"), se toma un descanso más largo, de 15 a 30 minutos. La técnica ayuda a aumentar el enfoque, combatir la procrastinación y mejorar la productividad y la motivación.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es-ES" b="1" noProof="0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4999"/>
              </a:lnSpc>
              <a:spcBef>
                <a:spcPts val="0"/>
              </a:spcBef>
              <a:buSzPts val="1100"/>
            </a:pPr>
            <a:r>
              <a:rPr lang="es-ES" b="1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Pasos:</a:t>
            </a: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s-ES" noProof="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
25 minutos de concentración intensa en una tarea.
5 minutos de pausa.
Después de 4 ciclos, haz un descanso más largo (15-30 minutos).</a:t>
            </a:r>
            <a:endParaRPr lang="es-ES" sz="1500" noProof="0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es-ES" sz="1500" noProof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es-ES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84BB93-A52E-072F-54C6-D9F6D137D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Combinación de técnicas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EC881-D09D-E943-38ED-407A611B8D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4632" y="1224793"/>
            <a:ext cx="11730451" cy="5023867"/>
          </a:xfrm>
        </p:spPr>
        <p:txBody>
          <a:bodyPr/>
          <a:lstStyle/>
          <a:p>
            <a:pPr marL="228600" indent="0"/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Estas técnicas se pueden utilizar juntas:</a:t>
            </a: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Lee un texto → crea un mapa mental.</a:t>
            </a: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Prueba lo que recuerdas (Recuperación activa)</a:t>
            </a: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
Organiza las sesiones con la técnica Pomodoro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5CA22-78FE-4165-FB4C-4BDAD2338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01" y="925943"/>
            <a:ext cx="2772040" cy="2810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6B7937-2AEA-F363-749C-6FB66E2EF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871" y="3901368"/>
            <a:ext cx="2633512" cy="234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F197-390D-1968-05D2-CE595472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EA331-5C13-036A-280C-0E0B18EAB0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8867603" cy="1762299"/>
          </a:xfrm>
        </p:spPr>
        <p:txBody>
          <a:bodyPr/>
          <a:lstStyle/>
          <a:p>
            <a:r>
              <a:rPr lang="es-ES" noProof="0" dirty="0"/>
              <a:t>UNIDAD 4.3: Cosas que evitar: Procrastinación</a:t>
            </a:r>
          </a:p>
          <a:p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07872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ef86f86b0_0_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Cosas que evitar: Procrastinación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CE39DD0-FF15-DAF9-296F-D0DE55935E5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7332" b="17332"/>
          <a:stretch/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28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4817E-9CF3-60F3-63FB-171ABB6E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1075A-52FC-E2B0-8699-E7DD780946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95944"/>
            <a:ext cx="11730451" cy="6058208"/>
          </a:xfrm>
        </p:spPr>
        <p:txBody>
          <a:bodyPr/>
          <a:lstStyle/>
          <a:p>
            <a:pPr>
              <a:buNone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El ciclo de la procrastinación</a:t>
            </a:r>
          </a:p>
          <a:p>
            <a:pPr algn="ctr">
              <a:buNone/>
            </a:pPr>
            <a:endParaRPr lang="es-ES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La procrastinación es posponer tareas importantes haciendo tareas más fáciles o más agradables en su lugar, como jugar a las cartas en lugar de estudiar.</a:t>
            </a:r>
          </a:p>
          <a:p>
            <a:pPr>
              <a:buNone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Aparece la tarea a realizar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– sabes que debes hacer algo (estudiar, trabajar, etc.).</a:t>
            </a:r>
          </a:p>
          <a:p>
            <a:pPr>
              <a:buFont typeface="+mj-lt"/>
              <a:buAutoNum type="arabicPeriod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La ansiedad se activa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– solo pensar en la tarea te hace sentir estresada o desmotivada.</a:t>
            </a:r>
          </a:p>
          <a:p>
            <a:pPr>
              <a:buFont typeface="+mj-lt"/>
              <a:buAutoNum type="arabicPeriod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Lo retrasas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– para escapar de esa incomodidad, te distraes con algo más fácil y que te hace sentir mejor (redes sociales, Netflix, limpieza, jugar a las cartas).</a:t>
            </a:r>
          </a:p>
          <a:p>
            <a:pPr>
              <a:buFont typeface="+mj-lt"/>
              <a:buAutoNum type="arabicPeriod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Alivio temporal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– te sientes mejor momentáneamente porque has evitado la tarea difícil.</a:t>
            </a:r>
          </a:p>
          <a:p>
            <a:pPr>
              <a:buFont typeface="+mj-lt"/>
              <a:buAutoNum type="arabicPeriod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Culpa y presión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 – el tiempo va pasando, se acercan los plazos y aumenta tu frustración.</a:t>
            </a:r>
          </a:p>
          <a:p>
            <a:pPr>
              <a:buFont typeface="+mj-lt"/>
              <a:buAutoNum type="arabicPeriod"/>
            </a:pP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Más ansiedad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– el peso de la tarea aumenta, lo que hace que quieras posponerlo de nuevo.</a:t>
            </a:r>
          </a:p>
          <a:p>
            <a:pPr>
              <a:buFont typeface="+mj-lt"/>
              <a:buAutoNum type="arabicPeriod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endParaRPr lang="es-ES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➡️ </a:t>
            </a:r>
            <a:r>
              <a:rPr lang="es-ES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Resultado: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 Te quedas atrapada en un círculo vicioso: cuanto más tardes en hacerla, peor te sentirás.</a:t>
            </a:r>
          </a:p>
          <a:p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193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998F-D356-8BD0-A753-CB62472E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7C0247-6C59-107E-CD7C-34801E8E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291" y="210196"/>
            <a:ext cx="10124290" cy="974765"/>
          </a:xfrm>
        </p:spPr>
        <p:txBody>
          <a:bodyPr/>
          <a:lstStyle/>
          <a:p>
            <a:pPr algn="ctr"/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Consecuencias de la procrastinación y qué hacer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78EB7-7738-B0A3-E72C-A96F3DC5114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898072"/>
            <a:ext cx="11730451" cy="5356080"/>
          </a:xfrm>
        </p:spPr>
        <p:txBody>
          <a:bodyPr/>
          <a:lstStyle/>
          <a:p>
            <a:pPr marL="228600" indent="0"/>
            <a:endParaRPr lang="es-ES" noProof="0" dirty="0"/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s-ES" noProof="0" dirty="0"/>
          </a:p>
          <a:p>
            <a:endParaRPr lang="es-ES" noProof="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979CD1-C0AA-004C-4CEF-88FE06D1E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130643"/>
              </p:ext>
            </p:extLst>
          </p:nvPr>
        </p:nvGraphicFramePr>
        <p:xfrm>
          <a:off x="694521" y="1493376"/>
          <a:ext cx="10802958" cy="4452361"/>
        </p:xfrm>
        <a:graphic>
          <a:graphicData uri="http://schemas.openxmlformats.org/drawingml/2006/table">
            <a:tbl>
              <a:tblPr/>
              <a:tblGrid>
                <a:gridCol w="3600986">
                  <a:extLst>
                    <a:ext uri="{9D8B030D-6E8A-4147-A177-3AD203B41FA5}">
                      <a16:colId xmlns:a16="http://schemas.microsoft.com/office/drawing/2014/main" val="786229834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543318360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2925242885"/>
                    </a:ext>
                  </a:extLst>
                </a:gridCol>
              </a:tblGrid>
              <a:tr h="3375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Ejemplo de Procrastinación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Consecuencia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Qué hacer en su lugar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410319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Retrasar el estudio hasta la noche anterior a un examen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Mal rendimiento, alto estrés, falta de sueño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Crea un horario de estudio, divide el material en partes pequeñas y revisa diariamente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825127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Posponer centrarte en un proyecto de trabajo hasta la fecha límite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Trabajo de menor calidad, plazos incumplidos, presión del gerente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Divide la tarea en pasos más pequeños, establece mini plazos, usa técnicas de productividad (por ejemplo, Pomodoro)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48313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Evitar hacer ejercicio regularmente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Mala salud física, baja energía, culpa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Programa el ejercicio como un compromiso, comienza con 10 minutos al día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660120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responder a correos electrónicos importantes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Oportunidades perdidas, daños a la reputación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Establece horas fijas cada día para revisar y responder correos electrónicos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90304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Aplazar objetivos personales (por ejemplo, aprender un idioma, ahorrar dinero)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Estancamiento, arrepentimiento, sensación de bloqueo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Establece metas SMART (específicas, medibles, alcanzables, relevantes, limitadas en el tiempo) y realiza un seguimiento del avance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627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93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6717B-CFDA-2696-BF05-3101EB75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DDD9B6-4A6F-EDF1-F26B-8BE057912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Cómo luchar contra la procrastinación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296BDA-FA59-1174-B2F3-766458B50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43827"/>
              </p:ext>
            </p:extLst>
          </p:nvPr>
        </p:nvGraphicFramePr>
        <p:xfrm>
          <a:off x="731958" y="1413867"/>
          <a:ext cx="10515600" cy="45415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9449235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986576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28911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Problema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 que suele suceder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b="1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¿Qué se debe hacer entonces?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0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 tareas parecen demasiado grandes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Evitas comenzar porque parece abrumador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Divídelo en pasos más pequeños y concéntrate en la primera acción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444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Esperar a tener motivación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Sigues posponiendo, con la esperanza de «sentirte preparado» más tarde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Comienza de todos modos: la acción crea motivación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67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Fácilmente te distraes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Las redes sociales, la televisión o algún juego aparecen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Utiliza el bloqueo de tiempo o la técnica Pomodoro (25 minutos de enfoque + 5 minutos de descanso)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425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Miedo al fracaso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Lo retrasas porque te preocupa no hacerlo bien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Céntrate en avanzar, no en la perfección; celebra pequeñas victorias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89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Baja energía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Procrastinas porque te sientes cansado o desenfocado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Mejora el sueño, come bien y programa las tareas exigentes para tus horas con pico de energía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758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Falta de plazos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Las tareas sin plazos nunca se hacen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16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noProof="0" dirty="0"/>
                        <a:t>Establece plazos personales y hazte responsable (coméntaselo a un amigo o compañero)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144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88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40C22-92BB-BC49-1B41-1B91F0DB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B8210-37A0-97E0-95C9-F850F02A7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s-ES" noProof="0" dirty="0"/>
              <a:t>UNIDAD 4.4: Cosas que evitar: Distracciones</a:t>
            </a:r>
          </a:p>
          <a:p>
            <a:endParaRPr lang="es-ES" noProof="0" dirty="0"/>
          </a:p>
          <a:p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48847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BF32-6FDC-CF6B-6F6D-E75FB343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06F9DD-67B2-65BE-6288-69FDA896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453" y="603849"/>
            <a:ext cx="9829323" cy="299161"/>
          </a:xfrm>
        </p:spPr>
        <p:txBody>
          <a:bodyPr/>
          <a:lstStyle/>
          <a:p>
            <a:r>
              <a:rPr lang="es-ES" sz="2800" noProof="0" dirty="0">
                <a:latin typeface="Calibri" panose="020F0502020204030204" pitchFamily="34" charset="0"/>
                <a:cs typeface="Calibri" panose="020F0502020204030204" pitchFamily="34" charset="0"/>
              </a:rPr>
              <a:t>Distracciones externas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AE63C-D975-B891-791D-A7C72EB550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es-ES" noProof="0" dirty="0"/>
          </a:p>
          <a:p>
            <a:endParaRPr lang="es-ES" noProof="0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C509CA9-FEA0-801F-6A70-3D5E6A972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572137"/>
              </p:ext>
            </p:extLst>
          </p:nvPr>
        </p:nvGraphicFramePr>
        <p:xfrm>
          <a:off x="787830" y="2428067"/>
          <a:ext cx="11304702" cy="3906767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2848570">
                  <a:extLst>
                    <a:ext uri="{9D8B030D-6E8A-4147-A177-3AD203B41FA5}">
                      <a16:colId xmlns:a16="http://schemas.microsoft.com/office/drawing/2014/main" val="1637685153"/>
                    </a:ext>
                  </a:extLst>
                </a:gridCol>
                <a:gridCol w="8456132">
                  <a:extLst>
                    <a:ext uri="{9D8B030D-6E8A-4147-A177-3AD203B41FA5}">
                      <a16:colId xmlns:a16="http://schemas.microsoft.com/office/drawing/2014/main" val="3306245722"/>
                    </a:ext>
                  </a:extLst>
                </a:gridCol>
              </a:tblGrid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Distracción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Qué hacer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30609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Teléfono móvil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Silencia las notificaciones o mantenlas fuera de tu alcance (otra habitación)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71193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Redes sociales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Establece límites de tiempo o cierra la sesión mientras estudias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618812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Ruido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Utiliza tapones para los oídos o auriculares con música suave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765589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Otras personas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Acuerda tiempos de silencio o utiliza señales de «no molestar»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174436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Espacio desordenado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Ordena el escritorio/habitación antes de comenzar el trabajo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725614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Emails/mensajes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Revisa a las horas establecidas, no constantemente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96781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Acontecimientos inesperados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Planifica pausas cortas para atenderlos y, a continuación, vuelve a la tarea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567665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0C274E35-92AD-78B7-7928-AFFA62283190}"/>
              </a:ext>
            </a:extLst>
          </p:cNvPr>
          <p:cNvSpPr txBox="1"/>
          <p:nvPr/>
        </p:nvSpPr>
        <p:spPr>
          <a:xfrm>
            <a:off x="521622" y="1321344"/>
            <a:ext cx="929123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Una 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distracción externa 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es cualquier 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factor externo 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que interrumpe tu atención, como 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el ruido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los mensajes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las personas 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o el </a:t>
            </a:r>
            <a:r>
              <a:rPr lang="es-ES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desorden ambiental</a:t>
            </a:r>
            <a:r>
              <a:rPr lang="es-ES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. En este caso provienen de los alrededores, no de tus propios pensamientos o emociones</a:t>
            </a: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Google Shape;215;g36ef86f86b0_0_9">
            <a:extLst>
              <a:ext uri="{FF2B5EF4-FFF2-40B4-BE49-F238E27FC236}">
                <a16:creationId xmlns:a16="http://schemas.microsoft.com/office/drawing/2014/main" id="{1E3F8140-7A3C-C9F6-8E2B-51CA1B694CBE}"/>
              </a:ext>
            </a:extLst>
          </p:cNvPr>
          <p:cNvSpPr txBox="1">
            <a:spLocks/>
          </p:cNvSpPr>
          <p:nvPr/>
        </p:nvSpPr>
        <p:spPr>
          <a:xfrm>
            <a:off x="521622" y="28889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Cosas que evitar: Distracciones</a:t>
            </a:r>
          </a:p>
          <a:p>
            <a:pPr marL="0" indent="0">
              <a:spcBef>
                <a:spcPts val="0"/>
              </a:spcBef>
            </a:pP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89537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8F193-9056-AE15-7D2C-1144AEB36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21EAC-9715-3923-1FB7-E0B99949C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28" y="53806"/>
            <a:ext cx="9829323" cy="483986"/>
          </a:xfrm>
        </p:spPr>
        <p:txBody>
          <a:bodyPr/>
          <a:lstStyle/>
          <a:p>
            <a:r>
              <a:rPr lang="es-ES" sz="2800" noProof="0" dirty="0">
                <a:latin typeface="Calibri" panose="020F0502020204030204" pitchFamily="34" charset="0"/>
                <a:cs typeface="Calibri" panose="020F0502020204030204" pitchFamily="34" charset="0"/>
              </a:rPr>
              <a:t>Distracciones internas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6765A-BA07-F480-873B-2B154B17F8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es-ES" noProof="0" dirty="0"/>
          </a:p>
          <a:p>
            <a:endParaRPr lang="es-ES" noProof="0" dirty="0"/>
          </a:p>
          <a:p>
            <a:endParaRPr lang="es-ES" noProof="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3DDAA1-E731-DC72-9410-A01C15F51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612506"/>
              </p:ext>
            </p:extLst>
          </p:nvPr>
        </p:nvGraphicFramePr>
        <p:xfrm>
          <a:off x="607016" y="1717728"/>
          <a:ext cx="9051950" cy="4602480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4525975">
                  <a:extLst>
                    <a:ext uri="{9D8B030D-6E8A-4147-A177-3AD203B41FA5}">
                      <a16:colId xmlns:a16="http://schemas.microsoft.com/office/drawing/2014/main" val="1391577957"/>
                    </a:ext>
                  </a:extLst>
                </a:gridCol>
                <a:gridCol w="4525975">
                  <a:extLst>
                    <a:ext uri="{9D8B030D-6E8A-4147-A177-3AD203B41FA5}">
                      <a16:colId xmlns:a16="http://schemas.microsoft.com/office/drawing/2014/main" val="2301974519"/>
                    </a:ext>
                  </a:extLst>
                </a:gridCol>
              </a:tblGrid>
              <a:tr h="3781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Distracción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Qué hacer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534834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Soñar despierto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Vuelve a focalizarte con notas cortas o recordatorios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76194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b="1" noProof="0" dirty="0"/>
                        <a:t>Pensamientos negativos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Desafíalos y reemplázalos con una dialogo interno positivo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614841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  <a:defRPr sz="2000" b="1"/>
                      </a:pPr>
                      <a:r>
                        <a:rPr lang="es-ES" noProof="0" dirty="0"/>
                        <a:t>Estrés o ansiedad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2000" noProof="0" dirty="0"/>
                        <a:t>Utiliza ejercicios de respiración o breves descansos de relajación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103920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  <a:defRPr sz="2000" b="1"/>
                      </a:pPr>
                      <a:r>
                        <a:rPr lang="es-ES" noProof="0" dirty="0"/>
                        <a:t>Falta de motivación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2000"/>
                      </a:pPr>
                      <a:r>
                        <a:rPr lang="es-ES" noProof="0" dirty="0"/>
                        <a:t>Divide las tareas en pasos más pequeños y recompensa el avance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96462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  <a:defRPr sz="2000" b="1"/>
                      </a:pPr>
                      <a:r>
                        <a:rPr lang="es-ES" noProof="0" dirty="0"/>
                        <a:t>Cansancio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2000"/>
                      </a:pPr>
                      <a:r>
                        <a:rPr lang="es-ES" noProof="0" dirty="0"/>
                        <a:t>Descansa adecuadamente, toma siestas cortas o ajusta el horario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22182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  <a:defRPr sz="2000" b="1"/>
                      </a:pPr>
                      <a:r>
                        <a:rPr lang="es-ES" noProof="0" dirty="0"/>
                        <a:t>Pensar demasiado</a:t>
                      </a:r>
                      <a:endParaRPr lang="es-ES" sz="2000" noProof="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  <a:defRPr sz="2000"/>
                      </a:pPr>
                      <a:r>
                        <a:rPr lang="es-ES" noProof="0" dirty="0"/>
                        <a:t>Anota las preocupaciones y vuelve a la tarea más tarde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1078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941233-A52B-B56C-0F87-AC724B9C6A8A}"/>
              </a:ext>
            </a:extLst>
          </p:cNvPr>
          <p:cNvSpPr txBox="1"/>
          <p:nvPr/>
        </p:nvSpPr>
        <p:spPr>
          <a:xfrm>
            <a:off x="591518" y="720672"/>
            <a:ext cx="963994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Una </a:t>
            </a:r>
            <a:r>
              <a:rPr lang="es-ES" sz="18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distracción interna </a:t>
            </a:r>
            <a:r>
              <a:rPr lang="es-E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es cualquier </a:t>
            </a:r>
            <a:r>
              <a:rPr lang="es-ES" sz="18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interrupción que proviene de tu interior</a:t>
            </a:r>
            <a:r>
              <a:rPr lang="es-E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como </a:t>
            </a:r>
            <a:r>
              <a:rPr lang="es-ES" sz="18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pensamientos</a:t>
            </a:r>
            <a:r>
              <a:rPr lang="es-E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8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emociones</a:t>
            </a:r>
            <a:r>
              <a:rPr lang="es-E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8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cansancio</a:t>
            </a:r>
            <a:r>
              <a:rPr lang="es-E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s-ES" sz="18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falta de motivación</a:t>
            </a:r>
            <a:r>
              <a:rPr lang="es-E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que </a:t>
            </a:r>
            <a:r>
              <a:rPr lang="es-ES" sz="18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 impide concentrarte plenamente </a:t>
            </a:r>
            <a:r>
              <a:rPr lang="es-E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en la tarea en cuestión.</a:t>
            </a:r>
          </a:p>
        </p:txBody>
      </p:sp>
    </p:spTree>
    <p:extLst>
      <p:ext uri="{BB962C8B-B14F-4D97-AF65-F5344CB8AC3E}">
        <p14:creationId xmlns:p14="http://schemas.microsoft.com/office/powerpoint/2010/main" val="235541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Referencias</a:t>
            </a:r>
          </a:p>
        </p:txBody>
      </p:sp>
      <p:sp>
        <p:nvSpPr>
          <p:cNvPr id="248" name="Google Shape;248;p11"/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s-ES" sz="1600" noProof="0" dirty="0"/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[1]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Commission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learn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competence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2023.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https://ec.europa.eu/education/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[2] Vanderbilt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Center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Teaching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Bloom’s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Taxonomy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https://cft.vanderbilt.edu/guides-sub-pages/blooms-taxonomy/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[3] VARK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Learn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Limited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VARK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Modalities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https://vark-learn.com/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[4] VARK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Learn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Limited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VARK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Questionnaire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https://vark-learn.com/the-vark-questionnaire/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[5] H.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Pashler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M.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McDaniel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D.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Rohrer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and R.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Bjork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styles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Concepts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Psychol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Sci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Public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Interest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vol. 9, no. 3, pp. 105–119,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Dec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. 2008.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https://www.psychologicalscience.org/journals/pspi/PSPI_9_3.pdf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[6] H. L.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Roediger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III and A. C. Butler,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critical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role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retrieval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practice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long-term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retention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Trends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Cogn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Sci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., vol. 15, no. 1, pp. 20–27, Jan. 2011.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https://www.apa.org/pubs/journals/releases/amp-66-8-764.pdf</a:t>
            </a:r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[7] T. Buzan,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Mind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Mapping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https://www.mindmapping.com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[8] F.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Cirillo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Pomodoro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Technique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https://francescocirillo.com/pages/pomodoro-technique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s-ES" noProof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5EDCB00A-A2CC-8FE9-A834-2B9F5E419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>
            <a:extLst>
              <a:ext uri="{FF2B5EF4-FFF2-40B4-BE49-F238E27FC236}">
                <a16:creationId xmlns:a16="http://schemas.microsoft.com/office/drawing/2014/main" id="{D1B4D8EB-63C6-7403-4907-93C206B2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noProof="0" dirty="0">
                <a:latin typeface="Calibri" panose="020F0502020204030204" pitchFamily="34" charset="0"/>
                <a:cs typeface="Calibri" panose="020F0502020204030204" pitchFamily="34" charset="0"/>
              </a:rPr>
              <a:t>Referencias</a:t>
            </a:r>
          </a:p>
        </p:txBody>
      </p:sp>
      <p:sp>
        <p:nvSpPr>
          <p:cNvPr id="248" name="Google Shape;248;p11">
            <a:extLst>
              <a:ext uri="{FF2B5EF4-FFF2-40B4-BE49-F238E27FC236}">
                <a16:creationId xmlns:a16="http://schemas.microsoft.com/office/drawing/2014/main" id="{CBC3C776-193A-B376-5990-89FD8D2246F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s-ES" sz="1600" noProof="0" dirty="0"/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[9]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Commission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"EPALE - Electronic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Platform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Adult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Europe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[10] American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Psychological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Association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Procrastination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2010.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https://www.apa.org/news/press/releases/stress/2010/procrastination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[11] P. Steel,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nature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procrastination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: A meta-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analytic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theoretical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quintessential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self-regulatory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failure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Psychol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. Bull., vol. 133, no. 1, pp. 65–94, Jan. 2007.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https://doi.org/10.1037/0033-2909.133.1.65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[12] American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Psychological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Association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Tips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beating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procrastination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2010.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https://www.apa.org/gradpsych/2010/11/procrastination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[13]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Mind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Tools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Ltd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Managing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External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Distractions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https://www.mindtools.com/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[14] J. Kabat-Zinn, "Mindfulness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Beginners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https://www.mindful.org/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[15] Harvard Business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"Focus Management,"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https://hbr.org/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[16]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European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Commission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Lifelong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Learning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," 2024. 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s-ES" sz="16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s-ES" sz="16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937876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noProof="0" dirty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2598533656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0AF167-2CDF-491E-9D85-3047A1B951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1063C5-86A0-4715-8522-F2257C23019B}">
  <ds:schemaRefs>
    <ds:schemaRef ds:uri="4172106c-0329-462c-8309-f6a8c7ae0f26"/>
    <ds:schemaRef ds:uri="8c43ccb9-9360-4c7e-8a49-c084974a2f46"/>
    <ds:schemaRef ds:uri="http://schemas.microsoft.com/office/2006/metadata/properties"/>
    <ds:schemaRef ds:uri="http://schemas.microsoft.com/office/infopath/2007/PartnerControls"/>
    <ds:schemaRef ds:uri="ac485340-f4bc-4433-93d3-49b467eb8cfb"/>
    <ds:schemaRef ds:uri="fdde017b-c1ce-4f86-a5e1-5a7fcaa4f6c2"/>
  </ds:schemaRefs>
</ds:datastoreItem>
</file>

<file path=customXml/itemProps3.xml><?xml version="1.0" encoding="utf-8"?>
<ds:datastoreItem xmlns:ds="http://schemas.openxmlformats.org/officeDocument/2006/customXml" ds:itemID="{A85DC15E-6C1F-451A-981A-B88E4CBD2D35}"/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2085</Words>
  <Application>Microsoft Office PowerPoint</Application>
  <PresentationFormat>Widescreen</PresentationFormat>
  <Paragraphs>227</Paragraphs>
  <Slides>23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Full Color Version</vt:lpstr>
      <vt:lpstr>1_Full Color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 Oliveira Vieira</dc:creator>
  <cp:lastModifiedBy>Marta Mira Abellán</cp:lastModifiedBy>
  <cp:revision>395</cp:revision>
  <dcterms:created xsi:type="dcterms:W3CDTF">2021-11-15T23:44:31Z</dcterms:created>
  <dcterms:modified xsi:type="dcterms:W3CDTF">2025-09-25T11:36:52Z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