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15_0.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8_0.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20_79154A62.xml" ContentType="application/vnd.ms-powerpoint.comments+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5" r:id="rId5"/>
    <p:sldMasterId id="2147483701" r:id="rId6"/>
  </p:sldMasterIdLst>
  <p:notesMasterIdLst>
    <p:notesMasterId r:id="rId43"/>
  </p:notesMasterIdLst>
  <p:sldIdLst>
    <p:sldId id="256" r:id="rId7"/>
    <p:sldId id="307" r:id="rId8"/>
    <p:sldId id="303" r:id="rId9"/>
    <p:sldId id="334" r:id="rId10"/>
    <p:sldId id="257" r:id="rId11"/>
    <p:sldId id="258" r:id="rId12"/>
    <p:sldId id="259" r:id="rId13"/>
    <p:sldId id="291" r:id="rId14"/>
    <p:sldId id="292" r:id="rId15"/>
    <p:sldId id="263" r:id="rId16"/>
    <p:sldId id="264" r:id="rId17"/>
    <p:sldId id="350" r:id="rId18"/>
    <p:sldId id="265" r:id="rId19"/>
    <p:sldId id="266" r:id="rId20"/>
    <p:sldId id="267" r:id="rId21"/>
    <p:sldId id="268" r:id="rId22"/>
    <p:sldId id="269" r:id="rId23"/>
    <p:sldId id="270" r:id="rId24"/>
    <p:sldId id="271" r:id="rId25"/>
    <p:sldId id="286" r:id="rId26"/>
    <p:sldId id="285" r:id="rId27"/>
    <p:sldId id="351" r:id="rId28"/>
    <p:sldId id="353" r:id="rId29"/>
    <p:sldId id="273" r:id="rId30"/>
    <p:sldId id="275" r:id="rId31"/>
    <p:sldId id="276" r:id="rId32"/>
    <p:sldId id="277" r:id="rId33"/>
    <p:sldId id="287" r:id="rId34"/>
    <p:sldId id="352" r:id="rId35"/>
    <p:sldId id="354" r:id="rId36"/>
    <p:sldId id="280" r:id="rId37"/>
    <p:sldId id="281" r:id="rId38"/>
    <p:sldId id="282" r:id="rId39"/>
    <p:sldId id="288" r:id="rId40"/>
    <p:sldId id="283" r:id="rId41"/>
    <p:sldId id="297"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gFaWJ9d9YfBxaICsZVqsGj6ZJNA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C8E7C8B1-CBA9-7C74-5362-D9EBE2AC7519}" name="office@cosvitec.eu" initials="of" userId="S::office_cosvitec.eu#ext#@enspunlpt.onmicrosoft.com::d379c825-0547-4df2-80d1-2b7b4eb514b5" providerId="AD"/>
  <p188:author id="{6D231FCF-9101-7743-EAE2-8B169A375DBD}" name="Jesus David Cortês Gil" initials="JG" userId="S::jesus.gil@ensp.unl.pt::cca21596-008c-44a8-9e08-e13131bfd1c9" providerId="AD"/>
  <p188:author id="{A48EA6D7-FA08-60AB-4E4E-A836F1071EA3}" name="Marios Fournarakis" initials="MF" userId="S::m.fournarakis_bkplus.eu#ext#@enspunlpt.onmicrosoft.com::7d8dbf85-0785-4443-b72b-db9091b97c96" providerId="AD"/>
  <p188:author id="{EF719BF7-C0E5-53B4-D7A6-7C5EE7F1A9B5}" name="Juliana Louceiro" initials="JL" userId="S::julianalouceiro@shine2.eu::9a66b88d-793f-4467-a734-447c2619d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426"/>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60DF65-39AD-0EBB-B809-66F3839B404F}" v="9" dt="2025-09-23T13:01:12.295"/>
    <p1510:client id="{9208B13D-6188-267E-7592-1DB2DEA2AD05}" v="58" dt="2025-09-23T13:00:26.703"/>
  </p1510:revLst>
</p1510:revInfo>
</file>

<file path=ppt/tableStyles.xml><?xml version="1.0" encoding="utf-8"?>
<a:tblStyleLst xmlns:a="http://schemas.openxmlformats.org/drawingml/2006/main" def="{42B4E632-D518-4D41-8DFB-99F5834949D8}">
  <a:tblStyle styleId="{42B4E632-D518-4D41-8DFB-99F5834949D8}"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5">
              <a:alpha val="20000"/>
            </a:schemeClr>
          </a:solidFill>
        </a:fill>
      </a:tcStyle>
    </a:band1H>
    <a:band2H>
      <a:tcTxStyle b="off" i="off"/>
      <a:tcStyle>
        <a:tcBdr/>
      </a:tcStyle>
    </a:band2H>
    <a:band1V>
      <a:tcTxStyle b="off" i="off"/>
      <a:tcStyle>
        <a:tcBdr/>
        <a:fill>
          <a:solidFill>
            <a:schemeClr val="accent5">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342"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rsula Choroba" userId="S::uschi@womenintechalliance.com::a39a1ed5-d243-4f6c-a20e-e6be56484d7b" providerId="AD" clId="Web-{9208B13D-6188-267E-7592-1DB2DEA2AD05}"/>
    <pc:docChg chg="modSld">
      <pc:chgData name="Ursula Choroba" userId="S::uschi@womenintechalliance.com::a39a1ed5-d243-4f6c-a20e-e6be56484d7b" providerId="AD" clId="Web-{9208B13D-6188-267E-7592-1DB2DEA2AD05}" dt="2025-09-23T13:00:26.703" v="38" actId="1076"/>
      <pc:docMkLst>
        <pc:docMk/>
      </pc:docMkLst>
      <pc:sldChg chg="modSp">
        <pc:chgData name="Ursula Choroba" userId="S::uschi@womenintechalliance.com::a39a1ed5-d243-4f6c-a20e-e6be56484d7b" providerId="AD" clId="Web-{9208B13D-6188-267E-7592-1DB2DEA2AD05}" dt="2025-09-23T13:00:26.703" v="38" actId="1076"/>
        <pc:sldMkLst>
          <pc:docMk/>
          <pc:sldMk cId="2375274840" sldId="307"/>
        </pc:sldMkLst>
        <pc:spChg chg="mod">
          <ac:chgData name="Ursula Choroba" userId="S::uschi@womenintechalliance.com::a39a1ed5-d243-4f6c-a20e-e6be56484d7b" providerId="AD" clId="Web-{9208B13D-6188-267E-7592-1DB2DEA2AD05}" dt="2025-09-23T12:59:59.343" v="30" actId="1076"/>
          <ac:spMkLst>
            <pc:docMk/>
            <pc:sldMk cId="2375274840" sldId="307"/>
            <ac:spMk id="4" creationId="{950904C7-9C1B-8EB7-F73E-DD4593274FF8}"/>
          </ac:spMkLst>
        </pc:spChg>
        <pc:spChg chg="mod">
          <ac:chgData name="Ursula Choroba" userId="S::uschi@womenintechalliance.com::a39a1ed5-d243-4f6c-a20e-e6be56484d7b" providerId="AD" clId="Web-{9208B13D-6188-267E-7592-1DB2DEA2AD05}" dt="2025-09-23T12:59:19.843" v="17" actId="1076"/>
          <ac:spMkLst>
            <pc:docMk/>
            <pc:sldMk cId="2375274840" sldId="307"/>
            <ac:spMk id="9" creationId="{296242E5-F91A-19EB-F1AF-4A9F2EFF9C8D}"/>
          </ac:spMkLst>
        </pc:spChg>
        <pc:spChg chg="mod">
          <ac:chgData name="Ursula Choroba" userId="S::uschi@womenintechalliance.com::a39a1ed5-d243-4f6c-a20e-e6be56484d7b" providerId="AD" clId="Web-{9208B13D-6188-267E-7592-1DB2DEA2AD05}" dt="2025-09-23T12:59:34.718" v="22" actId="1076"/>
          <ac:spMkLst>
            <pc:docMk/>
            <pc:sldMk cId="2375274840" sldId="307"/>
            <ac:spMk id="14" creationId="{ABFC35A5-DD65-23CF-D3B1-53231438A071}"/>
          </ac:spMkLst>
        </pc:spChg>
        <pc:spChg chg="mod">
          <ac:chgData name="Ursula Choroba" userId="S::uschi@womenintechalliance.com::a39a1ed5-d243-4f6c-a20e-e6be56484d7b" providerId="AD" clId="Web-{9208B13D-6188-267E-7592-1DB2DEA2AD05}" dt="2025-09-23T13:00:26.703" v="38" actId="1076"/>
          <ac:spMkLst>
            <pc:docMk/>
            <pc:sldMk cId="2375274840" sldId="307"/>
            <ac:spMk id="26" creationId="{940A8CC9-FAD6-0B8B-8443-5FAF8618D40D}"/>
          </ac:spMkLst>
        </pc:spChg>
        <pc:grpChg chg="mod">
          <ac:chgData name="Ursula Choroba" userId="S::uschi@womenintechalliance.com::a39a1ed5-d243-4f6c-a20e-e6be56484d7b" providerId="AD" clId="Web-{9208B13D-6188-267E-7592-1DB2DEA2AD05}" dt="2025-09-23T12:59:47.796" v="28" actId="1076"/>
          <ac:grpSpMkLst>
            <pc:docMk/>
            <pc:sldMk cId="2375274840" sldId="307"/>
            <ac:grpSpMk id="16" creationId="{AD84B09A-0D7F-326B-8812-E4917288E62B}"/>
          </ac:grpSpMkLst>
        </pc:grpChg>
      </pc:sldChg>
    </pc:docChg>
  </pc:docChgLst>
  <pc:docChgLst>
    <pc:chgData name="Ursula Choroba" userId="S::uschi@womenintechalliance.com::a39a1ed5-d243-4f6c-a20e-e6be56484d7b" providerId="AD" clId="Web-{8460DF65-39AD-0EBB-B809-66F3839B404F}"/>
    <pc:docChg chg="modSld">
      <pc:chgData name="Ursula Choroba" userId="S::uschi@womenintechalliance.com::a39a1ed5-d243-4f6c-a20e-e6be56484d7b" providerId="AD" clId="Web-{8460DF65-39AD-0EBB-B809-66F3839B404F}" dt="2025-09-23T13:01:06.310" v="7" actId="20577"/>
      <pc:docMkLst>
        <pc:docMk/>
      </pc:docMkLst>
      <pc:sldChg chg="modSp">
        <pc:chgData name="Ursula Choroba" userId="S::uschi@womenintechalliance.com::a39a1ed5-d243-4f6c-a20e-e6be56484d7b" providerId="AD" clId="Web-{8460DF65-39AD-0EBB-B809-66F3839B404F}" dt="2025-09-23T13:01:06.310" v="7" actId="20577"/>
        <pc:sldMkLst>
          <pc:docMk/>
          <pc:sldMk cId="2375274840" sldId="307"/>
        </pc:sldMkLst>
        <pc:spChg chg="mod">
          <ac:chgData name="Ursula Choroba" userId="S::uschi@womenintechalliance.com::a39a1ed5-d243-4f6c-a20e-e6be56484d7b" providerId="AD" clId="Web-{8460DF65-39AD-0EBB-B809-66F3839B404F}" dt="2025-09-23T13:01:06.310" v="7" actId="20577"/>
          <ac:spMkLst>
            <pc:docMk/>
            <pc:sldMk cId="2375274840" sldId="307"/>
            <ac:spMk id="2" creationId="{411A5F82-FF34-133E-18DE-543A317870E3}"/>
          </ac:spMkLst>
        </pc:spChg>
      </pc:sldChg>
    </pc:docChg>
  </pc:docChgLst>
</pc:chgInfo>
</file>

<file path=ppt/comments/modernComment_115_0.xml><?xml version="1.0" encoding="utf-8"?>
<p188:cmLst xmlns:a="http://schemas.openxmlformats.org/drawingml/2006/main" xmlns:r="http://schemas.openxmlformats.org/officeDocument/2006/relationships" xmlns:p188="http://schemas.microsoft.com/office/powerpoint/2018/8/main">
  <p188:cm id="{A521F98D-8864-4957-A5FE-023CA560DD4A}" authorId="{EF719BF7-C0E5-53B4-D7A6-7C5EE7F1A9B5}" status="resolved" created="2025-08-28T12:10:56.429" complete="100000">
    <ac:txMkLst xmlns:ac="http://schemas.microsoft.com/office/drawing/2013/main/command">
      <pc:docMk xmlns:pc="http://schemas.microsoft.com/office/powerpoint/2013/main/command"/>
      <pc:sldMk xmlns:pc="http://schemas.microsoft.com/office/powerpoint/2013/main/command" cId="0" sldId="277"/>
      <ac:spMk id="441" creationId="{00000000-0000-0000-0000-000000000000}"/>
      <ac:txMk cp="0" len="1">
        <ac:context len="38" hash="3897071551"/>
      </ac:txMk>
    </ac:txMkLst>
    <p188:pos x="5475192" y="294833"/>
    <p188:txBody>
      <a:bodyPr/>
      <a:lstStyle/>
      <a:p>
        <a:r>
          <a:rPr lang="en-GB"/>
          <a:t>There are titles with all word capitalised, and other titles don't. please make it harmonised</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76CDD431-7AF9-4D70-BEA0-613BD329A13B}" authorId="{A48EA6D7-FA08-60AB-4E4E-A836F1071EA3}" status="resolved" created="2025-09-02T09:44:06.222" complete="100000">
    <pc:sldMkLst xmlns:pc="http://schemas.microsoft.com/office/powerpoint/2013/main/command">
      <pc:docMk/>
      <pc:sldMk cId="0" sldId="280"/>
    </pc:sldMkLst>
    <p188:txBody>
      <a:bodyPr/>
      <a:lstStyle/>
      <a:p>
        <a:r>
          <a:rPr lang="en-GB"/>
          <a:t>As requirements vary by country or program, it would be nice to clarify which items are always needed versus optional</a:t>
        </a:r>
      </a:p>
    </p188:txBody>
  </p188:cm>
</p188:cmLst>
</file>

<file path=ppt/comments/modernComment_120_79154A62.xml><?xml version="1.0" encoding="utf-8"?>
<p188:cmLst xmlns:a="http://schemas.openxmlformats.org/drawingml/2006/main" xmlns:r="http://schemas.openxmlformats.org/officeDocument/2006/relationships" xmlns:p188="http://schemas.microsoft.com/office/powerpoint/2018/8/main">
  <p188:cm id="{C042E3B5-2011-4C4D-8B23-DB59D350E650}" authorId="{A48EA6D7-FA08-60AB-4E4E-A836F1071EA3}" status="resolved" created="2025-09-02T09:50:12.217" complete="100000">
    <pc:sldMkLst xmlns:pc="http://schemas.microsoft.com/office/powerpoint/2013/main/command">
      <pc:docMk/>
      <pc:sldMk cId="2031438434" sldId="288"/>
    </pc:sldMkLst>
    <p188:txBody>
      <a:bodyPr/>
      <a:lstStyle/>
      <a:p>
        <a:r>
          <a:rPr lang="en-GB"/>
          <a:t>The wrap-up questions at the ends of sections are valuable for personalization. However, to be effective they require open discussion. It is important to plan the timing so that group discussion isn’t rushed.to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77fcdc439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77fcdc439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77fcdc439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77fcdc439e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g377fcdc439e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77fcdc439e_0_4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g377fcdc439e_0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77fcdc439e_0_5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1FFBCE94-9F6B-6F01-84A8-ACE30B5B1D74}"/>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7E3418E7-7313-E8A9-6D74-EFD14685CD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8657B4F9-4BED-6914-FBB2-ABF62B2883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372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208A821A-2A4D-7FA3-968E-112C1D7B38AF}"/>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5A71A13C-ED32-EEC9-DFC1-7BA49AE30F6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C5D59780-3539-D453-337A-3D341E7A41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4853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7fcdc439e_0_10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377fcdc439e_0_10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77fcdc439e_0_7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77fcdc439e_0_7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7fcdc439e_0_12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77fcdc439e_1_2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377fcdc439e_1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77fcdc439e_1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g377fcdc439e_1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77fcdc439e_1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377fcdc439e_1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77fcdc439e_1_8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377fcdc439e_1_8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77fcdc439e_1_4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g377fcdc439e_1_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77fcdc439e_1_9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6E9CAC61-06F6-D8EB-82DE-A732ACED1D5F}"/>
            </a:ext>
          </a:extLst>
        </p:cNvPr>
        <p:cNvGrpSpPr/>
        <p:nvPr/>
      </p:nvGrpSpPr>
      <p:grpSpPr>
        <a:xfrm>
          <a:off x="0" y="0"/>
          <a:ext cx="0" cy="0"/>
          <a:chOff x="0" y="0"/>
          <a:chExt cx="0" cy="0"/>
        </a:xfrm>
      </p:grpSpPr>
      <p:sp>
        <p:nvSpPr>
          <p:cNvPr id="382" name="Google Shape;382;g377fcdc439e_1_932:notes">
            <a:extLst>
              <a:ext uri="{FF2B5EF4-FFF2-40B4-BE49-F238E27FC236}">
                <a16:creationId xmlns:a16="http://schemas.microsoft.com/office/drawing/2014/main" id="{F45E4D3A-2A12-4E8F-CA5E-B73EA2D809C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a:extLst>
              <a:ext uri="{FF2B5EF4-FFF2-40B4-BE49-F238E27FC236}">
                <a16:creationId xmlns:a16="http://schemas.microsoft.com/office/drawing/2014/main" id="{28BA908C-88B6-7F5C-2D3A-F97FFA162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695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444B4ACF-1AED-AD5C-AEA2-F83421FC15B0}"/>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46165AEC-077B-5837-9CA1-24E2F1893F4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1C5290DF-2981-2B8B-6789-5D806D7803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359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8EA642B1-7AF9-B049-7748-AEDA8869AD76}"/>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FAF0607E-B939-2111-F750-8A5010D3038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4221CFED-A971-828B-A16C-0EDFBBCAAA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09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1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1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 name="Google Shape;14;p1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
        <p:cNvGrpSpPr/>
        <p:nvPr/>
      </p:nvGrpSpPr>
      <p:grpSpPr>
        <a:xfrm>
          <a:off x="0" y="0"/>
          <a:ext cx="0" cy="0"/>
          <a:chOff x="0" y="0"/>
          <a:chExt cx="0" cy="0"/>
        </a:xfrm>
      </p:grpSpPr>
      <p:pic>
        <p:nvPicPr>
          <p:cNvPr id="16" name="Google Shape;16;p1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7" name="Google Shape;17;p1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Google Shape;18;p1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9"/>
        <p:cNvGrpSpPr/>
        <p:nvPr/>
      </p:nvGrpSpPr>
      <p:grpSpPr>
        <a:xfrm>
          <a:off x="0" y="0"/>
          <a:ext cx="0" cy="0"/>
          <a:chOff x="0" y="0"/>
          <a:chExt cx="0" cy="0"/>
        </a:xfrm>
      </p:grpSpPr>
      <p:pic>
        <p:nvPicPr>
          <p:cNvPr id="20" name="Google Shape;20;p1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1" name="Google Shape;21;p1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1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3"/>
        <p:cNvGrpSpPr/>
        <p:nvPr/>
      </p:nvGrpSpPr>
      <p:grpSpPr>
        <a:xfrm>
          <a:off x="0" y="0"/>
          <a:ext cx="0" cy="0"/>
          <a:chOff x="0" y="0"/>
          <a:chExt cx="0" cy="0"/>
        </a:xfrm>
      </p:grpSpPr>
      <p:pic>
        <p:nvPicPr>
          <p:cNvPr id="24" name="Google Shape;24;p1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5" name="Google Shape;25;p1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18"/>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18"/>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28"/>
        <p:cNvGrpSpPr/>
        <p:nvPr/>
      </p:nvGrpSpPr>
      <p:grpSpPr>
        <a:xfrm>
          <a:off x="0" y="0"/>
          <a:ext cx="0" cy="0"/>
          <a:chOff x="0" y="0"/>
          <a:chExt cx="0" cy="0"/>
        </a:xfrm>
      </p:grpSpPr>
      <p:pic>
        <p:nvPicPr>
          <p:cNvPr id="29" name="Google Shape;29;p1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0" name="Google Shape;30;p19"/>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19"/>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19"/>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38"/>
        <p:cNvGrpSpPr/>
        <p:nvPr/>
      </p:nvGrpSpPr>
      <p:grpSpPr>
        <a:xfrm>
          <a:off x="0" y="0"/>
          <a:ext cx="0" cy="0"/>
          <a:chOff x="0" y="0"/>
          <a:chExt cx="0" cy="0"/>
        </a:xfrm>
      </p:grpSpPr>
      <p:pic>
        <p:nvPicPr>
          <p:cNvPr id="39" name="Google Shape;39;p2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0" name="Google Shape;40;p2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2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42"/>
        <p:cNvGrpSpPr/>
        <p:nvPr/>
      </p:nvGrpSpPr>
      <p:grpSpPr>
        <a:xfrm>
          <a:off x="0" y="0"/>
          <a:ext cx="0" cy="0"/>
          <a:chOff x="0" y="0"/>
          <a:chExt cx="0" cy="0"/>
        </a:xfrm>
      </p:grpSpPr>
      <p:sp>
        <p:nvSpPr>
          <p:cNvPr id="43" name="Google Shape;43;p22"/>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4" name="Google Shape;44;p22"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45" name="Google Shape;45;p22"/>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22"/>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22"/>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48"/>
        <p:cNvGrpSpPr/>
        <p:nvPr/>
      </p:nvGrpSpPr>
      <p:grpSpPr>
        <a:xfrm>
          <a:off x="0" y="0"/>
          <a:ext cx="0" cy="0"/>
          <a:chOff x="0" y="0"/>
          <a:chExt cx="0" cy="0"/>
        </a:xfrm>
      </p:grpSpPr>
      <p:pic>
        <p:nvPicPr>
          <p:cNvPr id="49" name="Google Shape;49;p2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0" name="Google Shape;50;p2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1" name="Google Shape;51;p2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2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Cover">
  <p:cSld name="6_Cover">
    <p:spTree>
      <p:nvGrpSpPr>
        <p:cNvPr id="1" name="Shape 58"/>
        <p:cNvGrpSpPr/>
        <p:nvPr/>
      </p:nvGrpSpPr>
      <p:grpSpPr>
        <a:xfrm>
          <a:off x="0" y="0"/>
          <a:ext cx="0" cy="0"/>
          <a:chOff x="0" y="0"/>
          <a:chExt cx="0" cy="0"/>
        </a:xfrm>
      </p:grpSpPr>
      <p:pic>
        <p:nvPicPr>
          <p:cNvPr id="59" name="Google Shape;59;p25"/>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0" name="Google Shape;60;p2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2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2" name="Google Shape;62;p2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63"/>
        <p:cNvGrpSpPr/>
        <p:nvPr/>
      </p:nvGrpSpPr>
      <p:grpSpPr>
        <a:xfrm>
          <a:off x="0" y="0"/>
          <a:ext cx="0" cy="0"/>
          <a:chOff x="0" y="0"/>
          <a:chExt cx="0" cy="0"/>
        </a:xfrm>
      </p:grpSpPr>
      <p:pic>
        <p:nvPicPr>
          <p:cNvPr id="64" name="Google Shape;64;p26"/>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5" name="Google Shape;65;p26"/>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26"/>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7" name="Google Shape;67;p26"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68"/>
        <p:cNvGrpSpPr/>
        <p:nvPr/>
      </p:nvGrpSpPr>
      <p:grpSpPr>
        <a:xfrm>
          <a:off x="0" y="0"/>
          <a:ext cx="0" cy="0"/>
          <a:chOff x="0" y="0"/>
          <a:chExt cx="0" cy="0"/>
        </a:xfrm>
      </p:grpSpPr>
      <p:pic>
        <p:nvPicPr>
          <p:cNvPr id="69" name="Google Shape;69;p27"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0" name="Google Shape;70;p27"/>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27"/>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2" name="Google Shape;72;p27"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73"/>
        <p:cNvGrpSpPr/>
        <p:nvPr/>
      </p:nvGrpSpPr>
      <p:grpSpPr>
        <a:xfrm>
          <a:off x="0" y="0"/>
          <a:ext cx="0" cy="0"/>
          <a:chOff x="0" y="0"/>
          <a:chExt cx="0" cy="0"/>
        </a:xfrm>
      </p:grpSpPr>
      <p:pic>
        <p:nvPicPr>
          <p:cNvPr id="74" name="Google Shape;74;p2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75" name="Google Shape;75;p28"/>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28"/>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28"/>
          <p:cNvSpPr>
            <a:spLocks noGrp="1"/>
          </p:cNvSpPr>
          <p:nvPr>
            <p:ph type="pic" idx="3"/>
          </p:nvPr>
        </p:nvSpPr>
        <p:spPr>
          <a:xfrm>
            <a:off x="6021655" y="0"/>
            <a:ext cx="4683125" cy="6237288"/>
          </a:xfrm>
          <a:prstGeom prst="rect">
            <a:avLst/>
          </a:prstGeom>
          <a:noFill/>
          <a:ln>
            <a:noFill/>
          </a:ln>
        </p:spPr>
      </p:sp>
      <p:pic>
        <p:nvPicPr>
          <p:cNvPr id="78" name="Google Shape;78;p2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79"/>
        <p:cNvGrpSpPr/>
        <p:nvPr/>
      </p:nvGrpSpPr>
      <p:grpSpPr>
        <a:xfrm>
          <a:off x="0" y="0"/>
          <a:ext cx="0" cy="0"/>
          <a:chOff x="0" y="0"/>
          <a:chExt cx="0" cy="0"/>
        </a:xfrm>
      </p:grpSpPr>
      <p:pic>
        <p:nvPicPr>
          <p:cNvPr id="80" name="Google Shape;80;p29"/>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81" name="Google Shape;81;p29"/>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29"/>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29"/>
          <p:cNvSpPr>
            <a:spLocks noGrp="1"/>
          </p:cNvSpPr>
          <p:nvPr>
            <p:ph type="pic" idx="3"/>
          </p:nvPr>
        </p:nvSpPr>
        <p:spPr>
          <a:xfrm>
            <a:off x="6021655" y="0"/>
            <a:ext cx="6170344" cy="5426015"/>
          </a:xfrm>
          <a:prstGeom prst="rect">
            <a:avLst/>
          </a:prstGeom>
          <a:noFill/>
          <a:ln>
            <a:noFill/>
          </a:ln>
        </p:spPr>
      </p:sp>
      <p:pic>
        <p:nvPicPr>
          <p:cNvPr id="84" name="Google Shape;84;p29"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85"/>
        <p:cNvGrpSpPr/>
        <p:nvPr/>
      </p:nvGrpSpPr>
      <p:grpSpPr>
        <a:xfrm>
          <a:off x="0" y="0"/>
          <a:ext cx="0" cy="0"/>
          <a:chOff x="0" y="0"/>
          <a:chExt cx="0" cy="0"/>
        </a:xfrm>
      </p:grpSpPr>
      <p:pic>
        <p:nvPicPr>
          <p:cNvPr id="86" name="Google Shape;86;p30"/>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87" name="Google Shape;87;p3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30"/>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89"/>
        <p:cNvGrpSpPr/>
        <p:nvPr/>
      </p:nvGrpSpPr>
      <p:grpSpPr>
        <a:xfrm>
          <a:off x="0" y="0"/>
          <a:ext cx="0" cy="0"/>
          <a:chOff x="0" y="0"/>
          <a:chExt cx="0" cy="0"/>
        </a:xfrm>
      </p:grpSpPr>
      <p:pic>
        <p:nvPicPr>
          <p:cNvPr id="90" name="Google Shape;90;p3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91" name="Google Shape;91;p3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31"/>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93"/>
        <p:cNvGrpSpPr/>
        <p:nvPr/>
      </p:nvGrpSpPr>
      <p:grpSpPr>
        <a:xfrm>
          <a:off x="0" y="0"/>
          <a:ext cx="0" cy="0"/>
          <a:chOff x="0" y="0"/>
          <a:chExt cx="0" cy="0"/>
        </a:xfrm>
      </p:grpSpPr>
      <p:pic>
        <p:nvPicPr>
          <p:cNvPr id="94" name="Google Shape;94;p3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95" name="Google Shape;95;p3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3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98"/>
        <p:cNvGrpSpPr/>
        <p:nvPr/>
      </p:nvGrpSpPr>
      <p:grpSpPr>
        <a:xfrm>
          <a:off x="0" y="0"/>
          <a:ext cx="0" cy="0"/>
          <a:chOff x="0" y="0"/>
          <a:chExt cx="0" cy="0"/>
        </a:xfrm>
      </p:grpSpPr>
      <p:sp>
        <p:nvSpPr>
          <p:cNvPr id="99" name="Google Shape;99;p33"/>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0" name="Google Shape;100;p33"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1" name="Google Shape;101;p33"/>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33"/>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33"/>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04"/>
        <p:cNvGrpSpPr/>
        <p:nvPr/>
      </p:nvGrpSpPr>
      <p:grpSpPr>
        <a:xfrm>
          <a:off x="0" y="0"/>
          <a:ext cx="0" cy="0"/>
          <a:chOff x="0" y="0"/>
          <a:chExt cx="0" cy="0"/>
        </a:xfrm>
      </p:grpSpPr>
      <p:sp>
        <p:nvSpPr>
          <p:cNvPr id="105" name="Google Shape;105;p34"/>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6" name="Google Shape;106;p3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7" name="Google Shape;107;p3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3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3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110"/>
        <p:cNvGrpSpPr/>
        <p:nvPr/>
      </p:nvGrpSpPr>
      <p:grpSpPr>
        <a:xfrm>
          <a:off x="0" y="0"/>
          <a:ext cx="0" cy="0"/>
          <a:chOff x="0" y="0"/>
          <a:chExt cx="0" cy="0"/>
        </a:xfrm>
      </p:grpSpPr>
      <p:sp>
        <p:nvSpPr>
          <p:cNvPr id="111" name="Google Shape;111;p35"/>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35"/>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3" name="Google Shape;113;p35"/>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35"/>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115"/>
        <p:cNvGrpSpPr/>
        <p:nvPr/>
      </p:nvGrpSpPr>
      <p:grpSpPr>
        <a:xfrm>
          <a:off x="0" y="0"/>
          <a:ext cx="0" cy="0"/>
          <a:chOff x="0" y="0"/>
          <a:chExt cx="0" cy="0"/>
        </a:xfrm>
      </p:grpSpPr>
      <p:sp>
        <p:nvSpPr>
          <p:cNvPr id="116" name="Google Shape;116;p36"/>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7" name="Google Shape;117;p36"/>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36"/>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36"/>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20"/>
        <p:cNvGrpSpPr/>
        <p:nvPr/>
      </p:nvGrpSpPr>
      <p:grpSpPr>
        <a:xfrm>
          <a:off x="0" y="0"/>
          <a:ext cx="0" cy="0"/>
          <a:chOff x="0" y="0"/>
          <a:chExt cx="0" cy="0"/>
        </a:xfrm>
      </p:grpSpPr>
      <p:sp>
        <p:nvSpPr>
          <p:cNvPr id="121" name="Google Shape;121;p37"/>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3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3" name="Google Shape;123;p3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3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25"/>
        <p:cNvGrpSpPr/>
        <p:nvPr/>
      </p:nvGrpSpPr>
      <p:grpSpPr>
        <a:xfrm>
          <a:off x="0" y="0"/>
          <a:ext cx="0" cy="0"/>
          <a:chOff x="0" y="0"/>
          <a:chExt cx="0" cy="0"/>
        </a:xfrm>
      </p:grpSpPr>
      <p:pic>
        <p:nvPicPr>
          <p:cNvPr id="126" name="Google Shape;126;p3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7" name="Google Shape;127;p38"/>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8" name="Google Shape;128;p38"/>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38"/>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0" name="Google Shape;130;p38"/>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38"/>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38"/>
          <p:cNvSpPr>
            <a:spLocks noGrp="1"/>
          </p:cNvSpPr>
          <p:nvPr>
            <p:ph type="pic" idx="3"/>
          </p:nvPr>
        </p:nvSpPr>
        <p:spPr>
          <a:xfrm>
            <a:off x="8021782" y="1260764"/>
            <a:ext cx="4170218" cy="5597236"/>
          </a:xfrm>
          <a:prstGeom prst="rect">
            <a:avLst/>
          </a:prstGeom>
          <a:noFill/>
          <a:ln>
            <a:noFill/>
          </a:ln>
        </p:spPr>
      </p:sp>
      <p:sp>
        <p:nvSpPr>
          <p:cNvPr id="133" name="Google Shape;133;p38"/>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4" name="Google Shape;134;p38"/>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5" name="Google Shape;135;p38"/>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38"/>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38"/>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38"/>
        <p:cNvGrpSpPr/>
        <p:nvPr/>
      </p:nvGrpSpPr>
      <p:grpSpPr>
        <a:xfrm>
          <a:off x="0" y="0"/>
          <a:ext cx="0" cy="0"/>
          <a:chOff x="0" y="0"/>
          <a:chExt cx="0" cy="0"/>
        </a:xfrm>
      </p:grpSpPr>
      <p:pic>
        <p:nvPicPr>
          <p:cNvPr id="139" name="Google Shape;139;p39"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0" name="Google Shape;140;p39"/>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39"/>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42"/>
        <p:cNvGrpSpPr/>
        <p:nvPr/>
      </p:nvGrpSpPr>
      <p:grpSpPr>
        <a:xfrm>
          <a:off x="0" y="0"/>
          <a:ext cx="0" cy="0"/>
          <a:chOff x="0" y="0"/>
          <a:chExt cx="0" cy="0"/>
        </a:xfrm>
      </p:grpSpPr>
      <p:pic>
        <p:nvPicPr>
          <p:cNvPr id="143" name="Google Shape;143;p40"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4" name="Google Shape;144;p40"/>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40"/>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40"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t>Rubrik</a:t>
            </a:r>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Tree>
    <p:extLst>
      <p:ext uri="{BB962C8B-B14F-4D97-AF65-F5344CB8AC3E}">
        <p14:creationId xmlns:p14="http://schemas.microsoft.com/office/powerpoint/2010/main" val="623343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48"/>
        <p:cNvGrpSpPr/>
        <p:nvPr/>
      </p:nvGrpSpPr>
      <p:grpSpPr>
        <a:xfrm>
          <a:off x="0" y="0"/>
          <a:ext cx="0" cy="0"/>
          <a:chOff x="0" y="0"/>
          <a:chExt cx="0" cy="0"/>
        </a:xfrm>
      </p:grpSpPr>
      <p:pic>
        <p:nvPicPr>
          <p:cNvPr id="149" name="Google Shape;149;g377fcdc439e_1_14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0" name="Google Shape;150;g377fcdc439e_1_143"/>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g377fcdc439e_1_143"/>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52"/>
        <p:cNvGrpSpPr/>
        <p:nvPr/>
      </p:nvGrpSpPr>
      <p:grpSpPr>
        <a:xfrm>
          <a:off x="0" y="0"/>
          <a:ext cx="0" cy="0"/>
          <a:chOff x="0" y="0"/>
          <a:chExt cx="0" cy="0"/>
        </a:xfrm>
      </p:grpSpPr>
      <p:pic>
        <p:nvPicPr>
          <p:cNvPr id="153" name="Google Shape;153;g377fcdc439e_1_14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4" name="Google Shape;154;g377fcdc439e_1_147"/>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g377fcdc439e_1_147"/>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56"/>
        <p:cNvGrpSpPr/>
        <p:nvPr/>
      </p:nvGrpSpPr>
      <p:grpSpPr>
        <a:xfrm>
          <a:off x="0" y="0"/>
          <a:ext cx="0" cy="0"/>
          <a:chOff x="0" y="0"/>
          <a:chExt cx="0" cy="0"/>
        </a:xfrm>
      </p:grpSpPr>
      <p:pic>
        <p:nvPicPr>
          <p:cNvPr id="157" name="Google Shape;157;g377fcdc439e_1_151"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158" name="Google Shape;158;g377fcdc439e_1_151"/>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g377fcdc439e_1_151"/>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160"/>
        <p:cNvGrpSpPr/>
        <p:nvPr/>
      </p:nvGrpSpPr>
      <p:grpSpPr>
        <a:xfrm>
          <a:off x="0" y="0"/>
          <a:ext cx="0" cy="0"/>
          <a:chOff x="0" y="0"/>
          <a:chExt cx="0" cy="0"/>
        </a:xfrm>
      </p:grpSpPr>
      <p:pic>
        <p:nvPicPr>
          <p:cNvPr id="161" name="Google Shape;161;g377fcdc439e_1_1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2" name="Google Shape;162;g377fcdc439e_1_155"/>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3" name="Google Shape;163;g377fcdc439e_1_155"/>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g377fcdc439e_1_155"/>
          <p:cNvSpPr>
            <a:spLocks noGrp="1"/>
          </p:cNvSpPr>
          <p:nvPr>
            <p:ph type="pic" idx="3"/>
          </p:nvPr>
        </p:nvSpPr>
        <p:spPr>
          <a:xfrm>
            <a:off x="6021655" y="0"/>
            <a:ext cx="4683000" cy="62373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165"/>
        <p:cNvGrpSpPr/>
        <p:nvPr/>
      </p:nvGrpSpPr>
      <p:grpSpPr>
        <a:xfrm>
          <a:off x="0" y="0"/>
          <a:ext cx="0" cy="0"/>
          <a:chOff x="0" y="0"/>
          <a:chExt cx="0" cy="0"/>
        </a:xfrm>
      </p:grpSpPr>
      <p:pic>
        <p:nvPicPr>
          <p:cNvPr id="166" name="Google Shape;166;g377fcdc439e_1_16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7" name="Google Shape;167;g377fcdc439e_1_160"/>
          <p:cNvSpPr txBox="1">
            <a:spLocks noGrp="1"/>
          </p:cNvSpPr>
          <p:nvPr>
            <p:ph type="body" idx="1"/>
          </p:nvPr>
        </p:nvSpPr>
        <p:spPr>
          <a:xfrm>
            <a:off x="432261" y="2788528"/>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8" name="Google Shape;168;g377fcdc439e_1_160"/>
          <p:cNvSpPr txBox="1">
            <a:spLocks noGrp="1"/>
          </p:cNvSpPr>
          <p:nvPr>
            <p:ph type="body" idx="2"/>
          </p:nvPr>
        </p:nvSpPr>
        <p:spPr>
          <a:xfrm>
            <a:off x="432259" y="4764665"/>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9" name="Google Shape;169;g377fcdc439e_1_160"/>
          <p:cNvSpPr>
            <a:spLocks noGrp="1"/>
          </p:cNvSpPr>
          <p:nvPr>
            <p:ph type="pic" idx="3"/>
          </p:nvPr>
        </p:nvSpPr>
        <p:spPr>
          <a:xfrm>
            <a:off x="6021655" y="0"/>
            <a:ext cx="6170400" cy="54261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170"/>
        <p:cNvGrpSpPr/>
        <p:nvPr/>
      </p:nvGrpSpPr>
      <p:grpSpPr>
        <a:xfrm>
          <a:off x="0" y="0"/>
          <a:ext cx="0" cy="0"/>
          <a:chOff x="0" y="0"/>
          <a:chExt cx="0" cy="0"/>
        </a:xfrm>
      </p:grpSpPr>
      <p:pic>
        <p:nvPicPr>
          <p:cNvPr id="171" name="Google Shape;171;g377fcdc439e_1_16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2" name="Google Shape;172;g377fcdc439e_1_165"/>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g377fcdc439e_1_165"/>
          <p:cNvSpPr txBox="1">
            <a:spLocks noGrp="1"/>
          </p:cNvSpPr>
          <p:nvPr>
            <p:ph type="body" idx="2"/>
          </p:nvPr>
        </p:nvSpPr>
        <p:spPr>
          <a:xfrm>
            <a:off x="362081" y="1230283"/>
            <a:ext cx="6052500" cy="53058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g377fcdc439e_1_165"/>
          <p:cNvSpPr>
            <a:spLocks noGrp="1"/>
          </p:cNvSpPr>
          <p:nvPr>
            <p:ph type="pic" idx="3"/>
          </p:nvPr>
        </p:nvSpPr>
        <p:spPr>
          <a:xfrm>
            <a:off x="7573992" y="2070340"/>
            <a:ext cx="4617900" cy="4158000"/>
          </a:xfrm>
          <a:prstGeom prst="rect">
            <a:avLst/>
          </a:prstGeom>
          <a:no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5"/>
        <p:cNvGrpSpPr/>
        <p:nvPr/>
      </p:nvGrpSpPr>
      <p:grpSpPr>
        <a:xfrm>
          <a:off x="0" y="0"/>
          <a:ext cx="0" cy="0"/>
          <a:chOff x="0" y="0"/>
          <a:chExt cx="0" cy="0"/>
        </a:xfrm>
      </p:grpSpPr>
      <p:pic>
        <p:nvPicPr>
          <p:cNvPr id="176" name="Google Shape;176;g377fcdc439e_1_17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7" name="Google Shape;177;g377fcdc439e_1_170"/>
          <p:cNvSpPr txBox="1">
            <a:spLocks noGrp="1"/>
          </p:cNvSpPr>
          <p:nvPr>
            <p:ph type="body" idx="1"/>
          </p:nvPr>
        </p:nvSpPr>
        <p:spPr>
          <a:xfrm>
            <a:off x="362081" y="321855"/>
            <a:ext cx="57339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g377fcdc439e_1_170"/>
          <p:cNvSpPr txBox="1">
            <a:spLocks noGrp="1"/>
          </p:cNvSpPr>
          <p:nvPr>
            <p:ph type="body" idx="2"/>
          </p:nvPr>
        </p:nvSpPr>
        <p:spPr>
          <a:xfrm>
            <a:off x="362081" y="1230284"/>
            <a:ext cx="5733900" cy="52371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79"/>
        <p:cNvGrpSpPr/>
        <p:nvPr/>
      </p:nvGrpSpPr>
      <p:grpSpPr>
        <a:xfrm>
          <a:off x="0" y="0"/>
          <a:ext cx="0" cy="0"/>
          <a:chOff x="0" y="0"/>
          <a:chExt cx="0" cy="0"/>
        </a:xfrm>
      </p:grpSpPr>
      <p:pic>
        <p:nvPicPr>
          <p:cNvPr id="180" name="Google Shape;180;g377fcdc439e_1_17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1" name="Google Shape;181;g377fcdc439e_1_174"/>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377fcdc439e_1_174"/>
          <p:cNvSpPr txBox="1">
            <a:spLocks noGrp="1"/>
          </p:cNvSpPr>
          <p:nvPr>
            <p:ph type="body" idx="2"/>
          </p:nvPr>
        </p:nvSpPr>
        <p:spPr>
          <a:xfrm>
            <a:off x="362081" y="1230284"/>
            <a:ext cx="11450400" cy="5237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183"/>
        <p:cNvGrpSpPr/>
        <p:nvPr/>
      </p:nvGrpSpPr>
      <p:grpSpPr>
        <a:xfrm>
          <a:off x="0" y="0"/>
          <a:ext cx="0" cy="0"/>
          <a:chOff x="0" y="0"/>
          <a:chExt cx="0" cy="0"/>
        </a:xfrm>
      </p:grpSpPr>
      <p:pic>
        <p:nvPicPr>
          <p:cNvPr id="184" name="Google Shape;184;g377fcdc439e_1_17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5" name="Google Shape;185;g377fcdc439e_1_178"/>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g377fcdc439e_1_178"/>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87"/>
        <p:cNvGrpSpPr/>
        <p:nvPr/>
      </p:nvGrpSpPr>
      <p:grpSpPr>
        <a:xfrm>
          <a:off x="0" y="0"/>
          <a:ext cx="0" cy="0"/>
          <a:chOff x="0" y="0"/>
          <a:chExt cx="0" cy="0"/>
        </a:xfrm>
      </p:grpSpPr>
      <p:pic>
        <p:nvPicPr>
          <p:cNvPr id="188" name="Google Shape;188;g377fcdc439e_1_182"/>
          <p:cNvPicPr preferRelativeResize="0"/>
          <p:nvPr/>
        </p:nvPicPr>
        <p:blipFill rotWithShape="1">
          <a:blip r:embed="rId2">
            <a:alphaModFix/>
          </a:blip>
          <a:srcRect/>
          <a:stretch/>
        </p:blipFill>
        <p:spPr>
          <a:xfrm>
            <a:off x="0" y="0"/>
            <a:ext cx="12192000" cy="6857997"/>
          </a:xfrm>
          <a:prstGeom prst="rect">
            <a:avLst/>
          </a:prstGeom>
          <a:noFill/>
          <a:ln>
            <a:noFill/>
          </a:ln>
        </p:spPr>
      </p:pic>
      <p:sp>
        <p:nvSpPr>
          <p:cNvPr id="189" name="Google Shape;189;g377fcdc439e_1_18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g377fcdc439e_1_182"/>
          <p:cNvSpPr txBox="1">
            <a:spLocks noGrp="1"/>
          </p:cNvSpPr>
          <p:nvPr>
            <p:ph type="body" idx="2"/>
          </p:nvPr>
        </p:nvSpPr>
        <p:spPr>
          <a:xfrm>
            <a:off x="362081" y="1230285"/>
            <a:ext cx="11450400" cy="4463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191"/>
        <p:cNvGrpSpPr/>
        <p:nvPr/>
      </p:nvGrpSpPr>
      <p:grpSpPr>
        <a:xfrm>
          <a:off x="0" y="0"/>
          <a:ext cx="0" cy="0"/>
          <a:chOff x="0" y="0"/>
          <a:chExt cx="0" cy="0"/>
        </a:xfrm>
      </p:grpSpPr>
      <p:pic>
        <p:nvPicPr>
          <p:cNvPr id="192" name="Google Shape;192;g377fcdc439e_1_18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3" name="Google Shape;193;g377fcdc439e_1_186"/>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g377fcdc439e_1_186"/>
          <p:cNvSpPr>
            <a:spLocks noGrp="1"/>
          </p:cNvSpPr>
          <p:nvPr>
            <p:ph type="pic" idx="2"/>
          </p:nvPr>
        </p:nvSpPr>
        <p:spPr>
          <a:xfrm>
            <a:off x="362081" y="1180408"/>
            <a:ext cx="11450400" cy="4987500"/>
          </a:xfrm>
          <a:prstGeom prst="rect">
            <a:avLst/>
          </a:prstGeom>
          <a:no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95"/>
        <p:cNvGrpSpPr/>
        <p:nvPr/>
      </p:nvGrpSpPr>
      <p:grpSpPr>
        <a:xfrm>
          <a:off x="0" y="0"/>
          <a:ext cx="0" cy="0"/>
          <a:chOff x="0" y="0"/>
          <a:chExt cx="0" cy="0"/>
        </a:xfrm>
      </p:grpSpPr>
      <p:pic>
        <p:nvPicPr>
          <p:cNvPr id="196" name="Google Shape;196;g377fcdc439e_1_1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7" name="Google Shape;197;g377fcdc439e_1_19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g377fcdc439e_1_190"/>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g377fcdc439e_1_190"/>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0"/>
        <p:cNvGrpSpPr/>
        <p:nvPr/>
      </p:nvGrpSpPr>
      <p:grpSpPr>
        <a:xfrm>
          <a:off x="0" y="0"/>
          <a:ext cx="0" cy="0"/>
          <a:chOff x="0" y="0"/>
          <a:chExt cx="0" cy="0"/>
        </a:xfrm>
      </p:grpSpPr>
      <p:pic>
        <p:nvPicPr>
          <p:cNvPr id="201" name="Google Shape;201;g377fcdc439e_1_195"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1"/>
          </a:xfrm>
          <a:prstGeom prst="rect">
            <a:avLst/>
          </a:prstGeom>
          <a:noFill/>
          <a:ln>
            <a:noFill/>
          </a:ln>
        </p:spPr>
      </p:pic>
      <p:sp>
        <p:nvSpPr>
          <p:cNvPr id="202" name="Google Shape;202;g377fcdc439e_1_195"/>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g377fcdc439e_1_195"/>
          <p:cNvSpPr txBox="1">
            <a:spLocks noGrp="1"/>
          </p:cNvSpPr>
          <p:nvPr>
            <p:ph type="body" idx="2"/>
          </p:nvPr>
        </p:nvSpPr>
        <p:spPr>
          <a:xfrm>
            <a:off x="4946073" y="1116135"/>
            <a:ext cx="6866400" cy="3572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g377fcdc439e_1_195"/>
          <p:cNvSpPr>
            <a:spLocks noGrp="1"/>
          </p:cNvSpPr>
          <p:nvPr>
            <p:ph type="pic" idx="3"/>
          </p:nvPr>
        </p:nvSpPr>
        <p:spPr>
          <a:xfrm>
            <a:off x="858" y="-33250"/>
            <a:ext cx="4567500" cy="69246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205"/>
        <p:cNvGrpSpPr/>
        <p:nvPr/>
      </p:nvGrpSpPr>
      <p:grpSpPr>
        <a:xfrm>
          <a:off x="0" y="0"/>
          <a:ext cx="0" cy="0"/>
          <a:chOff x="0" y="0"/>
          <a:chExt cx="0" cy="0"/>
        </a:xfrm>
      </p:grpSpPr>
      <p:pic>
        <p:nvPicPr>
          <p:cNvPr id="206" name="Google Shape;206;g377fcdc439e_1_200"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207" name="Google Shape;207;g377fcdc439e_1_200"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208" name="Google Shape;208;g377fcdc439e_1_200"/>
          <p:cNvSpPr txBox="1">
            <a:spLocks noGrp="1"/>
          </p:cNvSpPr>
          <p:nvPr>
            <p:ph type="body" idx="1"/>
          </p:nvPr>
        </p:nvSpPr>
        <p:spPr>
          <a:xfrm>
            <a:off x="415637" y="352764"/>
            <a:ext cx="4141500" cy="1836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g377fcdc439e_1_200"/>
          <p:cNvSpPr txBox="1">
            <a:spLocks noGrp="1"/>
          </p:cNvSpPr>
          <p:nvPr>
            <p:ph type="body" idx="2"/>
          </p:nvPr>
        </p:nvSpPr>
        <p:spPr>
          <a:xfrm>
            <a:off x="5777345" y="1136073"/>
            <a:ext cx="6035100" cy="5331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10"/>
        <p:cNvGrpSpPr/>
        <p:nvPr/>
      </p:nvGrpSpPr>
      <p:grpSpPr>
        <a:xfrm>
          <a:off x="0" y="0"/>
          <a:ext cx="0" cy="0"/>
          <a:chOff x="0" y="0"/>
          <a:chExt cx="0" cy="0"/>
        </a:xfrm>
      </p:grpSpPr>
      <p:sp>
        <p:nvSpPr>
          <p:cNvPr id="211" name="Google Shape;211;g377fcdc439e_1_205"/>
          <p:cNvSpPr/>
          <p:nvPr/>
        </p:nvSpPr>
        <p:spPr>
          <a:xfrm>
            <a:off x="6388806" y="0"/>
            <a:ext cx="58032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2" name="Google Shape;212;g377fcdc439e_1_205"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13" name="Google Shape;213;g377fcdc439e_1_205"/>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377fcdc439e_1_205"/>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g377fcdc439e_1_205"/>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216"/>
        <p:cNvGrpSpPr/>
        <p:nvPr/>
      </p:nvGrpSpPr>
      <p:grpSpPr>
        <a:xfrm>
          <a:off x="0" y="0"/>
          <a:ext cx="0" cy="0"/>
          <a:chOff x="0" y="0"/>
          <a:chExt cx="0" cy="0"/>
        </a:xfrm>
      </p:grpSpPr>
      <p:sp>
        <p:nvSpPr>
          <p:cNvPr id="217" name="Google Shape;217;g377fcdc439e_1_211"/>
          <p:cNvSpPr/>
          <p:nvPr/>
        </p:nvSpPr>
        <p:spPr>
          <a:xfrm>
            <a:off x="6388806" y="0"/>
            <a:ext cx="58032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8" name="Google Shape;218;g377fcdc439e_1_211"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1"/>
          </a:xfrm>
          <a:prstGeom prst="rect">
            <a:avLst/>
          </a:prstGeom>
          <a:noFill/>
          <a:ln>
            <a:noFill/>
          </a:ln>
        </p:spPr>
      </p:pic>
      <p:sp>
        <p:nvSpPr>
          <p:cNvPr id="219" name="Google Shape;219;g377fcdc439e_1_211"/>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g377fcdc439e_1_211"/>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g377fcdc439e_1_211"/>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22"/>
        <p:cNvGrpSpPr/>
        <p:nvPr/>
      </p:nvGrpSpPr>
      <p:grpSpPr>
        <a:xfrm>
          <a:off x="0" y="0"/>
          <a:ext cx="0" cy="0"/>
          <a:chOff x="0" y="0"/>
          <a:chExt cx="0" cy="0"/>
        </a:xfrm>
      </p:grpSpPr>
      <p:sp>
        <p:nvSpPr>
          <p:cNvPr id="223" name="Google Shape;223;g377fcdc439e_1_217"/>
          <p:cNvSpPr/>
          <p:nvPr/>
        </p:nvSpPr>
        <p:spPr>
          <a:xfrm>
            <a:off x="6388806" y="0"/>
            <a:ext cx="5803200"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4" name="Google Shape;224;g377fcdc439e_1_217"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25" name="Google Shape;225;g377fcdc439e_1_217"/>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g377fcdc439e_1_217"/>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g377fcdc439e_1_217"/>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228"/>
        <p:cNvGrpSpPr/>
        <p:nvPr/>
      </p:nvGrpSpPr>
      <p:grpSpPr>
        <a:xfrm>
          <a:off x="0" y="0"/>
          <a:ext cx="0" cy="0"/>
          <a:chOff x="0" y="0"/>
          <a:chExt cx="0" cy="0"/>
        </a:xfrm>
      </p:grpSpPr>
      <p:sp>
        <p:nvSpPr>
          <p:cNvPr id="229" name="Google Shape;229;g377fcdc439e_1_223"/>
          <p:cNvSpPr/>
          <p:nvPr/>
        </p:nvSpPr>
        <p:spPr>
          <a:xfrm>
            <a:off x="9293629" y="0"/>
            <a:ext cx="28983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0" name="Google Shape;230;g377fcdc439e_1_22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g377fcdc439e_1_22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2" name="Google Shape;232;g377fcdc439e_1_22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33"/>
        <p:cNvGrpSpPr/>
        <p:nvPr/>
      </p:nvGrpSpPr>
      <p:grpSpPr>
        <a:xfrm>
          <a:off x="0" y="0"/>
          <a:ext cx="0" cy="0"/>
          <a:chOff x="0" y="0"/>
          <a:chExt cx="0" cy="0"/>
        </a:xfrm>
      </p:grpSpPr>
      <p:sp>
        <p:nvSpPr>
          <p:cNvPr id="234" name="Google Shape;234;g377fcdc439e_1_228"/>
          <p:cNvSpPr/>
          <p:nvPr/>
        </p:nvSpPr>
        <p:spPr>
          <a:xfrm>
            <a:off x="9293629" y="0"/>
            <a:ext cx="28983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5" name="Google Shape;235;g377fcdc439e_1_228"/>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377fcdc439e_1_228"/>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377fcdc439e_1_228"/>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238"/>
        <p:cNvGrpSpPr/>
        <p:nvPr/>
      </p:nvGrpSpPr>
      <p:grpSpPr>
        <a:xfrm>
          <a:off x="0" y="0"/>
          <a:ext cx="0" cy="0"/>
          <a:chOff x="0" y="0"/>
          <a:chExt cx="0" cy="0"/>
        </a:xfrm>
      </p:grpSpPr>
      <p:sp>
        <p:nvSpPr>
          <p:cNvPr id="239" name="Google Shape;239;g377fcdc439e_1_233"/>
          <p:cNvSpPr/>
          <p:nvPr/>
        </p:nvSpPr>
        <p:spPr>
          <a:xfrm>
            <a:off x="9293629" y="0"/>
            <a:ext cx="289830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g377fcdc439e_1_23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g377fcdc439e_1_23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g377fcdc439e_1_23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43"/>
        <p:cNvGrpSpPr/>
        <p:nvPr/>
      </p:nvGrpSpPr>
      <p:grpSpPr>
        <a:xfrm>
          <a:off x="0" y="0"/>
          <a:ext cx="0" cy="0"/>
          <a:chOff x="0" y="0"/>
          <a:chExt cx="0" cy="0"/>
        </a:xfrm>
      </p:grpSpPr>
      <p:pic>
        <p:nvPicPr>
          <p:cNvPr id="244" name="Google Shape;244;g377fcdc439e_1_23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45" name="Google Shape;245;g377fcdc439e_1_238"/>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g377fcdc439e_1_238"/>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g377fcdc439e_1_238"/>
          <p:cNvSpPr/>
          <p:nvPr/>
        </p:nvSpPr>
        <p:spPr>
          <a:xfrm>
            <a:off x="362081" y="1102129"/>
            <a:ext cx="45600" cy="1617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g377fcdc439e_1_238"/>
          <p:cNvSpPr/>
          <p:nvPr/>
        </p:nvSpPr>
        <p:spPr>
          <a:xfrm>
            <a:off x="362081" y="2963685"/>
            <a:ext cx="45600" cy="1617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g377fcdc439e_1_238"/>
          <p:cNvSpPr/>
          <p:nvPr/>
        </p:nvSpPr>
        <p:spPr>
          <a:xfrm>
            <a:off x="362081" y="4825241"/>
            <a:ext cx="45600" cy="1617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g377fcdc439e_1_238"/>
          <p:cNvSpPr>
            <a:spLocks noGrp="1"/>
          </p:cNvSpPr>
          <p:nvPr>
            <p:ph type="pic" idx="3"/>
          </p:nvPr>
        </p:nvSpPr>
        <p:spPr>
          <a:xfrm>
            <a:off x="8021782" y="1260764"/>
            <a:ext cx="4170300" cy="5597100"/>
          </a:xfrm>
          <a:prstGeom prst="rect">
            <a:avLst/>
          </a:prstGeom>
          <a:noFill/>
          <a:ln>
            <a:noFill/>
          </a:ln>
        </p:spPr>
      </p:sp>
      <p:sp>
        <p:nvSpPr>
          <p:cNvPr id="251" name="Google Shape;251;g377fcdc439e_1_238"/>
          <p:cNvSpPr txBox="1">
            <a:spLocks noGrp="1"/>
          </p:cNvSpPr>
          <p:nvPr>
            <p:ph type="body" idx="4"/>
          </p:nvPr>
        </p:nvSpPr>
        <p:spPr>
          <a:xfrm>
            <a:off x="362082" y="253012"/>
            <a:ext cx="90591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g377fcdc439e_1_238"/>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g377fcdc439e_1_238"/>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4" name="Google Shape;254;g377fcdc439e_1_238"/>
          <p:cNvSpPr txBox="1">
            <a:spLocks noGrp="1"/>
          </p:cNvSpPr>
          <p:nvPr>
            <p:ph type="body" idx="7"/>
          </p:nvPr>
        </p:nvSpPr>
        <p:spPr>
          <a:xfrm>
            <a:off x="727841" y="5384887"/>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g377fcdc439e_1_238"/>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256"/>
        <p:cNvGrpSpPr/>
        <p:nvPr/>
      </p:nvGrpSpPr>
      <p:grpSpPr>
        <a:xfrm>
          <a:off x="0" y="0"/>
          <a:ext cx="0" cy="0"/>
          <a:chOff x="0" y="0"/>
          <a:chExt cx="0" cy="0"/>
        </a:xfrm>
      </p:grpSpPr>
      <p:pic>
        <p:nvPicPr>
          <p:cNvPr id="257" name="Google Shape;257;g377fcdc439e_1_2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58" name="Google Shape;258;g377fcdc439e_1_251"/>
          <p:cNvSpPr txBox="1">
            <a:spLocks noGrp="1"/>
          </p:cNvSpPr>
          <p:nvPr>
            <p:ph type="body" idx="1"/>
          </p:nvPr>
        </p:nvSpPr>
        <p:spPr>
          <a:xfrm>
            <a:off x="362081" y="253012"/>
            <a:ext cx="9599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g377fcdc439e_1_251"/>
          <p:cNvSpPr txBox="1">
            <a:spLocks noGrp="1"/>
          </p:cNvSpPr>
          <p:nvPr>
            <p:ph type="body" idx="2"/>
          </p:nvPr>
        </p:nvSpPr>
        <p:spPr>
          <a:xfrm>
            <a:off x="482137" y="2651760"/>
            <a:ext cx="11330100" cy="3815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260"/>
        <p:cNvGrpSpPr/>
        <p:nvPr/>
      </p:nvGrpSpPr>
      <p:grpSpPr>
        <a:xfrm>
          <a:off x="0" y="0"/>
          <a:ext cx="0" cy="0"/>
          <a:chOff x="0" y="0"/>
          <a:chExt cx="0" cy="0"/>
        </a:xfrm>
      </p:grpSpPr>
      <p:pic>
        <p:nvPicPr>
          <p:cNvPr id="261" name="Google Shape;261;g377fcdc439e_1_2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2" name="Google Shape;262;g377fcdc439e_1_255"/>
          <p:cNvSpPr txBox="1">
            <a:spLocks noGrp="1"/>
          </p:cNvSpPr>
          <p:nvPr>
            <p:ph type="body" idx="1"/>
          </p:nvPr>
        </p:nvSpPr>
        <p:spPr>
          <a:xfrm>
            <a:off x="3743498" y="3767966"/>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g377fcdc439e_1_255"/>
          <p:cNvSpPr txBox="1">
            <a:spLocks noGrp="1"/>
          </p:cNvSpPr>
          <p:nvPr>
            <p:ph type="body" idx="2"/>
          </p:nvPr>
        </p:nvSpPr>
        <p:spPr>
          <a:xfrm>
            <a:off x="3743499" y="4822166"/>
            <a:ext cx="4704900" cy="5694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264"/>
        <p:cNvGrpSpPr/>
        <p:nvPr/>
      </p:nvGrpSpPr>
      <p:grpSpPr>
        <a:xfrm>
          <a:off x="0" y="0"/>
          <a:ext cx="0" cy="0"/>
          <a:chOff x="0" y="0"/>
          <a:chExt cx="0" cy="0"/>
        </a:xfrm>
      </p:grpSpPr>
      <p:pic>
        <p:nvPicPr>
          <p:cNvPr id="265" name="Google Shape;265;g377fcdc439e_1_259"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66" name="Google Shape;266;g377fcdc439e_1_259"/>
          <p:cNvSpPr txBox="1">
            <a:spLocks noGrp="1"/>
          </p:cNvSpPr>
          <p:nvPr>
            <p:ph type="body" idx="1"/>
          </p:nvPr>
        </p:nvSpPr>
        <p:spPr>
          <a:xfrm>
            <a:off x="7135092" y="1689579"/>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7" name="Google Shape;267;g377fcdc439e_1_259"/>
          <p:cNvSpPr txBox="1">
            <a:spLocks noGrp="1"/>
          </p:cNvSpPr>
          <p:nvPr>
            <p:ph type="body" idx="2"/>
          </p:nvPr>
        </p:nvSpPr>
        <p:spPr>
          <a:xfrm>
            <a:off x="7135093" y="2978727"/>
            <a:ext cx="4704900" cy="309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354389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1382578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534218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265288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3852391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658746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7727158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4264901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23073421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213564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1041773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936610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12312972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7805595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36122008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014709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946257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530422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125828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0140195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9344145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279730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1589536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5306698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3098229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4784086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1589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theme" Target="../theme/theme3.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729"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86041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7.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15_0.xm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hyperlink" Target="https://epale.ec.europa.eu/"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eures.ec.europa.eu/"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microsoft.com/office/2018/10/relationships/comments" Target="../comments/modernComment_120_79154A6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joint-research-centre.ec.europa.eu/"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77fcdc439e_0_0"/>
          <p:cNvSpPr txBox="1">
            <a:spLocks noGrp="1"/>
          </p:cNvSpPr>
          <p:nvPr>
            <p:ph type="body" idx="1"/>
          </p:nvPr>
        </p:nvSpPr>
        <p:spPr>
          <a:xfrm>
            <a:off x="432261" y="3142210"/>
            <a:ext cx="4272994" cy="1762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it-IT" dirty="0"/>
              <a:t>Modul 3:</a:t>
            </a:r>
            <a:endParaRPr lang="en-US" dirty="0"/>
          </a:p>
          <a:p>
            <a:pPr marL="0" lvl="0" indent="0" algn="l" rtl="0">
              <a:spcBef>
                <a:spcPts val="1000"/>
              </a:spcBef>
              <a:spcAft>
                <a:spcPts val="0"/>
              </a:spcAft>
              <a:buNone/>
            </a:pPr>
            <a:r>
              <a:rPr lang="en-US" dirty="0" err="1"/>
              <a:t>Utforska</a:t>
            </a:r>
            <a:r>
              <a:rPr lang="en-US" dirty="0"/>
              <a:t> </a:t>
            </a:r>
            <a:r>
              <a:rPr lang="en-US" dirty="0" err="1"/>
              <a:t>Utbildningsmöjligheter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62080" y="253012"/>
            <a:ext cx="9912283" cy="483986"/>
          </a:xfrm>
        </p:spPr>
        <p:txBody>
          <a:bodyPr lIns="91440" tIns="45720" rIns="91440" bIns="45720" anchor="t"/>
          <a:lstStyle/>
          <a:p>
            <a:r>
              <a:rPr dirty="0">
                <a:latin typeface="Calibri"/>
                <a:ea typeface="Calibri"/>
                <a:cs typeface="Calibri"/>
              </a:rPr>
              <a:t>MODUL </a:t>
            </a:r>
            <a:r>
              <a:rPr lang="en-US" dirty="0">
                <a:latin typeface="Calibri"/>
                <a:ea typeface="Calibri"/>
                <a:cs typeface="Calibri"/>
              </a:rPr>
              <a:t>3</a:t>
            </a:r>
            <a:r>
              <a:rPr dirty="0">
                <a:latin typeface="Calibri"/>
                <a:ea typeface="Calibri"/>
                <a:cs typeface="Calibri"/>
              </a:rPr>
              <a:t>: </a:t>
            </a:r>
            <a:r>
              <a:rPr lang="en-US" dirty="0" err="1">
                <a:latin typeface="Calibri"/>
                <a:ea typeface="Calibri"/>
                <a:cs typeface="Calibri"/>
              </a:rPr>
              <a:t>Utforska</a:t>
            </a:r>
            <a:r>
              <a:rPr lang="en-US" dirty="0">
                <a:latin typeface="Calibri"/>
                <a:ea typeface="Calibri"/>
                <a:cs typeface="Calibri"/>
              </a:rPr>
              <a:t> </a:t>
            </a:r>
            <a:r>
              <a:rPr lang="en-US" dirty="0" err="1">
                <a:latin typeface="Calibri"/>
                <a:ea typeface="Calibri"/>
                <a:cs typeface="Calibri"/>
              </a:rPr>
              <a:t>utbildningsmöjligheter</a:t>
            </a:r>
            <a:r>
              <a:rPr lang="en-US" dirty="0">
                <a:latin typeface="Calibri"/>
                <a:ea typeface="Calibri"/>
                <a:cs typeface="Calibri"/>
              </a:rPr>
              <a:t> </a:t>
            </a:r>
            <a:r>
              <a:rPr dirty="0">
                <a:latin typeface="Calibri"/>
                <a:ea typeface="Calibri"/>
                <a:cs typeface="Calibri"/>
              </a:rPr>
              <a:t>– </a:t>
            </a:r>
            <a:r>
              <a:rPr lang="en-US" dirty="0" err="1">
                <a:latin typeface="Calibri"/>
                <a:ea typeface="Calibri"/>
                <a:cs typeface="Calibri"/>
              </a:rPr>
              <a:t>Delmoment</a:t>
            </a:r>
            <a:r>
              <a:rPr lang="en-US" dirty="0">
                <a:latin typeface="Calibri"/>
                <a:ea typeface="Calibri"/>
                <a:cs typeface="Calibri"/>
              </a:rPr>
              <a:t> </a:t>
            </a:r>
            <a:r>
              <a:rPr dirty="0">
                <a:latin typeface="Calibri"/>
                <a:ea typeface="Calibri"/>
                <a:cs typeface="Calibri"/>
              </a:rPr>
              <a:t>(1t 15 min)</a:t>
            </a:r>
          </a:p>
          <a:p>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65253" y="2549511"/>
            <a:ext cx="5887086" cy="1537847"/>
          </a:xfrm>
        </p:spPr>
        <p:txBody>
          <a:bodyPr/>
          <a:lstStyle/>
          <a:p>
            <a:pPr marL="971550" lvl="1" indent="-285750">
              <a:buFont typeface="Wingdings" panose="05000000000000000000" pitchFamily="2" charset="2"/>
              <a:buChar char="ü"/>
              <a:defRPr sz="1800"/>
            </a:pPr>
            <a:r>
              <a:rPr lang="en-US" sz="1800" dirty="0" err="1">
                <a:latin typeface="Calibri" panose="020F0502020204030204" pitchFamily="34" charset="0"/>
                <a:ea typeface="Calibri" panose="020F0502020204030204" pitchFamily="34" charset="0"/>
                <a:cs typeface="Calibri" panose="020F0502020204030204" pitchFamily="34" charset="0"/>
              </a:rPr>
              <a:t>Livslångt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lärande</a:t>
            </a:r>
            <a:r>
              <a:rPr lang="en-US" sz="1800" dirty="0">
                <a:latin typeface="Calibri" panose="020F0502020204030204" pitchFamily="34" charset="0"/>
                <a:ea typeface="Calibri" panose="020F0502020204030204" pitchFamily="34" charset="0"/>
                <a:cs typeface="Calibri" panose="020F0502020204030204" pitchFamily="34" charset="0"/>
              </a:rPr>
              <a:t>: manga </a:t>
            </a:r>
            <a:r>
              <a:rPr lang="en-US" sz="1800" dirty="0" err="1">
                <a:latin typeface="Calibri" panose="020F0502020204030204" pitchFamily="34" charset="0"/>
                <a:ea typeface="Calibri" panose="020F0502020204030204" pitchFamily="34" charset="0"/>
                <a:cs typeface="Calibri" panose="020F0502020204030204" pitchFamily="34" charset="0"/>
              </a:rPr>
              <a:t>vägar</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ett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mål</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971550" lvl="1" indent="-285750">
              <a:buFont typeface="Wingdings" panose="05000000000000000000" pitchFamily="2" charset="2"/>
              <a:buChar char="ü"/>
              <a:defRPr sz="1800"/>
            </a:pPr>
            <a:r>
              <a:rPr lang="en-US" sz="1800" dirty="0" err="1">
                <a:latin typeface="Calibri" panose="020F0502020204030204" pitchFamily="34" charset="0"/>
                <a:ea typeface="Calibri" panose="020F0502020204030204" pitchFamily="34" charset="0"/>
                <a:cs typeface="Calibri" panose="020F0502020204030204" pitchFamily="34" charset="0"/>
              </a:rPr>
              <a:t>Formellt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icke</a:t>
            </a:r>
            <a:r>
              <a:rPr lang="en-US" sz="1800" dirty="0">
                <a:latin typeface="Calibri" panose="020F0502020204030204" pitchFamily="34" charset="0"/>
                <a:ea typeface="Calibri" panose="020F0502020204030204" pitchFamily="34" charset="0"/>
                <a:cs typeface="Calibri" panose="020F0502020204030204" pitchFamily="34" charset="0"/>
              </a:rPr>
              <a:t>-formelt </a:t>
            </a:r>
            <a:r>
              <a:rPr lang="en-US" sz="1800" dirty="0" err="1">
                <a:latin typeface="Calibri" panose="020F0502020204030204" pitchFamily="34" charset="0"/>
                <a:ea typeface="Calibri" panose="020F0502020204030204" pitchFamily="34" charset="0"/>
                <a:cs typeface="Calibri" panose="020F0502020204030204" pitchFamily="34" charset="0"/>
              </a:rPr>
              <a:t>och</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informellt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lärande</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971550" lvl="1" indent="-285750">
              <a:buFont typeface="Wingdings" panose="05000000000000000000" pitchFamily="2" charset="2"/>
              <a:buChar char="ü"/>
              <a:defRPr sz="1800"/>
            </a:pPr>
            <a:r>
              <a:rPr lang="en-US" sz="1800" dirty="0" err="1">
                <a:latin typeface="Calibri" panose="020F0502020204030204" pitchFamily="34" charset="0"/>
                <a:ea typeface="Calibri" panose="020F0502020204030204" pitchFamily="34" charset="0"/>
                <a:cs typeface="Calibri" panose="020F0502020204030204" pitchFamily="34" charset="0"/>
              </a:rPr>
              <a:t>Översikt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över</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utbildningmöjligheter</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grpSp>
        <p:nvGrpSpPr>
          <p:cNvPr id="5" name="Group 11">
            <a:extLst>
              <a:ext uri="{FF2B5EF4-FFF2-40B4-BE49-F238E27FC236}">
                <a16:creationId xmlns:a16="http://schemas.microsoft.com/office/drawing/2014/main" id="{AD9DD25D-CD94-5D65-396B-E2863924AE71}"/>
              </a:ext>
            </a:extLst>
          </p:cNvPr>
          <p:cNvGrpSpPr/>
          <p:nvPr/>
        </p:nvGrpSpPr>
        <p:grpSpPr>
          <a:xfrm>
            <a:off x="358454" y="1530132"/>
            <a:ext cx="4900754" cy="896771"/>
            <a:chOff x="265411" y="1272847"/>
            <a:chExt cx="4900754"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7" y="1536566"/>
              <a:ext cx="355693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E7E6E6">
                      <a:lumMod val="10000"/>
                    </a:srgbClr>
                  </a:solidFill>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Typer av </a:t>
              </a:r>
              <a:r>
                <a:rPr kumimoji="0" lang="en-US" sz="1800" b="0" i="0" u="none" strike="noStrike" kern="1200" cap="none" spc="0" normalizeH="0" baseline="0" noProof="0" dirty="0" err="1">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lärandemöjligheter</a:t>
              </a:r>
              <a:endParaRPr kumimoji="0"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265411" y="1447658"/>
              <a:ext cx="1169627" cy="646331"/>
            </a:xfrm>
            <a:prstGeom prst="rect">
              <a:avLst/>
            </a:prstGeom>
            <a:noFill/>
          </p:spPr>
          <p:txBody>
            <a:bodyPr wrap="square" lIns="91440" tIns="45720" rIns="91440" bIns="45720" anchor="t">
              <a:spAutoFit/>
            </a:bodyPr>
            <a:lstStyle/>
            <a:p>
              <a:pPr algn="ctr">
                <a:buClrTx/>
                <a:defRPr b="1">
                  <a:solidFill>
                    <a:prstClr val="white"/>
                  </a:solidFill>
                </a:defRPr>
              </a:pPr>
              <a:r>
                <a:rPr lang="en-US" sz="1800" b="1" kern="1200">
                  <a:solidFill>
                    <a:prstClr val="white"/>
                  </a:solidFill>
                  <a:latin typeface="Calibri"/>
                  <a:ea typeface="Calibri"/>
                  <a:cs typeface="Calibri"/>
                </a:rPr>
                <a:t>Moment 3.</a:t>
              </a:r>
              <a:r>
                <a:rPr lang="en-US" sz="1800" b="1" kern="1200" dirty="0">
                  <a:solidFill>
                    <a:prstClr val="white"/>
                  </a:solidFill>
                  <a:latin typeface="Calibri"/>
                  <a:ea typeface="Calibri"/>
                  <a:cs typeface="Calibri"/>
                </a:rPr>
                <a:t>1</a:t>
              </a:r>
              <a:r>
                <a:rPr kumimoji="0" sz="1800" b="1" i="0" u="none" strike="noStrike" kern="1200" cap="none" spc="0" normalizeH="0" baseline="0" noProof="0" dirty="0">
                  <a:ln>
                    <a:noFill/>
                  </a:ln>
                  <a:solidFill>
                    <a:prstClr val="white"/>
                  </a:solidFill>
                  <a:effectLst/>
                  <a:uLnTx/>
                  <a:uFillTx/>
                  <a:latin typeface="Calibri"/>
                  <a:ea typeface="Calibri"/>
                  <a:cs typeface="Calibri"/>
                </a:rPr>
                <a:t>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430908" y="4074144"/>
            <a:ext cx="4834903" cy="896771"/>
            <a:chOff x="331262" y="1272847"/>
            <a:chExt cx="4834903"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54376" y="1459795"/>
              <a:ext cx="3556932" cy="646331"/>
            </a:xfrm>
            <a:prstGeom prst="rect">
              <a:avLst/>
            </a:prstGeom>
            <a:noFill/>
          </p:spPr>
          <p:txBody>
            <a:bodyPr wrap="square">
              <a:spAutoFit/>
            </a:bodyPr>
            <a:lstStyle/>
            <a:p>
              <a:pPr lvl="0">
                <a:defRPr>
                  <a:solidFill>
                    <a:srgbClr val="E7E6E6">
                      <a:lumMod val="10000"/>
                    </a:srgbClr>
                  </a:solidFill>
                </a:defRPr>
              </a:pPr>
              <a:r>
                <a:rPr lang="en-US" sz="1800" dirty="0" err="1">
                  <a:latin typeface="Calibri" panose="020F0502020204030204" pitchFamily="34" charset="0"/>
                  <a:ea typeface="Calibri" panose="020F0502020204030204" pitchFamily="34" charset="0"/>
                  <a:cs typeface="Calibri" panose="020F0502020204030204" pitchFamily="34" charset="0"/>
                </a:rPr>
                <a:t>Utforska</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utbildningsformat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och</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tillgångspunkter</a:t>
              </a:r>
              <a:endParaRPr kumimoji="0"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331262" y="1400622"/>
              <a:ext cx="1040728" cy="646331"/>
            </a:xfrm>
            <a:prstGeom prst="rect">
              <a:avLst/>
            </a:prstGeom>
            <a:noFill/>
          </p:spPr>
          <p:txBody>
            <a:bodyPr wrap="square" lIns="91440" tIns="45720" rIns="91440" bIns="45720" anchor="t">
              <a:spAutoFit/>
            </a:bodyPr>
            <a:lstStyle/>
            <a:p>
              <a:pPr algn="ctr">
                <a:buClrTx/>
                <a:defRPr b="1">
                  <a:solidFill>
                    <a:prstClr val="white"/>
                  </a:solidFill>
                </a:defRPr>
              </a:pPr>
              <a:r>
                <a:rPr lang="en-US" sz="1800" b="1" kern="1200" dirty="0">
                  <a:solidFill>
                    <a:prstClr val="white"/>
                  </a:solidFill>
                  <a:latin typeface="Calibri"/>
                  <a:ea typeface="Calibri"/>
                  <a:cs typeface="Calibri"/>
                </a:rPr>
                <a:t>Moment 3</a:t>
              </a:r>
              <a:r>
                <a:rPr kumimoji="0" sz="1800" b="1" i="0" u="none" strike="noStrike" kern="1200" cap="none" spc="0" normalizeH="0" baseline="0" noProof="0" dirty="0">
                  <a:ln>
                    <a:noFill/>
                  </a:ln>
                  <a:solidFill>
                    <a:prstClr val="white"/>
                  </a:solidFill>
                  <a:effectLst/>
                  <a:uLnTx/>
                  <a:uFillTx/>
                  <a:latin typeface="Calibri"/>
                  <a:ea typeface="Calibri"/>
                  <a:cs typeface="Calibri"/>
                </a:rPr>
                <a:t>.2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58650" y="5120929"/>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defRPr sz="1800"/>
            </a:pPr>
            <a:r>
              <a:rPr lang="en-US" sz="1800" dirty="0" err="1">
                <a:latin typeface="Calibri" panose="020F0502020204030204" pitchFamily="34" charset="0"/>
                <a:ea typeface="Calibri" panose="020F0502020204030204" pitchFamily="34" charset="0"/>
                <a:cs typeface="Calibri" panose="020F0502020204030204" pitchFamily="34" charset="0"/>
              </a:rPr>
              <a:t>Varför</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är</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utbildingstillfällen</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viktiga</a:t>
            </a:r>
            <a:r>
              <a:rPr lang="en-US" sz="1800" dirty="0">
                <a:latin typeface="Calibri" panose="020F0502020204030204" pitchFamily="34" charset="0"/>
                <a:ea typeface="Calibri" panose="020F0502020204030204" pitchFamily="34" charset="0"/>
                <a:cs typeface="Calibri" panose="020F0502020204030204" pitchFamily="34" charset="0"/>
              </a:rPr>
              <a:t>?</a:t>
            </a:r>
          </a:p>
          <a:p>
            <a:pPr marL="971550" lvl="1" indent="-285750">
              <a:buFont typeface="Wingdings" panose="05000000000000000000" pitchFamily="2" charset="2"/>
              <a:buChar char="ü"/>
              <a:defRPr sz="1800"/>
            </a:pPr>
            <a:r>
              <a:rPr kumimoji="0" lang="en-US" sz="1800" b="0" i="0" u="none" strike="noStrike" kern="1200" cap="none" spc="0" normalizeH="0" baseline="0" noProof="0" dirty="0" err="1">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Utbildningsformat</a:t>
            </a: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971550" lvl="1" indent="-285750">
              <a:buFont typeface="Wingdings" panose="05000000000000000000" pitchFamily="2" charset="2"/>
              <a:buChar char="ü"/>
              <a:defRPr sz="1800"/>
            </a:pPr>
            <a:r>
              <a:rPr lang="en-US" sz="1800" dirty="0">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Var </a:t>
            </a:r>
            <a:r>
              <a:rPr lang="en-US" sz="1800" dirty="0" err="1">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kan</a:t>
            </a:r>
            <a:r>
              <a:rPr lang="en-US" sz="1800" dirty="0">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 man </a:t>
            </a:r>
            <a:r>
              <a:rPr lang="en-US" sz="1800" dirty="0" err="1">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söka</a:t>
            </a:r>
            <a:r>
              <a:rPr lang="en-US" sz="1800" dirty="0">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a:t>
            </a:r>
          </a:p>
          <a:p>
            <a:pPr marL="971550" lvl="1" indent="-285750">
              <a:buFont typeface="Wingdings" panose="05000000000000000000" pitchFamily="2" charset="2"/>
              <a:buChar char="ü"/>
              <a:defRPr sz="1800"/>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Online </a:t>
            </a:r>
            <a:r>
              <a:rPr kumimoji="0" lang="en-US" sz="1800" b="0" i="0" u="none" strike="noStrike" kern="1200" cap="none" spc="0" normalizeH="0" baseline="0" noProof="0" dirty="0" err="1">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Plattformar</a:t>
            </a: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971550" lvl="1" indent="-285750">
              <a:buFont typeface="Wingdings" panose="05000000000000000000" pitchFamily="2" charset="2"/>
              <a:buChar char="ü"/>
              <a:defRPr sz="1800"/>
            </a:pPr>
            <a:r>
              <a:rPr lang="en-US" sz="1800" dirty="0" err="1">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Föra</a:t>
            </a:r>
            <a:r>
              <a:rPr lang="en-US" sz="1800" dirty="0">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 </a:t>
            </a:r>
            <a:r>
              <a:rPr lang="en-US" sz="1800" dirty="0" err="1">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och</a:t>
            </a:r>
            <a:r>
              <a:rPr lang="en-US" sz="1800" dirty="0">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 </a:t>
            </a:r>
            <a:r>
              <a:rPr lang="en-US" sz="1800" dirty="0" err="1">
                <a:solidFill>
                  <a:srgbClr val="E7E6E6">
                    <a:lumMod val="10000"/>
                  </a:srgbClr>
                </a:solidFill>
                <a:latin typeface="Calibri" panose="020F0502020204030204" pitchFamily="34" charset="0"/>
                <a:ea typeface="Calibri" panose="020F0502020204030204" pitchFamily="34" charset="0"/>
                <a:cs typeface="Calibri" panose="020F0502020204030204" pitchFamily="34" charset="0"/>
              </a:rPr>
              <a:t>efter</a:t>
            </a:r>
            <a:endParaRPr kumimoji="0"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225873" y="1530132"/>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7" y="1536566"/>
              <a:ext cx="3556932" cy="369332"/>
            </a:xfrm>
            <a:prstGeom prst="rect">
              <a:avLst/>
            </a:prstGeom>
            <a:noFill/>
          </p:spPr>
          <p:txBody>
            <a:bodyPr wrap="square">
              <a:spAutoFit/>
            </a:bodyPr>
            <a:lstStyle/>
            <a:p>
              <a:pPr lvl="0">
                <a:defRPr>
                  <a:solidFill>
                    <a:srgbClr val="E7E6E6">
                      <a:lumMod val="10000"/>
                    </a:srgbClr>
                  </a:solidFill>
                </a:defRPr>
              </a:pPr>
              <a:r>
                <a:rPr lang="en-US" sz="1800" dirty="0" err="1">
                  <a:latin typeface="Calibri" panose="020F0502020204030204" pitchFamily="34" charset="0"/>
                  <a:ea typeface="Calibri" panose="020F0502020204030204" pitchFamily="34" charset="0"/>
                  <a:cs typeface="Calibri" panose="020F0502020204030204" pitchFamily="34" charset="0"/>
                </a:rPr>
                <a:t>Välj</a:t>
              </a:r>
              <a:r>
                <a:rPr lang="en-US" sz="1800" dirty="0">
                  <a:latin typeface="Calibri" panose="020F0502020204030204" pitchFamily="34" charset="0"/>
                  <a:ea typeface="Calibri" panose="020F0502020204030204" pitchFamily="34" charset="0"/>
                  <a:cs typeface="Calibri" panose="020F0502020204030204" pitchFamily="34" charset="0"/>
                </a:rPr>
                <a:t> den </a:t>
              </a:r>
              <a:r>
                <a:rPr lang="en-US" sz="1800" dirty="0" err="1">
                  <a:latin typeface="Calibri" panose="020F0502020204030204" pitchFamily="34" charset="0"/>
                  <a:ea typeface="Calibri" panose="020F0502020204030204" pitchFamily="34" charset="0"/>
                  <a:cs typeface="Calibri" panose="020F0502020204030204" pitchFamily="34" charset="0"/>
                </a:rPr>
                <a:t>utbildning</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som</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passar</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mig</a:t>
              </a:r>
              <a:endParaRPr kumimoji="0"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5656618" y="2553453"/>
            <a:ext cx="5740400" cy="66658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defRPr sz="1800"/>
            </a:pPr>
            <a:r>
              <a:rPr lang="en-US" sz="1800" dirty="0">
                <a:latin typeface="Calibri" panose="020F0502020204030204" pitchFamily="34" charset="0"/>
                <a:ea typeface="Calibri" panose="020F0502020204030204" pitchFamily="34" charset="0"/>
                <a:cs typeface="Calibri" panose="020F0502020204030204" pitchFamily="34" charset="0"/>
              </a:rPr>
              <a:t>Hur </a:t>
            </a:r>
            <a:r>
              <a:rPr lang="en-US" sz="1800" dirty="0" err="1">
                <a:latin typeface="Calibri" panose="020F0502020204030204" pitchFamily="34" charset="0"/>
                <a:ea typeface="Calibri" panose="020F0502020204030204" pitchFamily="34" charset="0"/>
                <a:cs typeface="Calibri" panose="020F0502020204030204" pitchFamily="34" charset="0"/>
              </a:rPr>
              <a:t>väljer</a:t>
            </a:r>
            <a:r>
              <a:rPr lang="en-US" sz="1800" dirty="0">
                <a:latin typeface="Calibri" panose="020F0502020204030204" pitchFamily="34" charset="0"/>
                <a:ea typeface="Calibri" panose="020F0502020204030204" pitchFamily="34" charset="0"/>
                <a:cs typeface="Calibri" panose="020F0502020204030204" pitchFamily="34" charset="0"/>
              </a:rPr>
              <a:t> du </a:t>
            </a:r>
            <a:r>
              <a:rPr lang="en-US" sz="1800" dirty="0" err="1">
                <a:latin typeface="Calibri" panose="020F0502020204030204" pitchFamily="34" charset="0"/>
                <a:ea typeface="Calibri" panose="020F0502020204030204" pitchFamily="34" charset="0"/>
                <a:cs typeface="Calibri" panose="020F0502020204030204" pitchFamily="34" charset="0"/>
              </a:rPr>
              <a:t>rätt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utbildningsväg</a:t>
            </a:r>
            <a:r>
              <a:rPr lang="en-US" sz="1800" dirty="0">
                <a:latin typeface="Calibri" panose="020F0502020204030204" pitchFamily="34" charset="0"/>
                <a:ea typeface="Calibri" panose="020F0502020204030204" pitchFamily="34" charset="0"/>
                <a:cs typeface="Calibri" panose="020F0502020204030204" pitchFamily="34" charset="0"/>
              </a:rPr>
              <a:t> för dig</a:t>
            </a:r>
          </a:p>
          <a:p>
            <a:pPr marL="971550" lvl="1" indent="-285750">
              <a:buFont typeface="Wingdings" panose="05000000000000000000" pitchFamily="2" charset="2"/>
              <a:buChar char="ü"/>
              <a:defRPr sz="1800"/>
            </a:pPr>
            <a:r>
              <a:rPr lang="en-US" sz="1800" dirty="0" err="1">
                <a:latin typeface="Calibri" panose="020F0502020204030204" pitchFamily="34" charset="0"/>
                <a:ea typeface="Calibri" panose="020F0502020204030204" pitchFamily="34" charset="0"/>
                <a:cs typeface="Calibri" panose="020F0502020204030204" pitchFamily="34" charset="0"/>
              </a:rPr>
              <a:t>Sätt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tydliga</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lärandemål</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971550" lvl="1" indent="-285750">
              <a:buFont typeface="Wingdings" panose="05000000000000000000" pitchFamily="2" charset="2"/>
              <a:buChar char="ü"/>
              <a:defRPr sz="1800"/>
            </a:pPr>
            <a:r>
              <a:rPr lang="en-US" sz="1800" dirty="0">
                <a:latin typeface="Calibri" panose="020F0502020204030204" pitchFamily="34" charset="0"/>
                <a:ea typeface="Calibri" panose="020F0502020204030204" pitchFamily="34" charset="0"/>
                <a:cs typeface="Calibri" panose="020F0502020204030204" pitchFamily="34" charset="0"/>
              </a:rPr>
              <a:t>Hur man </a:t>
            </a:r>
            <a:r>
              <a:rPr lang="en-US" sz="1800" dirty="0" err="1">
                <a:latin typeface="Calibri" panose="020F0502020204030204" pitchFamily="34" charset="0"/>
                <a:ea typeface="Calibri" panose="020F0502020204030204" pitchFamily="34" charset="0"/>
                <a:cs typeface="Calibri" panose="020F0502020204030204" pitchFamily="34" charset="0"/>
              </a:rPr>
              <a:t>jämför</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olika</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utbilningsalternativ</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971550" lvl="1" indent="-285750">
              <a:buFont typeface="Wingdings" panose="05000000000000000000" pitchFamily="2" charset="2"/>
              <a:buChar char="ü"/>
              <a:defRPr sz="1800"/>
            </a:pPr>
            <a:r>
              <a:rPr lang="en-US" sz="1800" dirty="0" err="1">
                <a:latin typeface="Calibri" panose="020F0502020204030204" pitchFamily="34" charset="0"/>
                <a:ea typeface="Calibri" panose="020F0502020204030204" pitchFamily="34" charset="0"/>
                <a:cs typeface="Calibri" panose="020F0502020204030204" pitchFamily="34" charset="0"/>
              </a:rPr>
              <a:t>Balans</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mellan</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utbildning</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och</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vardagsliv</a:t>
            </a:r>
            <a:endParaRPr sz="1800" dirty="0">
              <a:latin typeface="Calibri" panose="020F0502020204030204" pitchFamily="34" charset="0"/>
              <a:ea typeface="Calibri" panose="020F0502020204030204" pitchFamily="34" charset="0"/>
              <a:cs typeface="Calibri" panose="020F0502020204030204" pitchFamily="34" charset="0"/>
            </a:endParaRPr>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103557" y="4074144"/>
            <a:ext cx="4872533" cy="896771"/>
            <a:chOff x="293632" y="1272847"/>
            <a:chExt cx="4872533"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428843"/>
              <a:ext cx="3705186" cy="646331"/>
            </a:xfrm>
            <a:prstGeom prst="rect">
              <a:avLst/>
            </a:prstGeom>
            <a:noFill/>
          </p:spPr>
          <p:txBody>
            <a:bodyPr wrap="square">
              <a:spAutoFit/>
            </a:bodyPr>
            <a:lstStyle/>
            <a:p>
              <a:pPr lvl="0">
                <a:defRPr>
                  <a:solidFill>
                    <a:srgbClr val="E7E6E6">
                      <a:lumMod val="10000"/>
                    </a:srgbClr>
                  </a:solidFill>
                </a:defRPr>
              </a:pPr>
              <a:r>
                <a:rPr lang="en-US" sz="1800" dirty="0" err="1">
                  <a:latin typeface="Calibri" panose="020F0502020204030204" pitchFamily="34" charset="0"/>
                  <a:ea typeface="Calibri" panose="020F0502020204030204" pitchFamily="34" charset="0"/>
                  <a:cs typeface="Calibri" panose="020F0502020204030204" pitchFamily="34" charset="0"/>
                </a:rPr>
                <a:t>Ansöknings</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och</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registerings-procedurer</a:t>
              </a:r>
              <a:endParaRPr kumimoji="0"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293632" y="1400622"/>
              <a:ext cx="1141405" cy="646331"/>
            </a:xfrm>
            <a:prstGeom prst="rect">
              <a:avLst/>
            </a:prstGeom>
            <a:noFill/>
          </p:spPr>
          <p:txBody>
            <a:bodyPr wrap="square" lIns="91440" tIns="45720" rIns="91440" bIns="45720" anchor="t">
              <a:spAutoFit/>
            </a:bodyPr>
            <a:lstStyle/>
            <a:p>
              <a:pPr algn="ctr">
                <a:buClrTx/>
                <a:defRPr b="1">
                  <a:solidFill>
                    <a:prstClr val="white"/>
                  </a:solidFill>
                </a:defRPr>
              </a:pPr>
              <a:r>
                <a:rPr lang="en-US" sz="1800" b="1" kern="1200" dirty="0">
                  <a:solidFill>
                    <a:prstClr val="white"/>
                  </a:solidFill>
                  <a:latin typeface="Calibri"/>
                  <a:ea typeface="Calibri"/>
                  <a:cs typeface="Calibri"/>
                </a:rPr>
                <a:t>Moment 3</a:t>
              </a:r>
              <a:r>
                <a:rPr kumimoji="0" sz="1800" b="1" i="0" u="none" strike="noStrike" kern="1200" cap="none" spc="0" normalizeH="0" baseline="0" noProof="0" dirty="0">
                  <a:ln>
                    <a:noFill/>
                  </a:ln>
                  <a:solidFill>
                    <a:prstClr val="white"/>
                  </a:solidFill>
                  <a:effectLst/>
                  <a:uLnTx/>
                  <a:uFillTx/>
                  <a:latin typeface="Calibri"/>
                  <a:ea typeface="Calibri"/>
                  <a:cs typeface="Calibri"/>
                </a:rPr>
                <a:t>.4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5656618" y="5123038"/>
            <a:ext cx="5740400" cy="40965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sz="1800"/>
            </a:pPr>
            <a:r>
              <a:rPr kumimoji="0" lang="sv-SE"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Vad du kan behöva för att ansöka</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sz="1800"/>
            </a:pPr>
            <a:r>
              <a:rPr lang="sv-SE" sz="1800" dirty="0">
                <a:solidFill>
                  <a:prstClr val="black"/>
                </a:solidFill>
                <a:latin typeface="Calibri" panose="020F0502020204030204" pitchFamily="34" charset="0"/>
                <a:ea typeface="Calibri" panose="020F0502020204030204" pitchFamily="34" charset="0"/>
                <a:cs typeface="Calibri" panose="020F0502020204030204" pitchFamily="34" charset="0"/>
              </a:rPr>
              <a:t>Hitta och komma åt kurser</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sz="1800"/>
            </a:pPr>
            <a:r>
              <a:rPr kumimoji="0" lang="sv-SE"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Vad du kan förvänta dig efter att du skickat in din ansökan</a:t>
            </a:r>
            <a:endParaRPr kumimoji="0" sz="18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TextBox 5">
            <a:extLst>
              <a:ext uri="{FF2B5EF4-FFF2-40B4-BE49-F238E27FC236}">
                <a16:creationId xmlns:a16="http://schemas.microsoft.com/office/drawing/2014/main" id="{950904C7-9C1B-8EB7-F73E-DD4593274FF8}"/>
              </a:ext>
            </a:extLst>
          </p:cNvPr>
          <p:cNvSpPr txBox="1"/>
          <p:nvPr/>
        </p:nvSpPr>
        <p:spPr>
          <a:xfrm>
            <a:off x="6160002" y="1715620"/>
            <a:ext cx="1028516" cy="646331"/>
          </a:xfrm>
          <a:prstGeom prst="rect">
            <a:avLst/>
          </a:prstGeom>
          <a:noFill/>
        </p:spPr>
        <p:txBody>
          <a:bodyPr wrap="square" lIns="91440" tIns="45720" rIns="91440" bIns="45720" anchor="t">
            <a:spAutoFit/>
          </a:bodyPr>
          <a:lstStyle/>
          <a:p>
            <a:pPr algn="ctr">
              <a:buClrTx/>
              <a:defRPr b="1">
                <a:solidFill>
                  <a:prstClr val="white"/>
                </a:solidFill>
              </a:defRPr>
            </a:pPr>
            <a:r>
              <a:rPr lang="en-US" sz="1800" b="1" kern="1200" dirty="0">
                <a:solidFill>
                  <a:prstClr val="white"/>
                </a:solidFill>
                <a:latin typeface="Calibri"/>
                <a:ea typeface="Calibri"/>
                <a:cs typeface="Calibri"/>
              </a:rPr>
              <a:t>Moment 3</a:t>
            </a:r>
            <a:r>
              <a:rPr kumimoji="0" sz="1800" b="1" i="0" u="none" strike="noStrike" kern="1200" cap="none" spc="0" normalizeH="0" baseline="0" noProof="0" dirty="0">
                <a:ln>
                  <a:noFill/>
                </a:ln>
                <a:solidFill>
                  <a:prstClr val="white"/>
                </a:solidFill>
                <a:effectLst/>
                <a:uLnTx/>
                <a:uFillTx/>
                <a:latin typeface="Calibri"/>
                <a:ea typeface="Calibri"/>
                <a:cs typeface="Calibri"/>
              </a:rPr>
              <a:t>.</a:t>
            </a:r>
            <a:r>
              <a:rPr kumimoji="0" lang="en-US" sz="1800" b="1" i="0" u="none" strike="noStrike" kern="1200" cap="none" spc="0" normalizeH="0" baseline="0" noProof="0" dirty="0">
                <a:ln>
                  <a:noFill/>
                </a:ln>
                <a:solidFill>
                  <a:prstClr val="white"/>
                </a:solidFill>
                <a:effectLst/>
                <a:uLnTx/>
                <a:uFillTx/>
                <a:latin typeface="Calibri"/>
                <a:ea typeface="Calibri"/>
                <a:cs typeface="Calibri"/>
              </a:rPr>
              <a:t>3</a:t>
            </a:r>
            <a:r>
              <a:rPr kumimoji="0" sz="1800" b="1" i="0" u="none" strike="noStrike" kern="1200" cap="none" spc="0" normalizeH="0" baseline="0" noProof="0" dirty="0">
                <a:ln>
                  <a:noFill/>
                </a:ln>
                <a:solidFill>
                  <a:prstClr val="white"/>
                </a:solidFill>
                <a:effectLst/>
                <a:uLnTx/>
                <a:uFillTx/>
                <a:latin typeface="Calibri"/>
                <a:ea typeface="Calibri"/>
                <a:cs typeface="Calibri"/>
              </a:rPr>
              <a:t> </a:t>
            </a:r>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162344" y="188394"/>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n-US" dirty="0">
                <a:latin typeface="+mn-lt"/>
              </a:rPr>
              <a:t>Vad </a:t>
            </a:r>
            <a:r>
              <a:rPr lang="en-US" dirty="0" err="1">
                <a:latin typeface="+mn-lt"/>
              </a:rPr>
              <a:t>får</a:t>
            </a:r>
            <a:r>
              <a:rPr lang="en-US" dirty="0">
                <a:latin typeface="+mn-lt"/>
              </a:rPr>
              <a:t> du </a:t>
            </a:r>
            <a:r>
              <a:rPr lang="en-US" dirty="0" err="1">
                <a:latin typeface="+mn-lt"/>
              </a:rPr>
              <a:t>i</a:t>
            </a:r>
            <a:r>
              <a:rPr lang="en-US" dirty="0">
                <a:latin typeface="+mn-lt"/>
              </a:rPr>
              <a:t> den </a:t>
            </a:r>
            <a:r>
              <a:rPr lang="en-US" dirty="0" err="1">
                <a:latin typeface="+mn-lt"/>
              </a:rPr>
              <a:t>här</a:t>
            </a:r>
            <a:r>
              <a:rPr lang="en-US" dirty="0">
                <a:latin typeface="+mn-lt"/>
              </a:rPr>
              <a:t> </a:t>
            </a:r>
            <a:r>
              <a:rPr lang="en-US" dirty="0" err="1">
                <a:latin typeface="+mn-lt"/>
              </a:rPr>
              <a:t>modulen</a:t>
            </a:r>
            <a:r>
              <a:rPr lang="en-US" dirty="0">
                <a:latin typeface="+mn-lt"/>
              </a:rPr>
              <a:t>?</a:t>
            </a:r>
          </a:p>
        </p:txBody>
      </p:sp>
      <p:sp>
        <p:nvSpPr>
          <p:cNvPr id="6" name="Text Placeholder 2">
            <a:extLst>
              <a:ext uri="{FF2B5EF4-FFF2-40B4-BE49-F238E27FC236}">
                <a16:creationId xmlns:a16="http://schemas.microsoft.com/office/drawing/2014/main" id="{61BCA20A-F160-56F5-9AC6-689A8824D928}"/>
              </a:ext>
            </a:extLst>
          </p:cNvPr>
          <p:cNvSpPr txBox="1">
            <a:spLocks/>
          </p:cNvSpPr>
          <p:nvPr/>
        </p:nvSpPr>
        <p:spPr>
          <a:xfrm>
            <a:off x="362081" y="1299127"/>
            <a:ext cx="11223562" cy="52370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r>
              <a:rPr lang="en-US" sz="1400" b="1" dirty="0" err="1"/>
              <a:t>Kunskap</a:t>
            </a:r>
            <a:r>
              <a:rPr lang="en-US" dirty="0"/>
              <a:t> ​</a:t>
            </a:r>
            <a:r>
              <a:rPr lang="en-US" sz="1600" b="1" i="1" dirty="0"/>
              <a:t> </a:t>
            </a:r>
          </a:p>
          <a:p>
            <a:pPr marL="400050" indent="-285750">
              <a:buFont typeface="Arial" panose="020B0604020202020204" pitchFamily="34" charset="0"/>
              <a:buChar char="•"/>
            </a:pPr>
            <a:r>
              <a:rPr lang="en-US" sz="1400" dirty="0" err="1"/>
              <a:t>Tydlig</a:t>
            </a:r>
            <a:r>
              <a:rPr lang="en-US" sz="1400" dirty="0"/>
              <a:t> </a:t>
            </a:r>
            <a:r>
              <a:rPr lang="en-US" sz="1400" dirty="0" err="1"/>
              <a:t>förståelse</a:t>
            </a:r>
            <a:r>
              <a:rPr lang="en-US" sz="1400" dirty="0"/>
              <a:t> för </a:t>
            </a:r>
            <a:r>
              <a:rPr lang="en-US" sz="1400" dirty="0" err="1"/>
              <a:t>olika</a:t>
            </a:r>
            <a:r>
              <a:rPr lang="en-US" sz="1400" dirty="0"/>
              <a:t> </a:t>
            </a:r>
            <a:r>
              <a:rPr lang="en-US" sz="1400" dirty="0" err="1"/>
              <a:t>utbildnisformatoch</a:t>
            </a:r>
            <a:r>
              <a:rPr lang="en-US" sz="1400" dirty="0"/>
              <a:t> </a:t>
            </a:r>
            <a:r>
              <a:rPr lang="en-US" sz="1400" dirty="0" err="1"/>
              <a:t>tillgångspunkter</a:t>
            </a:r>
            <a:r>
              <a:rPr lang="en-US" sz="1400" dirty="0"/>
              <a:t>.</a:t>
            </a:r>
          </a:p>
          <a:p>
            <a:pPr marL="400050" indent="-285750">
              <a:buFont typeface="Arial" panose="020B0604020202020204" pitchFamily="34" charset="0"/>
              <a:buChar char="•"/>
            </a:pPr>
            <a:r>
              <a:rPr lang="sv-SE" sz="1400" dirty="0"/>
              <a:t>Medvetenhet om var och hur man söker relevanta möjligheter.</a:t>
            </a:r>
          </a:p>
          <a:p>
            <a:pPr marL="400050" indent="-285750">
              <a:buFont typeface="Arial" panose="020B0604020202020204" pitchFamily="34" charset="0"/>
              <a:buChar char="•"/>
            </a:pPr>
            <a:r>
              <a:rPr lang="sv-SE" sz="1400" dirty="0"/>
              <a:t>Bekantskap med online-lärandeportaler och hur de kan stödja livslångt lärande.</a:t>
            </a:r>
            <a:r>
              <a:rPr lang="en-US" sz="1400" dirty="0"/>
              <a:t>. </a:t>
            </a:r>
          </a:p>
          <a:p>
            <a:pPr marL="114300" indent="0"/>
            <a:endParaRPr lang="en-GB" sz="1400" b="1" dirty="0"/>
          </a:p>
          <a:p>
            <a:pPr marL="114300" indent="0"/>
            <a:r>
              <a:rPr lang="en-GB" sz="1400" b="1" dirty="0" err="1"/>
              <a:t>Färdigheter</a:t>
            </a:r>
            <a:r>
              <a:rPr lang="en-GB" sz="1400" dirty="0"/>
              <a:t>​</a:t>
            </a:r>
            <a:r>
              <a:rPr lang="en-US" sz="1400" b="1" i="1" dirty="0"/>
              <a:t> </a:t>
            </a:r>
          </a:p>
          <a:p>
            <a:pPr marL="400050" indent="-285750">
              <a:buFont typeface="Arial" panose="020B0604020202020204" pitchFamily="34" charset="0"/>
              <a:buChar char="•"/>
            </a:pPr>
            <a:r>
              <a:rPr lang="sv-SE" sz="1400" dirty="0"/>
              <a:t>Förmåga att navigera och jämföra utbildningserbjudanden.</a:t>
            </a:r>
          </a:p>
          <a:p>
            <a:pPr marL="400050" indent="-285750">
              <a:buFont typeface="Arial" panose="020B0604020202020204" pitchFamily="34" charset="0"/>
              <a:buChar char="•"/>
            </a:pPr>
            <a:r>
              <a:rPr lang="sv-SE" sz="1400" dirty="0"/>
              <a:t>Övning i att använda onlineplattformar för att hitta lämpliga kurser.</a:t>
            </a:r>
          </a:p>
          <a:p>
            <a:pPr marL="400050" indent="-285750">
              <a:buFont typeface="Arial" panose="020B0604020202020204" pitchFamily="34" charset="0"/>
              <a:buChar char="•"/>
            </a:pPr>
            <a:r>
              <a:rPr lang="sv-SE" sz="1400" dirty="0"/>
              <a:t>Färdigheter att utvärdera praktiska faktorer (tid, kostnad, tillgänglighet) när man väljer utbildning.</a:t>
            </a:r>
            <a:endParaRPr lang="en-US" sz="1400" b="1" dirty="0"/>
          </a:p>
          <a:p>
            <a:pPr marL="114300" indent="0"/>
            <a:endParaRPr lang="en-US" sz="1400" b="1" dirty="0"/>
          </a:p>
          <a:p>
            <a:pPr marL="114300" indent="0"/>
            <a:r>
              <a:rPr lang="en-US" sz="1400" b="1" dirty="0"/>
              <a:t>Kompetens:</a:t>
            </a:r>
          </a:p>
          <a:p>
            <a:pPr marL="400050" indent="-285750">
              <a:buFont typeface="Arial" panose="020B0604020202020204" pitchFamily="34" charset="0"/>
              <a:buChar char="•"/>
            </a:pPr>
            <a:r>
              <a:rPr lang="sv-SE" sz="1400" dirty="0"/>
              <a:t>Självförtroende i att välja utbildningsmöjligheter som passar dina personliga och professionella mål.</a:t>
            </a:r>
          </a:p>
          <a:p>
            <a:pPr marL="400050" indent="-285750">
              <a:buFont typeface="Arial" panose="020B0604020202020204" pitchFamily="34" charset="0"/>
              <a:buChar char="•"/>
            </a:pPr>
            <a:r>
              <a:rPr lang="sv-SE" sz="1400" dirty="0"/>
              <a:t>Kompetens i att planera din egen lärandeväg.</a:t>
            </a:r>
          </a:p>
          <a:p>
            <a:pPr marL="400050" indent="-285750">
              <a:buFont typeface="Arial" panose="020B0604020202020204" pitchFamily="34" charset="0"/>
              <a:buChar char="•"/>
            </a:pPr>
            <a:r>
              <a:rPr lang="sv-SE" sz="1400" dirty="0"/>
              <a:t>Ökad självständighet och motivation i strävan efter livslångt lärande.</a:t>
            </a:r>
            <a:endParaRPr lang="en-US" sz="14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9065552" cy="1762299"/>
          </a:xfrm>
        </p:spPr>
        <p:txBody>
          <a:bodyPr/>
          <a:lstStyle/>
          <a:p>
            <a:r>
              <a:rPr lang="en-GB" dirty="0"/>
              <a:t>DELMOMENT</a:t>
            </a:r>
            <a:r>
              <a:rPr lang="en-GB" noProof="0" dirty="0"/>
              <a:t> 3.1:  Typer </a:t>
            </a:r>
            <a:r>
              <a:rPr lang="en-GB" noProof="0" dirty="0" err="1"/>
              <a:t>av</a:t>
            </a:r>
            <a:r>
              <a:rPr lang="en-GB" noProof="0" dirty="0"/>
              <a:t> </a:t>
            </a:r>
            <a:r>
              <a:rPr lang="en-US" dirty="0" err="1"/>
              <a:t>lärandemöjligheter</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0" name="Google Shape;280;g377fcdc439e_0_19"/>
          <p:cNvSpPr txBox="1">
            <a:spLocks noGrp="1"/>
          </p:cNvSpPr>
          <p:nvPr>
            <p:ph type="body" idx="2"/>
          </p:nvPr>
        </p:nvSpPr>
        <p:spPr>
          <a:xfrm>
            <a:off x="4939404" y="1478003"/>
            <a:ext cx="6950400" cy="461493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n-US" sz="2400" dirty="0"/>
              <a:t>Vi </a:t>
            </a:r>
            <a:r>
              <a:rPr lang="en-US" sz="2400" dirty="0" err="1"/>
              <a:t>kommer</a:t>
            </a:r>
            <a:r>
              <a:rPr lang="en-US" sz="2400" dirty="0"/>
              <a:t> </a:t>
            </a:r>
            <a:r>
              <a:rPr lang="en-US" sz="2400" dirty="0" err="1"/>
              <a:t>att</a:t>
            </a:r>
            <a:r>
              <a:rPr lang="en-US" sz="2400" dirty="0"/>
              <a:t> </a:t>
            </a:r>
            <a:r>
              <a:rPr lang="en-US" sz="2400" dirty="0" err="1"/>
              <a:t>utforska</a:t>
            </a:r>
            <a:r>
              <a:rPr lang="en-US" sz="2400" dirty="0"/>
              <a:t> de </a:t>
            </a:r>
            <a:r>
              <a:rPr lang="en-US" sz="2400" dirty="0" err="1"/>
              <a:t>tre</a:t>
            </a:r>
            <a:r>
              <a:rPr lang="en-US" sz="2400" dirty="0"/>
              <a:t> </a:t>
            </a:r>
            <a:r>
              <a:rPr lang="en-US" sz="2400" dirty="0" err="1"/>
              <a:t>huvudsakliga</a:t>
            </a:r>
            <a:r>
              <a:rPr lang="en-US" sz="2400" dirty="0"/>
              <a:t> </a:t>
            </a:r>
            <a:r>
              <a:rPr lang="en-US" sz="2400" dirty="0" err="1"/>
              <a:t>sätten</a:t>
            </a:r>
            <a:r>
              <a:rPr lang="en-US" sz="2400" dirty="0"/>
              <a:t> </a:t>
            </a:r>
            <a:r>
              <a:rPr lang="en-US" sz="2400" dirty="0" err="1"/>
              <a:t>som</a:t>
            </a:r>
            <a:r>
              <a:rPr lang="en-US" sz="2400" dirty="0"/>
              <a:t> </a:t>
            </a:r>
            <a:r>
              <a:rPr lang="en-US" sz="2400" dirty="0" err="1"/>
              <a:t>människor</a:t>
            </a:r>
            <a:r>
              <a:rPr lang="en-US" sz="2400" dirty="0"/>
              <a:t> </a:t>
            </a:r>
            <a:r>
              <a:rPr lang="en-US" sz="2400" dirty="0" err="1"/>
              <a:t>lär</a:t>
            </a:r>
            <a:r>
              <a:rPr lang="en-US" sz="2400" dirty="0"/>
              <a:t> sig </a:t>
            </a:r>
            <a:r>
              <a:rPr lang="en-US" sz="2400" dirty="0" err="1"/>
              <a:t>genom</a:t>
            </a:r>
            <a:r>
              <a:rPr lang="en-US" sz="2400" dirty="0"/>
              <a:t> </a:t>
            </a:r>
            <a:r>
              <a:rPr lang="en-US" sz="2400" dirty="0" err="1"/>
              <a:t>livet</a:t>
            </a:r>
            <a:r>
              <a:rPr lang="en-US" sz="2400" dirty="0"/>
              <a:t>: </a:t>
            </a:r>
          </a:p>
          <a:p>
            <a:pPr marL="0" lvl="0" indent="0" algn="l" rtl="0">
              <a:lnSpc>
                <a:spcPct val="90000"/>
              </a:lnSpc>
              <a:spcBef>
                <a:spcPts val="0"/>
              </a:spcBef>
              <a:spcAft>
                <a:spcPts val="0"/>
              </a:spcAft>
              <a:buClr>
                <a:srgbClr val="3A3838"/>
              </a:buClr>
              <a:buSzPts val="2000"/>
              <a:buNone/>
            </a:pPr>
            <a:r>
              <a:rPr lang="en-US" sz="2400" dirty="0" err="1"/>
              <a:t>Formellt</a:t>
            </a:r>
            <a:r>
              <a:rPr lang="en-US" sz="2400" dirty="0"/>
              <a:t>, </a:t>
            </a:r>
            <a:r>
              <a:rPr lang="en-US" sz="2400" dirty="0" err="1"/>
              <a:t>icke-formellt</a:t>
            </a:r>
            <a:r>
              <a:rPr lang="en-US" sz="2400" dirty="0"/>
              <a:t> </a:t>
            </a:r>
            <a:r>
              <a:rPr lang="en-US" sz="2400" dirty="0" err="1"/>
              <a:t>och</a:t>
            </a:r>
            <a:r>
              <a:rPr lang="en-US" sz="2400" dirty="0"/>
              <a:t> </a:t>
            </a:r>
            <a:r>
              <a:rPr lang="en-US" sz="2400" dirty="0" err="1"/>
              <a:t>informellt</a:t>
            </a:r>
            <a:r>
              <a:rPr lang="en-US" sz="2400" dirty="0"/>
              <a:t> </a:t>
            </a:r>
            <a:r>
              <a:rPr lang="en-US" sz="2400" dirty="0" err="1"/>
              <a:t>lärande</a:t>
            </a:r>
            <a:r>
              <a:rPr lang="en-US" sz="2400" dirty="0"/>
              <a:t>.</a:t>
            </a:r>
          </a:p>
          <a:p>
            <a:pPr marL="0" lvl="0" indent="0" algn="l" rtl="0">
              <a:lnSpc>
                <a:spcPct val="90000"/>
              </a:lnSpc>
              <a:spcBef>
                <a:spcPts val="0"/>
              </a:spcBef>
              <a:spcAft>
                <a:spcPts val="0"/>
              </a:spcAft>
              <a:buClr>
                <a:srgbClr val="3A3838"/>
              </a:buClr>
              <a:buSzPts val="2000"/>
              <a:buNone/>
            </a:pPr>
            <a:r>
              <a:rPr lang="en-US" sz="2400" dirty="0" err="1"/>
              <a:t>Att</a:t>
            </a:r>
            <a:r>
              <a:rPr lang="en-US" sz="2400" dirty="0"/>
              <a:t> </a:t>
            </a:r>
            <a:r>
              <a:rPr lang="en-US" sz="2400" dirty="0" err="1"/>
              <a:t>förstå</a:t>
            </a:r>
            <a:r>
              <a:rPr lang="en-US" sz="2400" dirty="0"/>
              <a:t> dessa </a:t>
            </a:r>
            <a:r>
              <a:rPr lang="en-US" sz="2400" dirty="0" err="1"/>
              <a:t>alternativ</a:t>
            </a:r>
            <a:r>
              <a:rPr lang="en-US" sz="2400" dirty="0"/>
              <a:t> </a:t>
            </a:r>
            <a:r>
              <a:rPr lang="en-US" sz="2400" dirty="0" err="1"/>
              <a:t>är</a:t>
            </a:r>
            <a:r>
              <a:rPr lang="en-US" sz="2400" dirty="0"/>
              <a:t> </a:t>
            </a:r>
            <a:r>
              <a:rPr lang="en-US" sz="2400" dirty="0" err="1"/>
              <a:t>viktigt</a:t>
            </a:r>
            <a:r>
              <a:rPr lang="en-US" sz="2400" dirty="0"/>
              <a:t> </a:t>
            </a:r>
            <a:r>
              <a:rPr lang="en-US" sz="2400" dirty="0" err="1"/>
              <a:t>eftersom</a:t>
            </a:r>
            <a:r>
              <a:rPr lang="en-US" sz="2400" dirty="0"/>
              <a:t> </a:t>
            </a:r>
            <a:r>
              <a:rPr lang="en-US" sz="2400" dirty="0" err="1"/>
              <a:t>varje</a:t>
            </a:r>
            <a:r>
              <a:rPr lang="en-US" sz="2400" dirty="0"/>
              <a:t> </a:t>
            </a:r>
            <a:r>
              <a:rPr lang="en-US" sz="2400" dirty="0" err="1"/>
              <a:t>typ</a:t>
            </a:r>
            <a:r>
              <a:rPr lang="en-US" sz="2400" dirty="0"/>
              <a:t> </a:t>
            </a:r>
            <a:r>
              <a:rPr lang="en-US" sz="2400" dirty="0" err="1"/>
              <a:t>erbjuder</a:t>
            </a:r>
            <a:r>
              <a:rPr lang="en-US" sz="2400" dirty="0"/>
              <a:t> </a:t>
            </a:r>
            <a:r>
              <a:rPr lang="en-US" sz="2400" dirty="0" err="1"/>
              <a:t>unika</a:t>
            </a:r>
            <a:r>
              <a:rPr lang="en-US" sz="2400" dirty="0"/>
              <a:t> </a:t>
            </a:r>
            <a:r>
              <a:rPr lang="en-US" sz="2400" dirty="0" err="1"/>
              <a:t>fördelar</a:t>
            </a:r>
            <a:r>
              <a:rPr lang="en-US" sz="2400" dirty="0"/>
              <a:t> </a:t>
            </a:r>
            <a:r>
              <a:rPr lang="en-US" sz="2400" dirty="0" err="1"/>
              <a:t>och</a:t>
            </a:r>
            <a:r>
              <a:rPr lang="en-US" sz="2400" dirty="0"/>
              <a:t> </a:t>
            </a:r>
            <a:r>
              <a:rPr lang="en-US" sz="2400" dirty="0" err="1"/>
              <a:t>utmaningar</a:t>
            </a:r>
            <a:r>
              <a:rPr lang="en-US" sz="2400" dirty="0"/>
              <a:t>. </a:t>
            </a:r>
            <a:r>
              <a:rPr lang="en-US" sz="2400" dirty="0" err="1"/>
              <a:t>Tillsammans</a:t>
            </a:r>
            <a:r>
              <a:rPr lang="en-US" sz="2400" dirty="0"/>
              <a:t> </a:t>
            </a:r>
            <a:r>
              <a:rPr lang="en-US" sz="2400" dirty="0" err="1"/>
              <a:t>kan</a:t>
            </a:r>
            <a:r>
              <a:rPr lang="en-US" sz="2400" dirty="0"/>
              <a:t> de </a:t>
            </a:r>
            <a:r>
              <a:rPr lang="en-US" sz="2400" dirty="0" err="1"/>
              <a:t>öppna</a:t>
            </a:r>
            <a:r>
              <a:rPr lang="en-US" sz="2400" dirty="0"/>
              <a:t> </a:t>
            </a:r>
            <a:r>
              <a:rPr lang="en-US" sz="2400" dirty="0" err="1"/>
              <a:t>dörrar</a:t>
            </a:r>
            <a:r>
              <a:rPr lang="en-US" sz="2400" dirty="0"/>
              <a:t> för </a:t>
            </a:r>
            <a:r>
              <a:rPr lang="en-US" sz="2400" dirty="0" err="1"/>
              <a:t>personlig</a:t>
            </a:r>
            <a:r>
              <a:rPr lang="en-US" sz="2400" dirty="0"/>
              <a:t> </a:t>
            </a:r>
            <a:r>
              <a:rPr lang="en-US" sz="2400" dirty="0" err="1"/>
              <a:t>utveckling</a:t>
            </a:r>
            <a:r>
              <a:rPr lang="en-US" sz="2400" dirty="0"/>
              <a:t>, </a:t>
            </a:r>
            <a:r>
              <a:rPr lang="en-US" sz="2400" dirty="0" err="1"/>
              <a:t>karriärmöjligheter</a:t>
            </a:r>
            <a:r>
              <a:rPr lang="en-US" sz="2400" dirty="0"/>
              <a:t> </a:t>
            </a:r>
            <a:r>
              <a:rPr lang="en-US" sz="2400" dirty="0" err="1"/>
              <a:t>och</a:t>
            </a:r>
            <a:r>
              <a:rPr lang="en-US" sz="2400" dirty="0"/>
              <a:t> </a:t>
            </a:r>
            <a:r>
              <a:rPr lang="en-US" sz="2400" dirty="0" err="1"/>
              <a:t>ökat</a:t>
            </a:r>
            <a:r>
              <a:rPr lang="en-US" sz="2400" dirty="0"/>
              <a:t> </a:t>
            </a:r>
            <a:r>
              <a:rPr lang="en-US" sz="2400" dirty="0" err="1"/>
              <a:t>självförtroende</a:t>
            </a:r>
            <a:r>
              <a:rPr lang="en-US" sz="2400" dirty="0"/>
              <a:t>.</a:t>
            </a:r>
          </a:p>
          <a:p>
            <a:pPr marL="0" lvl="0" indent="0" algn="l" rtl="0">
              <a:lnSpc>
                <a:spcPct val="90000"/>
              </a:lnSpc>
              <a:spcBef>
                <a:spcPts val="0"/>
              </a:spcBef>
              <a:spcAft>
                <a:spcPts val="0"/>
              </a:spcAft>
              <a:buClr>
                <a:srgbClr val="3A3838"/>
              </a:buClr>
              <a:buSzPts val="2000"/>
              <a:buNone/>
            </a:pPr>
            <a:endParaRPr lang="en-US" sz="2400" dirty="0"/>
          </a:p>
          <a:p>
            <a:pPr marL="0" lvl="0" indent="0" algn="l" rtl="0">
              <a:lnSpc>
                <a:spcPct val="90000"/>
              </a:lnSpc>
              <a:spcBef>
                <a:spcPts val="0"/>
              </a:spcBef>
              <a:spcAft>
                <a:spcPts val="0"/>
              </a:spcAft>
              <a:buClr>
                <a:srgbClr val="3A3838"/>
              </a:buClr>
              <a:buSzPts val="2000"/>
              <a:buNone/>
            </a:pPr>
            <a:r>
              <a:rPr lang="en-US" sz="2400" dirty="0" err="1"/>
              <a:t>Genot</a:t>
            </a:r>
            <a:r>
              <a:rPr lang="en-US" sz="2400" dirty="0"/>
              <a:t> </a:t>
            </a:r>
            <a:r>
              <a:rPr lang="en-US" sz="2400" dirty="0" err="1"/>
              <a:t>att</a:t>
            </a:r>
            <a:r>
              <a:rPr lang="en-US" sz="2400" dirty="0"/>
              <a:t> </a:t>
            </a:r>
            <a:r>
              <a:rPr lang="en-US" sz="2400" dirty="0" err="1"/>
              <a:t>känna</a:t>
            </a:r>
            <a:r>
              <a:rPr lang="en-US" sz="2400" dirty="0"/>
              <a:t> </a:t>
            </a:r>
            <a:r>
              <a:rPr lang="en-US" sz="2400" dirty="0" err="1"/>
              <a:t>igen</a:t>
            </a:r>
            <a:r>
              <a:rPr lang="en-US" sz="2400" dirty="0"/>
              <a:t> </a:t>
            </a:r>
            <a:r>
              <a:rPr lang="en-US" sz="2400" dirty="0" err="1"/>
              <a:t>värdet</a:t>
            </a:r>
            <a:r>
              <a:rPr lang="en-US" sz="2400" dirty="0"/>
              <a:t> av </a:t>
            </a:r>
            <a:r>
              <a:rPr lang="en-US" sz="2400" dirty="0" err="1"/>
              <a:t>olika</a:t>
            </a:r>
            <a:r>
              <a:rPr lang="en-US" sz="2400" dirty="0"/>
              <a:t> </a:t>
            </a:r>
            <a:r>
              <a:rPr lang="en-US" sz="2400" dirty="0" err="1"/>
              <a:t>lärvägar</a:t>
            </a:r>
            <a:r>
              <a:rPr lang="en-US" sz="2400" dirty="0"/>
              <a:t> </a:t>
            </a:r>
            <a:r>
              <a:rPr lang="en-US" sz="2400" dirty="0" err="1"/>
              <a:t>kan</a:t>
            </a:r>
            <a:r>
              <a:rPr lang="en-US" sz="2400" dirty="0"/>
              <a:t> du </a:t>
            </a:r>
            <a:r>
              <a:rPr lang="en-US" sz="2400" dirty="0" err="1"/>
              <a:t>fatta</a:t>
            </a:r>
            <a:r>
              <a:rPr lang="en-US" sz="2400" dirty="0"/>
              <a:t> </a:t>
            </a:r>
            <a:r>
              <a:rPr lang="en-US" sz="2400" dirty="0" err="1"/>
              <a:t>mer</a:t>
            </a:r>
            <a:r>
              <a:rPr lang="en-US" sz="2400" dirty="0"/>
              <a:t> </a:t>
            </a:r>
            <a:r>
              <a:rPr lang="en-US" sz="2400" dirty="0" err="1"/>
              <a:t>välgrundade</a:t>
            </a:r>
            <a:r>
              <a:rPr lang="en-US" sz="2400" dirty="0"/>
              <a:t> </a:t>
            </a:r>
            <a:r>
              <a:rPr lang="en-US" sz="2400" dirty="0" err="1"/>
              <a:t>beslut</a:t>
            </a:r>
            <a:r>
              <a:rPr lang="en-US" sz="2400" dirty="0"/>
              <a:t> om </a:t>
            </a:r>
            <a:r>
              <a:rPr lang="en-US" sz="2400" dirty="0" err="1"/>
              <a:t>vilka</a:t>
            </a:r>
            <a:r>
              <a:rPr lang="en-US" sz="2400" dirty="0"/>
              <a:t> </a:t>
            </a:r>
            <a:r>
              <a:rPr lang="en-US" sz="2400" dirty="0" err="1"/>
              <a:t>möjligheter</a:t>
            </a:r>
            <a:r>
              <a:rPr lang="en-US" sz="2400" dirty="0"/>
              <a:t> </a:t>
            </a:r>
            <a:r>
              <a:rPr lang="en-US" sz="2400" dirty="0" err="1"/>
              <a:t>som</a:t>
            </a:r>
            <a:r>
              <a:rPr lang="en-US" sz="2400" dirty="0"/>
              <a:t> </a:t>
            </a:r>
            <a:r>
              <a:rPr lang="en-US" sz="2400" dirty="0" err="1"/>
              <a:t>bäst</a:t>
            </a:r>
            <a:r>
              <a:rPr lang="en-US" sz="2400" dirty="0"/>
              <a:t> passer </a:t>
            </a:r>
            <a:r>
              <a:rPr lang="en-US" sz="2400" dirty="0" err="1"/>
              <a:t>dina</a:t>
            </a:r>
            <a:r>
              <a:rPr lang="en-US" sz="2400" dirty="0"/>
              <a:t> </a:t>
            </a:r>
            <a:r>
              <a:rPr lang="en-US" sz="2400" dirty="0" err="1"/>
              <a:t>mål</a:t>
            </a:r>
            <a:r>
              <a:rPr lang="en-US" sz="2400" dirty="0"/>
              <a:t>, din </a:t>
            </a:r>
            <a:r>
              <a:rPr lang="en-US" sz="2400" dirty="0" err="1"/>
              <a:t>livsstil</a:t>
            </a:r>
            <a:r>
              <a:rPr lang="en-US" sz="2400" dirty="0"/>
              <a:t> </a:t>
            </a:r>
            <a:r>
              <a:rPr lang="en-US" sz="2400" dirty="0" err="1"/>
              <a:t>och</a:t>
            </a:r>
            <a:r>
              <a:rPr lang="en-US" sz="2400" dirty="0"/>
              <a:t> </a:t>
            </a:r>
            <a:r>
              <a:rPr lang="en-US" sz="2400" dirty="0" err="1"/>
              <a:t>dina</a:t>
            </a:r>
            <a:r>
              <a:rPr lang="en-US" sz="2400" dirty="0"/>
              <a:t> </a:t>
            </a:r>
            <a:r>
              <a:rPr lang="en-US" sz="2400" dirty="0" err="1"/>
              <a:t>intressen</a:t>
            </a:r>
            <a:r>
              <a:rPr lang="en-US" sz="2400" dirty="0"/>
              <a:t>.</a:t>
            </a:r>
            <a:endParaRP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77fcdc439e_0_400"/>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a:t> </a:t>
            </a:r>
            <a:endParaRPr/>
          </a:p>
        </p:txBody>
      </p:sp>
      <p:sp>
        <p:nvSpPr>
          <p:cNvPr id="286" name="Google Shape;286;g377fcdc439e_0_400"/>
          <p:cNvSpPr txBox="1">
            <a:spLocks noGrp="1"/>
          </p:cNvSpPr>
          <p:nvPr>
            <p:ph type="body" idx="2"/>
          </p:nvPr>
        </p:nvSpPr>
        <p:spPr>
          <a:xfrm>
            <a:off x="4946073" y="1635178"/>
            <a:ext cx="6866400" cy="3572100"/>
          </a:xfrm>
          <a:prstGeom prst="rect">
            <a:avLst/>
          </a:prstGeom>
          <a:noFill/>
          <a:ln>
            <a:noFill/>
          </a:ln>
        </p:spPr>
        <p:txBody>
          <a:bodyPr spcFirstLastPara="1" wrap="square" lIns="91425" tIns="45700" rIns="91425" bIns="45700" anchor="t" anchorCtr="0">
            <a:noAutofit/>
          </a:bodyPr>
          <a:lstStyle/>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it-IT" sz="1900" dirty="0">
                <a:latin typeface="Calibri"/>
                <a:ea typeface="Calibri"/>
                <a:cs typeface="Calibri"/>
              </a:rPr>
              <a:t>Lärandet slutar inte i skolan: </a:t>
            </a:r>
            <a:r>
              <a:rPr lang="it-IT" sz="1900" i="1" dirty="0">
                <a:latin typeface="Calibri"/>
                <a:ea typeface="Calibri"/>
                <a:cs typeface="Calibri"/>
              </a:rPr>
              <a:t>det fortsätter hela livet.</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a:ea typeface="Calibri"/>
              <a:cs typeface="Calibri"/>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it-IT" sz="1900" dirty="0">
                <a:latin typeface="Calibri"/>
                <a:ea typeface="Calibri"/>
                <a:cs typeface="Calibri"/>
              </a:rPr>
              <a:t>Att känna till de olika typerna av lärande hjälper dig att hitta det som passar dina behov, din livsstil och dina ambitioner.</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a:ea typeface="Calibri"/>
              <a:cs typeface="Calibri"/>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n-US" sz="1900" dirty="0" err="1">
                <a:latin typeface="Calibri"/>
                <a:ea typeface="Calibri"/>
                <a:cs typeface="Calibri"/>
              </a:rPr>
              <a:t>Varje</a:t>
            </a:r>
            <a:r>
              <a:rPr lang="en-US" sz="1900" dirty="0">
                <a:latin typeface="Calibri"/>
                <a:ea typeface="Calibri"/>
                <a:cs typeface="Calibri"/>
              </a:rPr>
              <a:t> </a:t>
            </a:r>
            <a:r>
              <a:rPr lang="en-US" sz="1900" dirty="0" err="1">
                <a:latin typeface="Calibri"/>
                <a:ea typeface="Calibri"/>
                <a:cs typeface="Calibri"/>
              </a:rPr>
              <a:t>alternativ</a:t>
            </a:r>
            <a:r>
              <a:rPr lang="en-US" sz="1900" dirty="0">
                <a:latin typeface="Calibri"/>
                <a:ea typeface="Calibri"/>
                <a:cs typeface="Calibri"/>
              </a:rPr>
              <a:t> (</a:t>
            </a:r>
            <a:r>
              <a:rPr lang="en-US" sz="1900" dirty="0" err="1">
                <a:latin typeface="Calibri"/>
                <a:ea typeface="Calibri"/>
                <a:cs typeface="Calibri"/>
              </a:rPr>
              <a:t>formellt</a:t>
            </a:r>
            <a:r>
              <a:rPr lang="en-US" sz="1900" dirty="0">
                <a:latin typeface="Calibri"/>
                <a:ea typeface="Calibri"/>
                <a:cs typeface="Calibri"/>
              </a:rPr>
              <a:t>, </a:t>
            </a:r>
            <a:r>
              <a:rPr lang="en-US" sz="1900" dirty="0" err="1">
                <a:latin typeface="Calibri"/>
                <a:ea typeface="Calibri"/>
                <a:cs typeface="Calibri"/>
              </a:rPr>
              <a:t>icke-formellt</a:t>
            </a:r>
            <a:r>
              <a:rPr lang="en-US" sz="1900" dirty="0">
                <a:latin typeface="Calibri"/>
                <a:ea typeface="Calibri"/>
                <a:cs typeface="Calibri"/>
              </a:rPr>
              <a:t> </a:t>
            </a:r>
            <a:r>
              <a:rPr lang="en-US" sz="1900" dirty="0" err="1">
                <a:latin typeface="Calibri"/>
                <a:ea typeface="Calibri"/>
                <a:cs typeface="Calibri"/>
              </a:rPr>
              <a:t>och</a:t>
            </a:r>
            <a:r>
              <a:rPr lang="en-US" sz="1900" dirty="0">
                <a:latin typeface="Calibri"/>
                <a:ea typeface="Calibri"/>
                <a:cs typeface="Calibri"/>
              </a:rPr>
              <a:t> </a:t>
            </a:r>
            <a:r>
              <a:rPr lang="en-US" sz="1900" dirty="0" err="1">
                <a:latin typeface="Calibri"/>
                <a:ea typeface="Calibri"/>
                <a:cs typeface="Calibri"/>
              </a:rPr>
              <a:t>informellt</a:t>
            </a:r>
            <a:r>
              <a:rPr lang="en-US" sz="1900" dirty="0">
                <a:latin typeface="Calibri"/>
                <a:ea typeface="Calibri"/>
                <a:cs typeface="Calibri"/>
              </a:rPr>
              <a:t>) </a:t>
            </a:r>
            <a:r>
              <a:rPr lang="en-US" sz="1900" dirty="0" err="1">
                <a:latin typeface="Calibri"/>
                <a:ea typeface="Calibri"/>
                <a:cs typeface="Calibri"/>
              </a:rPr>
              <a:t>erbjuder</a:t>
            </a:r>
            <a:r>
              <a:rPr lang="en-US" sz="1900" dirty="0">
                <a:latin typeface="Calibri"/>
                <a:ea typeface="Calibri"/>
                <a:cs typeface="Calibri"/>
              </a:rPr>
              <a:t> </a:t>
            </a:r>
            <a:r>
              <a:rPr lang="en-US" sz="1900" dirty="0" err="1">
                <a:latin typeface="Calibri"/>
                <a:ea typeface="Calibri"/>
                <a:cs typeface="Calibri"/>
              </a:rPr>
              <a:t>unika</a:t>
            </a:r>
            <a:r>
              <a:rPr lang="en-US" sz="1900" dirty="0">
                <a:latin typeface="Calibri"/>
                <a:ea typeface="Calibri"/>
                <a:cs typeface="Calibri"/>
              </a:rPr>
              <a:t> </a:t>
            </a:r>
            <a:r>
              <a:rPr lang="en-US" sz="1900" dirty="0" err="1">
                <a:latin typeface="Calibri"/>
                <a:ea typeface="Calibri"/>
                <a:cs typeface="Calibri"/>
              </a:rPr>
              <a:t>sätt</a:t>
            </a:r>
            <a:r>
              <a:rPr lang="en-US" sz="1900" dirty="0">
                <a:latin typeface="Calibri"/>
                <a:ea typeface="Calibri"/>
                <a:cs typeface="Calibri"/>
              </a:rPr>
              <a:t> </a:t>
            </a:r>
            <a:r>
              <a:rPr lang="en-US" sz="1900" dirty="0" err="1">
                <a:latin typeface="Calibri"/>
                <a:ea typeface="Calibri"/>
                <a:cs typeface="Calibri"/>
              </a:rPr>
              <a:t>att</a:t>
            </a:r>
            <a:r>
              <a:rPr lang="en-US" sz="1900" dirty="0">
                <a:latin typeface="Calibri"/>
                <a:ea typeface="Calibri"/>
                <a:cs typeface="Calibri"/>
              </a:rPr>
              <a:t> </a:t>
            </a:r>
            <a:r>
              <a:rPr lang="en-US" sz="1900" dirty="0" err="1">
                <a:latin typeface="Calibri"/>
                <a:ea typeface="Calibri"/>
                <a:cs typeface="Calibri"/>
              </a:rPr>
              <a:t>utveckla</a:t>
            </a:r>
            <a:r>
              <a:rPr lang="en-US" sz="1900" dirty="0">
                <a:latin typeface="Calibri"/>
                <a:ea typeface="Calibri"/>
                <a:cs typeface="Calibri"/>
              </a:rPr>
              <a:t> </a:t>
            </a:r>
            <a:r>
              <a:rPr lang="en-US" sz="1900" dirty="0" err="1">
                <a:latin typeface="Calibri"/>
                <a:ea typeface="Calibri"/>
                <a:cs typeface="Calibri"/>
              </a:rPr>
              <a:t>färdigheter</a:t>
            </a:r>
            <a:r>
              <a:rPr lang="en-US" sz="1900" dirty="0">
                <a:latin typeface="Calibri"/>
                <a:ea typeface="Calibri"/>
                <a:cs typeface="Calibri"/>
              </a:rPr>
              <a:t>, </a:t>
            </a:r>
            <a:r>
              <a:rPr lang="en-US" sz="1900" dirty="0" err="1">
                <a:latin typeface="Calibri"/>
                <a:ea typeface="Calibri"/>
                <a:cs typeface="Calibri"/>
              </a:rPr>
              <a:t>anpassa</a:t>
            </a:r>
            <a:r>
              <a:rPr lang="en-US" sz="1900" dirty="0">
                <a:latin typeface="Calibri"/>
                <a:ea typeface="Calibri"/>
                <a:cs typeface="Calibri"/>
              </a:rPr>
              <a:t> sig </a:t>
            </a:r>
            <a:r>
              <a:rPr lang="en-US" sz="1900" dirty="0" err="1">
                <a:latin typeface="Calibri"/>
                <a:ea typeface="Calibri"/>
                <a:cs typeface="Calibri"/>
              </a:rPr>
              <a:t>til</a:t>
            </a:r>
            <a:r>
              <a:rPr lang="en-US" sz="1900" dirty="0">
                <a:latin typeface="Calibri"/>
                <a:ea typeface="Calibri"/>
                <a:cs typeface="Calibri"/>
              </a:rPr>
              <a:t> </a:t>
            </a:r>
            <a:r>
              <a:rPr lang="en-US" sz="1900" dirty="0" err="1">
                <a:latin typeface="Calibri"/>
                <a:ea typeface="Calibri"/>
                <a:cs typeface="Calibri"/>
              </a:rPr>
              <a:t>förändringar</a:t>
            </a:r>
            <a:r>
              <a:rPr lang="en-US" sz="1900" dirty="0">
                <a:latin typeface="Calibri"/>
                <a:ea typeface="Calibri"/>
                <a:cs typeface="Calibri"/>
              </a:rPr>
              <a:t> </a:t>
            </a:r>
            <a:r>
              <a:rPr lang="en-US" sz="1900" dirty="0" err="1">
                <a:latin typeface="Calibri"/>
                <a:ea typeface="Calibri"/>
                <a:cs typeface="Calibri"/>
              </a:rPr>
              <a:t>och</a:t>
            </a:r>
            <a:r>
              <a:rPr lang="en-US" sz="1900" dirty="0">
                <a:latin typeface="Calibri"/>
                <a:ea typeface="Calibri"/>
                <a:cs typeface="Calibri"/>
              </a:rPr>
              <a:t> </a:t>
            </a:r>
            <a:r>
              <a:rPr lang="en-US" sz="1900" dirty="0" err="1">
                <a:latin typeface="Calibri"/>
                <a:ea typeface="Calibri"/>
                <a:cs typeface="Calibri"/>
              </a:rPr>
              <a:t>behålla</a:t>
            </a:r>
            <a:r>
              <a:rPr lang="en-US" sz="1900" dirty="0">
                <a:latin typeface="Calibri"/>
                <a:ea typeface="Calibri"/>
                <a:cs typeface="Calibri"/>
              </a:rPr>
              <a:t> </a:t>
            </a:r>
            <a:r>
              <a:rPr lang="en-US" sz="1900" dirty="0" err="1">
                <a:latin typeface="Calibri"/>
                <a:ea typeface="Calibri"/>
                <a:cs typeface="Calibri"/>
              </a:rPr>
              <a:t>självförtroendet</a:t>
            </a:r>
            <a:r>
              <a:rPr lang="en-US" sz="1900" dirty="0">
                <a:latin typeface="Calibri"/>
                <a:ea typeface="Calibri"/>
                <a:cs typeface="Calibri"/>
              </a:rPr>
              <a:t> I </a:t>
            </a:r>
            <a:r>
              <a:rPr lang="en-US" sz="1900" dirty="0" err="1">
                <a:latin typeface="Calibri"/>
                <a:ea typeface="Calibri"/>
                <a:cs typeface="Calibri"/>
              </a:rPr>
              <a:t>en</a:t>
            </a:r>
            <a:r>
              <a:rPr lang="en-US" sz="1900" dirty="0">
                <a:latin typeface="Calibri"/>
                <a:ea typeface="Calibri"/>
                <a:cs typeface="Calibri"/>
              </a:rPr>
              <a:t> </a:t>
            </a:r>
            <a:r>
              <a:rPr lang="en-US" sz="1900" dirty="0" err="1">
                <a:latin typeface="Calibri"/>
                <a:ea typeface="Calibri"/>
                <a:cs typeface="Calibri"/>
              </a:rPr>
              <a:t>snabbt</a:t>
            </a:r>
            <a:r>
              <a:rPr lang="en-US" sz="1900" dirty="0">
                <a:latin typeface="Calibri"/>
                <a:ea typeface="Calibri"/>
                <a:cs typeface="Calibri"/>
              </a:rPr>
              <a:t> </a:t>
            </a:r>
            <a:r>
              <a:rPr lang="en-US" sz="1900" dirty="0" err="1">
                <a:latin typeface="Calibri"/>
                <a:ea typeface="Calibri"/>
                <a:cs typeface="Calibri"/>
              </a:rPr>
              <a:t>föränderlig</a:t>
            </a:r>
            <a:r>
              <a:rPr lang="en-US" sz="1900" dirty="0">
                <a:latin typeface="Calibri"/>
                <a:ea typeface="Calibri"/>
                <a:cs typeface="Calibri"/>
              </a:rPr>
              <a:t> </a:t>
            </a:r>
            <a:r>
              <a:rPr lang="en-US" sz="1900" dirty="0" err="1">
                <a:latin typeface="Calibri"/>
                <a:ea typeface="Calibri"/>
                <a:cs typeface="Calibri"/>
              </a:rPr>
              <a:t>värld</a:t>
            </a:r>
            <a:r>
              <a:rPr lang="en-US" sz="1900" dirty="0">
                <a:latin typeface="Calibri"/>
                <a:ea typeface="Calibri"/>
                <a:cs typeface="Calibri"/>
              </a:rPr>
              <a:t>.</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en-US" sz="1900" dirty="0">
              <a:latin typeface="Calibri"/>
              <a:ea typeface="Calibri"/>
              <a:cs typeface="Calibri"/>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n-US" sz="1900" dirty="0" err="1">
                <a:latin typeface="Calibri"/>
                <a:ea typeface="Calibri"/>
                <a:cs typeface="Calibri"/>
              </a:rPr>
              <a:t>Att</a:t>
            </a:r>
            <a:r>
              <a:rPr lang="en-US" sz="1900" dirty="0">
                <a:latin typeface="Calibri"/>
                <a:ea typeface="Calibri"/>
                <a:cs typeface="Calibri"/>
              </a:rPr>
              <a:t> </a:t>
            </a:r>
            <a:r>
              <a:rPr lang="en-US" sz="1900" dirty="0" err="1">
                <a:latin typeface="Calibri"/>
                <a:ea typeface="Calibri"/>
                <a:cs typeface="Calibri"/>
              </a:rPr>
              <a:t>utforska</a:t>
            </a:r>
            <a:r>
              <a:rPr lang="en-US" sz="1900" dirty="0">
                <a:latin typeface="Calibri"/>
                <a:ea typeface="Calibri"/>
                <a:cs typeface="Calibri"/>
              </a:rPr>
              <a:t> dessa </a:t>
            </a:r>
            <a:r>
              <a:rPr lang="en-US" sz="1900" dirty="0" err="1">
                <a:latin typeface="Calibri"/>
                <a:ea typeface="Calibri"/>
                <a:cs typeface="Calibri"/>
              </a:rPr>
              <a:t>alternativ</a:t>
            </a:r>
            <a:r>
              <a:rPr lang="en-US" sz="1900" dirty="0">
                <a:latin typeface="Calibri"/>
                <a:ea typeface="Calibri"/>
                <a:cs typeface="Calibri"/>
              </a:rPr>
              <a:t> </a:t>
            </a:r>
            <a:r>
              <a:rPr lang="en-US" sz="1900" dirty="0" err="1">
                <a:latin typeface="Calibri"/>
                <a:ea typeface="Calibri"/>
                <a:cs typeface="Calibri"/>
              </a:rPr>
              <a:t>är</a:t>
            </a:r>
            <a:r>
              <a:rPr lang="en-US" sz="1900" dirty="0">
                <a:latin typeface="Calibri"/>
                <a:ea typeface="Calibri"/>
                <a:cs typeface="Calibri"/>
              </a:rPr>
              <a:t> </a:t>
            </a:r>
            <a:r>
              <a:rPr lang="en-US" sz="1900" dirty="0" err="1">
                <a:latin typeface="Calibri"/>
                <a:ea typeface="Calibri"/>
                <a:cs typeface="Calibri"/>
              </a:rPr>
              <a:t>viktigt</a:t>
            </a:r>
            <a:r>
              <a:rPr lang="en-US" sz="1900" dirty="0">
                <a:latin typeface="Calibri"/>
                <a:ea typeface="Calibri"/>
                <a:cs typeface="Calibri"/>
              </a:rPr>
              <a:t> </a:t>
            </a:r>
            <a:r>
              <a:rPr lang="en-US" sz="1900" dirty="0" err="1">
                <a:latin typeface="Calibri"/>
                <a:ea typeface="Calibri"/>
                <a:cs typeface="Calibri"/>
              </a:rPr>
              <a:t>eftersom</a:t>
            </a:r>
            <a:r>
              <a:rPr lang="en-US" sz="1900" dirty="0">
                <a:latin typeface="Calibri"/>
                <a:ea typeface="Calibri"/>
                <a:cs typeface="Calibri"/>
              </a:rPr>
              <a:t> det </a:t>
            </a:r>
            <a:r>
              <a:rPr lang="en-US" sz="1900" dirty="0" err="1">
                <a:latin typeface="Calibri"/>
                <a:ea typeface="Calibri"/>
                <a:cs typeface="Calibri"/>
              </a:rPr>
              <a:t>hjälper</a:t>
            </a:r>
            <a:r>
              <a:rPr lang="en-US" sz="1900" dirty="0">
                <a:latin typeface="Calibri"/>
                <a:ea typeface="Calibri"/>
                <a:cs typeface="Calibri"/>
              </a:rPr>
              <a:t> dig </a:t>
            </a:r>
            <a:r>
              <a:rPr lang="en-US" sz="1900" dirty="0" err="1">
                <a:latin typeface="Calibri"/>
                <a:ea typeface="Calibri"/>
                <a:cs typeface="Calibri"/>
              </a:rPr>
              <a:t>att</a:t>
            </a:r>
            <a:r>
              <a:rPr lang="en-US" sz="1900" dirty="0">
                <a:latin typeface="Calibri"/>
                <a:ea typeface="Calibri"/>
                <a:cs typeface="Calibri"/>
              </a:rPr>
              <a:t> se </a:t>
            </a:r>
            <a:r>
              <a:rPr lang="en-US" sz="1900" dirty="0" err="1">
                <a:latin typeface="Calibri"/>
                <a:ea typeface="Calibri"/>
                <a:cs typeface="Calibri"/>
              </a:rPr>
              <a:t>värdet</a:t>
            </a:r>
            <a:r>
              <a:rPr lang="en-US" sz="1900" dirty="0">
                <a:latin typeface="Calibri"/>
                <a:ea typeface="Calibri"/>
                <a:cs typeface="Calibri"/>
              </a:rPr>
              <a:t> I </a:t>
            </a:r>
            <a:r>
              <a:rPr lang="en-US" sz="1900" dirty="0" err="1">
                <a:latin typeface="Calibri"/>
                <a:ea typeface="Calibri"/>
                <a:cs typeface="Calibri"/>
              </a:rPr>
              <a:t>allt</a:t>
            </a:r>
            <a:r>
              <a:rPr lang="en-US" sz="1900" dirty="0">
                <a:latin typeface="Calibri"/>
                <a:ea typeface="Calibri"/>
                <a:cs typeface="Calibri"/>
              </a:rPr>
              <a:t> </a:t>
            </a:r>
            <a:r>
              <a:rPr lang="en-US" sz="1900" dirty="0" err="1">
                <a:latin typeface="Calibri"/>
                <a:ea typeface="Calibri"/>
                <a:cs typeface="Calibri"/>
              </a:rPr>
              <a:t>lärande</a:t>
            </a:r>
            <a:r>
              <a:rPr lang="en-US" sz="1900" dirty="0">
                <a:latin typeface="Calibri"/>
                <a:ea typeface="Calibri"/>
                <a:cs typeface="Calibri"/>
              </a:rPr>
              <a:t> du redan </a:t>
            </a:r>
            <a:r>
              <a:rPr lang="en-US" sz="1900" dirty="0" err="1">
                <a:latin typeface="Calibri"/>
                <a:ea typeface="Calibri"/>
                <a:cs typeface="Calibri"/>
              </a:rPr>
              <a:t>gör</a:t>
            </a:r>
            <a:r>
              <a:rPr lang="en-US" sz="1900" dirty="0">
                <a:latin typeface="Calibri"/>
                <a:ea typeface="Calibri"/>
                <a:cs typeface="Calibri"/>
              </a:rPr>
              <a:t> – </a:t>
            </a:r>
            <a:r>
              <a:rPr lang="en-US" sz="1900" dirty="0" err="1">
                <a:latin typeface="Calibri"/>
                <a:ea typeface="Calibri"/>
                <a:cs typeface="Calibri"/>
              </a:rPr>
              <a:t>inte</a:t>
            </a:r>
            <a:r>
              <a:rPr lang="en-US" sz="1900" dirty="0">
                <a:latin typeface="Calibri"/>
                <a:ea typeface="Calibri"/>
                <a:cs typeface="Calibri"/>
              </a:rPr>
              <a:t> bara det </a:t>
            </a:r>
            <a:r>
              <a:rPr lang="en-US" sz="1900" dirty="0" err="1">
                <a:latin typeface="Calibri"/>
                <a:ea typeface="Calibri"/>
                <a:cs typeface="Calibri"/>
              </a:rPr>
              <a:t>som</a:t>
            </a:r>
            <a:r>
              <a:rPr lang="en-US" sz="1900" dirty="0">
                <a:latin typeface="Calibri"/>
                <a:ea typeface="Calibri"/>
                <a:cs typeface="Calibri"/>
              </a:rPr>
              <a:t> </a:t>
            </a:r>
            <a:r>
              <a:rPr lang="en-US" sz="1900" dirty="0" err="1">
                <a:latin typeface="Calibri"/>
                <a:ea typeface="Calibri"/>
                <a:cs typeface="Calibri"/>
              </a:rPr>
              <a:t>kommer</a:t>
            </a:r>
            <a:r>
              <a:rPr lang="en-US" sz="1900" dirty="0">
                <a:latin typeface="Calibri"/>
                <a:ea typeface="Calibri"/>
                <a:cs typeface="Calibri"/>
              </a:rPr>
              <a:t> med </a:t>
            </a:r>
            <a:r>
              <a:rPr lang="en-US" sz="1900" dirty="0" err="1">
                <a:latin typeface="Calibri"/>
                <a:ea typeface="Calibri"/>
                <a:cs typeface="Calibri"/>
              </a:rPr>
              <a:t>ett</a:t>
            </a:r>
            <a:r>
              <a:rPr lang="en-US" sz="1900" dirty="0">
                <a:latin typeface="Calibri"/>
                <a:ea typeface="Calibri"/>
                <a:cs typeface="Calibri"/>
              </a:rPr>
              <a:t> </a:t>
            </a:r>
            <a:r>
              <a:rPr lang="en-US" sz="1900" dirty="0" err="1">
                <a:latin typeface="Calibri"/>
                <a:ea typeface="Calibri"/>
                <a:cs typeface="Calibri"/>
              </a:rPr>
              <a:t>certifikat</a:t>
            </a:r>
            <a:r>
              <a:rPr lang="en-US" sz="1900" dirty="0">
                <a:latin typeface="Calibri"/>
                <a:ea typeface="Calibri"/>
                <a:cs typeface="Calibri"/>
              </a:rPr>
              <a:t>.</a:t>
            </a:r>
            <a:endParaRPr sz="1900" dirty="0">
              <a:latin typeface="Calibri"/>
              <a:ea typeface="Calibri"/>
              <a:cs typeface="Calibri"/>
            </a:endParaRPr>
          </a:p>
        </p:txBody>
      </p:sp>
      <p:pic>
        <p:nvPicPr>
          <p:cNvPr id="287" name="Google Shape;287;g377fcdc439e_0_400"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28011" r="28015"/>
          <a:stretch/>
        </p:blipFill>
        <p:spPr>
          <a:xfrm>
            <a:off x="858" y="-33250"/>
            <a:ext cx="4567500" cy="6924601"/>
          </a:xfrm>
          <a:prstGeom prst="rect">
            <a:avLst/>
          </a:prstGeom>
          <a:noFill/>
          <a:ln>
            <a:noFill/>
          </a:ln>
        </p:spPr>
      </p:pic>
      <p:sp>
        <p:nvSpPr>
          <p:cNvPr id="3" name="Text Placeholder 1">
            <a:extLst>
              <a:ext uri="{FF2B5EF4-FFF2-40B4-BE49-F238E27FC236}">
                <a16:creationId xmlns:a16="http://schemas.microsoft.com/office/drawing/2014/main" id="{981AA687-DFD0-771E-B456-D2DF1FA704C0}"/>
              </a:ext>
            </a:extLst>
          </p:cNvPr>
          <p:cNvSpPr txBox="1">
            <a:spLocks/>
          </p:cNvSpPr>
          <p:nvPr/>
        </p:nvSpPr>
        <p:spPr>
          <a:xfrm>
            <a:off x="4945124" y="388115"/>
            <a:ext cx="6951266" cy="11144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err="1">
                <a:latin typeface="Calibri" panose="020F0502020204030204" pitchFamily="34" charset="0"/>
                <a:cs typeface="Calibri" panose="020F0502020204030204" pitchFamily="34" charset="0"/>
              </a:rPr>
              <a:t>Livslångt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lärande</a:t>
            </a:r>
            <a:r>
              <a:rPr lang="en-US" dirty="0">
                <a:latin typeface="Calibri" panose="020F0502020204030204" pitchFamily="34" charset="0"/>
                <a:cs typeface="Calibri" panose="020F0502020204030204" pitchFamily="34" charset="0"/>
              </a:rPr>
              <a:t>: manga </a:t>
            </a:r>
            <a:r>
              <a:rPr lang="en-US" dirty="0" err="1">
                <a:latin typeface="Calibri" panose="020F0502020204030204" pitchFamily="34" charset="0"/>
                <a:cs typeface="Calibri" panose="020F0502020204030204" pitchFamily="34" charset="0"/>
              </a:rPr>
              <a:t>vägar</a:t>
            </a:r>
            <a:r>
              <a:rPr lang="en-US" dirty="0">
                <a:latin typeface="Calibri" panose="020F0502020204030204" pitchFamily="34" charset="0"/>
                <a:cs typeface="Calibri" panose="020F0502020204030204" pitchFamily="34" charset="0"/>
              </a:rPr>
              <a:t>, manga </a:t>
            </a:r>
            <a:r>
              <a:rPr lang="en-US" dirty="0" err="1">
                <a:latin typeface="Calibri" panose="020F0502020204030204" pitchFamily="34" charset="0"/>
                <a:cs typeface="Calibri" panose="020F0502020204030204" pitchFamily="34" charset="0"/>
              </a:rPr>
              <a:t>mål</a:t>
            </a:r>
            <a:endParaRPr lang="en-US" dirty="0">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77fcdc439e_0_52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a:ea typeface="Calibri"/>
                <a:cs typeface="Calibri"/>
              </a:rPr>
              <a:t>Formellt lärande</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p:cNvSpPr txBox="1">
            <a:spLocks noGrp="1"/>
          </p:cNvSpPr>
          <p:nvPr>
            <p:ph type="body" idx="2"/>
          </p:nvPr>
        </p:nvSpPr>
        <p:spPr>
          <a:xfrm>
            <a:off x="362081" y="1230285"/>
            <a:ext cx="11450400" cy="4995906"/>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Formellt lärande sker i skolor, universitet, yrkesutbildningscenter eller andra ackrediterade institutioner. Det bygger på en strukturerad läroplan som utformats av </a:t>
            </a:r>
            <a:r>
              <a:rPr lang="sv-SE" sz="1800" b="1" dirty="0">
                <a:latin typeface="Calibri" panose="020F0502020204030204" pitchFamily="34" charset="0"/>
                <a:ea typeface="Calibri" panose="020F0502020204030204" pitchFamily="34" charset="0"/>
                <a:cs typeface="Calibri" panose="020F0502020204030204" pitchFamily="34" charset="0"/>
              </a:rPr>
              <a:t>utbildningsmyndigheter</a:t>
            </a:r>
            <a:r>
              <a:rPr lang="sv-SE" sz="1800" dirty="0">
                <a:latin typeface="Calibri" panose="020F0502020204030204" pitchFamily="34" charset="0"/>
                <a:ea typeface="Calibri" panose="020F0502020204030204" pitchFamily="34" charset="0"/>
                <a:cs typeface="Calibri" panose="020F0502020204030204" pitchFamily="34" charset="0"/>
              </a:rPr>
              <a:t> eller </a:t>
            </a:r>
            <a:r>
              <a:rPr lang="sv-SE" sz="1800" b="1" dirty="0">
                <a:latin typeface="Calibri" panose="020F0502020204030204" pitchFamily="34" charset="0"/>
                <a:ea typeface="Calibri" panose="020F0502020204030204" pitchFamily="34" charset="0"/>
                <a:cs typeface="Calibri" panose="020F0502020204030204" pitchFamily="34" charset="0"/>
              </a:rPr>
              <a:t>branschorganisationer</a:t>
            </a:r>
            <a:r>
              <a:rPr lang="it-IT" sz="1800" dirty="0">
                <a:latin typeface="Calibri" panose="020F0502020204030204" pitchFamily="34" charset="0"/>
                <a:ea typeface="Calibri" panose="020F0502020204030204" pitchFamily="34" charset="0"/>
                <a:cs typeface="Calibri" panose="020F0502020204030204" pitchFamily="34" charset="0"/>
              </a:rPr>
              <a:t>. </a:t>
            </a:r>
            <a:endParaRPr sz="1800" dirty="0">
              <a:latin typeface="Calibri" panose="020F0502020204030204" pitchFamily="34" charset="0"/>
              <a:ea typeface="Calibri" panose="020F0502020204030204" pitchFamily="34" charset="0"/>
              <a:cs typeface="Calibri" panose="020F0502020204030204" pitchFamily="34" charset="0"/>
            </a:endParaRPr>
          </a:p>
          <a:p>
            <a:pPr marL="285750" lvl="0" indent="-285750" algn="l" rtl="0">
              <a:lnSpc>
                <a:spcPct val="90000"/>
              </a:lnSpc>
              <a:spcBef>
                <a:spcPts val="0"/>
              </a:spcBef>
              <a:spcAft>
                <a:spcPts val="0"/>
              </a:spcAft>
              <a:buClr>
                <a:schemeClr val="tx1"/>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chemeClr val="tx1"/>
              </a:buClr>
              <a:buSzPts val="2000"/>
              <a:buFont typeface="Wingdings" panose="05000000000000000000" pitchFamily="2" charset="2"/>
              <a:buChar char="§"/>
            </a:pPr>
            <a:r>
              <a:rPr lang="en-US" sz="1800" dirty="0" err="1">
                <a:latin typeface="Calibri" panose="020F0502020204030204" pitchFamily="34" charset="0"/>
                <a:ea typeface="Calibri" panose="020F0502020204030204" pitchFamily="34" charset="0"/>
                <a:cs typeface="Calibri" panose="020F0502020204030204" pitchFamily="34" charset="0"/>
              </a:rPr>
              <a:t>Kännetäcken</a:t>
            </a:r>
            <a:r>
              <a:rPr lang="en-US" sz="1800" dirty="0">
                <a:latin typeface="Calibri" panose="020F0502020204030204" pitchFamily="34" charset="0"/>
                <a:ea typeface="Calibri" panose="020F0502020204030204" pitchFamily="34" charset="0"/>
                <a:cs typeface="Calibri" panose="020F0502020204030204" pitchFamily="34" charset="0"/>
              </a:rPr>
              <a:t> för </a:t>
            </a:r>
            <a:r>
              <a:rPr lang="en-US" sz="1800" dirty="0" err="1">
                <a:latin typeface="Calibri" panose="020F0502020204030204" pitchFamily="34" charset="0"/>
                <a:ea typeface="Calibri" panose="020F0502020204030204" pitchFamily="34" charset="0"/>
                <a:cs typeface="Calibri" panose="020F0502020204030204" pitchFamily="34" charset="0"/>
              </a:rPr>
              <a:t>formellt</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dirty="0" err="1">
                <a:latin typeface="Calibri" panose="020F0502020204030204" pitchFamily="34" charset="0"/>
                <a:ea typeface="Calibri" panose="020F0502020204030204" pitchFamily="34" charset="0"/>
                <a:cs typeface="Calibri" panose="020F0502020204030204" pitchFamily="34" charset="0"/>
              </a:rPr>
              <a:t>lärande</a:t>
            </a:r>
            <a:r>
              <a:rPr lang="en-US" sz="1800" dirty="0">
                <a:latin typeface="Calibri" panose="020F0502020204030204" pitchFamily="34" charset="0"/>
                <a:ea typeface="Calibri" panose="020F0502020204030204" pitchFamily="34" charset="0"/>
                <a:cs typeface="Calibri" panose="020F0502020204030204" pitchFamily="34" charset="0"/>
              </a:rPr>
              <a:t>:</a:t>
            </a:r>
            <a:endParaRPr sz="1800" dirty="0">
              <a:latin typeface="Calibri" panose="020F0502020204030204" pitchFamily="34" charset="0"/>
              <a:ea typeface="Calibri" panose="020F0502020204030204" pitchFamily="34" charset="0"/>
              <a:cs typeface="Calibri" panose="020F0502020204030204" pitchFamily="34" charset="0"/>
            </a:endParaRP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Ackrediterade resultat som leder till certifikat, diplom eller examina som erkänns av arbetsgivare och institutioner.</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Tidsbundet upplägg med fast schema, ofta med deadlines och tydliga nivåer för progression.</a:t>
            </a:r>
          </a:p>
          <a:p>
            <a:pPr lvl="1" indent="-355600">
              <a:spcBef>
                <a:spcPts val="0"/>
              </a:spcBef>
              <a:buClr>
                <a:schemeClr val="tx1"/>
              </a:buClr>
              <a:buSzPts val="2000"/>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chemeClr val="tx1"/>
              </a:buClr>
              <a:buSzPts val="2000"/>
              <a:buFont typeface="Wingdings" panose="05000000000000000000" pitchFamily="2" charset="2"/>
              <a:buChar char="§"/>
            </a:pPr>
            <a:r>
              <a:rPr lang="it-IT" sz="1800" b="1" dirty="0">
                <a:latin typeface="Calibri" panose="020F0502020204030204" pitchFamily="34" charset="0"/>
                <a:ea typeface="Calibri" panose="020F0502020204030204" pitchFamily="34" charset="0"/>
                <a:cs typeface="Calibri" panose="020F0502020204030204" pitchFamily="34" charset="0"/>
              </a:rPr>
              <a:t>Fördelar</a:t>
            </a:r>
            <a:r>
              <a:rPr lang="it-IT" sz="1800" dirty="0">
                <a:latin typeface="Calibri" panose="020F0502020204030204" pitchFamily="34" charset="0"/>
                <a:ea typeface="Calibri" panose="020F0502020204030204" pitchFamily="34" charset="0"/>
                <a:cs typeface="Calibri" panose="020F0502020204030204" pitchFamily="34" charset="0"/>
              </a:rPr>
              <a:t>: </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Erkända kvalifikationer</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Starka grundkunskaper inom valt ämnesområde</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Traditionellt sett värdefullt för karriärbyten eller avancemang</a:t>
            </a:r>
          </a:p>
          <a:p>
            <a:pPr lvl="1" indent="-355600">
              <a:spcBef>
                <a:spcPts val="0"/>
              </a:spcBef>
              <a:buClr>
                <a:schemeClr val="tx1"/>
              </a:buClr>
              <a:buSzPts val="2000"/>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chemeClr val="tx1"/>
              </a:buClr>
              <a:buSzPts val="2000"/>
              <a:buFont typeface="Wingdings" panose="05000000000000000000" pitchFamily="2" charset="2"/>
              <a:buChar char="§"/>
            </a:pPr>
            <a:r>
              <a:rPr lang="it-IT" sz="1800" b="1" dirty="0">
                <a:latin typeface="Calibri" panose="020F0502020204030204" pitchFamily="34" charset="0"/>
                <a:ea typeface="Calibri" panose="020F0502020204030204" pitchFamily="34" charset="0"/>
                <a:cs typeface="Calibri" panose="020F0502020204030204" pitchFamily="34" charset="0"/>
              </a:rPr>
              <a:t>Utmaningar: </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Mindre anpassningsbart till snabba förändringar i omvärlden (kursackreditering tar tid)</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Kostnader och tillgång kan vara begränsande</a:t>
            </a:r>
          </a:p>
          <a:p>
            <a:pPr lvl="1" indent="-355600">
              <a:spcBef>
                <a:spcPts val="0"/>
              </a:spcBef>
              <a:buClr>
                <a:schemeClr val="tx1"/>
              </a:buClr>
              <a:buSzPts val="2000"/>
              <a:buFont typeface="Wingdings" panose="05000000000000000000" pitchFamily="2" charset="2"/>
              <a:buChar char="§"/>
            </a:pPr>
            <a:r>
              <a:rPr lang="sv-SE" sz="1800" dirty="0">
                <a:latin typeface="Calibri" panose="020F0502020204030204" pitchFamily="34" charset="0"/>
                <a:ea typeface="Calibri" panose="020F0502020204030204" pitchFamily="34" charset="0"/>
                <a:cs typeface="Calibri" panose="020F0502020204030204" pitchFamily="34" charset="0"/>
              </a:rPr>
              <a:t>Mindre flexibelt för personer som arbetar eller har omsorgsansvar</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8F65B01C-A065-7CB7-3719-EB9940F5F89B}"/>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F933F452-8E5D-B28E-F5D8-798A16C5C3A8}"/>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a:ea typeface="Calibri"/>
                <a:cs typeface="Calibri"/>
              </a:rPr>
              <a:t>Icke-formellt lärande</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a:extLst>
              <a:ext uri="{FF2B5EF4-FFF2-40B4-BE49-F238E27FC236}">
                <a16:creationId xmlns:a16="http://schemas.microsoft.com/office/drawing/2014/main" id="{695B6AD5-A27F-D57E-291C-51187AB92482}"/>
              </a:ext>
            </a:extLst>
          </p:cNvPr>
          <p:cNvSpPr txBox="1">
            <a:spLocks noGrp="1"/>
          </p:cNvSpPr>
          <p:nvPr>
            <p:ph type="body" idx="2"/>
          </p:nvPr>
        </p:nvSpPr>
        <p:spPr>
          <a:xfrm>
            <a:off x="362081" y="1052300"/>
            <a:ext cx="11450400" cy="4971712"/>
          </a:xfrm>
          <a:prstGeom prst="rect">
            <a:avLst/>
          </a:prstGeom>
          <a:noFill/>
          <a:ln>
            <a:noFill/>
          </a:ln>
        </p:spPr>
        <p:txBody>
          <a:bodyPr spcFirstLastPara="1" wrap="square" lIns="91425" tIns="45700" rIns="91425" bIns="45700" anchor="t" anchorCtr="0">
            <a:noAutofit/>
          </a:bodyPr>
          <a:lstStyle/>
          <a:p>
            <a:pPr indent="-355600">
              <a:spcBef>
                <a:spcPts val="0"/>
              </a:spcBef>
              <a:buFont typeface="Wingdings" panose="05000000000000000000" pitchFamily="2" charset="2"/>
              <a:buChar char="§"/>
            </a:pPr>
            <a:r>
              <a:rPr lang="sv-SE" sz="1800" dirty="0">
                <a:solidFill>
                  <a:srgbClr val="3A3838"/>
                </a:solidFill>
                <a:latin typeface="Calibri"/>
                <a:ea typeface="Calibri"/>
                <a:cs typeface="Calibri"/>
              </a:rPr>
              <a:t>Icke-formellt lärande sker </a:t>
            </a:r>
            <a:r>
              <a:rPr lang="sv-SE" sz="1800" b="1" dirty="0">
                <a:solidFill>
                  <a:srgbClr val="3A3838"/>
                </a:solidFill>
                <a:latin typeface="Calibri"/>
                <a:ea typeface="Calibri"/>
                <a:cs typeface="Calibri"/>
              </a:rPr>
              <a:t>utanför formella utbildningsinstitutioner</a:t>
            </a:r>
            <a:r>
              <a:rPr lang="sv-SE" sz="1800" dirty="0">
                <a:solidFill>
                  <a:srgbClr val="3A3838"/>
                </a:solidFill>
                <a:latin typeface="Calibri"/>
                <a:ea typeface="Calibri"/>
                <a:cs typeface="Calibri"/>
              </a:rPr>
              <a:t>, ofta i workshops, kvällskurser, professionella seminarier eller onlineutbildningar som drivs av ideella organisationer eller specialiserade utbildningsanordnare.</a:t>
            </a:r>
          </a:p>
          <a:p>
            <a:pPr indent="-355600">
              <a:spcBef>
                <a:spcPts val="0"/>
              </a:spcBef>
              <a:buFont typeface="Wingdings" panose="05000000000000000000" pitchFamily="2" charset="2"/>
              <a:buChar char="§"/>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sv-SE" sz="1800" dirty="0">
                <a:solidFill>
                  <a:srgbClr val="3A3838"/>
                </a:solidFill>
                <a:latin typeface="Calibri"/>
                <a:ea typeface="Calibri"/>
                <a:cs typeface="Calibri"/>
              </a:rPr>
              <a:t>Det är vanligtvis inriktat på </a:t>
            </a:r>
            <a:r>
              <a:rPr lang="sv-SE" sz="1800" b="1" dirty="0">
                <a:solidFill>
                  <a:srgbClr val="3A3838"/>
                </a:solidFill>
                <a:latin typeface="Calibri"/>
                <a:ea typeface="Calibri"/>
                <a:cs typeface="Calibri"/>
              </a:rPr>
              <a:t>specifika färdigheter eller kunskaper </a:t>
            </a:r>
            <a:r>
              <a:rPr lang="sv-SE" sz="1800" dirty="0">
                <a:solidFill>
                  <a:srgbClr val="3A3838"/>
                </a:solidFill>
                <a:latin typeface="Calibri"/>
                <a:ea typeface="Calibri"/>
                <a:cs typeface="Calibri"/>
              </a:rPr>
              <a:t>snarare än en fullständig läroplan. Undervisningen kan ges av experter, mentorer eller handledare i </a:t>
            </a:r>
            <a:r>
              <a:rPr lang="sv-SE" sz="1800" b="1" dirty="0">
                <a:solidFill>
                  <a:srgbClr val="3A3838"/>
                </a:solidFill>
                <a:latin typeface="Calibri"/>
                <a:ea typeface="Calibri"/>
                <a:cs typeface="Calibri"/>
              </a:rPr>
              <a:t>ett strukturerat </a:t>
            </a:r>
            <a:r>
              <a:rPr lang="sv-SE" sz="1800" dirty="0">
                <a:solidFill>
                  <a:srgbClr val="3A3838"/>
                </a:solidFill>
                <a:latin typeface="Calibri"/>
                <a:ea typeface="Calibri"/>
                <a:cs typeface="Calibri"/>
              </a:rPr>
              <a:t>men </a:t>
            </a:r>
            <a:r>
              <a:rPr lang="sv-SE" sz="1800" b="1" dirty="0">
                <a:solidFill>
                  <a:srgbClr val="3A3838"/>
                </a:solidFill>
                <a:latin typeface="Calibri"/>
                <a:ea typeface="Calibri"/>
                <a:cs typeface="Calibri"/>
              </a:rPr>
              <a:t>flexibelt format</a:t>
            </a:r>
            <a:r>
              <a:rPr lang="sv-SE" sz="1800" dirty="0">
                <a:solidFill>
                  <a:srgbClr val="3A3838"/>
                </a:solidFill>
                <a:latin typeface="Calibri"/>
                <a:ea typeface="Calibri"/>
                <a:cs typeface="Calibri"/>
              </a:rPr>
              <a:t>.</a:t>
            </a:r>
          </a:p>
          <a:p>
            <a:pPr indent="-355600">
              <a:spcBef>
                <a:spcPts val="0"/>
              </a:spcBef>
              <a:buFont typeface="Wingdings" panose="05000000000000000000" pitchFamily="2" charset="2"/>
              <a:buChar char="§"/>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sv-SE" sz="1800" dirty="0">
                <a:solidFill>
                  <a:srgbClr val="3A3838"/>
                </a:solidFill>
                <a:latin typeface="Calibri"/>
                <a:ea typeface="Calibri"/>
                <a:cs typeface="Calibri"/>
              </a:rPr>
              <a:t>Ofta är det </a:t>
            </a:r>
            <a:r>
              <a:rPr lang="sv-SE" sz="1800" b="1" dirty="0">
                <a:solidFill>
                  <a:srgbClr val="3A3838"/>
                </a:solidFill>
                <a:latin typeface="Calibri"/>
                <a:ea typeface="Calibri"/>
                <a:cs typeface="Calibri"/>
              </a:rPr>
              <a:t>frivilligt</a:t>
            </a:r>
            <a:r>
              <a:rPr lang="sv-SE" sz="1800" dirty="0">
                <a:solidFill>
                  <a:srgbClr val="3A3838"/>
                </a:solidFill>
                <a:latin typeface="Calibri"/>
                <a:ea typeface="Calibri"/>
                <a:cs typeface="Calibri"/>
              </a:rPr>
              <a:t>: deltagarna väljer själva vad de vill lära sig utifrån intresse eller karriärbehov. Detta uppmuntrar nätverkande och samarbete, och skapar kontakter med kollegor, mentorer och olika gemenskaper</a:t>
            </a:r>
            <a:r>
              <a:rPr lang="it-IT" sz="1800" dirty="0">
                <a:solidFill>
                  <a:srgbClr val="3A3838"/>
                </a:solidFill>
                <a:latin typeface="Calibri"/>
                <a:ea typeface="Calibri"/>
                <a:cs typeface="Calibri"/>
              </a:rPr>
              <a:t>.</a:t>
            </a:r>
            <a:endParaRPr lang="en-US" sz="1800" dirty="0">
              <a:solidFill>
                <a:srgbClr val="3A3838"/>
              </a:solidFill>
              <a:latin typeface="Calibri"/>
              <a:ea typeface="Calibri"/>
              <a:cs typeface="Calibri"/>
            </a:endParaRPr>
          </a:p>
          <a:p>
            <a:pPr indent="-355600">
              <a:spcBef>
                <a:spcPts val="0"/>
              </a:spcBef>
              <a:buFont typeface="Wingdings" panose="05000000000000000000" pitchFamily="2" charset="2"/>
              <a:buChar char="§"/>
            </a:pPr>
            <a:endParaRPr lang="it-IT" sz="1800" dirty="0">
              <a:solidFill>
                <a:srgbClr val="3A3838"/>
              </a:solidFill>
              <a:latin typeface="Calibri"/>
              <a:ea typeface="Calibri"/>
              <a:cs typeface="Calibri"/>
            </a:endParaRPr>
          </a:p>
          <a:p>
            <a:pPr indent="-355600">
              <a:spcBef>
                <a:spcPts val="0"/>
              </a:spcBef>
              <a:buFont typeface="Wingdings" panose="05000000000000000000" pitchFamily="2" charset="2"/>
              <a:buChar char="§"/>
            </a:pPr>
            <a:r>
              <a:rPr lang="it-IT" sz="1800" b="1" dirty="0">
                <a:solidFill>
                  <a:srgbClr val="3A3838"/>
                </a:solidFill>
                <a:latin typeface="Calibri"/>
                <a:ea typeface="Calibri"/>
                <a:cs typeface="Calibri"/>
              </a:rPr>
              <a:t>Fördeler </a:t>
            </a:r>
            <a:r>
              <a:rPr lang="it-IT" sz="1800" dirty="0">
                <a:solidFill>
                  <a:srgbClr val="3A3838"/>
                </a:solidFill>
                <a:latin typeface="Calibri"/>
                <a:ea typeface="Calibri"/>
                <a:cs typeface="Calibri"/>
              </a:rPr>
              <a:t>med icke-formellt lärande:</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sv-SE" sz="1800" dirty="0">
                <a:solidFill>
                  <a:srgbClr val="3A3838"/>
                </a:solidFill>
                <a:latin typeface="Calibri"/>
                <a:ea typeface="Calibri"/>
                <a:cs typeface="Calibri"/>
              </a:rPr>
              <a:t>Anpassningsbart till personliga behov och scheman</a:t>
            </a:r>
          </a:p>
          <a:p>
            <a:pPr lvl="1">
              <a:spcBef>
                <a:spcPts val="0"/>
              </a:spcBef>
              <a:buClr>
                <a:srgbClr val="000000"/>
              </a:buClr>
              <a:buSzPts val="2000"/>
              <a:buFont typeface="Wingdings" panose="05000000000000000000" pitchFamily="2" charset="2"/>
              <a:buChar char="§"/>
            </a:pPr>
            <a:r>
              <a:rPr lang="sv-SE" sz="1800" dirty="0">
                <a:solidFill>
                  <a:srgbClr val="3A3838"/>
                </a:solidFill>
                <a:latin typeface="Calibri"/>
                <a:ea typeface="Calibri"/>
                <a:cs typeface="Calibri"/>
              </a:rPr>
              <a:t>Praktiskt och fokuserat på omedelbara färdigheter</a:t>
            </a:r>
          </a:p>
          <a:p>
            <a:pPr lvl="1">
              <a:spcBef>
                <a:spcPts val="0"/>
              </a:spcBef>
              <a:buClr>
                <a:srgbClr val="000000"/>
              </a:buClr>
              <a:buSzPts val="2000"/>
              <a:buFont typeface="Wingdings" panose="05000000000000000000" pitchFamily="2" charset="2"/>
              <a:buChar char="§"/>
            </a:pPr>
            <a:r>
              <a:rPr lang="sv-SE" sz="1800" dirty="0">
                <a:solidFill>
                  <a:srgbClr val="3A3838"/>
                </a:solidFill>
                <a:latin typeface="Calibri"/>
                <a:ea typeface="Calibri"/>
                <a:cs typeface="Calibri"/>
              </a:rPr>
              <a:t>Främjar nätverk och gemenskap</a:t>
            </a:r>
          </a:p>
          <a:p>
            <a:pPr lvl="1">
              <a:spcBef>
                <a:spcPts val="0"/>
              </a:spcBef>
              <a:buClr>
                <a:srgbClr val="000000"/>
              </a:buClr>
              <a:buSzPts val="2000"/>
              <a:buFont typeface="Wingdings" panose="05000000000000000000" pitchFamily="2" charset="2"/>
              <a:buChar char="§"/>
            </a:pPr>
            <a:endParaRPr lang="it-IT" sz="1600" dirty="0">
              <a:solidFill>
                <a:srgbClr val="3A3838"/>
              </a:solidFill>
            </a:endParaRPr>
          </a:p>
          <a:p>
            <a:pPr marL="285750" indent="-285750">
              <a:spcBef>
                <a:spcPts val="0"/>
              </a:spcBef>
              <a:buFont typeface="Wingdings" panose="05000000000000000000" pitchFamily="2" charset="2"/>
              <a:buChar char="§"/>
            </a:pPr>
            <a:r>
              <a:rPr lang="it-IT" sz="1800" b="1" dirty="0">
                <a:solidFill>
                  <a:srgbClr val="3A3838"/>
                </a:solidFill>
                <a:latin typeface="Calibri"/>
                <a:ea typeface="Calibri"/>
                <a:cs typeface="Calibri"/>
              </a:rPr>
              <a:t>Utmåningar</a:t>
            </a:r>
            <a:r>
              <a:rPr lang="it-IT" sz="1800" dirty="0">
                <a:solidFill>
                  <a:srgbClr val="3A3838"/>
                </a:solidFill>
                <a:latin typeface="Calibri"/>
                <a:ea typeface="Calibri"/>
                <a:cs typeface="Calibri"/>
              </a:rPr>
              <a:t>:</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sv-SE" sz="1800" dirty="0">
                <a:solidFill>
                  <a:srgbClr val="3A3838"/>
                </a:solidFill>
                <a:latin typeface="Calibri"/>
                <a:ea typeface="Calibri"/>
                <a:cs typeface="Calibri"/>
              </a:rPr>
              <a:t>Erkänns inte alltid formellt av arbetsgivare</a:t>
            </a:r>
          </a:p>
          <a:p>
            <a:pPr lvl="1" indent="-355600">
              <a:spcBef>
                <a:spcPts val="0"/>
              </a:spcBef>
              <a:buClr>
                <a:srgbClr val="000000"/>
              </a:buClr>
              <a:buSzPts val="2000"/>
              <a:buFont typeface="Wingdings" panose="05000000000000000000" pitchFamily="2" charset="2"/>
              <a:buChar char="§"/>
            </a:pPr>
            <a:r>
              <a:rPr lang="sv-SE" sz="1800" dirty="0">
                <a:solidFill>
                  <a:srgbClr val="3A3838"/>
                </a:solidFill>
                <a:latin typeface="Calibri"/>
                <a:ea typeface="Calibri"/>
                <a:cs typeface="Calibri"/>
              </a:rPr>
              <a:t>Kvaliteten kan variera beroende på utbildningsanordnare</a:t>
            </a:r>
          </a:p>
          <a:p>
            <a:pPr lvl="1" indent="-355600">
              <a:spcBef>
                <a:spcPts val="0"/>
              </a:spcBef>
              <a:buClr>
                <a:srgbClr val="000000"/>
              </a:buClr>
              <a:buSzPts val="2000"/>
              <a:buFont typeface="Wingdings" panose="05000000000000000000" pitchFamily="2" charset="2"/>
              <a:buChar char="§"/>
            </a:pPr>
            <a:r>
              <a:rPr lang="sv-SE" sz="1800" dirty="0">
                <a:solidFill>
                  <a:srgbClr val="3A3838"/>
                </a:solidFill>
                <a:latin typeface="Calibri"/>
                <a:ea typeface="Calibri"/>
                <a:cs typeface="Calibri"/>
              </a:rPr>
              <a:t>Ibland svårt att följa upp framsteg eller resultat eftersom lärandet ofta är flexibelt och mindre standardiserat</a:t>
            </a:r>
            <a:r>
              <a:rPr lang="it-IT" sz="1800" dirty="0">
                <a:solidFill>
                  <a:srgbClr val="3A3838"/>
                </a:solidFill>
                <a:latin typeface="Calibri"/>
                <a:ea typeface="Calibri"/>
                <a:cs typeface="Calibri"/>
              </a:rPr>
              <a:t>.</a:t>
            </a:r>
          </a:p>
          <a:p>
            <a:pPr lvl="0" indent="-355600" algn="l" rtl="0">
              <a:lnSpc>
                <a:spcPct val="90000"/>
              </a:lnSpc>
              <a:spcBef>
                <a:spcPts val="0"/>
              </a:spcBef>
              <a:spcAft>
                <a:spcPts val="0"/>
              </a:spcAft>
              <a:buClr>
                <a:srgbClr val="E280AC"/>
              </a:buClr>
              <a:buFont typeface="Wingdings" panose="05000000000000000000" pitchFamily="2" charset="2"/>
              <a:buChar char="§"/>
            </a:pPr>
            <a:endParaRPr lang="it-IT" sz="1800" dirty="0">
              <a:solidFill>
                <a:srgbClr val="3A3838"/>
              </a:solidFill>
              <a:latin typeface="Calibri"/>
              <a:ea typeface="Calibri"/>
              <a:cs typeface="Calibri"/>
            </a:endParaRPr>
          </a:p>
          <a:p>
            <a:pPr marL="285750" indent="-285750">
              <a:spcBef>
                <a:spcPts val="0"/>
              </a:spcBef>
              <a:buFont typeface="Wingdings"/>
              <a:buChar char="§"/>
            </a:pPr>
            <a:endParaRPr lang="en-US" sz="1800" dirty="0">
              <a:solidFill>
                <a:srgbClr val="3A3838"/>
              </a:solidFill>
              <a:latin typeface="Calibri"/>
              <a:ea typeface="Calibri"/>
              <a:cs typeface="Calibri"/>
            </a:endParaRPr>
          </a:p>
        </p:txBody>
      </p:sp>
    </p:spTree>
    <p:extLst>
      <p:ext uri="{BB962C8B-B14F-4D97-AF65-F5344CB8AC3E}">
        <p14:creationId xmlns:p14="http://schemas.microsoft.com/office/powerpoint/2010/main" val="215231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974EE07F-2354-B289-E8EE-642407098EEF}"/>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CE4867FD-86F2-48A1-4F04-9B6BC8BF0A3A}"/>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a:ea typeface="Calibri"/>
                <a:cs typeface="Calibri"/>
              </a:rPr>
              <a:t>Informellt lärande</a:t>
            </a:r>
            <a:endParaRPr dirty="0">
              <a:latin typeface="Calibri"/>
              <a:ea typeface="Calibri"/>
              <a:cs typeface="Calibri"/>
            </a:endParaRPr>
          </a:p>
        </p:txBody>
      </p:sp>
      <p:sp>
        <p:nvSpPr>
          <p:cNvPr id="293" name="Google Shape;293;g377fcdc439e_0_528">
            <a:extLst>
              <a:ext uri="{FF2B5EF4-FFF2-40B4-BE49-F238E27FC236}">
                <a16:creationId xmlns:a16="http://schemas.microsoft.com/office/drawing/2014/main" id="{C9D6339F-8D29-C8C2-A533-0587CBDD3040}"/>
              </a:ext>
            </a:extLst>
          </p:cNvPr>
          <p:cNvSpPr txBox="1">
            <a:spLocks noGrp="1"/>
          </p:cNvSpPr>
          <p:nvPr>
            <p:ph type="body" idx="2"/>
          </p:nvPr>
        </p:nvSpPr>
        <p:spPr>
          <a:xfrm>
            <a:off x="362081" y="925550"/>
            <a:ext cx="11450400" cy="4956017"/>
          </a:xfrm>
          <a:prstGeom prst="rect">
            <a:avLst/>
          </a:prstGeom>
          <a:noFill/>
          <a:ln>
            <a:noFill/>
          </a:ln>
        </p:spPr>
        <p:txBody>
          <a:bodyPr spcFirstLastPara="1" wrap="square" lIns="91425" tIns="45700" rIns="91425" bIns="45700" anchor="t" anchorCtr="0">
            <a:noAutofit/>
          </a:bodyPr>
          <a:lstStyle/>
          <a:p>
            <a:pPr marL="387350" indent="-285750">
              <a:spcBef>
                <a:spcPts val="0"/>
              </a:spcBef>
              <a:buFont typeface="Wingdings"/>
              <a:buChar char="§"/>
            </a:pPr>
            <a:r>
              <a:rPr lang="sv-SE" sz="1800" dirty="0">
                <a:latin typeface="Calibri" panose="020F0502020204030204" pitchFamily="34" charset="0"/>
                <a:ea typeface="Calibri" panose="020F0502020204030204" pitchFamily="34" charset="0"/>
                <a:cs typeface="Calibri" panose="020F0502020204030204" pitchFamily="34" charset="0"/>
              </a:rPr>
              <a:t>Informellt lärande sker </a:t>
            </a:r>
            <a:r>
              <a:rPr lang="sv-SE" sz="1800" b="1" dirty="0">
                <a:latin typeface="Calibri" panose="020F0502020204030204" pitchFamily="34" charset="0"/>
                <a:ea typeface="Calibri" panose="020F0502020204030204" pitchFamily="34" charset="0"/>
                <a:cs typeface="Calibri" panose="020F0502020204030204" pitchFamily="34" charset="0"/>
              </a:rPr>
              <a:t>naturligt i vardagen </a:t>
            </a:r>
            <a:r>
              <a:rPr lang="sv-SE" sz="1800" dirty="0">
                <a:latin typeface="Calibri" panose="020F0502020204030204" pitchFamily="34" charset="0"/>
                <a:ea typeface="Calibri" panose="020F0502020204030204" pitchFamily="34" charset="0"/>
                <a:cs typeface="Calibri" panose="020F0502020204030204" pitchFamily="34" charset="0"/>
              </a:rPr>
              <a:t>genom erfarenhet, observation eller självstyrt studerande. Exempel är att lära sig av andra deltagare i HERA Lab, titta på instruktionsvideor online, läsa artiklar eller öva färdigheter hemma. Det finns vanligtvis ingen formell lärare, inget schema och inget certifikat</a:t>
            </a:r>
          </a:p>
          <a:p>
            <a:pPr marL="387350" indent="-285750">
              <a:spcBef>
                <a:spcPts val="0"/>
              </a:spcBef>
              <a:buFont typeface="Wingdings"/>
              <a:buChar char="§"/>
            </a:pPr>
            <a:endParaRPr lang="en-US" sz="1800" dirty="0">
              <a:solidFill>
                <a:srgbClr val="000000"/>
              </a:solidFill>
              <a:latin typeface="Calibri"/>
              <a:ea typeface="Calibri"/>
              <a:cs typeface="Calibri"/>
            </a:endParaRPr>
          </a:p>
          <a:p>
            <a:pPr marL="387350" indent="-285750">
              <a:spcBef>
                <a:spcPts val="0"/>
              </a:spcBef>
              <a:buFont typeface="Wingdings"/>
              <a:buChar char="§"/>
            </a:pPr>
            <a:r>
              <a:rPr lang="it-IT" sz="1800" dirty="0">
                <a:solidFill>
                  <a:srgbClr val="3A3838"/>
                </a:solidFill>
                <a:latin typeface="Calibri"/>
                <a:ea typeface="Calibri"/>
                <a:cs typeface="Calibri"/>
              </a:rPr>
              <a:t>Det kan beskrivas som:</a:t>
            </a:r>
            <a:endParaRPr lang="en-US" sz="1800" dirty="0">
              <a:solidFill>
                <a:srgbClr val="000000"/>
              </a:solidFill>
              <a:latin typeface="Calibri"/>
            </a:endParaRPr>
          </a:p>
          <a:p>
            <a:pPr marL="844550" lvl="1" indent="-285750">
              <a:spcBef>
                <a:spcPts val="0"/>
              </a:spcBef>
              <a:buClr>
                <a:srgbClr val="000000"/>
              </a:buClr>
              <a:buSzPts val="2000"/>
              <a:buFont typeface="Wingdings"/>
              <a:buChar char="§"/>
            </a:pPr>
            <a:r>
              <a:rPr lang="sv-SE" sz="1800" b="1" dirty="0">
                <a:solidFill>
                  <a:srgbClr val="3A3838"/>
                </a:solidFill>
                <a:cs typeface="Arial"/>
              </a:rPr>
              <a:t>Självstyrt och flexibelt: </a:t>
            </a:r>
            <a:r>
              <a:rPr lang="sv-SE" sz="1800" dirty="0">
                <a:solidFill>
                  <a:srgbClr val="3A3838"/>
                </a:solidFill>
                <a:cs typeface="Arial"/>
              </a:rPr>
              <a:t>du bestämmer vad, när och hur du lär dig</a:t>
            </a:r>
          </a:p>
          <a:p>
            <a:pPr marL="844550" lvl="1" indent="-285750">
              <a:spcBef>
                <a:spcPts val="0"/>
              </a:spcBef>
              <a:buClr>
                <a:srgbClr val="000000"/>
              </a:buClr>
              <a:buSzPts val="2000"/>
              <a:buFont typeface="Wingdings"/>
              <a:buChar char="§"/>
            </a:pPr>
            <a:r>
              <a:rPr lang="sv-SE" sz="1800" b="1" dirty="0">
                <a:solidFill>
                  <a:srgbClr val="3A3838"/>
                </a:solidFill>
                <a:cs typeface="Arial"/>
              </a:rPr>
              <a:t>Kontinuerligt och livslångt: </a:t>
            </a:r>
            <a:r>
              <a:rPr lang="sv-SE" sz="1800" dirty="0">
                <a:solidFill>
                  <a:srgbClr val="3A3838"/>
                </a:solidFill>
                <a:cs typeface="Arial"/>
              </a:rPr>
              <a:t>sker naturligt under arbete, hobbyer eller dagliga aktiviteter</a:t>
            </a:r>
          </a:p>
          <a:p>
            <a:pPr marL="844550" lvl="1" indent="-285750">
              <a:spcBef>
                <a:spcPts val="0"/>
              </a:spcBef>
              <a:buClr>
                <a:srgbClr val="000000"/>
              </a:buClr>
              <a:buSzPts val="2000"/>
              <a:buFont typeface="Wingdings"/>
              <a:buChar char="§"/>
            </a:pPr>
            <a:r>
              <a:rPr lang="sv-SE" sz="1800" b="1" dirty="0">
                <a:solidFill>
                  <a:srgbClr val="3A3838"/>
                </a:solidFill>
                <a:cs typeface="Arial"/>
              </a:rPr>
              <a:t>Praktiskt och erfarenhetsbaserat: </a:t>
            </a:r>
            <a:r>
              <a:rPr lang="sv-SE" sz="1800" dirty="0">
                <a:solidFill>
                  <a:srgbClr val="3A3838"/>
                </a:solidFill>
                <a:cs typeface="Arial"/>
              </a:rPr>
              <a:t>ofta direkt tillämpbart i verkliga situationer</a:t>
            </a:r>
          </a:p>
          <a:p>
            <a:pPr marL="844550" lvl="1" indent="-285750">
              <a:spcBef>
                <a:spcPts val="0"/>
              </a:spcBef>
              <a:buClr>
                <a:srgbClr val="000000"/>
              </a:buClr>
              <a:buSzPts val="2000"/>
              <a:buFont typeface="Wingdings"/>
              <a:buChar char="§"/>
            </a:pPr>
            <a:endParaRPr lang="it-IT" sz="1800" dirty="0">
              <a:solidFill>
                <a:srgbClr val="3A3838"/>
              </a:solidFill>
            </a:endParaRPr>
          </a:p>
          <a:p>
            <a:pPr marL="444500" indent="-285750">
              <a:spcBef>
                <a:spcPts val="0"/>
              </a:spcBef>
              <a:buSzPts val="2000"/>
              <a:buFont typeface="Wingdings"/>
              <a:buChar char="§"/>
            </a:pPr>
            <a:r>
              <a:rPr lang="it-IT" sz="1800" b="1" dirty="0">
                <a:solidFill>
                  <a:srgbClr val="3A3838"/>
                </a:solidFill>
                <a:latin typeface="Calibri"/>
              </a:rPr>
              <a:t>Fördelar</a:t>
            </a:r>
            <a:r>
              <a:rPr lang="it-IT" sz="1800" dirty="0">
                <a:solidFill>
                  <a:srgbClr val="3A3838"/>
                </a:solidFill>
                <a:latin typeface="Calibri"/>
              </a:rPr>
              <a:t>: </a:t>
            </a:r>
            <a:endParaRPr lang="en-US" sz="1800" dirty="0">
              <a:solidFill>
                <a:srgbClr val="000000"/>
              </a:solidFill>
              <a:latin typeface="Calibri"/>
            </a:endParaRPr>
          </a:p>
          <a:p>
            <a:pPr marL="901700" lvl="1" indent="-285750">
              <a:spcBef>
                <a:spcPts val="0"/>
              </a:spcBef>
              <a:buClr>
                <a:srgbClr val="000000"/>
              </a:buClr>
              <a:buSzPts val="2000"/>
              <a:buFont typeface="Wingdings"/>
              <a:buChar char="§"/>
            </a:pPr>
            <a:r>
              <a:rPr lang="sv-SE" sz="1800" dirty="0">
                <a:solidFill>
                  <a:srgbClr val="3A3838"/>
                </a:solidFill>
                <a:cs typeface="Arial"/>
              </a:rPr>
              <a:t>Naturligt och kontinuerligt – lärandet sker dagligen genom samtal, övning och utforskande</a:t>
            </a:r>
          </a:p>
          <a:p>
            <a:pPr marL="901700" lvl="1" indent="-285750">
              <a:spcBef>
                <a:spcPts val="0"/>
              </a:spcBef>
              <a:buClr>
                <a:srgbClr val="000000"/>
              </a:buClr>
              <a:buSzPts val="2000"/>
              <a:buFont typeface="Wingdings"/>
              <a:buChar char="§"/>
            </a:pPr>
            <a:r>
              <a:rPr lang="sv-SE" sz="1800" dirty="0">
                <a:solidFill>
                  <a:srgbClr val="3A3838"/>
                </a:solidFill>
                <a:cs typeface="Arial"/>
              </a:rPr>
              <a:t>Tillgänglighet – vanligtvis gratis och bygger på kamrater, familj, online-resurser eller egna erfarenheter</a:t>
            </a:r>
          </a:p>
          <a:p>
            <a:pPr marL="901700" lvl="1" indent="-285750">
              <a:spcBef>
                <a:spcPts val="0"/>
              </a:spcBef>
              <a:buClr>
                <a:srgbClr val="000000"/>
              </a:buClr>
              <a:buSzPts val="2000"/>
              <a:buFont typeface="Wingdings"/>
              <a:buChar char="§"/>
            </a:pPr>
            <a:r>
              <a:rPr lang="sv-SE" sz="1800" dirty="0">
                <a:solidFill>
                  <a:srgbClr val="3A3838"/>
                </a:solidFill>
                <a:cs typeface="Arial"/>
              </a:rPr>
              <a:t>Praktisk kunskap – erhålls genom att lösa riktiga problem eller experimentera</a:t>
            </a:r>
          </a:p>
          <a:p>
            <a:pPr marL="901700" lvl="1" indent="-285750">
              <a:spcBef>
                <a:spcPts val="0"/>
              </a:spcBef>
              <a:buClr>
                <a:srgbClr val="000000"/>
              </a:buClr>
              <a:buSzPts val="2000"/>
              <a:buFont typeface="Wingdings"/>
              <a:buChar char="§"/>
            </a:pPr>
            <a:r>
              <a:rPr lang="sv-SE" sz="1800" dirty="0">
                <a:solidFill>
                  <a:srgbClr val="3A3838"/>
                </a:solidFill>
                <a:cs typeface="Arial"/>
              </a:rPr>
              <a:t>Flexibilitet – du väljer själv när och hur du lär dig och kan anpassa det till ditt liv</a:t>
            </a:r>
          </a:p>
          <a:p>
            <a:pPr marL="615950" lvl="1" indent="0">
              <a:spcBef>
                <a:spcPts val="0"/>
              </a:spcBef>
              <a:buClr>
                <a:srgbClr val="000000"/>
              </a:buClr>
              <a:buSzPts val="2000"/>
              <a:buNone/>
            </a:pPr>
            <a:endParaRPr lang="it-IT" sz="1800" dirty="0">
              <a:solidFill>
                <a:srgbClr val="3A3838"/>
              </a:solidFill>
              <a:cs typeface="Arial"/>
            </a:endParaRPr>
          </a:p>
          <a:p>
            <a:pPr marL="444500" indent="-285750">
              <a:spcBef>
                <a:spcPts val="0"/>
              </a:spcBef>
              <a:buFont typeface="Wingdings"/>
              <a:buChar char="§"/>
            </a:pPr>
            <a:r>
              <a:rPr lang="it-IT" sz="1800" b="1" dirty="0">
                <a:solidFill>
                  <a:srgbClr val="3A3838"/>
                </a:solidFill>
                <a:latin typeface="Calibri"/>
                <a:ea typeface="Calibri"/>
              </a:rPr>
              <a:t>Utmaningar</a:t>
            </a:r>
            <a:r>
              <a:rPr lang="it-IT" sz="1800" dirty="0">
                <a:solidFill>
                  <a:srgbClr val="3A3838"/>
                </a:solidFill>
                <a:latin typeface="Calibri"/>
                <a:ea typeface="Calibri"/>
                <a:cs typeface="Arial"/>
              </a:rPr>
              <a:t>: </a:t>
            </a:r>
            <a:endParaRPr lang="it-IT" sz="18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sv-SE" sz="1800" dirty="0">
                <a:solidFill>
                  <a:srgbClr val="3A3838"/>
                </a:solidFill>
                <a:latin typeface="Calibri"/>
                <a:ea typeface="Calibri"/>
                <a:cs typeface="Arial"/>
              </a:rPr>
              <a:t>Oerkänt – inga certifikat, vilket gör att arbetsgivare kanske inte värdesätter det</a:t>
            </a:r>
          </a:p>
          <a:p>
            <a:pPr marL="901700" lvl="1" indent="-285750">
              <a:spcBef>
                <a:spcPts val="0"/>
              </a:spcBef>
              <a:buClr>
                <a:srgbClr val="000000"/>
              </a:buClr>
              <a:buSzPts val="2000"/>
              <a:buFont typeface="Wingdings"/>
              <a:buChar char="§"/>
            </a:pPr>
            <a:r>
              <a:rPr lang="sv-SE" sz="1800" dirty="0">
                <a:solidFill>
                  <a:srgbClr val="3A3838"/>
                </a:solidFill>
                <a:latin typeface="Calibri"/>
                <a:ea typeface="Calibri"/>
                <a:cs typeface="Arial"/>
              </a:rPr>
              <a:t>Brist på feedback – svårare att följa upp framsteg eller förbättring</a:t>
            </a:r>
          </a:p>
          <a:p>
            <a:pPr marL="901700" lvl="1" indent="-285750">
              <a:spcBef>
                <a:spcPts val="0"/>
              </a:spcBef>
              <a:buClr>
                <a:srgbClr val="000000"/>
              </a:buClr>
              <a:buSzPts val="2000"/>
              <a:buFont typeface="Wingdings"/>
              <a:buChar char="§"/>
            </a:pPr>
            <a:r>
              <a:rPr lang="sv-SE" sz="1800" dirty="0">
                <a:solidFill>
                  <a:srgbClr val="3A3838"/>
                </a:solidFill>
                <a:latin typeface="Calibri"/>
                <a:ea typeface="Calibri"/>
                <a:cs typeface="Arial"/>
              </a:rPr>
              <a:t>Kräver självmedvetenhet – du behöver reflektera för att fånga upp lärandet</a:t>
            </a:r>
            <a:endParaRPr lang="it-IT" sz="1800" dirty="0">
              <a:solidFill>
                <a:srgbClr val="3A3838"/>
              </a:solidFill>
              <a:latin typeface="Calibri"/>
              <a:ea typeface="Calibri"/>
              <a:cs typeface="Calibri"/>
            </a:endParaRPr>
          </a:p>
        </p:txBody>
      </p:sp>
    </p:spTree>
    <p:extLst>
      <p:ext uri="{BB962C8B-B14F-4D97-AF65-F5344CB8AC3E}">
        <p14:creationId xmlns:p14="http://schemas.microsoft.com/office/powerpoint/2010/main" val="99919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377fcdc439e_0_1072"/>
          <p:cNvSpPr txBox="1">
            <a:spLocks noGrp="1"/>
          </p:cNvSpPr>
          <p:nvPr>
            <p:ph type="body" idx="1"/>
          </p:nvPr>
        </p:nvSpPr>
        <p:spPr>
          <a:xfrm>
            <a:off x="362081" y="361869"/>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Overview of learning opportunities</a:t>
            </a:r>
            <a:endParaRPr dirty="0">
              <a:latin typeface="Calibri" panose="020F0502020204030204" pitchFamily="34" charset="0"/>
              <a:cs typeface="Calibri" panose="020F0502020204030204" pitchFamily="34" charset="0"/>
            </a:endParaRPr>
          </a:p>
        </p:txBody>
      </p:sp>
      <p:graphicFrame>
        <p:nvGraphicFramePr>
          <p:cNvPr id="320" name="Google Shape;320;g377fcdc439e_0_1072"/>
          <p:cNvGraphicFramePr/>
          <p:nvPr>
            <p:extLst>
              <p:ext uri="{D42A27DB-BD31-4B8C-83A1-F6EECF244321}">
                <p14:modId xmlns:p14="http://schemas.microsoft.com/office/powerpoint/2010/main" val="725042003"/>
              </p:ext>
            </p:extLst>
          </p:nvPr>
        </p:nvGraphicFramePr>
        <p:xfrm>
          <a:off x="756374" y="1360303"/>
          <a:ext cx="10679225" cy="4877750"/>
        </p:xfrm>
        <a:graphic>
          <a:graphicData uri="http://schemas.openxmlformats.org/drawingml/2006/table">
            <a:tbl>
              <a:tblPr firstRow="1" bandRow="1">
                <a:noFill/>
                <a:tableStyleId>{42B4E632-D518-4D41-8DFB-99F5834949D8}</a:tableStyleId>
              </a:tblPr>
              <a:tblGrid>
                <a:gridCol w="1625675">
                  <a:extLst>
                    <a:ext uri="{9D8B030D-6E8A-4147-A177-3AD203B41FA5}">
                      <a16:colId xmlns:a16="http://schemas.microsoft.com/office/drawing/2014/main" val="20000"/>
                    </a:ext>
                  </a:extLst>
                </a:gridCol>
                <a:gridCol w="3017850">
                  <a:extLst>
                    <a:ext uri="{9D8B030D-6E8A-4147-A177-3AD203B41FA5}">
                      <a16:colId xmlns:a16="http://schemas.microsoft.com/office/drawing/2014/main" val="20001"/>
                    </a:ext>
                  </a:extLst>
                </a:gridCol>
                <a:gridCol w="3017850">
                  <a:extLst>
                    <a:ext uri="{9D8B030D-6E8A-4147-A177-3AD203B41FA5}">
                      <a16:colId xmlns:a16="http://schemas.microsoft.com/office/drawing/2014/main" val="20002"/>
                    </a:ext>
                  </a:extLst>
                </a:gridCol>
                <a:gridCol w="3017850">
                  <a:extLst>
                    <a:ext uri="{9D8B030D-6E8A-4147-A177-3AD203B41FA5}">
                      <a16:colId xmlns:a16="http://schemas.microsoft.com/office/drawing/2014/main" val="20003"/>
                    </a:ext>
                  </a:extLst>
                </a:gridCol>
              </a:tblGrid>
              <a:tr h="4451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lt1"/>
                        </a:solidFill>
                        <a:latin typeface="Arial"/>
                        <a:ea typeface="Arial"/>
                        <a:cs typeface="Arial"/>
                        <a:sym typeface="Arial"/>
                      </a:endParaRPr>
                    </a:p>
                  </a:txBody>
                  <a:tcPr marL="91450" marR="91450" marT="45725" marB="45725" anchor="ctr">
                    <a:lnL w="12700" cap="flat" cmpd="sng">
                      <a:solidFill>
                        <a:srgbClr val="E64424"/>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FORMAL LEARNING</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NON-FORMAL LEARNING</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INFORMAL LEARNING</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extLst>
                  <a:ext uri="{0D108BD9-81ED-4DB2-BD59-A6C34878D82A}">
                    <a16:rowId xmlns:a16="http://schemas.microsoft.com/office/drawing/2014/main" val="10000"/>
                  </a:ext>
                </a:extLst>
              </a:tr>
              <a:tr h="489625">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12700" cap="flat" cmpd="sng">
                      <a:solidFill>
                        <a:srgbClr val="E64424"/>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extLst>
                  <a:ext uri="{0D108BD9-81ED-4DB2-BD59-A6C34878D82A}">
                    <a16:rowId xmlns:a16="http://schemas.microsoft.com/office/drawing/2014/main" val="10001"/>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it-IT" sz="1700" b="1" dirty="0">
                          <a:latin typeface="Calibri" panose="020F0502020204030204" pitchFamily="34" charset="0"/>
                          <a:ea typeface="Arial"/>
                          <a:cs typeface="Calibri" panose="020F0502020204030204" pitchFamily="34" charset="0"/>
                          <a:sym typeface="Arial"/>
                        </a:rPr>
                        <a:t>Struktur</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Hög</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Medel</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Ostrukturerad</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2"/>
                  </a:ext>
                </a:extLst>
              </a:tr>
              <a:tr h="788600">
                <a:tc>
                  <a:txBody>
                    <a:bodyPr/>
                    <a:lstStyle/>
                    <a:p>
                      <a:pPr marL="0" lvl="0" indent="0" algn="l" rtl="0">
                        <a:spcBef>
                          <a:spcPts val="0"/>
                        </a:spcBef>
                        <a:spcAft>
                          <a:spcPts val="0"/>
                        </a:spcAft>
                        <a:buNone/>
                      </a:pPr>
                      <a:r>
                        <a:rPr lang="it-IT" sz="1700" b="1" dirty="0">
                          <a:latin typeface="Calibri" panose="020F0502020204030204" pitchFamily="34" charset="0"/>
                          <a:ea typeface="Arial"/>
                          <a:cs typeface="Calibri" panose="020F0502020204030204" pitchFamily="34" charset="0"/>
                          <a:sym typeface="Arial"/>
                        </a:rPr>
                        <a:t>Godkännande</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None/>
                      </a:pPr>
                      <a:r>
                        <a:rPr lang="it-IT" sz="1700" dirty="0">
                          <a:latin typeface="Calibri" panose="020F0502020204030204" pitchFamily="34" charset="0"/>
                          <a:ea typeface="Arial"/>
                          <a:cs typeface="Calibri" panose="020F0502020204030204" pitchFamily="34" charset="0"/>
                          <a:sym typeface="Arial"/>
                        </a:rPr>
                        <a:t>Officiella certifikat</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Clr>
                          <a:schemeClr val="dk1"/>
                        </a:buClr>
                        <a:buSzPts val="1100"/>
                        <a:buFont typeface="Arial"/>
                        <a:buNone/>
                      </a:pPr>
                      <a:r>
                        <a:rPr lang="it-IT" sz="1700" dirty="0">
                          <a:latin typeface="Calibri" panose="020F0502020204030204" pitchFamily="34" charset="0"/>
                          <a:ea typeface="Arial"/>
                          <a:cs typeface="Calibri" panose="020F0502020204030204" pitchFamily="34" charset="0"/>
                          <a:sym typeface="Arial"/>
                        </a:rPr>
                        <a:t>Ibland godkänt</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lvl="0" indent="0" algn="l" rtl="0">
                        <a:spcBef>
                          <a:spcPts val="0"/>
                        </a:spcBef>
                        <a:spcAft>
                          <a:spcPts val="0"/>
                        </a:spcAft>
                        <a:buClr>
                          <a:schemeClr val="dk1"/>
                        </a:buClr>
                        <a:buSzPts val="1100"/>
                        <a:buFont typeface="Arial"/>
                        <a:buNone/>
                      </a:pPr>
                      <a:r>
                        <a:rPr lang="it-IT" sz="1700" dirty="0">
                          <a:latin typeface="Calibri" panose="020F0502020204030204" pitchFamily="34" charset="0"/>
                          <a:ea typeface="Arial"/>
                          <a:cs typeface="Calibri" panose="020F0502020204030204" pitchFamily="34" charset="0"/>
                          <a:sym typeface="Arial"/>
                        </a:rPr>
                        <a:t>Ingen certifikat</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3"/>
                  </a:ext>
                </a:extLst>
              </a:tr>
              <a:tr h="788600">
                <a:tc>
                  <a:txBody>
                    <a:bodyPr/>
                    <a:lstStyle/>
                    <a:p>
                      <a:pPr marL="0" lvl="0" indent="0" algn="l" rtl="0">
                        <a:spcBef>
                          <a:spcPts val="0"/>
                        </a:spcBef>
                        <a:spcAft>
                          <a:spcPts val="0"/>
                        </a:spcAft>
                        <a:buNone/>
                      </a:pPr>
                      <a:r>
                        <a:rPr lang="it-IT" sz="1700" b="1" dirty="0">
                          <a:latin typeface="Calibri" panose="020F0502020204030204" pitchFamily="34" charset="0"/>
                          <a:ea typeface="Arial"/>
                          <a:cs typeface="Calibri" panose="020F0502020204030204" pitchFamily="34" charset="0"/>
                          <a:sym typeface="Arial"/>
                        </a:rPr>
                        <a:t>Flexibilitet</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None/>
                      </a:pPr>
                      <a:r>
                        <a:rPr lang="it-IT" sz="1700" dirty="0">
                          <a:latin typeface="Calibri" panose="020F0502020204030204" pitchFamily="34" charset="0"/>
                          <a:ea typeface="Arial"/>
                          <a:cs typeface="Calibri" panose="020F0502020204030204" pitchFamily="34" charset="0"/>
                          <a:sym typeface="Arial"/>
                        </a:rPr>
                        <a:t>Låg</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Medel</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Hög</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4"/>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it-IT" sz="1700" b="1" dirty="0">
                          <a:latin typeface="Calibri" panose="020F0502020204030204" pitchFamily="34" charset="0"/>
                          <a:ea typeface="Arial"/>
                          <a:cs typeface="Calibri" panose="020F0502020204030204" pitchFamily="34" charset="0"/>
                          <a:sym typeface="Arial"/>
                        </a:rPr>
                        <a:t>Kostnad</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Oftast hög</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Medel</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Utan kostnad</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5"/>
                  </a:ext>
                </a:extLst>
              </a:tr>
              <a:tr h="788600">
                <a:tc>
                  <a:txBody>
                    <a:bodyPr/>
                    <a:lstStyle/>
                    <a:p>
                      <a:pPr marL="0" marR="0" lvl="0" indent="0" algn="l" rtl="0">
                        <a:lnSpc>
                          <a:spcPct val="100000"/>
                        </a:lnSpc>
                        <a:spcBef>
                          <a:spcPts val="0"/>
                        </a:spcBef>
                        <a:spcAft>
                          <a:spcPts val="0"/>
                        </a:spcAft>
                        <a:buClr>
                          <a:schemeClr val="dk1"/>
                        </a:buClr>
                        <a:buSzPts val="1400"/>
                        <a:buFont typeface="Arial"/>
                        <a:buNone/>
                      </a:pPr>
                      <a:r>
                        <a:rPr lang="it-IT" sz="1700" b="1" dirty="0">
                          <a:latin typeface="Calibri" panose="020F0502020204030204" pitchFamily="34" charset="0"/>
                          <a:ea typeface="Arial"/>
                          <a:cs typeface="Calibri" panose="020F0502020204030204" pitchFamily="34" charset="0"/>
                          <a:sym typeface="Arial"/>
                        </a:rPr>
                        <a:t>Mål</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Brett, långsiktigt</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it-IT" sz="1700" dirty="0">
                          <a:latin typeface="Calibri" panose="020F0502020204030204" pitchFamily="34" charset="0"/>
                          <a:ea typeface="Arial"/>
                          <a:cs typeface="Calibri" panose="020F0502020204030204" pitchFamily="34" charset="0"/>
                          <a:sym typeface="Arial"/>
                        </a:rPr>
                        <a:t>Målinriktat, färdighetsbaserat</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it-IT" sz="1700" dirty="0">
                          <a:latin typeface="Calibri" panose="020F0502020204030204" pitchFamily="34" charset="0"/>
                          <a:ea typeface="Arial"/>
                          <a:cs typeface="Calibri" panose="020F0502020204030204" pitchFamily="34" charset="0"/>
                          <a:sym typeface="Arial"/>
                        </a:rPr>
                        <a:t>Varje dag, praktiskt</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377fcdc439e_0_786"/>
          <p:cNvSpPr txBox="1">
            <a:spLocks noGrp="1"/>
          </p:cNvSpPr>
          <p:nvPr>
            <p:ph type="body" idx="1"/>
          </p:nvPr>
        </p:nvSpPr>
        <p:spPr>
          <a:xfrm>
            <a:off x="362081" y="459841"/>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Självreflektion - Övning</a:t>
            </a:r>
          </a:p>
        </p:txBody>
      </p:sp>
      <p:sp>
        <p:nvSpPr>
          <p:cNvPr id="326" name="Google Shape;326;g377fcdc439e_0_786"/>
          <p:cNvSpPr txBox="1">
            <a:spLocks noGrp="1"/>
          </p:cNvSpPr>
          <p:nvPr>
            <p:ph type="body" idx="2"/>
          </p:nvPr>
        </p:nvSpPr>
        <p:spPr>
          <a:xfrm>
            <a:off x="362075" y="2131975"/>
            <a:ext cx="6330000" cy="37920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en-US" dirty="0">
                <a:latin typeface="Calibri" panose="020F0502020204030204" pitchFamily="34" charset="0"/>
                <a:cs typeface="Calibri" panose="020F0502020204030204" pitchFamily="34" charset="0"/>
              </a:rPr>
              <a:t>Vilken </a:t>
            </a:r>
            <a:r>
              <a:rPr lang="en-US" dirty="0" err="1">
                <a:latin typeface="Calibri" panose="020F0502020204030204" pitchFamily="34" charset="0"/>
                <a:cs typeface="Calibri" panose="020F0502020204030204" pitchFamily="34" charset="0"/>
              </a:rPr>
              <a:t>typ</a:t>
            </a:r>
            <a:r>
              <a:rPr lang="en-US" dirty="0">
                <a:latin typeface="Calibri" panose="020F0502020204030204" pitchFamily="34" charset="0"/>
                <a:cs typeface="Calibri" panose="020F0502020204030204" pitchFamily="34" charset="0"/>
              </a:rPr>
              <a:t> av </a:t>
            </a:r>
            <a:r>
              <a:rPr lang="en-US" dirty="0" err="1">
                <a:latin typeface="Calibri" panose="020F0502020204030204" pitchFamily="34" charset="0"/>
                <a:cs typeface="Calibri" panose="020F0502020204030204" pitchFamily="34" charset="0"/>
              </a:rPr>
              <a:t>lärnade</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har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spelat</a:t>
            </a:r>
            <a:r>
              <a:rPr lang="en-US" dirty="0">
                <a:latin typeface="Calibri" panose="020F0502020204030204" pitchFamily="34" charset="0"/>
                <a:cs typeface="Calibri" panose="020F0502020204030204" pitchFamily="34" charset="0"/>
              </a:rPr>
              <a:t> den </a:t>
            </a:r>
            <a:r>
              <a:rPr lang="en-US" dirty="0" err="1">
                <a:latin typeface="Calibri" panose="020F0502020204030204" pitchFamily="34" charset="0"/>
                <a:cs typeface="Calibri" panose="020F0502020204030204" pitchFamily="34" charset="0"/>
              </a:rPr>
              <a:t>största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rollen</a:t>
            </a:r>
            <a:r>
              <a:rPr lang="en-US" dirty="0">
                <a:latin typeface="Calibri" panose="020F0502020204030204" pitchFamily="34" charset="0"/>
                <a:cs typeface="Calibri" panose="020F0502020204030204" pitchFamily="34" charset="0"/>
              </a:rPr>
              <a:t> I </a:t>
            </a:r>
            <a:r>
              <a:rPr lang="en-US" dirty="0" err="1">
                <a:latin typeface="Calibri" panose="020F0502020204030204" pitchFamily="34" charset="0"/>
                <a:cs typeface="Calibri" panose="020F0502020204030204" pitchFamily="34" charset="0"/>
              </a:rPr>
              <a:t>ditt</a:t>
            </a:r>
            <a:r>
              <a:rPr lang="en-US" dirty="0">
                <a:latin typeface="Calibri" panose="020F0502020204030204" pitchFamily="34" charset="0"/>
                <a:cs typeface="Calibri" panose="020F0502020204030204" pitchFamily="34" charset="0"/>
              </a:rPr>
              <a:t> liv </a:t>
            </a:r>
            <a:r>
              <a:rPr lang="en-US" dirty="0" err="1">
                <a:latin typeface="Calibri" panose="020F0502020204030204" pitchFamily="34" charset="0"/>
                <a:cs typeface="Calibri" panose="020F0502020204030204" pitchFamily="34" charset="0"/>
              </a:rPr>
              <a:t>hittils</a:t>
            </a:r>
            <a:r>
              <a:rPr lang="en-US" dirty="0">
                <a:latin typeface="Calibri" panose="020F0502020204030204" pitchFamily="34" charset="0"/>
                <a:cs typeface="Calibri" panose="020F0502020204030204" pitchFamily="34" charset="0"/>
              </a:rPr>
              <a:t>? Hur/</a:t>
            </a:r>
            <a:r>
              <a:rPr lang="en-US" dirty="0" err="1">
                <a:latin typeface="Calibri" panose="020F0502020204030204" pitchFamily="34" charset="0"/>
                <a:cs typeface="Calibri" panose="020F0502020204030204" pitchFamily="34" charset="0"/>
              </a:rPr>
              <a:t>Varför</a:t>
            </a:r>
            <a:r>
              <a:rPr lang="en-US" dirty="0">
                <a:latin typeface="Calibri" panose="020F0502020204030204" pitchFamily="34" charset="0"/>
                <a:cs typeface="Calibri" panose="020F0502020204030204" pitchFamily="34" charset="0"/>
              </a:rPr>
              <a:t>?</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sv-SE" dirty="0">
                <a:latin typeface="Calibri" panose="020F0502020204030204" pitchFamily="34" charset="0"/>
                <a:cs typeface="Calibri" panose="020F0502020204030204" pitchFamily="34" charset="0"/>
              </a:rPr>
              <a:t>Vilka fördelar finns det med att kombinera dessa metoder?</a:t>
            </a:r>
            <a:r>
              <a:rPr lang="it-IT" dirty="0">
                <a:latin typeface="Calibri" panose="020F0502020204030204" pitchFamily="34" charset="0"/>
                <a:cs typeface="Calibri" panose="020F0502020204030204" pitchFamily="34" charset="0"/>
              </a:rPr>
              <a:t> </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sv-SE" dirty="0">
                <a:latin typeface="Calibri" panose="020F0502020204030204" pitchFamily="34" charset="0"/>
                <a:cs typeface="Calibri" panose="020F0502020204030204" pitchFamily="34" charset="0"/>
              </a:rPr>
              <a:t>Vilken typ av lärande känns mest tillgänglig och motiverande för dig just nu?</a:t>
            </a:r>
            <a:endParaRPr dirty="0">
              <a:latin typeface="Calibri" panose="020F0502020204030204" pitchFamily="34" charset="0"/>
              <a:cs typeface="Calibri" panose="020F0502020204030204" pitchFamily="34" charset="0"/>
            </a:endParaRPr>
          </a:p>
        </p:txBody>
      </p:sp>
      <p:pic>
        <p:nvPicPr>
          <p:cNvPr id="2" name="Picture 1" descr="A collage of women sitting on steps&#10;&#10;AI-generated content may be incorrect.">
            <a:extLst>
              <a:ext uri="{FF2B5EF4-FFF2-40B4-BE49-F238E27FC236}">
                <a16:creationId xmlns:a16="http://schemas.microsoft.com/office/drawing/2014/main" id="{BDE1895D-EAE8-6C60-BBF8-F18826982E5F}"/>
              </a:ext>
            </a:extLst>
          </p:cNvPr>
          <p:cNvPicPr>
            <a:picLocks noChangeAspect="1"/>
          </p:cNvPicPr>
          <p:nvPr/>
        </p:nvPicPr>
        <p:blipFill>
          <a:blip r:embed="rId3"/>
          <a:srcRect l="62500" b="11746"/>
          <a:stretch>
            <a:fillRect/>
          </a:stretch>
        </p:blipFill>
        <p:spPr>
          <a:xfrm>
            <a:off x="7620000" y="0"/>
            <a:ext cx="4572000" cy="60524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8225E-B4AF-1597-CCB5-38990FB4FD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F228BCC-1402-8D6B-2230-FA06AF8C42DC}"/>
              </a:ext>
            </a:extLst>
          </p:cNvPr>
          <p:cNvSpPr>
            <a:spLocks noGrp="1"/>
          </p:cNvSpPr>
          <p:nvPr>
            <p:ph type="body" sz="quarter" idx="10"/>
          </p:nvPr>
        </p:nvSpPr>
        <p:spPr>
          <a:xfrm>
            <a:off x="432261" y="3142210"/>
            <a:ext cx="9809938" cy="1762299"/>
          </a:xfrm>
        </p:spPr>
        <p:txBody>
          <a:bodyPr/>
          <a:lstStyle/>
          <a:p>
            <a:pPr lvl="0">
              <a:spcBef>
                <a:spcPts val="0"/>
              </a:spcBef>
              <a:buClr>
                <a:schemeClr val="lt1"/>
              </a:buClr>
              <a:buSzPts val="4800"/>
            </a:pPr>
            <a:r>
              <a:rPr lang="en-GB" dirty="0"/>
              <a:t>DELMOMENT</a:t>
            </a:r>
            <a:r>
              <a:rPr lang="en-GB" noProof="0" dirty="0"/>
              <a:t> 3.</a:t>
            </a:r>
            <a:r>
              <a:rPr lang="en-GB" dirty="0"/>
              <a:t>2</a:t>
            </a:r>
            <a:r>
              <a:rPr lang="en-GB" noProof="0" dirty="0"/>
              <a:t>: </a:t>
            </a:r>
            <a:r>
              <a:rPr lang="en-US" dirty="0" err="1"/>
              <a:t>Utforska</a:t>
            </a:r>
            <a:r>
              <a:rPr lang="en-US" dirty="0"/>
              <a:t> </a:t>
            </a:r>
            <a:r>
              <a:rPr lang="en-US" dirty="0" err="1"/>
              <a:t>utbildningsformat</a:t>
            </a:r>
            <a:r>
              <a:rPr lang="en-US" dirty="0"/>
              <a:t> </a:t>
            </a:r>
            <a:r>
              <a:rPr lang="en-US" dirty="0" err="1"/>
              <a:t>och</a:t>
            </a:r>
            <a:r>
              <a:rPr lang="en-US" dirty="0"/>
              <a:t> </a:t>
            </a:r>
            <a:r>
              <a:rPr lang="en-US" dirty="0" err="1"/>
              <a:t>åtkomstpunkter</a:t>
            </a:r>
            <a:endParaRPr lang="en-US" dirty="0"/>
          </a:p>
          <a:p>
            <a:endParaRPr lang="en-GB" noProof="0" dirty="0"/>
          </a:p>
        </p:txBody>
      </p:sp>
    </p:spTree>
    <p:extLst>
      <p:ext uri="{BB962C8B-B14F-4D97-AF65-F5344CB8AC3E}">
        <p14:creationId xmlns:p14="http://schemas.microsoft.com/office/powerpoint/2010/main" val="2895978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377fcdc439e_0_1212"/>
          <p:cNvSpPr txBox="1">
            <a:spLocks noGrp="1"/>
          </p:cNvSpPr>
          <p:nvPr>
            <p:ph type="body" idx="2"/>
          </p:nvPr>
        </p:nvSpPr>
        <p:spPr>
          <a:xfrm>
            <a:off x="4874006" y="1472994"/>
            <a:ext cx="6950400" cy="418342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sv-SE" sz="2200" dirty="0"/>
              <a:t>Vi kommer att titta på olika utbildningsformat och hur de kan stödja din personliga och professionella utveckling. Vi kommer också att utforska var du kan söka efter möjligheter, från lokala initiativ till europeiska program, och upptäcka många online-lärplattformar som gör lärande mer flexibelt och tillgängligt. Slutligen kommer vi att gå igenom praktiska aspekter (såsom tid, kostnad och stöd) som är viktiga för att få ut det mesta av varje utbildningserfarenhet.</a:t>
            </a:r>
          </a:p>
          <a:p>
            <a:pPr marL="0" lvl="0" indent="0" algn="l" rtl="0">
              <a:lnSpc>
                <a:spcPct val="90000"/>
              </a:lnSpc>
              <a:spcBef>
                <a:spcPts val="0"/>
              </a:spcBef>
              <a:spcAft>
                <a:spcPts val="0"/>
              </a:spcAft>
              <a:buClr>
                <a:srgbClr val="3A3838"/>
              </a:buClr>
              <a:buSzPts val="2000"/>
              <a:buNone/>
            </a:pPr>
            <a:endParaRPr lang="sv-SE" sz="2200" dirty="0"/>
          </a:p>
          <a:p>
            <a:pPr marL="0" lvl="0" indent="0" algn="l" rtl="0">
              <a:lnSpc>
                <a:spcPct val="90000"/>
              </a:lnSpc>
              <a:spcBef>
                <a:spcPts val="0"/>
              </a:spcBef>
              <a:spcAft>
                <a:spcPts val="0"/>
              </a:spcAft>
              <a:buClr>
                <a:srgbClr val="3A3838"/>
              </a:buClr>
              <a:buSzPts val="2000"/>
              <a:buNone/>
            </a:pPr>
            <a:r>
              <a:rPr lang="sv-SE" sz="2200" dirty="0"/>
              <a:t>Du kommer att få en tydligare bild av hur du navigerar bland utbildningsmöjligheter, var du kan hitta dem och hur du väljer de som verkligen passar dig.</a:t>
            </a:r>
            <a:endParaRPr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377fcdc439e_1_264"/>
          <p:cNvSpPr txBox="1">
            <a:spLocks noGrp="1"/>
          </p:cNvSpPr>
          <p:nvPr>
            <p:ph type="body" idx="1"/>
          </p:nvPr>
        </p:nvSpPr>
        <p:spPr>
          <a:xfrm>
            <a:off x="362081" y="318327"/>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Varför är utbildningspassar viktiga?</a:t>
            </a:r>
            <a:endParaRPr dirty="0">
              <a:latin typeface="Calibri" panose="020F0502020204030204" pitchFamily="34" charset="0"/>
              <a:cs typeface="Calibri" panose="020F0502020204030204" pitchFamily="34" charset="0"/>
            </a:endParaRPr>
          </a:p>
        </p:txBody>
      </p:sp>
      <p:sp>
        <p:nvSpPr>
          <p:cNvPr id="339" name="Google Shape;339;g377fcdc439e_1_264"/>
          <p:cNvSpPr txBox="1">
            <a:spLocks noGrp="1"/>
          </p:cNvSpPr>
          <p:nvPr>
            <p:ph type="body" idx="2"/>
          </p:nvPr>
        </p:nvSpPr>
        <p:spPr>
          <a:xfrm>
            <a:off x="362075" y="1307150"/>
            <a:ext cx="11311800" cy="44631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sv-SE" dirty="0">
                <a:latin typeface="Calibri" panose="020F0502020204030204" pitchFamily="34" charset="0"/>
                <a:cs typeface="Calibri" panose="020F0502020204030204" pitchFamily="34" charset="0"/>
              </a:rPr>
              <a:t>Livslångt lärande är avgörande för att hålla sig självsäker, anpassningsbar och konkurrenskraftig i en värld som formas av digitala och gröna omställningar.</a:t>
            </a:r>
          </a:p>
          <a:p>
            <a:pPr marL="457200" lvl="0" indent="-355600" algn="l" rtl="0">
              <a:lnSpc>
                <a:spcPct val="90000"/>
              </a:lnSpc>
              <a:spcBef>
                <a:spcPts val="0"/>
              </a:spcBef>
              <a:spcAft>
                <a:spcPts val="0"/>
              </a:spcAft>
              <a:buSzPts val="2000"/>
              <a:buChar char="●"/>
            </a:pPr>
            <a:endParaRPr lang="sv-SE"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sv-SE" dirty="0">
                <a:latin typeface="Calibri" panose="020F0502020204030204" pitchFamily="34" charset="0"/>
                <a:cs typeface="Calibri" panose="020F0502020204030204" pitchFamily="34" charset="0"/>
              </a:rPr>
              <a:t>Utbildning hjälper dig att uppdatera dina kunskaper och färdigheter, utforska nya möjligheter och svara på de förändrade kraven i arbetslivet och samhället.</a:t>
            </a:r>
          </a:p>
          <a:p>
            <a:pPr marL="457200" lvl="0" indent="-355600" algn="l" rtl="0">
              <a:lnSpc>
                <a:spcPct val="90000"/>
              </a:lnSpc>
              <a:spcBef>
                <a:spcPts val="0"/>
              </a:spcBef>
              <a:spcAft>
                <a:spcPts val="0"/>
              </a:spcAft>
              <a:buSzPts val="2000"/>
              <a:buChar char="●"/>
            </a:pPr>
            <a:endParaRPr lang="sv-SE"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sv-SE" dirty="0">
                <a:latin typeface="Calibri" panose="020F0502020204030204" pitchFamily="34" charset="0"/>
                <a:cs typeface="Calibri" panose="020F0502020204030204" pitchFamily="34" charset="0"/>
              </a:rPr>
              <a:t>Det kan också koppla dig till kollegor, mentorer och utbildare som kan vägleda och inspirera din läranderesa.</a:t>
            </a:r>
          </a:p>
          <a:p>
            <a:pPr marL="457200" lvl="0" indent="-355600" algn="l" rtl="0">
              <a:lnSpc>
                <a:spcPct val="90000"/>
              </a:lnSpc>
              <a:spcBef>
                <a:spcPts val="0"/>
              </a:spcBef>
              <a:spcAft>
                <a:spcPts val="0"/>
              </a:spcAft>
              <a:buSzPts val="2000"/>
              <a:buChar char="●"/>
            </a:pPr>
            <a:endParaRPr lang="sv-SE"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sv-SE" dirty="0">
                <a:latin typeface="Calibri" panose="020F0502020204030204" pitchFamily="34" charset="0"/>
                <a:cs typeface="Calibri" panose="020F0502020204030204" pitchFamily="34" charset="0"/>
              </a:rPr>
              <a:t>Det finns olika utbildningsformat för att möta olika behov, oavsett om du vill ha strukturerat lärande, flexibla onlinekurser eller praktisk erfarenhet.</a:t>
            </a:r>
          </a:p>
          <a:p>
            <a:pPr marL="457200" lvl="0" indent="-355600" algn="l" rtl="0">
              <a:lnSpc>
                <a:spcPct val="90000"/>
              </a:lnSpc>
              <a:spcBef>
                <a:spcPts val="0"/>
              </a:spcBef>
              <a:spcAft>
                <a:spcPts val="0"/>
              </a:spcAft>
              <a:buSzPts val="2000"/>
              <a:buChar char="●"/>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sv-SE" u="sng" dirty="0">
                <a:latin typeface="Calibri" panose="020F0502020204030204" pitchFamily="34" charset="0"/>
                <a:cs typeface="Calibri" panose="020F0502020204030204" pitchFamily="34" charset="0"/>
              </a:rPr>
              <a:t>Innan vi börjar: </a:t>
            </a:r>
            <a:r>
              <a:rPr lang="sv-SE" i="1" dirty="0">
                <a:latin typeface="Calibri" panose="020F0502020204030204" pitchFamily="34" charset="0"/>
                <a:cs typeface="Calibri" panose="020F0502020204030204" pitchFamily="34" charset="0"/>
              </a:rPr>
              <a:t>Tänk på ett utbildningstillfälle du deltagit i tidigare. Hur hjälpte det dig att växa, få självförtroende eller öppna nya möjligheter?</a:t>
            </a:r>
            <a:endParaRPr i="1"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g377fcdc439e_1_133"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345" name="Google Shape;345;g377fcdc439e_1_13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a:t>Training formats</a:t>
            </a:r>
            <a:endParaRPr/>
          </a:p>
        </p:txBody>
      </p:sp>
      <p:sp>
        <p:nvSpPr>
          <p:cNvPr id="346" name="Google Shape;346;g377fcdc439e_1_133"/>
          <p:cNvSpPr txBox="1"/>
          <p:nvPr/>
        </p:nvSpPr>
        <p:spPr>
          <a:xfrm>
            <a:off x="3659868" y="3127651"/>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Blandad </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lärande</a:t>
            </a:r>
            <a:endParaRPr sz="1800" b="1" dirty="0">
              <a:solidFill>
                <a:schemeClr val="lt1"/>
              </a:solidFill>
              <a:latin typeface="Calibri" panose="020F0502020204030204" pitchFamily="34" charset="0"/>
              <a:cs typeface="Calibri" panose="020F0502020204030204" pitchFamily="34" charset="0"/>
            </a:endParaRPr>
          </a:p>
          <a:p>
            <a:pPr marL="0" lvl="0" indent="0" algn="ctr" rtl="0">
              <a:spcBef>
                <a:spcPts val="0"/>
              </a:spcBef>
              <a:spcAft>
                <a:spcPts val="0"/>
              </a:spcAft>
              <a:buClr>
                <a:schemeClr val="dk1"/>
              </a:buClr>
              <a:buSzPts val="1600"/>
              <a:buFont typeface="Arial"/>
              <a:buNone/>
            </a:pPr>
            <a:r>
              <a:rPr lang="sv-SE" sz="1600" dirty="0">
                <a:solidFill>
                  <a:schemeClr val="lt1"/>
                </a:solidFill>
                <a:latin typeface="Calibri" panose="020F0502020204030204" pitchFamily="34" charset="0"/>
                <a:cs typeface="Calibri" panose="020F0502020204030204" pitchFamily="34" charset="0"/>
              </a:rPr>
              <a:t>Kombination av närvaro och onlineaktiviteter</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7" name="Google Shape;347;g377fcdc439e_1_133"/>
          <p:cNvSpPr txBox="1"/>
          <p:nvPr/>
        </p:nvSpPr>
        <p:spPr>
          <a:xfrm>
            <a:off x="6394033" y="2957701"/>
            <a:ext cx="2138100" cy="138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Digitalt</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en-US" sz="1800" b="1" dirty="0" err="1">
                <a:solidFill>
                  <a:schemeClr val="lt1"/>
                </a:solidFill>
                <a:latin typeface="Calibri" panose="020F0502020204030204" pitchFamily="34" charset="0"/>
                <a:cs typeface="Calibri" panose="020F0502020204030204" pitchFamily="34" charset="0"/>
              </a:rPr>
              <a:t>lärande</a:t>
            </a:r>
            <a:endParaRPr sz="1800" b="1" dirty="0">
              <a:solidFill>
                <a:schemeClr val="lt1"/>
              </a:solidFill>
              <a:latin typeface="Calibri" panose="020F0502020204030204" pitchFamily="34" charset="0"/>
              <a:cs typeface="Calibri" panose="020F0502020204030204" pitchFamily="34" charset="0"/>
            </a:endParaRPr>
          </a:p>
          <a:p>
            <a:pPr marL="0" lvl="0" indent="0" algn="ctr" rtl="0">
              <a:spcBef>
                <a:spcPts val="0"/>
              </a:spcBef>
              <a:spcAft>
                <a:spcPts val="0"/>
              </a:spcAft>
              <a:buClr>
                <a:schemeClr val="dk1"/>
              </a:buClr>
              <a:buSzPts val="1600"/>
              <a:buFont typeface="Arial"/>
              <a:buNone/>
            </a:pPr>
            <a:r>
              <a:rPr lang="it-IT" sz="1600" dirty="0">
                <a:solidFill>
                  <a:schemeClr val="lt1"/>
                </a:solidFill>
                <a:latin typeface="Calibri" panose="020F0502020204030204" pitchFamily="34" charset="0"/>
                <a:cs typeface="Calibri" panose="020F0502020204030204" pitchFamily="34" charset="0"/>
              </a:rPr>
              <a:t>Helt digitalt, med live-sessioner eller självstudier</a:t>
            </a:r>
            <a:endParaRPr sz="1600" dirty="0">
              <a:solidFill>
                <a:schemeClr val="lt1"/>
              </a:solidFill>
              <a:latin typeface="Calibri" panose="020F0502020204030204" pitchFamily="34" charset="0"/>
              <a:cs typeface="Calibri" panose="020F0502020204030204" pitchFamily="34" charset="0"/>
            </a:endParaRPr>
          </a:p>
        </p:txBody>
      </p:sp>
      <p:sp>
        <p:nvSpPr>
          <p:cNvPr id="348" name="Google Shape;348;g377fcdc439e_1_133"/>
          <p:cNvSpPr txBox="1"/>
          <p:nvPr/>
        </p:nvSpPr>
        <p:spPr>
          <a:xfrm>
            <a:off x="9192096" y="3004501"/>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lt1"/>
                </a:solidFill>
                <a:latin typeface="Calibri" panose="020F0502020204030204" pitchFamily="34" charset="0"/>
                <a:cs typeface="Calibri" panose="020F0502020204030204" pitchFamily="34" charset="0"/>
              </a:rPr>
              <a:t>Praktisk utbildning på arbetsplatsen</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600"/>
              <a:buFont typeface="Arial"/>
              <a:buNone/>
            </a:pPr>
            <a:r>
              <a:rPr lang="sv-SE" sz="1600" dirty="0">
                <a:solidFill>
                  <a:schemeClr val="lt1"/>
                </a:solidFill>
                <a:latin typeface="Calibri" panose="020F0502020204030204" pitchFamily="34" charset="0"/>
                <a:cs typeface="Calibri" panose="020F0502020204030204" pitchFamily="34" charset="0"/>
              </a:rPr>
              <a:t>Lärande direkt genom arbetsuppgifter eller mentorskap</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9" name="Google Shape;349;g377fcdc439e_1_133"/>
          <p:cNvSpPr txBox="1"/>
          <p:nvPr/>
        </p:nvSpPr>
        <p:spPr>
          <a:xfrm>
            <a:off x="797878" y="3051475"/>
            <a:ext cx="2138100"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err="1">
                <a:solidFill>
                  <a:schemeClr val="lt1"/>
                </a:solidFill>
                <a:latin typeface="Calibri" panose="020F0502020204030204" pitchFamily="34" charset="0"/>
                <a:cs typeface="Calibri" panose="020F0502020204030204" pitchFamily="34" charset="0"/>
              </a:rPr>
              <a:t>Utbildning</a:t>
            </a:r>
            <a:r>
              <a:rPr lang="en-US" sz="1800" b="1" dirty="0">
                <a:solidFill>
                  <a:schemeClr val="lt1"/>
                </a:solidFill>
                <a:latin typeface="Calibri" panose="020F0502020204030204" pitchFamily="34" charset="0"/>
                <a:cs typeface="Calibri" panose="020F0502020204030204" pitchFamily="34" charset="0"/>
              </a:rPr>
              <a:t> </a:t>
            </a:r>
          </a:p>
          <a:p>
            <a:pPr marL="0" marR="0" lvl="0" indent="0" algn="ctr" rtl="0">
              <a:lnSpc>
                <a:spcPct val="100000"/>
              </a:lnSpc>
              <a:spcBef>
                <a:spcPts val="0"/>
              </a:spcBef>
              <a:spcAft>
                <a:spcPts val="0"/>
              </a:spcAft>
              <a:buClr>
                <a:srgbClr val="000000"/>
              </a:buClr>
              <a:buSzPts val="1800"/>
              <a:buFont typeface="Arial"/>
              <a:buNone/>
            </a:pPr>
            <a:r>
              <a:rPr lang="en-US" sz="1800" b="1" dirty="0" err="1">
                <a:solidFill>
                  <a:schemeClr val="lt1"/>
                </a:solidFill>
                <a:latin typeface="Calibri" panose="020F0502020204030204" pitchFamily="34" charset="0"/>
                <a:cs typeface="Calibri" panose="020F0502020204030204" pitchFamily="34" charset="0"/>
              </a:rPr>
              <a:t>på</a:t>
            </a:r>
            <a:r>
              <a:rPr lang="en-US" sz="1800" b="1" dirty="0">
                <a:solidFill>
                  <a:schemeClr val="lt1"/>
                </a:solidFill>
                <a:latin typeface="Calibri" panose="020F0502020204030204" pitchFamily="34" charset="0"/>
                <a:cs typeface="Calibri" panose="020F0502020204030204" pitchFamily="34" charset="0"/>
              </a:rPr>
              <a:t> plats</a:t>
            </a:r>
            <a:endParaRPr sz="1800" b="1" i="0" u="none" strike="noStrike" cap="none" dirty="0">
              <a:solidFill>
                <a:schemeClr val="lt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600"/>
              <a:buFont typeface="Arial"/>
              <a:buNone/>
            </a:pPr>
            <a:r>
              <a:rPr lang="sv-SE" sz="1600" dirty="0">
                <a:solidFill>
                  <a:schemeClr val="lt1"/>
                </a:solidFill>
                <a:latin typeface="Calibri" panose="020F0502020204030204" pitchFamily="34" charset="0"/>
                <a:cs typeface="Calibri" panose="020F0502020204030204" pitchFamily="34" charset="0"/>
              </a:rPr>
              <a:t>Traditionellt klassrumsformat, workshops, lärande mellan kollegor</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377fcdc439e_1_273"/>
          <p:cNvSpPr txBox="1">
            <a:spLocks noGrp="1"/>
          </p:cNvSpPr>
          <p:nvPr>
            <p:ph type="body" idx="1"/>
          </p:nvPr>
        </p:nvSpPr>
        <p:spPr>
          <a:xfrm>
            <a:off x="727840" y="1661775"/>
            <a:ext cx="6794133"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n-US" dirty="0" err="1">
                <a:latin typeface="Calibri" panose="020F0502020204030204" pitchFamily="34" charset="0"/>
                <a:cs typeface="Calibri" panose="020F0502020204030204" pitchFamily="34" charset="0"/>
              </a:rPr>
              <a:t>Arbetsförmedlingar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ideella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föreningar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lokala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samhällstjänster</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it-IT" b="1" dirty="0">
                <a:latin typeface="Calibri" panose="020F0502020204030204" pitchFamily="34" charset="0"/>
                <a:cs typeface="Calibri" panose="020F0502020204030204" pitchFamily="34" charset="0"/>
              </a:rPr>
              <a:t>Övning:</a:t>
            </a:r>
            <a:r>
              <a:rPr lang="it-IT" dirty="0">
                <a:latin typeface="Calibri" panose="020F0502020204030204" pitchFamily="34" charset="0"/>
                <a:cs typeface="Calibri" panose="020F0502020204030204" pitchFamily="34" charset="0"/>
              </a:rPr>
              <a:t> I små grupper, identifiera 5 lokala utbildningsanordnare.</a:t>
            </a:r>
            <a:endParaRPr dirty="0">
              <a:latin typeface="Calibri" panose="020F0502020204030204" pitchFamily="34" charset="0"/>
              <a:cs typeface="Calibri" panose="020F0502020204030204" pitchFamily="34" charset="0"/>
            </a:endParaRPr>
          </a:p>
        </p:txBody>
      </p:sp>
      <p:sp>
        <p:nvSpPr>
          <p:cNvPr id="355" name="Google Shape;355;g377fcdc439e_1_273"/>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None/>
            </a:pPr>
            <a:r>
              <a:rPr lang="it-IT" dirty="0">
                <a:latin typeface="Calibri" panose="020F0502020204030204" pitchFamily="34" charset="0"/>
                <a:cs typeface="Calibri" panose="020F0502020204030204" pitchFamily="34" charset="0"/>
              </a:rPr>
              <a:t>Lokalt nivå</a:t>
            </a:r>
            <a:endParaRPr dirty="0">
              <a:latin typeface="Calibri" panose="020F0502020204030204" pitchFamily="34" charset="0"/>
              <a:cs typeface="Calibri" panose="020F0502020204030204" pitchFamily="34" charset="0"/>
            </a:endParaRPr>
          </a:p>
        </p:txBody>
      </p:sp>
      <p:sp>
        <p:nvSpPr>
          <p:cNvPr id="356" name="Google Shape;356;g377fcdc439e_1_273"/>
          <p:cNvSpPr txBox="1">
            <a:spLocks noGrp="1"/>
          </p:cNvSpPr>
          <p:nvPr>
            <p:ph type="body" idx="4"/>
          </p:nvPr>
        </p:nvSpPr>
        <p:spPr>
          <a:xfrm>
            <a:off x="362082" y="253012"/>
            <a:ext cx="93777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Var kan man söka?</a:t>
            </a:r>
            <a:endParaRPr dirty="0">
              <a:latin typeface="Calibri" panose="020F0502020204030204" pitchFamily="34" charset="0"/>
              <a:cs typeface="Calibri" panose="020F0502020204030204" pitchFamily="34" charset="0"/>
            </a:endParaRPr>
          </a:p>
        </p:txBody>
      </p:sp>
      <p:sp>
        <p:nvSpPr>
          <p:cNvPr id="357" name="Google Shape;357;g377fcdc439e_1_273"/>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n-US" dirty="0" err="1">
                <a:latin typeface="Calibri" panose="020F0502020204030204" pitchFamily="34" charset="0"/>
                <a:cs typeface="Calibri" panose="020F0502020204030204" pitchFamily="34" charset="0"/>
              </a:rPr>
              <a:t>Fackföreningar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arbetsgivare</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och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branschorganisationer</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it-IT" b="1" dirty="0">
                <a:latin typeface="Calibri" panose="020F0502020204030204" pitchFamily="34" charset="0"/>
                <a:cs typeface="Calibri" panose="020F0502020204030204" pitchFamily="34" charset="0"/>
              </a:rPr>
              <a:t>Övning: </a:t>
            </a:r>
            <a:r>
              <a:rPr lang="sv-SE" dirty="0">
                <a:latin typeface="Calibri" panose="020F0502020204030204" pitchFamily="34" charset="0"/>
                <a:cs typeface="Calibri" panose="020F0502020204030204" pitchFamily="34" charset="0"/>
              </a:rPr>
              <a:t>Har du någonsin hört talas om utbildning som organiserats av ett professionellt nätverk?</a:t>
            </a:r>
            <a:endParaRPr dirty="0">
              <a:latin typeface="Calibri" panose="020F0502020204030204" pitchFamily="34" charset="0"/>
              <a:cs typeface="Calibri" panose="020F0502020204030204" pitchFamily="34" charset="0"/>
            </a:endParaRPr>
          </a:p>
        </p:txBody>
      </p:sp>
      <p:sp>
        <p:nvSpPr>
          <p:cNvPr id="358" name="Google Shape;358;g377fcdc439e_1_273"/>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it-IT" dirty="0">
                <a:latin typeface="Calibri" panose="020F0502020204030204" pitchFamily="34" charset="0"/>
                <a:cs typeface="Calibri" panose="020F0502020204030204" pitchFamily="34" charset="0"/>
              </a:rPr>
              <a:t>Professionella nätverk</a:t>
            </a:r>
            <a:endParaRPr dirty="0">
              <a:latin typeface="Calibri" panose="020F0502020204030204" pitchFamily="34" charset="0"/>
              <a:cs typeface="Calibri" panose="020F0502020204030204" pitchFamily="34" charset="0"/>
            </a:endParaRPr>
          </a:p>
        </p:txBody>
      </p:sp>
      <p:sp>
        <p:nvSpPr>
          <p:cNvPr id="359" name="Google Shape;359;g377fcdc439e_1_273"/>
          <p:cNvSpPr txBox="1">
            <a:spLocks noGrp="1"/>
          </p:cNvSpPr>
          <p:nvPr>
            <p:ph type="body" idx="7"/>
          </p:nvPr>
        </p:nvSpPr>
        <p:spPr>
          <a:xfrm>
            <a:off x="727851" y="5384875"/>
            <a:ext cx="69174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sv-SE" dirty="0">
                <a:latin typeface="Calibri" panose="020F0502020204030204" pitchFamily="34" charset="0"/>
                <a:cs typeface="Calibri" panose="020F0502020204030204" pitchFamily="34" charset="0"/>
              </a:rPr>
              <a:t>Regeringsledda och EU-stödda initiativ och projekt</a:t>
            </a: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it-IT" b="1" dirty="0">
                <a:latin typeface="Calibri" panose="020F0502020204030204" pitchFamily="34" charset="0"/>
                <a:cs typeface="Calibri" panose="020F0502020204030204" pitchFamily="34" charset="0"/>
              </a:rPr>
              <a:t>Övning: </a:t>
            </a:r>
            <a:r>
              <a:rPr lang="it-IT" dirty="0">
                <a:latin typeface="Calibri" panose="020F0502020204030204" pitchFamily="34" charset="0"/>
                <a:cs typeface="Calibri" panose="020F0502020204030204" pitchFamily="34" charset="0"/>
              </a:rPr>
              <a:t> </a:t>
            </a:r>
            <a:r>
              <a:rPr lang="sv-SE" dirty="0">
                <a:latin typeface="Calibri" panose="020F0502020204030204" pitchFamily="34" charset="0"/>
                <a:cs typeface="Calibri" panose="020F0502020204030204" pitchFamily="34" charset="0"/>
              </a:rPr>
              <a:t>I små grupper, identifiera minst 3 sådana utbildningsprogram.</a:t>
            </a:r>
            <a:endParaRPr dirty="0">
              <a:latin typeface="Calibri" panose="020F0502020204030204" pitchFamily="34" charset="0"/>
              <a:cs typeface="Calibri" panose="020F0502020204030204" pitchFamily="34" charset="0"/>
            </a:endParaRPr>
          </a:p>
        </p:txBody>
      </p:sp>
      <p:sp>
        <p:nvSpPr>
          <p:cNvPr id="360" name="Google Shape;360;g377fcdc439e_1_273"/>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it-IT" dirty="0">
                <a:latin typeface="Calibri" panose="020F0502020204030204" pitchFamily="34" charset="0"/>
                <a:cs typeface="Calibri" panose="020F0502020204030204" pitchFamily="34" charset="0"/>
              </a:rPr>
              <a:t>(Supra)nationellt nivå</a:t>
            </a:r>
            <a:endParaRPr dirty="0">
              <a:latin typeface="Calibri" panose="020F0502020204030204" pitchFamily="34" charset="0"/>
              <a:cs typeface="Calibri" panose="020F0502020204030204" pitchFamily="34" charset="0"/>
            </a:endParaRPr>
          </a:p>
        </p:txBody>
      </p:sp>
      <p:pic>
        <p:nvPicPr>
          <p:cNvPr id="361" name="Google Shape;361;g377fcdc439e_1_273"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9" r="25139"/>
          <a:stretch/>
        </p:blipFill>
        <p:spPr>
          <a:xfrm>
            <a:off x="8021782" y="1260764"/>
            <a:ext cx="4170219" cy="5441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377fcdc439e_1_800"/>
          <p:cNvSpPr txBox="1">
            <a:spLocks noGrp="1"/>
          </p:cNvSpPr>
          <p:nvPr>
            <p:ph type="body" idx="1"/>
          </p:nvPr>
        </p:nvSpPr>
        <p:spPr>
          <a:xfrm>
            <a:off x="362078" y="253012"/>
            <a:ext cx="7320719"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it-IT" dirty="0">
                <a:solidFill>
                  <a:srgbClr val="E64424"/>
                </a:solidFill>
                <a:latin typeface="Calibri" panose="020F0502020204030204" pitchFamily="34" charset="0"/>
                <a:cs typeface="Calibri" panose="020F0502020204030204" pitchFamily="34" charset="0"/>
              </a:rPr>
              <a:t>Glöm inte bort </a:t>
            </a:r>
            <a:r>
              <a:rPr lang="it-IT" i="1" dirty="0">
                <a:solidFill>
                  <a:srgbClr val="E64424"/>
                </a:solidFill>
                <a:latin typeface="Calibri" panose="020F0502020204030204" pitchFamily="34" charset="0"/>
                <a:cs typeface="Calibri" panose="020F0502020204030204" pitchFamily="34" charset="0"/>
              </a:rPr>
              <a:t>digitala online plattformar</a:t>
            </a:r>
            <a:endParaRPr lang="en-US" i="1" dirty="0">
              <a:solidFill>
                <a:srgbClr val="E64424"/>
              </a:solidFill>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95426"/>
              </a:buClr>
              <a:buSzPts val="3200"/>
              <a:buNone/>
            </a:pPr>
            <a:endParaRPr dirty="0"/>
          </a:p>
        </p:txBody>
      </p:sp>
      <p:sp>
        <p:nvSpPr>
          <p:cNvPr id="367" name="Google Shape;367;g377fcdc439e_1_800"/>
          <p:cNvSpPr txBox="1">
            <a:spLocks noGrp="1"/>
          </p:cNvSpPr>
          <p:nvPr>
            <p:ph type="body" idx="2"/>
          </p:nvPr>
        </p:nvSpPr>
        <p:spPr>
          <a:xfrm>
            <a:off x="362075" y="1728352"/>
            <a:ext cx="6861600" cy="4459200"/>
          </a:xfrm>
          <a:prstGeom prst="rect">
            <a:avLst/>
          </a:prstGeom>
          <a:noFill/>
          <a:ln>
            <a:noFill/>
          </a:ln>
        </p:spPr>
        <p:txBody>
          <a:bodyPr spcFirstLastPara="1" wrap="square" lIns="91425" tIns="45700" rIns="91425" bIns="45700" anchor="t" anchorCtr="0">
            <a:noAutofit/>
          </a:bodyPr>
          <a:lstStyle/>
          <a:p>
            <a:pPr marL="457200" lvl="0" indent="-355600" algn="l" rtl="0">
              <a:spcBef>
                <a:spcPts val="0"/>
              </a:spcBef>
              <a:spcAft>
                <a:spcPts val="0"/>
              </a:spcAft>
              <a:buSzPts val="2000"/>
              <a:buChar char="●"/>
            </a:pPr>
            <a:r>
              <a:rPr lang="sv-SE" dirty="0">
                <a:latin typeface="Calibri"/>
              </a:rPr>
              <a:t>Digitala onlineplattformar ger också tillgång till kurser, handledningar och utbildningsprogram.</a:t>
            </a:r>
          </a:p>
          <a:p>
            <a:pPr marL="457200" lvl="0" indent="-355600" algn="l" rtl="0">
              <a:spcBef>
                <a:spcPts val="0"/>
              </a:spcBef>
              <a:spcAft>
                <a:spcPts val="0"/>
              </a:spcAft>
              <a:buSzPts val="2000"/>
              <a:buChar char="●"/>
            </a:pPr>
            <a:endParaRPr lang="sv-SE" dirty="0">
              <a:latin typeface="Calibri"/>
            </a:endParaRPr>
          </a:p>
          <a:p>
            <a:pPr marL="457200" lvl="0" indent="-355600" algn="l" rtl="0">
              <a:spcBef>
                <a:spcPts val="0"/>
              </a:spcBef>
              <a:spcAft>
                <a:spcPts val="0"/>
              </a:spcAft>
              <a:buSzPts val="2000"/>
              <a:buChar char="●"/>
            </a:pPr>
            <a:r>
              <a:rPr lang="sv-SE" dirty="0">
                <a:latin typeface="Calibri"/>
              </a:rPr>
              <a:t>Finns i många former: öppna plattformar, universitetsportaler, professionella nätverkssajter som LinkedIn.</a:t>
            </a:r>
          </a:p>
          <a:p>
            <a:pPr marL="457200" lvl="0" indent="-355600" algn="l" rtl="0">
              <a:spcBef>
                <a:spcPts val="0"/>
              </a:spcBef>
              <a:spcAft>
                <a:spcPts val="0"/>
              </a:spcAft>
              <a:buSzPts val="2000"/>
              <a:buChar char="●"/>
            </a:pPr>
            <a:endParaRPr lang="sv-SE" dirty="0">
              <a:latin typeface="Calibri"/>
            </a:endParaRPr>
          </a:p>
          <a:p>
            <a:pPr marL="457200" lvl="0" indent="-355600" algn="l" rtl="0">
              <a:spcBef>
                <a:spcPts val="0"/>
              </a:spcBef>
              <a:spcAft>
                <a:spcPts val="0"/>
              </a:spcAft>
              <a:buSzPts val="2000"/>
              <a:buChar char="●"/>
            </a:pPr>
            <a:r>
              <a:rPr lang="sv-SE" dirty="0">
                <a:latin typeface="Calibri"/>
              </a:rPr>
              <a:t>Med tiden har dessa plattformar lett till utvecklingen av begrepp som e-lärande eller online-lärande, samt MOOC (massiva öppna onlinekurser).</a:t>
            </a:r>
          </a:p>
          <a:p>
            <a:pPr marL="457200" lvl="0" indent="-355600" algn="l" rtl="0">
              <a:spcBef>
                <a:spcPts val="0"/>
              </a:spcBef>
              <a:spcAft>
                <a:spcPts val="0"/>
              </a:spcAft>
              <a:buSzPts val="2000"/>
              <a:buChar char="●"/>
            </a:pPr>
            <a:endParaRPr lang="sv-SE" dirty="0">
              <a:latin typeface="Calibri"/>
            </a:endParaRPr>
          </a:p>
          <a:p>
            <a:pPr marL="457200" lvl="0" indent="-355600" algn="l" rtl="0">
              <a:spcBef>
                <a:spcPts val="0"/>
              </a:spcBef>
              <a:spcAft>
                <a:spcPts val="0"/>
              </a:spcAft>
              <a:buSzPts val="2000"/>
              <a:buChar char="●"/>
            </a:pPr>
            <a:r>
              <a:rPr lang="sv-SE" dirty="0">
                <a:latin typeface="Calibri"/>
              </a:rPr>
              <a:t>Denna typ av lärande ger flexibilitet, vilket gör att du kan lära dig </a:t>
            </a:r>
            <a:r>
              <a:rPr lang="sv-SE" b="1" dirty="0">
                <a:latin typeface="Calibri"/>
              </a:rPr>
              <a:t>när som helst och var som helst</a:t>
            </a:r>
            <a:r>
              <a:rPr lang="sv-SE" dirty="0">
                <a:latin typeface="Calibri"/>
              </a:rPr>
              <a:t>. Det är ofta prisvärt eller till och med gratis, och vissa kurser erbjuder certifikat. Den självstyrda metoden är särskilt användbar för att balansera lärande med familj- och arbetsåtaganden.</a:t>
            </a:r>
            <a:endParaRPr dirty="0">
              <a:latin typeface="Calibri"/>
            </a:endParaRPr>
          </a:p>
        </p:txBody>
      </p:sp>
      <p:pic>
        <p:nvPicPr>
          <p:cNvPr id="368" name="Google Shape;368;g377fcdc439e_1_800" title="HERA Labs (1).png"/>
          <p:cNvPicPr preferRelativeResize="0">
            <a:picLocks noGrp="1"/>
          </p:cNvPicPr>
          <p:nvPr>
            <p:ph type="pic" idx="3"/>
          </p:nvPr>
        </p:nvPicPr>
        <p:blipFill rotWithShape="1">
          <a:blip r:embed="rId3">
            <a:alphaModFix/>
          </a:blip>
          <a:srcRect l="65357" t="980" b="-980"/>
          <a:stretch/>
        </p:blipFill>
        <p:spPr>
          <a:xfrm>
            <a:off x="7856777" y="296838"/>
            <a:ext cx="3858000" cy="6264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377fcdc439e_1_405"/>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Examples of online digital platforms</a:t>
            </a:r>
            <a:endParaRPr dirty="0">
              <a:latin typeface="Calibri" panose="020F0502020204030204" pitchFamily="34" charset="0"/>
              <a:cs typeface="Calibri" panose="020F0502020204030204" pitchFamily="34" charset="0"/>
            </a:endParaRPr>
          </a:p>
        </p:txBody>
      </p:sp>
      <p:sp>
        <p:nvSpPr>
          <p:cNvPr id="374" name="Google Shape;374;g377fcdc439e_1_405"/>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it-IT" b="1" dirty="0">
                <a:latin typeface="Calibri" panose="020F0502020204030204" pitchFamily="34" charset="0"/>
                <a:cs typeface="Calibri" panose="020F0502020204030204" pitchFamily="34" charset="0"/>
              </a:rPr>
              <a:t>Global</a:t>
            </a: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it-IT" i="1" dirty="0" err="1">
                <a:latin typeface="Calibri" panose="020F0502020204030204" pitchFamily="34" charset="0"/>
                <a:cs typeface="Calibri" panose="020F0502020204030204" pitchFamily="34" charset="0"/>
              </a:rPr>
              <a:t>Coursera</a:t>
            </a:r>
            <a:endParaRPr i="1" dirty="0" err="1">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https://www.coursera.org/</a:t>
            </a: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indent="0">
              <a:spcBef>
                <a:spcPts val="0"/>
              </a:spcBef>
            </a:pPr>
            <a:r>
              <a:rPr lang="it-IT" i="1" dirty="0" err="1">
                <a:latin typeface="Calibri" panose="020F0502020204030204" pitchFamily="34" charset="0"/>
                <a:cs typeface="Calibri" panose="020F0502020204030204" pitchFamily="34" charset="0"/>
              </a:rPr>
              <a:t>EdX</a:t>
            </a: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https://www.edx.org/</a:t>
            </a:r>
          </a:p>
        </p:txBody>
      </p:sp>
      <p:sp>
        <p:nvSpPr>
          <p:cNvPr id="375" name="Google Shape;375;g377fcdc439e_1_405"/>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it-IT" b="1" dirty="0" err="1">
                <a:latin typeface="Calibri" panose="020F0502020204030204" pitchFamily="34" charset="0"/>
                <a:cs typeface="Calibri" panose="020F0502020204030204" pitchFamily="34" charset="0"/>
              </a:rPr>
              <a:t>European</a:t>
            </a:r>
            <a:endParaRPr b="1" dirty="0" err="1">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it-IT" i="1" dirty="0">
                <a:latin typeface="Calibri" panose="020F0502020204030204" pitchFamily="34" charset="0"/>
                <a:cs typeface="Calibri" panose="020F0502020204030204" pitchFamily="34" charset="0"/>
              </a:rPr>
              <a:t>EU Academy</a:t>
            </a:r>
            <a:endParaRPr i="1" dirty="0">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https://academy.europa.eu/</a:t>
            </a: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it-IT" i="1" dirty="0">
                <a:latin typeface="Calibri" panose="020F0502020204030204" pitchFamily="34" charset="0"/>
                <a:cs typeface="Calibri" panose="020F0502020204030204" pitchFamily="34" charset="0"/>
              </a:rPr>
              <a:t>EPALE</a:t>
            </a:r>
          </a:p>
          <a:p>
            <a:pPr marL="0" indent="0">
              <a:spcBef>
                <a:spcPts val="0"/>
              </a:spcBef>
            </a:pPr>
            <a:r>
              <a:rPr lang="it-IT" dirty="0">
                <a:latin typeface="Calibri" panose="020F0502020204030204" pitchFamily="34" charset="0"/>
                <a:cs typeface="Calibri" panose="020F0502020204030204" pitchFamily="34" charset="0"/>
              </a:rPr>
              <a:t>https://epale.ec.europa.eu/en</a:t>
            </a:r>
          </a:p>
        </p:txBody>
      </p:sp>
      <p:pic>
        <p:nvPicPr>
          <p:cNvPr id="376" name="Google Shape;376;g377fcdc439e_1_405" title="frame.png"/>
          <p:cNvPicPr preferRelativeResize="0"/>
          <p:nvPr/>
        </p:nvPicPr>
        <p:blipFill rotWithShape="1">
          <a:blip r:embed="rId3">
            <a:alphaModFix/>
          </a:blip>
          <a:srcRect l="9942" t="10088"/>
          <a:stretch/>
        </p:blipFill>
        <p:spPr>
          <a:xfrm>
            <a:off x="3523175" y="1648474"/>
            <a:ext cx="1520700" cy="1518175"/>
          </a:xfrm>
          <a:prstGeom prst="rect">
            <a:avLst/>
          </a:prstGeom>
          <a:noFill/>
          <a:ln>
            <a:noFill/>
          </a:ln>
        </p:spPr>
      </p:pic>
      <p:pic>
        <p:nvPicPr>
          <p:cNvPr id="377" name="Google Shape;377;g377fcdc439e_1_405" title="frame (1).png"/>
          <p:cNvPicPr preferRelativeResize="0"/>
          <p:nvPr/>
        </p:nvPicPr>
        <p:blipFill rotWithShape="1">
          <a:blip r:embed="rId4">
            <a:alphaModFix/>
          </a:blip>
          <a:srcRect l="9173" t="8029"/>
          <a:stretch/>
        </p:blipFill>
        <p:spPr>
          <a:xfrm>
            <a:off x="3523175" y="3729007"/>
            <a:ext cx="1520700" cy="1539919"/>
          </a:xfrm>
          <a:prstGeom prst="rect">
            <a:avLst/>
          </a:prstGeom>
          <a:noFill/>
          <a:ln>
            <a:noFill/>
          </a:ln>
        </p:spPr>
      </p:pic>
      <p:pic>
        <p:nvPicPr>
          <p:cNvPr id="378" name="Google Shape;378;g377fcdc439e_1_405" title="frame (2).png"/>
          <p:cNvPicPr preferRelativeResize="0"/>
          <p:nvPr/>
        </p:nvPicPr>
        <p:blipFill rotWithShape="1">
          <a:blip r:embed="rId5">
            <a:alphaModFix/>
          </a:blip>
          <a:srcRect l="10176" t="10176"/>
          <a:stretch/>
        </p:blipFill>
        <p:spPr>
          <a:xfrm>
            <a:off x="9345338" y="1556200"/>
            <a:ext cx="1702700" cy="1702700"/>
          </a:xfrm>
          <a:prstGeom prst="rect">
            <a:avLst/>
          </a:prstGeom>
          <a:noFill/>
          <a:ln>
            <a:noFill/>
          </a:ln>
        </p:spPr>
      </p:pic>
      <p:pic>
        <p:nvPicPr>
          <p:cNvPr id="379" name="Google Shape;379;g377fcdc439e_1_405" title="frame (3).png"/>
          <p:cNvPicPr preferRelativeResize="0"/>
          <p:nvPr/>
        </p:nvPicPr>
        <p:blipFill rotWithShape="1">
          <a:blip r:embed="rId6">
            <a:alphaModFix/>
          </a:blip>
          <a:srcRect l="9641" t="10929"/>
          <a:stretch/>
        </p:blipFill>
        <p:spPr>
          <a:xfrm>
            <a:off x="9738244" y="4013750"/>
            <a:ext cx="1702700" cy="1678431"/>
          </a:xfrm>
          <a:prstGeom prst="rect">
            <a:avLst/>
          </a:prstGeom>
          <a:noFill/>
          <a:ln>
            <a:noFill/>
          </a:ln>
        </p:spPr>
      </p:pic>
      <p:pic>
        <p:nvPicPr>
          <p:cNvPr id="2" name="Picture 1">
            <a:extLst>
              <a:ext uri="{FF2B5EF4-FFF2-40B4-BE49-F238E27FC236}">
                <a16:creationId xmlns:a16="http://schemas.microsoft.com/office/drawing/2014/main" id="{1DA81D1D-7317-E512-FCDC-FF79A65CF113}"/>
              </a:ext>
            </a:extLst>
          </p:cNvPr>
          <p:cNvPicPr>
            <a:picLocks noChangeAspect="1"/>
          </p:cNvPicPr>
          <p:nvPr/>
        </p:nvPicPr>
        <p:blipFill>
          <a:blip r:embed="rId7"/>
          <a:stretch>
            <a:fillRect/>
          </a:stretch>
        </p:blipFill>
        <p:spPr>
          <a:xfrm>
            <a:off x="464344" y="2405062"/>
            <a:ext cx="892970" cy="892970"/>
          </a:xfrm>
          <a:prstGeom prst="rect">
            <a:avLst/>
          </a:prstGeom>
        </p:spPr>
      </p:pic>
      <p:pic>
        <p:nvPicPr>
          <p:cNvPr id="3" name="Picture 2">
            <a:extLst>
              <a:ext uri="{FF2B5EF4-FFF2-40B4-BE49-F238E27FC236}">
                <a16:creationId xmlns:a16="http://schemas.microsoft.com/office/drawing/2014/main" id="{9D60295C-6FF7-ABBE-F481-EC22E9CA4503}"/>
              </a:ext>
            </a:extLst>
          </p:cNvPr>
          <p:cNvPicPr>
            <a:picLocks noChangeAspect="1"/>
          </p:cNvPicPr>
          <p:nvPr/>
        </p:nvPicPr>
        <p:blipFill>
          <a:blip r:embed="rId8"/>
          <a:stretch>
            <a:fillRect/>
          </a:stretch>
        </p:blipFill>
        <p:spPr>
          <a:xfrm>
            <a:off x="357188" y="4533900"/>
            <a:ext cx="1381126" cy="742951"/>
          </a:xfrm>
          <a:prstGeom prst="rect">
            <a:avLst/>
          </a:prstGeom>
        </p:spPr>
      </p:pic>
      <p:pic>
        <p:nvPicPr>
          <p:cNvPr id="5" name="Picture 4" descr="A yellow sign with black letters&#10;&#10;AI-generated content may be incorrect.">
            <a:extLst>
              <a:ext uri="{FF2B5EF4-FFF2-40B4-BE49-F238E27FC236}">
                <a16:creationId xmlns:a16="http://schemas.microsoft.com/office/drawing/2014/main" id="{77D4499A-CFAB-8F95-1A3C-5ACFCCFDC1AD}"/>
              </a:ext>
            </a:extLst>
          </p:cNvPr>
          <p:cNvPicPr>
            <a:picLocks noChangeAspect="1"/>
          </p:cNvPicPr>
          <p:nvPr/>
        </p:nvPicPr>
        <p:blipFill>
          <a:blip r:embed="rId9"/>
          <a:stretch>
            <a:fillRect/>
          </a:stretch>
        </p:blipFill>
        <p:spPr>
          <a:xfrm>
            <a:off x="6091237" y="2405063"/>
            <a:ext cx="2366964" cy="654844"/>
          </a:xfrm>
          <a:prstGeom prst="rect">
            <a:avLst/>
          </a:prstGeom>
        </p:spPr>
      </p:pic>
      <p:pic>
        <p:nvPicPr>
          <p:cNvPr id="6" name="Picture 5">
            <a:extLst>
              <a:ext uri="{FF2B5EF4-FFF2-40B4-BE49-F238E27FC236}">
                <a16:creationId xmlns:a16="http://schemas.microsoft.com/office/drawing/2014/main" id="{242EDB53-1BF6-38C5-264D-364B2B3F7DF9}"/>
              </a:ext>
            </a:extLst>
          </p:cNvPr>
          <p:cNvPicPr>
            <a:picLocks noChangeAspect="1"/>
          </p:cNvPicPr>
          <p:nvPr/>
        </p:nvPicPr>
        <p:blipFill>
          <a:blip r:embed="rId10"/>
          <a:stretch>
            <a:fillRect/>
          </a:stretch>
        </p:blipFill>
        <p:spPr>
          <a:xfrm>
            <a:off x="6098381" y="4505324"/>
            <a:ext cx="1876426" cy="11811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 name="Text Placeholder 2">
            <a:extLst>
              <a:ext uri="{FF2B5EF4-FFF2-40B4-BE49-F238E27FC236}">
                <a16:creationId xmlns:a16="http://schemas.microsoft.com/office/drawing/2014/main" id="{4FF1B9D3-3779-4077-9E1A-967E4A028740}"/>
              </a:ext>
            </a:extLst>
          </p:cNvPr>
          <p:cNvSpPr>
            <a:spLocks noGrp="1"/>
          </p:cNvSpPr>
          <p:nvPr>
            <p:ph type="body" idx="2"/>
          </p:nvPr>
        </p:nvSpPr>
        <p:spPr/>
        <p:txBody>
          <a:bodyPr/>
          <a:lstStyle/>
          <a:p>
            <a:pPr marL="571500" indent="-342900">
              <a:buChar char="•"/>
            </a:pPr>
            <a:r>
              <a:rPr lang="sv-SE" dirty="0">
                <a:latin typeface="Calibri"/>
              </a:rPr>
              <a:t>Välj två digitala onlineplattformar som du själv väljer</a:t>
            </a:r>
          </a:p>
          <a:p>
            <a:pPr marL="571500" indent="-342900">
              <a:buChar char="•"/>
            </a:pPr>
            <a:r>
              <a:rPr lang="sv-SE" dirty="0">
                <a:latin typeface="Calibri"/>
              </a:rPr>
              <a:t>Sök efter kurser och utbildningar som intresserar dig genom att använda nyckelordLäs igenom beskrivning och lärandemål</a:t>
            </a:r>
          </a:p>
          <a:p>
            <a:pPr marL="571500" indent="-342900">
              <a:buChar char="•"/>
            </a:pPr>
            <a:r>
              <a:rPr lang="sv-SE" dirty="0">
                <a:latin typeface="Calibri"/>
              </a:rPr>
              <a:t>Notera om kursen är självstyrd, instruktörsledd, gratis eller betalbar, och om certifikat erbjuds</a:t>
            </a:r>
          </a:p>
          <a:p>
            <a:pPr marL="571500" indent="-342900">
              <a:buChar char="•"/>
            </a:pPr>
            <a:r>
              <a:rPr lang="en-US" dirty="0">
                <a:latin typeface="Calibri"/>
              </a:rPr>
              <a:t>Delar med </a:t>
            </a:r>
            <a:r>
              <a:rPr lang="en-US" dirty="0" err="1">
                <a:latin typeface="Calibri"/>
              </a:rPr>
              <a:t>gruppen</a:t>
            </a:r>
            <a:r>
              <a:rPr lang="en-US" dirty="0">
                <a:latin typeface="Calibri"/>
              </a:rPr>
              <a:t>:</a:t>
            </a:r>
          </a:p>
          <a:p>
            <a:pPr marL="1028700" lvl="1">
              <a:buClr>
                <a:srgbClr val="000000"/>
              </a:buClr>
              <a:buSzPts val="2000"/>
              <a:buFont typeface="Courier New"/>
              <a:buChar char="o"/>
            </a:pPr>
            <a:r>
              <a:rPr lang="sv-SE" sz="2000" dirty="0">
                <a:solidFill>
                  <a:srgbClr val="222240"/>
                </a:solidFill>
                <a:cs typeface="Arial"/>
                <a:sym typeface="Arial"/>
              </a:rPr>
              <a:t>Vilken kurs du hittade och varför den intresserade dig</a:t>
            </a:r>
          </a:p>
          <a:p>
            <a:pPr marL="1028700" lvl="1">
              <a:buClr>
                <a:srgbClr val="000000"/>
              </a:buClr>
              <a:buSzPts val="2000"/>
              <a:buFont typeface="Courier New"/>
              <a:buChar char="o"/>
            </a:pPr>
            <a:r>
              <a:rPr lang="sv-SE" sz="2000" dirty="0">
                <a:solidFill>
                  <a:srgbClr val="222240"/>
                </a:solidFill>
                <a:cs typeface="Arial"/>
                <a:sym typeface="Arial"/>
              </a:rPr>
              <a:t>Hur lång den är och vilket format den har</a:t>
            </a:r>
          </a:p>
          <a:p>
            <a:pPr marL="1028700" lvl="1">
              <a:buClr>
                <a:srgbClr val="000000"/>
              </a:buClr>
              <a:buSzPts val="2000"/>
              <a:buFont typeface="Courier New"/>
              <a:buChar char="o"/>
            </a:pPr>
            <a:r>
              <a:rPr lang="sv-SE" sz="2000" dirty="0">
                <a:solidFill>
                  <a:srgbClr val="222240"/>
                </a:solidFill>
                <a:cs typeface="Arial"/>
                <a:sym typeface="Arial"/>
              </a:rPr>
              <a:t>Eventuella krav för kursen (förkunskaper)</a:t>
            </a:r>
          </a:p>
          <a:p>
            <a:pPr marL="1028700" lvl="1">
              <a:buClr>
                <a:srgbClr val="000000"/>
              </a:buClr>
              <a:buSzPts val="2000"/>
              <a:buFont typeface="Courier New"/>
              <a:buChar char="o"/>
            </a:pPr>
            <a:r>
              <a:rPr lang="sv-SE" sz="2000" dirty="0">
                <a:solidFill>
                  <a:srgbClr val="222240"/>
                </a:solidFill>
                <a:cs typeface="Arial"/>
                <a:sym typeface="Arial"/>
              </a:rPr>
              <a:t>Vad deltagarna förväntas lära sig</a:t>
            </a:r>
            <a:endParaRPr lang="en-US" sz="2000" dirty="0">
              <a:solidFill>
                <a:srgbClr val="222240"/>
              </a:solidFill>
              <a:cs typeface="Arial"/>
            </a:endParaRPr>
          </a:p>
          <a:p>
            <a:pPr marL="647700" lvl="1" indent="0">
              <a:buSzPts val="2000"/>
              <a:buNone/>
            </a:pPr>
            <a:endParaRPr lang="en-US" sz="2000" dirty="0">
              <a:solidFill>
                <a:srgbClr val="222240"/>
              </a:solidFill>
              <a:cs typeface="Arial"/>
            </a:endParaRPr>
          </a:p>
          <a:p>
            <a:pPr marL="228600" indent="0"/>
            <a:r>
              <a:rPr lang="sv-SE" i="1" dirty="0">
                <a:latin typeface="Calibri"/>
              </a:rPr>
              <a:t>Beräknad tid för denna aktivitet: 10 minuter</a:t>
            </a:r>
            <a:endParaRPr lang="en-US" dirty="0">
              <a:latin typeface="Calibri"/>
            </a:endParaRPr>
          </a:p>
          <a:p>
            <a:pPr marL="571500" indent="-342900">
              <a:buChar char="•"/>
            </a:pPr>
            <a:endParaRPr lang="en-US" dirty="0">
              <a:latin typeface="Calibri"/>
            </a:endParaRPr>
          </a:p>
        </p:txBody>
      </p:sp>
      <p:sp>
        <p:nvSpPr>
          <p:cNvPr id="15" name="Text Placeholder 14">
            <a:extLst>
              <a:ext uri="{FF2B5EF4-FFF2-40B4-BE49-F238E27FC236}">
                <a16:creationId xmlns:a16="http://schemas.microsoft.com/office/drawing/2014/main" id="{43189FA0-5DE9-9BC2-C83C-860105E258FA}"/>
              </a:ext>
            </a:extLst>
          </p:cNvPr>
          <p:cNvSpPr>
            <a:spLocks noGrp="1"/>
          </p:cNvSpPr>
          <p:nvPr>
            <p:ph type="body" idx="1"/>
          </p:nvPr>
        </p:nvSpPr>
        <p:spPr/>
        <p:txBody>
          <a:bodyPr/>
          <a:lstStyle/>
          <a:p>
            <a:r>
              <a:rPr lang="en-US" dirty="0" err="1">
                <a:latin typeface="Calibri" panose="020F0502020204030204" pitchFamily="34" charset="0"/>
                <a:cs typeface="Calibri" panose="020F0502020204030204" pitchFamily="34" charset="0"/>
              </a:rPr>
              <a:t>Praktisk</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övning</a:t>
            </a:r>
            <a:r>
              <a:rPr lang="en-US" dirty="0">
                <a:latin typeface="Calibri" panose="020F0502020204030204" pitchFamily="34" charset="0"/>
                <a:cs typeface="Calibri" panose="020F0502020204030204" pitchFamily="34" charset="0"/>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a:extLst>
            <a:ext uri="{FF2B5EF4-FFF2-40B4-BE49-F238E27FC236}">
              <a16:creationId xmlns:a16="http://schemas.microsoft.com/office/drawing/2014/main" id="{0ED98FAB-A1C5-625B-F23D-A373587D783D}"/>
            </a:ext>
          </a:extLst>
        </p:cNvPr>
        <p:cNvGrpSpPr/>
        <p:nvPr/>
      </p:nvGrpSpPr>
      <p:grpSpPr>
        <a:xfrm>
          <a:off x="0" y="0"/>
          <a:ext cx="0" cy="0"/>
          <a:chOff x="0" y="0"/>
          <a:chExt cx="0" cy="0"/>
        </a:xfrm>
      </p:grpSpPr>
      <p:sp>
        <p:nvSpPr>
          <p:cNvPr id="385" name="Google Shape;385;g377fcdc439e_1_932">
            <a:extLst>
              <a:ext uri="{FF2B5EF4-FFF2-40B4-BE49-F238E27FC236}">
                <a16:creationId xmlns:a16="http://schemas.microsoft.com/office/drawing/2014/main" id="{9B29EEA3-F40B-0886-E48F-F69F6F3AD7CA}"/>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Innan du anmälar dig till utbildningen</a:t>
            </a:r>
            <a:endParaRPr dirty="0">
              <a:latin typeface="Calibri" panose="020F0502020204030204" pitchFamily="34" charset="0"/>
              <a:cs typeface="Calibri" panose="020F0502020204030204" pitchFamily="34" charset="0"/>
            </a:endParaRPr>
          </a:p>
        </p:txBody>
      </p:sp>
      <p:sp>
        <p:nvSpPr>
          <p:cNvPr id="386" name="Google Shape;386;g377fcdc439e_1_932">
            <a:extLst>
              <a:ext uri="{FF2B5EF4-FFF2-40B4-BE49-F238E27FC236}">
                <a16:creationId xmlns:a16="http://schemas.microsoft.com/office/drawing/2014/main" id="{7F0E85DF-F935-C8CC-2502-A73630A7D1AC}"/>
              </a:ext>
            </a:extLst>
          </p:cNvPr>
          <p:cNvSpPr txBox="1">
            <a:spLocks noGrp="1"/>
          </p:cNvSpPr>
          <p:nvPr>
            <p:ph type="body" idx="2"/>
          </p:nvPr>
        </p:nvSpPr>
        <p:spPr>
          <a:xfrm>
            <a:off x="362075" y="1137000"/>
            <a:ext cx="11311800" cy="2497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sv-SE" dirty="0">
                <a:latin typeface="Calibri"/>
              </a:rPr>
              <a:t>Uppskatta hur mycket tid du kan lägga på utbildningen</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sv-SE"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sv-SE" dirty="0">
                <a:latin typeface="Calibri"/>
              </a:rPr>
              <a:t>Kolla kostnader (inte bara eventuella direkta kostnader för anmälan, utan även indirekta kostnader som extra transport eller barnvakt)</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sv-SE"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sv-SE" dirty="0">
                <a:latin typeface="Calibri"/>
              </a:rPr>
              <a:t>Sök efter möjliga bidrag eller fonder som kan täcka kursavgiften (om det finns någon)</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sv-SE"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sv-SE" dirty="0">
                <a:latin typeface="Calibri"/>
              </a:rPr>
              <a:t>Om du är anställd, kontrollera om din nuvarande arbetsgivare kan täcka utbildningskostnaderna</a:t>
            </a:r>
            <a:endParaRPr dirty="0">
              <a:latin typeface="Calibri"/>
            </a:endParaRPr>
          </a:p>
          <a:p>
            <a:pPr marL="0" lvl="0" indent="0" algn="l" rtl="0">
              <a:lnSpc>
                <a:spcPct val="90000"/>
              </a:lnSpc>
              <a:spcBef>
                <a:spcPts val="0"/>
              </a:spcBef>
              <a:spcAft>
                <a:spcPts val="0"/>
              </a:spcAft>
              <a:buNone/>
            </a:pPr>
            <a:endParaRPr dirty="0">
              <a:latin typeface="Calibri"/>
            </a:endParaRPr>
          </a:p>
        </p:txBody>
      </p:sp>
      <p:sp>
        <p:nvSpPr>
          <p:cNvPr id="387" name="Google Shape;387;g377fcdc439e_1_932">
            <a:extLst>
              <a:ext uri="{FF2B5EF4-FFF2-40B4-BE49-F238E27FC236}">
                <a16:creationId xmlns:a16="http://schemas.microsoft.com/office/drawing/2014/main" id="{E78838D2-B155-EECF-7E95-8B07859B56D0}"/>
              </a:ext>
            </a:extLst>
          </p:cNvPr>
          <p:cNvSpPr txBox="1">
            <a:spLocks noGrp="1"/>
          </p:cNvSpPr>
          <p:nvPr>
            <p:ph type="body" idx="1"/>
          </p:nvPr>
        </p:nvSpPr>
        <p:spPr>
          <a:xfrm>
            <a:off x="437606" y="3946250"/>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Efter du har avslutat utbildningen</a:t>
            </a:r>
          </a:p>
        </p:txBody>
      </p:sp>
      <p:sp>
        <p:nvSpPr>
          <p:cNvPr id="388" name="Google Shape;388;g377fcdc439e_1_932">
            <a:extLst>
              <a:ext uri="{FF2B5EF4-FFF2-40B4-BE49-F238E27FC236}">
                <a16:creationId xmlns:a16="http://schemas.microsoft.com/office/drawing/2014/main" id="{A5F3913D-D2E0-5E27-E0C6-3B3120B285AD}"/>
              </a:ext>
            </a:extLst>
          </p:cNvPr>
          <p:cNvSpPr txBox="1">
            <a:spLocks noGrp="1"/>
          </p:cNvSpPr>
          <p:nvPr>
            <p:ph type="body" idx="2"/>
          </p:nvPr>
        </p:nvSpPr>
        <p:spPr>
          <a:xfrm>
            <a:off x="437600" y="4742175"/>
            <a:ext cx="11897700" cy="874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sv-SE" dirty="0">
                <a:latin typeface="Calibri"/>
              </a:rPr>
              <a:t>Ta med det i ditt CV</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sv-SE"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sv-SE" dirty="0">
                <a:latin typeface="Calibri"/>
              </a:rPr>
              <a:t>Sprid informationen på dina sociala medier, särskilt på LinkedIn</a:t>
            </a:r>
            <a:endParaRPr dirty="0">
              <a:latin typeface="Calibri"/>
            </a:endParaRPr>
          </a:p>
        </p:txBody>
      </p:sp>
    </p:spTree>
    <p:extLst>
      <p:ext uri="{BB962C8B-B14F-4D97-AF65-F5344CB8AC3E}">
        <p14:creationId xmlns:p14="http://schemas.microsoft.com/office/powerpoint/2010/main" val="21304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4F08E9-1A2D-61EF-E030-BFEABA228B0A}"/>
              </a:ext>
            </a:extLst>
          </p:cNvPr>
          <p:cNvSpPr>
            <a:spLocks noGrp="1"/>
          </p:cNvSpPr>
          <p:nvPr>
            <p:ph type="body" idx="1"/>
          </p:nvPr>
        </p:nvSpPr>
        <p:spPr>
          <a:xfrm>
            <a:off x="362081" y="617004"/>
            <a:ext cx="9829200" cy="483900"/>
          </a:xfrm>
        </p:spPr>
        <p:txBody>
          <a:bodyPr/>
          <a:lstStyle/>
          <a:p>
            <a:r>
              <a:rPr lang="en-US" dirty="0" err="1">
                <a:latin typeface="Calibri" panose="020F0502020204030204" pitchFamily="34" charset="0"/>
                <a:cs typeface="Calibri" panose="020F0502020204030204" pitchFamily="34" charset="0"/>
              </a:rPr>
              <a:t>Självreflektion</a:t>
            </a:r>
            <a:r>
              <a:rPr lang="en-US" dirty="0">
                <a:latin typeface="Calibri" panose="020F0502020204030204" pitchFamily="34" charset="0"/>
                <a:cs typeface="Calibri" panose="020F0502020204030204" pitchFamily="34" charset="0"/>
              </a:rPr>
              <a:t> - </a:t>
            </a:r>
            <a:r>
              <a:rPr lang="en-US" dirty="0" err="1">
                <a:latin typeface="Calibri" panose="020F0502020204030204" pitchFamily="34" charset="0"/>
                <a:cs typeface="Calibri" panose="020F0502020204030204" pitchFamily="34" charset="0"/>
              </a:rPr>
              <a:t>Övning</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51B1A2D6-5256-6B2F-497D-07DC3C134556}"/>
              </a:ext>
            </a:extLst>
          </p:cNvPr>
          <p:cNvSpPr>
            <a:spLocks noGrp="1"/>
          </p:cNvSpPr>
          <p:nvPr>
            <p:ph type="body" idx="2"/>
          </p:nvPr>
        </p:nvSpPr>
        <p:spPr>
          <a:xfrm>
            <a:off x="362081" y="1720142"/>
            <a:ext cx="6236143" cy="3973243"/>
          </a:xfrm>
        </p:spPr>
        <p:txBody>
          <a:bodyPr/>
          <a:lstStyle/>
          <a:p>
            <a:pPr marL="571500" indent="-342900">
              <a:buChar char="•"/>
            </a:pPr>
            <a:r>
              <a:rPr lang="sv-SE" dirty="0">
                <a:latin typeface="Calibri"/>
              </a:rPr>
              <a:t>Vilka utbildningsformat känns mest relevanta och motiverande för dina personliga eller professionella mål?</a:t>
            </a:r>
          </a:p>
          <a:p>
            <a:pPr marL="571500" indent="-342900">
              <a:buChar char="•"/>
            </a:pPr>
            <a:endParaRPr lang="sv-SE" dirty="0">
              <a:latin typeface="Calibri"/>
            </a:endParaRPr>
          </a:p>
          <a:p>
            <a:pPr marL="571500" indent="-342900">
              <a:buChar char="•"/>
            </a:pPr>
            <a:r>
              <a:rPr lang="sv-SE" dirty="0">
                <a:latin typeface="Calibri"/>
              </a:rPr>
              <a:t>Vilka utbildningsresurser skulle kunna stödja din utveckling på mest effektiva sätt?</a:t>
            </a:r>
          </a:p>
          <a:p>
            <a:pPr marL="571500" indent="-342900">
              <a:buChar char="•"/>
            </a:pPr>
            <a:endParaRPr lang="sv-SE" dirty="0">
              <a:latin typeface="Calibri"/>
            </a:endParaRPr>
          </a:p>
          <a:p>
            <a:pPr marL="571500" indent="-342900">
              <a:buChar char="•"/>
            </a:pPr>
            <a:r>
              <a:rPr lang="sv-SE" dirty="0">
                <a:latin typeface="Calibri"/>
              </a:rPr>
              <a:t>Hur påverkar praktiska faktorer (såsom tid, kostnad, tillgänglighet eller stöd) dina val av lärande?</a:t>
            </a:r>
            <a:endParaRPr lang="en-US" dirty="0">
              <a:latin typeface="Calibri"/>
            </a:endParaRPr>
          </a:p>
        </p:txBody>
      </p:sp>
      <p:pic>
        <p:nvPicPr>
          <p:cNvPr id="4" name="Picture 3" descr="A collage of women sitting on steps&#10;&#10;AI-generated content may be incorrect.">
            <a:extLst>
              <a:ext uri="{FF2B5EF4-FFF2-40B4-BE49-F238E27FC236}">
                <a16:creationId xmlns:a16="http://schemas.microsoft.com/office/drawing/2014/main" id="{FF912C6A-8226-631B-4396-90F6C3CB0BCC}"/>
              </a:ext>
            </a:extLst>
          </p:cNvPr>
          <p:cNvPicPr>
            <a:picLocks noChangeAspect="1"/>
          </p:cNvPicPr>
          <p:nvPr/>
        </p:nvPicPr>
        <p:blipFill>
          <a:blip r:embed="rId2"/>
          <a:srcRect r="62145" b="12283"/>
          <a:stretch>
            <a:fillRect/>
          </a:stretch>
        </p:blipFill>
        <p:spPr>
          <a:xfrm>
            <a:off x="7576459" y="-1"/>
            <a:ext cx="4615307" cy="6070220"/>
          </a:xfrm>
          <a:prstGeom prst="rect">
            <a:avLst/>
          </a:prstGeom>
        </p:spPr>
      </p:pic>
    </p:spTree>
    <p:extLst>
      <p:ext uri="{BB962C8B-B14F-4D97-AF65-F5344CB8AC3E}">
        <p14:creationId xmlns:p14="http://schemas.microsoft.com/office/powerpoint/2010/main" val="128002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9F5E-9CB4-339C-5ED5-59B5D0E7719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EFF5A0-4287-4E85-1742-451B2494B858}"/>
              </a:ext>
            </a:extLst>
          </p:cNvPr>
          <p:cNvSpPr>
            <a:spLocks noGrp="1"/>
          </p:cNvSpPr>
          <p:nvPr>
            <p:ph type="body" sz="quarter" idx="10"/>
          </p:nvPr>
        </p:nvSpPr>
        <p:spPr>
          <a:xfrm>
            <a:off x="432260" y="3142210"/>
            <a:ext cx="9589380" cy="1762299"/>
          </a:xfrm>
        </p:spPr>
        <p:txBody>
          <a:bodyPr/>
          <a:lstStyle/>
          <a:p>
            <a:pPr lvl="0">
              <a:spcBef>
                <a:spcPts val="0"/>
              </a:spcBef>
              <a:buClr>
                <a:schemeClr val="lt1"/>
              </a:buClr>
              <a:buSzPts val="4800"/>
            </a:pPr>
            <a:r>
              <a:rPr lang="en-GB" dirty="0"/>
              <a:t>DELMOMENT</a:t>
            </a:r>
            <a:r>
              <a:rPr lang="en-GB" noProof="0" dirty="0"/>
              <a:t> 3.3: </a:t>
            </a:r>
            <a:r>
              <a:rPr lang="en-US" dirty="0" err="1"/>
              <a:t>Välj</a:t>
            </a:r>
            <a:r>
              <a:rPr lang="en-US" dirty="0"/>
              <a:t> den </a:t>
            </a:r>
            <a:r>
              <a:rPr lang="en-US" dirty="0" err="1"/>
              <a:t>utbildning</a:t>
            </a:r>
            <a:r>
              <a:rPr lang="en-US" dirty="0"/>
              <a:t> </a:t>
            </a:r>
            <a:r>
              <a:rPr lang="en-US" dirty="0" err="1"/>
              <a:t>som</a:t>
            </a:r>
            <a:r>
              <a:rPr lang="en-US" dirty="0"/>
              <a:t> </a:t>
            </a:r>
            <a:r>
              <a:rPr lang="en-US" dirty="0" err="1"/>
              <a:t>passar</a:t>
            </a:r>
            <a:r>
              <a:rPr lang="en-US" dirty="0"/>
              <a:t> </a:t>
            </a:r>
            <a:r>
              <a:rPr lang="en-US" dirty="0" err="1"/>
              <a:t>mig</a:t>
            </a: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372264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0E1113C1-2CD6-4C78-1054-9C1C189E9B60}"/>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90C7117D-8CBF-E4E0-26FB-A849C3A4EC6D}"/>
              </a:ext>
            </a:extLst>
          </p:cNvPr>
          <p:cNvSpPr txBox="1">
            <a:spLocks noGrp="1"/>
          </p:cNvSpPr>
          <p:nvPr>
            <p:ph type="body" idx="2"/>
          </p:nvPr>
        </p:nvSpPr>
        <p:spPr>
          <a:xfrm>
            <a:off x="4837793" y="2560392"/>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sv-SE" sz="2200" dirty="0"/>
              <a:t>Du kommer att utforska hur du kan definiera dina lärandebehov och utvärdera utbildningsmöjligheter.</a:t>
            </a:r>
          </a:p>
          <a:p>
            <a:pPr marL="0" lvl="0" indent="0" algn="l" rtl="0">
              <a:lnSpc>
                <a:spcPct val="90000"/>
              </a:lnSpc>
              <a:spcBef>
                <a:spcPts val="0"/>
              </a:spcBef>
              <a:spcAft>
                <a:spcPts val="0"/>
              </a:spcAft>
              <a:buClr>
                <a:srgbClr val="3A3838"/>
              </a:buClr>
              <a:buSzPts val="2000"/>
              <a:buNone/>
            </a:pPr>
            <a:endParaRPr lang="sv-SE" sz="2200" dirty="0"/>
          </a:p>
          <a:p>
            <a:pPr marL="0" lvl="0" indent="0" algn="l" rtl="0">
              <a:lnSpc>
                <a:spcPct val="90000"/>
              </a:lnSpc>
              <a:spcBef>
                <a:spcPts val="0"/>
              </a:spcBef>
              <a:spcAft>
                <a:spcPts val="0"/>
              </a:spcAft>
              <a:buClr>
                <a:srgbClr val="3A3838"/>
              </a:buClr>
              <a:buSzPts val="2000"/>
              <a:buNone/>
            </a:pPr>
            <a:r>
              <a:rPr lang="sv-SE" sz="2200" dirty="0"/>
              <a:t>Målet är att hjälpa dig välja en kurs som passar dina mål, din vardag och din motivation - inte bara vad som finns tillgängligt.</a:t>
            </a:r>
            <a:endParaRPr sz="2200" dirty="0"/>
          </a:p>
        </p:txBody>
      </p:sp>
    </p:spTree>
    <p:extLst>
      <p:ext uri="{BB962C8B-B14F-4D97-AF65-F5344CB8AC3E}">
        <p14:creationId xmlns:p14="http://schemas.microsoft.com/office/powerpoint/2010/main" val="130405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
          <p:cNvSpPr txBox="1">
            <a:spLocks noGrp="1"/>
          </p:cNvSpPr>
          <p:nvPr>
            <p:ph type="body" idx="1"/>
          </p:nvPr>
        </p:nvSpPr>
        <p:spPr>
          <a:xfrm>
            <a:off x="362081" y="391670"/>
            <a:ext cx="637560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Hur du väljer rätt utbildningväg för dig</a:t>
            </a:r>
            <a:endParaRPr dirty="0"/>
          </a:p>
        </p:txBody>
      </p:sp>
      <p:sp>
        <p:nvSpPr>
          <p:cNvPr id="399" name="Google Shape;399;p2"/>
          <p:cNvSpPr txBox="1">
            <a:spLocks noGrp="1"/>
          </p:cNvSpPr>
          <p:nvPr>
            <p:ph type="body" idx="2"/>
          </p:nvPr>
        </p:nvSpPr>
        <p:spPr>
          <a:xfrm>
            <a:off x="362081" y="1829530"/>
            <a:ext cx="5868705" cy="4636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sv-SE" b="1" dirty="0"/>
              <a:t>Att välja en utbildningskurs är inte bara ett tekniskt beslut; det är ett personligt beslut.</a:t>
            </a:r>
          </a:p>
          <a:p>
            <a:pPr marL="0" lvl="0" indent="0" algn="l" rtl="0">
              <a:lnSpc>
                <a:spcPct val="90000"/>
              </a:lnSpc>
              <a:spcBef>
                <a:spcPts val="0"/>
              </a:spcBef>
              <a:spcAft>
                <a:spcPts val="0"/>
              </a:spcAft>
              <a:buSzPts val="1800"/>
              <a:buNone/>
            </a:pPr>
            <a:r>
              <a:rPr lang="sv-SE" dirty="0"/>
              <a:t>Det kräver noggrann reflektion över dina </a:t>
            </a:r>
            <a:r>
              <a:rPr lang="sv-SE" b="1" dirty="0"/>
              <a:t>mål, behov </a:t>
            </a:r>
            <a:r>
              <a:rPr lang="sv-SE" dirty="0"/>
              <a:t>och </a:t>
            </a:r>
            <a:r>
              <a:rPr lang="sv-SE" b="1" dirty="0"/>
              <a:t>praktiska begränsningar </a:t>
            </a:r>
            <a:r>
              <a:rPr lang="sv-SE" dirty="0"/>
              <a:t>såsom tid, energi och ekonomiska resurser.</a:t>
            </a:r>
            <a:endParaRPr dirty="0"/>
          </a:p>
          <a:p>
            <a:pPr marL="0" lvl="0" indent="0" algn="l" rtl="0">
              <a:lnSpc>
                <a:spcPct val="90000"/>
              </a:lnSpc>
              <a:spcBef>
                <a:spcPts val="1000"/>
              </a:spcBef>
              <a:spcAft>
                <a:spcPts val="0"/>
              </a:spcAft>
              <a:buSzPts val="1800"/>
              <a:buNone/>
            </a:pPr>
            <a:r>
              <a:rPr lang="en-US" dirty="0" err="1"/>
              <a:t>Rätt</a:t>
            </a:r>
            <a:r>
              <a:rPr lang="en-US" dirty="0"/>
              <a:t> </a:t>
            </a:r>
            <a:r>
              <a:rPr lang="en-US" dirty="0" err="1"/>
              <a:t>val</a:t>
            </a:r>
            <a:r>
              <a:rPr lang="en-US" dirty="0"/>
              <a:t> </a:t>
            </a:r>
            <a:r>
              <a:rPr lang="en-US" dirty="0" err="1"/>
              <a:t>hjälper</a:t>
            </a:r>
            <a:r>
              <a:rPr lang="en-US" dirty="0"/>
              <a:t> dig </a:t>
            </a:r>
            <a:r>
              <a:rPr lang="en-US" dirty="0" err="1"/>
              <a:t>att</a:t>
            </a:r>
            <a:r>
              <a:rPr lang="en-US" dirty="0"/>
              <a:t>:</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sv-SE" dirty="0"/>
              <a:t>Undvika att slösa tid och pengar</a:t>
            </a:r>
          </a:p>
          <a:p>
            <a:pPr marL="342900" lvl="0" indent="-342900" algn="l" rtl="0">
              <a:lnSpc>
                <a:spcPct val="90000"/>
              </a:lnSpc>
              <a:spcBef>
                <a:spcPts val="1000"/>
              </a:spcBef>
              <a:spcAft>
                <a:spcPts val="0"/>
              </a:spcAft>
              <a:buClr>
                <a:srgbClr val="E95426"/>
              </a:buClr>
              <a:buSzPts val="1800"/>
              <a:buFont typeface="Noto Sans Symbols"/>
              <a:buChar char="▪"/>
            </a:pPr>
            <a:r>
              <a:rPr lang="sv-SE" dirty="0"/>
              <a:t>Hålla dig motiverad och engagerad</a:t>
            </a:r>
          </a:p>
          <a:p>
            <a:pPr marL="342900" lvl="0" indent="-342900" algn="l" rtl="0">
              <a:lnSpc>
                <a:spcPct val="90000"/>
              </a:lnSpc>
              <a:spcBef>
                <a:spcPts val="1000"/>
              </a:spcBef>
              <a:spcAft>
                <a:spcPts val="0"/>
              </a:spcAft>
              <a:buClr>
                <a:srgbClr val="E95426"/>
              </a:buClr>
              <a:buSzPts val="1800"/>
              <a:buFont typeface="Noto Sans Symbols"/>
              <a:buChar char="▪"/>
            </a:pPr>
            <a:r>
              <a:rPr lang="sv-SE" dirty="0"/>
              <a:t>Uppnå verklig framgång i ditt personliga och professionella liv</a:t>
            </a:r>
          </a:p>
          <a:p>
            <a:pPr marL="0" lvl="0" indent="0" algn="l" rtl="0">
              <a:lnSpc>
                <a:spcPct val="90000"/>
              </a:lnSpc>
              <a:spcBef>
                <a:spcPts val="1000"/>
              </a:spcBef>
              <a:spcAft>
                <a:spcPts val="0"/>
              </a:spcAft>
              <a:buClr>
                <a:srgbClr val="E95426"/>
              </a:buClr>
              <a:buSzPts val="1800"/>
              <a:buNone/>
            </a:pPr>
            <a:r>
              <a:rPr lang="sv-SE" dirty="0"/>
              <a:t>I denna delmoment kommer du att lära dig hur du </a:t>
            </a:r>
            <a:r>
              <a:rPr lang="sv-SE" b="1" dirty="0"/>
              <a:t>definierar dina lärandebehov</a:t>
            </a:r>
            <a:r>
              <a:rPr lang="sv-SE" dirty="0"/>
              <a:t>, </a:t>
            </a:r>
            <a:r>
              <a:rPr lang="sv-SE" b="1" dirty="0"/>
              <a:t>utvärderar utbildningsalternativ </a:t>
            </a:r>
            <a:r>
              <a:rPr lang="sv-SE" dirty="0"/>
              <a:t>och </a:t>
            </a:r>
            <a:r>
              <a:rPr lang="sv-SE" b="1" dirty="0"/>
              <a:t>väljer det som passar dig bäst</a:t>
            </a:r>
            <a:r>
              <a:rPr lang="sv-SE" dirty="0"/>
              <a:t>.</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Sätt tydliga lärandemål</a:t>
            </a:r>
            <a:endParaRPr dirty="0"/>
          </a:p>
        </p:txBody>
      </p:sp>
      <p:sp>
        <p:nvSpPr>
          <p:cNvPr id="411" name="Google Shape;411;p4"/>
          <p:cNvSpPr txBox="1">
            <a:spLocks noGrp="1"/>
          </p:cNvSpPr>
          <p:nvPr>
            <p:ph type="body" idx="2"/>
          </p:nvPr>
        </p:nvSpPr>
        <p:spPr>
          <a:xfrm>
            <a:off x="362081" y="1116135"/>
            <a:ext cx="5528677" cy="5453729"/>
          </a:xfrm>
          <a:prstGeom prst="rect">
            <a:avLst/>
          </a:prstGeom>
          <a:noFill/>
          <a:ln>
            <a:noFill/>
          </a:ln>
        </p:spPr>
        <p:txBody>
          <a:bodyPr spcFirstLastPara="1" wrap="square" lIns="91425" tIns="45700" rIns="91425" bIns="45700" anchor="t" anchorCtr="0">
            <a:noAutofit/>
          </a:bodyPr>
          <a:lstStyle/>
          <a:p>
            <a:pPr marL="228600" indent="0"/>
            <a:r>
              <a:rPr lang="sv-SE" dirty="0"/>
              <a:t>Som du redan utforskade i </a:t>
            </a:r>
            <a:r>
              <a:rPr lang="sv-SE" b="1" dirty="0"/>
              <a:t>Modul 1</a:t>
            </a:r>
            <a:r>
              <a:rPr lang="sv-SE" dirty="0"/>
              <a:t> är att sätta tydliga lärandemål en av de mest stärkande saker du kan göra för dig själv.</a:t>
            </a:r>
          </a:p>
          <a:p>
            <a:pPr marL="228600" indent="0"/>
            <a:endParaRPr lang="sv-SE" dirty="0"/>
          </a:p>
          <a:p>
            <a:pPr marL="228600" indent="0"/>
            <a:r>
              <a:rPr lang="sv-SE" dirty="0"/>
              <a:t>Mål ger dig riktning - de hjälper dig att hålla fokus, motivation och ordning. De gör det också möjligt att </a:t>
            </a:r>
            <a:r>
              <a:rPr lang="sv-SE" b="1" dirty="0"/>
              <a:t>följa din utveckling </a:t>
            </a:r>
            <a:r>
              <a:rPr lang="sv-SE" dirty="0"/>
              <a:t>och fira små framgångar, vilket är särskilt viktigt när du återvänder till lärande senare i livet.</a:t>
            </a:r>
          </a:p>
          <a:p>
            <a:pPr marL="228600" indent="0"/>
            <a:endParaRPr lang="sv-SE" dirty="0"/>
          </a:p>
          <a:p>
            <a:pPr marL="228600" indent="0"/>
            <a:r>
              <a:rPr lang="sv-SE" dirty="0"/>
              <a:t>Utan mål är det lätt att känna sig vilse eller nedslagen. Du kan påbörja kurser som inte passar dig, eller ge upp, inte för att du inte klarar det, utan för att du inte vet vart du är på väg.</a:t>
            </a:r>
            <a:endParaRPr lang="it-IT" dirty="0"/>
          </a:p>
        </p:txBody>
      </p:sp>
      <p:sp>
        <p:nvSpPr>
          <p:cNvPr id="412" name="Google Shape;412;p4"/>
          <p:cNvSpPr txBox="1">
            <a:spLocks noGrp="1"/>
          </p:cNvSpPr>
          <p:nvPr>
            <p:ph type="body" idx="3"/>
          </p:nvPr>
        </p:nvSpPr>
        <p:spPr>
          <a:xfrm>
            <a:off x="6100318" y="699192"/>
            <a:ext cx="5966086" cy="590579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en-US" b="1" dirty="0"/>
              <a:t>En </a:t>
            </a:r>
            <a:r>
              <a:rPr lang="en-US" b="1" dirty="0" err="1"/>
              <a:t>enkel</a:t>
            </a:r>
            <a:r>
              <a:rPr lang="en-US" b="1" dirty="0"/>
              <a:t> </a:t>
            </a:r>
            <a:r>
              <a:rPr lang="en-US" b="1" dirty="0" err="1"/>
              <a:t>metod</a:t>
            </a:r>
            <a:r>
              <a:rPr lang="en-US" b="1" dirty="0"/>
              <a:t>: SMART-</a:t>
            </a:r>
            <a:r>
              <a:rPr lang="en-US" b="1" dirty="0" err="1"/>
              <a:t>mål</a:t>
            </a:r>
            <a:endParaRPr dirty="0"/>
          </a:p>
          <a:p>
            <a:pPr marL="0" lvl="0" indent="0" algn="l" rtl="0">
              <a:lnSpc>
                <a:spcPct val="90000"/>
              </a:lnSpc>
              <a:spcBef>
                <a:spcPts val="1000"/>
              </a:spcBef>
              <a:spcAft>
                <a:spcPts val="0"/>
              </a:spcAft>
              <a:buClr>
                <a:srgbClr val="171616"/>
              </a:buClr>
              <a:buSzPts val="1800"/>
              <a:buNone/>
            </a:pPr>
            <a:r>
              <a:rPr lang="sv-SE" dirty="0"/>
              <a:t>Tänk på ett lärandemål som en GPS.</a:t>
            </a:r>
          </a:p>
          <a:p>
            <a:pPr marL="0" lvl="0" indent="0" algn="l" rtl="0">
              <a:lnSpc>
                <a:spcPct val="90000"/>
              </a:lnSpc>
              <a:spcBef>
                <a:spcPts val="1000"/>
              </a:spcBef>
              <a:spcAft>
                <a:spcPts val="0"/>
              </a:spcAft>
              <a:buClr>
                <a:srgbClr val="171616"/>
              </a:buClr>
              <a:buSzPts val="1800"/>
              <a:buNone/>
            </a:pPr>
            <a:r>
              <a:rPr lang="sv-SE" dirty="0"/>
              <a:t>Utan det kan du fortsätta framåt - men du vet aldrig riktigt om du kommer närmare det du vill uppnå.</a:t>
            </a:r>
          </a:p>
          <a:p>
            <a:pPr marL="0" lvl="0" indent="0" algn="l" rtl="0">
              <a:lnSpc>
                <a:spcPct val="90000"/>
              </a:lnSpc>
              <a:spcBef>
                <a:spcPts val="0"/>
              </a:spcBef>
              <a:spcAft>
                <a:spcPts val="0"/>
              </a:spcAft>
              <a:buClr>
                <a:srgbClr val="171616"/>
              </a:buClr>
              <a:buSzPts val="1800"/>
              <a:buNone/>
            </a:pPr>
            <a:endParaRPr lang="sv-SE" dirty="0"/>
          </a:p>
          <a:p>
            <a:pPr marL="0" lvl="0" indent="0" algn="l" rtl="0">
              <a:lnSpc>
                <a:spcPct val="90000"/>
              </a:lnSpc>
              <a:spcBef>
                <a:spcPts val="0"/>
              </a:spcBef>
              <a:spcAft>
                <a:spcPts val="0"/>
              </a:spcAft>
              <a:buClr>
                <a:srgbClr val="171616"/>
              </a:buClr>
              <a:buSzPts val="1800"/>
              <a:buNone/>
            </a:pPr>
            <a:r>
              <a:rPr lang="sv-SE" dirty="0"/>
              <a:t>Se till att dina mål är:</a:t>
            </a:r>
          </a:p>
          <a:p>
            <a:pPr marL="0" lvl="0" indent="0" algn="l" rtl="0">
              <a:lnSpc>
                <a:spcPct val="90000"/>
              </a:lnSpc>
              <a:spcBef>
                <a:spcPts val="0"/>
              </a:spcBef>
              <a:spcAft>
                <a:spcPts val="0"/>
              </a:spcAft>
              <a:buClr>
                <a:srgbClr val="171616"/>
              </a:buClr>
              <a:buSzPts val="1800"/>
              <a:buNone/>
            </a:pPr>
            <a:endParaRPr lang="sv-SE" dirty="0"/>
          </a:p>
          <a:p>
            <a:pPr marL="0" lvl="0" indent="0" algn="l" rtl="0">
              <a:lnSpc>
                <a:spcPct val="90000"/>
              </a:lnSpc>
              <a:spcBef>
                <a:spcPts val="600"/>
              </a:spcBef>
              <a:spcAft>
                <a:spcPts val="0"/>
              </a:spcAft>
              <a:buClr>
                <a:srgbClr val="171616"/>
              </a:buClr>
              <a:buSzPts val="1800"/>
              <a:buNone/>
            </a:pPr>
            <a:r>
              <a:rPr lang="sv-SE" b="1" dirty="0"/>
              <a:t>Specifika →</a:t>
            </a:r>
            <a:r>
              <a:rPr lang="sv-SE" dirty="0"/>
              <a:t> Vad vill du exakt lära dig?</a:t>
            </a:r>
          </a:p>
          <a:p>
            <a:pPr marL="0" lvl="0" indent="0" algn="l" rtl="0">
              <a:lnSpc>
                <a:spcPct val="90000"/>
              </a:lnSpc>
              <a:spcBef>
                <a:spcPts val="600"/>
              </a:spcBef>
              <a:spcAft>
                <a:spcPts val="0"/>
              </a:spcAft>
              <a:buClr>
                <a:srgbClr val="171616"/>
              </a:buClr>
              <a:buSzPts val="1800"/>
              <a:buNone/>
            </a:pPr>
            <a:r>
              <a:rPr lang="sv-SE" b="1" dirty="0"/>
              <a:t>Mätbara → </a:t>
            </a:r>
            <a:r>
              <a:rPr lang="sv-SE" dirty="0"/>
              <a:t>Kan du följa din utveckling?</a:t>
            </a:r>
          </a:p>
          <a:p>
            <a:pPr marL="0" lvl="0" indent="0" algn="l" rtl="0">
              <a:lnSpc>
                <a:spcPct val="90000"/>
              </a:lnSpc>
              <a:spcBef>
                <a:spcPts val="600"/>
              </a:spcBef>
              <a:spcAft>
                <a:spcPts val="0"/>
              </a:spcAft>
              <a:buClr>
                <a:srgbClr val="171616"/>
              </a:buClr>
              <a:buSzPts val="1800"/>
              <a:buNone/>
            </a:pPr>
            <a:r>
              <a:rPr lang="sv-SE" b="1" dirty="0"/>
              <a:t>Uppnåeliga →</a:t>
            </a:r>
            <a:r>
              <a:rPr lang="sv-SE" dirty="0"/>
              <a:t> Är det realistiskt med tanke på din tid och dina färdigheter?</a:t>
            </a:r>
          </a:p>
          <a:p>
            <a:pPr marL="0" lvl="0" indent="0" algn="l" rtl="0">
              <a:lnSpc>
                <a:spcPct val="90000"/>
              </a:lnSpc>
              <a:spcBef>
                <a:spcPts val="600"/>
              </a:spcBef>
              <a:spcAft>
                <a:spcPts val="0"/>
              </a:spcAft>
              <a:buClr>
                <a:srgbClr val="171616"/>
              </a:buClr>
              <a:buSzPts val="1800"/>
              <a:buNone/>
            </a:pPr>
            <a:r>
              <a:rPr lang="sv-SE" b="1" dirty="0"/>
              <a:t>Relevanta →</a:t>
            </a:r>
            <a:r>
              <a:rPr lang="sv-SE" dirty="0"/>
              <a:t> Är det kopplat till dina behov eller drömmar?</a:t>
            </a:r>
          </a:p>
          <a:p>
            <a:pPr marL="0" lvl="0" indent="0" algn="l" rtl="0">
              <a:lnSpc>
                <a:spcPct val="90000"/>
              </a:lnSpc>
              <a:spcBef>
                <a:spcPts val="600"/>
              </a:spcBef>
              <a:spcAft>
                <a:spcPts val="0"/>
              </a:spcAft>
              <a:buClr>
                <a:srgbClr val="171616"/>
              </a:buClr>
              <a:buSzPts val="1800"/>
              <a:buNone/>
            </a:pPr>
            <a:r>
              <a:rPr lang="sv-SE" b="1" dirty="0"/>
              <a:t>Tidsbundna →</a:t>
            </a:r>
            <a:r>
              <a:rPr lang="sv-SE" dirty="0"/>
              <a:t> När vill du uppnå det?</a:t>
            </a:r>
            <a:endParaRPr dirty="0"/>
          </a:p>
        </p:txBody>
      </p:sp>
      <p:pic>
        <p:nvPicPr>
          <p:cNvPr id="2" name="Immagine 3" descr="Immagine che contiene testo, Carattere, calligrafia, schermata&#10;&#10;Il contenuto generato dall&amp;#39;IA potrebbe non essere corretto.">
            <a:extLst>
              <a:ext uri="{FF2B5EF4-FFF2-40B4-BE49-F238E27FC236}">
                <a16:creationId xmlns:a16="http://schemas.microsoft.com/office/drawing/2014/main" id="{2F407F1E-31F4-DD29-1C26-33C69EF8AFBC}"/>
              </a:ext>
            </a:extLst>
          </p:cNvPr>
          <p:cNvPicPr>
            <a:picLocks noChangeAspect="1"/>
          </p:cNvPicPr>
          <p:nvPr/>
        </p:nvPicPr>
        <p:blipFill>
          <a:blip r:embed="rId3"/>
          <a:srcRect l="-225" t="2339" r="1689"/>
          <a:stretch>
            <a:fillRect/>
          </a:stretch>
        </p:blipFill>
        <p:spPr>
          <a:xfrm>
            <a:off x="6100318" y="4824155"/>
            <a:ext cx="3108012" cy="1780833"/>
          </a:xfrm>
          <a:prstGeom prst="rect">
            <a:avLst/>
          </a:prstGeom>
          <a:ln w="6350" cap="sq">
            <a:no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sv-SE" dirty="0"/>
              <a:t>Hur jämföra man olika utbildningsalternativ</a:t>
            </a:r>
            <a:endParaRPr dirty="0"/>
          </a:p>
        </p:txBody>
      </p:sp>
      <p:grpSp>
        <p:nvGrpSpPr>
          <p:cNvPr id="418" name="Google Shape;418;p5"/>
          <p:cNvGrpSpPr/>
          <p:nvPr/>
        </p:nvGrpSpPr>
        <p:grpSpPr>
          <a:xfrm>
            <a:off x="839316" y="1366898"/>
            <a:ext cx="10275862" cy="3803066"/>
            <a:chOff x="922710" y="2776546"/>
            <a:chExt cx="9620599" cy="3560555"/>
          </a:xfrm>
        </p:grpSpPr>
        <p:sp>
          <p:nvSpPr>
            <p:cNvPr id="419" name="Google Shape;419;p5"/>
            <p:cNvSpPr/>
            <p:nvPr/>
          </p:nvSpPr>
          <p:spPr>
            <a:xfrm>
              <a:off x="922713"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5"/>
            <p:cNvSpPr/>
            <p:nvPr/>
          </p:nvSpPr>
          <p:spPr>
            <a:xfrm>
              <a:off x="922713" y="5489439"/>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1" name="Google Shape;421;p5"/>
            <p:cNvSpPr/>
            <p:nvPr/>
          </p:nvSpPr>
          <p:spPr>
            <a:xfrm>
              <a:off x="6096000" y="2776546"/>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2" name="Google Shape;422;p5"/>
            <p:cNvSpPr/>
            <p:nvPr/>
          </p:nvSpPr>
          <p:spPr>
            <a:xfrm>
              <a:off x="6096000"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3" name="Google Shape;423;p5"/>
            <p:cNvSpPr/>
            <p:nvPr/>
          </p:nvSpPr>
          <p:spPr>
            <a:xfrm>
              <a:off x="6096000" y="5497515"/>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4" name="Google Shape;424;p5"/>
            <p:cNvSpPr/>
            <p:nvPr/>
          </p:nvSpPr>
          <p:spPr>
            <a:xfrm>
              <a:off x="922713" y="2776546"/>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5" name="Google Shape;425;p5"/>
            <p:cNvSpPr/>
            <p:nvPr/>
          </p:nvSpPr>
          <p:spPr>
            <a:xfrm>
              <a:off x="922713" y="2776546"/>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6" name="Google Shape;426;p5"/>
            <p:cNvSpPr/>
            <p:nvPr/>
          </p:nvSpPr>
          <p:spPr>
            <a:xfrm>
              <a:off x="92271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7" name="Google Shape;427;p5"/>
            <p:cNvSpPr/>
            <p:nvPr/>
          </p:nvSpPr>
          <p:spPr>
            <a:xfrm>
              <a:off x="922711" y="5486337"/>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8" name="Google Shape;428;p5"/>
            <p:cNvSpPr/>
            <p:nvPr/>
          </p:nvSpPr>
          <p:spPr>
            <a:xfrm>
              <a:off x="6096000" y="2776546"/>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9" name="Google Shape;429;p5"/>
            <p:cNvSpPr/>
            <p:nvPr/>
          </p:nvSpPr>
          <p:spPr>
            <a:xfrm>
              <a:off x="609600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0" name="Google Shape;430;p5"/>
            <p:cNvSpPr/>
            <p:nvPr/>
          </p:nvSpPr>
          <p:spPr>
            <a:xfrm>
              <a:off x="6096000" y="5497515"/>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31" name="Google Shape;431;p5"/>
          <p:cNvSpPr txBox="1"/>
          <p:nvPr/>
        </p:nvSpPr>
        <p:spPr>
          <a:xfrm>
            <a:off x="1884347" y="1405755"/>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600" b="1" i="0" u="none" strike="noStrike" cap="none" dirty="0">
                <a:solidFill>
                  <a:schemeClr val="dk1"/>
                </a:solidFill>
                <a:latin typeface="Calibri"/>
                <a:ea typeface="Calibri"/>
                <a:cs typeface="Calibri"/>
                <a:sym typeface="Calibri"/>
              </a:rPr>
              <a:t>Kursinnehåll</a:t>
            </a:r>
          </a:p>
          <a:p>
            <a:pPr marL="0" marR="0" lvl="0" indent="0" algn="l" rtl="0">
              <a:spcBef>
                <a:spcPts val="0"/>
              </a:spcBef>
              <a:spcAft>
                <a:spcPts val="0"/>
              </a:spcAft>
              <a:buNone/>
            </a:pPr>
            <a:r>
              <a:rPr lang="sv-SE" sz="1600" i="0" u="none" strike="noStrike" cap="none" dirty="0">
                <a:solidFill>
                  <a:schemeClr val="dk1"/>
                </a:solidFill>
                <a:latin typeface="Calibri"/>
                <a:ea typeface="Calibri"/>
                <a:cs typeface="Calibri"/>
                <a:sym typeface="Calibri"/>
              </a:rPr>
              <a:t>Stämmer det överens med dina lärandebehov och mål?</a:t>
            </a:r>
            <a:endParaRPr sz="1600" i="0" u="none" strike="noStrike" cap="none" dirty="0">
              <a:solidFill>
                <a:srgbClr val="171616"/>
              </a:solidFill>
              <a:latin typeface="Calibri"/>
              <a:ea typeface="Calibri"/>
              <a:cs typeface="Calibri"/>
              <a:sym typeface="Calibri"/>
            </a:endParaRPr>
          </a:p>
        </p:txBody>
      </p:sp>
      <p:sp>
        <p:nvSpPr>
          <p:cNvPr id="432" name="Google Shape;432;p5"/>
          <p:cNvSpPr txBox="1"/>
          <p:nvPr/>
        </p:nvSpPr>
        <p:spPr>
          <a:xfrm>
            <a:off x="7409989" y="1432672"/>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i="0" u="none" strike="noStrike" cap="none" dirty="0">
                <a:solidFill>
                  <a:schemeClr val="dk1"/>
                </a:solidFill>
                <a:latin typeface="Calibri"/>
                <a:ea typeface="Calibri"/>
                <a:cs typeface="Calibri"/>
                <a:sym typeface="Calibri"/>
              </a:rPr>
              <a:t>Kostnader &amp; ekonomisk stöd</a:t>
            </a:r>
            <a:br>
              <a:rPr lang="it-IT" sz="1600" b="0" i="0" u="none" strike="noStrike" cap="none" dirty="0">
                <a:solidFill>
                  <a:schemeClr val="dk1"/>
                </a:solidFill>
                <a:latin typeface="Calibri"/>
                <a:ea typeface="Calibri"/>
                <a:cs typeface="Calibri"/>
                <a:sym typeface="Calibri"/>
              </a:rPr>
            </a:br>
            <a:r>
              <a:rPr lang="it-IT" sz="1600" b="0" i="0" u="none" strike="noStrike" cap="none" dirty="0">
                <a:solidFill>
                  <a:schemeClr val="dk1"/>
                </a:solidFill>
                <a:latin typeface="Calibri"/>
                <a:ea typeface="Calibri"/>
                <a:cs typeface="Calibri"/>
                <a:sym typeface="Calibri"/>
              </a:rPr>
              <a:t>Är kursen prisvärd? Finns stipendier eller gratisalternativ?</a:t>
            </a:r>
            <a:endParaRPr sz="1600" dirty="0">
              <a:solidFill>
                <a:srgbClr val="171616"/>
              </a:solidFill>
              <a:latin typeface="Calibri"/>
              <a:ea typeface="Calibri"/>
              <a:cs typeface="Calibri"/>
              <a:sym typeface="Calibri"/>
            </a:endParaRPr>
          </a:p>
        </p:txBody>
      </p:sp>
      <p:sp>
        <p:nvSpPr>
          <p:cNvPr id="433" name="Google Shape;433;p5"/>
          <p:cNvSpPr txBox="1"/>
          <p:nvPr/>
        </p:nvSpPr>
        <p:spPr>
          <a:xfrm>
            <a:off x="1884347" y="2910006"/>
            <a:ext cx="35568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dirty="0">
                <a:solidFill>
                  <a:schemeClr val="dk1"/>
                </a:solidFill>
                <a:latin typeface="Calibri"/>
                <a:ea typeface="Calibri"/>
                <a:cs typeface="Calibri"/>
                <a:sym typeface="Calibri"/>
              </a:rPr>
              <a:t>Varaktighet &amp; schema</a:t>
            </a:r>
            <a:br>
              <a:rPr lang="it-IT" sz="1600" dirty="0">
                <a:solidFill>
                  <a:schemeClr val="dk1"/>
                </a:solidFill>
                <a:latin typeface="Calibri"/>
                <a:ea typeface="Calibri"/>
                <a:cs typeface="Calibri"/>
                <a:sym typeface="Calibri"/>
              </a:rPr>
            </a:br>
            <a:r>
              <a:rPr lang="it-IT" sz="1600" dirty="0">
                <a:solidFill>
                  <a:schemeClr val="dk1"/>
                </a:solidFill>
                <a:latin typeface="Calibri"/>
                <a:ea typeface="Calibri"/>
                <a:cs typeface="Calibri"/>
                <a:sym typeface="Calibri"/>
              </a:rPr>
              <a:t>Kan du realistiskt delta i sessionarna?</a:t>
            </a:r>
            <a:endParaRPr sz="1600" dirty="0">
              <a:solidFill>
                <a:srgbClr val="171616"/>
              </a:solidFill>
              <a:latin typeface="Calibri"/>
              <a:ea typeface="Calibri"/>
              <a:cs typeface="Calibri"/>
              <a:sym typeface="Calibri"/>
            </a:endParaRPr>
          </a:p>
        </p:txBody>
      </p:sp>
      <p:sp>
        <p:nvSpPr>
          <p:cNvPr id="434" name="Google Shape;434;p5"/>
          <p:cNvSpPr txBox="1"/>
          <p:nvPr/>
        </p:nvSpPr>
        <p:spPr>
          <a:xfrm>
            <a:off x="7409989" y="2852932"/>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dirty="0">
                <a:solidFill>
                  <a:schemeClr val="dk1"/>
                </a:solidFill>
                <a:latin typeface="Calibri"/>
                <a:ea typeface="Calibri"/>
                <a:cs typeface="Calibri"/>
                <a:sym typeface="Calibri"/>
              </a:rPr>
              <a:t>Erkännande</a:t>
            </a:r>
            <a:br>
              <a:rPr lang="it-IT" sz="1600" dirty="0">
                <a:solidFill>
                  <a:schemeClr val="dk1"/>
                </a:solidFill>
                <a:latin typeface="Calibri"/>
                <a:ea typeface="Calibri"/>
                <a:cs typeface="Calibri"/>
                <a:sym typeface="Calibri"/>
              </a:rPr>
            </a:br>
            <a:r>
              <a:rPr lang="it-IT" sz="1600" dirty="0">
                <a:solidFill>
                  <a:schemeClr val="dk1"/>
                </a:solidFill>
                <a:latin typeface="Calibri"/>
                <a:ea typeface="Calibri"/>
                <a:cs typeface="Calibri"/>
                <a:sym typeface="Calibri"/>
              </a:rPr>
              <a:t>Erbjuder kursen certifikat eller kvalifikation?</a:t>
            </a:r>
            <a:endParaRPr sz="1600" dirty="0">
              <a:solidFill>
                <a:srgbClr val="171616"/>
              </a:solidFill>
              <a:latin typeface="Calibri"/>
              <a:ea typeface="Calibri"/>
              <a:cs typeface="Calibri"/>
              <a:sym typeface="Calibri"/>
            </a:endParaRPr>
          </a:p>
        </p:txBody>
      </p:sp>
      <p:sp>
        <p:nvSpPr>
          <p:cNvPr id="435" name="Google Shape;435;p5"/>
          <p:cNvSpPr txBox="1"/>
          <p:nvPr/>
        </p:nvSpPr>
        <p:spPr>
          <a:xfrm>
            <a:off x="1884347" y="4248292"/>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dirty="0">
                <a:solidFill>
                  <a:schemeClr val="dk1"/>
                </a:solidFill>
                <a:latin typeface="Calibri"/>
                <a:ea typeface="Calibri"/>
                <a:cs typeface="Calibri"/>
                <a:sym typeface="Calibri"/>
              </a:rPr>
              <a:t>Format</a:t>
            </a:r>
            <a:br>
              <a:rPr lang="it-IT" sz="1600" dirty="0">
                <a:solidFill>
                  <a:schemeClr val="dk1"/>
                </a:solidFill>
                <a:latin typeface="Calibri"/>
                <a:ea typeface="Calibri"/>
                <a:cs typeface="Calibri"/>
                <a:sym typeface="Calibri"/>
              </a:rPr>
            </a:br>
            <a:r>
              <a:rPr lang="it-IT" sz="1600" dirty="0">
                <a:solidFill>
                  <a:schemeClr val="dk1"/>
                </a:solidFill>
                <a:latin typeface="Calibri"/>
                <a:ea typeface="Calibri"/>
                <a:cs typeface="Calibri"/>
                <a:sym typeface="Calibri"/>
              </a:rPr>
              <a:t>Är kursen online, närbaserad eller blandad? Vad passar dig bäst?</a:t>
            </a:r>
            <a:endParaRPr sz="1600" dirty="0">
              <a:solidFill>
                <a:srgbClr val="171616"/>
              </a:solidFill>
              <a:latin typeface="Calibri"/>
              <a:ea typeface="Calibri"/>
              <a:cs typeface="Calibri"/>
              <a:sym typeface="Calibri"/>
            </a:endParaRPr>
          </a:p>
        </p:txBody>
      </p:sp>
      <p:sp>
        <p:nvSpPr>
          <p:cNvPr id="436" name="Google Shape;436;p5"/>
          <p:cNvSpPr txBox="1"/>
          <p:nvPr/>
        </p:nvSpPr>
        <p:spPr>
          <a:xfrm>
            <a:off x="7409989" y="4371402"/>
            <a:ext cx="35568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600" b="1" dirty="0">
                <a:solidFill>
                  <a:schemeClr val="dk1"/>
                </a:solidFill>
                <a:latin typeface="Calibri"/>
                <a:ea typeface="Calibri"/>
                <a:cs typeface="Calibri"/>
                <a:sym typeface="Calibri"/>
              </a:rPr>
              <a:t>Utbildare &amp; organisation</a:t>
            </a:r>
            <a:br>
              <a:rPr lang="it-IT" sz="1600" dirty="0">
                <a:solidFill>
                  <a:schemeClr val="dk1"/>
                </a:solidFill>
                <a:latin typeface="Calibri"/>
                <a:ea typeface="Calibri"/>
                <a:cs typeface="Calibri"/>
                <a:sym typeface="Calibri"/>
              </a:rPr>
            </a:br>
            <a:r>
              <a:rPr lang="it-IT" sz="1600" dirty="0">
                <a:solidFill>
                  <a:schemeClr val="dk1"/>
                </a:solidFill>
                <a:latin typeface="Calibri"/>
                <a:ea typeface="Calibri"/>
                <a:cs typeface="Calibri"/>
                <a:sym typeface="Calibri"/>
              </a:rPr>
              <a:t>Är utbildningsordnaren pålitlig och erfaren?</a:t>
            </a:r>
            <a:endParaRPr dirty="0"/>
          </a:p>
        </p:txBody>
      </p:sp>
      <p:sp>
        <p:nvSpPr>
          <p:cNvPr id="2" name="CasellaDiTesto 1">
            <a:extLst>
              <a:ext uri="{FF2B5EF4-FFF2-40B4-BE49-F238E27FC236}">
                <a16:creationId xmlns:a16="http://schemas.microsoft.com/office/drawing/2014/main" id="{97C047BC-4D2D-FB3F-6C07-37AD8CA03962}"/>
              </a:ext>
            </a:extLst>
          </p:cNvPr>
          <p:cNvSpPr txBox="1"/>
          <p:nvPr/>
        </p:nvSpPr>
        <p:spPr>
          <a:xfrm>
            <a:off x="835230" y="5595257"/>
            <a:ext cx="106600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 </a:t>
            </a:r>
            <a:r>
              <a:rPr lang="en-US" sz="2000" b="1" dirty="0">
                <a:latin typeface="Calibri"/>
              </a:rPr>
              <a:t>Mini </a:t>
            </a:r>
            <a:r>
              <a:rPr lang="en-US" sz="2000" b="1" dirty="0" err="1">
                <a:latin typeface="Calibri"/>
              </a:rPr>
              <a:t>aktivität</a:t>
            </a:r>
            <a:r>
              <a:rPr lang="en-US" sz="2000" b="1" dirty="0">
                <a:latin typeface="Calibri"/>
              </a:rPr>
              <a:t>:</a:t>
            </a:r>
            <a:r>
              <a:rPr lang="en-US" sz="2000" dirty="0">
                <a:latin typeface="Calibri"/>
              </a:rPr>
              <a:t> </a:t>
            </a:r>
            <a:r>
              <a:rPr lang="en-US" sz="2000" dirty="0" err="1">
                <a:latin typeface="Calibri"/>
              </a:rPr>
              <a:t>Välj</a:t>
            </a:r>
            <a:r>
              <a:rPr lang="en-US" sz="2000" dirty="0">
                <a:latin typeface="Calibri"/>
              </a:rPr>
              <a:t> </a:t>
            </a:r>
            <a:r>
              <a:rPr lang="en-US" sz="2000" dirty="0" err="1">
                <a:latin typeface="Calibri"/>
              </a:rPr>
              <a:t>två</a:t>
            </a:r>
            <a:r>
              <a:rPr lang="en-US" sz="2000" dirty="0">
                <a:latin typeface="Calibri"/>
              </a:rPr>
              <a:t> </a:t>
            </a:r>
            <a:r>
              <a:rPr lang="en-US" sz="2000" dirty="0" err="1">
                <a:latin typeface="Calibri"/>
              </a:rPr>
              <a:t>verkliga</a:t>
            </a:r>
            <a:r>
              <a:rPr lang="en-US" sz="2000" dirty="0">
                <a:latin typeface="Calibri"/>
              </a:rPr>
              <a:t> </a:t>
            </a:r>
            <a:r>
              <a:rPr lang="en-US" sz="2000" dirty="0" err="1">
                <a:latin typeface="Calibri"/>
              </a:rPr>
              <a:t>eller</a:t>
            </a:r>
            <a:r>
              <a:rPr lang="en-US" sz="2000" dirty="0">
                <a:latin typeface="Calibri"/>
              </a:rPr>
              <a:t> </a:t>
            </a:r>
            <a:r>
              <a:rPr lang="en-US" sz="2000" dirty="0" err="1">
                <a:latin typeface="Calibri"/>
              </a:rPr>
              <a:t>påhittade</a:t>
            </a:r>
            <a:r>
              <a:rPr lang="en-US" sz="2000" dirty="0">
                <a:latin typeface="Calibri"/>
              </a:rPr>
              <a:t> </a:t>
            </a:r>
            <a:r>
              <a:rPr lang="en-US" sz="2000" dirty="0" err="1">
                <a:latin typeface="Calibri"/>
              </a:rPr>
              <a:t>utbildningsalternativ</a:t>
            </a:r>
            <a:r>
              <a:rPr lang="en-US" sz="2000" dirty="0">
                <a:latin typeface="Calibri"/>
              </a:rPr>
              <a:t>.</a:t>
            </a:r>
          </a:p>
          <a:p>
            <a:r>
              <a:rPr lang="en-US" sz="2000" dirty="0" err="1">
                <a:latin typeface="Calibri"/>
              </a:rPr>
              <a:t>Använd</a:t>
            </a:r>
            <a:r>
              <a:rPr lang="en-US" sz="2000" dirty="0">
                <a:latin typeface="Calibri"/>
              </a:rPr>
              <a:t> dessa </a:t>
            </a:r>
            <a:r>
              <a:rPr lang="en-US" sz="2000" dirty="0" err="1">
                <a:latin typeface="Calibri"/>
              </a:rPr>
              <a:t>kriterier</a:t>
            </a:r>
            <a:r>
              <a:rPr lang="en-US" sz="2000" dirty="0">
                <a:latin typeface="Calibri"/>
              </a:rPr>
              <a:t> för </a:t>
            </a:r>
            <a:r>
              <a:rPr lang="en-US" sz="2000" dirty="0" err="1">
                <a:latin typeface="Calibri"/>
              </a:rPr>
              <a:t>att</a:t>
            </a:r>
            <a:r>
              <a:rPr lang="en-US" sz="2000" dirty="0">
                <a:latin typeface="Calibri"/>
              </a:rPr>
              <a:t> </a:t>
            </a:r>
            <a:r>
              <a:rPr lang="en-US" sz="2000" dirty="0" err="1">
                <a:latin typeface="Calibri"/>
              </a:rPr>
              <a:t>jmföra</a:t>
            </a:r>
            <a:r>
              <a:rPr lang="en-US" sz="2000" dirty="0">
                <a:latin typeface="Calibri"/>
              </a:rPr>
              <a:t> dem </a:t>
            </a:r>
            <a:r>
              <a:rPr lang="en-US" sz="2000" dirty="0" err="1">
                <a:latin typeface="Calibri"/>
              </a:rPr>
              <a:t>och</a:t>
            </a:r>
            <a:r>
              <a:rPr lang="en-US" sz="2000" dirty="0">
                <a:latin typeface="Calibri"/>
              </a:rPr>
              <a:t> </a:t>
            </a:r>
            <a:r>
              <a:rPr lang="en-US" sz="2000" dirty="0" err="1">
                <a:latin typeface="Calibri"/>
              </a:rPr>
              <a:t>avgöra</a:t>
            </a:r>
            <a:r>
              <a:rPr lang="en-US" sz="2000" dirty="0">
                <a:latin typeface="Calibri"/>
              </a:rPr>
              <a:t> </a:t>
            </a:r>
            <a:r>
              <a:rPr lang="en-US" sz="2000" dirty="0" err="1">
                <a:latin typeface="Calibri"/>
              </a:rPr>
              <a:t>vilket</a:t>
            </a:r>
            <a:r>
              <a:rPr lang="en-US" sz="2000" dirty="0">
                <a:latin typeface="Calibri"/>
              </a:rPr>
              <a:t> </a:t>
            </a:r>
            <a:r>
              <a:rPr lang="en-US" sz="2000" dirty="0" err="1">
                <a:latin typeface="Calibri"/>
              </a:rPr>
              <a:t>som</a:t>
            </a:r>
            <a:r>
              <a:rPr lang="en-US" sz="2000" dirty="0">
                <a:latin typeface="Calibri"/>
              </a:rPr>
              <a:t> passer </a:t>
            </a:r>
            <a:r>
              <a:rPr lang="en-US" sz="2000" dirty="0" err="1">
                <a:latin typeface="Calibri"/>
              </a:rPr>
              <a:t>bäst</a:t>
            </a:r>
            <a:r>
              <a:rPr lang="en-US" sz="2000" dirty="0">
                <a:latin typeface="Calibri"/>
              </a:rPr>
              <a:t> för </a:t>
            </a:r>
            <a:r>
              <a:rPr lang="en-US" sz="2000" dirty="0" err="1">
                <a:latin typeface="Calibri"/>
              </a:rPr>
              <a:t>dina</a:t>
            </a:r>
            <a:r>
              <a:rPr lang="en-US" sz="2000" dirty="0">
                <a:latin typeface="Calibri"/>
              </a:rPr>
              <a:t> </a:t>
            </a:r>
            <a:r>
              <a:rPr lang="en-US" sz="2000" dirty="0" err="1">
                <a:latin typeface="Calibri"/>
              </a:rPr>
              <a:t>mål</a:t>
            </a:r>
            <a:r>
              <a:rPr lang="en-US" sz="2000" dirty="0">
                <a:latin typeface="Calibri"/>
              </a:rPr>
              <a:t> </a:t>
            </a:r>
            <a:r>
              <a:rPr lang="en-US" sz="2000" dirty="0" err="1">
                <a:latin typeface="Calibri"/>
              </a:rPr>
              <a:t>och</a:t>
            </a:r>
            <a:r>
              <a:rPr lang="en-US" sz="2000" dirty="0">
                <a:latin typeface="Calibri"/>
              </a:rPr>
              <a:t> </a:t>
            </a:r>
            <a:r>
              <a:rPr lang="en-US" sz="2000" dirty="0" err="1">
                <a:latin typeface="Calibri"/>
              </a:rPr>
              <a:t>behov</a:t>
            </a:r>
            <a:r>
              <a:rPr lang="en-US" sz="2000" dirty="0">
                <a:latin typeface="Calibri"/>
              </a:rPr>
              <a:t>.</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
          <p:cNvSpPr txBox="1">
            <a:spLocks noGrp="1"/>
          </p:cNvSpPr>
          <p:nvPr>
            <p:ph type="body" idx="1"/>
          </p:nvPr>
        </p:nvSpPr>
        <p:spPr>
          <a:xfrm>
            <a:off x="362081" y="321855"/>
            <a:ext cx="693933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t>Balansera din utbilnding med vardagen</a:t>
            </a:r>
            <a:endParaRPr dirty="0"/>
          </a:p>
        </p:txBody>
      </p:sp>
      <p:sp>
        <p:nvSpPr>
          <p:cNvPr id="442" name="Google Shape;442;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sv-SE" dirty="0"/>
              <a:t>Även när motivationen är hög </a:t>
            </a:r>
            <a:r>
              <a:rPr lang="sv-SE" b="1" dirty="0"/>
              <a:t>är det inte alltid lätt att hitta tid för lärande</a:t>
            </a:r>
            <a:r>
              <a:rPr lang="sv-SE" dirty="0"/>
              <a:t>.</a:t>
            </a:r>
          </a:p>
          <a:p>
            <a:pPr marL="0" lvl="0" indent="0" algn="l" rtl="0">
              <a:lnSpc>
                <a:spcPct val="90000"/>
              </a:lnSpc>
              <a:spcBef>
                <a:spcPts val="0"/>
              </a:spcBef>
              <a:spcAft>
                <a:spcPts val="0"/>
              </a:spcAft>
              <a:buSzPts val="1800"/>
              <a:buNone/>
            </a:pPr>
            <a:endParaRPr lang="sv-SE" dirty="0"/>
          </a:p>
          <a:p>
            <a:pPr marL="0" lvl="0" indent="0" algn="l" rtl="0">
              <a:lnSpc>
                <a:spcPct val="90000"/>
              </a:lnSpc>
              <a:spcBef>
                <a:spcPts val="0"/>
              </a:spcBef>
              <a:spcAft>
                <a:spcPts val="0"/>
              </a:spcAft>
              <a:buSzPts val="1800"/>
              <a:buNone/>
            </a:pPr>
            <a:r>
              <a:rPr lang="sv-SE" dirty="0"/>
              <a:t>Arbete, familj och andra ansvar konkurrerar ofta om din tid och energi.</a:t>
            </a:r>
          </a:p>
          <a:p>
            <a:pPr marL="0" lvl="0" indent="0" algn="l" rtl="0">
              <a:lnSpc>
                <a:spcPct val="90000"/>
              </a:lnSpc>
              <a:spcBef>
                <a:spcPts val="0"/>
              </a:spcBef>
              <a:spcAft>
                <a:spcPts val="0"/>
              </a:spcAft>
              <a:buSzPts val="1800"/>
              <a:buNone/>
            </a:pPr>
            <a:endParaRPr lang="sv-SE" dirty="0"/>
          </a:p>
          <a:p>
            <a:pPr marL="0" lvl="0" indent="0" algn="l" rtl="0">
              <a:lnSpc>
                <a:spcPct val="90000"/>
              </a:lnSpc>
              <a:spcBef>
                <a:spcPts val="0"/>
              </a:spcBef>
              <a:spcAft>
                <a:spcPts val="0"/>
              </a:spcAft>
              <a:buSzPts val="1800"/>
              <a:buNone/>
            </a:pPr>
            <a:r>
              <a:rPr lang="sv-SE" b="1" dirty="0"/>
              <a:t>För att utbildningen ska vara hållbar behöver du vara realistisk och snäll mot dig själv.</a:t>
            </a:r>
          </a:p>
          <a:p>
            <a:pPr marL="0" lvl="0" indent="0" algn="l" rtl="0">
              <a:lnSpc>
                <a:spcPct val="90000"/>
              </a:lnSpc>
              <a:spcBef>
                <a:spcPts val="0"/>
              </a:spcBef>
              <a:spcAft>
                <a:spcPts val="0"/>
              </a:spcAft>
              <a:buSzPts val="1800"/>
              <a:buNone/>
            </a:pPr>
            <a:endParaRPr lang="sv-SE" dirty="0"/>
          </a:p>
          <a:p>
            <a:pPr marL="0" lvl="0" indent="0" algn="l" rtl="0">
              <a:lnSpc>
                <a:spcPct val="90000"/>
              </a:lnSpc>
              <a:spcBef>
                <a:spcPts val="0"/>
              </a:spcBef>
              <a:spcAft>
                <a:spcPts val="0"/>
              </a:spcAft>
              <a:buSzPts val="1800"/>
              <a:buNone/>
            </a:pPr>
            <a:r>
              <a:rPr lang="sv-SE" dirty="0"/>
              <a:t>Fråga dig själv:</a:t>
            </a:r>
          </a:p>
          <a:p>
            <a:pPr marL="342900" lvl="0" indent="-342900" algn="l" rtl="0">
              <a:lnSpc>
                <a:spcPct val="90000"/>
              </a:lnSpc>
              <a:spcBef>
                <a:spcPts val="1000"/>
              </a:spcBef>
              <a:spcAft>
                <a:spcPts val="0"/>
              </a:spcAft>
              <a:buClr>
                <a:srgbClr val="E280AC"/>
              </a:buClr>
              <a:buSzPts val="1800"/>
              <a:buFont typeface="Noto Sans Symbols"/>
              <a:buChar char="▪"/>
            </a:pPr>
            <a:r>
              <a:rPr lang="sv-SE" dirty="0"/>
              <a:t>Hur många timmar kan jag verkligen avsätta varje vecka?</a:t>
            </a:r>
          </a:p>
          <a:p>
            <a:pPr marL="342900" lvl="0" indent="-342900" algn="l" rtl="0">
              <a:lnSpc>
                <a:spcPct val="90000"/>
              </a:lnSpc>
              <a:spcBef>
                <a:spcPts val="1000"/>
              </a:spcBef>
              <a:spcAft>
                <a:spcPts val="0"/>
              </a:spcAft>
              <a:buClr>
                <a:srgbClr val="E280AC"/>
              </a:buClr>
              <a:buSzPts val="1800"/>
              <a:buFont typeface="Noto Sans Symbols"/>
              <a:buChar char="▪"/>
            </a:pPr>
            <a:r>
              <a:rPr lang="sv-SE" dirty="0"/>
              <a:t>Behöver jag flexibilitet (asynkrona kurser, inspelade sessioner)?</a:t>
            </a:r>
          </a:p>
          <a:p>
            <a:pPr marL="342900" lvl="0" indent="-342900" algn="l" rtl="0">
              <a:lnSpc>
                <a:spcPct val="90000"/>
              </a:lnSpc>
              <a:spcBef>
                <a:spcPts val="1000"/>
              </a:spcBef>
              <a:spcAft>
                <a:spcPts val="0"/>
              </a:spcAft>
              <a:buClr>
                <a:srgbClr val="E280AC"/>
              </a:buClr>
              <a:buSzPts val="1800"/>
              <a:buFont typeface="Noto Sans Symbols"/>
              <a:buChar char="▪"/>
            </a:pPr>
            <a:r>
              <a:rPr lang="sv-SE" dirty="0"/>
              <a:t>Kan jag få stöd från familj eller vänner medan jag studerar?</a:t>
            </a:r>
            <a:endParaRPr lang="en-US" dirty="0"/>
          </a:p>
          <a:p>
            <a:pPr marL="0" lvl="0" indent="0" algn="l" rtl="0">
              <a:lnSpc>
                <a:spcPct val="90000"/>
              </a:lnSpc>
              <a:spcBef>
                <a:spcPts val="1000"/>
              </a:spcBef>
              <a:spcAft>
                <a:spcPts val="0"/>
              </a:spcAft>
              <a:buSzPts val="1800"/>
              <a:buNone/>
            </a:pPr>
            <a:endParaRPr lang="sv-SE" dirty="0">
              <a:solidFill>
                <a:schemeClr val="dk1"/>
              </a:solidFill>
            </a:endParaRPr>
          </a:p>
          <a:p>
            <a:pPr marL="0" lvl="0" indent="0" algn="l" rtl="0">
              <a:lnSpc>
                <a:spcPct val="90000"/>
              </a:lnSpc>
              <a:spcBef>
                <a:spcPts val="1000"/>
              </a:spcBef>
              <a:spcAft>
                <a:spcPts val="0"/>
              </a:spcAft>
              <a:buSzPts val="1800"/>
              <a:buNone/>
            </a:pPr>
            <a:r>
              <a:rPr lang="sv-SE" dirty="0">
                <a:solidFill>
                  <a:schemeClr val="dk1"/>
                </a:solidFill>
              </a:rPr>
              <a:t>Digital flexibilitet är avgörande för vuxna studerande; EU lyfter fram detta i </a:t>
            </a:r>
            <a:r>
              <a:rPr lang="sv-SE" i="1" dirty="0">
                <a:solidFill>
                  <a:schemeClr val="dk1"/>
                </a:solidFill>
              </a:rPr>
              <a:t>Digital Education Action Plan 2021–2027. En bra kurs passar inte bara dina mål, utan också ditt liv.</a:t>
            </a:r>
            <a:endParaRPr i="1" dirty="0"/>
          </a:p>
        </p:txBody>
      </p:sp>
      <p:pic>
        <p:nvPicPr>
          <p:cNvPr id="443" name="Google Shape;443;p6" title="donna-anziana-del-colpo-medio-che-studia-nell-aula.jpg"/>
          <p:cNvPicPr preferRelativeResize="0">
            <a:picLocks noGrp="1"/>
          </p:cNvPicPr>
          <p:nvPr>
            <p:ph type="pic" idx="3"/>
          </p:nvPr>
        </p:nvPicPr>
        <p:blipFill rotWithShape="1">
          <a:blip r:embed="rId4">
            <a:alphaModFix/>
          </a:blip>
          <a:srcRect t="18318" b="21581"/>
          <a:stretch/>
        </p:blipFill>
        <p:spPr>
          <a:xfrm>
            <a:off x="7573992" y="2334815"/>
            <a:ext cx="4618010" cy="4157932"/>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DEDBE5FC-8C53-F3DD-F918-56D688C34295}"/>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err="1">
                <a:solidFill>
                  <a:srgbClr val="E64424"/>
                </a:solidFill>
                <a:latin typeface="Calibri"/>
                <a:ea typeface="Calibri"/>
                <a:cs typeface="Calibri"/>
              </a:rPr>
              <a:t>Avslutande</a:t>
            </a:r>
            <a:r>
              <a:rPr lang="en-US" sz="4000" b="1" dirty="0">
                <a:solidFill>
                  <a:srgbClr val="E64424"/>
                </a:solidFill>
                <a:latin typeface="Calibri"/>
                <a:ea typeface="Calibri"/>
                <a:cs typeface="Calibri"/>
              </a:rPr>
              <a:t> </a:t>
            </a:r>
            <a:r>
              <a:rPr lang="en-US" sz="4000" b="1" dirty="0" err="1">
                <a:solidFill>
                  <a:srgbClr val="E64424"/>
                </a:solidFill>
                <a:latin typeface="Calibri"/>
                <a:ea typeface="Calibri"/>
                <a:cs typeface="Calibri"/>
              </a:rPr>
              <a:t>diskussion</a:t>
            </a:r>
            <a:endParaRPr lang="en-US"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3C9B31C9-3176-ABBE-8A97-08CA7D135432}"/>
              </a:ext>
            </a:extLst>
          </p:cNvPr>
          <p:cNvPicPr>
            <a:picLocks noChangeAspect="1"/>
          </p:cNvPicPr>
          <p:nvPr/>
        </p:nvPicPr>
        <p:blipFill>
          <a:blip r:embed="rId2"/>
          <a:stretch>
            <a:fillRect/>
          </a:stretch>
        </p:blipFill>
        <p:spPr>
          <a:xfrm>
            <a:off x="499135" y="4774252"/>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953F9E50-AF20-85A1-267B-CF03037D7CC7}"/>
              </a:ext>
            </a:extLst>
          </p:cNvPr>
          <p:cNvPicPr>
            <a:picLocks noChangeAspect="1"/>
          </p:cNvPicPr>
          <p:nvPr/>
        </p:nvPicPr>
        <p:blipFill>
          <a:blip r:embed="rId2"/>
          <a:stretch>
            <a:fillRect/>
          </a:stretch>
        </p:blipFill>
        <p:spPr>
          <a:xfrm>
            <a:off x="503464" y="3214997"/>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3CE45C0E-74C5-3572-9078-4297CC93A65F}"/>
              </a:ext>
            </a:extLst>
          </p:cNvPr>
          <p:cNvPicPr>
            <a:picLocks noChangeAspect="1"/>
          </p:cNvPicPr>
          <p:nvPr/>
        </p:nvPicPr>
        <p:blipFill>
          <a:blip r:embed="rId2"/>
          <a:stretch>
            <a:fillRect/>
          </a:stretch>
        </p:blipFill>
        <p:spPr>
          <a:xfrm>
            <a:off x="507794" y="1626053"/>
            <a:ext cx="438150" cy="438150"/>
          </a:xfrm>
          <a:prstGeom prst="rect">
            <a:avLst/>
          </a:prstGeom>
        </p:spPr>
      </p:pic>
      <p:sp>
        <p:nvSpPr>
          <p:cNvPr id="22" name="CasellaDiTesto 21">
            <a:extLst>
              <a:ext uri="{FF2B5EF4-FFF2-40B4-BE49-F238E27FC236}">
                <a16:creationId xmlns:a16="http://schemas.microsoft.com/office/drawing/2014/main" id="{2914007C-5925-E199-BE51-50D1B7CC147F}"/>
              </a:ext>
            </a:extLst>
          </p:cNvPr>
          <p:cNvSpPr txBox="1"/>
          <p:nvPr/>
        </p:nvSpPr>
        <p:spPr>
          <a:xfrm>
            <a:off x="1310244" y="1607127"/>
            <a:ext cx="806730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latin typeface="Calibri" panose="020F0502020204030204" pitchFamily="34" charset="0"/>
                <a:cs typeface="Calibri" panose="020F0502020204030204" pitchFamily="34" charset="0"/>
              </a:rPr>
              <a:t>Vad vill jag verkligen lära mig just nu, och varför?</a:t>
            </a:r>
            <a:endParaRPr lang="en-US"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4E880D9B-DEB6-2FA5-7777-61AB338A0EFE}"/>
              </a:ext>
            </a:extLst>
          </p:cNvPr>
          <p:cNvSpPr txBox="1"/>
          <p:nvPr/>
        </p:nvSpPr>
        <p:spPr>
          <a:xfrm>
            <a:off x="1310244" y="3210295"/>
            <a:ext cx="943296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latin typeface="Calibri" panose="020F0502020204030204" pitchFamily="34" charset="0"/>
                <a:cs typeface="Calibri" panose="020F0502020204030204" pitchFamily="34" charset="0"/>
              </a:rPr>
              <a:t>Vilket utbildningsformat skulle passa bäst med min tid och energi?</a:t>
            </a:r>
            <a:endParaRPr lang="en-US"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C138D184-366A-B1DD-8AA9-836DFA9327D8}"/>
              </a:ext>
            </a:extLst>
          </p:cNvPr>
          <p:cNvSpPr txBox="1"/>
          <p:nvPr/>
        </p:nvSpPr>
        <p:spPr>
          <a:xfrm>
            <a:off x="1310244" y="4585854"/>
            <a:ext cx="816626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latin typeface="Calibri" panose="020F0502020204030204" pitchFamily="34" charset="0"/>
                <a:cs typeface="Calibri" panose="020F0502020204030204" pitchFamily="34" charset="0"/>
              </a:rPr>
              <a:t>Har jag någonsin påbörjat en kurs som inte passade mig?</a:t>
            </a:r>
          </a:p>
          <a:p>
            <a:r>
              <a:rPr lang="sv-SE" sz="2400" dirty="0">
                <a:latin typeface="Calibri" panose="020F0502020204030204" pitchFamily="34" charset="0"/>
                <a:cs typeface="Calibri" panose="020F0502020204030204" pitchFamily="34" charset="0"/>
              </a:rPr>
              <a:t>Vad skulle jag kunna göra annorlunda nu?</a:t>
            </a:r>
            <a:endParaRPr lang="it-IT"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4727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938598" cy="1762299"/>
          </a:xfrm>
        </p:spPr>
        <p:txBody>
          <a:bodyPr/>
          <a:lstStyle/>
          <a:p>
            <a:pPr lvl="0">
              <a:spcBef>
                <a:spcPts val="0"/>
              </a:spcBef>
              <a:buClr>
                <a:schemeClr val="lt1"/>
              </a:buClr>
              <a:buSzPts val="4800"/>
            </a:pPr>
            <a:r>
              <a:rPr lang="en-GB" dirty="0"/>
              <a:t>DELMOMENT</a:t>
            </a:r>
            <a:r>
              <a:rPr lang="en-GB" noProof="0" dirty="0"/>
              <a:t> 3.4: </a:t>
            </a:r>
            <a:r>
              <a:rPr lang="en-US" dirty="0" err="1"/>
              <a:t>Ansöknings</a:t>
            </a:r>
            <a:r>
              <a:rPr lang="en-US" dirty="0"/>
              <a:t>- </a:t>
            </a:r>
            <a:r>
              <a:rPr lang="en-US" dirty="0" err="1"/>
              <a:t>och</a:t>
            </a:r>
            <a:r>
              <a:rPr lang="en-US" dirty="0"/>
              <a:t> </a:t>
            </a:r>
            <a:r>
              <a:rPr lang="en-US" dirty="0" err="1"/>
              <a:t>anmälningsprocedurer</a:t>
            </a: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802DDCE9-2D3E-1EC5-9C55-7E295BC3C7A7}"/>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01D209AE-F065-6661-0F8B-91ABF2975B82}"/>
              </a:ext>
            </a:extLst>
          </p:cNvPr>
          <p:cNvSpPr txBox="1">
            <a:spLocks noGrp="1"/>
          </p:cNvSpPr>
          <p:nvPr>
            <p:ph type="body" idx="2"/>
          </p:nvPr>
        </p:nvSpPr>
        <p:spPr>
          <a:xfrm>
            <a:off x="4756312" y="2578499"/>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sv-SE" sz="2200" dirty="0"/>
              <a:t>Du kommer att lära dig hur du tar praktiska steg för att anmäla dig till en utbildning. </a:t>
            </a:r>
          </a:p>
          <a:p>
            <a:pPr marL="0" lvl="0" indent="0" algn="l" rtl="0">
              <a:lnSpc>
                <a:spcPct val="90000"/>
              </a:lnSpc>
              <a:spcBef>
                <a:spcPts val="0"/>
              </a:spcBef>
              <a:spcAft>
                <a:spcPts val="0"/>
              </a:spcAft>
              <a:buClr>
                <a:srgbClr val="3A3838"/>
              </a:buClr>
              <a:buSzPts val="2000"/>
              <a:buNone/>
            </a:pPr>
            <a:r>
              <a:rPr lang="sv-SE" sz="2200" dirty="0"/>
              <a:t>Från att förstå vilka dokument som behövs till att veta var och hur du ansöker, kommer den här delen att hjälpa dig att gå från intresse till handling med självförtroende.</a:t>
            </a:r>
            <a:endParaRPr lang="en-US" sz="2200" dirty="0"/>
          </a:p>
        </p:txBody>
      </p:sp>
    </p:spTree>
    <p:extLst>
      <p:ext uri="{BB962C8B-B14F-4D97-AF65-F5344CB8AC3E}">
        <p14:creationId xmlns:p14="http://schemas.microsoft.com/office/powerpoint/2010/main" val="152887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sv-SE" dirty="0"/>
              <a:t>Vad du kan behöva för att ansöka</a:t>
            </a:r>
            <a:endParaRPr dirty="0"/>
          </a:p>
        </p:txBody>
      </p:sp>
      <p:sp>
        <p:nvSpPr>
          <p:cNvPr id="460" name="Google Shape;460;p9"/>
          <p:cNvSpPr txBox="1"/>
          <p:nvPr/>
        </p:nvSpPr>
        <p:spPr>
          <a:xfrm>
            <a:off x="954475" y="1301464"/>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Personlig Information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Obligatorisk</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Fullständigt naman, kontaktuppgrifter, födelsedatum – dubbekolla alltid stavningen!</a:t>
            </a:r>
            <a:endParaRPr lang="it-IT" sz="1800" dirty="0">
              <a:solidFill>
                <a:schemeClr val="dk1"/>
              </a:solidFill>
              <a:latin typeface="Calibri"/>
              <a:ea typeface="Calibri"/>
              <a:cs typeface="Calibri"/>
            </a:endParaRPr>
          </a:p>
        </p:txBody>
      </p:sp>
      <p:sp>
        <p:nvSpPr>
          <p:cNvPr id="461" name="Google Shape;461;p9"/>
          <p:cNvSpPr txBox="1"/>
          <p:nvPr/>
        </p:nvSpPr>
        <p:spPr>
          <a:xfrm>
            <a:off x="954475" y="2212176"/>
            <a:ext cx="10876365" cy="646290"/>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ID eller uppehållstillstånd </a:t>
            </a:r>
            <a:r>
              <a:rPr lang="it-IT" sz="1800" i="1" dirty="0">
                <a:solidFill>
                  <a:schemeClr val="dk1"/>
                </a:solidFill>
                <a:latin typeface="Calibri"/>
                <a:ea typeface="Calibri"/>
                <a:cs typeface="Calibri"/>
                <a:sym typeface="Calibri"/>
              </a:rPr>
              <a:t>(Obligatorisk)</a:t>
            </a:r>
          </a:p>
          <a:p>
            <a:r>
              <a:rPr lang="it-IT" sz="1800" dirty="0">
                <a:solidFill>
                  <a:schemeClr val="dk1"/>
                </a:solidFill>
                <a:latin typeface="Calibri"/>
                <a:ea typeface="Calibri"/>
                <a:cs typeface="Calibri"/>
                <a:sym typeface="Calibri"/>
              </a:rPr>
              <a:t>En skannad kopia av ditt nationella ID eller lagliga uppehållsdokument kan krävas.</a:t>
            </a:r>
            <a:endParaRPr sz="1800" dirty="0">
              <a:solidFill>
                <a:schemeClr val="dk1"/>
              </a:solidFill>
              <a:latin typeface="Calibri"/>
              <a:ea typeface="Calibri"/>
              <a:cs typeface="Calibri"/>
              <a:sym typeface="Calibri"/>
            </a:endParaRPr>
          </a:p>
        </p:txBody>
      </p:sp>
      <p:sp>
        <p:nvSpPr>
          <p:cNvPr id="462" name="Google Shape;462;p9"/>
          <p:cNvSpPr txBox="1"/>
          <p:nvPr/>
        </p:nvSpPr>
        <p:spPr>
          <a:xfrm>
            <a:off x="954475" y="3122888"/>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Curriculum Vitae (CV)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Obligatorisk</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Även för nybörjarkurser visar ett ennkelt CV din bakgrund och motivation.</a:t>
            </a:r>
            <a:endParaRPr lang="it-IT" sz="1800" dirty="0">
              <a:solidFill>
                <a:schemeClr val="dk1"/>
              </a:solidFill>
              <a:latin typeface="Calibri"/>
              <a:ea typeface="Calibri"/>
              <a:cs typeface="Calibri"/>
            </a:endParaRPr>
          </a:p>
        </p:txBody>
      </p:sp>
      <p:sp>
        <p:nvSpPr>
          <p:cNvPr id="463" name="Google Shape;463;p9"/>
          <p:cNvSpPr txBox="1"/>
          <p:nvPr/>
        </p:nvSpPr>
        <p:spPr>
          <a:xfrm>
            <a:off x="954475" y="4033600"/>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Motivationsbrev </a:t>
            </a:r>
            <a:r>
              <a:rPr lang="it-IT" sz="1800" i="1" dirty="0">
                <a:solidFill>
                  <a:schemeClr val="dk1"/>
                </a:solidFill>
                <a:latin typeface="Calibri"/>
                <a:ea typeface="Calibri"/>
                <a:cs typeface="Calibri"/>
                <a:sym typeface="Calibri"/>
              </a:rPr>
              <a:t>(Valfritt – om det efterfrågas)</a:t>
            </a:r>
            <a:br>
              <a:rPr lang="it-IT" sz="1800" dirty="0">
                <a:latin typeface="Calibri"/>
                <a:ea typeface="Calibri"/>
                <a:cs typeface="Calibri"/>
              </a:rPr>
            </a:br>
            <a:r>
              <a:rPr lang="it-IT" sz="1800" dirty="0">
                <a:solidFill>
                  <a:schemeClr val="dk1"/>
                </a:solidFill>
                <a:latin typeface="Calibri"/>
                <a:ea typeface="Calibri"/>
                <a:cs typeface="Calibri"/>
                <a:sym typeface="Calibri"/>
              </a:rPr>
              <a:t>Ett kort motivation som förklarar </a:t>
            </a:r>
            <a:r>
              <a:rPr lang="sv-SE" sz="1800" dirty="0">
                <a:solidFill>
                  <a:schemeClr val="dk1"/>
                </a:solidFill>
                <a:latin typeface="Calibri"/>
                <a:ea typeface="Calibri"/>
                <a:cs typeface="Calibri"/>
                <a:sym typeface="Calibri"/>
              </a:rPr>
              <a:t>varför du vill delta i kursen (om det efterfrågas) </a:t>
            </a:r>
            <a:endParaRPr sz="1800" dirty="0">
              <a:solidFill>
                <a:schemeClr val="dk1"/>
              </a:solidFill>
              <a:latin typeface="Calibri"/>
              <a:ea typeface="Calibri"/>
              <a:cs typeface="Calibri"/>
              <a:sym typeface="Calibri"/>
            </a:endParaRPr>
          </a:p>
        </p:txBody>
      </p:sp>
      <p:sp>
        <p:nvSpPr>
          <p:cNvPr id="464" name="Google Shape;464;p9"/>
          <p:cNvSpPr txBox="1"/>
          <p:nvPr/>
        </p:nvSpPr>
        <p:spPr>
          <a:xfrm>
            <a:off x="954475" y="4944312"/>
            <a:ext cx="10876365" cy="646331"/>
          </a:xfrm>
          <a:prstGeom prst="rect">
            <a:avLst/>
          </a:prstGeom>
          <a:noFill/>
          <a:ln>
            <a:noFill/>
          </a:ln>
        </p:spPr>
        <p:txBody>
          <a:bodyPr spcFirstLastPara="1" wrap="square" lIns="91425" tIns="45700" rIns="91425" bIns="45700" anchor="t" anchorCtr="0">
            <a:spAutoFit/>
          </a:bodyPr>
          <a:lstStyle/>
          <a:p>
            <a:r>
              <a:rPr lang="sv-SE" sz="1800" b="1" dirty="0">
                <a:solidFill>
                  <a:schemeClr val="dk1"/>
                </a:solidFill>
                <a:latin typeface="Calibri"/>
                <a:ea typeface="Calibri"/>
                <a:cs typeface="Calibri"/>
                <a:sym typeface="Calibri"/>
              </a:rPr>
              <a:t>Tidigare kvalifikationer </a:t>
            </a:r>
            <a:r>
              <a:rPr lang="sv-SE" sz="1800" i="1" dirty="0">
                <a:solidFill>
                  <a:schemeClr val="dk1"/>
                </a:solidFill>
                <a:latin typeface="Calibri"/>
                <a:ea typeface="Calibri"/>
                <a:cs typeface="Calibri"/>
                <a:sym typeface="Calibri"/>
              </a:rPr>
              <a:t>(Valfritt – om det efterfrågas)</a:t>
            </a:r>
            <a:br>
              <a:rPr lang="sv-SE" sz="1800" dirty="0">
                <a:latin typeface="Calibri"/>
                <a:ea typeface="Calibri"/>
                <a:cs typeface="Calibri"/>
              </a:rPr>
            </a:br>
            <a:r>
              <a:rPr lang="sv-SE" sz="1800" dirty="0">
                <a:solidFill>
                  <a:schemeClr val="dk1"/>
                </a:solidFill>
                <a:latin typeface="Calibri"/>
                <a:ea typeface="Calibri"/>
                <a:cs typeface="Calibri"/>
                <a:sym typeface="Calibri"/>
              </a:rPr>
              <a:t>Diplom eller certifikat från tidigare utbilnding eller kurser (om relevant).</a:t>
            </a:r>
          </a:p>
        </p:txBody>
      </p:sp>
      <p:sp>
        <p:nvSpPr>
          <p:cNvPr id="465" name="Google Shape;465;p9"/>
          <p:cNvSpPr txBox="1"/>
          <p:nvPr/>
        </p:nvSpPr>
        <p:spPr>
          <a:xfrm>
            <a:off x="954475" y="5855024"/>
            <a:ext cx="10876365" cy="646331"/>
          </a:xfrm>
          <a:prstGeom prst="rect">
            <a:avLst/>
          </a:prstGeom>
          <a:noFill/>
          <a:ln>
            <a:noFill/>
          </a:ln>
        </p:spPr>
        <p:txBody>
          <a:bodyPr spcFirstLastPara="1" wrap="square" lIns="91425" tIns="45700" rIns="91425" bIns="45700" anchor="t" anchorCtr="0">
            <a:spAutoFit/>
          </a:bodyPr>
          <a:lstStyle/>
          <a:p>
            <a:r>
              <a:rPr lang="it-IT" sz="1800" b="1" dirty="0">
                <a:solidFill>
                  <a:schemeClr val="dk1"/>
                </a:solidFill>
                <a:latin typeface="Calibri"/>
                <a:ea typeface="Calibri"/>
                <a:cs typeface="Calibri"/>
                <a:sym typeface="Calibri"/>
              </a:rPr>
              <a:t>Ansökningsdeadlines </a:t>
            </a:r>
            <a:r>
              <a:rPr lang="it-IT" sz="1800" dirty="0">
                <a:solidFill>
                  <a:schemeClr val="dk1"/>
                </a:solidFill>
                <a:latin typeface="Calibri"/>
                <a:ea typeface="Calibri"/>
                <a:cs typeface="Calibri"/>
                <a:sym typeface="Calibri"/>
              </a:rPr>
              <a:t>(</a:t>
            </a:r>
            <a:r>
              <a:rPr lang="it-IT" sz="1800" i="1" dirty="0">
                <a:solidFill>
                  <a:schemeClr val="dk1"/>
                </a:solidFill>
                <a:latin typeface="Calibri"/>
                <a:ea typeface="Calibri"/>
                <a:cs typeface="Calibri"/>
                <a:sym typeface="Calibri"/>
              </a:rPr>
              <a:t>Obligatorisk</a:t>
            </a:r>
            <a:r>
              <a:rPr lang="it-IT" sz="1800" dirty="0">
                <a:solidFill>
                  <a:schemeClr val="dk1"/>
                </a:solidFill>
                <a:latin typeface="Calibri"/>
                <a:ea typeface="Calibri"/>
                <a:cs typeface="Calibri"/>
                <a:sym typeface="Calibri"/>
              </a:rPr>
              <a:t>)</a:t>
            </a:r>
            <a:br>
              <a:rPr lang="it-IT" sz="1800" dirty="0">
                <a:latin typeface="Calibri"/>
                <a:ea typeface="Calibri"/>
                <a:cs typeface="Calibri"/>
              </a:rPr>
            </a:br>
            <a:r>
              <a:rPr lang="it-IT" sz="1800" dirty="0">
                <a:solidFill>
                  <a:schemeClr val="dk1"/>
                </a:solidFill>
                <a:latin typeface="Calibri"/>
                <a:ea typeface="Calibri"/>
                <a:cs typeface="Calibri"/>
                <a:sym typeface="Calibri"/>
              </a:rPr>
              <a:t>Kontrollera alltid sista ansökningsdatum och ansök i god ti – sena ansökningar avlsås ofta.</a:t>
            </a:r>
            <a:endParaRPr dirty="0">
              <a:solidFill>
                <a:schemeClr val="dk1"/>
              </a:solidFill>
            </a:endParaRPr>
          </a:p>
        </p:txBody>
      </p:sp>
      <p:pic>
        <p:nvPicPr>
          <p:cNvPr id="466" name="Google Shape;466;p9"/>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467" name="Google Shape;467;p9"/>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468" name="Google Shape;468;p9"/>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469" name="Google Shape;469;p9"/>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470" name="Google Shape;470;p9"/>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471" name="Google Shape;471;p9"/>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F46103AB-420C-606F-9D6E-9DE721D00914}"/>
              </a:ext>
            </a:extLst>
          </p:cNvPr>
          <p:cNvSpPr/>
          <p:nvPr/>
        </p:nvSpPr>
        <p:spPr>
          <a:xfrm>
            <a:off x="309274" y="1321581"/>
            <a:ext cx="5703626" cy="1121831"/>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rgbClr val="171616"/>
                </a:solidFill>
                <a:latin typeface="Calibri"/>
              </a:rPr>
              <a:t>🏫 </a:t>
            </a:r>
            <a:r>
              <a:rPr lang="it-IT" sz="1800" b="1" baseline="0" dirty="0">
                <a:solidFill>
                  <a:srgbClr val="171616"/>
                </a:solidFill>
                <a:latin typeface="Calibri"/>
              </a:rPr>
              <a:t>Offentliga vuxenutbildningscenter</a:t>
            </a:r>
            <a:r>
              <a:rPr lang="it-IT" sz="1800" baseline="0" dirty="0">
                <a:solidFill>
                  <a:srgbClr val="171616"/>
                </a:solidFill>
                <a:latin typeface="Calibri"/>
              </a:rPr>
              <a:t>: </a:t>
            </a:r>
            <a:r>
              <a:rPr lang="sv-SE" sz="1800" baseline="0" dirty="0">
                <a:solidFill>
                  <a:srgbClr val="171616"/>
                </a:solidFill>
                <a:latin typeface="Calibri"/>
              </a:rPr>
              <a:t>Dessa erbjuder ett brett utbud av kurser, ofta gratis eller till låg kostnad, anpassade för vuxna som återvänder till studier.</a:t>
            </a:r>
            <a:endParaRPr lang="it-IT" dirty="0">
              <a:cs typeface="Arial"/>
            </a:endParaRPr>
          </a:p>
        </p:txBody>
      </p:sp>
      <p:sp>
        <p:nvSpPr>
          <p:cNvPr id="476" name="Google Shape;476;p10"/>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it-IT" dirty="0"/>
              <a:t>Hitta och få tillgång till kurser</a:t>
            </a:r>
            <a:endParaRPr dirty="0"/>
          </a:p>
        </p:txBody>
      </p:sp>
      <p:sp>
        <p:nvSpPr>
          <p:cNvPr id="478" name="Google Shape;478;p10"/>
          <p:cNvSpPr txBox="1">
            <a:spLocks noGrp="1"/>
          </p:cNvSpPr>
          <p:nvPr>
            <p:ph type="body" idx="3"/>
          </p:nvPr>
        </p:nvSpPr>
        <p:spPr>
          <a:xfrm>
            <a:off x="6471302" y="1057444"/>
            <a:ext cx="5496885" cy="5800555"/>
          </a:xfrm>
          <a:prstGeom prst="rect">
            <a:avLst/>
          </a:prstGeom>
          <a:noFill/>
          <a:ln>
            <a:noFill/>
          </a:ln>
        </p:spPr>
        <p:txBody>
          <a:bodyPr spcFirstLastPara="1" wrap="square" lIns="91425" tIns="45700" rIns="91425" bIns="45700" anchor="t" anchorCtr="0">
            <a:noAutofit/>
          </a:bodyPr>
          <a:lstStyle/>
          <a:p>
            <a:pPr marL="342900" indent="-342900">
              <a:spcBef>
                <a:spcPts val="0"/>
              </a:spcBef>
              <a:buAutoNum type="arabicPeriod"/>
            </a:pPr>
            <a:r>
              <a:rPr lang="it-IT" b="1" dirty="0">
                <a:latin typeface="Calibri"/>
                <a:ea typeface="Calibri"/>
                <a:cs typeface="Calibri"/>
                <a:sym typeface="Calibri"/>
              </a:rPr>
              <a:t>Använd politliga onlineplattformar</a:t>
            </a:r>
            <a:br>
              <a:rPr lang="it-IT" dirty="0">
                <a:latin typeface="Calibri"/>
                <a:ea typeface="Calibri"/>
                <a:cs typeface="Calibri"/>
              </a:rPr>
            </a:br>
            <a:r>
              <a:rPr lang="it-IT" dirty="0">
                <a:latin typeface="Calibri"/>
                <a:ea typeface="Calibri"/>
                <a:cs typeface="Calibri"/>
                <a:sym typeface="Calibri"/>
              </a:rPr>
              <a:t>Utforska portaler som </a:t>
            </a:r>
            <a:r>
              <a:rPr lang="it-IT" u="sng" dirty="0">
                <a:solidFill>
                  <a:schemeClr val="hlink"/>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EPALE</a:t>
            </a:r>
            <a:r>
              <a:rPr lang="it-IT" dirty="0">
                <a:latin typeface="Calibri"/>
                <a:ea typeface="Calibri"/>
                <a:cs typeface="Calibri"/>
                <a:sym typeface="Calibri"/>
              </a:rPr>
              <a:t>, </a:t>
            </a:r>
            <a:r>
              <a:rPr lang="it-IT" u="sng" dirty="0">
                <a:solidFill>
                  <a:schemeClr val="hlink"/>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EURES</a:t>
            </a:r>
            <a:r>
              <a:rPr lang="it-IT" dirty="0">
                <a:latin typeface="Calibri"/>
                <a:ea typeface="Calibri"/>
                <a:cs typeface="Calibri"/>
                <a:sym typeface="Calibri"/>
              </a:rPr>
              <a:t>,</a:t>
            </a:r>
            <a:r>
              <a:rPr lang="sv-SE" dirty="0">
                <a:latin typeface="Calibri"/>
                <a:ea typeface="Calibri"/>
                <a:cs typeface="Calibri"/>
                <a:sym typeface="Calibri"/>
              </a:rPr>
              <a:t> eller dina nationella/regionala yrkesutbildningscenter. Dessa portaler publicerar regelbundet information om gratis eller finansierade utbildningsmöjligheter.</a:t>
            </a:r>
          </a:p>
          <a:p>
            <a:pPr marL="342900" indent="-342900">
              <a:spcBef>
                <a:spcPts val="0"/>
              </a:spcBef>
              <a:buAutoNum type="arabicPeriod"/>
            </a:pPr>
            <a:endParaRPr lang="it-IT" dirty="0">
              <a:latin typeface="Calibri"/>
              <a:ea typeface="Calibri"/>
              <a:cs typeface="Calibri"/>
              <a:sym typeface="Calibri"/>
            </a:endParaRPr>
          </a:p>
          <a:p>
            <a:pPr marL="0" indent="0">
              <a:spcBef>
                <a:spcPts val="0"/>
              </a:spcBef>
            </a:pPr>
            <a:r>
              <a:rPr lang="it-IT" b="1" dirty="0">
                <a:latin typeface="Calibri"/>
                <a:ea typeface="Calibri"/>
                <a:cs typeface="Calibri"/>
                <a:sym typeface="Calibri"/>
              </a:rPr>
              <a:t>2. Sök efter ansökningssektioner</a:t>
            </a:r>
            <a:endParaRPr lang="it-IT" b="1" dirty="0">
              <a:latin typeface="Calibri"/>
              <a:ea typeface="Calibri"/>
              <a:cs typeface="Calibri"/>
            </a:endParaRPr>
          </a:p>
          <a:p>
            <a:pPr marL="0" indent="0"/>
            <a:r>
              <a:rPr lang="sv-SE" dirty="0">
                <a:latin typeface="Calibri"/>
                <a:ea typeface="Calibri"/>
                <a:cs typeface="Calibri"/>
                <a:sym typeface="Calibri"/>
              </a:rPr>
              <a:t>På varje kurssida, leta efter knappar eller länkar som: “</a:t>
            </a:r>
            <a:r>
              <a:rPr lang="sv-SE" b="1" dirty="0">
                <a:latin typeface="Calibri"/>
                <a:ea typeface="Calibri"/>
                <a:cs typeface="Calibri"/>
                <a:sym typeface="Calibri"/>
              </a:rPr>
              <a:t>Ansök</a:t>
            </a:r>
            <a:r>
              <a:rPr lang="sv-SE" dirty="0">
                <a:latin typeface="Calibri"/>
                <a:ea typeface="Calibri"/>
                <a:cs typeface="Calibri"/>
                <a:sym typeface="Calibri"/>
              </a:rPr>
              <a:t>”, “</a:t>
            </a:r>
            <a:r>
              <a:rPr lang="sv-SE" b="1" dirty="0">
                <a:latin typeface="Calibri"/>
                <a:ea typeface="Calibri"/>
                <a:cs typeface="Calibri"/>
                <a:sym typeface="Calibri"/>
              </a:rPr>
              <a:t>Registrera dig</a:t>
            </a:r>
            <a:r>
              <a:rPr lang="sv-SE" dirty="0">
                <a:latin typeface="Calibri"/>
                <a:ea typeface="Calibri"/>
                <a:cs typeface="Calibri"/>
                <a:sym typeface="Calibri"/>
              </a:rPr>
              <a:t>”, “</a:t>
            </a:r>
            <a:r>
              <a:rPr lang="sv-SE" b="1" dirty="0">
                <a:latin typeface="Calibri"/>
                <a:ea typeface="Calibri"/>
                <a:cs typeface="Calibri"/>
                <a:sym typeface="Calibri"/>
              </a:rPr>
              <a:t>Anmäl dig nu</a:t>
            </a:r>
            <a:r>
              <a:rPr lang="sv-SE" dirty="0">
                <a:latin typeface="Calibri"/>
                <a:ea typeface="Calibri"/>
                <a:cs typeface="Calibri"/>
                <a:sym typeface="Calibri"/>
              </a:rPr>
              <a:t>”, “</a:t>
            </a:r>
            <a:r>
              <a:rPr lang="sv-SE" b="1" dirty="0">
                <a:latin typeface="Calibri"/>
                <a:ea typeface="Calibri"/>
                <a:cs typeface="Calibri"/>
                <a:sym typeface="Calibri"/>
              </a:rPr>
              <a:t>Starta din ansökan</a:t>
            </a:r>
            <a:r>
              <a:rPr lang="sv-SE" dirty="0">
                <a:latin typeface="Calibri"/>
                <a:ea typeface="Calibri"/>
                <a:cs typeface="Calibri"/>
                <a:sym typeface="Calibri"/>
              </a:rPr>
              <a:t>”.</a:t>
            </a:r>
          </a:p>
          <a:p>
            <a:pPr marL="0" indent="0"/>
            <a:r>
              <a:rPr lang="it-IT" b="1" dirty="0">
                <a:latin typeface="Calibri"/>
                <a:ea typeface="Calibri"/>
                <a:cs typeface="Calibri"/>
                <a:sym typeface="Calibri"/>
              </a:rPr>
              <a:t>3. Tveka inte att ta kontakt</a:t>
            </a:r>
            <a:endParaRPr lang="it-IT" b="1" dirty="0">
              <a:latin typeface="Calibri"/>
              <a:ea typeface="Calibri"/>
              <a:cs typeface="Calibri"/>
            </a:endParaRPr>
          </a:p>
          <a:p>
            <a:pPr marL="0" indent="0"/>
            <a:r>
              <a:rPr lang="sv-SE" dirty="0">
                <a:latin typeface="Calibri"/>
                <a:ea typeface="Calibri"/>
                <a:cs typeface="Calibri"/>
                <a:sym typeface="Calibri"/>
              </a:rPr>
              <a:t>Om något är oklart, kontakta utbildningsanordnaren. Du kan fråga om kursinnehåll, schema, kostnader eller certifiering.</a:t>
            </a:r>
          </a:p>
          <a:p>
            <a:pPr marL="0" indent="0"/>
            <a:r>
              <a:rPr lang="it-IT" b="1" dirty="0">
                <a:latin typeface="Calibri"/>
                <a:ea typeface="Calibri"/>
                <a:cs typeface="Calibri"/>
                <a:sym typeface="Calibri"/>
              </a:rPr>
              <a:t>4. Håll dig organiserat efter ansökan</a:t>
            </a:r>
            <a:endParaRPr lang="it-IT" b="1" dirty="0">
              <a:latin typeface="Calibri"/>
              <a:ea typeface="Calibri"/>
              <a:cs typeface="Calibri"/>
            </a:endParaRPr>
          </a:p>
          <a:p>
            <a:pPr marL="0" indent="0"/>
            <a:r>
              <a:rPr lang="sv-SE" dirty="0">
                <a:latin typeface="Calibri"/>
                <a:ea typeface="Calibri"/>
                <a:cs typeface="Calibri"/>
                <a:sym typeface="Calibri"/>
              </a:rPr>
              <a:t>Spara alla bekräftelsemail och ansökningskvitton. Sätt påminnelser för följande steg, som inträdesprov, intervjuer eller första kursdatum. Skapa en mapp på din enhet för att samla dokument och korrespondens på ett ställe.</a:t>
            </a:r>
            <a:endParaRPr dirty="0"/>
          </a:p>
        </p:txBody>
      </p:sp>
      <p:sp>
        <p:nvSpPr>
          <p:cNvPr id="3" name="Rettangolo con angoli arrotondati 2">
            <a:extLst>
              <a:ext uri="{FF2B5EF4-FFF2-40B4-BE49-F238E27FC236}">
                <a16:creationId xmlns:a16="http://schemas.microsoft.com/office/drawing/2014/main" id="{3634EA90-6B5D-DAA6-ECF3-D6CD449DB769}"/>
              </a:ext>
            </a:extLst>
          </p:cNvPr>
          <p:cNvSpPr/>
          <p:nvPr/>
        </p:nvSpPr>
        <p:spPr>
          <a:xfrm>
            <a:off x="309274" y="2588282"/>
            <a:ext cx="5693730" cy="1230688"/>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rtl="0"/>
            <a:r>
              <a:rPr lang="it-IT" sz="1800" dirty="0">
                <a:latin typeface="Calibri"/>
                <a:ea typeface="Segoe UI"/>
                <a:cs typeface="Segoe UI"/>
              </a:rPr>
              <a:t>​</a:t>
            </a:r>
            <a:r>
              <a:rPr lang="it-IT" sz="1800" baseline="0" dirty="0">
                <a:solidFill>
                  <a:srgbClr val="171616"/>
                </a:solidFill>
                <a:latin typeface="Calibri"/>
                <a:ea typeface="Segoe UI"/>
                <a:cs typeface="Segoe UI"/>
              </a:rPr>
              <a:t>💼</a:t>
            </a:r>
            <a:r>
              <a:rPr lang="it-IT" sz="1800" b="1" baseline="0" dirty="0">
                <a:solidFill>
                  <a:srgbClr val="171616"/>
                </a:solidFill>
                <a:latin typeface="Calibri"/>
                <a:ea typeface="Segoe UI"/>
                <a:cs typeface="Segoe UI"/>
              </a:rPr>
              <a:t>Arbetsförmedlingar eller karriärtjänster</a:t>
            </a:r>
            <a:r>
              <a:rPr lang="it-IT" sz="1800" baseline="0" dirty="0">
                <a:solidFill>
                  <a:srgbClr val="171616"/>
                </a:solidFill>
                <a:latin typeface="Calibri"/>
                <a:ea typeface="Segoe UI"/>
                <a:cs typeface="Segoe UI"/>
              </a:rPr>
              <a:t>: </a:t>
            </a:r>
            <a:r>
              <a:rPr lang="sv-SE" sz="1800" baseline="0" dirty="0">
                <a:solidFill>
                  <a:srgbClr val="171616"/>
                </a:solidFill>
                <a:latin typeface="Calibri"/>
                <a:ea typeface="Segoe UI"/>
                <a:cs typeface="Segoe UI"/>
              </a:rPr>
              <a:t>De erbjuder ofta karriärrådgivning, yrkesinriktad utbildning eller omskolningsalternativ, särskilt användbara om du är arbetslös eller byter karriär.</a:t>
            </a:r>
            <a:endParaRPr lang="it-IT" dirty="0">
              <a:cs typeface="Arial"/>
            </a:endParaRPr>
          </a:p>
        </p:txBody>
      </p:sp>
      <p:sp>
        <p:nvSpPr>
          <p:cNvPr id="4" name="Rettangolo con angoli arrotondati 3">
            <a:extLst>
              <a:ext uri="{FF2B5EF4-FFF2-40B4-BE49-F238E27FC236}">
                <a16:creationId xmlns:a16="http://schemas.microsoft.com/office/drawing/2014/main" id="{DFEB418D-64AF-7F24-EDAD-AEE409792111}"/>
              </a:ext>
            </a:extLst>
          </p:cNvPr>
          <p:cNvSpPr/>
          <p:nvPr/>
        </p:nvSpPr>
        <p:spPr>
          <a:xfrm>
            <a:off x="309274" y="5339398"/>
            <a:ext cx="5703626" cy="1220790"/>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rgbClr val="171616"/>
                </a:solidFill>
                <a:latin typeface="Calibri"/>
              </a:rPr>
              <a:t>🏛️ </a:t>
            </a:r>
            <a:r>
              <a:rPr lang="it-IT" sz="1800" b="1" baseline="0" dirty="0">
                <a:solidFill>
                  <a:srgbClr val="171616"/>
                </a:solidFill>
                <a:latin typeface="Calibri"/>
              </a:rPr>
              <a:t>EU eller lokala statliga program</a:t>
            </a:r>
            <a:r>
              <a:rPr lang="it-IT" sz="1800" baseline="0" dirty="0">
                <a:solidFill>
                  <a:srgbClr val="171616"/>
                </a:solidFill>
                <a:latin typeface="Calibri"/>
              </a:rPr>
              <a:t>: </a:t>
            </a:r>
            <a:r>
              <a:rPr lang="sv-SE" sz="1800" baseline="0" dirty="0">
                <a:solidFill>
                  <a:srgbClr val="171616"/>
                </a:solidFill>
                <a:latin typeface="Calibri"/>
              </a:rPr>
              <a:t>Finansierade initiativ riktar sig ofta till specifika grupper (t.ex. kvinnor 45+, arbetslösa, migranter) och kan inkludera högkvalitativ certifierad utbildning.</a:t>
            </a:r>
            <a:endParaRPr lang="it-IT" dirty="0">
              <a:cs typeface="Arial"/>
            </a:endParaRPr>
          </a:p>
        </p:txBody>
      </p:sp>
      <p:sp>
        <p:nvSpPr>
          <p:cNvPr id="5" name="Rettangolo con angoli arrotondati 4">
            <a:extLst>
              <a:ext uri="{FF2B5EF4-FFF2-40B4-BE49-F238E27FC236}">
                <a16:creationId xmlns:a16="http://schemas.microsoft.com/office/drawing/2014/main" id="{79B1DBD7-05D2-531A-2C50-5ED384317E75}"/>
              </a:ext>
            </a:extLst>
          </p:cNvPr>
          <p:cNvSpPr/>
          <p:nvPr/>
        </p:nvSpPr>
        <p:spPr>
          <a:xfrm>
            <a:off x="309273" y="4043007"/>
            <a:ext cx="5703626" cy="1102038"/>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rgbClr val="171616"/>
                </a:solidFill>
                <a:latin typeface="Calibri"/>
              </a:rPr>
              <a:t>🏘️ </a:t>
            </a:r>
            <a:r>
              <a:rPr lang="it-IT" sz="1800" b="1" dirty="0">
                <a:solidFill>
                  <a:srgbClr val="171616"/>
                </a:solidFill>
                <a:latin typeface="Calibri"/>
              </a:rPr>
              <a:t>Ideella föreningar och lokalsamhällsorganisationer</a:t>
            </a:r>
            <a:r>
              <a:rPr lang="it-IT" sz="1800" baseline="0" dirty="0">
                <a:solidFill>
                  <a:srgbClr val="171616"/>
                </a:solidFill>
                <a:latin typeface="Calibri"/>
              </a:rPr>
              <a:t>: </a:t>
            </a:r>
            <a:r>
              <a:rPr lang="sv-SE" sz="1800" baseline="0" dirty="0">
                <a:solidFill>
                  <a:srgbClr val="171616"/>
                </a:solidFill>
                <a:latin typeface="Calibri"/>
              </a:rPr>
              <a:t>Många erbjuder gratis utbildningsprogram (digitala färdigheter, språk, ekonomikunskap) som en del av initiativ för social inkludering.</a:t>
            </a:r>
            <a:endParaRPr lang="it-IT" dirty="0">
              <a:cs typeface="Arial"/>
            </a:endParaRPr>
          </a:p>
        </p:txBody>
      </p:sp>
      <p:sp>
        <p:nvSpPr>
          <p:cNvPr id="6" name="CasellaDiTesto 5">
            <a:extLst>
              <a:ext uri="{FF2B5EF4-FFF2-40B4-BE49-F238E27FC236}">
                <a16:creationId xmlns:a16="http://schemas.microsoft.com/office/drawing/2014/main" id="{42586A00-3270-3C91-65F4-F8190CFA48E7}"/>
              </a:ext>
            </a:extLst>
          </p:cNvPr>
          <p:cNvSpPr txBox="1"/>
          <p:nvPr/>
        </p:nvSpPr>
        <p:spPr>
          <a:xfrm>
            <a:off x="320634" y="825335"/>
            <a:ext cx="4494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800" dirty="0">
                <a:solidFill>
                  <a:srgbClr val="171616"/>
                </a:solidFill>
                <a:latin typeface="Calibri"/>
              </a:rPr>
              <a:t>Här är några pålitliga åtkomstpunkter:</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1"/>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None/>
            </a:pPr>
            <a:r>
              <a:rPr lang="en-US" dirty="0"/>
              <a:t>Vad du </a:t>
            </a:r>
            <a:r>
              <a:rPr lang="en-US" dirty="0" err="1"/>
              <a:t>kan</a:t>
            </a:r>
            <a:r>
              <a:rPr lang="en-US" dirty="0"/>
              <a:t> </a:t>
            </a:r>
            <a:r>
              <a:rPr lang="en-US" dirty="0" err="1"/>
              <a:t>förvänta</a:t>
            </a:r>
            <a:r>
              <a:rPr lang="en-US" dirty="0"/>
              <a:t> dig </a:t>
            </a:r>
            <a:r>
              <a:rPr lang="en-US" dirty="0" err="1"/>
              <a:t>efter</a:t>
            </a:r>
            <a:r>
              <a:rPr lang="en-US" dirty="0"/>
              <a:t> </a:t>
            </a:r>
            <a:r>
              <a:rPr lang="en-US" dirty="0" err="1"/>
              <a:t>att</a:t>
            </a:r>
            <a:r>
              <a:rPr lang="en-US" dirty="0"/>
              <a:t> du </a:t>
            </a:r>
            <a:r>
              <a:rPr lang="en-US" dirty="0" err="1"/>
              <a:t>skickat</a:t>
            </a:r>
            <a:r>
              <a:rPr lang="en-US" dirty="0"/>
              <a:t> in din </a:t>
            </a:r>
            <a:r>
              <a:rPr lang="en-US" dirty="0" err="1"/>
              <a:t>ansökan</a:t>
            </a:r>
            <a:endParaRPr dirty="0"/>
          </a:p>
          <a:p>
            <a:pPr marL="0" lvl="0" indent="0" algn="l" rtl="0">
              <a:lnSpc>
                <a:spcPct val="90000"/>
              </a:lnSpc>
              <a:spcBef>
                <a:spcPts val="1000"/>
              </a:spcBef>
              <a:spcAft>
                <a:spcPts val="0"/>
              </a:spcAft>
              <a:buClr>
                <a:schemeClr val="lt1"/>
              </a:buClr>
              <a:buSzPts val="3200"/>
              <a:buNone/>
            </a:pPr>
            <a:endParaRPr dirty="0"/>
          </a:p>
        </p:txBody>
      </p:sp>
      <p:sp>
        <p:nvSpPr>
          <p:cNvPr id="484" name="Google Shape;484;p11"/>
          <p:cNvSpPr txBox="1">
            <a:spLocks noGrp="1"/>
          </p:cNvSpPr>
          <p:nvPr>
            <p:ph type="body" idx="2"/>
          </p:nvPr>
        </p:nvSpPr>
        <p:spPr>
          <a:xfrm>
            <a:off x="5777345" y="1136073"/>
            <a:ext cx="6243109" cy="572192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it-IT" b="1" dirty="0"/>
              <a:t>1. Bekräftelse</a:t>
            </a:r>
            <a:endParaRPr dirty="0"/>
          </a:p>
          <a:p>
            <a:pPr marL="0" lvl="0" indent="0" algn="l" rtl="0">
              <a:lnSpc>
                <a:spcPct val="90000"/>
              </a:lnSpc>
              <a:spcBef>
                <a:spcPts val="1000"/>
              </a:spcBef>
              <a:spcAft>
                <a:spcPts val="0"/>
              </a:spcAft>
              <a:buClr>
                <a:srgbClr val="171616"/>
              </a:buClr>
              <a:buSzPts val="1800"/>
              <a:buNone/>
            </a:pPr>
            <a:r>
              <a:rPr lang="sv-SE" dirty="0"/>
              <a:t>De flesta utbildningsanordnare skickar ett </a:t>
            </a:r>
            <a:r>
              <a:rPr lang="sv-SE" b="1" dirty="0"/>
              <a:t>bekräftelsemail.</a:t>
            </a:r>
            <a:r>
              <a:rPr lang="sv-SE" dirty="0"/>
              <a:t> Spara det, det kan innehålla inloggningsuppgifter eller information om nästa steg.</a:t>
            </a:r>
            <a:r>
              <a:rPr lang="it-IT" dirty="0"/>
              <a:t>.</a:t>
            </a:r>
            <a:endParaRPr dirty="0"/>
          </a:p>
          <a:p>
            <a:pPr marL="0" lvl="0" indent="0" algn="l" rtl="0">
              <a:lnSpc>
                <a:spcPct val="90000"/>
              </a:lnSpc>
              <a:spcBef>
                <a:spcPts val="1000"/>
              </a:spcBef>
              <a:spcAft>
                <a:spcPts val="0"/>
              </a:spcAft>
              <a:buClr>
                <a:srgbClr val="171616"/>
              </a:buClr>
              <a:buSzPts val="1800"/>
              <a:buNone/>
            </a:pPr>
            <a:r>
              <a:rPr lang="it-IT" b="1" dirty="0"/>
              <a:t>2. Väntetid</a:t>
            </a:r>
            <a:endParaRPr dirty="0"/>
          </a:p>
          <a:p>
            <a:pPr marL="0" lvl="0" indent="0" algn="l" rtl="0">
              <a:lnSpc>
                <a:spcPct val="90000"/>
              </a:lnSpc>
              <a:spcBef>
                <a:spcPts val="1000"/>
              </a:spcBef>
              <a:spcAft>
                <a:spcPts val="0"/>
              </a:spcAft>
              <a:buClr>
                <a:srgbClr val="171616"/>
              </a:buClr>
              <a:buSzPts val="1800"/>
              <a:buNone/>
            </a:pPr>
            <a:r>
              <a:rPr lang="sv-SE" b="1" dirty="0"/>
              <a:t>Du kan behöva vänta några dagar eller veckor. </a:t>
            </a:r>
            <a:r>
              <a:rPr lang="sv-SE" dirty="0"/>
              <a:t>Vissa kurser har begränsade platser, så resultatet kan bero på tillgänglighet eller urval.</a:t>
            </a:r>
          </a:p>
          <a:p>
            <a:pPr marL="0" lvl="0" indent="0" algn="l" rtl="0">
              <a:lnSpc>
                <a:spcPct val="90000"/>
              </a:lnSpc>
              <a:spcBef>
                <a:spcPts val="1000"/>
              </a:spcBef>
              <a:spcAft>
                <a:spcPts val="0"/>
              </a:spcAft>
              <a:buClr>
                <a:srgbClr val="171616"/>
              </a:buClr>
              <a:buSzPts val="1800"/>
              <a:buNone/>
            </a:pPr>
            <a:r>
              <a:rPr lang="it-IT" b="1" dirty="0"/>
              <a:t>3. Uppföljning</a:t>
            </a:r>
            <a:endParaRPr dirty="0"/>
          </a:p>
          <a:p>
            <a:pPr marL="0" lvl="0" indent="0"/>
            <a:r>
              <a:rPr lang="it-IT" b="1" dirty="0"/>
              <a:t>Håll utskik efter mail eller samtal</a:t>
            </a:r>
            <a:r>
              <a:rPr lang="it-IT" dirty="0"/>
              <a:t>. </a:t>
            </a:r>
            <a:r>
              <a:rPr lang="sv-SE" dirty="0"/>
              <a:t>Du kan bli inbjuden till intervju, informationsmöte eller ombedd att skicka in ytterligare dokument.</a:t>
            </a:r>
          </a:p>
          <a:p>
            <a:pPr marL="0" lvl="0" indent="0"/>
            <a:r>
              <a:rPr lang="it-IT" b="1" dirty="0"/>
              <a:t>4. Håll ordning</a:t>
            </a:r>
            <a:endParaRPr b="1" dirty="0"/>
          </a:p>
          <a:p>
            <a:pPr marL="0" lvl="0" indent="0" algn="l" rtl="0">
              <a:lnSpc>
                <a:spcPct val="90000"/>
              </a:lnSpc>
              <a:spcBef>
                <a:spcPts val="1000"/>
              </a:spcBef>
              <a:spcAft>
                <a:spcPts val="0"/>
              </a:spcAft>
              <a:buClr>
                <a:srgbClr val="171616"/>
              </a:buClr>
              <a:buSzPts val="1800"/>
              <a:buNone/>
            </a:pPr>
            <a:r>
              <a:rPr lang="sv-SE" dirty="0"/>
              <a:t>Markera </a:t>
            </a:r>
            <a:r>
              <a:rPr lang="sv-SE" b="1" dirty="0"/>
              <a:t>viktiga datum i kalendern</a:t>
            </a:r>
            <a:r>
              <a:rPr lang="sv-SE" dirty="0"/>
              <a:t>. Förbered allt annat du kan behöva (barnpassning, ledighet, enheter).</a:t>
            </a:r>
          </a:p>
          <a:p>
            <a:pPr marL="0" lvl="0" indent="0" algn="l" rtl="0">
              <a:lnSpc>
                <a:spcPct val="90000"/>
              </a:lnSpc>
              <a:spcBef>
                <a:spcPts val="1000"/>
              </a:spcBef>
              <a:spcAft>
                <a:spcPts val="0"/>
              </a:spcAft>
              <a:buClr>
                <a:srgbClr val="171616"/>
              </a:buClr>
              <a:buSzPts val="1800"/>
              <a:buNone/>
            </a:pPr>
            <a:r>
              <a:rPr lang="it-IT" b="1" dirty="0"/>
              <a:t>5. Fortsätt utförska</a:t>
            </a:r>
            <a:endParaRPr dirty="0"/>
          </a:p>
          <a:p>
            <a:pPr marL="0" lvl="0" indent="0" algn="l" rtl="0">
              <a:lnSpc>
                <a:spcPct val="90000"/>
              </a:lnSpc>
              <a:spcBef>
                <a:spcPts val="1000"/>
              </a:spcBef>
              <a:spcAft>
                <a:spcPts val="0"/>
              </a:spcAft>
              <a:buClr>
                <a:srgbClr val="171616"/>
              </a:buClr>
              <a:buSzPts val="1800"/>
              <a:buNone/>
            </a:pPr>
            <a:r>
              <a:rPr lang="it-IT" dirty="0"/>
              <a:t>Under tiden du väntar, </a:t>
            </a:r>
            <a:r>
              <a:rPr lang="it-IT" b="1" dirty="0"/>
              <a:t>fortsätt söka</a:t>
            </a:r>
            <a:r>
              <a:rPr lang="it-IT" dirty="0"/>
              <a:t>! Att ansöka till flera kurser ökar dina chanser – och håller dig motiverad.</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83E4-07BF-37D0-DE4C-66AA312AFB76}"/>
            </a:ext>
          </a:extLst>
        </p:cNvPr>
        <p:cNvGrpSpPr/>
        <p:nvPr/>
      </p:nvGrpSpPr>
      <p:grpSpPr>
        <a:xfrm>
          <a:off x="0" y="0"/>
          <a:ext cx="0" cy="0"/>
          <a:chOff x="0" y="0"/>
          <a:chExt cx="0" cy="0"/>
        </a:xfrm>
      </p:grpSpPr>
      <p:sp>
        <p:nvSpPr>
          <p:cNvPr id="15" name="CasellaDiTesto 14">
            <a:extLst>
              <a:ext uri="{FF2B5EF4-FFF2-40B4-BE49-F238E27FC236}">
                <a16:creationId xmlns:a16="http://schemas.microsoft.com/office/drawing/2014/main" id="{DC016C34-34C7-7061-4F97-C911491F38C7}"/>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err="1">
                <a:solidFill>
                  <a:srgbClr val="E64424"/>
                </a:solidFill>
                <a:latin typeface="Calibri"/>
                <a:ea typeface="Calibri"/>
                <a:cs typeface="Calibri"/>
              </a:rPr>
              <a:t>Avslutande</a:t>
            </a:r>
            <a:r>
              <a:rPr lang="en-US" sz="4000" b="1" dirty="0">
                <a:solidFill>
                  <a:srgbClr val="E64424"/>
                </a:solidFill>
                <a:latin typeface="Calibri"/>
                <a:ea typeface="Calibri"/>
                <a:cs typeface="Calibri"/>
              </a:rPr>
              <a:t> </a:t>
            </a:r>
            <a:r>
              <a:rPr lang="en-US" sz="4000" b="1" dirty="0" err="1">
                <a:solidFill>
                  <a:srgbClr val="E64424"/>
                </a:solidFill>
                <a:latin typeface="Calibri"/>
                <a:ea typeface="Calibri"/>
                <a:cs typeface="Calibri"/>
              </a:rPr>
              <a:t>diskussion</a:t>
            </a:r>
            <a:endParaRPr lang="en-US"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01B6C30A-40F8-1AD8-9014-88C167817AE4}"/>
              </a:ext>
            </a:extLst>
          </p:cNvPr>
          <p:cNvPicPr>
            <a:picLocks noChangeAspect="1"/>
          </p:cNvPicPr>
          <p:nvPr/>
        </p:nvPicPr>
        <p:blipFill>
          <a:blip r:embed="rId3"/>
          <a:stretch>
            <a:fillRect/>
          </a:stretch>
        </p:blipFill>
        <p:spPr>
          <a:xfrm>
            <a:off x="492672" y="5366658"/>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446CABCE-D4A5-D9E9-AD90-A911C854F190}"/>
              </a:ext>
            </a:extLst>
          </p:cNvPr>
          <p:cNvPicPr>
            <a:picLocks noChangeAspect="1"/>
          </p:cNvPicPr>
          <p:nvPr/>
        </p:nvPicPr>
        <p:blipFill>
          <a:blip r:embed="rId3"/>
          <a:stretch>
            <a:fillRect/>
          </a:stretch>
        </p:blipFill>
        <p:spPr>
          <a:xfrm>
            <a:off x="503464" y="3996789"/>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CA35C1B6-67FC-C45E-D6B5-790BCAD94C68}"/>
              </a:ext>
            </a:extLst>
          </p:cNvPr>
          <p:cNvPicPr>
            <a:picLocks noChangeAspect="1"/>
          </p:cNvPicPr>
          <p:nvPr/>
        </p:nvPicPr>
        <p:blipFill>
          <a:blip r:embed="rId3"/>
          <a:stretch>
            <a:fillRect/>
          </a:stretch>
        </p:blipFill>
        <p:spPr>
          <a:xfrm>
            <a:off x="507794" y="2407845"/>
            <a:ext cx="438150" cy="438150"/>
          </a:xfrm>
          <a:prstGeom prst="rect">
            <a:avLst/>
          </a:prstGeom>
        </p:spPr>
      </p:pic>
      <p:sp>
        <p:nvSpPr>
          <p:cNvPr id="22" name="CasellaDiTesto 21">
            <a:extLst>
              <a:ext uri="{FF2B5EF4-FFF2-40B4-BE49-F238E27FC236}">
                <a16:creationId xmlns:a16="http://schemas.microsoft.com/office/drawing/2014/main" id="{3C0222B4-9056-FC0A-D513-240BA1C8DBAB}"/>
              </a:ext>
            </a:extLst>
          </p:cNvPr>
          <p:cNvSpPr txBox="1"/>
          <p:nvPr/>
        </p:nvSpPr>
        <p:spPr>
          <a:xfrm>
            <a:off x="1310244" y="2388919"/>
            <a:ext cx="806730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latin typeface="Calibri" panose="020F0502020204030204" pitchFamily="34" charset="0"/>
                <a:cs typeface="Calibri" panose="020F0502020204030204" pitchFamily="34" charset="0"/>
              </a:rPr>
              <a:t>Vilket är det första steg jag kan ta den här veckan för att hitta eller ansöka till ett utbildningsprogram?</a:t>
            </a:r>
            <a:endParaRPr lang="it-IT"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935EB315-C001-478E-259F-F2B3410C66EC}"/>
              </a:ext>
            </a:extLst>
          </p:cNvPr>
          <p:cNvSpPr txBox="1"/>
          <p:nvPr/>
        </p:nvSpPr>
        <p:spPr>
          <a:xfrm>
            <a:off x="1310244" y="3788172"/>
            <a:ext cx="94329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latin typeface="Calibri" panose="020F0502020204030204" pitchFamily="34" charset="0"/>
                <a:cs typeface="Calibri" panose="020F0502020204030204" pitchFamily="34" charset="0"/>
              </a:rPr>
              <a:t>Vilken typ av stöd kan jag behöva för att anmäla mig till en kurs (t.ex. digital hjälp, barnpassning, ledighet)?</a:t>
            </a:r>
            <a:endParaRPr lang="it-IT"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B8F3ADC8-8BE2-5AA8-C05F-8E07B74901F7}"/>
              </a:ext>
            </a:extLst>
          </p:cNvPr>
          <p:cNvSpPr txBox="1"/>
          <p:nvPr/>
        </p:nvSpPr>
        <p:spPr>
          <a:xfrm>
            <a:off x="1260763" y="5337831"/>
            <a:ext cx="8166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dirty="0">
                <a:latin typeface="Calibri" panose="020F0502020204030204" pitchFamily="34" charset="0"/>
                <a:cs typeface="Calibri" panose="020F0502020204030204" pitchFamily="34" charset="0"/>
              </a:rPr>
              <a:t>Vilka dokument eller vilken information har jag redan redo?</a:t>
            </a:r>
            <a:endParaRPr lang="it-IT"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196C85D-C435-281F-7677-D8D667702D9A}"/>
              </a:ext>
            </a:extLst>
          </p:cNvPr>
          <p:cNvSpPr txBox="1"/>
          <p:nvPr/>
        </p:nvSpPr>
        <p:spPr>
          <a:xfrm>
            <a:off x="390899" y="1197430"/>
            <a:ext cx="1053771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i="1" dirty="0">
                <a:latin typeface="Calibri" panose="020F0502020204030204" pitchFamily="34" charset="0"/>
                <a:cs typeface="Calibri" panose="020F0502020204030204" pitchFamily="34" charset="0"/>
              </a:rPr>
              <a:t>Låt oss ta några minuter för att reflektera och dela våra svar.</a:t>
            </a:r>
          </a:p>
          <a:p>
            <a:r>
              <a:rPr lang="sv-SE" sz="2400" i="1" dirty="0">
                <a:latin typeface="Calibri" panose="020F0502020204030204" pitchFamily="34" charset="0"/>
                <a:cs typeface="Calibri" panose="020F0502020204030204" pitchFamily="34" charset="0"/>
              </a:rPr>
              <a:t>Dessa frågor hjälper dig att koppla ämnet till din egen situation.</a:t>
            </a:r>
            <a:endParaRPr lang="it-IT"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1438434"/>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12"/>
          <p:cNvSpPr txBox="1">
            <a:spLocks noGrp="1"/>
          </p:cNvSpPr>
          <p:nvPr>
            <p:ph type="body" idx="2"/>
          </p:nvPr>
        </p:nvSpPr>
        <p:spPr>
          <a:xfrm>
            <a:off x="362081" y="1110592"/>
            <a:ext cx="10822200" cy="5252100"/>
          </a:xfrm>
          <a:prstGeom prst="rect">
            <a:avLst/>
          </a:prstGeom>
          <a:noFill/>
          <a:ln>
            <a:noFill/>
          </a:ln>
        </p:spPr>
        <p:txBody>
          <a:bodyPr spcFirstLastPara="1" wrap="square" lIns="91425" tIns="45700" rIns="91425" bIns="45700" anchor="t" anchorCtr="0">
            <a:noAutofit/>
          </a:bodyPr>
          <a:lstStyle/>
          <a:p>
            <a:pPr marL="133350" lvl="0" indent="0" algn="l" rtl="0">
              <a:lnSpc>
                <a:spcPct val="115000"/>
              </a:lnSpc>
              <a:spcBef>
                <a:spcPts val="120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[1] UNESCO, International Standard Classification of Education (ISCED 2011). 2012</a:t>
            </a:r>
            <a:r>
              <a:rPr lang="it-IT" sz="1500" dirty="0">
                <a:solidFill>
                  <a:schemeClr val="dk1"/>
                </a:solidFill>
                <a:latin typeface="Calibri" panose="020F0502020204030204" pitchFamily="34" charset="0"/>
                <a:ea typeface="Arial"/>
                <a:cs typeface="Calibri" panose="020F0502020204030204" pitchFamily="34" charset="0"/>
                <a:sym typeface="Arial"/>
              </a:rPr>
              <a:t>. https://uis.unesco.org/en/topic/isced</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[2] CEDEFOP, Making lifelong learning a reality. 2020.</a:t>
            </a:r>
            <a:r>
              <a:rPr lang="it-IT" sz="1500" dirty="0">
                <a:solidFill>
                  <a:schemeClr val="dk1"/>
                </a:solidFill>
                <a:latin typeface="Calibri" panose="020F0502020204030204" pitchFamily="34" charset="0"/>
                <a:ea typeface="Arial"/>
                <a:cs typeface="Calibri" panose="020F0502020204030204" pitchFamily="34" charset="0"/>
                <a:sym typeface="Arial"/>
              </a:rPr>
              <a:t>. https://www.cedefop.europa.eu/en/tools/inventory-lifelong-guidance</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it-IT" sz="1500" dirty="0">
                <a:solidFill>
                  <a:schemeClr val="dk1"/>
                </a:solidFill>
                <a:latin typeface="Calibri" panose="020F0502020204030204" pitchFamily="34" charset="0"/>
                <a:ea typeface="Arial"/>
                <a:cs typeface="Calibri" panose="020F0502020204030204" pitchFamily="34" charset="0"/>
                <a:sym typeface="Arial"/>
              </a:rPr>
              <a:t>[3] European Commission, Digital Education Action Plan 2021–2027. 2020. https://education.ec.europa.eu</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it-IT" sz="1500" dirty="0">
                <a:solidFill>
                  <a:schemeClr val="dk1"/>
                </a:solidFill>
                <a:latin typeface="Calibri" panose="020F0502020204030204" pitchFamily="34" charset="0"/>
                <a:ea typeface="Arial"/>
                <a:cs typeface="Calibri" panose="020F0502020204030204" pitchFamily="34" charset="0"/>
                <a:sym typeface="Arial"/>
              </a:rPr>
              <a:t>[4] European Commission, European Skills Agenda. 2020. https://ec.europa.eu/social/main.jsp?catId=1223</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[5] European Association for the Education of Adults (EAEA), Adult learning for inclusion and participation. 2022</a:t>
            </a:r>
            <a:r>
              <a:rPr lang="it-IT" sz="1500" dirty="0">
                <a:solidFill>
                  <a:schemeClr val="dk1"/>
                </a:solidFill>
                <a:latin typeface="Calibri" panose="020F0502020204030204" pitchFamily="34" charset="0"/>
                <a:ea typeface="Arial"/>
                <a:cs typeface="Calibri" panose="020F0502020204030204" pitchFamily="34" charset="0"/>
                <a:sym typeface="Arial"/>
              </a:rPr>
              <a:t>. https://eaea.org</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[6] OECD, Getting Skills Right: Future-Ready Adult Learning Systems. 2019</a:t>
            </a:r>
            <a:r>
              <a:rPr lang="it-IT" sz="1500" dirty="0">
                <a:solidFill>
                  <a:schemeClr val="dk1"/>
                </a:solidFill>
                <a:latin typeface="Calibri" panose="020F0502020204030204" pitchFamily="34" charset="0"/>
                <a:ea typeface="Arial"/>
                <a:cs typeface="Calibri" panose="020F0502020204030204" pitchFamily="34" charset="0"/>
                <a:sym typeface="Arial"/>
              </a:rPr>
              <a:t>. https://www.oecd.org/publications/getting-skills-right-future-ready-adult-learning-systems</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[7] Joint Research Centre, </a:t>
            </a:r>
            <a:r>
              <a:rPr lang="en-US" sz="1500" dirty="0" err="1">
                <a:solidFill>
                  <a:schemeClr val="dk1"/>
                </a:solidFill>
                <a:latin typeface="Calibri" panose="020F0502020204030204" pitchFamily="34" charset="0"/>
                <a:ea typeface="Arial"/>
                <a:cs typeface="Calibri" panose="020F0502020204030204" pitchFamily="34" charset="0"/>
                <a:sym typeface="Arial"/>
              </a:rPr>
              <a:t>DigComp</a:t>
            </a:r>
            <a:r>
              <a:rPr lang="en-US" sz="1500" dirty="0">
                <a:solidFill>
                  <a:schemeClr val="dk1"/>
                </a:solidFill>
                <a:latin typeface="Calibri" panose="020F0502020204030204" pitchFamily="34" charset="0"/>
                <a:ea typeface="Arial"/>
                <a:cs typeface="Calibri" panose="020F0502020204030204" pitchFamily="34" charset="0"/>
                <a:sym typeface="Arial"/>
              </a:rPr>
              <a:t> 2.2: The Digital Competence Framework for Citizens. 2022</a:t>
            </a:r>
            <a:r>
              <a:rPr lang="it-IT" sz="1500" dirty="0">
                <a:solidFill>
                  <a:schemeClr val="dk1"/>
                </a:solidFill>
                <a:latin typeface="Calibri" panose="020F0502020204030204" pitchFamily="34" charset="0"/>
                <a:ea typeface="Arial"/>
                <a:cs typeface="Calibri" panose="020F0502020204030204" pitchFamily="34" charset="0"/>
                <a:sym typeface="Arial"/>
              </a:rPr>
              <a:t>. </a:t>
            </a:r>
            <a:r>
              <a:rPr lang="it-IT" sz="1500" dirty="0">
                <a:solidFill>
                  <a:schemeClr val="dk1"/>
                </a:solidFill>
                <a:latin typeface="Calibri" panose="020F0502020204030204" pitchFamily="34" charset="0"/>
                <a:ea typeface="Arial"/>
                <a:cs typeface="Calibri" panose="020F0502020204030204" pitchFamily="34" charset="0"/>
                <a:sym typeface="Arial"/>
                <a:hlinkClick r:id="rId3"/>
              </a:rPr>
              <a:t>https://joint-research-centre.ec.europa.eu</a:t>
            </a:r>
            <a:endParaRPr lang="it-IT" sz="1500" dirty="0">
              <a:solidFill>
                <a:schemeClr val="dk1"/>
              </a:solidFill>
              <a:latin typeface="Calibri" panose="020F0502020204030204" pitchFamily="34" charset="0"/>
              <a:ea typeface="Arial"/>
              <a:cs typeface="Calibri" panose="020F0502020204030204" pitchFamily="34" charset="0"/>
              <a:sym typeface="Arial"/>
            </a:endParaRPr>
          </a:p>
          <a:p>
            <a:pPr marL="457200" lvl="0" indent="-323850" algn="l" rtl="0">
              <a:lnSpc>
                <a:spcPct val="115000"/>
              </a:lnSpc>
              <a:spcBef>
                <a:spcPts val="0"/>
              </a:spcBef>
              <a:spcAft>
                <a:spcPts val="0"/>
              </a:spcAft>
              <a:buClr>
                <a:schemeClr val="dk1"/>
              </a:buClr>
              <a:buSzPts val="1500"/>
              <a:buAutoNum type="arabicPeriod"/>
            </a:pPr>
            <a:endParaRPr lang="it-IT"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[8] EPALE, Electronic Platform for Adult Learning in Europe</a:t>
            </a:r>
            <a:r>
              <a:rPr lang="it-IT" sz="1500" dirty="0">
                <a:solidFill>
                  <a:schemeClr val="dk1"/>
                </a:solidFill>
                <a:latin typeface="Calibri" panose="020F0502020204030204" pitchFamily="34" charset="0"/>
                <a:ea typeface="Arial"/>
                <a:cs typeface="Calibri" panose="020F0502020204030204" pitchFamily="34" charset="0"/>
                <a:sym typeface="Arial"/>
              </a:rPr>
              <a:t>. https://epale.ec.europa.eu</a:t>
            </a:r>
            <a:br>
              <a:rPr lang="it-IT" sz="1100" dirty="0">
                <a:solidFill>
                  <a:schemeClr val="dk1"/>
                </a:solidFill>
                <a:latin typeface="Calibri" panose="020F0502020204030204" pitchFamily="34" charset="0"/>
                <a:ea typeface="Arial"/>
                <a:cs typeface="Calibri" panose="020F0502020204030204" pitchFamily="34" charset="0"/>
                <a:sym typeface="Arial"/>
              </a:rPr>
            </a:br>
            <a:endParaRPr sz="1400" dirty="0">
              <a:solidFill>
                <a:schemeClr val="dk1"/>
              </a:solidFill>
              <a:latin typeface="Calibri" panose="020F0502020204030204" pitchFamily="34" charset="0"/>
              <a:cs typeface="Calibri" panose="020F0502020204030204" pitchFamily="34" charset="0"/>
            </a:endParaRPr>
          </a:p>
          <a:p>
            <a:pPr marL="0" lvl="0" indent="0" algn="l" rtl="0">
              <a:lnSpc>
                <a:spcPct val="90000"/>
              </a:lnSpc>
              <a:spcBef>
                <a:spcPts val="1200"/>
              </a:spcBef>
              <a:spcAft>
                <a:spcPts val="0"/>
              </a:spcAft>
              <a:buNone/>
            </a:pPr>
            <a:endParaRPr b="1" dirty="0"/>
          </a:p>
          <a:p>
            <a:pPr marL="0" lvl="0" indent="0" algn="l" rtl="0">
              <a:lnSpc>
                <a:spcPct val="90000"/>
              </a:lnSpc>
              <a:spcBef>
                <a:spcPts val="1000"/>
              </a:spcBef>
              <a:spcAft>
                <a:spcPts val="0"/>
              </a:spcAft>
              <a:buClr>
                <a:srgbClr val="171616"/>
              </a:buClr>
              <a:buSzPts val="1800"/>
              <a:buNone/>
            </a:pPr>
            <a:endParaRPr dirty="0"/>
          </a:p>
        </p:txBody>
      </p:sp>
      <p:sp>
        <p:nvSpPr>
          <p:cNvPr id="7" name="Google Shape;247;p11">
            <a:extLst>
              <a:ext uri="{FF2B5EF4-FFF2-40B4-BE49-F238E27FC236}">
                <a16:creationId xmlns:a16="http://schemas.microsoft.com/office/drawing/2014/main" id="{CE07456C-BA88-E8E6-A36C-1463C7802E4C}"/>
              </a:ext>
            </a:extLst>
          </p:cNvPr>
          <p:cNvSpPr txBox="1">
            <a:spLocks noGrp="1"/>
          </p:cNvSpPr>
          <p:nvPr>
            <p:ph type="body" idx="1"/>
          </p:nvPr>
        </p:nvSpPr>
        <p:spPr>
          <a:xfrm>
            <a:off x="470723" y="352600"/>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a:latin typeface="Calibri" panose="020F0502020204030204" pitchFamily="34" charset="0"/>
                <a:cs typeface="Calibri" panose="020F0502020204030204" pitchFamily="34" charset="0"/>
              </a:rPr>
              <a:t>References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TACK!</a:t>
            </a:r>
          </a:p>
        </p:txBody>
      </p:sp>
    </p:spTree>
    <p:extLst>
      <p:ext uri="{BB962C8B-B14F-4D97-AF65-F5344CB8AC3E}">
        <p14:creationId xmlns:p14="http://schemas.microsoft.com/office/powerpoint/2010/main" val="4052928790"/>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458F7-52DD-4327-A584-9FFAF62126B6}">
  <ds:schemaRefs>
    <ds:schemaRef ds:uri="http://schemas.microsoft.com/sharepoint/v3/contenttype/forms"/>
  </ds:schemaRefs>
</ds:datastoreItem>
</file>

<file path=customXml/itemProps2.xml><?xml version="1.0" encoding="utf-8"?>
<ds:datastoreItem xmlns:ds="http://schemas.openxmlformats.org/officeDocument/2006/customXml" ds:itemID="{D3D81121-728B-4BD5-A80A-4D1AFB507675}">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9ac8772c-f43c-4e3a-a408-cd209767078d"/>
    <ds:schemaRef ds:uri="bf2e877d-8678-4e9a-a4a0-9d736cfbd571"/>
  </ds:schemaRefs>
</ds:datastoreItem>
</file>

<file path=customXml/itemProps3.xml><?xml version="1.0" encoding="utf-8"?>
<ds:datastoreItem xmlns:ds="http://schemas.openxmlformats.org/officeDocument/2006/customXml" ds:itemID="{A8205AF6-D562-4BAC-895D-C9EF773C9F8A}"/>
</file>

<file path=docProps/app.xml><?xml version="1.0" encoding="utf-8"?>
<Properties xmlns="http://schemas.openxmlformats.org/officeDocument/2006/extended-properties" xmlns:vt="http://schemas.openxmlformats.org/officeDocument/2006/docPropsVTypes">
  <TotalTime>3694</TotalTime>
  <Words>3185</Words>
  <Application>Microsoft Office PowerPoint</Application>
  <PresentationFormat>Widescreen</PresentationFormat>
  <Paragraphs>349</Paragraphs>
  <Slides>36</Slides>
  <Notes>26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36</vt:i4>
      </vt:variant>
    </vt:vector>
  </HeadingPairs>
  <TitlesOfParts>
    <vt:vector size="45" baseType="lpstr">
      <vt:lpstr>Aptos</vt:lpstr>
      <vt:lpstr>Arial</vt:lpstr>
      <vt:lpstr>Calibri</vt:lpstr>
      <vt:lpstr>Courier New</vt:lpstr>
      <vt:lpstr>Noto Sans Symbols</vt:lpstr>
      <vt:lpstr>Wingdings</vt:lpstr>
      <vt:lpstr>Full Color Version</vt:lpstr>
      <vt:lpstr>Full Color Version</vt:lpstr>
      <vt:lpstr>1_Full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Ursula Choroba</cp:lastModifiedBy>
  <cp:revision>250</cp:revision>
  <dcterms:created xsi:type="dcterms:W3CDTF">2021-11-15T23:44:31Z</dcterms:created>
  <dcterms:modified xsi:type="dcterms:W3CDTF">2025-09-25T14:25:19Z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