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14_0.xml" ContentType="application/vnd.ms-powerpoint.comments+xml"/>
  <Override PartName="/ppt/notesSlides/notesSlide21.xml" ContentType="application/vnd.openxmlformats-officedocument.presentationml.notesSlide+xml"/>
  <Override PartName="/ppt/comments/modernComment_115_0.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18_0.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5" r:id="rId5"/>
    <p:sldMasterId id="2147483701" r:id="rId6"/>
  </p:sldMasterIdLst>
  <p:notesMasterIdLst>
    <p:notesMasterId r:id="rId43"/>
  </p:notesMasterIdLst>
  <p:sldIdLst>
    <p:sldId id="256" r:id="rId7"/>
    <p:sldId id="349" r:id="rId8"/>
    <p:sldId id="303" r:id="rId9"/>
    <p:sldId id="334" r:id="rId10"/>
    <p:sldId id="257" r:id="rId11"/>
    <p:sldId id="258" r:id="rId12"/>
    <p:sldId id="259" r:id="rId13"/>
    <p:sldId id="291" r:id="rId14"/>
    <p:sldId id="292" r:id="rId15"/>
    <p:sldId id="263" r:id="rId16"/>
    <p:sldId id="264" r:id="rId17"/>
    <p:sldId id="350" r:id="rId18"/>
    <p:sldId id="265" r:id="rId19"/>
    <p:sldId id="266" r:id="rId20"/>
    <p:sldId id="267" r:id="rId21"/>
    <p:sldId id="268" r:id="rId22"/>
    <p:sldId id="269" r:id="rId23"/>
    <p:sldId id="270" r:id="rId24"/>
    <p:sldId id="271" r:id="rId25"/>
    <p:sldId id="286" r:id="rId26"/>
    <p:sldId id="285" r:id="rId27"/>
    <p:sldId id="351" r:id="rId28"/>
    <p:sldId id="353" r:id="rId29"/>
    <p:sldId id="273" r:id="rId30"/>
    <p:sldId id="275" r:id="rId31"/>
    <p:sldId id="276" r:id="rId32"/>
    <p:sldId id="277" r:id="rId33"/>
    <p:sldId id="287" r:id="rId34"/>
    <p:sldId id="352" r:id="rId35"/>
    <p:sldId id="354" r:id="rId36"/>
    <p:sldId id="280" r:id="rId37"/>
    <p:sldId id="281" r:id="rId38"/>
    <p:sldId id="282" r:id="rId39"/>
    <p:sldId id="288" r:id="rId40"/>
    <p:sldId id="283" r:id="rId41"/>
    <p:sldId id="297"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FaWJ9d9YfBxaICsZVqsGj6ZJNA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C8E7C8B1-CBA9-7C74-5362-D9EBE2AC7519}" name="office@cosvitec.eu" initials="of" userId="S::office_cosvitec.eu#ext#@enspunlpt.onmicrosoft.com::d379c825-0547-4df2-80d1-2b7b4eb514b5" providerId="AD"/>
  <p188:author id="{6D231FCF-9101-7743-EAE2-8B169A375DBD}" name="Jesus David Cortês Gil" initials="JG" userId="S::jesus.gil@ensp.unl.pt::cca21596-008c-44a8-9e08-e13131bfd1c9" providerId="AD"/>
  <p188:author id="{A48EA6D7-FA08-60AB-4E4E-A836F1071EA3}" name="Marios Fournarakis" initials="MF" userId="S::m.fournarakis_bkplus.eu#ext#@enspunlpt.onmicrosoft.com::7d8dbf85-0785-4443-b72b-db9091b97c96" providerId="AD"/>
  <p188:author id="{EF719BF7-C0E5-53B4-D7A6-7C5EE7F1A9B5}" name="Juliana Louceiro" initials="JL" userId="S::julianalouceiro@shine2.eu::9a66b88d-793f-4467-a734-447c2619d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E95426"/>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7884AC-EFFD-CE68-C674-F24876210E0C}" v="8" dt="2025-09-28T12:37:23.621"/>
  </p1510:revLst>
</p1510:revInfo>
</file>

<file path=ppt/tableStyles.xml><?xml version="1.0" encoding="utf-8"?>
<a:tblStyleLst xmlns:a="http://schemas.openxmlformats.org/drawingml/2006/main" def="{42B4E632-D518-4D41-8DFB-99F5834949D8}">
  <a:tblStyle styleId="{42B4E632-D518-4D41-8DFB-99F5834949D8}"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5">
              <a:alpha val="20000"/>
            </a:schemeClr>
          </a:solidFill>
        </a:fill>
      </a:tcStyle>
    </a:band1H>
    <a:band2H>
      <a:tcTxStyle b="off" i="off"/>
      <a:tcStyle>
        <a:tcBdr/>
      </a:tcStyle>
    </a:band2H>
    <a:band1V>
      <a:tcTxStyle b="off" i="off"/>
      <a:tcStyle>
        <a:tcBdr/>
        <a:fill>
          <a:solidFill>
            <a:schemeClr val="accent5">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lena@reshapingwork.net" userId="S::jelena_reshapingwork.net#ext#@enspunlpt.onmicrosoft.com::e99bb400-16aa-4e84-bb03-8031f5475661" providerId="AD" clId="Web-{497884AC-EFFD-CE68-C674-F24876210E0C}"/>
    <pc:docChg chg="modSld">
      <pc:chgData name="jelena@reshapingwork.net" userId="S::jelena_reshapingwork.net#ext#@enspunlpt.onmicrosoft.com::e99bb400-16aa-4e84-bb03-8031f5475661" providerId="AD" clId="Web-{497884AC-EFFD-CE68-C674-F24876210E0C}" dt="2025-09-28T12:37:23.621" v="6" actId="20577"/>
      <pc:docMkLst>
        <pc:docMk/>
      </pc:docMkLst>
      <pc:sldChg chg="modSp">
        <pc:chgData name="jelena@reshapingwork.net" userId="S::jelena_reshapingwork.net#ext#@enspunlpt.onmicrosoft.com::e99bb400-16aa-4e84-bb03-8031f5475661" providerId="AD" clId="Web-{497884AC-EFFD-CE68-C674-F24876210E0C}" dt="2025-09-28T12:37:23.621" v="6" actId="20577"/>
        <pc:sldMkLst>
          <pc:docMk/>
          <pc:sldMk cId="0" sldId="281"/>
        </pc:sldMkLst>
        <pc:spChg chg="mod">
          <ac:chgData name="jelena@reshapingwork.net" userId="S::jelena_reshapingwork.net#ext#@enspunlpt.onmicrosoft.com::e99bb400-16aa-4e84-bb03-8031f5475661" providerId="AD" clId="Web-{497884AC-EFFD-CE68-C674-F24876210E0C}" dt="2025-09-28T12:37:23.621" v="6" actId="20577"/>
          <ac:spMkLst>
            <pc:docMk/>
            <pc:sldMk cId="0" sldId="281"/>
            <ac:spMk id="3" creationId="{3634EA90-6B5D-DAA6-ECF3-D6CD449DB769}"/>
          </ac:spMkLst>
        </pc:spChg>
      </pc:sldChg>
    </pc:docChg>
  </pc:docChgLst>
</pc:chgInfo>
</file>

<file path=ppt/comments/modernComment_114_0.xml><?xml version="1.0" encoding="utf-8"?>
<p188:cmLst xmlns:a="http://schemas.openxmlformats.org/drawingml/2006/main" xmlns:r="http://schemas.openxmlformats.org/officeDocument/2006/relationships" xmlns:p188="http://schemas.microsoft.com/office/powerpoint/2018/8/main">
  <p188:cm id="{510DDC9E-DA34-4B54-9DDD-1DDD2E3BE489}" authorId="{A48EA6D7-FA08-60AB-4E4E-A836F1071EA3}" status="resolved" created="2025-09-02T09:49:13.621" complete="100000">
    <ac:deMkLst xmlns:ac="http://schemas.microsoft.com/office/drawing/2013/main/command">
      <pc:docMk xmlns:pc="http://schemas.microsoft.com/office/powerpoint/2013/main/command"/>
      <pc:sldMk xmlns:pc="http://schemas.microsoft.com/office/powerpoint/2013/main/command" cId="0" sldId="276"/>
      <ac:spMk id="417" creationId="{00000000-0000-0000-0000-000000000000}"/>
    </ac:deMkLst>
    <p188:txBody>
      <a:bodyPr/>
      <a:lstStyle/>
      <a:p>
        <a:r>
          <a:rPr lang="en-GB"/>
          <a:t>The slide  is very thorough, but could be abstract without practice. A useful improvement is to turn this into a mini-activity.</a:t>
        </a:r>
      </a:p>
    </p188:txBody>
  </p188:cm>
</p188:cmLst>
</file>

<file path=ppt/comments/modernComment_115_0.xml><?xml version="1.0" encoding="utf-8"?>
<p188:cmLst xmlns:a="http://schemas.openxmlformats.org/drawingml/2006/main" xmlns:r="http://schemas.openxmlformats.org/officeDocument/2006/relationships" xmlns:p188="http://schemas.microsoft.com/office/powerpoint/2018/8/main">
  <p188:cm id="{A521F98D-8864-4957-A5FE-023CA560DD4A}" authorId="{EF719BF7-C0E5-53B4-D7A6-7C5EE7F1A9B5}" status="resolved" created="2025-08-28T12:10:56.429" complete="100000">
    <ac:txMkLst xmlns:ac="http://schemas.microsoft.com/office/drawing/2013/main/command">
      <pc:docMk xmlns:pc="http://schemas.microsoft.com/office/powerpoint/2013/main/command"/>
      <pc:sldMk xmlns:pc="http://schemas.microsoft.com/office/powerpoint/2013/main/command" cId="0" sldId="277"/>
      <ac:spMk id="441" creationId="{00000000-0000-0000-0000-000000000000}"/>
      <ac:txMk cp="0" len="49">
        <ac:context len="50" hash="2454682582"/>
      </ac:txMk>
    </ac:txMkLst>
    <p188:pos x="5475192" y="294833"/>
    <p188:txBody>
      <a:bodyPr/>
      <a:lstStyle/>
      <a:p>
        <a:r>
          <a:rPr lang="en-GB"/>
          <a:t>There are titles with all word capitalised, and other titles don't. please make it harmonised</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76CDD431-7AF9-4D70-BEA0-613BD329A13B}" authorId="{A48EA6D7-FA08-60AB-4E4E-A836F1071EA3}" status="resolved" created="2025-09-02T09:44:06.222" complete="100000">
    <pc:sldMkLst xmlns:pc="http://schemas.microsoft.com/office/powerpoint/2013/main/command">
      <pc:docMk/>
      <pc:sldMk cId="0" sldId="280"/>
    </pc:sldMkLst>
    <p188:txBody>
      <a:bodyPr/>
      <a:lstStyle/>
      <a:p>
        <a:r>
          <a:rPr lang="en-GB"/>
          <a:t>As requirements vary by country or program, it would be nice to clarify which items are always needed versus optional</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77fcdc439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77fcdc439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77fcdc439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77fcdc439e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g377fcdc439e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77fcdc439e_0_4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g377fcdc439e_0_4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77fcdc439e_0_5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1FFBCE94-9F6B-6F01-84A8-ACE30B5B1D74}"/>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7E3418E7-7313-E8A9-6D74-EFD14685CDC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8657B4F9-4BED-6914-FBB2-ABF62B28834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372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208A821A-2A4D-7FA3-968E-112C1D7B38AF}"/>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5A71A13C-ED32-EEC9-DFC1-7BA49AE30F6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C5D59780-3539-D453-337A-3D341E7A41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4853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77fcdc439e_0_10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377fcdc439e_0_10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77fcdc439e_0_7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377fcdc439e_0_7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7fcdc439e_0_12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77fcdc439e_1_2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377fcdc439e_1_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77fcdc439e_1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g377fcdc439e_1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77fcdc439e_1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g377fcdc439e_1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77fcdc439e_1_8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377fcdc439e_1_8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77fcdc439e_1_4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g377fcdc439e_1_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77fcdc439e_1_9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6E9CAC61-06F6-D8EB-82DE-A732ACED1D5F}"/>
            </a:ext>
          </a:extLst>
        </p:cNvPr>
        <p:cNvGrpSpPr/>
        <p:nvPr/>
      </p:nvGrpSpPr>
      <p:grpSpPr>
        <a:xfrm>
          <a:off x="0" y="0"/>
          <a:ext cx="0" cy="0"/>
          <a:chOff x="0" y="0"/>
          <a:chExt cx="0" cy="0"/>
        </a:xfrm>
      </p:grpSpPr>
      <p:sp>
        <p:nvSpPr>
          <p:cNvPr id="382" name="Google Shape;382;g377fcdc439e_1_932:notes">
            <a:extLst>
              <a:ext uri="{FF2B5EF4-FFF2-40B4-BE49-F238E27FC236}">
                <a16:creationId xmlns:a16="http://schemas.microsoft.com/office/drawing/2014/main" id="{F45E4D3A-2A12-4E8F-CA5E-B73EA2D809C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a:extLst>
              <a:ext uri="{FF2B5EF4-FFF2-40B4-BE49-F238E27FC236}">
                <a16:creationId xmlns:a16="http://schemas.microsoft.com/office/drawing/2014/main" id="{28BA908C-88B6-7F5C-2D3A-F97FFA1628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6956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444B4ACF-1AED-AD5C-AEA2-F83421FC15B0}"/>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46165AEC-077B-5837-9CA1-24E2F1893F4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1C5290DF-2981-2B8B-6789-5D806D7803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359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8EA642B1-7AF9-B049-7748-AEDA8869AD76}"/>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FAF0607E-B939-2111-F750-8A5010D3038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4221CFED-A971-828B-A16C-0EDFBBCAAA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098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1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1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 name="Google Shape;14;p1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
        <p:cNvGrpSpPr/>
        <p:nvPr/>
      </p:nvGrpSpPr>
      <p:grpSpPr>
        <a:xfrm>
          <a:off x="0" y="0"/>
          <a:ext cx="0" cy="0"/>
          <a:chOff x="0" y="0"/>
          <a:chExt cx="0" cy="0"/>
        </a:xfrm>
      </p:grpSpPr>
      <p:pic>
        <p:nvPicPr>
          <p:cNvPr id="16" name="Google Shape;16;p1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7" name="Google Shape;17;p1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 name="Google Shape;18;p1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95426"/>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9"/>
        <p:cNvGrpSpPr/>
        <p:nvPr/>
      </p:nvGrpSpPr>
      <p:grpSpPr>
        <a:xfrm>
          <a:off x="0" y="0"/>
          <a:ext cx="0" cy="0"/>
          <a:chOff x="0" y="0"/>
          <a:chExt cx="0" cy="0"/>
        </a:xfrm>
      </p:grpSpPr>
      <p:pic>
        <p:nvPicPr>
          <p:cNvPr id="20" name="Google Shape;20;p1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1" name="Google Shape;21;p1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1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3"/>
        <p:cNvGrpSpPr/>
        <p:nvPr/>
      </p:nvGrpSpPr>
      <p:grpSpPr>
        <a:xfrm>
          <a:off x="0" y="0"/>
          <a:ext cx="0" cy="0"/>
          <a:chOff x="0" y="0"/>
          <a:chExt cx="0" cy="0"/>
        </a:xfrm>
      </p:grpSpPr>
      <p:pic>
        <p:nvPicPr>
          <p:cNvPr id="24" name="Google Shape;24;p1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5" name="Google Shape;25;p1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18"/>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18"/>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28"/>
        <p:cNvGrpSpPr/>
        <p:nvPr/>
      </p:nvGrpSpPr>
      <p:grpSpPr>
        <a:xfrm>
          <a:off x="0" y="0"/>
          <a:ext cx="0" cy="0"/>
          <a:chOff x="0" y="0"/>
          <a:chExt cx="0" cy="0"/>
        </a:xfrm>
      </p:grpSpPr>
      <p:pic>
        <p:nvPicPr>
          <p:cNvPr id="29" name="Google Shape;29;p19"/>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0" name="Google Shape;30;p19"/>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19"/>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280AC"/>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19"/>
          <p:cNvSpPr>
            <a:spLocks noGrp="1"/>
          </p:cNvSpPr>
          <p:nvPr>
            <p:ph type="pic" idx="3"/>
          </p:nvPr>
        </p:nvSpPr>
        <p:spPr>
          <a:xfrm>
            <a:off x="7573992" y="2070340"/>
            <a:ext cx="4618008" cy="4157932"/>
          </a:xfrm>
          <a:prstGeom prst="rect">
            <a:avLst/>
          </a:prstGeom>
          <a:noFill/>
          <a:ln>
            <a:noFill/>
          </a:ln>
        </p:spPr>
        <p:txBody>
          <a:bodyPr/>
          <a:lstStyle/>
          <a:p>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38"/>
        <p:cNvGrpSpPr/>
        <p:nvPr/>
      </p:nvGrpSpPr>
      <p:grpSpPr>
        <a:xfrm>
          <a:off x="0" y="0"/>
          <a:ext cx="0" cy="0"/>
          <a:chOff x="0" y="0"/>
          <a:chExt cx="0" cy="0"/>
        </a:xfrm>
      </p:grpSpPr>
      <p:pic>
        <p:nvPicPr>
          <p:cNvPr id="39" name="Google Shape;39;p2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0" name="Google Shape;40;p2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21"/>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42"/>
        <p:cNvGrpSpPr/>
        <p:nvPr/>
      </p:nvGrpSpPr>
      <p:grpSpPr>
        <a:xfrm>
          <a:off x="0" y="0"/>
          <a:ext cx="0" cy="0"/>
          <a:chOff x="0" y="0"/>
          <a:chExt cx="0" cy="0"/>
        </a:xfrm>
      </p:grpSpPr>
      <p:sp>
        <p:nvSpPr>
          <p:cNvPr id="43" name="Google Shape;43;p22"/>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4" name="Google Shape;44;p22"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45" name="Google Shape;45;p22"/>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22"/>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22"/>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48"/>
        <p:cNvGrpSpPr/>
        <p:nvPr/>
      </p:nvGrpSpPr>
      <p:grpSpPr>
        <a:xfrm>
          <a:off x="0" y="0"/>
          <a:ext cx="0" cy="0"/>
          <a:chOff x="0" y="0"/>
          <a:chExt cx="0" cy="0"/>
        </a:xfrm>
      </p:grpSpPr>
      <p:pic>
        <p:nvPicPr>
          <p:cNvPr id="49" name="Google Shape;49;p2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0" name="Google Shape;50;p2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1" name="Google Shape;51;p2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2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Cover">
  <p:cSld name="6_Cover">
    <p:spTree>
      <p:nvGrpSpPr>
        <p:cNvPr id="1" name="Shape 58"/>
        <p:cNvGrpSpPr/>
        <p:nvPr/>
      </p:nvGrpSpPr>
      <p:grpSpPr>
        <a:xfrm>
          <a:off x="0" y="0"/>
          <a:ext cx="0" cy="0"/>
          <a:chOff x="0" y="0"/>
          <a:chExt cx="0" cy="0"/>
        </a:xfrm>
      </p:grpSpPr>
      <p:pic>
        <p:nvPicPr>
          <p:cNvPr id="59" name="Google Shape;59;p25"/>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0" name="Google Shape;60;p2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2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2" name="Google Shape;62;p2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63"/>
        <p:cNvGrpSpPr/>
        <p:nvPr/>
      </p:nvGrpSpPr>
      <p:grpSpPr>
        <a:xfrm>
          <a:off x="0" y="0"/>
          <a:ext cx="0" cy="0"/>
          <a:chOff x="0" y="0"/>
          <a:chExt cx="0" cy="0"/>
        </a:xfrm>
      </p:grpSpPr>
      <p:pic>
        <p:nvPicPr>
          <p:cNvPr id="64" name="Google Shape;64;p26"/>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5" name="Google Shape;65;p26"/>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26"/>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7" name="Google Shape;67;p26"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68"/>
        <p:cNvGrpSpPr/>
        <p:nvPr/>
      </p:nvGrpSpPr>
      <p:grpSpPr>
        <a:xfrm>
          <a:off x="0" y="0"/>
          <a:ext cx="0" cy="0"/>
          <a:chOff x="0" y="0"/>
          <a:chExt cx="0" cy="0"/>
        </a:xfrm>
      </p:grpSpPr>
      <p:pic>
        <p:nvPicPr>
          <p:cNvPr id="69" name="Google Shape;69;p27"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0" name="Google Shape;70;p27"/>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27"/>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2" name="Google Shape;72;p27"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73"/>
        <p:cNvGrpSpPr/>
        <p:nvPr/>
      </p:nvGrpSpPr>
      <p:grpSpPr>
        <a:xfrm>
          <a:off x="0" y="0"/>
          <a:ext cx="0" cy="0"/>
          <a:chOff x="0" y="0"/>
          <a:chExt cx="0" cy="0"/>
        </a:xfrm>
      </p:grpSpPr>
      <p:pic>
        <p:nvPicPr>
          <p:cNvPr id="74" name="Google Shape;74;p2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75" name="Google Shape;75;p28"/>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28"/>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28"/>
          <p:cNvSpPr>
            <a:spLocks noGrp="1"/>
          </p:cNvSpPr>
          <p:nvPr>
            <p:ph type="pic" idx="3"/>
          </p:nvPr>
        </p:nvSpPr>
        <p:spPr>
          <a:xfrm>
            <a:off x="6021655" y="0"/>
            <a:ext cx="4683125" cy="6237288"/>
          </a:xfrm>
          <a:prstGeom prst="rect">
            <a:avLst/>
          </a:prstGeom>
          <a:noFill/>
          <a:ln>
            <a:noFill/>
          </a:ln>
        </p:spPr>
      </p:sp>
      <p:pic>
        <p:nvPicPr>
          <p:cNvPr id="78" name="Google Shape;78;p2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79"/>
        <p:cNvGrpSpPr/>
        <p:nvPr/>
      </p:nvGrpSpPr>
      <p:grpSpPr>
        <a:xfrm>
          <a:off x="0" y="0"/>
          <a:ext cx="0" cy="0"/>
          <a:chOff x="0" y="0"/>
          <a:chExt cx="0" cy="0"/>
        </a:xfrm>
      </p:grpSpPr>
      <p:pic>
        <p:nvPicPr>
          <p:cNvPr id="80" name="Google Shape;80;p29"/>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81" name="Google Shape;81;p29"/>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29"/>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29"/>
          <p:cNvSpPr>
            <a:spLocks noGrp="1"/>
          </p:cNvSpPr>
          <p:nvPr>
            <p:ph type="pic" idx="3"/>
          </p:nvPr>
        </p:nvSpPr>
        <p:spPr>
          <a:xfrm>
            <a:off x="6021655" y="0"/>
            <a:ext cx="6170344" cy="5426015"/>
          </a:xfrm>
          <a:prstGeom prst="rect">
            <a:avLst/>
          </a:prstGeom>
          <a:noFill/>
          <a:ln>
            <a:noFill/>
          </a:ln>
        </p:spPr>
      </p:sp>
      <p:pic>
        <p:nvPicPr>
          <p:cNvPr id="84" name="Google Shape;84;p29"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85"/>
        <p:cNvGrpSpPr/>
        <p:nvPr/>
      </p:nvGrpSpPr>
      <p:grpSpPr>
        <a:xfrm>
          <a:off x="0" y="0"/>
          <a:ext cx="0" cy="0"/>
          <a:chOff x="0" y="0"/>
          <a:chExt cx="0" cy="0"/>
        </a:xfrm>
      </p:grpSpPr>
      <p:pic>
        <p:nvPicPr>
          <p:cNvPr id="86" name="Google Shape;86;p30"/>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87" name="Google Shape;87;p3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30"/>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89"/>
        <p:cNvGrpSpPr/>
        <p:nvPr/>
      </p:nvGrpSpPr>
      <p:grpSpPr>
        <a:xfrm>
          <a:off x="0" y="0"/>
          <a:ext cx="0" cy="0"/>
          <a:chOff x="0" y="0"/>
          <a:chExt cx="0" cy="0"/>
        </a:xfrm>
      </p:grpSpPr>
      <p:pic>
        <p:nvPicPr>
          <p:cNvPr id="90" name="Google Shape;90;p3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91" name="Google Shape;91;p3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31"/>
          <p:cNvSpPr>
            <a:spLocks noGrp="1"/>
          </p:cNvSpPr>
          <p:nvPr>
            <p:ph type="pic" idx="2"/>
          </p:nvPr>
        </p:nvSpPr>
        <p:spPr>
          <a:xfrm>
            <a:off x="362081" y="1180408"/>
            <a:ext cx="11450304" cy="498748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93"/>
        <p:cNvGrpSpPr/>
        <p:nvPr/>
      </p:nvGrpSpPr>
      <p:grpSpPr>
        <a:xfrm>
          <a:off x="0" y="0"/>
          <a:ext cx="0" cy="0"/>
          <a:chOff x="0" y="0"/>
          <a:chExt cx="0" cy="0"/>
        </a:xfrm>
      </p:grpSpPr>
      <p:pic>
        <p:nvPicPr>
          <p:cNvPr id="94" name="Google Shape;94;p3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95" name="Google Shape;95;p3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3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98"/>
        <p:cNvGrpSpPr/>
        <p:nvPr/>
      </p:nvGrpSpPr>
      <p:grpSpPr>
        <a:xfrm>
          <a:off x="0" y="0"/>
          <a:ext cx="0" cy="0"/>
          <a:chOff x="0" y="0"/>
          <a:chExt cx="0" cy="0"/>
        </a:xfrm>
      </p:grpSpPr>
      <p:sp>
        <p:nvSpPr>
          <p:cNvPr id="99" name="Google Shape;99;p33"/>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0" name="Google Shape;100;p33"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1" name="Google Shape;101;p33"/>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33"/>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33"/>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04"/>
        <p:cNvGrpSpPr/>
        <p:nvPr/>
      </p:nvGrpSpPr>
      <p:grpSpPr>
        <a:xfrm>
          <a:off x="0" y="0"/>
          <a:ext cx="0" cy="0"/>
          <a:chOff x="0" y="0"/>
          <a:chExt cx="0" cy="0"/>
        </a:xfrm>
      </p:grpSpPr>
      <p:sp>
        <p:nvSpPr>
          <p:cNvPr id="105" name="Google Shape;105;p34"/>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6" name="Google Shape;106;p3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7" name="Google Shape;107;p3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3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3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110"/>
        <p:cNvGrpSpPr/>
        <p:nvPr/>
      </p:nvGrpSpPr>
      <p:grpSpPr>
        <a:xfrm>
          <a:off x="0" y="0"/>
          <a:ext cx="0" cy="0"/>
          <a:chOff x="0" y="0"/>
          <a:chExt cx="0" cy="0"/>
        </a:xfrm>
      </p:grpSpPr>
      <p:sp>
        <p:nvSpPr>
          <p:cNvPr id="111" name="Google Shape;111;p35"/>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35"/>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3" name="Google Shape;113;p35"/>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35"/>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115"/>
        <p:cNvGrpSpPr/>
        <p:nvPr/>
      </p:nvGrpSpPr>
      <p:grpSpPr>
        <a:xfrm>
          <a:off x="0" y="0"/>
          <a:ext cx="0" cy="0"/>
          <a:chOff x="0" y="0"/>
          <a:chExt cx="0" cy="0"/>
        </a:xfrm>
      </p:grpSpPr>
      <p:sp>
        <p:nvSpPr>
          <p:cNvPr id="116" name="Google Shape;116;p36"/>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7" name="Google Shape;117;p36"/>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36"/>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36"/>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20"/>
        <p:cNvGrpSpPr/>
        <p:nvPr/>
      </p:nvGrpSpPr>
      <p:grpSpPr>
        <a:xfrm>
          <a:off x="0" y="0"/>
          <a:ext cx="0" cy="0"/>
          <a:chOff x="0" y="0"/>
          <a:chExt cx="0" cy="0"/>
        </a:xfrm>
      </p:grpSpPr>
      <p:sp>
        <p:nvSpPr>
          <p:cNvPr id="121" name="Google Shape;121;p37"/>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3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3" name="Google Shape;123;p3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3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25"/>
        <p:cNvGrpSpPr/>
        <p:nvPr/>
      </p:nvGrpSpPr>
      <p:grpSpPr>
        <a:xfrm>
          <a:off x="0" y="0"/>
          <a:ext cx="0" cy="0"/>
          <a:chOff x="0" y="0"/>
          <a:chExt cx="0" cy="0"/>
        </a:xfrm>
      </p:grpSpPr>
      <p:pic>
        <p:nvPicPr>
          <p:cNvPr id="126" name="Google Shape;126;p3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7" name="Google Shape;127;p38"/>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8" name="Google Shape;128;p38"/>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38"/>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0" name="Google Shape;130;p38"/>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38"/>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38"/>
          <p:cNvSpPr>
            <a:spLocks noGrp="1"/>
          </p:cNvSpPr>
          <p:nvPr>
            <p:ph type="pic" idx="3"/>
          </p:nvPr>
        </p:nvSpPr>
        <p:spPr>
          <a:xfrm>
            <a:off x="8021782" y="1260764"/>
            <a:ext cx="4170218" cy="5597236"/>
          </a:xfrm>
          <a:prstGeom prst="rect">
            <a:avLst/>
          </a:prstGeom>
          <a:noFill/>
          <a:ln>
            <a:noFill/>
          </a:ln>
        </p:spPr>
      </p:sp>
      <p:sp>
        <p:nvSpPr>
          <p:cNvPr id="133" name="Google Shape;133;p38"/>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4" name="Google Shape;134;p38"/>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5" name="Google Shape;135;p38"/>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38"/>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38"/>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38"/>
        <p:cNvGrpSpPr/>
        <p:nvPr/>
      </p:nvGrpSpPr>
      <p:grpSpPr>
        <a:xfrm>
          <a:off x="0" y="0"/>
          <a:ext cx="0" cy="0"/>
          <a:chOff x="0" y="0"/>
          <a:chExt cx="0" cy="0"/>
        </a:xfrm>
      </p:grpSpPr>
      <p:pic>
        <p:nvPicPr>
          <p:cNvPr id="139" name="Google Shape;139;p39"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0" name="Google Shape;140;p39"/>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39"/>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42"/>
        <p:cNvGrpSpPr/>
        <p:nvPr/>
      </p:nvGrpSpPr>
      <p:grpSpPr>
        <a:xfrm>
          <a:off x="0" y="0"/>
          <a:ext cx="0" cy="0"/>
          <a:chOff x="0" y="0"/>
          <a:chExt cx="0" cy="0"/>
        </a:xfrm>
      </p:grpSpPr>
      <p:pic>
        <p:nvPicPr>
          <p:cNvPr id="143" name="Google Shape;143;p40"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4" name="Google Shape;144;p40"/>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40"/>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40"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48"/>
        <p:cNvGrpSpPr/>
        <p:nvPr/>
      </p:nvGrpSpPr>
      <p:grpSpPr>
        <a:xfrm>
          <a:off x="0" y="0"/>
          <a:ext cx="0" cy="0"/>
          <a:chOff x="0" y="0"/>
          <a:chExt cx="0" cy="0"/>
        </a:xfrm>
      </p:grpSpPr>
      <p:pic>
        <p:nvPicPr>
          <p:cNvPr id="149" name="Google Shape;149;g377fcdc439e_1_14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0" name="Google Shape;150;g377fcdc439e_1_143"/>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g377fcdc439e_1_143"/>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52"/>
        <p:cNvGrpSpPr/>
        <p:nvPr/>
      </p:nvGrpSpPr>
      <p:grpSpPr>
        <a:xfrm>
          <a:off x="0" y="0"/>
          <a:ext cx="0" cy="0"/>
          <a:chOff x="0" y="0"/>
          <a:chExt cx="0" cy="0"/>
        </a:xfrm>
      </p:grpSpPr>
      <p:pic>
        <p:nvPicPr>
          <p:cNvPr id="153" name="Google Shape;153;g377fcdc439e_1_14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4" name="Google Shape;154;g377fcdc439e_1_147"/>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g377fcdc439e_1_147"/>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56"/>
        <p:cNvGrpSpPr/>
        <p:nvPr/>
      </p:nvGrpSpPr>
      <p:grpSpPr>
        <a:xfrm>
          <a:off x="0" y="0"/>
          <a:ext cx="0" cy="0"/>
          <a:chOff x="0" y="0"/>
          <a:chExt cx="0" cy="0"/>
        </a:xfrm>
      </p:grpSpPr>
      <p:pic>
        <p:nvPicPr>
          <p:cNvPr id="157" name="Google Shape;157;g377fcdc439e_1_151"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158" name="Google Shape;158;g377fcdc439e_1_151"/>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g377fcdc439e_1_151"/>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160"/>
        <p:cNvGrpSpPr/>
        <p:nvPr/>
      </p:nvGrpSpPr>
      <p:grpSpPr>
        <a:xfrm>
          <a:off x="0" y="0"/>
          <a:ext cx="0" cy="0"/>
          <a:chOff x="0" y="0"/>
          <a:chExt cx="0" cy="0"/>
        </a:xfrm>
      </p:grpSpPr>
      <p:pic>
        <p:nvPicPr>
          <p:cNvPr id="161" name="Google Shape;161;g377fcdc439e_1_1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2" name="Google Shape;162;g377fcdc439e_1_155"/>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3" name="Google Shape;163;g377fcdc439e_1_155"/>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g377fcdc439e_1_155"/>
          <p:cNvSpPr>
            <a:spLocks noGrp="1"/>
          </p:cNvSpPr>
          <p:nvPr>
            <p:ph type="pic" idx="3"/>
          </p:nvPr>
        </p:nvSpPr>
        <p:spPr>
          <a:xfrm>
            <a:off x="6021655" y="0"/>
            <a:ext cx="4683000" cy="62373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165"/>
        <p:cNvGrpSpPr/>
        <p:nvPr/>
      </p:nvGrpSpPr>
      <p:grpSpPr>
        <a:xfrm>
          <a:off x="0" y="0"/>
          <a:ext cx="0" cy="0"/>
          <a:chOff x="0" y="0"/>
          <a:chExt cx="0" cy="0"/>
        </a:xfrm>
      </p:grpSpPr>
      <p:pic>
        <p:nvPicPr>
          <p:cNvPr id="166" name="Google Shape;166;g377fcdc439e_1_16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7" name="Google Shape;167;g377fcdc439e_1_160"/>
          <p:cNvSpPr txBox="1">
            <a:spLocks noGrp="1"/>
          </p:cNvSpPr>
          <p:nvPr>
            <p:ph type="body" idx="1"/>
          </p:nvPr>
        </p:nvSpPr>
        <p:spPr>
          <a:xfrm>
            <a:off x="432261" y="2788528"/>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8" name="Google Shape;168;g377fcdc439e_1_160"/>
          <p:cNvSpPr txBox="1">
            <a:spLocks noGrp="1"/>
          </p:cNvSpPr>
          <p:nvPr>
            <p:ph type="body" idx="2"/>
          </p:nvPr>
        </p:nvSpPr>
        <p:spPr>
          <a:xfrm>
            <a:off x="432259" y="4764665"/>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9" name="Google Shape;169;g377fcdc439e_1_160"/>
          <p:cNvSpPr>
            <a:spLocks noGrp="1"/>
          </p:cNvSpPr>
          <p:nvPr>
            <p:ph type="pic" idx="3"/>
          </p:nvPr>
        </p:nvSpPr>
        <p:spPr>
          <a:xfrm>
            <a:off x="6021655" y="0"/>
            <a:ext cx="6170400" cy="54261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170"/>
        <p:cNvGrpSpPr/>
        <p:nvPr/>
      </p:nvGrpSpPr>
      <p:grpSpPr>
        <a:xfrm>
          <a:off x="0" y="0"/>
          <a:ext cx="0" cy="0"/>
          <a:chOff x="0" y="0"/>
          <a:chExt cx="0" cy="0"/>
        </a:xfrm>
      </p:grpSpPr>
      <p:pic>
        <p:nvPicPr>
          <p:cNvPr id="171" name="Google Shape;171;g377fcdc439e_1_16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2" name="Google Shape;172;g377fcdc439e_1_165"/>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g377fcdc439e_1_165"/>
          <p:cNvSpPr txBox="1">
            <a:spLocks noGrp="1"/>
          </p:cNvSpPr>
          <p:nvPr>
            <p:ph type="body" idx="2"/>
          </p:nvPr>
        </p:nvSpPr>
        <p:spPr>
          <a:xfrm>
            <a:off x="362081" y="1230283"/>
            <a:ext cx="6052500" cy="53058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g377fcdc439e_1_165"/>
          <p:cNvSpPr>
            <a:spLocks noGrp="1"/>
          </p:cNvSpPr>
          <p:nvPr>
            <p:ph type="pic" idx="3"/>
          </p:nvPr>
        </p:nvSpPr>
        <p:spPr>
          <a:xfrm>
            <a:off x="7573992" y="2070340"/>
            <a:ext cx="4617900" cy="41580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5"/>
        <p:cNvGrpSpPr/>
        <p:nvPr/>
      </p:nvGrpSpPr>
      <p:grpSpPr>
        <a:xfrm>
          <a:off x="0" y="0"/>
          <a:ext cx="0" cy="0"/>
          <a:chOff x="0" y="0"/>
          <a:chExt cx="0" cy="0"/>
        </a:xfrm>
      </p:grpSpPr>
      <p:pic>
        <p:nvPicPr>
          <p:cNvPr id="176" name="Google Shape;176;g377fcdc439e_1_17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7" name="Google Shape;177;g377fcdc439e_1_170"/>
          <p:cNvSpPr txBox="1">
            <a:spLocks noGrp="1"/>
          </p:cNvSpPr>
          <p:nvPr>
            <p:ph type="body" idx="1"/>
          </p:nvPr>
        </p:nvSpPr>
        <p:spPr>
          <a:xfrm>
            <a:off x="362081" y="321855"/>
            <a:ext cx="57339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g377fcdc439e_1_170"/>
          <p:cNvSpPr txBox="1">
            <a:spLocks noGrp="1"/>
          </p:cNvSpPr>
          <p:nvPr>
            <p:ph type="body" idx="2"/>
          </p:nvPr>
        </p:nvSpPr>
        <p:spPr>
          <a:xfrm>
            <a:off x="362081" y="1230284"/>
            <a:ext cx="5733900" cy="52371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79"/>
        <p:cNvGrpSpPr/>
        <p:nvPr/>
      </p:nvGrpSpPr>
      <p:grpSpPr>
        <a:xfrm>
          <a:off x="0" y="0"/>
          <a:ext cx="0" cy="0"/>
          <a:chOff x="0" y="0"/>
          <a:chExt cx="0" cy="0"/>
        </a:xfrm>
      </p:grpSpPr>
      <p:pic>
        <p:nvPicPr>
          <p:cNvPr id="180" name="Google Shape;180;g377fcdc439e_1_17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1" name="Google Shape;181;g377fcdc439e_1_174"/>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377fcdc439e_1_174"/>
          <p:cNvSpPr txBox="1">
            <a:spLocks noGrp="1"/>
          </p:cNvSpPr>
          <p:nvPr>
            <p:ph type="body" idx="2"/>
          </p:nvPr>
        </p:nvSpPr>
        <p:spPr>
          <a:xfrm>
            <a:off x="362081" y="1230284"/>
            <a:ext cx="11450400" cy="5237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183"/>
        <p:cNvGrpSpPr/>
        <p:nvPr/>
      </p:nvGrpSpPr>
      <p:grpSpPr>
        <a:xfrm>
          <a:off x="0" y="0"/>
          <a:ext cx="0" cy="0"/>
          <a:chOff x="0" y="0"/>
          <a:chExt cx="0" cy="0"/>
        </a:xfrm>
      </p:grpSpPr>
      <p:pic>
        <p:nvPicPr>
          <p:cNvPr id="184" name="Google Shape;184;g377fcdc439e_1_17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5" name="Google Shape;185;g377fcdc439e_1_178"/>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g377fcdc439e_1_178"/>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187"/>
        <p:cNvGrpSpPr/>
        <p:nvPr/>
      </p:nvGrpSpPr>
      <p:grpSpPr>
        <a:xfrm>
          <a:off x="0" y="0"/>
          <a:ext cx="0" cy="0"/>
          <a:chOff x="0" y="0"/>
          <a:chExt cx="0" cy="0"/>
        </a:xfrm>
      </p:grpSpPr>
      <p:pic>
        <p:nvPicPr>
          <p:cNvPr id="188" name="Google Shape;188;g377fcdc439e_1_182"/>
          <p:cNvPicPr preferRelativeResize="0"/>
          <p:nvPr/>
        </p:nvPicPr>
        <p:blipFill rotWithShape="1">
          <a:blip r:embed="rId2">
            <a:alphaModFix/>
          </a:blip>
          <a:srcRect/>
          <a:stretch/>
        </p:blipFill>
        <p:spPr>
          <a:xfrm>
            <a:off x="0" y="0"/>
            <a:ext cx="12192000" cy="6857997"/>
          </a:xfrm>
          <a:prstGeom prst="rect">
            <a:avLst/>
          </a:prstGeom>
          <a:noFill/>
          <a:ln>
            <a:noFill/>
          </a:ln>
        </p:spPr>
      </p:pic>
      <p:sp>
        <p:nvSpPr>
          <p:cNvPr id="189" name="Google Shape;189;g377fcdc439e_1_182"/>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g377fcdc439e_1_182"/>
          <p:cNvSpPr txBox="1">
            <a:spLocks noGrp="1"/>
          </p:cNvSpPr>
          <p:nvPr>
            <p:ph type="body" idx="2"/>
          </p:nvPr>
        </p:nvSpPr>
        <p:spPr>
          <a:xfrm>
            <a:off x="362081" y="1230285"/>
            <a:ext cx="11450400" cy="4463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191"/>
        <p:cNvGrpSpPr/>
        <p:nvPr/>
      </p:nvGrpSpPr>
      <p:grpSpPr>
        <a:xfrm>
          <a:off x="0" y="0"/>
          <a:ext cx="0" cy="0"/>
          <a:chOff x="0" y="0"/>
          <a:chExt cx="0" cy="0"/>
        </a:xfrm>
      </p:grpSpPr>
      <p:pic>
        <p:nvPicPr>
          <p:cNvPr id="192" name="Google Shape;192;g377fcdc439e_1_18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3" name="Google Shape;193;g377fcdc439e_1_186"/>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g377fcdc439e_1_186"/>
          <p:cNvSpPr>
            <a:spLocks noGrp="1"/>
          </p:cNvSpPr>
          <p:nvPr>
            <p:ph type="pic" idx="2"/>
          </p:nvPr>
        </p:nvSpPr>
        <p:spPr>
          <a:xfrm>
            <a:off x="362081" y="1180408"/>
            <a:ext cx="11450400" cy="49875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95"/>
        <p:cNvGrpSpPr/>
        <p:nvPr/>
      </p:nvGrpSpPr>
      <p:grpSpPr>
        <a:xfrm>
          <a:off x="0" y="0"/>
          <a:ext cx="0" cy="0"/>
          <a:chOff x="0" y="0"/>
          <a:chExt cx="0" cy="0"/>
        </a:xfrm>
      </p:grpSpPr>
      <p:pic>
        <p:nvPicPr>
          <p:cNvPr id="196" name="Google Shape;196;g377fcdc439e_1_19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7" name="Google Shape;197;g377fcdc439e_1_19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g377fcdc439e_1_190"/>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g377fcdc439e_1_190"/>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200"/>
        <p:cNvGrpSpPr/>
        <p:nvPr/>
      </p:nvGrpSpPr>
      <p:grpSpPr>
        <a:xfrm>
          <a:off x="0" y="0"/>
          <a:ext cx="0" cy="0"/>
          <a:chOff x="0" y="0"/>
          <a:chExt cx="0" cy="0"/>
        </a:xfrm>
      </p:grpSpPr>
      <p:pic>
        <p:nvPicPr>
          <p:cNvPr id="201" name="Google Shape;201;g377fcdc439e_1_195"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1"/>
          </a:xfrm>
          <a:prstGeom prst="rect">
            <a:avLst/>
          </a:prstGeom>
          <a:noFill/>
          <a:ln>
            <a:noFill/>
          </a:ln>
        </p:spPr>
      </p:pic>
      <p:sp>
        <p:nvSpPr>
          <p:cNvPr id="202" name="Google Shape;202;g377fcdc439e_1_195"/>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g377fcdc439e_1_195"/>
          <p:cNvSpPr txBox="1">
            <a:spLocks noGrp="1"/>
          </p:cNvSpPr>
          <p:nvPr>
            <p:ph type="body" idx="2"/>
          </p:nvPr>
        </p:nvSpPr>
        <p:spPr>
          <a:xfrm>
            <a:off x="4946073" y="1116135"/>
            <a:ext cx="6866400" cy="3572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g377fcdc439e_1_195"/>
          <p:cNvSpPr>
            <a:spLocks noGrp="1"/>
          </p:cNvSpPr>
          <p:nvPr>
            <p:ph type="pic" idx="3"/>
          </p:nvPr>
        </p:nvSpPr>
        <p:spPr>
          <a:xfrm>
            <a:off x="858" y="-33250"/>
            <a:ext cx="4567500" cy="6924600"/>
          </a:xfrm>
          <a:prstGeom prst="rect">
            <a:avLst/>
          </a:prstGeom>
          <a:noFill/>
          <a:ln>
            <a:noFill/>
          </a:ln>
        </p:spPr>
        <p:txBody>
          <a:bodyPr/>
          <a:lstStyle/>
          <a:p>
            <a:endParaRPr lang="es-E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205"/>
        <p:cNvGrpSpPr/>
        <p:nvPr/>
      </p:nvGrpSpPr>
      <p:grpSpPr>
        <a:xfrm>
          <a:off x="0" y="0"/>
          <a:ext cx="0" cy="0"/>
          <a:chOff x="0" y="0"/>
          <a:chExt cx="0" cy="0"/>
        </a:xfrm>
      </p:grpSpPr>
      <p:pic>
        <p:nvPicPr>
          <p:cNvPr id="206" name="Google Shape;206;g377fcdc439e_1_200"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pic>
        <p:nvPicPr>
          <p:cNvPr id="207" name="Google Shape;207;g377fcdc439e_1_200"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208" name="Google Shape;208;g377fcdc439e_1_200"/>
          <p:cNvSpPr txBox="1">
            <a:spLocks noGrp="1"/>
          </p:cNvSpPr>
          <p:nvPr>
            <p:ph type="body" idx="1"/>
          </p:nvPr>
        </p:nvSpPr>
        <p:spPr>
          <a:xfrm>
            <a:off x="415637" y="352764"/>
            <a:ext cx="4141500" cy="1836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g377fcdc439e_1_200"/>
          <p:cNvSpPr txBox="1">
            <a:spLocks noGrp="1"/>
          </p:cNvSpPr>
          <p:nvPr>
            <p:ph type="body" idx="2"/>
          </p:nvPr>
        </p:nvSpPr>
        <p:spPr>
          <a:xfrm>
            <a:off x="5777345" y="1136073"/>
            <a:ext cx="6035100" cy="5331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10"/>
        <p:cNvGrpSpPr/>
        <p:nvPr/>
      </p:nvGrpSpPr>
      <p:grpSpPr>
        <a:xfrm>
          <a:off x="0" y="0"/>
          <a:ext cx="0" cy="0"/>
          <a:chOff x="0" y="0"/>
          <a:chExt cx="0" cy="0"/>
        </a:xfrm>
      </p:grpSpPr>
      <p:sp>
        <p:nvSpPr>
          <p:cNvPr id="211" name="Google Shape;211;g377fcdc439e_1_205"/>
          <p:cNvSpPr/>
          <p:nvPr/>
        </p:nvSpPr>
        <p:spPr>
          <a:xfrm>
            <a:off x="6388806" y="0"/>
            <a:ext cx="58032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2" name="Google Shape;212;g377fcdc439e_1_205"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13" name="Google Shape;213;g377fcdc439e_1_205"/>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377fcdc439e_1_205"/>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g377fcdc439e_1_205"/>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216"/>
        <p:cNvGrpSpPr/>
        <p:nvPr/>
      </p:nvGrpSpPr>
      <p:grpSpPr>
        <a:xfrm>
          <a:off x="0" y="0"/>
          <a:ext cx="0" cy="0"/>
          <a:chOff x="0" y="0"/>
          <a:chExt cx="0" cy="0"/>
        </a:xfrm>
      </p:grpSpPr>
      <p:sp>
        <p:nvSpPr>
          <p:cNvPr id="217" name="Google Shape;217;g377fcdc439e_1_211"/>
          <p:cNvSpPr/>
          <p:nvPr/>
        </p:nvSpPr>
        <p:spPr>
          <a:xfrm>
            <a:off x="6388806" y="0"/>
            <a:ext cx="58032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8" name="Google Shape;218;g377fcdc439e_1_211"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1"/>
          </a:xfrm>
          <a:prstGeom prst="rect">
            <a:avLst/>
          </a:prstGeom>
          <a:noFill/>
          <a:ln>
            <a:noFill/>
          </a:ln>
        </p:spPr>
      </p:pic>
      <p:sp>
        <p:nvSpPr>
          <p:cNvPr id="219" name="Google Shape;219;g377fcdc439e_1_211"/>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g377fcdc439e_1_211"/>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g377fcdc439e_1_211"/>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22"/>
        <p:cNvGrpSpPr/>
        <p:nvPr/>
      </p:nvGrpSpPr>
      <p:grpSpPr>
        <a:xfrm>
          <a:off x="0" y="0"/>
          <a:ext cx="0" cy="0"/>
          <a:chOff x="0" y="0"/>
          <a:chExt cx="0" cy="0"/>
        </a:xfrm>
      </p:grpSpPr>
      <p:sp>
        <p:nvSpPr>
          <p:cNvPr id="223" name="Google Shape;223;g377fcdc439e_1_217"/>
          <p:cNvSpPr/>
          <p:nvPr/>
        </p:nvSpPr>
        <p:spPr>
          <a:xfrm>
            <a:off x="6388806" y="0"/>
            <a:ext cx="5803200"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4" name="Google Shape;224;g377fcdc439e_1_217"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25" name="Google Shape;225;g377fcdc439e_1_217"/>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g377fcdc439e_1_217"/>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g377fcdc439e_1_217"/>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228"/>
        <p:cNvGrpSpPr/>
        <p:nvPr/>
      </p:nvGrpSpPr>
      <p:grpSpPr>
        <a:xfrm>
          <a:off x="0" y="0"/>
          <a:ext cx="0" cy="0"/>
          <a:chOff x="0" y="0"/>
          <a:chExt cx="0" cy="0"/>
        </a:xfrm>
      </p:grpSpPr>
      <p:sp>
        <p:nvSpPr>
          <p:cNvPr id="229" name="Google Shape;229;g377fcdc439e_1_223"/>
          <p:cNvSpPr/>
          <p:nvPr/>
        </p:nvSpPr>
        <p:spPr>
          <a:xfrm>
            <a:off x="9293629" y="0"/>
            <a:ext cx="28983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0" name="Google Shape;230;g377fcdc439e_1_22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1" name="Google Shape;231;g377fcdc439e_1_22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2" name="Google Shape;232;g377fcdc439e_1_22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233"/>
        <p:cNvGrpSpPr/>
        <p:nvPr/>
      </p:nvGrpSpPr>
      <p:grpSpPr>
        <a:xfrm>
          <a:off x="0" y="0"/>
          <a:ext cx="0" cy="0"/>
          <a:chOff x="0" y="0"/>
          <a:chExt cx="0" cy="0"/>
        </a:xfrm>
      </p:grpSpPr>
      <p:sp>
        <p:nvSpPr>
          <p:cNvPr id="234" name="Google Shape;234;g377fcdc439e_1_228"/>
          <p:cNvSpPr/>
          <p:nvPr/>
        </p:nvSpPr>
        <p:spPr>
          <a:xfrm>
            <a:off x="9293629" y="0"/>
            <a:ext cx="28983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5" name="Google Shape;235;g377fcdc439e_1_228"/>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377fcdc439e_1_228"/>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377fcdc439e_1_228"/>
          <p:cNvSpPr>
            <a:spLocks noGrp="1"/>
          </p:cNvSpPr>
          <p:nvPr>
            <p:ph type="pic" idx="3"/>
          </p:nvPr>
        </p:nvSpPr>
        <p:spPr>
          <a:xfrm>
            <a:off x="7872152" y="252413"/>
            <a:ext cx="3858000" cy="6264300"/>
          </a:xfrm>
          <a:prstGeom prst="rect">
            <a:avLst/>
          </a:prstGeom>
          <a:noFill/>
          <a:ln>
            <a:noFill/>
          </a:ln>
        </p:spPr>
        <p:txBody>
          <a:bodyPr/>
          <a:lstStyle/>
          <a:p>
            <a:endParaRPr lang="es-E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238"/>
        <p:cNvGrpSpPr/>
        <p:nvPr/>
      </p:nvGrpSpPr>
      <p:grpSpPr>
        <a:xfrm>
          <a:off x="0" y="0"/>
          <a:ext cx="0" cy="0"/>
          <a:chOff x="0" y="0"/>
          <a:chExt cx="0" cy="0"/>
        </a:xfrm>
      </p:grpSpPr>
      <p:sp>
        <p:nvSpPr>
          <p:cNvPr id="239" name="Google Shape;239;g377fcdc439e_1_233"/>
          <p:cNvSpPr/>
          <p:nvPr/>
        </p:nvSpPr>
        <p:spPr>
          <a:xfrm>
            <a:off x="9293629" y="0"/>
            <a:ext cx="289830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g377fcdc439e_1_23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g377fcdc439e_1_23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g377fcdc439e_1_23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243"/>
        <p:cNvGrpSpPr/>
        <p:nvPr/>
      </p:nvGrpSpPr>
      <p:grpSpPr>
        <a:xfrm>
          <a:off x="0" y="0"/>
          <a:ext cx="0" cy="0"/>
          <a:chOff x="0" y="0"/>
          <a:chExt cx="0" cy="0"/>
        </a:xfrm>
      </p:grpSpPr>
      <p:pic>
        <p:nvPicPr>
          <p:cNvPr id="244" name="Google Shape;244;g377fcdc439e_1_23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45" name="Google Shape;245;g377fcdc439e_1_238"/>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g377fcdc439e_1_238"/>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g377fcdc439e_1_238"/>
          <p:cNvSpPr/>
          <p:nvPr/>
        </p:nvSpPr>
        <p:spPr>
          <a:xfrm>
            <a:off x="362081" y="1102129"/>
            <a:ext cx="45600" cy="1617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g377fcdc439e_1_238"/>
          <p:cNvSpPr/>
          <p:nvPr/>
        </p:nvSpPr>
        <p:spPr>
          <a:xfrm>
            <a:off x="362081" y="2963685"/>
            <a:ext cx="45600" cy="1617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g377fcdc439e_1_238"/>
          <p:cNvSpPr/>
          <p:nvPr/>
        </p:nvSpPr>
        <p:spPr>
          <a:xfrm>
            <a:off x="362081" y="4825241"/>
            <a:ext cx="45600" cy="1617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0" name="Google Shape;250;g377fcdc439e_1_238"/>
          <p:cNvSpPr>
            <a:spLocks noGrp="1"/>
          </p:cNvSpPr>
          <p:nvPr>
            <p:ph type="pic" idx="3"/>
          </p:nvPr>
        </p:nvSpPr>
        <p:spPr>
          <a:xfrm>
            <a:off x="8021782" y="1260764"/>
            <a:ext cx="4170300" cy="5597100"/>
          </a:xfrm>
          <a:prstGeom prst="rect">
            <a:avLst/>
          </a:prstGeom>
          <a:noFill/>
          <a:ln>
            <a:noFill/>
          </a:ln>
        </p:spPr>
        <p:txBody>
          <a:bodyPr/>
          <a:lstStyle/>
          <a:p>
            <a:endParaRPr lang="es-ES"/>
          </a:p>
        </p:txBody>
      </p:sp>
      <p:sp>
        <p:nvSpPr>
          <p:cNvPr id="251" name="Google Shape;251;g377fcdc439e_1_238"/>
          <p:cNvSpPr txBox="1">
            <a:spLocks noGrp="1"/>
          </p:cNvSpPr>
          <p:nvPr>
            <p:ph type="body" idx="4"/>
          </p:nvPr>
        </p:nvSpPr>
        <p:spPr>
          <a:xfrm>
            <a:off x="362082" y="253012"/>
            <a:ext cx="90591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2" name="Google Shape;252;g377fcdc439e_1_238"/>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g377fcdc439e_1_238"/>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4" name="Google Shape;254;g377fcdc439e_1_238"/>
          <p:cNvSpPr txBox="1">
            <a:spLocks noGrp="1"/>
          </p:cNvSpPr>
          <p:nvPr>
            <p:ph type="body" idx="7"/>
          </p:nvPr>
        </p:nvSpPr>
        <p:spPr>
          <a:xfrm>
            <a:off x="727841" y="5384887"/>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g377fcdc439e_1_238"/>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256"/>
        <p:cNvGrpSpPr/>
        <p:nvPr/>
      </p:nvGrpSpPr>
      <p:grpSpPr>
        <a:xfrm>
          <a:off x="0" y="0"/>
          <a:ext cx="0" cy="0"/>
          <a:chOff x="0" y="0"/>
          <a:chExt cx="0" cy="0"/>
        </a:xfrm>
      </p:grpSpPr>
      <p:pic>
        <p:nvPicPr>
          <p:cNvPr id="257" name="Google Shape;257;g377fcdc439e_1_2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58" name="Google Shape;258;g377fcdc439e_1_251"/>
          <p:cNvSpPr txBox="1">
            <a:spLocks noGrp="1"/>
          </p:cNvSpPr>
          <p:nvPr>
            <p:ph type="body" idx="1"/>
          </p:nvPr>
        </p:nvSpPr>
        <p:spPr>
          <a:xfrm>
            <a:off x="362081" y="253012"/>
            <a:ext cx="9599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9" name="Google Shape;259;g377fcdc439e_1_251"/>
          <p:cNvSpPr txBox="1">
            <a:spLocks noGrp="1"/>
          </p:cNvSpPr>
          <p:nvPr>
            <p:ph type="body" idx="2"/>
          </p:nvPr>
        </p:nvSpPr>
        <p:spPr>
          <a:xfrm>
            <a:off x="482137" y="2651760"/>
            <a:ext cx="11330100" cy="3815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260"/>
        <p:cNvGrpSpPr/>
        <p:nvPr/>
      </p:nvGrpSpPr>
      <p:grpSpPr>
        <a:xfrm>
          <a:off x="0" y="0"/>
          <a:ext cx="0" cy="0"/>
          <a:chOff x="0" y="0"/>
          <a:chExt cx="0" cy="0"/>
        </a:xfrm>
      </p:grpSpPr>
      <p:pic>
        <p:nvPicPr>
          <p:cNvPr id="261" name="Google Shape;261;g377fcdc439e_1_2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62" name="Google Shape;262;g377fcdc439e_1_255"/>
          <p:cNvSpPr txBox="1">
            <a:spLocks noGrp="1"/>
          </p:cNvSpPr>
          <p:nvPr>
            <p:ph type="body" idx="1"/>
          </p:nvPr>
        </p:nvSpPr>
        <p:spPr>
          <a:xfrm>
            <a:off x="3743498" y="3767966"/>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6100"/>
              <a:buFont typeface="Arial"/>
              <a:buNone/>
              <a:defRPr sz="61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g377fcdc439e_1_255"/>
          <p:cNvSpPr txBox="1">
            <a:spLocks noGrp="1"/>
          </p:cNvSpPr>
          <p:nvPr>
            <p:ph type="body" idx="2"/>
          </p:nvPr>
        </p:nvSpPr>
        <p:spPr>
          <a:xfrm>
            <a:off x="3743499" y="4822166"/>
            <a:ext cx="4704900" cy="5694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1400"/>
              <a:buFont typeface="Arial"/>
              <a:buNone/>
              <a:defRPr sz="1400" b="0"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264"/>
        <p:cNvGrpSpPr/>
        <p:nvPr/>
      </p:nvGrpSpPr>
      <p:grpSpPr>
        <a:xfrm>
          <a:off x="0" y="0"/>
          <a:ext cx="0" cy="0"/>
          <a:chOff x="0" y="0"/>
          <a:chExt cx="0" cy="0"/>
        </a:xfrm>
      </p:grpSpPr>
      <p:pic>
        <p:nvPicPr>
          <p:cNvPr id="265" name="Google Shape;265;g377fcdc439e_1_259"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66" name="Google Shape;266;g377fcdc439e_1_259"/>
          <p:cNvSpPr txBox="1">
            <a:spLocks noGrp="1"/>
          </p:cNvSpPr>
          <p:nvPr>
            <p:ph type="body" idx="1"/>
          </p:nvPr>
        </p:nvSpPr>
        <p:spPr>
          <a:xfrm>
            <a:off x="7135092" y="1689579"/>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7" name="Google Shape;267;g377fcdc439e_1_259"/>
          <p:cNvSpPr txBox="1">
            <a:spLocks noGrp="1"/>
          </p:cNvSpPr>
          <p:nvPr>
            <p:ph type="body" idx="2"/>
          </p:nvPr>
        </p:nvSpPr>
        <p:spPr>
          <a:xfrm>
            <a:off x="7135093" y="2978727"/>
            <a:ext cx="4704900" cy="309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354389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1382578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53421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265288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3852391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658746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7727158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42649012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2307342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213564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1041773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936610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12312972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780559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36122008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014709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946257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7530422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125828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014019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9344145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279730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1589536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5306698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3098229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4784086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1589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86041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114_0.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15_0.xm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hyperlink" Target="https://epale.ec.europa.eu/"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eures.ec.europa.eu/"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joint-research-centre.ec.europa.eu/"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77fcdc439e_0_0"/>
          <p:cNvSpPr txBox="1">
            <a:spLocks noGrp="1"/>
          </p:cNvSpPr>
          <p:nvPr>
            <p:ph type="body" idx="1"/>
          </p:nvPr>
        </p:nvSpPr>
        <p:spPr>
          <a:xfrm>
            <a:off x="432261" y="3142210"/>
            <a:ext cx="4838400" cy="1762200"/>
          </a:xfrm>
          <a:prstGeom prst="rect">
            <a:avLst/>
          </a:prstGeom>
        </p:spPr>
        <p:txBody>
          <a:bodyPr spcFirstLastPara="1" wrap="square" lIns="91425" tIns="45700" rIns="91425" bIns="45700" anchor="t" anchorCtr="0">
            <a:noAutofit/>
          </a:bodyPr>
          <a:lstStyle/>
          <a:p>
            <a:pPr marL="0" lvl="0" indent="0"/>
            <a:r>
              <a:rPr lang="sr-Latn-RS" dirty="0"/>
              <a:t>MODULE 3: Opleidingsmogelijkheden verkennen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p:txBody>
          <a:bodyPr/>
          <a:lstStyle/>
          <a:p>
            <a:r>
              <a:rPr lang="nl-NL" sz="2800" dirty="0"/>
              <a:t>MODULE 3: Opleidingsmogelijkheden verkennen – UNITS (1u 15 min)</a:t>
            </a:r>
            <a:endParaRPr lang="en-GB"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lstStyle/>
          <a:p>
            <a:pPr marL="971550" lvl="1" indent="-285750">
              <a:buFont typeface="Wingdings" panose="05000000000000000000" pitchFamily="2" charset="2"/>
              <a:buChar char="ü"/>
            </a:pPr>
            <a:r>
              <a:rPr lang="nl-NL" sz="1800" dirty="0"/>
              <a:t>Levenslang leren: veel paden, één doel</a:t>
            </a:r>
            <a:endParaRPr lang="sr-Latn-RS" sz="1800" dirty="0"/>
          </a:p>
          <a:p>
            <a:pPr marL="971550" lvl="1" indent="-285750">
              <a:buFont typeface="Wingdings" panose="05000000000000000000" pitchFamily="2" charset="2"/>
              <a:buChar char="ü"/>
            </a:pPr>
            <a:r>
              <a:rPr lang="nl-NL" sz="1800" dirty="0"/>
              <a:t>Formeel, non-formeel en informeel leren </a:t>
            </a:r>
            <a:endParaRPr lang="sr-Latn-RS" sz="1800" dirty="0"/>
          </a:p>
          <a:p>
            <a:pPr marL="971550" lvl="1" indent="-285750">
              <a:buFont typeface="Wingdings" panose="05000000000000000000" pitchFamily="2" charset="2"/>
              <a:buChar char="ü"/>
            </a:pPr>
            <a:r>
              <a:rPr lang="nl-NL" sz="1800" dirty="0"/>
              <a:t>Overzicht van opleidingsmogelijkheden</a:t>
            </a:r>
            <a:endParaRPr lang="en-US" dirty="0"/>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7" y="1531219"/>
              <a:ext cx="3556932" cy="369332"/>
            </a:xfrm>
            <a:prstGeom prst="rect">
              <a:avLst/>
            </a:prstGeom>
            <a:noFill/>
          </p:spPr>
          <p:txBody>
            <a:bodyPr wrap="square" rtlCol="0">
              <a:spAutoFit/>
            </a:bodyPr>
            <a:lstStyle/>
            <a:p>
              <a:pPr lvl="0">
                <a:buClrTx/>
                <a:defRPr/>
              </a:pPr>
              <a:r>
                <a:rPr lang="sr-Latn-RS" sz="1800" dirty="0">
                  <a:latin typeface="+mn-lt"/>
                </a:rPr>
                <a:t>Soorten leeropties</a:t>
              </a:r>
              <a:endParaRPr kumimoji="0" lang="en-GB" sz="1800" b="0" i="0" u="none" strike="noStrike" kern="1200" cap="none" spc="0" normalizeH="0" baseline="0" noProof="0" dirty="0">
                <a:ln>
                  <a:noFill/>
                </a:ln>
                <a:solidFill>
                  <a:srgbClr val="E7E6E6">
                    <a:lumMod val="10000"/>
                  </a:srgbClr>
                </a:solidFill>
                <a:effectLst/>
                <a:uLnTx/>
                <a:uFillTx/>
                <a:latin typeface="+mn-lt"/>
                <a:ea typeface="+mn-ea"/>
                <a:cs typeface="Arial"/>
                <a:sym typeface="Arial"/>
              </a:endParaRPr>
            </a:p>
          </p:txBody>
        </p:sp>
        <p:sp>
          <p:nvSpPr>
            <p:cNvPr id="9" name="TextBox 5">
              <a:extLst>
                <a:ext uri="{FF2B5EF4-FFF2-40B4-BE49-F238E27FC236}">
                  <a16:creationId xmlns:a16="http://schemas.microsoft.com/office/drawing/2014/main" id="{296242E5-F91A-19EB-F1AF-4A9F2EFF9C8D}"/>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mn-lt"/>
                  <a:ea typeface="+mn-ea"/>
                  <a:cs typeface="Arial"/>
                  <a:sym typeface="Arial"/>
                </a:rPr>
                <a:t>Unit 3.1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5"/>
            <a:ext cx="4750217" cy="896771"/>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76720" y="1431431"/>
              <a:ext cx="3556932" cy="646331"/>
            </a:xfrm>
            <a:prstGeom prst="rect">
              <a:avLst/>
            </a:prstGeom>
            <a:noFill/>
          </p:spPr>
          <p:txBody>
            <a:bodyPr wrap="square" rtlCol="0">
              <a:spAutoFit/>
            </a:bodyPr>
            <a:lstStyle/>
            <a:p>
              <a:pPr lvl="0">
                <a:buClrTx/>
                <a:defRPr/>
              </a:pPr>
              <a:r>
                <a:rPr lang="sr-Latn-RS" sz="1800" dirty="0">
                  <a:latin typeface="+mn-lt"/>
                </a:rPr>
                <a:t>Trainingsformats en toegangspunten verkennen</a:t>
              </a:r>
              <a:endParaRPr kumimoji="0" lang="en-GB" sz="1800" b="0" i="0" u="none" strike="noStrike" kern="1200" cap="none" spc="0" normalizeH="0" baseline="0" noProof="0" dirty="0">
                <a:ln>
                  <a:noFill/>
                </a:ln>
                <a:solidFill>
                  <a:srgbClr val="E7E6E6">
                    <a:lumMod val="10000"/>
                  </a:srgbClr>
                </a:solidFill>
                <a:effectLst/>
                <a:uLnTx/>
                <a:uFillTx/>
                <a:latin typeface="+mn-lt"/>
                <a:ea typeface="+mn-ea"/>
                <a:cs typeface="Arial"/>
                <a:sym typeface="Aria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mn-lt"/>
                  <a:ea typeface="+mn-ea"/>
                  <a:cs typeface="Arial"/>
                  <a:sym typeface="Arial"/>
                </a:rPr>
                <a:t>Unit 3.2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ClrTx/>
              <a:buFont typeface="Wingdings" panose="05000000000000000000" pitchFamily="2" charset="2"/>
              <a:buChar char="ü"/>
              <a:defRPr/>
            </a:pPr>
            <a:r>
              <a:rPr lang="nl-NL" sz="1800" dirty="0">
                <a:solidFill>
                  <a:prstClr val="black"/>
                </a:solidFill>
              </a:rPr>
              <a:t>Waarom zijn trainingen belangrijk?</a:t>
            </a:r>
            <a:endParaRPr lang="sr-Latn-RS" sz="1800" dirty="0">
              <a:solidFill>
                <a:prstClr val="black"/>
              </a:solidFill>
            </a:endParaRPr>
          </a:p>
          <a:p>
            <a:pPr marL="971550" lvl="1" indent="-285750">
              <a:buClrTx/>
              <a:buFont typeface="Wingdings" panose="05000000000000000000" pitchFamily="2" charset="2"/>
              <a:buChar char="ü"/>
              <a:defRPr/>
            </a:pPr>
            <a:r>
              <a:rPr lang="nl-NL" sz="1800" dirty="0">
                <a:solidFill>
                  <a:prstClr val="black"/>
                </a:solidFill>
              </a:rPr>
              <a:t>Opleidingsformats  </a:t>
            </a:r>
            <a:endParaRPr lang="sr-Latn-RS" sz="1800" dirty="0">
              <a:solidFill>
                <a:prstClr val="black"/>
              </a:solidFill>
            </a:endParaRPr>
          </a:p>
          <a:p>
            <a:pPr marL="971550" lvl="1" indent="-285750">
              <a:buClrTx/>
              <a:buFont typeface="Wingdings" panose="05000000000000000000" pitchFamily="2" charset="2"/>
              <a:buChar char="ü"/>
              <a:defRPr/>
            </a:pPr>
            <a:r>
              <a:rPr lang="nl-NL" sz="1800" dirty="0">
                <a:solidFill>
                  <a:prstClr val="black"/>
                </a:solidFill>
              </a:rPr>
              <a:t>Waar kun je zoeken?  </a:t>
            </a:r>
            <a:endParaRPr lang="sr-Latn-RS" sz="1800" dirty="0">
              <a:solidFill>
                <a:prstClr val="black"/>
              </a:solidFill>
            </a:endParaRPr>
          </a:p>
          <a:p>
            <a:pPr marL="971550" lvl="1" indent="-285750">
              <a:buClrTx/>
              <a:buFont typeface="Wingdings" panose="05000000000000000000" pitchFamily="2" charset="2"/>
              <a:buChar char="ü"/>
              <a:defRPr/>
            </a:pPr>
            <a:r>
              <a:rPr lang="nl-NL" sz="1800" dirty="0">
                <a:solidFill>
                  <a:prstClr val="black"/>
                </a:solidFill>
              </a:rPr>
              <a:t>Online platforms  </a:t>
            </a:r>
            <a:endParaRPr lang="sr-Latn-RS" sz="1800" dirty="0">
              <a:solidFill>
                <a:prstClr val="black"/>
              </a:solidFill>
            </a:endParaRPr>
          </a:p>
          <a:p>
            <a:pPr marL="971550" lvl="1" indent="-285750">
              <a:buClrTx/>
              <a:buFont typeface="Wingdings" panose="05000000000000000000" pitchFamily="2" charset="2"/>
              <a:buChar char="ü"/>
              <a:defRPr/>
            </a:pPr>
            <a:r>
              <a:rPr lang="nl-NL" sz="1800" dirty="0">
                <a:solidFill>
                  <a:prstClr val="black"/>
                </a:solidFill>
              </a:rPr>
              <a:t>Voor en na</a:t>
            </a:r>
            <a:endParaRPr kumimoji="0" lang="en-US" sz="1800" b="0" i="0" u="none" strike="noStrike" kern="1200" cap="none" spc="0" normalizeH="0" baseline="0" noProof="0" dirty="0">
              <a:ln>
                <a:noFill/>
              </a:ln>
              <a:solidFill>
                <a:prstClr val="black"/>
              </a:solidFill>
              <a:effectLst/>
              <a:uLnTx/>
              <a:uFillTx/>
              <a:ea typeface="+mn-ea"/>
              <a:cs typeface="+mn-cs"/>
              <a:sym typeface="Arial"/>
            </a:endParaRP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7E6E6">
                  <a:lumMod val="10000"/>
                </a:srgbClr>
              </a:solidFill>
              <a:effectLst/>
              <a:uLnTx/>
              <a:uFillTx/>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ea typeface="+mn-ea"/>
              <a:cs typeface="+mn-cs"/>
              <a:sym typeface="Arial"/>
            </a:endParaRPr>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44384" y="1488480"/>
              <a:ext cx="3556932" cy="646331"/>
            </a:xfrm>
            <a:prstGeom prst="rect">
              <a:avLst/>
            </a:prstGeom>
            <a:noFill/>
          </p:spPr>
          <p:txBody>
            <a:bodyPr wrap="square" rtlCol="0">
              <a:spAutoFit/>
            </a:bodyPr>
            <a:lstStyle/>
            <a:p>
              <a:pPr lvl="0">
                <a:buClrTx/>
                <a:defRPr/>
              </a:pPr>
              <a:r>
                <a:rPr lang="nl-NL" sz="1800" dirty="0">
                  <a:latin typeface="+mn-lt"/>
                </a:rPr>
                <a:t>De training selecteren die bij mij past</a:t>
              </a:r>
              <a:endParaRPr kumimoji="0" lang="en-GB" sz="1800" b="0" i="0" u="none" strike="noStrike" kern="1200" cap="none" spc="0" normalizeH="0" baseline="0" noProof="0" dirty="0">
                <a:ln>
                  <a:noFill/>
                </a:ln>
                <a:solidFill>
                  <a:srgbClr val="E7E6E6">
                    <a:lumMod val="10000"/>
                  </a:srgbClr>
                </a:solidFill>
                <a:effectLst/>
                <a:uLnTx/>
                <a:uFillTx/>
                <a:latin typeface="+mn-lt"/>
                <a:ea typeface="+mn-ea"/>
                <a:cs typeface="Arial"/>
                <a:sym typeface="Arial"/>
              </a:endParaRPr>
            </a:p>
          </p:txBody>
        </p:sp>
        <p:sp>
          <p:nvSpPr>
            <p:cNvPr id="20" name="TextBox 5">
              <a:extLst>
                <a:ext uri="{FF2B5EF4-FFF2-40B4-BE49-F238E27FC236}">
                  <a16:creationId xmlns:a16="http://schemas.microsoft.com/office/drawing/2014/main" id="{D8D87FE8-C2B7-1D97-84F7-5D63818C7EFD}"/>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mn-lt"/>
                  <a:ea typeface="+mn-ea"/>
                  <a:cs typeface="Arial"/>
                  <a:sym typeface="Arial"/>
                </a:rPr>
                <a:t>Unit 3.3 </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nl-NL" sz="1800" dirty="0"/>
              <a:t>Hoe kies je het juiste leerpad voor jou?  </a:t>
            </a:r>
            <a:endParaRPr lang="sr-Latn-RS" sz="1800" dirty="0"/>
          </a:p>
          <a:p>
            <a:pPr marL="971550" lvl="1" indent="-285750">
              <a:buFont typeface="Wingdings" panose="05000000000000000000" pitchFamily="2" charset="2"/>
              <a:buChar char="ü"/>
            </a:pPr>
            <a:r>
              <a:rPr lang="nl-NL" sz="1800" dirty="0"/>
              <a:t>Stel duidelijke leerdoelen  </a:t>
            </a:r>
            <a:endParaRPr lang="sr-Latn-RS" sz="1800" dirty="0"/>
          </a:p>
          <a:p>
            <a:pPr marL="971550" lvl="1" indent="-285750">
              <a:buFont typeface="Wingdings" panose="05000000000000000000" pitchFamily="2" charset="2"/>
              <a:buChar char="ü"/>
            </a:pPr>
            <a:r>
              <a:rPr lang="nl-NL" sz="1800" dirty="0"/>
              <a:t>Hoe verschillende opleidingsopties te vergelijken  </a:t>
            </a:r>
            <a:endParaRPr lang="sr-Latn-RS" sz="1800" dirty="0"/>
          </a:p>
          <a:p>
            <a:pPr marL="971550" lvl="1" indent="-285750">
              <a:buFont typeface="Wingdings" panose="05000000000000000000" pitchFamily="2" charset="2"/>
              <a:buChar char="ü"/>
            </a:pPr>
            <a:r>
              <a:rPr lang="nl-NL" sz="1800" dirty="0"/>
              <a:t>Training combineren met het echte leven</a:t>
            </a:r>
            <a:endParaRPr lang="en-US" sz="1800" dirty="0"/>
          </a:p>
          <a:p>
            <a:endParaRPr lang="en-US" dirty="0"/>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0" y="3729444"/>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ea typeface="+mn-ea"/>
                <a:cs typeface="+mn-cs"/>
                <a:sym typeface="Arial"/>
              </a:endParaRPr>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76720" y="1417617"/>
              <a:ext cx="3556932" cy="646331"/>
            </a:xfrm>
            <a:prstGeom prst="rect">
              <a:avLst/>
            </a:prstGeom>
            <a:noFill/>
          </p:spPr>
          <p:txBody>
            <a:bodyPr wrap="square" rtlCol="0">
              <a:spAutoFit/>
            </a:bodyPr>
            <a:lstStyle/>
            <a:p>
              <a:pPr lvl="0">
                <a:buClrTx/>
                <a:defRPr/>
              </a:pPr>
              <a:r>
                <a:rPr lang="sr-Latn-RS" sz="1800" dirty="0">
                  <a:latin typeface="+mn-lt"/>
                </a:rPr>
                <a:t>Aanmeldings- en inschrijvingsprocedures</a:t>
              </a:r>
              <a:endParaRPr kumimoji="0" lang="en-GB" sz="1800" b="0" i="0" u="none" strike="noStrike" kern="1200" cap="none" spc="0" normalizeH="0" baseline="0" noProof="0" dirty="0">
                <a:ln>
                  <a:noFill/>
                </a:ln>
                <a:solidFill>
                  <a:srgbClr val="E7E6E6">
                    <a:lumMod val="10000"/>
                  </a:srgbClr>
                </a:solidFill>
                <a:effectLst/>
                <a:uLnTx/>
                <a:uFillTx/>
                <a:latin typeface="+mn-lt"/>
                <a:ea typeface="+mn-ea"/>
                <a:cs typeface="Arial"/>
                <a:sym typeface="Aria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mn-lt"/>
                  <a:ea typeface="+mn-ea"/>
                  <a:cs typeface="Arial"/>
                  <a:sym typeface="Arial"/>
                </a:rPr>
                <a:t>Unit 3.4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928061"/>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ClrTx/>
              <a:buFont typeface="Wingdings" panose="05000000000000000000" pitchFamily="2" charset="2"/>
              <a:buChar char="ü"/>
              <a:defRPr/>
            </a:pPr>
            <a:r>
              <a:rPr lang="nl-NL" sz="1800" dirty="0">
                <a:solidFill>
                  <a:prstClr val="black"/>
                </a:solidFill>
              </a:rPr>
              <a:t>Wat je mogelijk nodig hebt om je aan te melden  </a:t>
            </a:r>
            <a:endParaRPr lang="sr-Latn-RS" sz="1800" dirty="0">
              <a:solidFill>
                <a:prstClr val="black"/>
              </a:solidFill>
            </a:endParaRPr>
          </a:p>
          <a:p>
            <a:pPr marL="971550" lvl="1" indent="-285750">
              <a:buClrTx/>
              <a:buFont typeface="Wingdings" panose="05000000000000000000" pitchFamily="2" charset="2"/>
              <a:buChar char="ü"/>
              <a:defRPr/>
            </a:pPr>
            <a:r>
              <a:rPr lang="nl-NL" sz="1800" dirty="0">
                <a:solidFill>
                  <a:prstClr val="black"/>
                </a:solidFill>
              </a:rPr>
              <a:t>Het vinden en benaderen van cursussen  </a:t>
            </a:r>
            <a:endParaRPr lang="sr-Latn-RS" sz="1800" dirty="0">
              <a:solidFill>
                <a:prstClr val="black"/>
              </a:solidFill>
            </a:endParaRPr>
          </a:p>
          <a:p>
            <a:pPr marL="971550" lvl="1" indent="-285750">
              <a:buClrTx/>
              <a:buFont typeface="Wingdings" panose="05000000000000000000" pitchFamily="2" charset="2"/>
              <a:buChar char="ü"/>
              <a:defRPr/>
            </a:pPr>
            <a:r>
              <a:rPr lang="nl-NL" sz="1800" dirty="0">
                <a:solidFill>
                  <a:prstClr val="black"/>
                </a:solidFill>
              </a:rPr>
              <a:t>Wat je kunt verwachten nadat je je inschrijving hebt ingediend</a:t>
            </a:r>
            <a:endParaRPr kumimoji="0" lang="en-US" sz="1800" b="0" i="0" u="none" strike="noStrike" kern="1200" cap="none" spc="0" normalizeH="0" baseline="0" noProof="0" dirty="0">
              <a:ln>
                <a:noFill/>
              </a:ln>
              <a:solidFill>
                <a:srgbClr val="E7E6E6">
                  <a:lumMod val="10000"/>
                </a:srgbClr>
              </a:solidFill>
              <a:effectLst/>
              <a:uLnTx/>
              <a:uFillTx/>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ea typeface="+mn-ea"/>
              <a:cs typeface="+mn-cs"/>
              <a:sym typeface="Arial"/>
            </a:endParaRPr>
          </a:p>
        </p:txBody>
      </p:sp>
    </p:spTree>
    <p:extLst>
      <p:ext uri="{BB962C8B-B14F-4D97-AF65-F5344CB8AC3E}">
        <p14:creationId xmlns:p14="http://schemas.microsoft.com/office/powerpoint/2010/main" val="58733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0"/>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nl-NL" dirty="0">
                <a:latin typeface="Calibri" panose="020F0502020204030204" pitchFamily="34" charset="0"/>
                <a:cs typeface="Calibri" panose="020F0502020204030204" pitchFamily="34" charset="0"/>
              </a:rPr>
              <a:t>Wat je zult bereiken in deze module</a:t>
            </a:r>
            <a:endParaRPr lang="en-US" dirty="0">
              <a:latin typeface="Calibri" panose="020F0502020204030204" pitchFamily="34" charset="0"/>
              <a:cs typeface="Calibri" panose="020F0502020204030204" pitchFamily="34" charset="0"/>
            </a:endParaRPr>
          </a:p>
        </p:txBody>
      </p:sp>
      <p:sp>
        <p:nvSpPr>
          <p:cNvPr id="6" name="Text Placeholder 2">
            <a:extLst>
              <a:ext uri="{FF2B5EF4-FFF2-40B4-BE49-F238E27FC236}">
                <a16:creationId xmlns:a16="http://schemas.microsoft.com/office/drawing/2014/main" id="{61BCA20A-F160-56F5-9AC6-689A8824D928}"/>
              </a:ext>
            </a:extLst>
          </p:cNvPr>
          <p:cNvSpPr txBox="1">
            <a:spLocks/>
          </p:cNvSpPr>
          <p:nvPr/>
        </p:nvSpPr>
        <p:spPr>
          <a:xfrm>
            <a:off x="362081" y="1299127"/>
            <a:ext cx="11223562" cy="523701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r>
              <a:rPr lang="sr-Latn-RS" sz="1600" b="1" dirty="0"/>
              <a:t>Kennis</a:t>
            </a:r>
          </a:p>
          <a:p>
            <a:pPr marL="400050" indent="-285750">
              <a:buFont typeface="Arial" panose="020B0604020202020204" pitchFamily="34" charset="0"/>
              <a:buChar char="•"/>
            </a:pPr>
            <a:r>
              <a:rPr lang="nl-NL" sz="1600" dirty="0"/>
              <a:t>Een duidelijk inzicht in verschillende opleidingsformats en toegangspunten.  </a:t>
            </a:r>
            <a:endParaRPr lang="sr-Latn-RS" sz="1600" dirty="0"/>
          </a:p>
          <a:p>
            <a:pPr marL="400050" indent="-285750">
              <a:buFont typeface="Arial" panose="020B0604020202020204" pitchFamily="34" charset="0"/>
              <a:buChar char="•"/>
            </a:pPr>
            <a:r>
              <a:rPr lang="nl-NL" sz="1600" dirty="0"/>
              <a:t>Bewustzijn van waar en hoe je relevante kansen kunt zoeken.  </a:t>
            </a:r>
            <a:endParaRPr lang="sr-Latn-RS" sz="1600" dirty="0"/>
          </a:p>
          <a:p>
            <a:pPr marL="400050" indent="-285750">
              <a:buFont typeface="Arial" panose="020B0604020202020204" pitchFamily="34" charset="0"/>
              <a:buChar char="•"/>
            </a:pPr>
            <a:r>
              <a:rPr lang="nl-NL" sz="1600" dirty="0"/>
              <a:t>Vertrouwd raken met online leerportalen en hoe deze levenslang leren kunnen ondersteunen.</a:t>
            </a:r>
            <a:endParaRPr lang="sr-Latn-RS" sz="1600" dirty="0"/>
          </a:p>
          <a:p>
            <a:pPr marL="114300" indent="0"/>
            <a:r>
              <a:rPr lang="sr-Latn-RS" sz="1600" b="1" dirty="0"/>
              <a:t>Vaardigheden</a:t>
            </a:r>
            <a:endParaRPr lang="en-US" sz="1600" b="1" i="1" dirty="0"/>
          </a:p>
          <a:p>
            <a:pPr marL="400050" indent="-285750">
              <a:buFont typeface="Arial" panose="020B0604020202020204" pitchFamily="34" charset="0"/>
              <a:buChar char="•"/>
            </a:pPr>
            <a:r>
              <a:rPr lang="nl-NL" sz="1600" dirty="0"/>
              <a:t>Vermogen om opleidingsaanbiedingen te navigeren en te vergelijken.  </a:t>
            </a:r>
            <a:endParaRPr lang="sr-Latn-RS" sz="1600" dirty="0"/>
          </a:p>
          <a:p>
            <a:pPr marL="400050" indent="-285750">
              <a:buFont typeface="Arial" panose="020B0604020202020204" pitchFamily="34" charset="0"/>
              <a:buChar char="•"/>
            </a:pPr>
            <a:r>
              <a:rPr lang="nl-NL" sz="1600" dirty="0"/>
              <a:t>Oefening in het gebruik van online platforms om geschikte cursussen te vinden.  </a:t>
            </a:r>
            <a:endParaRPr lang="sr-Latn-RS" sz="1600" dirty="0"/>
          </a:p>
          <a:p>
            <a:pPr marL="400050" indent="-285750">
              <a:buFont typeface="Arial" panose="020B0604020202020204" pitchFamily="34" charset="0"/>
              <a:buChar char="•"/>
            </a:pPr>
            <a:r>
              <a:rPr lang="nl-NL" sz="1600" dirty="0"/>
              <a:t>Vaardigheden om praktische factoren (tijd, kosten, toegankelijkheid) te evalueren bij het kiezen van een opleiding.</a:t>
            </a:r>
            <a:endParaRPr lang="sr-Latn-RS" sz="1600" dirty="0"/>
          </a:p>
          <a:p>
            <a:pPr marL="114300" indent="0"/>
            <a:r>
              <a:rPr lang="sr-Latn-RS" sz="1600" b="1" dirty="0"/>
              <a:t>Competenties</a:t>
            </a:r>
            <a:endParaRPr lang="en-US" sz="1600" b="1" i="1" dirty="0"/>
          </a:p>
          <a:p>
            <a:pPr marL="400050" indent="-285750">
              <a:buFont typeface="Arial" panose="020B0604020202020204" pitchFamily="34" charset="0"/>
              <a:buChar char="•"/>
            </a:pPr>
            <a:r>
              <a:rPr lang="nl-NL" sz="1600" dirty="0"/>
              <a:t>Zelfvertrouwen in het selecteren van opleidingsmogelijkheden die passen bij je persoonlijke en professionele doelen.  </a:t>
            </a:r>
            <a:endParaRPr lang="sr-Latn-RS" sz="1600" dirty="0"/>
          </a:p>
          <a:p>
            <a:pPr marL="400050" indent="-285750">
              <a:buFont typeface="Arial" panose="020B0604020202020204" pitchFamily="34" charset="0"/>
              <a:buChar char="•"/>
            </a:pPr>
            <a:r>
              <a:rPr lang="nl-NL" sz="1600" dirty="0"/>
              <a:t>Competentie in het plannen van je eigen leerpad.  </a:t>
            </a:r>
            <a:endParaRPr lang="sr-Latn-RS" sz="1600" dirty="0"/>
          </a:p>
          <a:p>
            <a:pPr marL="400050" indent="-285750">
              <a:buFont typeface="Arial" panose="020B0604020202020204" pitchFamily="34" charset="0"/>
              <a:buChar char="•"/>
            </a:pPr>
            <a:r>
              <a:rPr lang="nl-NL" sz="1600" dirty="0"/>
              <a:t>Meer zelfsturing en motivatie in het nastreven van levenslang leren.</a:t>
            </a:r>
            <a:endParaRPr lang="en-US" sz="16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sr-Latn-RS" dirty="0"/>
              <a:t>UNIT 3.1: Soorten leermogelijkheden</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0" name="Google Shape;280;g377fcdc439e_0_19"/>
          <p:cNvSpPr txBox="1">
            <a:spLocks noGrp="1"/>
          </p:cNvSpPr>
          <p:nvPr>
            <p:ph type="body" idx="2"/>
          </p:nvPr>
        </p:nvSpPr>
        <p:spPr>
          <a:xfrm>
            <a:off x="4939404" y="1478004"/>
            <a:ext cx="6950400" cy="1954500"/>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3A3838"/>
              </a:buClr>
              <a:buSzPts val="2000"/>
            </a:pPr>
            <a:r>
              <a:rPr lang="nl-NL" sz="2400" dirty="0"/>
              <a:t>We verkennen de drie belangrijkste manieren waarop mensen gedurende hun leven leren: formeel, non-formeel en informeel leren. Het begrijpen van deze opties is belangrijk, omdat elk unieke voordelen en uitdagingen biedt. Samen kunnen ze nieuwe kansen openen voor persoonlijke groei, loopbaanontwikkeling en het vergroten van zelfvertrouwen.</a:t>
            </a:r>
            <a:endParaRPr lang="sr-Latn-RS" sz="2400" dirty="0"/>
          </a:p>
          <a:p>
            <a:pPr marL="0" lvl="0" indent="0">
              <a:spcBef>
                <a:spcPts val="0"/>
              </a:spcBef>
              <a:buClr>
                <a:srgbClr val="3A3838"/>
              </a:buClr>
              <a:buSzPts val="2000"/>
            </a:pPr>
            <a:endParaRPr lang="sr-Latn-RS" sz="2400" dirty="0"/>
          </a:p>
          <a:p>
            <a:pPr marL="0" lvl="0" indent="0">
              <a:spcBef>
                <a:spcPts val="0"/>
              </a:spcBef>
              <a:buClr>
                <a:srgbClr val="3A3838"/>
              </a:buClr>
              <a:buSzPts val="2000"/>
            </a:pPr>
            <a:r>
              <a:rPr lang="nl-NL" sz="2400" dirty="0"/>
              <a:t>Door de waarde van verschillende leerpaden te erkennen, kun je beter geïnformeerde keuzes maken over welke mogelijkheden het beste aansluiten bij jouw doelen, levensstijl en interesses.</a:t>
            </a:r>
            <a:endParaRP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77fcdc439e_0_400"/>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a:t> </a:t>
            </a:r>
            <a:endParaRPr/>
          </a:p>
        </p:txBody>
      </p:sp>
      <p:sp>
        <p:nvSpPr>
          <p:cNvPr id="286" name="Google Shape;286;g377fcdc439e_0_400"/>
          <p:cNvSpPr txBox="1">
            <a:spLocks noGrp="1"/>
          </p:cNvSpPr>
          <p:nvPr>
            <p:ph type="body" idx="2"/>
          </p:nvPr>
        </p:nvSpPr>
        <p:spPr>
          <a:xfrm>
            <a:off x="4946073" y="1635178"/>
            <a:ext cx="6866400" cy="3572100"/>
          </a:xfrm>
          <a:prstGeom prst="rect">
            <a:avLst/>
          </a:prstGeom>
          <a:noFill/>
          <a:ln>
            <a:noFill/>
          </a:ln>
        </p:spPr>
        <p:txBody>
          <a:bodyPr spcFirstLastPara="1" wrap="square" lIns="91425" tIns="45700" rIns="91425" bIns="45700" anchor="t" anchorCtr="0">
            <a:noAutofit/>
          </a:bodyPr>
          <a:lstStyle/>
          <a:p>
            <a:pPr marL="444500" lvl="0" indent="-342900">
              <a:spcBef>
                <a:spcPts val="0"/>
              </a:spcBef>
              <a:buClr>
                <a:srgbClr val="E280AC"/>
              </a:buClr>
              <a:buFont typeface="Wingdings" panose="05000000000000000000" pitchFamily="2" charset="2"/>
              <a:buChar char="§"/>
            </a:pPr>
            <a:r>
              <a:rPr lang="nl-NL" sz="1900" dirty="0">
                <a:latin typeface="Calibri"/>
                <a:ea typeface="Calibri"/>
                <a:cs typeface="Calibri"/>
              </a:rPr>
              <a:t>Leren stopt niet na school: het gaat een leven lang door.</a:t>
            </a:r>
            <a:endParaRPr lang="sr-Latn-RS" sz="1900" dirty="0">
              <a:latin typeface="Calibri"/>
              <a:ea typeface="Calibri"/>
              <a:cs typeface="Calibri"/>
            </a:endParaRPr>
          </a:p>
          <a:p>
            <a:pPr marL="444500" lvl="0" indent="-342900">
              <a:spcBef>
                <a:spcPts val="0"/>
              </a:spcBef>
              <a:buClr>
                <a:srgbClr val="E280AC"/>
              </a:buClr>
              <a:buFont typeface="Wingdings" panose="05000000000000000000" pitchFamily="2" charset="2"/>
              <a:buChar char="§"/>
            </a:pPr>
            <a:r>
              <a:rPr lang="nl-NL" sz="1900" dirty="0">
                <a:latin typeface="Calibri"/>
                <a:ea typeface="Calibri"/>
                <a:cs typeface="Calibri"/>
              </a:rPr>
              <a:t>Het kennen van de verschillende vormen van leren helpt je om de juiste keuze te maken die past bij jouw behoeften, levensstijl en ambities.</a:t>
            </a:r>
            <a:endParaRPr lang="sr-Latn-RS" sz="1900" dirty="0">
              <a:latin typeface="Calibri"/>
              <a:ea typeface="Calibri"/>
              <a:cs typeface="Calibri"/>
            </a:endParaRPr>
          </a:p>
          <a:p>
            <a:pPr marL="444500" lvl="0" indent="-342900">
              <a:spcBef>
                <a:spcPts val="0"/>
              </a:spcBef>
              <a:buClr>
                <a:srgbClr val="E280AC"/>
              </a:buClr>
              <a:buFont typeface="Wingdings" panose="05000000000000000000" pitchFamily="2" charset="2"/>
              <a:buChar char="§"/>
            </a:pPr>
            <a:r>
              <a:rPr lang="nl-NL" sz="1900" dirty="0">
                <a:latin typeface="Calibri"/>
                <a:ea typeface="Calibri"/>
                <a:cs typeface="Calibri"/>
              </a:rPr>
              <a:t>Elke optie (formeel, non-formeel en informeel) biedt unieke manieren om vaardigheden te ontwikkelen, je aan te passen aan veranderingen en zelfvertrouwen te behouden in een snel veranderende wereld.</a:t>
            </a:r>
            <a:endParaRPr lang="sr-Latn-RS" sz="1900" dirty="0">
              <a:latin typeface="Calibri"/>
              <a:ea typeface="Calibri"/>
              <a:cs typeface="Calibri"/>
            </a:endParaRPr>
          </a:p>
          <a:p>
            <a:pPr marL="444500" lvl="0" indent="-342900">
              <a:spcBef>
                <a:spcPts val="0"/>
              </a:spcBef>
              <a:buClr>
                <a:srgbClr val="E280AC"/>
              </a:buClr>
              <a:buFont typeface="Wingdings" panose="05000000000000000000" pitchFamily="2" charset="2"/>
              <a:buChar char="§"/>
            </a:pPr>
            <a:r>
              <a:rPr lang="nl-NL" sz="1900" dirty="0">
                <a:latin typeface="Calibri"/>
                <a:ea typeface="Calibri"/>
                <a:cs typeface="Calibri"/>
              </a:rPr>
              <a:t>Het verkennen van deze opties is belangrijk omdat het je helpt de waarde te herkennen van al het leren dat je al doet – niet alleen datgene waarvoor je een certificaat krijgt.</a:t>
            </a:r>
            <a:endParaRPr sz="1900" dirty="0">
              <a:latin typeface="Calibri"/>
              <a:ea typeface="Calibri"/>
              <a:cs typeface="Calibri"/>
            </a:endParaRPr>
          </a:p>
        </p:txBody>
      </p:sp>
      <p:pic>
        <p:nvPicPr>
          <p:cNvPr id="287" name="Google Shape;287;g377fcdc439e_0_400"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28011" r="28015"/>
          <a:stretch/>
        </p:blipFill>
        <p:spPr>
          <a:xfrm>
            <a:off x="858" y="-33250"/>
            <a:ext cx="4567500" cy="6924601"/>
          </a:xfrm>
          <a:prstGeom prst="rect">
            <a:avLst/>
          </a:prstGeom>
          <a:noFill/>
          <a:ln>
            <a:noFill/>
          </a:ln>
        </p:spPr>
      </p:pic>
      <p:sp>
        <p:nvSpPr>
          <p:cNvPr id="3" name="Text Placeholder 1">
            <a:extLst>
              <a:ext uri="{FF2B5EF4-FFF2-40B4-BE49-F238E27FC236}">
                <a16:creationId xmlns:a16="http://schemas.microsoft.com/office/drawing/2014/main" id="{981AA687-DFD0-771E-B456-D2DF1FA704C0}"/>
              </a:ext>
            </a:extLst>
          </p:cNvPr>
          <p:cNvSpPr txBox="1">
            <a:spLocks/>
          </p:cNvSpPr>
          <p:nvPr/>
        </p:nvSpPr>
        <p:spPr>
          <a:xfrm>
            <a:off x="4945124" y="388116"/>
            <a:ext cx="6871397" cy="48398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nl-NL" dirty="0"/>
              <a:t>Levenslang leren: vele paden, één doel</a:t>
            </a:r>
            <a:endParaRPr lang="en-US" dirty="0">
              <a:latin typeface="Calibri" panose="020F0502020204030204" pitchFamily="34" charset="0"/>
              <a:cs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377fcdc439e_0_52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dirty="0"/>
              <a:t>Formeel leren</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p:cNvSpPr txBox="1">
            <a:spLocks noGrp="1"/>
          </p:cNvSpPr>
          <p:nvPr>
            <p:ph type="body" idx="2"/>
          </p:nvPr>
        </p:nvSpPr>
        <p:spPr>
          <a:xfrm>
            <a:off x="362081" y="1197450"/>
            <a:ext cx="11450400" cy="4463100"/>
          </a:xfrm>
          <a:prstGeom prst="rect">
            <a:avLst/>
          </a:prstGeom>
          <a:noFill/>
          <a:ln>
            <a:noFill/>
          </a:ln>
        </p:spPr>
        <p:txBody>
          <a:bodyPr spcFirstLastPara="1" wrap="square" lIns="91425" tIns="45700" rIns="91425" bIns="45700" anchor="t" anchorCtr="0">
            <a:noAutofit/>
          </a:bodyPr>
          <a:lstStyle/>
          <a:p>
            <a:pPr lvl="0" indent="-355600">
              <a:spcBef>
                <a:spcPts val="0"/>
              </a:spcBef>
              <a:buClr>
                <a:srgbClr val="E280AC"/>
              </a:buClr>
              <a:buFont typeface="Wingdings" panose="05000000000000000000" pitchFamily="2" charset="2"/>
              <a:buChar char="§"/>
            </a:pPr>
            <a:r>
              <a:rPr lang="nl-NL" sz="1600" dirty="0">
                <a:solidFill>
                  <a:srgbClr val="171616"/>
                </a:solidFill>
                <a:latin typeface="Calibri"/>
                <a:cs typeface="Calibri"/>
              </a:rPr>
              <a:t>Formeel leren vindt plaats in scholen, universiteiten, centra voor beroepsopleiding of andere erkende instellingen. Het is gebaseerd op een gestructureerd curriculum dat is opgesteld door onderwijsautoriteiten of beroepsorganisaties.</a:t>
            </a:r>
            <a:endParaRPr lang="sr-Latn-RS" sz="1600" dirty="0">
              <a:solidFill>
                <a:srgbClr val="171616"/>
              </a:solidFill>
              <a:latin typeface="Calibri"/>
              <a:cs typeface="Calibri"/>
            </a:endParaRPr>
          </a:p>
          <a:p>
            <a:pPr marL="101600" lvl="0" indent="0">
              <a:spcBef>
                <a:spcPts val="0"/>
              </a:spcBef>
              <a:buClr>
                <a:srgbClr val="E280AC"/>
              </a:buClr>
            </a:pPr>
            <a:endParaRPr sz="1600" dirty="0">
              <a:solidFill>
                <a:srgbClr val="171616"/>
              </a:solidFill>
              <a:latin typeface="Calibri"/>
              <a:cs typeface="Calibri"/>
            </a:endParaRPr>
          </a:p>
          <a:p>
            <a:pPr lvl="0" indent="-355600">
              <a:spcBef>
                <a:spcPts val="0"/>
              </a:spcBef>
              <a:buClr>
                <a:srgbClr val="E280AC"/>
              </a:buClr>
              <a:buFont typeface="Wingdings" panose="05000000000000000000" pitchFamily="2" charset="2"/>
              <a:buChar char="§"/>
            </a:pPr>
            <a:r>
              <a:rPr lang="nl-NL" sz="1600" dirty="0">
                <a:solidFill>
                  <a:srgbClr val="171616"/>
                </a:solidFill>
                <a:latin typeface="Calibri"/>
                <a:cs typeface="Calibri"/>
              </a:rPr>
              <a:t>Formeel leren wordt gekenmerkt door:</a:t>
            </a:r>
            <a:endParaRPr lang="sr-Latn-RS" sz="1600" dirty="0">
              <a:solidFill>
                <a:srgbClr val="171616"/>
              </a:solidFill>
              <a:latin typeface="Calibri"/>
              <a:cs typeface="Calibri"/>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Geaccrediteerde resultaten, die leiden tot certificaten, diploma’s of graden die worden erkend door werkgevers en instellingen.  </a:t>
            </a:r>
            <a:endParaRPr lang="sr-Latn-RS" sz="1600" dirty="0">
              <a:solidFill>
                <a:srgbClr val="171616"/>
              </a:solidFill>
              <a:sym typeface="Arial"/>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Een tijdsgebonden kader, vastgelegd in een vast rooster, vaak met deadlines en verschillende niveaus van voortgang.</a:t>
            </a:r>
            <a:endParaRPr lang="sr-Latn-RS" sz="1600" dirty="0">
              <a:solidFill>
                <a:srgbClr val="171616"/>
              </a:solidFill>
              <a:sym typeface="Arial"/>
            </a:endParaRPr>
          </a:p>
          <a:p>
            <a:pPr marL="558800" lvl="1" indent="0">
              <a:spcBef>
                <a:spcPts val="0"/>
              </a:spcBef>
              <a:buClr>
                <a:srgbClr val="E280AC"/>
              </a:buClr>
              <a:buNone/>
            </a:pPr>
            <a:endParaRPr sz="1600" dirty="0">
              <a:solidFill>
                <a:srgbClr val="171616"/>
              </a:solidFill>
              <a:sym typeface="Arial"/>
            </a:endParaRPr>
          </a:p>
          <a:p>
            <a:pPr lvl="0" indent="-355600">
              <a:spcBef>
                <a:spcPts val="0"/>
              </a:spcBef>
              <a:buClr>
                <a:srgbClr val="E280AC"/>
              </a:buClr>
              <a:buFont typeface="Wingdings" panose="05000000000000000000" pitchFamily="2" charset="2"/>
              <a:buChar char="§"/>
            </a:pPr>
            <a:r>
              <a:rPr lang="nl-NL" sz="1600" b="1" dirty="0">
                <a:solidFill>
                  <a:srgbClr val="171616"/>
                </a:solidFill>
                <a:latin typeface="Calibri"/>
                <a:cs typeface="Calibri"/>
              </a:rPr>
              <a:t>Voordelen zijn onder meer:  </a:t>
            </a:r>
            <a:endParaRPr lang="sr-Latn-RS" sz="1600" b="1" dirty="0">
              <a:solidFill>
                <a:srgbClr val="171616"/>
              </a:solidFill>
              <a:latin typeface="Calibri"/>
              <a:cs typeface="Calibri"/>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Erkende kwalificaties  </a:t>
            </a:r>
            <a:endParaRPr lang="sr-Latn-RS" sz="1600" dirty="0">
              <a:solidFill>
                <a:srgbClr val="171616"/>
              </a:solidFill>
              <a:sym typeface="Arial"/>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Sterke basis in kennisgebieden </a:t>
            </a:r>
            <a:endParaRPr lang="sr-Latn-RS" sz="1600" dirty="0">
              <a:solidFill>
                <a:srgbClr val="171616"/>
              </a:solidFill>
              <a:sym typeface="Arial"/>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 Traditioneel gezien nuttig voor loopbaanverandering of –ontwikkeling</a:t>
            </a:r>
            <a:endParaRPr lang="sr-Latn-RS" sz="1600" dirty="0">
              <a:solidFill>
                <a:srgbClr val="171616"/>
              </a:solidFill>
              <a:sym typeface="Arial"/>
            </a:endParaRPr>
          </a:p>
          <a:p>
            <a:pPr lvl="0" indent="-355600">
              <a:spcBef>
                <a:spcPts val="0"/>
              </a:spcBef>
              <a:buClr>
                <a:srgbClr val="E280AC"/>
              </a:buClr>
              <a:buFont typeface="Wingdings" panose="05000000000000000000" pitchFamily="2" charset="2"/>
              <a:buChar char="§"/>
            </a:pPr>
            <a:endParaRPr sz="1600" dirty="0">
              <a:solidFill>
                <a:srgbClr val="171616"/>
              </a:solidFill>
              <a:latin typeface="Calibri"/>
              <a:cs typeface="Calibri"/>
            </a:endParaRPr>
          </a:p>
          <a:p>
            <a:pPr lvl="0" indent="-355600">
              <a:spcBef>
                <a:spcPts val="0"/>
              </a:spcBef>
              <a:buClr>
                <a:srgbClr val="E280AC"/>
              </a:buClr>
              <a:buFont typeface="Wingdings" panose="05000000000000000000" pitchFamily="2" charset="2"/>
              <a:buChar char="§"/>
            </a:pPr>
            <a:r>
              <a:rPr lang="nl-NL" sz="1600" b="1" dirty="0">
                <a:solidFill>
                  <a:srgbClr val="171616"/>
                </a:solidFill>
                <a:latin typeface="Calibri"/>
                <a:cs typeface="Calibri"/>
              </a:rPr>
              <a:t>Enkele uitdagingen zijn:  </a:t>
            </a:r>
            <a:endParaRPr lang="sr-Latn-RS" sz="1600" b="1" dirty="0">
              <a:solidFill>
                <a:srgbClr val="171616"/>
              </a:solidFill>
              <a:latin typeface="Calibri"/>
              <a:cs typeface="Calibri"/>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Minder wendbaar voor wereldwijde ontwikkelingen (cursusaccreditatie kost tijd en kan daardoor minder goed inspelen op snel veranderende omstandigheden)  </a:t>
            </a:r>
            <a:endParaRPr lang="sr-Latn-RS" sz="1600" dirty="0">
              <a:solidFill>
                <a:srgbClr val="171616"/>
              </a:solidFill>
              <a:sym typeface="Arial"/>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Kosten en toegang kunnen beperkend zijn  </a:t>
            </a:r>
            <a:endParaRPr lang="sr-Latn-RS" sz="1600" dirty="0">
              <a:solidFill>
                <a:srgbClr val="171616"/>
              </a:solidFill>
              <a:sym typeface="Arial"/>
            </a:endParaRPr>
          </a:p>
          <a:p>
            <a:pPr lvl="1" indent="-355600">
              <a:spcBef>
                <a:spcPts val="0"/>
              </a:spcBef>
              <a:buClr>
                <a:srgbClr val="E280AC"/>
              </a:buClr>
              <a:buFont typeface="Wingdings" panose="05000000000000000000" pitchFamily="2" charset="2"/>
              <a:buChar char="§"/>
            </a:pPr>
            <a:r>
              <a:rPr lang="nl-NL" sz="1600" dirty="0">
                <a:solidFill>
                  <a:srgbClr val="171616"/>
                </a:solidFill>
                <a:sym typeface="Arial"/>
              </a:rPr>
              <a:t>Minder flexibel voor mensen die werken of zorgtaken hebben</a:t>
            </a:r>
            <a:endParaRPr sz="1600" dirty="0">
              <a:solidFill>
                <a:srgbClr val="171616"/>
              </a:solidFil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8F65B01C-A065-7CB7-3719-EB9940F5F89B}"/>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F933F452-8E5D-B28E-F5D8-798A16C5C3A8}"/>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dirty="0"/>
              <a:t>Non-formeel leren</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a:extLst>
              <a:ext uri="{FF2B5EF4-FFF2-40B4-BE49-F238E27FC236}">
                <a16:creationId xmlns:a16="http://schemas.microsoft.com/office/drawing/2014/main" id="{695B6AD5-A27F-D57E-291C-51187AB92482}"/>
              </a:ext>
            </a:extLst>
          </p:cNvPr>
          <p:cNvSpPr txBox="1">
            <a:spLocks noGrp="1"/>
          </p:cNvSpPr>
          <p:nvPr>
            <p:ph type="body" idx="2"/>
          </p:nvPr>
        </p:nvSpPr>
        <p:spPr>
          <a:xfrm>
            <a:off x="463825" y="1197450"/>
            <a:ext cx="11450400" cy="4463100"/>
          </a:xfrm>
          <a:prstGeom prst="rect">
            <a:avLst/>
          </a:prstGeom>
          <a:noFill/>
          <a:ln>
            <a:noFill/>
          </a:ln>
        </p:spPr>
        <p:txBody>
          <a:bodyPr spcFirstLastPara="1" wrap="square" lIns="91425" tIns="45700" rIns="91425" bIns="45700" anchor="t" anchorCtr="0">
            <a:noAutofit/>
          </a:bodyPr>
          <a:lstStyle/>
          <a:p>
            <a:pPr indent="-355600">
              <a:lnSpc>
                <a:spcPct val="100000"/>
              </a:lnSpc>
              <a:spcBef>
                <a:spcPts val="0"/>
              </a:spcBef>
              <a:buClr>
                <a:srgbClr val="171616"/>
              </a:buClr>
              <a:buSzPts val="1800"/>
              <a:buFont typeface="Wingdings" panose="05000000000000000000" pitchFamily="2" charset="2"/>
              <a:buChar char="§"/>
            </a:pPr>
            <a:r>
              <a:rPr lang="nl-NL" sz="1600" dirty="0">
                <a:solidFill>
                  <a:srgbClr val="171616"/>
                </a:solidFill>
                <a:latin typeface="Calibri"/>
                <a:cs typeface="Calibri"/>
                <a:sym typeface="Calibri"/>
              </a:rPr>
              <a:t>Non-formeel leren vindt plaats buiten formele onderwijsinstellingen, vaak in workshops, cursussen in de gemeenschap, professionele seminars of online trainingsprogramma’s die worden georganiseerd door niet-gouvernementele organisaties of gespecialiseerde opleidingsaanbieders.</a:t>
            </a:r>
            <a:endParaRPr lang="sr-Latn-RS" sz="1600" dirty="0">
              <a:solidFill>
                <a:srgbClr val="171616"/>
              </a:solidFill>
              <a:latin typeface="Calibri"/>
              <a:cs typeface="Calibri"/>
              <a:sym typeface="Calibri"/>
            </a:endParaRPr>
          </a:p>
          <a:p>
            <a:pPr marL="101600" indent="0">
              <a:lnSpc>
                <a:spcPct val="100000"/>
              </a:lnSpc>
              <a:spcBef>
                <a:spcPts val="0"/>
              </a:spcBef>
              <a:buClr>
                <a:srgbClr val="171616"/>
              </a:buClr>
              <a:buSzPts val="1800"/>
            </a:pPr>
            <a:endParaRPr lang="en-US" sz="1600" dirty="0">
              <a:solidFill>
                <a:srgbClr val="171616"/>
              </a:solidFill>
              <a:latin typeface="Calibri"/>
              <a:cs typeface="Calibri"/>
              <a:sym typeface="Calibri"/>
            </a:endParaRPr>
          </a:p>
          <a:p>
            <a:pPr indent="-355600">
              <a:lnSpc>
                <a:spcPct val="100000"/>
              </a:lnSpc>
              <a:spcBef>
                <a:spcPts val="0"/>
              </a:spcBef>
              <a:buClr>
                <a:srgbClr val="171616"/>
              </a:buClr>
              <a:buSzPts val="1800"/>
              <a:buFont typeface="Wingdings" panose="05000000000000000000" pitchFamily="2" charset="2"/>
              <a:buChar char="§"/>
            </a:pPr>
            <a:r>
              <a:rPr lang="nl-NL" sz="1600" dirty="0">
                <a:solidFill>
                  <a:srgbClr val="171616"/>
                </a:solidFill>
                <a:latin typeface="Calibri"/>
                <a:cs typeface="Calibri"/>
                <a:sym typeface="Calibri"/>
              </a:rPr>
              <a:t>Het richt zich meestal op specifieke vaardigheden of kennis, in plaats van een volledig curriculum. Het leren kan worden gegeven door experts, mentoren of begeleiders, in een gestructureerd maar flexibel format.</a:t>
            </a:r>
            <a:endParaRPr lang="en-US" sz="1600" dirty="0">
              <a:solidFill>
                <a:srgbClr val="171616"/>
              </a:solidFill>
              <a:latin typeface="Calibri"/>
              <a:cs typeface="Calibri"/>
              <a:sym typeface="Calibri"/>
            </a:endParaRPr>
          </a:p>
          <a:p>
            <a:pPr indent="-355600">
              <a:lnSpc>
                <a:spcPct val="100000"/>
              </a:lnSpc>
              <a:spcBef>
                <a:spcPts val="0"/>
              </a:spcBef>
              <a:buClr>
                <a:srgbClr val="171616"/>
              </a:buClr>
              <a:buSzPts val="1800"/>
              <a:buFont typeface="Wingdings" panose="05000000000000000000" pitchFamily="2" charset="2"/>
              <a:buChar char="§"/>
            </a:pPr>
            <a:r>
              <a:rPr lang="nl-NL" sz="1600" dirty="0">
                <a:solidFill>
                  <a:srgbClr val="171616"/>
                </a:solidFill>
                <a:latin typeface="Calibri"/>
                <a:cs typeface="Calibri"/>
                <a:sym typeface="Calibri"/>
              </a:rPr>
              <a:t>Vaak optioneel: deelnemers kiezen wat zij willen leren op basis van interesse of loopbaanbehoeften. Hierdoor stimuleert het netwerken en samenwerking, en brengt het je in contact met peers, mentoren en gemeenschappen.</a:t>
            </a:r>
            <a:endParaRPr lang="sr-Latn-RS" sz="1600" dirty="0">
              <a:solidFill>
                <a:srgbClr val="171616"/>
              </a:solidFill>
              <a:latin typeface="Calibri"/>
              <a:cs typeface="Calibri"/>
              <a:sym typeface="Calibri"/>
            </a:endParaRPr>
          </a:p>
          <a:p>
            <a:pPr indent="-355600">
              <a:lnSpc>
                <a:spcPct val="100000"/>
              </a:lnSpc>
              <a:spcBef>
                <a:spcPts val="0"/>
              </a:spcBef>
              <a:buClr>
                <a:srgbClr val="171616"/>
              </a:buClr>
              <a:buSzPts val="1800"/>
              <a:buFont typeface="Wingdings" panose="05000000000000000000" pitchFamily="2" charset="2"/>
              <a:buChar char="§"/>
            </a:pPr>
            <a:endParaRPr lang="it-IT" sz="1600" dirty="0">
              <a:solidFill>
                <a:srgbClr val="171616"/>
              </a:solidFill>
              <a:latin typeface="Calibri"/>
              <a:cs typeface="Calibri"/>
              <a:sym typeface="Calibri"/>
            </a:endParaRPr>
          </a:p>
          <a:p>
            <a:pPr indent="-355600">
              <a:lnSpc>
                <a:spcPct val="100000"/>
              </a:lnSpc>
              <a:spcBef>
                <a:spcPts val="0"/>
              </a:spcBef>
              <a:buClr>
                <a:srgbClr val="171616"/>
              </a:buClr>
              <a:buSzPts val="1800"/>
              <a:buFont typeface="Wingdings" panose="05000000000000000000" pitchFamily="2" charset="2"/>
              <a:buChar char="§"/>
            </a:pPr>
            <a:r>
              <a:rPr lang="nl-NL" sz="1600" b="1" dirty="0">
                <a:solidFill>
                  <a:srgbClr val="171616"/>
                </a:solidFill>
                <a:latin typeface="Calibri"/>
                <a:cs typeface="Calibri"/>
                <a:sym typeface="Calibri"/>
              </a:rPr>
              <a:t>Voordelen van non-formeel leren:  </a:t>
            </a:r>
            <a:endParaRPr lang="sr-Latn-RS" sz="1600" b="1" dirty="0">
              <a:solidFill>
                <a:srgbClr val="171616"/>
              </a:solidFill>
              <a:latin typeface="Calibri"/>
              <a:cs typeface="Calibri"/>
              <a:sym typeface="Calibri"/>
            </a:endParaRPr>
          </a:p>
          <a:p>
            <a:pPr lvl="1" indent="-355600">
              <a:lnSpc>
                <a:spcPct val="100000"/>
              </a:lnSpc>
              <a:spcBef>
                <a:spcPts val="0"/>
              </a:spcBef>
              <a:buClr>
                <a:srgbClr val="171616"/>
              </a:buClr>
              <a:buSzPts val="1800"/>
              <a:buFont typeface="Wingdings" panose="05000000000000000000" pitchFamily="2" charset="2"/>
              <a:buChar char="§"/>
            </a:pPr>
            <a:r>
              <a:rPr lang="nl-NL" sz="1600" dirty="0">
                <a:solidFill>
                  <a:srgbClr val="171616"/>
                </a:solidFill>
              </a:rPr>
              <a:t>Aanpasbaar aan persoonlijke behoeften en schema’s  </a:t>
            </a:r>
            <a:endParaRPr lang="sr-Latn-RS" sz="1600" dirty="0">
              <a:solidFill>
                <a:srgbClr val="171616"/>
              </a:solidFill>
            </a:endParaRPr>
          </a:p>
          <a:p>
            <a:pPr lvl="1" indent="-355600">
              <a:lnSpc>
                <a:spcPct val="100000"/>
              </a:lnSpc>
              <a:spcBef>
                <a:spcPts val="0"/>
              </a:spcBef>
              <a:buClr>
                <a:srgbClr val="171616"/>
              </a:buClr>
              <a:buSzPts val="1800"/>
              <a:buFont typeface="Wingdings" panose="05000000000000000000" pitchFamily="2" charset="2"/>
              <a:buChar char="§"/>
            </a:pPr>
            <a:r>
              <a:rPr lang="nl-NL" sz="1600" dirty="0">
                <a:solidFill>
                  <a:srgbClr val="171616"/>
                </a:solidFill>
              </a:rPr>
              <a:t>Praktisch en gericht op directe vaardigheden  </a:t>
            </a:r>
            <a:endParaRPr lang="sr-Latn-RS" sz="1600" dirty="0">
              <a:solidFill>
                <a:srgbClr val="171616"/>
              </a:solidFill>
            </a:endParaRPr>
          </a:p>
          <a:p>
            <a:pPr lvl="1" indent="-355600">
              <a:lnSpc>
                <a:spcPct val="100000"/>
              </a:lnSpc>
              <a:spcBef>
                <a:spcPts val="0"/>
              </a:spcBef>
              <a:buClr>
                <a:srgbClr val="171616"/>
              </a:buClr>
              <a:buSzPts val="1800"/>
              <a:buFont typeface="Wingdings" panose="05000000000000000000" pitchFamily="2" charset="2"/>
              <a:buChar char="§"/>
            </a:pPr>
            <a:r>
              <a:rPr lang="nl-NL" sz="1600" dirty="0">
                <a:solidFill>
                  <a:srgbClr val="171616"/>
                </a:solidFill>
              </a:rPr>
              <a:t>Ondersteunt netwerken en verbindingen binnen de gemeenschap</a:t>
            </a:r>
            <a:endParaRPr lang="sr-Latn-RS" sz="1600" dirty="0">
              <a:solidFill>
                <a:srgbClr val="171616"/>
              </a:solidFill>
            </a:endParaRPr>
          </a:p>
          <a:p>
            <a:pPr lvl="1" indent="-355600">
              <a:lnSpc>
                <a:spcPct val="100000"/>
              </a:lnSpc>
              <a:spcBef>
                <a:spcPts val="0"/>
              </a:spcBef>
              <a:buClr>
                <a:srgbClr val="171616"/>
              </a:buClr>
              <a:buSzPts val="1800"/>
              <a:buFont typeface="Wingdings" panose="05000000000000000000" pitchFamily="2" charset="2"/>
              <a:buChar char="§"/>
            </a:pPr>
            <a:endParaRPr lang="it-IT" sz="1600" dirty="0">
              <a:solidFill>
                <a:srgbClr val="171616"/>
              </a:solidFill>
            </a:endParaRPr>
          </a:p>
          <a:p>
            <a:pPr marL="285750" indent="-285750">
              <a:lnSpc>
                <a:spcPct val="100000"/>
              </a:lnSpc>
              <a:spcBef>
                <a:spcPts val="0"/>
              </a:spcBef>
              <a:buClr>
                <a:srgbClr val="171616"/>
              </a:buClr>
              <a:buSzPts val="1800"/>
              <a:buFont typeface="Wingdings" panose="05000000000000000000" pitchFamily="2" charset="2"/>
              <a:buChar char="§"/>
            </a:pPr>
            <a:r>
              <a:rPr lang="nl-NL" sz="1600" b="1" dirty="0">
                <a:solidFill>
                  <a:srgbClr val="171616"/>
                </a:solidFill>
                <a:latin typeface="Calibri"/>
                <a:cs typeface="Calibri"/>
                <a:sym typeface="Calibri"/>
              </a:rPr>
              <a:t>Uitdagingen kunnen zijn:  </a:t>
            </a:r>
            <a:endParaRPr lang="sr-Latn-RS" sz="1600" b="1" dirty="0">
              <a:solidFill>
                <a:srgbClr val="171616"/>
              </a:solidFill>
              <a:latin typeface="Calibri"/>
              <a:cs typeface="Calibri"/>
              <a:sym typeface="Calibri"/>
            </a:endParaRPr>
          </a:p>
          <a:p>
            <a:pPr marL="742950" lvl="1" indent="-285750">
              <a:lnSpc>
                <a:spcPct val="100000"/>
              </a:lnSpc>
              <a:spcBef>
                <a:spcPts val="0"/>
              </a:spcBef>
              <a:buClr>
                <a:srgbClr val="171616"/>
              </a:buClr>
              <a:buSzPts val="1800"/>
              <a:buFont typeface="Wingdings" panose="05000000000000000000" pitchFamily="2" charset="2"/>
              <a:buChar char="§"/>
            </a:pPr>
            <a:r>
              <a:rPr lang="nl-NL" sz="1600" dirty="0">
                <a:solidFill>
                  <a:srgbClr val="171616"/>
                </a:solidFill>
              </a:rPr>
              <a:t>Niet altijd formeel erkend door werkgevers  </a:t>
            </a:r>
            <a:endParaRPr lang="sr-Latn-RS" sz="1600" dirty="0">
              <a:solidFill>
                <a:srgbClr val="171616"/>
              </a:solidFill>
            </a:endParaRPr>
          </a:p>
          <a:p>
            <a:pPr marL="742950" lvl="1" indent="-285750">
              <a:lnSpc>
                <a:spcPct val="100000"/>
              </a:lnSpc>
              <a:spcBef>
                <a:spcPts val="0"/>
              </a:spcBef>
              <a:buClr>
                <a:srgbClr val="171616"/>
              </a:buClr>
              <a:buSzPts val="1800"/>
              <a:buFont typeface="Wingdings" panose="05000000000000000000" pitchFamily="2" charset="2"/>
              <a:buChar char="§"/>
            </a:pPr>
            <a:r>
              <a:rPr lang="nl-NL" sz="1600" dirty="0">
                <a:solidFill>
                  <a:srgbClr val="171616"/>
                </a:solidFill>
              </a:rPr>
              <a:t>Kwaliteit varieert afhankelijk van de aanbieder  </a:t>
            </a:r>
            <a:endParaRPr lang="sr-Latn-RS" sz="1600" dirty="0">
              <a:solidFill>
                <a:srgbClr val="171616"/>
              </a:solidFill>
            </a:endParaRPr>
          </a:p>
          <a:p>
            <a:pPr marL="742950" lvl="1" indent="-285750">
              <a:lnSpc>
                <a:spcPct val="100000"/>
              </a:lnSpc>
              <a:spcBef>
                <a:spcPts val="0"/>
              </a:spcBef>
              <a:buClr>
                <a:srgbClr val="171616"/>
              </a:buClr>
              <a:buSzPts val="1800"/>
              <a:buFont typeface="Wingdings" panose="05000000000000000000" pitchFamily="2" charset="2"/>
              <a:buChar char="§"/>
            </a:pPr>
            <a:r>
              <a:rPr lang="nl-NL" sz="1600" dirty="0">
                <a:solidFill>
                  <a:srgbClr val="171616"/>
                </a:solidFill>
              </a:rPr>
              <a:t>Soms lastig om voortgang of resultaten te meten, omdat het leren vaak </a:t>
            </a:r>
            <a:r>
              <a:rPr lang="nl-NL" sz="1800" dirty="0">
                <a:solidFill>
                  <a:schemeClr val="tx1"/>
                </a:solidFill>
                <a:latin typeface="Calibri" panose="020F0502020204030204" pitchFamily="34" charset="0"/>
                <a:cs typeface="Calibri" panose="020F0502020204030204" pitchFamily="34" charset="0"/>
              </a:rPr>
              <a:t>flexibel en minder gestandaardiseerd is</a:t>
            </a:r>
            <a:endParaRPr lang="it-IT" sz="1800" dirty="0">
              <a:solidFill>
                <a:schemeClr val="tx1"/>
              </a:solidFill>
              <a:latin typeface="Calibri" panose="020F0502020204030204" pitchFamily="34" charset="0"/>
              <a:cs typeface="Calibri" panose="020F0502020204030204" pitchFamily="34" charset="0"/>
            </a:endParaRPr>
          </a:p>
          <a:p>
            <a:pPr marL="285750" indent="-285750">
              <a:spcBef>
                <a:spcPts val="0"/>
              </a:spcBef>
              <a:buFont typeface="Wingdings"/>
              <a:buChar char="§"/>
            </a:pPr>
            <a:endParaRPr lang="en-US" sz="1800" dirty="0">
              <a:solidFill>
                <a:schemeClr val="tx1"/>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215231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974EE07F-2354-B289-E8EE-642407098EEF}"/>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CE4867FD-86F2-48A1-4F04-9B6BC8BF0A3A}"/>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dirty="0"/>
              <a:t>Informeel leren</a:t>
            </a:r>
            <a:endParaRPr dirty="0">
              <a:latin typeface="Calibri"/>
              <a:ea typeface="Calibri"/>
              <a:cs typeface="Calibri"/>
            </a:endParaRPr>
          </a:p>
        </p:txBody>
      </p:sp>
      <p:sp>
        <p:nvSpPr>
          <p:cNvPr id="293" name="Google Shape;293;g377fcdc439e_0_528">
            <a:extLst>
              <a:ext uri="{FF2B5EF4-FFF2-40B4-BE49-F238E27FC236}">
                <a16:creationId xmlns:a16="http://schemas.microsoft.com/office/drawing/2014/main" id="{C9D6339F-8D29-C8C2-A533-0587CBDD3040}"/>
              </a:ext>
            </a:extLst>
          </p:cNvPr>
          <p:cNvSpPr txBox="1">
            <a:spLocks noGrp="1"/>
          </p:cNvSpPr>
          <p:nvPr>
            <p:ph type="body" idx="2"/>
          </p:nvPr>
        </p:nvSpPr>
        <p:spPr>
          <a:xfrm>
            <a:off x="362081" y="925551"/>
            <a:ext cx="11450400" cy="4463100"/>
          </a:xfrm>
          <a:prstGeom prst="rect">
            <a:avLst/>
          </a:prstGeom>
          <a:noFill/>
          <a:ln>
            <a:noFill/>
          </a:ln>
        </p:spPr>
        <p:txBody>
          <a:bodyPr spcFirstLastPara="1" wrap="square" lIns="91425" tIns="45700" rIns="91425" bIns="45700" anchor="t" anchorCtr="0">
            <a:noAutofit/>
          </a:bodyPr>
          <a:lstStyle/>
          <a:p>
            <a:pPr marL="387350" indent="-285750">
              <a:spcBef>
                <a:spcPts val="0"/>
              </a:spcBef>
              <a:buFont typeface="Wingdings"/>
              <a:buChar char="§"/>
            </a:pPr>
            <a:r>
              <a:rPr lang="nl-NL" sz="1800" dirty="0">
                <a:solidFill>
                  <a:srgbClr val="3A3838"/>
                </a:solidFill>
                <a:latin typeface="Calibri"/>
                <a:ea typeface="Calibri"/>
                <a:cs typeface="Calibri"/>
              </a:rPr>
              <a:t>Informeel leren gebeurt op een natuurlijke manier in het dagelijks leven, door ervaring, observatie of zelfgestuurd leren. Voorbeelden zijn leren van andere HERA Lab-deelnemers, online tutorials bekijken, artikelen lezen of vaardigheden thuis oefenen. Er is meestal geen formele docent, tijdschema of certificaat bij betrokken.</a:t>
            </a:r>
            <a:endParaRPr lang="sr-Latn-RS" sz="1800" dirty="0">
              <a:solidFill>
                <a:srgbClr val="3A3838"/>
              </a:solidFill>
              <a:latin typeface="Calibri"/>
              <a:ea typeface="Calibri"/>
              <a:cs typeface="Calibri"/>
            </a:endParaRPr>
          </a:p>
          <a:p>
            <a:pPr marL="387350" indent="-285750">
              <a:spcBef>
                <a:spcPts val="0"/>
              </a:spcBef>
              <a:buFont typeface="Wingdings"/>
              <a:buChar char="§"/>
            </a:pPr>
            <a:endParaRPr lang="en-US" sz="1800" dirty="0">
              <a:solidFill>
                <a:srgbClr val="000000"/>
              </a:solidFill>
              <a:latin typeface="Calibri"/>
              <a:ea typeface="Calibri"/>
              <a:cs typeface="Calibri"/>
            </a:endParaRPr>
          </a:p>
          <a:p>
            <a:pPr marL="387350" indent="-285750">
              <a:spcBef>
                <a:spcPts val="0"/>
              </a:spcBef>
              <a:buFont typeface="Wingdings"/>
              <a:buChar char="§"/>
            </a:pPr>
            <a:r>
              <a:rPr lang="nl-NL" sz="1800" dirty="0">
                <a:solidFill>
                  <a:srgbClr val="3A3838"/>
                </a:solidFill>
                <a:latin typeface="Calibri"/>
                <a:ea typeface="Calibri"/>
                <a:cs typeface="Calibri"/>
              </a:rPr>
              <a:t>Het kan worden omschreven als:  </a:t>
            </a:r>
            <a:endParaRPr lang="sr-Latn-RS" sz="1800" dirty="0">
              <a:solidFill>
                <a:srgbClr val="3A3838"/>
              </a:solidFill>
              <a:latin typeface="Calibri"/>
              <a:ea typeface="Calibri"/>
              <a:cs typeface="Calibri"/>
            </a:endParaRPr>
          </a:p>
          <a:p>
            <a:pPr marL="844550" lvl="1" indent="-285750">
              <a:spcBef>
                <a:spcPts val="0"/>
              </a:spcBef>
              <a:buFont typeface="Wingdings"/>
              <a:buChar char="§"/>
            </a:pPr>
            <a:r>
              <a:rPr lang="nl-NL" sz="1800" b="1" dirty="0">
                <a:solidFill>
                  <a:srgbClr val="3A3838"/>
                </a:solidFill>
                <a:sym typeface="Arial"/>
              </a:rPr>
              <a:t>Zelfgestuurd en flexibel: </a:t>
            </a:r>
            <a:r>
              <a:rPr lang="nl-NL" sz="1800" dirty="0">
                <a:solidFill>
                  <a:srgbClr val="3A3838"/>
                </a:solidFill>
                <a:sym typeface="Arial"/>
              </a:rPr>
              <a:t>je bepaalt zelf wat, wanneer en hoe je leert </a:t>
            </a:r>
            <a:endParaRPr lang="sr-Latn-RS" sz="1800" dirty="0">
              <a:solidFill>
                <a:srgbClr val="3A3838"/>
              </a:solidFill>
              <a:sym typeface="Arial"/>
            </a:endParaRPr>
          </a:p>
          <a:p>
            <a:pPr marL="844550" lvl="1" indent="-285750">
              <a:spcBef>
                <a:spcPts val="0"/>
              </a:spcBef>
              <a:buFont typeface="Wingdings"/>
              <a:buChar char="§"/>
            </a:pPr>
            <a:r>
              <a:rPr lang="nl-NL" sz="1800" b="1" dirty="0">
                <a:solidFill>
                  <a:srgbClr val="3A3838"/>
                </a:solidFill>
                <a:sym typeface="Arial"/>
              </a:rPr>
              <a:t>Continu en levenslang</a:t>
            </a:r>
            <a:r>
              <a:rPr lang="nl-NL" sz="1800" dirty="0">
                <a:solidFill>
                  <a:srgbClr val="3A3838"/>
                </a:solidFill>
                <a:sym typeface="Arial"/>
              </a:rPr>
              <a:t>: gebeurt vanzelf tijdens werk, hobby’s of dagelijkse activiteiten</a:t>
            </a:r>
            <a:endParaRPr lang="sr-Latn-RS" sz="1800" dirty="0">
              <a:solidFill>
                <a:srgbClr val="3A3838"/>
              </a:solidFill>
              <a:sym typeface="Arial"/>
            </a:endParaRPr>
          </a:p>
          <a:p>
            <a:pPr marL="844550" lvl="1" indent="-285750">
              <a:spcBef>
                <a:spcPts val="0"/>
              </a:spcBef>
              <a:buFont typeface="Wingdings"/>
              <a:buChar char="§"/>
            </a:pPr>
            <a:r>
              <a:rPr lang="nl-NL" sz="1800" b="1" dirty="0">
                <a:solidFill>
                  <a:srgbClr val="3A3838"/>
                </a:solidFill>
                <a:sym typeface="Arial"/>
              </a:rPr>
              <a:t>Praktisch en ervaringsgericht: </a:t>
            </a:r>
            <a:r>
              <a:rPr lang="nl-NL" sz="1800" dirty="0">
                <a:solidFill>
                  <a:srgbClr val="3A3838"/>
                </a:solidFill>
                <a:sym typeface="Arial"/>
              </a:rPr>
              <a:t>vaak direct toepasbaar in echte situaties</a:t>
            </a:r>
            <a:endParaRPr lang="sr-Latn-RS" sz="1800" dirty="0">
              <a:solidFill>
                <a:srgbClr val="3A3838"/>
              </a:solidFill>
              <a:sym typeface="Arial"/>
            </a:endParaRPr>
          </a:p>
          <a:p>
            <a:pPr marL="844550" lvl="1" indent="-285750">
              <a:spcBef>
                <a:spcPts val="0"/>
              </a:spcBef>
              <a:buFont typeface="Wingdings"/>
              <a:buChar char="§"/>
            </a:pPr>
            <a:endParaRPr lang="it-IT" sz="2200" dirty="0">
              <a:solidFill>
                <a:srgbClr val="3A3838"/>
              </a:solidFill>
            </a:endParaRPr>
          </a:p>
          <a:p>
            <a:pPr marL="444500" indent="-285750">
              <a:spcBef>
                <a:spcPts val="0"/>
              </a:spcBef>
              <a:buFont typeface="Wingdings"/>
              <a:buChar char="§"/>
            </a:pPr>
            <a:r>
              <a:rPr lang="nl-NL" sz="1800" b="1" dirty="0">
                <a:solidFill>
                  <a:srgbClr val="3A3838"/>
                </a:solidFill>
                <a:latin typeface="Calibri"/>
              </a:rPr>
              <a:t>Voordelen van informeel leren:  </a:t>
            </a:r>
            <a:endParaRPr lang="sr-Latn-RS" sz="1800" b="1" dirty="0">
              <a:solidFill>
                <a:srgbClr val="3A3838"/>
              </a:solidFill>
              <a:latin typeface="Calibri"/>
            </a:endParaRPr>
          </a:p>
          <a:p>
            <a:pPr marL="844550" lvl="1" indent="-285750">
              <a:spcBef>
                <a:spcPts val="0"/>
              </a:spcBef>
              <a:buFont typeface="Wingdings"/>
              <a:buChar char="§"/>
            </a:pPr>
            <a:r>
              <a:rPr lang="nl-NL" sz="1800" dirty="0">
                <a:solidFill>
                  <a:srgbClr val="3A3838"/>
                </a:solidFill>
              </a:rPr>
              <a:t>Natuurlijk en continu: leren gebeurt dagelijks via gesprekken, oefenen en verkennen </a:t>
            </a:r>
            <a:endParaRPr lang="sr-Latn-RS" sz="1800" dirty="0">
              <a:solidFill>
                <a:srgbClr val="3A3838"/>
              </a:solidFill>
            </a:endParaRPr>
          </a:p>
          <a:p>
            <a:pPr marL="844550" lvl="1" indent="-285750">
              <a:spcBef>
                <a:spcPts val="0"/>
              </a:spcBef>
              <a:buFont typeface="Wingdings"/>
              <a:buChar char="§"/>
            </a:pPr>
            <a:r>
              <a:rPr lang="nl-NL" sz="1800" dirty="0">
                <a:solidFill>
                  <a:srgbClr val="3A3838"/>
                </a:solidFill>
              </a:rPr>
              <a:t>Toegankelijk: meestal gratis, via peers, familie, online bronnen of persoonlijke ervaring  Praktische knowhow: opgedaan door echte problemen op te lossen of te experimenteren </a:t>
            </a:r>
            <a:endParaRPr lang="sr-Latn-RS" sz="1800" dirty="0">
              <a:solidFill>
                <a:srgbClr val="3A3838"/>
              </a:solidFill>
            </a:endParaRPr>
          </a:p>
          <a:p>
            <a:pPr marL="844550" lvl="1" indent="-285750">
              <a:spcBef>
                <a:spcPts val="0"/>
              </a:spcBef>
              <a:buFont typeface="Wingdings"/>
              <a:buChar char="§"/>
            </a:pPr>
            <a:r>
              <a:rPr lang="nl-NL" sz="1800" dirty="0">
                <a:solidFill>
                  <a:srgbClr val="3A3838"/>
                </a:solidFill>
              </a:rPr>
              <a:t>Flexibiliteit: je kiest zelf wanneer en hoe je leert, passend in je leven</a:t>
            </a:r>
            <a:endParaRPr lang="sr-Latn-RS" sz="1800" dirty="0">
              <a:solidFill>
                <a:srgbClr val="3A3838"/>
              </a:solidFill>
            </a:endParaRPr>
          </a:p>
          <a:p>
            <a:pPr marL="444500" indent="-285750">
              <a:spcBef>
                <a:spcPts val="0"/>
              </a:spcBef>
              <a:buFont typeface="Wingdings"/>
              <a:buChar char="§"/>
            </a:pPr>
            <a:endParaRPr lang="it-IT" sz="1800" dirty="0">
              <a:solidFill>
                <a:srgbClr val="3A3838"/>
              </a:solidFill>
              <a:cs typeface="Arial"/>
            </a:endParaRPr>
          </a:p>
          <a:p>
            <a:pPr marL="444500" indent="-285750">
              <a:spcBef>
                <a:spcPts val="0"/>
              </a:spcBef>
              <a:buFont typeface="Wingdings"/>
              <a:buChar char="§"/>
            </a:pPr>
            <a:r>
              <a:rPr lang="nl-NL" sz="1800" b="1" dirty="0">
                <a:solidFill>
                  <a:srgbClr val="3A3838"/>
                </a:solidFill>
                <a:latin typeface="Calibri"/>
                <a:ea typeface="Calibri"/>
              </a:rPr>
              <a:t>Uitdagingen van informeel leren</a:t>
            </a:r>
            <a:r>
              <a:rPr lang="nl-NL" sz="1800" dirty="0">
                <a:solidFill>
                  <a:srgbClr val="3A3838"/>
                </a:solidFill>
                <a:latin typeface="Calibri"/>
                <a:ea typeface="Calibri"/>
              </a:rPr>
              <a:t>:  </a:t>
            </a:r>
            <a:endParaRPr lang="sr-Latn-RS" sz="1800" dirty="0">
              <a:solidFill>
                <a:srgbClr val="3A3838"/>
              </a:solidFill>
              <a:latin typeface="Calibri"/>
              <a:ea typeface="Calibri"/>
            </a:endParaRPr>
          </a:p>
          <a:p>
            <a:pPr marL="901700" lvl="1" indent="-285750">
              <a:spcBef>
                <a:spcPts val="0"/>
              </a:spcBef>
              <a:buFont typeface="Wingdings"/>
              <a:buChar char="§"/>
            </a:pPr>
            <a:r>
              <a:rPr lang="nl-NL" sz="1800" dirty="0">
                <a:solidFill>
                  <a:srgbClr val="3A3838"/>
                </a:solidFill>
              </a:rPr>
              <a:t>Niet erkend: geen certificaten, waardoor werkgevers het mogelijk minder waarderen</a:t>
            </a:r>
            <a:endParaRPr lang="sr-Latn-RS" sz="1800" dirty="0">
              <a:solidFill>
                <a:srgbClr val="3A3838"/>
              </a:solidFill>
            </a:endParaRPr>
          </a:p>
          <a:p>
            <a:pPr marL="901700" lvl="1" indent="-285750">
              <a:spcBef>
                <a:spcPts val="0"/>
              </a:spcBef>
              <a:buFont typeface="Wingdings"/>
              <a:buChar char="§"/>
            </a:pPr>
            <a:r>
              <a:rPr lang="nl-NL" sz="1800" dirty="0">
                <a:solidFill>
                  <a:srgbClr val="3A3838"/>
                </a:solidFill>
              </a:rPr>
              <a:t>Gebrek aan feedback: moeilijker om voortgang te meten of jezelf te verbeteren</a:t>
            </a:r>
            <a:endParaRPr lang="sr-Latn-RS" sz="1800" dirty="0">
              <a:solidFill>
                <a:srgbClr val="3A3838"/>
              </a:solidFill>
            </a:endParaRPr>
          </a:p>
          <a:p>
            <a:pPr marL="901700" lvl="1" indent="-285750">
              <a:spcBef>
                <a:spcPts val="0"/>
              </a:spcBef>
              <a:buFont typeface="Wingdings"/>
              <a:buChar char="§"/>
            </a:pPr>
            <a:r>
              <a:rPr lang="nl-NL" sz="1800" dirty="0">
                <a:solidFill>
                  <a:srgbClr val="3A3838"/>
                </a:solidFill>
              </a:rPr>
              <a:t>Zelfbewustzijn vereist: je moet reflecteren om het leren vast te leggen</a:t>
            </a:r>
            <a:endParaRPr lang="it-IT" sz="1800" dirty="0">
              <a:solidFill>
                <a:srgbClr val="3A3838"/>
              </a:solidFill>
            </a:endParaRPr>
          </a:p>
        </p:txBody>
      </p:sp>
    </p:spTree>
    <p:extLst>
      <p:ext uri="{BB962C8B-B14F-4D97-AF65-F5344CB8AC3E}">
        <p14:creationId xmlns:p14="http://schemas.microsoft.com/office/powerpoint/2010/main" val="99919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377fcdc439e_0_1072"/>
          <p:cNvSpPr txBox="1">
            <a:spLocks noGrp="1"/>
          </p:cNvSpPr>
          <p:nvPr>
            <p:ph type="body" idx="1"/>
          </p:nvPr>
        </p:nvSpPr>
        <p:spPr>
          <a:xfrm>
            <a:off x="362081" y="361869"/>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dirty="0"/>
              <a:t>Overzicht van leeropties</a:t>
            </a:r>
            <a:endParaRPr dirty="0">
              <a:latin typeface="Calibri" panose="020F0502020204030204" pitchFamily="34" charset="0"/>
              <a:cs typeface="Calibri" panose="020F0502020204030204" pitchFamily="34" charset="0"/>
            </a:endParaRPr>
          </a:p>
        </p:txBody>
      </p:sp>
      <p:graphicFrame>
        <p:nvGraphicFramePr>
          <p:cNvPr id="320" name="Google Shape;320;g377fcdc439e_0_1072"/>
          <p:cNvGraphicFramePr/>
          <p:nvPr>
            <p:extLst>
              <p:ext uri="{D42A27DB-BD31-4B8C-83A1-F6EECF244321}">
                <p14:modId xmlns:p14="http://schemas.microsoft.com/office/powerpoint/2010/main" val="823709014"/>
              </p:ext>
            </p:extLst>
          </p:nvPr>
        </p:nvGraphicFramePr>
        <p:xfrm>
          <a:off x="756374" y="1360303"/>
          <a:ext cx="10679225" cy="4877750"/>
        </p:xfrm>
        <a:graphic>
          <a:graphicData uri="http://schemas.openxmlformats.org/drawingml/2006/table">
            <a:tbl>
              <a:tblPr firstRow="1" bandRow="1">
                <a:noFill/>
                <a:tableStyleId>{42B4E632-D518-4D41-8DFB-99F5834949D8}</a:tableStyleId>
              </a:tblPr>
              <a:tblGrid>
                <a:gridCol w="1625675">
                  <a:extLst>
                    <a:ext uri="{9D8B030D-6E8A-4147-A177-3AD203B41FA5}">
                      <a16:colId xmlns:a16="http://schemas.microsoft.com/office/drawing/2014/main" val="20000"/>
                    </a:ext>
                  </a:extLst>
                </a:gridCol>
                <a:gridCol w="3017850">
                  <a:extLst>
                    <a:ext uri="{9D8B030D-6E8A-4147-A177-3AD203B41FA5}">
                      <a16:colId xmlns:a16="http://schemas.microsoft.com/office/drawing/2014/main" val="20001"/>
                    </a:ext>
                  </a:extLst>
                </a:gridCol>
                <a:gridCol w="3017850">
                  <a:extLst>
                    <a:ext uri="{9D8B030D-6E8A-4147-A177-3AD203B41FA5}">
                      <a16:colId xmlns:a16="http://schemas.microsoft.com/office/drawing/2014/main" val="20002"/>
                    </a:ext>
                  </a:extLst>
                </a:gridCol>
                <a:gridCol w="3017850">
                  <a:extLst>
                    <a:ext uri="{9D8B030D-6E8A-4147-A177-3AD203B41FA5}">
                      <a16:colId xmlns:a16="http://schemas.microsoft.com/office/drawing/2014/main" val="20003"/>
                    </a:ext>
                  </a:extLst>
                </a:gridCol>
              </a:tblGrid>
              <a:tr h="4451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lt1"/>
                        </a:solidFill>
                        <a:latin typeface="Arial"/>
                        <a:ea typeface="Arial"/>
                        <a:cs typeface="Arial"/>
                        <a:sym typeface="Arial"/>
                      </a:endParaRPr>
                    </a:p>
                  </a:txBody>
                  <a:tcPr marL="91450" marR="91450" marT="45725" marB="45725" anchor="ctr">
                    <a:lnL w="12700" cap="flat" cmpd="sng">
                      <a:solidFill>
                        <a:srgbClr val="E64424"/>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sr-Latn-RS" sz="1800" b="1" i="0" u="none" strike="noStrike" cap="none" dirty="0">
                          <a:solidFill>
                            <a:schemeClr val="lt1"/>
                          </a:solidFill>
                          <a:latin typeface="Calibri"/>
                          <a:cs typeface="Calibri"/>
                          <a:sym typeface="Arial"/>
                        </a:rPr>
                        <a:t>FORMEEEL LEREN</a:t>
                      </a:r>
                      <a:endParaRPr sz="1800" b="1" i="0" u="none" strike="noStrike" cap="none" dirty="0">
                        <a:solidFill>
                          <a:schemeClr val="lt1"/>
                        </a:solidFill>
                        <a:latin typeface="Calibri"/>
                        <a:cs typeface="Calibri"/>
                        <a:sym typeface="Aria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NON-FORM</a:t>
                      </a:r>
                      <a:r>
                        <a:rPr lang="sr-Latn-RS" sz="1800" dirty="0">
                          <a:solidFill>
                            <a:schemeClr val="lt1"/>
                          </a:solidFill>
                        </a:rPr>
                        <a:t>EE</a:t>
                      </a:r>
                      <a:r>
                        <a:rPr lang="it-IT" sz="1800" dirty="0">
                          <a:solidFill>
                            <a:schemeClr val="lt1"/>
                          </a:solidFill>
                        </a:rPr>
                        <a:t>L LE</a:t>
                      </a:r>
                      <a:r>
                        <a:rPr lang="sr-Latn-RS" sz="1800" dirty="0">
                          <a:solidFill>
                            <a:schemeClr val="lt1"/>
                          </a:solidFill>
                        </a:rPr>
                        <a:t>REN</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it-IT" sz="1800" dirty="0">
                          <a:solidFill>
                            <a:schemeClr val="lt1"/>
                          </a:solidFill>
                        </a:rPr>
                        <a:t>INFORM</a:t>
                      </a:r>
                      <a:r>
                        <a:rPr lang="sr-Latn-RS" sz="1800" dirty="0">
                          <a:solidFill>
                            <a:schemeClr val="lt1"/>
                          </a:solidFill>
                        </a:rPr>
                        <a:t>EE</a:t>
                      </a:r>
                      <a:r>
                        <a:rPr lang="it-IT" sz="1800" dirty="0">
                          <a:solidFill>
                            <a:schemeClr val="lt1"/>
                          </a:solidFill>
                        </a:rPr>
                        <a:t>L LE</a:t>
                      </a:r>
                      <a:r>
                        <a:rPr lang="sr-Latn-RS" sz="1800" dirty="0">
                          <a:solidFill>
                            <a:schemeClr val="lt1"/>
                          </a:solidFill>
                        </a:rPr>
                        <a:t>REN</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extLst>
                  <a:ext uri="{0D108BD9-81ED-4DB2-BD59-A6C34878D82A}">
                    <a16:rowId xmlns:a16="http://schemas.microsoft.com/office/drawing/2014/main" val="10000"/>
                  </a:ext>
                </a:extLst>
              </a:tr>
              <a:tr h="489625">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12700" cap="flat" cmpd="sng">
                      <a:solidFill>
                        <a:srgbClr val="E64424"/>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extLst>
                  <a:ext uri="{0D108BD9-81ED-4DB2-BD59-A6C34878D82A}">
                    <a16:rowId xmlns:a16="http://schemas.microsoft.com/office/drawing/2014/main" val="10001"/>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it-IT" sz="1700" b="1" dirty="0">
                          <a:latin typeface="Calibri" panose="020F0502020204030204" pitchFamily="34" charset="0"/>
                          <a:ea typeface="Arial"/>
                          <a:cs typeface="Calibri" panose="020F0502020204030204" pitchFamily="34" charset="0"/>
                          <a:sym typeface="Arial"/>
                        </a:rPr>
                        <a:t>Structu</a:t>
                      </a:r>
                      <a:r>
                        <a:rPr lang="sr-Latn-RS" sz="1700" b="1" dirty="0">
                          <a:latin typeface="Calibri" panose="020F0502020204030204" pitchFamily="34" charset="0"/>
                          <a:ea typeface="Arial"/>
                          <a:cs typeface="Calibri" panose="020F0502020204030204" pitchFamily="34" charset="0"/>
                          <a:sym typeface="Arial"/>
                        </a:rPr>
                        <a:t>ur</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H</a:t>
                      </a:r>
                      <a:r>
                        <a:rPr lang="sr-Latn-RS" sz="1700" dirty="0">
                          <a:latin typeface="Calibri" panose="020F0502020204030204" pitchFamily="34" charset="0"/>
                          <a:ea typeface="Arial"/>
                          <a:cs typeface="Calibri" panose="020F0502020204030204" pitchFamily="34" charset="0"/>
                          <a:sym typeface="Arial"/>
                        </a:rPr>
                        <a:t>oog</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lgn="ctr">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sr-Latn-RS" sz="1700" u="none" strike="noStrike" cap="none" dirty="0">
                          <a:latin typeface="Calibri" panose="020F0502020204030204" pitchFamily="34" charset="0"/>
                          <a:ea typeface="Arial"/>
                          <a:cs typeface="Calibri" panose="020F0502020204030204" pitchFamily="34" charset="0"/>
                          <a:sym typeface="Arial"/>
                        </a:rPr>
                        <a:t>Gemiddeld</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Ongestructureerd</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2"/>
                  </a:ext>
                </a:extLst>
              </a:tr>
              <a:tr h="788600">
                <a:tc>
                  <a:txBody>
                    <a:bodyPr/>
                    <a:lstStyle/>
                    <a:p>
                      <a:pPr marL="0" lvl="0" indent="0" algn="l" rtl="0">
                        <a:spcBef>
                          <a:spcPts val="0"/>
                        </a:spcBef>
                        <a:spcAft>
                          <a:spcPts val="0"/>
                        </a:spcAft>
                        <a:buNone/>
                      </a:pPr>
                      <a:r>
                        <a:rPr lang="sr-Latn-RS" sz="1700" b="1" i="0" u="none" strike="noStrike" cap="none" dirty="0">
                          <a:solidFill>
                            <a:schemeClr val="dk1"/>
                          </a:solidFill>
                          <a:latin typeface="Calibri" panose="020F0502020204030204" pitchFamily="34" charset="0"/>
                          <a:cs typeface="Calibri" panose="020F0502020204030204" pitchFamily="34" charset="0"/>
                          <a:sym typeface="Arial"/>
                        </a:rPr>
                        <a:t>Erkenning</a:t>
                      </a:r>
                      <a:endParaRPr sz="1700" b="1" i="0" u="none" strike="noStrike" cap="none" dirty="0">
                        <a:solidFill>
                          <a:schemeClr val="dk1"/>
                        </a:solidFill>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lgn="ctr">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a:buNone/>
                      </a:pPr>
                      <a:r>
                        <a:rPr lang="sr-Latn-RS" dirty="0"/>
                        <a:t>Officiële certificaten</a:t>
                      </a:r>
                    </a:p>
                  </a:txBody>
                  <a:tcPr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Clr>
                          <a:schemeClr val="dk1"/>
                        </a:buClr>
                        <a:buSzPts val="1100"/>
                        <a:buFont typeface="Arial"/>
                        <a:buNone/>
                      </a:pPr>
                      <a:r>
                        <a:rPr lang="sr-Latn-RS" sz="1700" dirty="0">
                          <a:latin typeface="Calibri" panose="020F0502020204030204" pitchFamily="34" charset="0"/>
                          <a:ea typeface="Arial"/>
                          <a:cs typeface="Calibri" panose="020F0502020204030204" pitchFamily="34" charset="0"/>
                          <a:sym typeface="Arial"/>
                        </a:rPr>
                        <a:t>Soms erkend</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lgn="ctr">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lvl="0" indent="0" algn="l" rtl="0">
                        <a:spcBef>
                          <a:spcPts val="0"/>
                        </a:spcBef>
                        <a:spcAft>
                          <a:spcPts val="0"/>
                        </a:spcAft>
                        <a:buClr>
                          <a:schemeClr val="dk1"/>
                        </a:buClr>
                        <a:buSzPts val="1100"/>
                        <a:buFont typeface="Arial"/>
                        <a:buNone/>
                      </a:pPr>
                      <a:r>
                        <a:rPr lang="it-IT" sz="1700" dirty="0">
                          <a:latin typeface="Calibri" panose="020F0502020204030204" pitchFamily="34" charset="0"/>
                          <a:ea typeface="Arial"/>
                          <a:cs typeface="Calibri" panose="020F0502020204030204" pitchFamily="34" charset="0"/>
                          <a:sym typeface="Arial"/>
                        </a:rPr>
                        <a:t>Geen certificaat</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3"/>
                  </a:ext>
                </a:extLst>
              </a:tr>
              <a:tr h="788600">
                <a:tc>
                  <a:txBody>
                    <a:bodyPr/>
                    <a:lstStyle/>
                    <a:p>
                      <a:pPr marL="0" lvl="0" indent="0" algn="l" rtl="0">
                        <a:spcBef>
                          <a:spcPts val="0"/>
                        </a:spcBef>
                        <a:spcAft>
                          <a:spcPts val="0"/>
                        </a:spcAft>
                        <a:buNone/>
                      </a:pPr>
                      <a:r>
                        <a:rPr lang="sr-Latn-RS" sz="1700" b="1" i="0" u="none" strike="noStrike" cap="none" dirty="0">
                          <a:solidFill>
                            <a:schemeClr val="dk1"/>
                          </a:solidFill>
                          <a:latin typeface="Calibri" panose="020F0502020204030204" pitchFamily="34" charset="0"/>
                          <a:cs typeface="Calibri" panose="020F0502020204030204" pitchFamily="34" charset="0"/>
                          <a:sym typeface="Arial"/>
                        </a:rPr>
                        <a:t>Flexibiliteit</a:t>
                      </a:r>
                      <a:endParaRPr sz="1700" b="1" i="0" u="none" strike="noStrike" cap="none" dirty="0">
                        <a:solidFill>
                          <a:schemeClr val="dk1"/>
                        </a:solidFill>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None/>
                      </a:pPr>
                      <a:r>
                        <a:rPr lang="it-IT" sz="1700" dirty="0">
                          <a:latin typeface="Calibri" panose="020F0502020204030204" pitchFamily="34" charset="0"/>
                          <a:ea typeface="Arial"/>
                          <a:cs typeface="Calibri" panose="020F0502020204030204" pitchFamily="34" charset="0"/>
                          <a:sym typeface="Arial"/>
                        </a:rPr>
                        <a:t>L</a:t>
                      </a:r>
                      <a:r>
                        <a:rPr lang="sr-Latn-RS" sz="1700" dirty="0">
                          <a:latin typeface="Calibri" panose="020F0502020204030204" pitchFamily="34" charset="0"/>
                          <a:ea typeface="Arial"/>
                          <a:cs typeface="Calibri" panose="020F0502020204030204" pitchFamily="34" charset="0"/>
                          <a:sym typeface="Arial"/>
                        </a:rPr>
                        <a:t>aag</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lgn="ctr">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sr-Latn-RS" sz="1700" dirty="0">
                          <a:latin typeface="Calibri" panose="020F0502020204030204" pitchFamily="34" charset="0"/>
                          <a:ea typeface="Arial"/>
                          <a:cs typeface="Calibri" panose="020F0502020204030204" pitchFamily="34" charset="0"/>
                          <a:sym typeface="Arial"/>
                        </a:rPr>
                        <a:t>Gemiddeld</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H</a:t>
                      </a:r>
                      <a:r>
                        <a:rPr lang="sr-Latn-RS" sz="1700" dirty="0">
                          <a:latin typeface="Calibri" panose="020F0502020204030204" pitchFamily="34" charset="0"/>
                          <a:ea typeface="Arial"/>
                          <a:cs typeface="Calibri" panose="020F0502020204030204" pitchFamily="34" charset="0"/>
                          <a:sym typeface="Arial"/>
                        </a:rPr>
                        <a:t>oog</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4"/>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sr-Latn-RS" sz="1700" b="1" i="0" u="none" strike="noStrike" cap="none" dirty="0">
                          <a:solidFill>
                            <a:schemeClr val="dk1"/>
                          </a:solidFill>
                          <a:latin typeface="Calibri" panose="020F0502020204030204" pitchFamily="34" charset="0"/>
                          <a:cs typeface="Calibri" panose="020F0502020204030204" pitchFamily="34" charset="0"/>
                          <a:sym typeface="Arial"/>
                        </a:rPr>
                        <a:t>Kosten</a:t>
                      </a:r>
                      <a:endParaRPr sz="1700" b="1" i="0" u="none" strike="noStrike" cap="none" dirty="0">
                        <a:solidFill>
                          <a:schemeClr val="dk1"/>
                        </a:solidFill>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sr-Latn-RS" sz="1700" dirty="0">
                          <a:latin typeface="Calibri" panose="020F0502020204030204" pitchFamily="34" charset="0"/>
                          <a:ea typeface="Arial"/>
                          <a:cs typeface="Calibri" panose="020F0502020204030204" pitchFamily="34" charset="0"/>
                          <a:sym typeface="Arial"/>
                        </a:rPr>
                        <a:t>Vaak hoog</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sr-Latn-RS" sz="1700" dirty="0">
                          <a:latin typeface="Calibri" panose="020F0502020204030204" pitchFamily="34" charset="0"/>
                          <a:ea typeface="Arial"/>
                          <a:cs typeface="Calibri" panose="020F0502020204030204" pitchFamily="34" charset="0"/>
                          <a:sym typeface="Arial"/>
                        </a:rPr>
                        <a:t>Gemiddeld</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sr-Latn-RS" sz="1700" u="none" strike="noStrike" cap="none" dirty="0">
                          <a:latin typeface="Calibri" panose="020F0502020204030204" pitchFamily="34" charset="0"/>
                          <a:ea typeface="Arial"/>
                          <a:cs typeface="Calibri" panose="020F0502020204030204" pitchFamily="34" charset="0"/>
                          <a:sym typeface="Arial"/>
                        </a:rPr>
                        <a:t>Gratis</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5"/>
                  </a:ext>
                </a:extLst>
              </a:tr>
              <a:tr h="788600">
                <a:tc>
                  <a:txBody>
                    <a:bodyPr/>
                    <a:lstStyle/>
                    <a:p>
                      <a:pPr marL="0" marR="0" lvl="0" indent="0" algn="l" rtl="0">
                        <a:lnSpc>
                          <a:spcPct val="100000"/>
                        </a:lnSpc>
                        <a:spcBef>
                          <a:spcPts val="0"/>
                        </a:spcBef>
                        <a:spcAft>
                          <a:spcPts val="0"/>
                        </a:spcAft>
                        <a:buClr>
                          <a:schemeClr val="dk1"/>
                        </a:buClr>
                        <a:buSzPts val="1400"/>
                        <a:buFont typeface="Arial"/>
                        <a:buNone/>
                      </a:pPr>
                      <a:r>
                        <a:rPr lang="sr-Latn-RS" sz="1700" b="1" i="0" u="none" strike="noStrike" cap="none" dirty="0">
                          <a:solidFill>
                            <a:schemeClr val="dk1"/>
                          </a:solidFill>
                          <a:latin typeface="Calibri" panose="020F0502020204030204" pitchFamily="34" charset="0"/>
                          <a:cs typeface="Calibri" panose="020F0502020204030204" pitchFamily="34" charset="0"/>
                          <a:sym typeface="Arial"/>
                        </a:rPr>
                        <a:t>Doel</a:t>
                      </a:r>
                      <a:endParaRPr sz="1700" b="1" i="0" u="none" strike="noStrike" cap="none" dirty="0">
                        <a:solidFill>
                          <a:schemeClr val="dk1"/>
                        </a:solidFill>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it-IT" sz="1700" dirty="0">
                          <a:latin typeface="Calibri" panose="020F0502020204030204" pitchFamily="34" charset="0"/>
                          <a:ea typeface="Arial"/>
                          <a:cs typeface="Calibri" panose="020F0502020204030204" pitchFamily="34" charset="0"/>
                          <a:sym typeface="Arial"/>
                        </a:rPr>
                        <a:t>Breed, lange termijn</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it-IT" sz="1700" dirty="0">
                          <a:latin typeface="Calibri" panose="020F0502020204030204" pitchFamily="34" charset="0"/>
                          <a:ea typeface="Arial"/>
                          <a:cs typeface="Calibri" panose="020F0502020204030204" pitchFamily="34" charset="0"/>
                          <a:sym typeface="Arial"/>
                        </a:rPr>
                        <a:t>Gericht, vaardigheidsgebonden</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it-IT" sz="1700" dirty="0">
                          <a:latin typeface="Calibri" panose="020F0502020204030204" pitchFamily="34" charset="0"/>
                          <a:ea typeface="Arial"/>
                          <a:cs typeface="Calibri" panose="020F0502020204030204" pitchFamily="34" charset="0"/>
                          <a:sym typeface="Arial"/>
                        </a:rPr>
                        <a:t>Alledaags, praktisch</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377fcdc439e_0_786"/>
          <p:cNvSpPr txBox="1">
            <a:spLocks noGrp="1"/>
          </p:cNvSpPr>
          <p:nvPr>
            <p:ph type="body" idx="1"/>
          </p:nvPr>
        </p:nvSpPr>
        <p:spPr>
          <a:xfrm>
            <a:off x="362081" y="459841"/>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sr-Latn-RS" dirty="0"/>
              <a:t>Zelfreflectie-oefening</a:t>
            </a:r>
            <a:endParaRPr lang="it-IT" dirty="0">
              <a:latin typeface="Calibri" panose="020F0502020204030204" pitchFamily="34" charset="0"/>
              <a:cs typeface="Calibri" panose="020F0502020204030204" pitchFamily="34" charset="0"/>
            </a:endParaRPr>
          </a:p>
        </p:txBody>
      </p:sp>
      <p:sp>
        <p:nvSpPr>
          <p:cNvPr id="326" name="Google Shape;326;g377fcdc439e_0_786"/>
          <p:cNvSpPr txBox="1">
            <a:spLocks noGrp="1"/>
          </p:cNvSpPr>
          <p:nvPr>
            <p:ph type="body" idx="2"/>
          </p:nvPr>
        </p:nvSpPr>
        <p:spPr>
          <a:xfrm>
            <a:off x="362075" y="2131975"/>
            <a:ext cx="6330000" cy="3792000"/>
          </a:xfrm>
          <a:prstGeom prst="rect">
            <a:avLst/>
          </a:prstGeom>
          <a:noFill/>
          <a:ln>
            <a:noFill/>
          </a:ln>
        </p:spPr>
        <p:txBody>
          <a:bodyPr spcFirstLastPara="1" wrap="square" lIns="91425" tIns="45700" rIns="91425" bIns="45700" anchor="t" anchorCtr="0">
            <a:noAutofit/>
          </a:bodyPr>
          <a:lstStyle/>
          <a:p>
            <a:pPr marL="387350" lvl="0" indent="-285750">
              <a:spcBef>
                <a:spcPts val="0"/>
              </a:spcBef>
              <a:buFont typeface="Arial" panose="020B0604020202020204" pitchFamily="34" charset="0"/>
              <a:buChar char="•"/>
            </a:pPr>
            <a:r>
              <a:rPr lang="nl-NL" dirty="0">
                <a:solidFill>
                  <a:srgbClr val="171616"/>
                </a:solidFill>
                <a:latin typeface="Calibri"/>
                <a:cs typeface="Calibri"/>
                <a:sym typeface="Calibri"/>
              </a:rPr>
              <a:t>Welk type leren heeft tot nu toe de grootste rol in je leven gespeeld? Hoe/waarom?  </a:t>
            </a:r>
            <a:endParaRPr lang="sr-Latn-RS" dirty="0">
              <a:solidFill>
                <a:srgbClr val="171616"/>
              </a:solidFill>
              <a:latin typeface="Calibri"/>
              <a:cs typeface="Calibri"/>
              <a:sym typeface="Calibri"/>
            </a:endParaRPr>
          </a:p>
          <a:p>
            <a:pPr marL="101600" lvl="0" indent="0">
              <a:spcBef>
                <a:spcPts val="0"/>
              </a:spcBef>
            </a:pPr>
            <a:endParaRPr lang="sr-Latn-RS" dirty="0">
              <a:solidFill>
                <a:srgbClr val="171616"/>
              </a:solidFill>
              <a:latin typeface="Calibri"/>
              <a:cs typeface="Calibri"/>
              <a:sym typeface="Calibri"/>
            </a:endParaRPr>
          </a:p>
          <a:p>
            <a:pPr marL="387350" lvl="0" indent="-285750">
              <a:spcBef>
                <a:spcPts val="0"/>
              </a:spcBef>
              <a:buFont typeface="Arial" panose="020B0604020202020204" pitchFamily="34" charset="0"/>
              <a:buChar char="•"/>
            </a:pPr>
            <a:r>
              <a:rPr lang="nl-NL" dirty="0">
                <a:solidFill>
                  <a:srgbClr val="171616"/>
                </a:solidFill>
                <a:latin typeface="Calibri"/>
                <a:cs typeface="Calibri"/>
                <a:sym typeface="Calibri"/>
              </a:rPr>
              <a:t>Wat zijn de voordelen van het combineren van deze leerbenaderingen? </a:t>
            </a:r>
            <a:endParaRPr lang="sr-Latn-RS" dirty="0">
              <a:solidFill>
                <a:srgbClr val="171616"/>
              </a:solidFill>
              <a:latin typeface="Calibri"/>
              <a:cs typeface="Calibri"/>
              <a:sym typeface="Calibri"/>
            </a:endParaRPr>
          </a:p>
          <a:p>
            <a:pPr marL="101600" lvl="0" indent="0">
              <a:spcBef>
                <a:spcPts val="0"/>
              </a:spcBef>
            </a:pPr>
            <a:endParaRPr lang="sr-Latn-RS" dirty="0">
              <a:solidFill>
                <a:srgbClr val="171616"/>
              </a:solidFill>
              <a:latin typeface="Calibri"/>
              <a:cs typeface="Calibri"/>
              <a:sym typeface="Calibri"/>
            </a:endParaRPr>
          </a:p>
          <a:p>
            <a:pPr marL="387350" lvl="0" indent="-285750">
              <a:spcBef>
                <a:spcPts val="0"/>
              </a:spcBef>
              <a:buFont typeface="Arial" panose="020B0604020202020204" pitchFamily="34" charset="0"/>
              <a:buChar char="•"/>
            </a:pPr>
            <a:r>
              <a:rPr lang="nl-NL" dirty="0">
                <a:solidFill>
                  <a:srgbClr val="171616"/>
                </a:solidFill>
                <a:latin typeface="Calibri"/>
                <a:cs typeface="Calibri"/>
                <a:sym typeface="Calibri"/>
              </a:rPr>
              <a:t>Welk type leren voelt op dit moment het meest toegankelijk en motiverend voor jou?</a:t>
            </a:r>
            <a:endParaRPr dirty="0">
              <a:solidFill>
                <a:srgbClr val="171616"/>
              </a:solidFill>
              <a:latin typeface="Calibri"/>
              <a:cs typeface="Calibri"/>
              <a:sym typeface="Calibri"/>
            </a:endParaRPr>
          </a:p>
        </p:txBody>
      </p:sp>
      <p:pic>
        <p:nvPicPr>
          <p:cNvPr id="2" name="Picture 1" descr="A collage of women sitting on steps&#10;&#10;AI-generated content may be incorrect.">
            <a:extLst>
              <a:ext uri="{FF2B5EF4-FFF2-40B4-BE49-F238E27FC236}">
                <a16:creationId xmlns:a16="http://schemas.microsoft.com/office/drawing/2014/main" id="{BDE1895D-EAE8-6C60-BBF8-F18826982E5F}"/>
              </a:ext>
            </a:extLst>
          </p:cNvPr>
          <p:cNvPicPr>
            <a:picLocks noChangeAspect="1"/>
          </p:cNvPicPr>
          <p:nvPr/>
        </p:nvPicPr>
        <p:blipFill>
          <a:blip r:embed="rId3"/>
          <a:srcRect l="62500" b="11746"/>
          <a:stretch>
            <a:fillRect/>
          </a:stretch>
        </p:blipFill>
        <p:spPr>
          <a:xfrm>
            <a:off x="7620000" y="0"/>
            <a:ext cx="4572000" cy="60524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8225E-B4AF-1597-CCB5-38990FB4FDE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F228BCC-1402-8D6B-2230-FA06AF8C42DC}"/>
              </a:ext>
            </a:extLst>
          </p:cNvPr>
          <p:cNvSpPr>
            <a:spLocks noGrp="1"/>
          </p:cNvSpPr>
          <p:nvPr>
            <p:ph type="body" sz="quarter" idx="10"/>
          </p:nvPr>
        </p:nvSpPr>
        <p:spPr>
          <a:xfrm>
            <a:off x="432261" y="3142210"/>
            <a:ext cx="7916980" cy="1762299"/>
          </a:xfrm>
        </p:spPr>
        <p:txBody>
          <a:bodyPr/>
          <a:lstStyle/>
          <a:p>
            <a:pPr lvl="0">
              <a:spcBef>
                <a:spcPts val="0"/>
              </a:spcBef>
              <a:buClr>
                <a:schemeClr val="lt1"/>
              </a:buClr>
              <a:buSzPts val="4800"/>
            </a:pPr>
            <a:r>
              <a:rPr lang="nl-NL" dirty="0"/>
              <a:t>UNIT 3.2: Het verkennen van opleidingsformats en toegangspunten</a:t>
            </a:r>
            <a:endParaRPr lang="en-GB" noProof="0" dirty="0"/>
          </a:p>
        </p:txBody>
      </p:sp>
    </p:spTree>
    <p:extLst>
      <p:ext uri="{BB962C8B-B14F-4D97-AF65-F5344CB8AC3E}">
        <p14:creationId xmlns:p14="http://schemas.microsoft.com/office/powerpoint/2010/main" val="2895978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377fcdc439e_0_1212"/>
          <p:cNvSpPr txBox="1">
            <a:spLocks noGrp="1"/>
          </p:cNvSpPr>
          <p:nvPr>
            <p:ph type="body" idx="2"/>
          </p:nvPr>
        </p:nvSpPr>
        <p:spPr>
          <a:xfrm>
            <a:off x="4874006" y="1472994"/>
            <a:ext cx="6950400" cy="1954500"/>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3A3838"/>
              </a:buClr>
              <a:buSzPts val="2000"/>
            </a:pPr>
            <a:r>
              <a:rPr lang="nl-NL" sz="2200" dirty="0"/>
              <a:t>We zullen kijken naar de verschillende formats van opleidingen en hoe deze jouw persoonlijke en professionele groei kunnen ondersteunen. We onderzoeken ook waar je kansen kunt vinden, van lokale initiatieven tot Europese programma’s, en ontdekken de vele online leerportalen die leren flexibeler en toegankelijker maken.Tot slot bespreken we de praktische overwegingen (zoals tijd, kosten en ondersteuning) die essentieel zijn om het maximale uit elke leerervaring te halen.Je krijgt een duidelijker beeld van hoe je kunt navigeren tussen opleidingsmogelijkheden, waar je ze kunt vinden en hoe je de opties kunt kiezen die echt bij jou passen.</a:t>
            </a:r>
            <a:endParaRPr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377fcdc439e_1_264"/>
          <p:cNvSpPr txBox="1">
            <a:spLocks noGrp="1"/>
          </p:cNvSpPr>
          <p:nvPr>
            <p:ph type="body" idx="1"/>
          </p:nvPr>
        </p:nvSpPr>
        <p:spPr>
          <a:xfrm>
            <a:off x="362081" y="318327"/>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it-IT" dirty="0">
                <a:latin typeface="Calibri" panose="020F0502020204030204" pitchFamily="34" charset="0"/>
                <a:cs typeface="Calibri" panose="020F0502020204030204" pitchFamily="34" charset="0"/>
              </a:rPr>
              <a:t>Waarom zijn trainingen belangrijk?</a:t>
            </a:r>
            <a:endParaRPr dirty="0">
              <a:latin typeface="Calibri" panose="020F0502020204030204" pitchFamily="34" charset="0"/>
              <a:cs typeface="Calibri" panose="020F0502020204030204" pitchFamily="34" charset="0"/>
            </a:endParaRPr>
          </a:p>
        </p:txBody>
      </p:sp>
      <p:sp>
        <p:nvSpPr>
          <p:cNvPr id="339" name="Google Shape;339;g377fcdc439e_1_264"/>
          <p:cNvSpPr txBox="1">
            <a:spLocks noGrp="1"/>
          </p:cNvSpPr>
          <p:nvPr>
            <p:ph type="body" idx="2"/>
          </p:nvPr>
        </p:nvSpPr>
        <p:spPr>
          <a:xfrm>
            <a:off x="362075" y="1307150"/>
            <a:ext cx="11311800" cy="4463100"/>
          </a:xfrm>
          <a:prstGeom prst="rect">
            <a:avLst/>
          </a:prstGeom>
          <a:noFill/>
          <a:ln>
            <a:noFill/>
          </a:ln>
        </p:spPr>
        <p:txBody>
          <a:bodyPr spcFirstLastPara="1" wrap="square" lIns="91425" tIns="45700" rIns="91425" bIns="45700" anchor="t" anchorCtr="0">
            <a:noAutofit/>
          </a:bodyPr>
          <a:lstStyle/>
          <a:p>
            <a:pPr marL="444500" indent="-342900">
              <a:spcBef>
                <a:spcPts val="0"/>
              </a:spcBef>
              <a:buFont typeface="Arial" panose="020B0604020202020204" pitchFamily="34" charset="0"/>
              <a:buChar char="•"/>
            </a:pPr>
            <a:r>
              <a:rPr lang="nl-NL" dirty="0">
                <a:solidFill>
                  <a:srgbClr val="171616"/>
                </a:solidFill>
                <a:latin typeface="Calibri"/>
                <a:cs typeface="Calibri"/>
              </a:rPr>
              <a:t>Levenslang leren is essentieel om zelfverzekerd, flexibel en concurrerend te blijven in een wereld die wordt gevormd door de digitale en groene transities.</a:t>
            </a:r>
            <a:endParaRPr lang="sr-Latn-RS" dirty="0">
              <a:solidFill>
                <a:srgbClr val="171616"/>
              </a:solidFill>
              <a:latin typeface="Calibri"/>
              <a:cs typeface="Calibri"/>
            </a:endParaRPr>
          </a:p>
          <a:p>
            <a:pPr marL="444500" indent="-342900">
              <a:spcBef>
                <a:spcPts val="0"/>
              </a:spcBef>
              <a:buFont typeface="Arial" panose="020B0604020202020204" pitchFamily="34" charset="0"/>
              <a:buChar char="•"/>
            </a:pPr>
            <a:endParaRPr lang="sr-Latn-RS" dirty="0">
              <a:solidFill>
                <a:srgbClr val="171616"/>
              </a:solidFill>
              <a:latin typeface="Calibri"/>
              <a:cs typeface="Calibri"/>
            </a:endParaRPr>
          </a:p>
          <a:p>
            <a:pPr marL="444500" indent="-342900">
              <a:spcBef>
                <a:spcPts val="0"/>
              </a:spcBef>
              <a:buFont typeface="Arial" panose="020B0604020202020204" pitchFamily="34" charset="0"/>
              <a:buChar char="•"/>
            </a:pPr>
            <a:r>
              <a:rPr lang="nl-NL" dirty="0">
                <a:solidFill>
                  <a:srgbClr val="171616"/>
                </a:solidFill>
                <a:latin typeface="Calibri"/>
                <a:cs typeface="Calibri"/>
              </a:rPr>
              <a:t>Training helpt je om je kennis en vaardigheden bij te werken, nieuwe mogelijkheden te verkennen en in te spelen op de veranderende eisen van werk en samenleving.</a:t>
            </a:r>
            <a:endParaRPr lang="sr-Latn-RS" dirty="0">
              <a:solidFill>
                <a:srgbClr val="171616"/>
              </a:solidFill>
              <a:latin typeface="Calibri"/>
              <a:cs typeface="Calibri"/>
            </a:endParaRPr>
          </a:p>
          <a:p>
            <a:pPr marL="444500" indent="-342900">
              <a:spcBef>
                <a:spcPts val="0"/>
              </a:spcBef>
              <a:buFont typeface="Arial" panose="020B0604020202020204" pitchFamily="34" charset="0"/>
              <a:buChar char="•"/>
            </a:pPr>
            <a:endParaRPr lang="sr-Latn-RS" dirty="0">
              <a:solidFill>
                <a:srgbClr val="171616"/>
              </a:solidFill>
              <a:latin typeface="Calibri"/>
              <a:cs typeface="Calibri"/>
            </a:endParaRPr>
          </a:p>
          <a:p>
            <a:pPr marL="444500" indent="-342900">
              <a:spcBef>
                <a:spcPts val="0"/>
              </a:spcBef>
              <a:buFont typeface="Arial" panose="020B0604020202020204" pitchFamily="34" charset="0"/>
              <a:buChar char="•"/>
            </a:pPr>
            <a:r>
              <a:rPr lang="nl-NL" dirty="0">
                <a:solidFill>
                  <a:srgbClr val="171616"/>
                </a:solidFill>
                <a:latin typeface="Calibri"/>
                <a:cs typeface="Calibri"/>
              </a:rPr>
              <a:t>Het kan je ook in contact brengen met peers, mentoren en trainers die je leerproces kunnen begeleiden en inspireren.</a:t>
            </a:r>
            <a:endParaRPr lang="sr-Latn-RS" dirty="0">
              <a:solidFill>
                <a:srgbClr val="171616"/>
              </a:solidFill>
              <a:latin typeface="Calibri"/>
              <a:cs typeface="Calibri"/>
            </a:endParaRPr>
          </a:p>
          <a:p>
            <a:pPr marL="444500" indent="-342900">
              <a:spcBef>
                <a:spcPts val="0"/>
              </a:spcBef>
              <a:buFont typeface="Arial" panose="020B0604020202020204" pitchFamily="34" charset="0"/>
              <a:buChar char="•"/>
            </a:pPr>
            <a:endParaRPr lang="sr-Latn-RS" dirty="0">
              <a:solidFill>
                <a:srgbClr val="171616"/>
              </a:solidFill>
              <a:latin typeface="Calibri"/>
              <a:cs typeface="Calibri"/>
            </a:endParaRPr>
          </a:p>
          <a:p>
            <a:pPr marL="444500" indent="-342900">
              <a:spcBef>
                <a:spcPts val="0"/>
              </a:spcBef>
              <a:buFont typeface="Arial" panose="020B0604020202020204" pitchFamily="34" charset="0"/>
              <a:buChar char="•"/>
            </a:pPr>
            <a:r>
              <a:rPr lang="nl-NL" dirty="0">
                <a:solidFill>
                  <a:srgbClr val="171616"/>
                </a:solidFill>
                <a:latin typeface="Calibri"/>
                <a:cs typeface="Calibri"/>
              </a:rPr>
              <a:t>Er bestaan verschillende opleidingsformats die inspelen op uiteenlopende behoeften, of je nu kiest voor gestructureerd leren, flexibele online cursussen of praktijkgericht leren.</a:t>
            </a:r>
            <a:endParaRPr lang="sr-Latn-RS" dirty="0">
              <a:solidFill>
                <a:srgbClr val="171616"/>
              </a:solidFill>
              <a:latin typeface="Calibri"/>
              <a:cs typeface="Calibri"/>
            </a:endParaRPr>
          </a:p>
          <a:p>
            <a:pPr marL="101600" indent="0">
              <a:spcBef>
                <a:spcPts val="0"/>
              </a:spcBef>
            </a:pPr>
            <a:endParaRPr lang="sr-Latn-RS" dirty="0">
              <a:solidFill>
                <a:srgbClr val="171616"/>
              </a:solidFill>
              <a:latin typeface="Calibri"/>
              <a:cs typeface="Calibri"/>
            </a:endParaRPr>
          </a:p>
          <a:p>
            <a:pPr marL="101600" indent="0">
              <a:spcBef>
                <a:spcPts val="0"/>
              </a:spcBef>
            </a:pPr>
            <a:r>
              <a:rPr lang="nl-NL" u="sng" dirty="0">
                <a:solidFill>
                  <a:srgbClr val="171616"/>
                </a:solidFill>
                <a:latin typeface="Calibri"/>
                <a:cs typeface="Calibri"/>
              </a:rPr>
              <a:t>Voor we beginnen:</a:t>
            </a:r>
            <a:r>
              <a:rPr lang="nl-NL" dirty="0">
                <a:solidFill>
                  <a:srgbClr val="171616"/>
                </a:solidFill>
                <a:latin typeface="Calibri"/>
                <a:cs typeface="Calibri"/>
              </a:rPr>
              <a:t> Denk eens terug aan een training die je in het verleden hebt gevolgd. Hoe heeft die jou geholpen om te groeien, zelfvertrouwen op te bouwen of nieuwe kansen te ontdekken?</a:t>
            </a:r>
            <a:endParaRPr dirty="0">
              <a:solidFill>
                <a:srgbClr val="171616"/>
              </a:solidFill>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g377fcdc439e_1_133" descr="Uma imagem com Gráficos, círculo, Saturação de cores, laranja&#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345" name="Google Shape;345;g377fcdc439e_1_13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it-IT" dirty="0"/>
              <a:t>Overzicht van opleidingsvormen</a:t>
            </a:r>
            <a:endParaRPr dirty="0"/>
          </a:p>
        </p:txBody>
      </p:sp>
      <p:sp>
        <p:nvSpPr>
          <p:cNvPr id="346" name="Google Shape;346;g377fcdc439e_1_133"/>
          <p:cNvSpPr txBox="1"/>
          <p:nvPr/>
        </p:nvSpPr>
        <p:spPr>
          <a:xfrm>
            <a:off x="3659868" y="3127651"/>
            <a:ext cx="21381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bg1"/>
                </a:solidFill>
                <a:latin typeface="Calibri" panose="020F0502020204030204" pitchFamily="34" charset="0"/>
                <a:cs typeface="Calibri" panose="020F0502020204030204" pitchFamily="34" charset="0"/>
              </a:rPr>
              <a:t>Blended </a:t>
            </a:r>
            <a:endParaRPr sz="1800" b="1" dirty="0">
              <a:solidFill>
                <a:schemeClr val="bg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it-IT" sz="1800" b="1" dirty="0">
                <a:solidFill>
                  <a:schemeClr val="bg1"/>
                </a:solidFill>
                <a:latin typeface="Calibri" panose="020F0502020204030204" pitchFamily="34" charset="0"/>
                <a:cs typeface="Calibri" panose="020F0502020204030204" pitchFamily="34" charset="0"/>
              </a:rPr>
              <a:t>learning</a:t>
            </a:r>
            <a:endParaRPr sz="1800" b="1" dirty="0">
              <a:solidFill>
                <a:schemeClr val="bg1"/>
              </a:solidFill>
              <a:latin typeface="Calibri" panose="020F0502020204030204" pitchFamily="34" charset="0"/>
              <a:cs typeface="Calibri" panose="020F0502020204030204" pitchFamily="34" charset="0"/>
            </a:endParaRPr>
          </a:p>
          <a:p>
            <a:pPr lvl="0" algn="ctr">
              <a:buClr>
                <a:schemeClr val="dk1"/>
              </a:buClr>
              <a:buSzPts val="1600"/>
            </a:pPr>
            <a:r>
              <a:rPr lang="sr-Latn-RS" sz="1600" dirty="0">
                <a:solidFill>
                  <a:schemeClr val="bg1"/>
                </a:solidFill>
                <a:latin typeface="Calibri" panose="020F0502020204030204" pitchFamily="34" charset="0"/>
                <a:cs typeface="Calibri" panose="020F0502020204030204" pitchFamily="34" charset="0"/>
              </a:rPr>
              <a:t>Combinatie van face-to-face en online activiteiten.</a:t>
            </a:r>
            <a:endParaRPr sz="1600" b="0" i="0" u="none" strike="noStrike" cap="none" dirty="0">
              <a:solidFill>
                <a:schemeClr val="bg1"/>
              </a:solidFill>
              <a:latin typeface="Calibri" panose="020F0502020204030204" pitchFamily="34" charset="0"/>
              <a:cs typeface="Calibri" panose="020F0502020204030204" pitchFamily="34" charset="0"/>
              <a:sym typeface="Arial"/>
            </a:endParaRPr>
          </a:p>
        </p:txBody>
      </p:sp>
      <p:sp>
        <p:nvSpPr>
          <p:cNvPr id="347" name="Google Shape;347;g377fcdc439e_1_133"/>
          <p:cNvSpPr txBox="1"/>
          <p:nvPr/>
        </p:nvSpPr>
        <p:spPr>
          <a:xfrm>
            <a:off x="6425982" y="3174585"/>
            <a:ext cx="2138100" cy="1107955"/>
          </a:xfrm>
          <a:prstGeom prst="rect">
            <a:avLst/>
          </a:prstGeom>
          <a:noFill/>
          <a:ln>
            <a:noFill/>
          </a:ln>
        </p:spPr>
        <p:txBody>
          <a:bodyPr spcFirstLastPara="1" wrap="square" lIns="91425" tIns="45700" rIns="91425" bIns="45700" anchor="t" anchorCtr="0">
            <a:spAutoFit/>
          </a:bodyPr>
          <a:lstStyle/>
          <a:p>
            <a:pPr lvl="0" algn="ctr">
              <a:buSzPts val="1800"/>
            </a:pPr>
            <a:r>
              <a:rPr lang="sr-Latn-RS" sz="1800" b="1" dirty="0">
                <a:solidFill>
                  <a:schemeClr val="bg1"/>
                </a:solidFill>
                <a:latin typeface="Calibri" panose="020F0502020204030204" pitchFamily="34" charset="0"/>
                <a:cs typeface="Calibri" panose="020F0502020204030204" pitchFamily="34" charset="0"/>
              </a:rPr>
              <a:t>Online leren</a:t>
            </a:r>
          </a:p>
          <a:p>
            <a:pPr lvl="0" algn="ctr">
              <a:buSzPts val="1800"/>
            </a:pPr>
            <a:r>
              <a:rPr lang="nl-NL" sz="1600" dirty="0">
                <a:solidFill>
                  <a:schemeClr val="bg1"/>
                </a:solidFill>
                <a:latin typeface="Calibri" panose="020F0502020204030204" pitchFamily="34" charset="0"/>
                <a:cs typeface="Calibri" panose="020F0502020204030204" pitchFamily="34" charset="0"/>
              </a:rPr>
              <a:t>Volledig digitaal, met live sessies of zelfgestuurde modules.</a:t>
            </a:r>
            <a:endParaRPr sz="1600" dirty="0">
              <a:solidFill>
                <a:schemeClr val="bg1"/>
              </a:solidFill>
              <a:latin typeface="Calibri" panose="020F0502020204030204" pitchFamily="34" charset="0"/>
              <a:cs typeface="Calibri" panose="020F0502020204030204" pitchFamily="34" charset="0"/>
            </a:endParaRPr>
          </a:p>
        </p:txBody>
      </p:sp>
      <p:sp>
        <p:nvSpPr>
          <p:cNvPr id="348" name="Google Shape;348;g377fcdc439e_1_133"/>
          <p:cNvSpPr txBox="1"/>
          <p:nvPr/>
        </p:nvSpPr>
        <p:spPr>
          <a:xfrm>
            <a:off x="9192096" y="3004501"/>
            <a:ext cx="2138100" cy="1384954"/>
          </a:xfrm>
          <a:prstGeom prst="rect">
            <a:avLst/>
          </a:prstGeom>
          <a:noFill/>
          <a:ln>
            <a:noFill/>
          </a:ln>
        </p:spPr>
        <p:txBody>
          <a:bodyPr spcFirstLastPara="1" wrap="square" lIns="91425" tIns="45700" rIns="91425" bIns="45700" anchor="t" anchorCtr="0">
            <a:spAutoFit/>
          </a:bodyPr>
          <a:lstStyle/>
          <a:p>
            <a:pPr lvl="0" algn="ctr">
              <a:buSzPts val="1800"/>
            </a:pPr>
            <a:r>
              <a:rPr lang="sr-Latn-RS" sz="1800" b="1" dirty="0">
                <a:solidFill>
                  <a:schemeClr val="bg1"/>
                </a:solidFill>
                <a:latin typeface="Calibri" panose="020F0502020204030204" pitchFamily="34" charset="0"/>
                <a:cs typeface="Calibri" panose="020F0502020204030204" pitchFamily="34" charset="0"/>
              </a:rPr>
              <a:t>Leren op de werkplek</a:t>
            </a:r>
          </a:p>
          <a:p>
            <a:pPr lvl="0" algn="ctr">
              <a:buSzPts val="1800"/>
            </a:pPr>
            <a:r>
              <a:rPr lang="nl-NL" sz="1600" dirty="0">
                <a:solidFill>
                  <a:schemeClr val="lt1"/>
                </a:solidFill>
                <a:latin typeface="Calibri" panose="020F0502020204030204" pitchFamily="34" charset="0"/>
                <a:cs typeface="Calibri" panose="020F0502020204030204" pitchFamily="34" charset="0"/>
              </a:rPr>
              <a:t>Leren direct via werkopdrachten of mentorschap.</a:t>
            </a:r>
            <a:r>
              <a:rPr lang="it-IT" sz="1600" dirty="0">
                <a:solidFill>
                  <a:schemeClr val="lt1"/>
                </a:solidFill>
                <a:latin typeface="Calibri" panose="020F0502020204030204" pitchFamily="34" charset="0"/>
                <a:cs typeface="Calibri" panose="020F0502020204030204" pitchFamily="34" charset="0"/>
              </a:rPr>
              <a:t>.</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
        <p:nvSpPr>
          <p:cNvPr id="349" name="Google Shape;349;g377fcdc439e_1_133"/>
          <p:cNvSpPr txBox="1"/>
          <p:nvPr/>
        </p:nvSpPr>
        <p:spPr>
          <a:xfrm>
            <a:off x="797878" y="3051475"/>
            <a:ext cx="2138100" cy="1354176"/>
          </a:xfrm>
          <a:prstGeom prst="rect">
            <a:avLst/>
          </a:prstGeom>
          <a:noFill/>
          <a:ln>
            <a:noFill/>
          </a:ln>
        </p:spPr>
        <p:txBody>
          <a:bodyPr spcFirstLastPara="1" wrap="square" lIns="91425" tIns="45700" rIns="91425" bIns="45700" anchor="t" anchorCtr="0">
            <a:spAutoFit/>
          </a:bodyPr>
          <a:lstStyle/>
          <a:p>
            <a:pPr lvl="0" algn="ctr">
              <a:buSzPts val="1800"/>
            </a:pPr>
            <a:r>
              <a:rPr lang="it-IT" sz="1800" b="1" dirty="0">
                <a:solidFill>
                  <a:schemeClr val="bg1"/>
                </a:solidFill>
                <a:latin typeface="Calibri" panose="020F0502020204030204" pitchFamily="34" charset="0"/>
                <a:cs typeface="Calibri" panose="020F0502020204030204" pitchFamily="34" charset="0"/>
              </a:rPr>
              <a:t>Klassikale training</a:t>
            </a:r>
            <a:endParaRPr lang="sr-Latn-RS" sz="1800" b="1" dirty="0">
              <a:solidFill>
                <a:schemeClr val="bg1"/>
              </a:solidFill>
              <a:latin typeface="Calibri" panose="020F0502020204030204" pitchFamily="34" charset="0"/>
              <a:cs typeface="Calibri" panose="020F0502020204030204" pitchFamily="34" charset="0"/>
            </a:endParaRPr>
          </a:p>
          <a:p>
            <a:pPr lvl="0" algn="ctr">
              <a:buSzPts val="1800"/>
            </a:pPr>
            <a:r>
              <a:rPr lang="nl-NL" sz="1600" dirty="0">
                <a:solidFill>
                  <a:schemeClr val="bg1"/>
                </a:solidFill>
                <a:latin typeface="Calibri" panose="020F0502020204030204" pitchFamily="34" charset="0"/>
                <a:cs typeface="Calibri" panose="020F0502020204030204" pitchFamily="34" charset="0"/>
              </a:rPr>
              <a:t>Traditionele klassikale lessen, workshops, leren van en met elkaar.</a:t>
            </a:r>
            <a:endParaRPr sz="1600" b="0" i="0" u="none" strike="noStrike" cap="none" dirty="0">
              <a:solidFill>
                <a:schemeClr val="bg1"/>
              </a:solidFill>
              <a:latin typeface="Calibri" panose="020F0502020204030204" pitchFamily="34" charset="0"/>
              <a:cs typeface="Calibri" panose="020F0502020204030204" pitchFamily="34"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377fcdc439e_1_273"/>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it-IT" dirty="0">
                <a:latin typeface="Calibri" panose="020F0502020204030204" pitchFamily="34" charset="0"/>
                <a:cs typeface="Calibri" panose="020F0502020204030204" pitchFamily="34" charset="0"/>
              </a:rPr>
              <a:t>Werkgelegenheidscentra, NGO’s, gemeenschapsdiensten</a:t>
            </a:r>
            <a:endParaRPr lang="sr-Latn-RS" dirty="0">
              <a:latin typeface="Calibri" panose="020F0502020204030204" pitchFamily="34" charset="0"/>
              <a:cs typeface="Calibri" panose="020F0502020204030204" pitchFamily="34" charset="0"/>
            </a:endParaRPr>
          </a:p>
          <a:p>
            <a:pPr marL="0" lvl="0" indent="0">
              <a:spcBef>
                <a:spcPts val="0"/>
              </a:spcBef>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nl-NL" b="1" dirty="0">
                <a:latin typeface="Calibri" panose="020F0502020204030204" pitchFamily="34" charset="0"/>
                <a:cs typeface="Calibri" panose="020F0502020204030204" pitchFamily="34" charset="0"/>
              </a:rPr>
              <a:t>Oefening: </a:t>
            </a:r>
            <a:r>
              <a:rPr lang="nl-NL" dirty="0">
                <a:latin typeface="Calibri" panose="020F0502020204030204" pitchFamily="34" charset="0"/>
                <a:cs typeface="Calibri" panose="020F0502020204030204" pitchFamily="34" charset="0"/>
              </a:rPr>
              <a:t>Vorm kleine groepen en identificeer 5 lokale opleidingsaanbieders.</a:t>
            </a:r>
            <a:endParaRPr dirty="0">
              <a:latin typeface="Calibri" panose="020F0502020204030204" pitchFamily="34" charset="0"/>
              <a:cs typeface="Calibri" panose="020F0502020204030204" pitchFamily="34" charset="0"/>
            </a:endParaRPr>
          </a:p>
        </p:txBody>
      </p:sp>
      <p:sp>
        <p:nvSpPr>
          <p:cNvPr id="355" name="Google Shape;355;g377fcdc439e_1_273"/>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None/>
            </a:pPr>
            <a:r>
              <a:rPr lang="it-IT" dirty="0">
                <a:latin typeface="Calibri" panose="020F0502020204030204" pitchFamily="34" charset="0"/>
                <a:cs typeface="Calibri" panose="020F0502020204030204" pitchFamily="34" charset="0"/>
              </a:rPr>
              <a:t>Lo</a:t>
            </a:r>
            <a:r>
              <a:rPr lang="sr-Latn-RS" dirty="0">
                <a:latin typeface="Calibri" panose="020F0502020204030204" pitchFamily="34" charset="0"/>
                <a:cs typeface="Calibri" panose="020F0502020204030204" pitchFamily="34" charset="0"/>
              </a:rPr>
              <a:t>kaal niveau</a:t>
            </a:r>
            <a:endParaRPr dirty="0">
              <a:latin typeface="Calibri" panose="020F0502020204030204" pitchFamily="34" charset="0"/>
              <a:cs typeface="Calibri" panose="020F0502020204030204" pitchFamily="34" charset="0"/>
            </a:endParaRPr>
          </a:p>
        </p:txBody>
      </p:sp>
      <p:sp>
        <p:nvSpPr>
          <p:cNvPr id="356" name="Google Shape;356;g377fcdc439e_1_273"/>
          <p:cNvSpPr txBox="1">
            <a:spLocks noGrp="1"/>
          </p:cNvSpPr>
          <p:nvPr>
            <p:ph type="body" idx="4"/>
          </p:nvPr>
        </p:nvSpPr>
        <p:spPr>
          <a:xfrm>
            <a:off x="362082" y="253012"/>
            <a:ext cx="93777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dirty="0"/>
              <a:t>Waar zoeken?</a:t>
            </a:r>
            <a:endParaRPr dirty="0">
              <a:latin typeface="Calibri" panose="020F0502020204030204" pitchFamily="34" charset="0"/>
              <a:cs typeface="Calibri" panose="020F0502020204030204" pitchFamily="34" charset="0"/>
            </a:endParaRPr>
          </a:p>
        </p:txBody>
      </p:sp>
      <p:sp>
        <p:nvSpPr>
          <p:cNvPr id="357" name="Google Shape;357;g377fcdc439e_1_273"/>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it-IT" dirty="0">
                <a:latin typeface="Calibri" panose="020F0502020204030204" pitchFamily="34" charset="0"/>
                <a:cs typeface="Calibri" panose="020F0502020204030204" pitchFamily="34" charset="0"/>
              </a:rPr>
              <a:t>Vakbonden, werkgevers en brancheorganisaties</a:t>
            </a:r>
            <a:endParaRPr lang="sr-Latn-RS" dirty="0">
              <a:latin typeface="Calibri" panose="020F0502020204030204" pitchFamily="34" charset="0"/>
              <a:cs typeface="Calibri" panose="020F0502020204030204" pitchFamily="34" charset="0"/>
            </a:endParaRPr>
          </a:p>
          <a:p>
            <a:pPr marL="0" lvl="0" indent="0">
              <a:spcBef>
                <a:spcPts val="0"/>
              </a:spcBef>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nl-NL" b="1" dirty="0">
                <a:latin typeface="Calibri" panose="020F0502020204030204" pitchFamily="34" charset="0"/>
                <a:cs typeface="Calibri" panose="020F0502020204030204" pitchFamily="34" charset="0"/>
              </a:rPr>
              <a:t>Oefening</a:t>
            </a:r>
            <a:r>
              <a:rPr lang="nl-NL" dirty="0">
                <a:latin typeface="Calibri" panose="020F0502020204030204" pitchFamily="34" charset="0"/>
                <a:cs typeface="Calibri" panose="020F0502020204030204" pitchFamily="34" charset="0"/>
              </a:rPr>
              <a:t>: Heb je ooit gehoord van opleidingen die door een professioneel netwerk zijn georganiseerd?</a:t>
            </a:r>
            <a:endParaRPr dirty="0">
              <a:latin typeface="Calibri" panose="020F0502020204030204" pitchFamily="34" charset="0"/>
              <a:cs typeface="Calibri" panose="020F0502020204030204" pitchFamily="34" charset="0"/>
            </a:endParaRPr>
          </a:p>
        </p:txBody>
      </p:sp>
      <p:sp>
        <p:nvSpPr>
          <p:cNvPr id="358" name="Google Shape;358;g377fcdc439e_1_273"/>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it-IT" dirty="0">
                <a:latin typeface="Calibri" panose="020F0502020204030204" pitchFamily="34" charset="0"/>
                <a:cs typeface="Calibri" panose="020F0502020204030204" pitchFamily="34" charset="0"/>
              </a:rPr>
              <a:t>Professionele netwerken</a:t>
            </a:r>
            <a:endParaRPr dirty="0">
              <a:latin typeface="Calibri" panose="020F0502020204030204" pitchFamily="34" charset="0"/>
              <a:cs typeface="Calibri" panose="020F0502020204030204" pitchFamily="34" charset="0"/>
            </a:endParaRPr>
          </a:p>
        </p:txBody>
      </p:sp>
      <p:sp>
        <p:nvSpPr>
          <p:cNvPr id="359" name="Google Shape;359;g377fcdc439e_1_273"/>
          <p:cNvSpPr txBox="1">
            <a:spLocks noGrp="1"/>
          </p:cNvSpPr>
          <p:nvPr>
            <p:ph type="body" idx="7"/>
          </p:nvPr>
        </p:nvSpPr>
        <p:spPr>
          <a:xfrm>
            <a:off x="727841" y="5227121"/>
            <a:ext cx="6917400" cy="10575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latin typeface="Calibri" panose="020F0502020204030204" pitchFamily="34" charset="0"/>
                <a:cs typeface="Calibri" panose="020F0502020204030204" pitchFamily="34" charset="0"/>
              </a:rPr>
              <a:t>Door de overheid geleide en door de EU gesteunde initiatieven en projecten</a:t>
            </a:r>
            <a:endParaRPr lang="sr-Latn-RS" dirty="0">
              <a:latin typeface="Calibri" panose="020F0502020204030204" pitchFamily="34" charset="0"/>
              <a:cs typeface="Calibri" panose="020F0502020204030204" pitchFamily="34" charset="0"/>
            </a:endParaRPr>
          </a:p>
          <a:p>
            <a:pPr marL="0" lvl="0" indent="0">
              <a:spcBef>
                <a:spcPts val="0"/>
              </a:spcBef>
            </a:pPr>
            <a:endParaRPr dirty="0">
              <a:latin typeface="Calibri" panose="020F0502020204030204" pitchFamily="34" charset="0"/>
              <a:cs typeface="Calibri" panose="020F0502020204030204" pitchFamily="34" charset="0"/>
            </a:endParaRPr>
          </a:p>
          <a:p>
            <a:pPr marL="0" indent="0">
              <a:spcBef>
                <a:spcPts val="0"/>
              </a:spcBef>
            </a:pPr>
            <a:r>
              <a:rPr lang="it-IT" dirty="0">
                <a:latin typeface="Calibri" panose="020F0502020204030204" pitchFamily="34" charset="0"/>
                <a:cs typeface="Calibri" panose="020F0502020204030204" pitchFamily="34" charset="0"/>
              </a:rPr>
              <a:t>💡 </a:t>
            </a:r>
            <a:r>
              <a:rPr lang="nl-NL" dirty="0">
                <a:latin typeface="Calibri" panose="020F0502020204030204" pitchFamily="34" charset="0"/>
                <a:cs typeface="Calibri" panose="020F0502020204030204" pitchFamily="34" charset="0"/>
              </a:rPr>
              <a:t>Oefening: Vorm kleine groepen en identificeer minstens 3 van zulke opleidingsprogramma’s.</a:t>
            </a:r>
            <a:endParaRPr dirty="0">
              <a:latin typeface="Calibri" panose="020F0502020204030204" pitchFamily="34" charset="0"/>
              <a:cs typeface="Calibri" panose="020F0502020204030204" pitchFamily="34" charset="0"/>
            </a:endParaRPr>
          </a:p>
        </p:txBody>
      </p:sp>
      <p:sp>
        <p:nvSpPr>
          <p:cNvPr id="360" name="Google Shape;360;g377fcdc439e_1_273"/>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it-IT" dirty="0">
                <a:latin typeface="Calibri" panose="020F0502020204030204" pitchFamily="34" charset="0"/>
                <a:cs typeface="Calibri" panose="020F0502020204030204" pitchFamily="34" charset="0"/>
              </a:rPr>
              <a:t>(Supra)nation</a:t>
            </a:r>
            <a:r>
              <a:rPr lang="sr-Latn-RS" dirty="0">
                <a:latin typeface="Calibri" panose="020F0502020204030204" pitchFamily="34" charset="0"/>
                <a:cs typeface="Calibri" panose="020F0502020204030204" pitchFamily="34" charset="0"/>
              </a:rPr>
              <a:t>a</a:t>
            </a:r>
            <a:r>
              <a:rPr lang="it-IT" dirty="0">
                <a:latin typeface="Calibri" panose="020F0502020204030204" pitchFamily="34" charset="0"/>
                <a:cs typeface="Calibri" panose="020F0502020204030204" pitchFamily="34" charset="0"/>
              </a:rPr>
              <a:t>al </a:t>
            </a:r>
            <a:r>
              <a:rPr lang="sr-Latn-RS" dirty="0">
                <a:latin typeface="Calibri" panose="020F0502020204030204" pitchFamily="34" charset="0"/>
                <a:cs typeface="Calibri" panose="020F0502020204030204" pitchFamily="34" charset="0"/>
              </a:rPr>
              <a:t>niveau</a:t>
            </a:r>
            <a:endParaRPr dirty="0">
              <a:latin typeface="Calibri" panose="020F0502020204030204" pitchFamily="34" charset="0"/>
              <a:cs typeface="Calibri" panose="020F0502020204030204" pitchFamily="34" charset="0"/>
            </a:endParaRPr>
          </a:p>
        </p:txBody>
      </p:sp>
      <p:pic>
        <p:nvPicPr>
          <p:cNvPr id="361" name="Google Shape;361;g377fcdc439e_1_273"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9" r="25139"/>
          <a:stretch/>
        </p:blipFill>
        <p:spPr>
          <a:xfrm>
            <a:off x="8021782" y="1260764"/>
            <a:ext cx="4170219" cy="54419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377fcdc439e_1_800"/>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E64424"/>
              </a:buClr>
            </a:pPr>
            <a:r>
              <a:rPr lang="nl-NL" dirty="0"/>
              <a:t>Vergeet de online digitale platforms niet</a:t>
            </a:r>
            <a:endParaRPr dirty="0"/>
          </a:p>
        </p:txBody>
      </p:sp>
      <p:sp>
        <p:nvSpPr>
          <p:cNvPr id="367" name="Google Shape;367;g377fcdc439e_1_800"/>
          <p:cNvSpPr txBox="1">
            <a:spLocks noGrp="1"/>
          </p:cNvSpPr>
          <p:nvPr>
            <p:ph type="body" idx="2"/>
          </p:nvPr>
        </p:nvSpPr>
        <p:spPr>
          <a:xfrm>
            <a:off x="362075" y="1728352"/>
            <a:ext cx="6861600" cy="4459200"/>
          </a:xfrm>
          <a:prstGeom prst="rect">
            <a:avLst/>
          </a:prstGeom>
          <a:noFill/>
          <a:ln>
            <a:noFill/>
          </a:ln>
        </p:spPr>
        <p:txBody>
          <a:bodyPr spcFirstLastPara="1" wrap="square" lIns="91425" tIns="45700" rIns="91425" bIns="45700" anchor="t" anchorCtr="0">
            <a:noAutofit/>
          </a:bodyPr>
          <a:lstStyle/>
          <a:p>
            <a:pPr marL="387350" lvl="0" indent="-285750">
              <a:spcBef>
                <a:spcPts val="0"/>
              </a:spcBef>
              <a:buSzPts val="2000"/>
              <a:buFont typeface="Arial" panose="020B0604020202020204" pitchFamily="34" charset="0"/>
              <a:buChar char="•"/>
            </a:pPr>
            <a:r>
              <a:rPr lang="nl-NL" dirty="0">
                <a:latin typeface="Calibri"/>
              </a:rPr>
              <a:t>Online digitale platforms bieden ook toegang tot cursussen, tutorials en opleidingsprogramma’s.</a:t>
            </a:r>
            <a:endParaRPr lang="sr-Latn-RS" dirty="0">
              <a:latin typeface="Calibri"/>
            </a:endParaRPr>
          </a:p>
          <a:p>
            <a:pPr marL="387350" lvl="0" indent="-285750">
              <a:spcBef>
                <a:spcPts val="0"/>
              </a:spcBef>
              <a:buSzPts val="2000"/>
              <a:buFont typeface="Arial" panose="020B0604020202020204" pitchFamily="34" charset="0"/>
              <a:buChar char="•"/>
            </a:pPr>
            <a:endParaRPr lang="sr-Latn-RS" dirty="0">
              <a:latin typeface="Calibri"/>
            </a:endParaRPr>
          </a:p>
          <a:p>
            <a:pPr marL="387350" lvl="0" indent="-285750">
              <a:spcBef>
                <a:spcPts val="0"/>
              </a:spcBef>
              <a:buSzPts val="2000"/>
              <a:buFont typeface="Arial" panose="020B0604020202020204" pitchFamily="34" charset="0"/>
              <a:buChar char="•"/>
            </a:pPr>
            <a:r>
              <a:rPr lang="nl-NL" dirty="0">
                <a:latin typeface="Calibri"/>
              </a:rPr>
              <a:t>Ze zijn beschikbaar in veel vormen: open platforms, universiteitsportalen, professionele netwerksites zoals LinkedIn.</a:t>
            </a:r>
            <a:endParaRPr lang="sr-Latn-RS" dirty="0">
              <a:latin typeface="Calibri"/>
            </a:endParaRPr>
          </a:p>
          <a:p>
            <a:pPr marL="387350" lvl="0" indent="-285750">
              <a:spcBef>
                <a:spcPts val="0"/>
              </a:spcBef>
              <a:buSzPts val="2000"/>
              <a:buFont typeface="Arial" panose="020B0604020202020204" pitchFamily="34" charset="0"/>
              <a:buChar char="•"/>
            </a:pPr>
            <a:endParaRPr lang="sr-Latn-RS" dirty="0">
              <a:latin typeface="Calibri"/>
            </a:endParaRPr>
          </a:p>
          <a:p>
            <a:pPr marL="387350" lvl="0" indent="-285750">
              <a:spcBef>
                <a:spcPts val="0"/>
              </a:spcBef>
              <a:buSzPts val="2000"/>
              <a:buFont typeface="Arial" panose="020B0604020202020204" pitchFamily="34" charset="0"/>
              <a:buChar char="•"/>
            </a:pPr>
            <a:r>
              <a:rPr lang="nl-NL" dirty="0">
                <a:latin typeface="Calibri"/>
              </a:rPr>
              <a:t>In de loop der tijd hebben deze platforms geleid tot de ontwikkeling van termen zoals e-learning of online leren, en MOOC (Massive Open Online Courses).</a:t>
            </a:r>
            <a:endParaRPr lang="sr-Latn-RS" dirty="0">
              <a:latin typeface="Calibri"/>
            </a:endParaRPr>
          </a:p>
          <a:p>
            <a:pPr marL="387350" lvl="0" indent="-285750">
              <a:spcBef>
                <a:spcPts val="0"/>
              </a:spcBef>
              <a:buSzPts val="2000"/>
              <a:buFont typeface="Arial" panose="020B0604020202020204" pitchFamily="34" charset="0"/>
              <a:buChar char="•"/>
            </a:pPr>
            <a:endParaRPr lang="sr-Latn-RS" dirty="0">
              <a:latin typeface="Calibri"/>
            </a:endParaRPr>
          </a:p>
          <a:p>
            <a:pPr marL="387350" lvl="0" indent="-285750">
              <a:spcBef>
                <a:spcPts val="0"/>
              </a:spcBef>
              <a:buSzPts val="2000"/>
              <a:buFont typeface="Arial" panose="020B0604020202020204" pitchFamily="34" charset="0"/>
              <a:buChar char="•"/>
            </a:pPr>
            <a:r>
              <a:rPr lang="nl-NL" dirty="0">
                <a:latin typeface="Calibri"/>
              </a:rPr>
              <a:t>Dit type leren biedt flexibiliteit, waardoor je op elk moment en overal kunt leren. Het is vaak betaalbaar of zelfs gratis, waarbij sommige cursussen certificaten aanbieden. Deze zelfgestuurde aanpak is vooral nuttig om leren te combineren met gezins- en werkverplichtingen.</a:t>
            </a:r>
            <a:endParaRPr dirty="0">
              <a:latin typeface="Calibri"/>
            </a:endParaRPr>
          </a:p>
        </p:txBody>
      </p:sp>
      <p:pic>
        <p:nvPicPr>
          <p:cNvPr id="368" name="Google Shape;368;g377fcdc439e_1_800" title="HERA Labs (1).png"/>
          <p:cNvPicPr preferRelativeResize="0">
            <a:picLocks noGrp="1"/>
          </p:cNvPicPr>
          <p:nvPr>
            <p:ph type="pic" idx="3"/>
          </p:nvPr>
        </p:nvPicPr>
        <p:blipFill rotWithShape="1">
          <a:blip r:embed="rId3">
            <a:alphaModFix/>
          </a:blip>
          <a:srcRect l="65357" t="980" b="-980"/>
          <a:stretch/>
        </p:blipFill>
        <p:spPr>
          <a:xfrm>
            <a:off x="7856777" y="296838"/>
            <a:ext cx="3858000" cy="6264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377fcdc439e_1_405"/>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Voorbeelden van online digitale platforms</a:t>
            </a:r>
            <a:endParaRPr dirty="0">
              <a:latin typeface="Calibri" panose="020F0502020204030204" pitchFamily="34" charset="0"/>
              <a:cs typeface="Calibri" panose="020F0502020204030204" pitchFamily="34" charset="0"/>
            </a:endParaRPr>
          </a:p>
        </p:txBody>
      </p:sp>
      <p:sp>
        <p:nvSpPr>
          <p:cNvPr id="374" name="Google Shape;374;g377fcdc439e_1_405"/>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it-IT" b="1" dirty="0">
                <a:latin typeface="Calibri" panose="020F0502020204030204" pitchFamily="34" charset="0"/>
                <a:cs typeface="Calibri" panose="020F0502020204030204" pitchFamily="34" charset="0"/>
              </a:rPr>
              <a:t>Glob</a:t>
            </a:r>
            <a:r>
              <a:rPr lang="sr-Latn-RS" b="1" dirty="0">
                <a:latin typeface="Calibri" panose="020F0502020204030204" pitchFamily="34" charset="0"/>
                <a:cs typeface="Calibri" panose="020F0502020204030204" pitchFamily="34" charset="0"/>
              </a:rPr>
              <a:t>aal</a:t>
            </a: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it-IT" i="1" dirty="0" err="1">
                <a:latin typeface="Calibri" panose="020F0502020204030204" pitchFamily="34" charset="0"/>
                <a:cs typeface="Calibri" panose="020F0502020204030204" pitchFamily="34" charset="0"/>
              </a:rPr>
              <a:t>Coursera</a:t>
            </a:r>
            <a:endParaRPr i="1" dirty="0" err="1">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https://www.coursera.org/</a:t>
            </a: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indent="0">
              <a:spcBef>
                <a:spcPts val="0"/>
              </a:spcBef>
            </a:pPr>
            <a:r>
              <a:rPr lang="it-IT" i="1" dirty="0" err="1">
                <a:latin typeface="Calibri" panose="020F0502020204030204" pitchFamily="34" charset="0"/>
                <a:cs typeface="Calibri" panose="020F0502020204030204" pitchFamily="34" charset="0"/>
              </a:rPr>
              <a:t>EdX</a:t>
            </a: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https://www.edx.org/</a:t>
            </a:r>
          </a:p>
        </p:txBody>
      </p:sp>
      <p:sp>
        <p:nvSpPr>
          <p:cNvPr id="375" name="Google Shape;375;g377fcdc439e_1_405"/>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it-IT" b="1" dirty="0">
                <a:latin typeface="Calibri" panose="020F0502020204030204" pitchFamily="34" charset="0"/>
                <a:cs typeface="Calibri" panose="020F0502020204030204" pitchFamily="34" charset="0"/>
              </a:rPr>
              <a:t>Europe</a:t>
            </a:r>
            <a:r>
              <a:rPr lang="sr-Latn-RS" b="1" dirty="0">
                <a:latin typeface="Calibri" panose="020F0502020204030204" pitchFamily="34" charset="0"/>
                <a:cs typeface="Calibri" panose="020F0502020204030204" pitchFamily="34" charset="0"/>
              </a:rPr>
              <a:t>es</a:t>
            </a:r>
            <a:endParaRPr b="1" dirty="0" err="1">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it-IT" i="1" dirty="0">
                <a:latin typeface="Calibri" panose="020F0502020204030204" pitchFamily="34" charset="0"/>
                <a:cs typeface="Calibri" panose="020F0502020204030204" pitchFamily="34" charset="0"/>
              </a:rPr>
              <a:t>EU Academy</a:t>
            </a:r>
            <a:endParaRPr i="1" dirty="0">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it-IT" dirty="0">
                <a:latin typeface="Calibri" panose="020F0502020204030204" pitchFamily="34" charset="0"/>
                <a:cs typeface="Calibri" panose="020F0502020204030204" pitchFamily="34" charset="0"/>
              </a:rPr>
              <a:t>https://academy.europa.eu/</a:t>
            </a: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it-IT" i="1" dirty="0">
                <a:latin typeface="Calibri" panose="020F0502020204030204" pitchFamily="34" charset="0"/>
                <a:cs typeface="Calibri" panose="020F0502020204030204" pitchFamily="34" charset="0"/>
              </a:rPr>
              <a:t>EPALE</a:t>
            </a:r>
          </a:p>
          <a:p>
            <a:pPr marL="0" indent="0">
              <a:spcBef>
                <a:spcPts val="0"/>
              </a:spcBef>
            </a:pPr>
            <a:r>
              <a:rPr lang="it-IT" dirty="0">
                <a:latin typeface="Calibri" panose="020F0502020204030204" pitchFamily="34" charset="0"/>
                <a:cs typeface="Calibri" panose="020F0502020204030204" pitchFamily="34" charset="0"/>
              </a:rPr>
              <a:t>https://epale.ec.europa.eu/en</a:t>
            </a:r>
          </a:p>
        </p:txBody>
      </p:sp>
      <p:pic>
        <p:nvPicPr>
          <p:cNvPr id="376" name="Google Shape;376;g377fcdc439e_1_405" title="frame.png"/>
          <p:cNvPicPr preferRelativeResize="0"/>
          <p:nvPr/>
        </p:nvPicPr>
        <p:blipFill rotWithShape="1">
          <a:blip r:embed="rId3">
            <a:alphaModFix/>
          </a:blip>
          <a:srcRect l="9942" t="10088"/>
          <a:stretch/>
        </p:blipFill>
        <p:spPr>
          <a:xfrm>
            <a:off x="3523175" y="1648474"/>
            <a:ext cx="1520700" cy="1518175"/>
          </a:xfrm>
          <a:prstGeom prst="rect">
            <a:avLst/>
          </a:prstGeom>
          <a:noFill/>
          <a:ln>
            <a:noFill/>
          </a:ln>
        </p:spPr>
      </p:pic>
      <p:pic>
        <p:nvPicPr>
          <p:cNvPr id="377" name="Google Shape;377;g377fcdc439e_1_405" title="frame (1).png"/>
          <p:cNvPicPr preferRelativeResize="0"/>
          <p:nvPr/>
        </p:nvPicPr>
        <p:blipFill rotWithShape="1">
          <a:blip r:embed="rId4">
            <a:alphaModFix/>
          </a:blip>
          <a:srcRect l="9173" t="8029"/>
          <a:stretch/>
        </p:blipFill>
        <p:spPr>
          <a:xfrm>
            <a:off x="3523175" y="3729007"/>
            <a:ext cx="1520700" cy="1539919"/>
          </a:xfrm>
          <a:prstGeom prst="rect">
            <a:avLst/>
          </a:prstGeom>
          <a:noFill/>
          <a:ln>
            <a:noFill/>
          </a:ln>
        </p:spPr>
      </p:pic>
      <p:pic>
        <p:nvPicPr>
          <p:cNvPr id="378" name="Google Shape;378;g377fcdc439e_1_405" title="frame (2).png"/>
          <p:cNvPicPr preferRelativeResize="0"/>
          <p:nvPr/>
        </p:nvPicPr>
        <p:blipFill rotWithShape="1">
          <a:blip r:embed="rId5">
            <a:alphaModFix/>
          </a:blip>
          <a:srcRect l="10176" t="10176"/>
          <a:stretch/>
        </p:blipFill>
        <p:spPr>
          <a:xfrm>
            <a:off x="9345338" y="1556200"/>
            <a:ext cx="1702700" cy="1702700"/>
          </a:xfrm>
          <a:prstGeom prst="rect">
            <a:avLst/>
          </a:prstGeom>
          <a:noFill/>
          <a:ln>
            <a:noFill/>
          </a:ln>
        </p:spPr>
      </p:pic>
      <p:pic>
        <p:nvPicPr>
          <p:cNvPr id="379" name="Google Shape;379;g377fcdc439e_1_405" title="frame (3).png"/>
          <p:cNvPicPr preferRelativeResize="0"/>
          <p:nvPr/>
        </p:nvPicPr>
        <p:blipFill rotWithShape="1">
          <a:blip r:embed="rId6">
            <a:alphaModFix/>
          </a:blip>
          <a:srcRect l="9641" t="10929"/>
          <a:stretch/>
        </p:blipFill>
        <p:spPr>
          <a:xfrm>
            <a:off x="9738244" y="4013750"/>
            <a:ext cx="1702700" cy="1678431"/>
          </a:xfrm>
          <a:prstGeom prst="rect">
            <a:avLst/>
          </a:prstGeom>
          <a:noFill/>
          <a:ln>
            <a:noFill/>
          </a:ln>
        </p:spPr>
      </p:pic>
      <p:pic>
        <p:nvPicPr>
          <p:cNvPr id="2" name="Picture 1">
            <a:extLst>
              <a:ext uri="{FF2B5EF4-FFF2-40B4-BE49-F238E27FC236}">
                <a16:creationId xmlns:a16="http://schemas.microsoft.com/office/drawing/2014/main" id="{1DA81D1D-7317-E512-FCDC-FF79A65CF113}"/>
              </a:ext>
            </a:extLst>
          </p:cNvPr>
          <p:cNvPicPr>
            <a:picLocks noChangeAspect="1"/>
          </p:cNvPicPr>
          <p:nvPr/>
        </p:nvPicPr>
        <p:blipFill>
          <a:blip r:embed="rId7"/>
          <a:stretch>
            <a:fillRect/>
          </a:stretch>
        </p:blipFill>
        <p:spPr>
          <a:xfrm>
            <a:off x="464344" y="2405062"/>
            <a:ext cx="892970" cy="892970"/>
          </a:xfrm>
          <a:prstGeom prst="rect">
            <a:avLst/>
          </a:prstGeom>
        </p:spPr>
      </p:pic>
      <p:pic>
        <p:nvPicPr>
          <p:cNvPr id="3" name="Picture 2">
            <a:extLst>
              <a:ext uri="{FF2B5EF4-FFF2-40B4-BE49-F238E27FC236}">
                <a16:creationId xmlns:a16="http://schemas.microsoft.com/office/drawing/2014/main" id="{9D60295C-6FF7-ABBE-F481-EC22E9CA4503}"/>
              </a:ext>
            </a:extLst>
          </p:cNvPr>
          <p:cNvPicPr>
            <a:picLocks noChangeAspect="1"/>
          </p:cNvPicPr>
          <p:nvPr/>
        </p:nvPicPr>
        <p:blipFill>
          <a:blip r:embed="rId8"/>
          <a:stretch>
            <a:fillRect/>
          </a:stretch>
        </p:blipFill>
        <p:spPr>
          <a:xfrm>
            <a:off x="357188" y="4533900"/>
            <a:ext cx="1381126" cy="742951"/>
          </a:xfrm>
          <a:prstGeom prst="rect">
            <a:avLst/>
          </a:prstGeom>
        </p:spPr>
      </p:pic>
      <p:pic>
        <p:nvPicPr>
          <p:cNvPr id="5" name="Picture 4" descr="A yellow sign with black letters&#10;&#10;AI-generated content may be incorrect.">
            <a:extLst>
              <a:ext uri="{FF2B5EF4-FFF2-40B4-BE49-F238E27FC236}">
                <a16:creationId xmlns:a16="http://schemas.microsoft.com/office/drawing/2014/main" id="{77D4499A-CFAB-8F95-1A3C-5ACFCCFDC1AD}"/>
              </a:ext>
            </a:extLst>
          </p:cNvPr>
          <p:cNvPicPr>
            <a:picLocks noChangeAspect="1"/>
          </p:cNvPicPr>
          <p:nvPr/>
        </p:nvPicPr>
        <p:blipFill>
          <a:blip r:embed="rId9"/>
          <a:stretch>
            <a:fillRect/>
          </a:stretch>
        </p:blipFill>
        <p:spPr>
          <a:xfrm>
            <a:off x="6091237" y="2405063"/>
            <a:ext cx="2366964" cy="654844"/>
          </a:xfrm>
          <a:prstGeom prst="rect">
            <a:avLst/>
          </a:prstGeom>
        </p:spPr>
      </p:pic>
      <p:pic>
        <p:nvPicPr>
          <p:cNvPr id="6" name="Picture 5">
            <a:extLst>
              <a:ext uri="{FF2B5EF4-FFF2-40B4-BE49-F238E27FC236}">
                <a16:creationId xmlns:a16="http://schemas.microsoft.com/office/drawing/2014/main" id="{242EDB53-1BF6-38C5-264D-364B2B3F7DF9}"/>
              </a:ext>
            </a:extLst>
          </p:cNvPr>
          <p:cNvPicPr>
            <a:picLocks noChangeAspect="1"/>
          </p:cNvPicPr>
          <p:nvPr/>
        </p:nvPicPr>
        <p:blipFill>
          <a:blip r:embed="rId10"/>
          <a:stretch>
            <a:fillRect/>
          </a:stretch>
        </p:blipFill>
        <p:spPr>
          <a:xfrm>
            <a:off x="6098381" y="4505324"/>
            <a:ext cx="1876426" cy="11811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 name="Text Placeholder 2">
            <a:extLst>
              <a:ext uri="{FF2B5EF4-FFF2-40B4-BE49-F238E27FC236}">
                <a16:creationId xmlns:a16="http://schemas.microsoft.com/office/drawing/2014/main" id="{4FF1B9D3-3779-4077-9E1A-967E4A028740}"/>
              </a:ext>
            </a:extLst>
          </p:cNvPr>
          <p:cNvSpPr>
            <a:spLocks noGrp="1"/>
          </p:cNvSpPr>
          <p:nvPr>
            <p:ph type="body" idx="2"/>
          </p:nvPr>
        </p:nvSpPr>
        <p:spPr/>
        <p:txBody>
          <a:bodyPr/>
          <a:lstStyle/>
          <a:p>
            <a:pPr marL="387350" indent="-285750">
              <a:spcBef>
                <a:spcPts val="0"/>
              </a:spcBef>
              <a:buClr>
                <a:srgbClr val="3A3838"/>
              </a:buClr>
              <a:buFont typeface="Arial" panose="020B0604020202020204" pitchFamily="34" charset="0"/>
              <a:buChar char="•"/>
            </a:pPr>
            <a:r>
              <a:rPr lang="nl-NL" sz="2400" dirty="0">
                <a:solidFill>
                  <a:srgbClr val="3A3838"/>
                </a:solidFill>
                <a:latin typeface="Calibri"/>
              </a:rPr>
              <a:t>Kies twee online digitale platforms naar keuze  </a:t>
            </a:r>
            <a:endParaRPr lang="sr-Latn-RS" sz="2400" dirty="0">
              <a:solidFill>
                <a:srgbClr val="3A3838"/>
              </a:solidFill>
              <a:latin typeface="Calibri"/>
            </a:endParaRPr>
          </a:p>
          <a:p>
            <a:pPr marL="387350" indent="-285750">
              <a:spcBef>
                <a:spcPts val="0"/>
              </a:spcBef>
              <a:buClr>
                <a:srgbClr val="3A3838"/>
              </a:buClr>
              <a:buFont typeface="Arial" panose="020B0604020202020204" pitchFamily="34" charset="0"/>
              <a:buChar char="•"/>
            </a:pPr>
            <a:r>
              <a:rPr lang="nl-NL" sz="2400" dirty="0">
                <a:solidFill>
                  <a:srgbClr val="3A3838"/>
                </a:solidFill>
                <a:latin typeface="Calibri"/>
              </a:rPr>
              <a:t>Zoek naar cursussen en trainingen die je interesseren door sleutelwoorden in te voeren  </a:t>
            </a:r>
            <a:endParaRPr lang="sr-Latn-RS" sz="2400" dirty="0">
              <a:solidFill>
                <a:srgbClr val="3A3838"/>
              </a:solidFill>
              <a:latin typeface="Calibri"/>
            </a:endParaRPr>
          </a:p>
          <a:p>
            <a:pPr marL="387350" indent="-285750">
              <a:spcBef>
                <a:spcPts val="0"/>
              </a:spcBef>
              <a:buClr>
                <a:srgbClr val="3A3838"/>
              </a:buClr>
              <a:buFont typeface="Arial" panose="020B0604020202020204" pitchFamily="34" charset="0"/>
              <a:buChar char="•"/>
            </a:pPr>
            <a:r>
              <a:rPr lang="nl-NL" sz="2400" dirty="0">
                <a:solidFill>
                  <a:srgbClr val="3A3838"/>
                </a:solidFill>
                <a:latin typeface="Calibri"/>
              </a:rPr>
              <a:t>Controleer de beschrijving en de leerresultaten  </a:t>
            </a:r>
            <a:endParaRPr lang="sr-Latn-RS" sz="2400" dirty="0">
              <a:solidFill>
                <a:srgbClr val="3A3838"/>
              </a:solidFill>
              <a:latin typeface="Calibri"/>
            </a:endParaRPr>
          </a:p>
          <a:p>
            <a:pPr marL="387350" indent="-285750">
              <a:spcBef>
                <a:spcPts val="0"/>
              </a:spcBef>
              <a:buClr>
                <a:srgbClr val="3A3838"/>
              </a:buClr>
              <a:buFont typeface="Arial" panose="020B0604020202020204" pitchFamily="34" charset="0"/>
              <a:buChar char="•"/>
            </a:pPr>
            <a:r>
              <a:rPr lang="nl-NL" sz="2400" dirty="0">
                <a:solidFill>
                  <a:srgbClr val="3A3838"/>
                </a:solidFill>
                <a:latin typeface="Calibri"/>
              </a:rPr>
              <a:t>Noteer of het zelfgestuurd, door een docent geleid, gratis of betaald is, en of er een certificaat wordt aangeboden</a:t>
            </a:r>
            <a:endParaRPr lang="sr-Latn-RS" sz="2400" dirty="0">
              <a:solidFill>
                <a:srgbClr val="3A3838"/>
              </a:solidFill>
              <a:latin typeface="Calibri"/>
            </a:endParaRPr>
          </a:p>
          <a:p>
            <a:pPr marL="387350" indent="-285750">
              <a:spcBef>
                <a:spcPts val="0"/>
              </a:spcBef>
              <a:buClr>
                <a:srgbClr val="3A3838"/>
              </a:buClr>
              <a:buFont typeface="Arial" panose="020B0604020202020204" pitchFamily="34" charset="0"/>
              <a:buChar char="•"/>
            </a:pPr>
            <a:r>
              <a:rPr lang="nl-NL" sz="2400" dirty="0">
                <a:solidFill>
                  <a:srgbClr val="3A3838"/>
                </a:solidFill>
                <a:latin typeface="Calibri"/>
              </a:rPr>
              <a:t>Deel met de groep:  </a:t>
            </a:r>
            <a:endParaRPr lang="sr-Latn-RS" sz="2400" dirty="0">
              <a:solidFill>
                <a:srgbClr val="3A3838"/>
              </a:solidFill>
              <a:latin typeface="Calibri"/>
            </a:endParaRPr>
          </a:p>
          <a:p>
            <a:pPr marL="844550" lvl="1" indent="-285750">
              <a:spcBef>
                <a:spcPts val="0"/>
              </a:spcBef>
              <a:buClr>
                <a:srgbClr val="3A3838"/>
              </a:buClr>
              <a:buFont typeface="Arial" panose="020B0604020202020204" pitchFamily="34" charset="0"/>
              <a:buChar char="•"/>
            </a:pPr>
            <a:r>
              <a:rPr lang="nl-NL" dirty="0">
                <a:solidFill>
                  <a:srgbClr val="3A3838"/>
                </a:solidFill>
                <a:latin typeface="Calibri"/>
              </a:rPr>
              <a:t>Welke cursus heb je gevonden en waarom sprak die je aan?  </a:t>
            </a:r>
            <a:endParaRPr lang="sr-Latn-RS" dirty="0">
              <a:solidFill>
                <a:srgbClr val="3A3838"/>
              </a:solidFill>
              <a:latin typeface="Calibri"/>
            </a:endParaRPr>
          </a:p>
          <a:p>
            <a:pPr marL="844550" lvl="1" indent="-285750">
              <a:spcBef>
                <a:spcPts val="0"/>
              </a:spcBef>
              <a:buClr>
                <a:srgbClr val="3A3838"/>
              </a:buClr>
              <a:buFont typeface="Arial" panose="020B0604020202020204" pitchFamily="34" charset="0"/>
              <a:buChar char="•"/>
            </a:pPr>
            <a:r>
              <a:rPr lang="nl-NL" dirty="0">
                <a:solidFill>
                  <a:srgbClr val="3A3838"/>
                </a:solidFill>
                <a:latin typeface="Calibri"/>
              </a:rPr>
              <a:t>Hoe lang duurt de cursus en wat is het format?  </a:t>
            </a:r>
            <a:endParaRPr lang="sr-Latn-RS" dirty="0">
              <a:solidFill>
                <a:srgbClr val="3A3838"/>
              </a:solidFill>
              <a:latin typeface="Calibri"/>
            </a:endParaRPr>
          </a:p>
          <a:p>
            <a:pPr marL="844550" lvl="1" indent="-285750">
              <a:spcBef>
                <a:spcPts val="0"/>
              </a:spcBef>
              <a:buClr>
                <a:srgbClr val="3A3838"/>
              </a:buClr>
              <a:buFont typeface="Arial" panose="020B0604020202020204" pitchFamily="34" charset="0"/>
              <a:buChar char="•"/>
            </a:pPr>
            <a:r>
              <a:rPr lang="nl-NL" dirty="0">
                <a:solidFill>
                  <a:srgbClr val="3A3838"/>
                </a:solidFill>
                <a:latin typeface="Calibri"/>
              </a:rPr>
              <a:t>Zijn er toelatingseisen (voorafgaande kennis)?  </a:t>
            </a:r>
            <a:endParaRPr lang="sr-Latn-RS" dirty="0">
              <a:solidFill>
                <a:srgbClr val="3A3838"/>
              </a:solidFill>
              <a:latin typeface="Calibri"/>
            </a:endParaRPr>
          </a:p>
          <a:p>
            <a:pPr marL="844550" lvl="1" indent="-285750">
              <a:spcBef>
                <a:spcPts val="0"/>
              </a:spcBef>
              <a:buClr>
                <a:srgbClr val="3A3838"/>
              </a:buClr>
              <a:buFont typeface="Arial" panose="020B0604020202020204" pitchFamily="34" charset="0"/>
              <a:buChar char="•"/>
            </a:pPr>
            <a:r>
              <a:rPr lang="nl-NL" dirty="0">
                <a:solidFill>
                  <a:srgbClr val="3A3838"/>
                </a:solidFill>
                <a:latin typeface="Calibri"/>
              </a:rPr>
              <a:t>Wat wordt er van deelnemers verwacht dat zij leren?</a:t>
            </a:r>
            <a:endParaRPr lang="en-US" dirty="0">
              <a:solidFill>
                <a:srgbClr val="3A3838"/>
              </a:solidFill>
              <a:latin typeface="Calibri"/>
            </a:endParaRPr>
          </a:p>
          <a:p>
            <a:pPr marL="387350" indent="-285750">
              <a:spcBef>
                <a:spcPts val="0"/>
              </a:spcBef>
              <a:buClr>
                <a:srgbClr val="3A3838"/>
              </a:buClr>
              <a:buFont typeface="Arial" panose="020B0604020202020204" pitchFamily="34" charset="0"/>
              <a:buChar char="•"/>
            </a:pPr>
            <a:endParaRPr lang="en-US" sz="2400" dirty="0">
              <a:solidFill>
                <a:srgbClr val="3A3838"/>
              </a:solidFill>
              <a:latin typeface="Calibri"/>
            </a:endParaRPr>
          </a:p>
          <a:p>
            <a:pPr marL="101600" indent="0">
              <a:spcBef>
                <a:spcPts val="0"/>
              </a:spcBef>
              <a:buClr>
                <a:srgbClr val="3A3838"/>
              </a:buClr>
            </a:pPr>
            <a:r>
              <a:rPr lang="nl-NL" sz="2400" i="1" dirty="0">
                <a:solidFill>
                  <a:srgbClr val="3A3838"/>
                </a:solidFill>
                <a:latin typeface="Calibri"/>
              </a:rPr>
              <a:t>Geschatte tijd voor deze activiteit: 10 minuten</a:t>
            </a:r>
            <a:endParaRPr lang="en-US" sz="2400" i="1" dirty="0">
              <a:solidFill>
                <a:srgbClr val="3A3838"/>
              </a:solidFill>
              <a:latin typeface="Calibri"/>
            </a:endParaRPr>
          </a:p>
          <a:p>
            <a:pPr marL="571500" indent="-342900">
              <a:buChar char="•"/>
            </a:pPr>
            <a:endParaRPr lang="en-US" sz="2400" dirty="0">
              <a:latin typeface="Calibri"/>
            </a:endParaRPr>
          </a:p>
        </p:txBody>
      </p:sp>
      <p:sp>
        <p:nvSpPr>
          <p:cNvPr id="15" name="Text Placeholder 14">
            <a:extLst>
              <a:ext uri="{FF2B5EF4-FFF2-40B4-BE49-F238E27FC236}">
                <a16:creationId xmlns:a16="http://schemas.microsoft.com/office/drawing/2014/main" id="{43189FA0-5DE9-9BC2-C83C-860105E258FA}"/>
              </a:ext>
            </a:extLst>
          </p:cNvPr>
          <p:cNvSpPr>
            <a:spLocks noGrp="1"/>
          </p:cNvSpPr>
          <p:nvPr>
            <p:ph type="body" idx="1"/>
          </p:nvPr>
        </p:nvSpPr>
        <p:spPr/>
        <p:txBody>
          <a:bodyPr/>
          <a:lstStyle/>
          <a:p>
            <a:r>
              <a:rPr lang="sr-Latn-RS" dirty="0"/>
              <a:t>Praktische oefening</a:t>
            </a:r>
            <a:endParaRPr lang="en-US" dirty="0">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a:extLst>
            <a:ext uri="{FF2B5EF4-FFF2-40B4-BE49-F238E27FC236}">
              <a16:creationId xmlns:a16="http://schemas.microsoft.com/office/drawing/2014/main" id="{0ED98FAB-A1C5-625B-F23D-A373587D783D}"/>
            </a:ext>
          </a:extLst>
        </p:cNvPr>
        <p:cNvGrpSpPr/>
        <p:nvPr/>
      </p:nvGrpSpPr>
      <p:grpSpPr>
        <a:xfrm>
          <a:off x="0" y="0"/>
          <a:ext cx="0" cy="0"/>
          <a:chOff x="0" y="0"/>
          <a:chExt cx="0" cy="0"/>
        </a:xfrm>
      </p:grpSpPr>
      <p:sp>
        <p:nvSpPr>
          <p:cNvPr id="385" name="Google Shape;385;g377fcdc439e_1_932">
            <a:extLst>
              <a:ext uri="{FF2B5EF4-FFF2-40B4-BE49-F238E27FC236}">
                <a16:creationId xmlns:a16="http://schemas.microsoft.com/office/drawing/2014/main" id="{9B29EEA3-F40B-0886-E48F-F69F6F3AD7CA}"/>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Voordat je je inschrijft voor de training</a:t>
            </a:r>
            <a:endParaRPr dirty="0">
              <a:latin typeface="Calibri" panose="020F0502020204030204" pitchFamily="34" charset="0"/>
              <a:cs typeface="Calibri" panose="020F0502020204030204" pitchFamily="34" charset="0"/>
            </a:endParaRPr>
          </a:p>
        </p:txBody>
      </p:sp>
      <p:sp>
        <p:nvSpPr>
          <p:cNvPr id="386" name="Google Shape;386;g377fcdc439e_1_932">
            <a:extLst>
              <a:ext uri="{FF2B5EF4-FFF2-40B4-BE49-F238E27FC236}">
                <a16:creationId xmlns:a16="http://schemas.microsoft.com/office/drawing/2014/main" id="{7F0E85DF-F935-C8CC-2502-A73630A7D1AC}"/>
              </a:ext>
            </a:extLst>
          </p:cNvPr>
          <p:cNvSpPr txBox="1">
            <a:spLocks noGrp="1"/>
          </p:cNvSpPr>
          <p:nvPr>
            <p:ph type="body" idx="2"/>
          </p:nvPr>
        </p:nvSpPr>
        <p:spPr>
          <a:xfrm>
            <a:off x="362075" y="1137000"/>
            <a:ext cx="11311800" cy="2497200"/>
          </a:xfrm>
          <a:prstGeom prst="rect">
            <a:avLst/>
          </a:prstGeom>
          <a:noFill/>
          <a:ln>
            <a:noFill/>
          </a:ln>
        </p:spPr>
        <p:txBody>
          <a:bodyPr spcFirstLastPara="1" wrap="square" lIns="91425" tIns="45700" rIns="91425" bIns="45700" anchor="t" anchorCtr="0">
            <a:noAutofit/>
          </a:bodyPr>
          <a:lstStyle/>
          <a:p>
            <a:pPr marL="400050" lvl="0" indent="-285750">
              <a:spcBef>
                <a:spcPts val="0"/>
              </a:spcBef>
              <a:buClr>
                <a:srgbClr val="3A3838"/>
              </a:buClr>
              <a:buFont typeface="Arial" panose="020B0604020202020204" pitchFamily="34" charset="0"/>
              <a:buChar char="•"/>
            </a:pPr>
            <a:r>
              <a:rPr lang="nl-NL" sz="2400" dirty="0">
                <a:solidFill>
                  <a:srgbClr val="3A3838"/>
                </a:solidFill>
                <a:latin typeface="Calibri"/>
              </a:rPr>
              <a:t>Schat in hoeveel tijd je in de training kunt investeren.  </a:t>
            </a:r>
            <a:endParaRPr lang="sr-Latn-RS" sz="2400" dirty="0">
              <a:solidFill>
                <a:srgbClr val="3A3838"/>
              </a:solidFill>
              <a:latin typeface="Calibri"/>
            </a:endParaRPr>
          </a:p>
          <a:p>
            <a:pPr marL="400050" lvl="0" indent="-285750">
              <a:spcBef>
                <a:spcPts val="0"/>
              </a:spcBef>
              <a:buClr>
                <a:srgbClr val="3A3838"/>
              </a:buClr>
              <a:buFont typeface="Arial" panose="020B0604020202020204" pitchFamily="34" charset="0"/>
              <a:buChar char="•"/>
            </a:pPr>
            <a:r>
              <a:rPr lang="nl-NL" sz="2400" dirty="0">
                <a:solidFill>
                  <a:srgbClr val="3A3838"/>
                </a:solidFill>
                <a:latin typeface="Calibri"/>
              </a:rPr>
              <a:t>Controleer de kosten (niet alleen de directe inschrijfkosten, maar ook de indirecte, zoals extra vervoerskosten of kinderopvang).  </a:t>
            </a:r>
            <a:endParaRPr lang="sr-Latn-RS" sz="2400" dirty="0">
              <a:solidFill>
                <a:srgbClr val="3A3838"/>
              </a:solidFill>
              <a:latin typeface="Calibri"/>
            </a:endParaRPr>
          </a:p>
          <a:p>
            <a:pPr marL="400050" lvl="0" indent="-285750">
              <a:spcBef>
                <a:spcPts val="0"/>
              </a:spcBef>
              <a:buClr>
                <a:srgbClr val="3A3838"/>
              </a:buClr>
              <a:buFont typeface="Arial" panose="020B0604020202020204" pitchFamily="34" charset="0"/>
              <a:buChar char="•"/>
            </a:pPr>
            <a:r>
              <a:rPr lang="nl-NL" sz="2400" dirty="0">
                <a:solidFill>
                  <a:srgbClr val="3A3838"/>
                </a:solidFill>
                <a:latin typeface="Calibri"/>
              </a:rPr>
              <a:t>Zoek naar mogelijke financieringsbronnen die de trainingskosten zouden kunnen dekken (indien aanwezig).  </a:t>
            </a:r>
            <a:endParaRPr lang="sr-Latn-RS" sz="2400" dirty="0">
              <a:solidFill>
                <a:srgbClr val="3A3838"/>
              </a:solidFill>
              <a:latin typeface="Calibri"/>
            </a:endParaRPr>
          </a:p>
          <a:p>
            <a:pPr marL="400050" lvl="0" indent="-285750">
              <a:spcBef>
                <a:spcPts val="0"/>
              </a:spcBef>
              <a:buClr>
                <a:srgbClr val="3A3838"/>
              </a:buClr>
              <a:buFont typeface="Arial" panose="020B0604020202020204" pitchFamily="34" charset="0"/>
              <a:buChar char="•"/>
            </a:pPr>
            <a:r>
              <a:rPr lang="nl-NL" sz="2400" dirty="0">
                <a:solidFill>
                  <a:srgbClr val="3A3838"/>
                </a:solidFill>
                <a:latin typeface="Calibri"/>
              </a:rPr>
              <a:t>Als je in loondienst bent, kijk of je huidige werkgever de trainingskosten kan vergoeden.</a:t>
            </a:r>
            <a:endParaRPr sz="2400" dirty="0">
              <a:solidFill>
                <a:srgbClr val="3A3838"/>
              </a:solidFill>
              <a:latin typeface="Calibri"/>
            </a:endParaRPr>
          </a:p>
          <a:p>
            <a:pPr marL="0" lvl="0" indent="0" algn="l" rtl="0">
              <a:lnSpc>
                <a:spcPct val="90000"/>
              </a:lnSpc>
              <a:spcBef>
                <a:spcPts val="0"/>
              </a:spcBef>
              <a:spcAft>
                <a:spcPts val="0"/>
              </a:spcAft>
              <a:buNone/>
            </a:pPr>
            <a:endParaRPr sz="2400" dirty="0">
              <a:latin typeface="Calibri"/>
            </a:endParaRPr>
          </a:p>
        </p:txBody>
      </p:sp>
      <p:sp>
        <p:nvSpPr>
          <p:cNvPr id="387" name="Google Shape;387;g377fcdc439e_1_932">
            <a:extLst>
              <a:ext uri="{FF2B5EF4-FFF2-40B4-BE49-F238E27FC236}">
                <a16:creationId xmlns:a16="http://schemas.microsoft.com/office/drawing/2014/main" id="{E78838D2-B155-EECF-7E95-8B07859B56D0}"/>
              </a:ext>
            </a:extLst>
          </p:cNvPr>
          <p:cNvSpPr txBox="1">
            <a:spLocks noGrp="1"/>
          </p:cNvSpPr>
          <p:nvPr>
            <p:ph type="body" idx="1"/>
          </p:nvPr>
        </p:nvSpPr>
        <p:spPr>
          <a:xfrm>
            <a:off x="437606" y="3946250"/>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Nadat je de training hebt afgerond</a:t>
            </a:r>
            <a:endParaRPr lang="it-IT" dirty="0">
              <a:latin typeface="Calibri" panose="020F0502020204030204" pitchFamily="34" charset="0"/>
              <a:cs typeface="Calibri" panose="020F0502020204030204" pitchFamily="34" charset="0"/>
            </a:endParaRPr>
          </a:p>
        </p:txBody>
      </p:sp>
      <p:sp>
        <p:nvSpPr>
          <p:cNvPr id="388" name="Google Shape;388;g377fcdc439e_1_932">
            <a:extLst>
              <a:ext uri="{FF2B5EF4-FFF2-40B4-BE49-F238E27FC236}">
                <a16:creationId xmlns:a16="http://schemas.microsoft.com/office/drawing/2014/main" id="{A5F3913D-D2E0-5E27-E0C6-3B3120B285AD}"/>
              </a:ext>
            </a:extLst>
          </p:cNvPr>
          <p:cNvSpPr txBox="1">
            <a:spLocks noGrp="1"/>
          </p:cNvSpPr>
          <p:nvPr>
            <p:ph type="body" idx="2"/>
          </p:nvPr>
        </p:nvSpPr>
        <p:spPr>
          <a:xfrm>
            <a:off x="437600" y="4742175"/>
            <a:ext cx="11897700" cy="874200"/>
          </a:xfrm>
          <a:prstGeom prst="rect">
            <a:avLst/>
          </a:prstGeom>
          <a:noFill/>
          <a:ln>
            <a:noFill/>
          </a:ln>
        </p:spPr>
        <p:txBody>
          <a:bodyPr spcFirstLastPara="1" wrap="square" lIns="91425" tIns="45700" rIns="91425" bIns="45700" anchor="t" anchorCtr="0">
            <a:noAutofit/>
          </a:bodyPr>
          <a:lstStyle/>
          <a:p>
            <a:pPr marL="342900" lvl="0" indent="-342900">
              <a:spcBef>
                <a:spcPts val="0"/>
              </a:spcBef>
              <a:buClr>
                <a:srgbClr val="E280AC"/>
              </a:buClr>
              <a:buFont typeface="Wingdings" panose="05000000000000000000" pitchFamily="2" charset="2"/>
              <a:buChar char="§"/>
            </a:pPr>
            <a:r>
              <a:rPr lang="nl-NL" sz="2400" dirty="0">
                <a:solidFill>
                  <a:srgbClr val="3A3838"/>
                </a:solidFill>
                <a:latin typeface="Calibri"/>
              </a:rPr>
              <a:t>Voeg het toe aan je CV.  </a:t>
            </a:r>
            <a:endParaRPr lang="sr-Latn-RS" sz="2400" dirty="0">
              <a:solidFill>
                <a:srgbClr val="3A3838"/>
              </a:solidFill>
              <a:latin typeface="Calibri"/>
            </a:endParaRPr>
          </a:p>
          <a:p>
            <a:pPr marL="342900" lvl="0" indent="-342900">
              <a:spcBef>
                <a:spcPts val="0"/>
              </a:spcBef>
              <a:buClr>
                <a:srgbClr val="E280AC"/>
              </a:buClr>
              <a:buFont typeface="Wingdings" panose="05000000000000000000" pitchFamily="2" charset="2"/>
              <a:buChar char="§"/>
            </a:pPr>
            <a:r>
              <a:rPr lang="nl-NL" sz="2400" dirty="0">
                <a:solidFill>
                  <a:srgbClr val="3A3838"/>
                </a:solidFill>
                <a:latin typeface="Calibri"/>
              </a:rPr>
              <a:t>Deel het op je sociale media, vooral op LinkedIn.</a:t>
            </a:r>
            <a:endParaRPr sz="2400" dirty="0">
              <a:solidFill>
                <a:srgbClr val="3A3838"/>
              </a:solidFill>
              <a:latin typeface="Calibri"/>
            </a:endParaRPr>
          </a:p>
        </p:txBody>
      </p:sp>
    </p:spTree>
    <p:extLst>
      <p:ext uri="{BB962C8B-B14F-4D97-AF65-F5344CB8AC3E}">
        <p14:creationId xmlns:p14="http://schemas.microsoft.com/office/powerpoint/2010/main" val="213040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4F08E9-1A2D-61EF-E030-BFEABA228B0A}"/>
              </a:ext>
            </a:extLst>
          </p:cNvPr>
          <p:cNvSpPr>
            <a:spLocks noGrp="1"/>
          </p:cNvSpPr>
          <p:nvPr>
            <p:ph type="body" idx="1"/>
          </p:nvPr>
        </p:nvSpPr>
        <p:spPr>
          <a:xfrm>
            <a:off x="362081" y="617004"/>
            <a:ext cx="9829200" cy="483900"/>
          </a:xfrm>
        </p:spPr>
        <p:txBody>
          <a:bodyPr/>
          <a:lstStyle/>
          <a:p>
            <a:r>
              <a:rPr lang="sr-Latn-RS" dirty="0"/>
              <a:t>Zelfreflectie-oefening</a:t>
            </a:r>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51B1A2D6-5256-6B2F-497D-07DC3C134556}"/>
              </a:ext>
            </a:extLst>
          </p:cNvPr>
          <p:cNvSpPr>
            <a:spLocks noGrp="1"/>
          </p:cNvSpPr>
          <p:nvPr>
            <p:ph type="body" idx="2"/>
          </p:nvPr>
        </p:nvSpPr>
        <p:spPr>
          <a:xfrm>
            <a:off x="362081" y="1720142"/>
            <a:ext cx="6236143" cy="3973243"/>
          </a:xfrm>
        </p:spPr>
        <p:txBody>
          <a:bodyPr/>
          <a:lstStyle/>
          <a:p>
            <a:pPr marL="571500" indent="-342900">
              <a:buChar char="•"/>
            </a:pPr>
            <a:r>
              <a:rPr lang="nl-NL" dirty="0">
                <a:solidFill>
                  <a:srgbClr val="3A3838"/>
                </a:solidFill>
                <a:latin typeface="Calibri"/>
              </a:rPr>
              <a:t>Welke opleidingsvormen voelen het meest relevant en motiverend voor jouw persoonlijke of professionele doelen?  </a:t>
            </a:r>
            <a:endParaRPr lang="sr-Latn-RS" dirty="0">
              <a:solidFill>
                <a:srgbClr val="3A3838"/>
              </a:solidFill>
              <a:latin typeface="Calibri"/>
            </a:endParaRPr>
          </a:p>
          <a:p>
            <a:pPr marL="571500" indent="-342900">
              <a:buChar char="•"/>
            </a:pPr>
            <a:endParaRPr lang="sr-Latn-RS" dirty="0">
              <a:solidFill>
                <a:srgbClr val="3A3838"/>
              </a:solidFill>
              <a:latin typeface="Calibri"/>
            </a:endParaRPr>
          </a:p>
          <a:p>
            <a:pPr marL="571500" indent="-342900">
              <a:buChar char="•"/>
            </a:pPr>
            <a:r>
              <a:rPr lang="nl-NL" dirty="0">
                <a:solidFill>
                  <a:srgbClr val="3A3838"/>
                </a:solidFill>
                <a:latin typeface="Calibri"/>
              </a:rPr>
              <a:t>Welke opleidingsbronnen zouden jouw groei het meest effectief kunnen ondersteunen?  </a:t>
            </a:r>
            <a:endParaRPr lang="sr-Latn-RS" dirty="0">
              <a:solidFill>
                <a:srgbClr val="3A3838"/>
              </a:solidFill>
              <a:latin typeface="Calibri"/>
            </a:endParaRPr>
          </a:p>
          <a:p>
            <a:pPr marL="571500" indent="-342900">
              <a:buChar char="•"/>
            </a:pPr>
            <a:endParaRPr lang="sr-Latn-RS" dirty="0">
              <a:solidFill>
                <a:srgbClr val="3A3838"/>
              </a:solidFill>
              <a:latin typeface="Calibri"/>
            </a:endParaRPr>
          </a:p>
          <a:p>
            <a:pPr marL="571500" indent="-342900">
              <a:buChar char="•"/>
            </a:pPr>
            <a:r>
              <a:rPr lang="nl-NL" dirty="0">
                <a:solidFill>
                  <a:srgbClr val="3A3838"/>
                </a:solidFill>
                <a:latin typeface="Calibri"/>
              </a:rPr>
              <a:t>Hoe beïnvloeden praktische factoren (zoals tijd, kosten, toegankelijkheid of ondersteuning) jouw leerkeuzes?</a:t>
            </a:r>
            <a:endParaRPr lang="en-US" dirty="0">
              <a:solidFill>
                <a:srgbClr val="3A3838"/>
              </a:solidFill>
              <a:latin typeface="Calibri"/>
            </a:endParaRPr>
          </a:p>
        </p:txBody>
      </p:sp>
      <p:pic>
        <p:nvPicPr>
          <p:cNvPr id="4" name="Picture 3" descr="A collage of women sitting on steps&#10;&#10;AI-generated content may be incorrect.">
            <a:extLst>
              <a:ext uri="{FF2B5EF4-FFF2-40B4-BE49-F238E27FC236}">
                <a16:creationId xmlns:a16="http://schemas.microsoft.com/office/drawing/2014/main" id="{FF912C6A-8226-631B-4396-90F6C3CB0BCC}"/>
              </a:ext>
            </a:extLst>
          </p:cNvPr>
          <p:cNvPicPr>
            <a:picLocks noChangeAspect="1"/>
          </p:cNvPicPr>
          <p:nvPr/>
        </p:nvPicPr>
        <p:blipFill>
          <a:blip r:embed="rId2"/>
          <a:srcRect r="62145" b="12283"/>
          <a:stretch>
            <a:fillRect/>
          </a:stretch>
        </p:blipFill>
        <p:spPr>
          <a:xfrm>
            <a:off x="7576459" y="-1"/>
            <a:ext cx="4615307" cy="6070220"/>
          </a:xfrm>
          <a:prstGeom prst="rect">
            <a:avLst/>
          </a:prstGeom>
        </p:spPr>
      </p:pic>
    </p:spTree>
    <p:extLst>
      <p:ext uri="{BB962C8B-B14F-4D97-AF65-F5344CB8AC3E}">
        <p14:creationId xmlns:p14="http://schemas.microsoft.com/office/powerpoint/2010/main" val="128002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59F5E-9CB4-339C-5ED5-59B5D0E7719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EFF5A0-4287-4E85-1742-451B2494B858}"/>
              </a:ext>
            </a:extLst>
          </p:cNvPr>
          <p:cNvSpPr>
            <a:spLocks noGrp="1"/>
          </p:cNvSpPr>
          <p:nvPr>
            <p:ph type="body" sz="quarter" idx="10"/>
          </p:nvPr>
        </p:nvSpPr>
        <p:spPr>
          <a:xfrm>
            <a:off x="432261" y="3142210"/>
            <a:ext cx="7916980" cy="1762299"/>
          </a:xfrm>
        </p:spPr>
        <p:txBody>
          <a:bodyPr/>
          <a:lstStyle/>
          <a:p>
            <a:pPr lvl="0">
              <a:spcBef>
                <a:spcPts val="0"/>
              </a:spcBef>
              <a:buClr>
                <a:schemeClr val="lt1"/>
              </a:buClr>
              <a:buSzPts val="4800"/>
            </a:pPr>
            <a:r>
              <a:rPr lang="nl-NL" dirty="0"/>
              <a:t>UNIT 3.3: De training kiezen die bij mij past</a:t>
            </a:r>
            <a:endParaRPr lang="en-GB" noProof="0" dirty="0"/>
          </a:p>
        </p:txBody>
      </p:sp>
    </p:spTree>
    <p:extLst>
      <p:ext uri="{BB962C8B-B14F-4D97-AF65-F5344CB8AC3E}">
        <p14:creationId xmlns:p14="http://schemas.microsoft.com/office/powerpoint/2010/main" val="372264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0E1113C1-2CD6-4C78-1054-9C1C189E9B60}"/>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90C7117D-8CBF-E4E0-26FB-A849C3A4EC6D}"/>
              </a:ext>
            </a:extLst>
          </p:cNvPr>
          <p:cNvSpPr txBox="1">
            <a:spLocks noGrp="1"/>
          </p:cNvSpPr>
          <p:nvPr>
            <p:ph type="body" idx="2"/>
          </p:nvPr>
        </p:nvSpPr>
        <p:spPr>
          <a:xfrm>
            <a:off x="4837793" y="2560392"/>
            <a:ext cx="6950400" cy="1954500"/>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3A3838"/>
              </a:buClr>
              <a:buSzPts val="2000"/>
            </a:pPr>
            <a:r>
              <a:rPr lang="nl-NL" sz="2200" dirty="0"/>
              <a:t>Je gaat onderzoeken hoe je je leerbehoeften kunt definiëren en opleidingsmogelijkheden kunt evalueren. </a:t>
            </a:r>
          </a:p>
          <a:p>
            <a:pPr marL="0" lvl="0" indent="0">
              <a:spcBef>
                <a:spcPts val="0"/>
              </a:spcBef>
              <a:buClr>
                <a:srgbClr val="3A3838"/>
              </a:buClr>
              <a:buSzPts val="2000"/>
            </a:pPr>
            <a:endParaRPr lang="nl-NL" sz="2200" dirty="0"/>
          </a:p>
          <a:p>
            <a:pPr marL="0" lvl="0" indent="0">
              <a:spcBef>
                <a:spcPts val="0"/>
              </a:spcBef>
              <a:buClr>
                <a:srgbClr val="3A3838"/>
              </a:buClr>
              <a:buSzPts val="2000"/>
            </a:pPr>
            <a:r>
              <a:rPr lang="nl-NL" sz="2200" dirty="0"/>
              <a:t>Het doel is om je te helpen een cursus te kiezen die aansluit bij jouw doelen, routine en motivatie — en niet alleen bij wat toevallig beschikbaar is.</a:t>
            </a:r>
            <a:endParaRPr sz="2200" dirty="0"/>
          </a:p>
        </p:txBody>
      </p:sp>
    </p:spTree>
    <p:extLst>
      <p:ext uri="{BB962C8B-B14F-4D97-AF65-F5344CB8AC3E}">
        <p14:creationId xmlns:p14="http://schemas.microsoft.com/office/powerpoint/2010/main" val="1304059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
          <p:cNvSpPr txBox="1">
            <a:spLocks noGrp="1"/>
          </p:cNvSpPr>
          <p:nvPr>
            <p:ph type="body" idx="1"/>
          </p:nvPr>
        </p:nvSpPr>
        <p:spPr>
          <a:xfrm>
            <a:off x="362081" y="391670"/>
            <a:ext cx="6375604"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Hoe kies je het juiste leerpad voor jou?</a:t>
            </a:r>
            <a:endParaRPr dirty="0"/>
          </a:p>
        </p:txBody>
      </p:sp>
      <p:sp>
        <p:nvSpPr>
          <p:cNvPr id="399" name="Google Shape;399;p2"/>
          <p:cNvSpPr txBox="1">
            <a:spLocks noGrp="1"/>
          </p:cNvSpPr>
          <p:nvPr>
            <p:ph type="body" idx="2"/>
          </p:nvPr>
        </p:nvSpPr>
        <p:spPr>
          <a:xfrm>
            <a:off x="362081" y="1829530"/>
            <a:ext cx="5733919" cy="4636800"/>
          </a:xfrm>
          <a:prstGeom prst="rect">
            <a:avLst/>
          </a:prstGeom>
          <a:noFill/>
          <a:ln>
            <a:noFill/>
          </a:ln>
        </p:spPr>
        <p:txBody>
          <a:bodyPr spcFirstLastPara="1" wrap="square" lIns="91425" tIns="45700" rIns="91425" bIns="45700" anchor="t" anchorCtr="0">
            <a:noAutofit/>
          </a:bodyPr>
          <a:lstStyle/>
          <a:p>
            <a:pPr marL="0" lvl="0" indent="0">
              <a:spcBef>
                <a:spcPts val="0"/>
              </a:spcBef>
              <a:buNone/>
            </a:pPr>
            <a:r>
              <a:rPr lang="nl-NL" b="1" dirty="0"/>
              <a:t>Het kiezen van een training is niet alleen een technische beslissing; het is een persoonlijke keuze. </a:t>
            </a:r>
            <a:r>
              <a:rPr lang="nl-NL" dirty="0"/>
              <a:t>Het vraagt om een zorgvuldige reflectie op je doelen, behoeften en praktische beperkingen zoals tijd, energie en financiële middelen.</a:t>
            </a:r>
            <a:endParaRPr dirty="0"/>
          </a:p>
          <a:p>
            <a:pPr marL="0" lvl="0" indent="0">
              <a:buNone/>
            </a:pPr>
            <a:r>
              <a:rPr lang="nl-NL" dirty="0"/>
              <a:t>De juiste keuze maken helpt je om:  </a:t>
            </a:r>
          </a:p>
          <a:p>
            <a:pPr marL="285750" indent="-285750"/>
            <a:r>
              <a:rPr lang="nl-NL" dirty="0"/>
              <a:t>Te voorkomen dat je tijd en geld verspilt </a:t>
            </a:r>
          </a:p>
          <a:p>
            <a:pPr marL="285750" indent="-285750"/>
            <a:r>
              <a:rPr lang="nl-NL" dirty="0"/>
              <a:t>Gemotiveerd en betrokken te blijven  </a:t>
            </a:r>
          </a:p>
          <a:p>
            <a:pPr marL="285750" indent="-285750"/>
            <a:r>
              <a:rPr lang="nl-NL" dirty="0"/>
              <a:t>Echte vooruitgang te boeken in je persoonlijke en professionele leven  </a:t>
            </a:r>
          </a:p>
          <a:p>
            <a:pPr marL="0" lvl="0" indent="0">
              <a:buNone/>
            </a:pPr>
            <a:r>
              <a:rPr lang="nl-NL" dirty="0"/>
              <a:t>In deze unit leer je hoe je je leerbehoeften kunt </a:t>
            </a:r>
            <a:r>
              <a:rPr lang="nl-NL" b="1" dirty="0"/>
              <a:t>definiëren, opleidingsopties kunt evalueren en de cursus kunt selecteren die het beste bij jou past.</a:t>
            </a:r>
            <a:endParaRPr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dirty="0"/>
              <a:t>Stel duidelijke leerdoelen</a:t>
            </a:r>
            <a:endParaRPr dirty="0"/>
          </a:p>
        </p:txBody>
      </p:sp>
      <p:sp>
        <p:nvSpPr>
          <p:cNvPr id="411" name="Google Shape;411;p4"/>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Zoals je al hebt verkend in Module 1, is het stellen van duidelijke leerdoelen één van de meest krachtige dingen die je voor jezelf kunt doen.</a:t>
            </a:r>
          </a:p>
          <a:p>
            <a:pPr marL="0" lvl="0" indent="0">
              <a:spcBef>
                <a:spcPts val="0"/>
              </a:spcBef>
            </a:pPr>
            <a:endParaRPr lang="nl-NL" dirty="0"/>
          </a:p>
          <a:p>
            <a:pPr marL="0" lvl="0" indent="0">
              <a:spcBef>
                <a:spcPts val="0"/>
              </a:spcBef>
            </a:pPr>
            <a:r>
              <a:rPr lang="nl-NL" dirty="0"/>
              <a:t>Doelen geven je richting — ze helpen je gefocust, gemotiveerd en georganiseerd te blijven. Ze stellen je in staat om je vooruitgang te volgen en kleine successen te vieren, wat vooral belangrijk is wanneer je later in je leven terugkeert naar leren.</a:t>
            </a:r>
          </a:p>
          <a:p>
            <a:pPr marL="0" lvl="0" indent="0">
              <a:spcBef>
                <a:spcPts val="0"/>
              </a:spcBef>
            </a:pPr>
            <a:endParaRPr lang="nl-NL" dirty="0"/>
          </a:p>
          <a:p>
            <a:pPr marL="0" lvl="0" indent="0">
              <a:spcBef>
                <a:spcPts val="0"/>
              </a:spcBef>
            </a:pPr>
            <a:r>
              <a:rPr lang="nl-NL" dirty="0"/>
              <a:t>Zonder doelen is het gemakkelijk om je verloren of ontmoedigd te voelen. Je kunt cursussen starten die niet bij je passen, of stoppen — niet omdat je het niet kunt, maar omdat je niet weet waar je naartoe gaat.</a:t>
            </a:r>
            <a:endParaRPr lang="it-IT" dirty="0"/>
          </a:p>
        </p:txBody>
      </p:sp>
      <p:sp>
        <p:nvSpPr>
          <p:cNvPr id="412" name="Google Shape;412;p4"/>
          <p:cNvSpPr txBox="1">
            <a:spLocks noGrp="1"/>
          </p:cNvSpPr>
          <p:nvPr>
            <p:ph type="body" idx="3"/>
          </p:nvPr>
        </p:nvSpPr>
        <p:spPr>
          <a:xfrm>
            <a:off x="6100318" y="699192"/>
            <a:ext cx="5740822" cy="5453729"/>
          </a:xfrm>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b="1" dirty="0"/>
              <a:t>Een eenvoudige methode: SMART-doelen</a:t>
            </a:r>
            <a:endParaRPr lang="en-US" b="1" dirty="0"/>
          </a:p>
          <a:p>
            <a:pPr marL="0" lvl="0" indent="0">
              <a:spcBef>
                <a:spcPts val="0"/>
              </a:spcBef>
            </a:pPr>
            <a:endParaRPr lang="en-US" b="1" dirty="0"/>
          </a:p>
          <a:p>
            <a:pPr marL="0" lvl="0" indent="0">
              <a:spcBef>
                <a:spcPts val="0"/>
              </a:spcBef>
            </a:pPr>
            <a:r>
              <a:rPr lang="nl-NL" dirty="0"/>
              <a:t>Denk aan een leerdoel als een GPS. Zonder doel kun je wel in beweging blijven — maar je weet nooit echt of je dichter bij komt wat je wilt bereiken.  </a:t>
            </a:r>
          </a:p>
          <a:p>
            <a:pPr marL="0" lvl="0" indent="0">
              <a:spcBef>
                <a:spcPts val="0"/>
              </a:spcBef>
            </a:pPr>
            <a:endParaRPr lang="nl-NL" dirty="0"/>
          </a:p>
          <a:p>
            <a:pPr marL="0" lvl="0" indent="0">
              <a:spcBef>
                <a:spcPts val="0"/>
              </a:spcBef>
            </a:pPr>
            <a:r>
              <a:rPr lang="nl-NL" dirty="0"/>
              <a:t>Zorg ervoor dat je doelen:  </a:t>
            </a:r>
          </a:p>
          <a:p>
            <a:pPr marL="0" lvl="0" indent="0">
              <a:spcBef>
                <a:spcPts val="0"/>
              </a:spcBef>
            </a:pPr>
            <a:r>
              <a:rPr lang="nl-NL" dirty="0"/>
              <a:t>Specifiek zijn → Wat wil je precies leren?  </a:t>
            </a:r>
          </a:p>
          <a:p>
            <a:pPr marL="0" lvl="0" indent="0">
              <a:spcBef>
                <a:spcPts val="0"/>
              </a:spcBef>
            </a:pPr>
            <a:r>
              <a:rPr lang="nl-NL" dirty="0"/>
              <a:t>Meetbaar zijn → Kun je je vooruitgang volgen?  </a:t>
            </a:r>
          </a:p>
          <a:p>
            <a:pPr marL="0" lvl="0" indent="0">
              <a:spcBef>
                <a:spcPts val="0"/>
              </a:spcBef>
            </a:pPr>
            <a:r>
              <a:rPr lang="nl-NL" dirty="0"/>
              <a:t>Haalbaar zijn → Is het realistisch voor jouw tijd en vaardigheden?  R</a:t>
            </a:r>
          </a:p>
          <a:p>
            <a:pPr marL="0" lvl="0" indent="0">
              <a:spcBef>
                <a:spcPts val="0"/>
              </a:spcBef>
            </a:pPr>
            <a:r>
              <a:rPr lang="nl-NL" dirty="0"/>
              <a:t>elevant zijn → Is het verbonden met jouw behoeften of dromen?  </a:t>
            </a:r>
          </a:p>
          <a:p>
            <a:pPr marL="0" lvl="0" indent="0">
              <a:spcBef>
                <a:spcPts val="0"/>
              </a:spcBef>
            </a:pPr>
            <a:r>
              <a:rPr lang="nl-NL" dirty="0"/>
              <a:t>Tijdsgebonden zijn → Wanneer wil je het bereiken?</a:t>
            </a:r>
            <a:endParaRPr dirty="0"/>
          </a:p>
        </p:txBody>
      </p:sp>
      <p:pic>
        <p:nvPicPr>
          <p:cNvPr id="4" name="Immagine 3" descr="Immagine che contiene testo, Carattere, calligrafia, schermata&#10;&#10;Il contenuto generato dall&amp;#39;IA potrebbe non essere corretto.">
            <a:extLst>
              <a:ext uri="{FF2B5EF4-FFF2-40B4-BE49-F238E27FC236}">
                <a16:creationId xmlns:a16="http://schemas.microsoft.com/office/drawing/2014/main" id="{2F407F1E-31F4-DD29-1C26-33C69EF8AFBC}"/>
              </a:ext>
            </a:extLst>
          </p:cNvPr>
          <p:cNvPicPr>
            <a:picLocks noChangeAspect="1"/>
          </p:cNvPicPr>
          <p:nvPr/>
        </p:nvPicPr>
        <p:blipFill>
          <a:blip r:embed="rId3"/>
          <a:srcRect l="-225" t="2339" r="1689"/>
          <a:stretch>
            <a:fillRect/>
          </a:stretch>
        </p:blipFill>
        <p:spPr>
          <a:xfrm>
            <a:off x="6103498" y="4248587"/>
            <a:ext cx="4190402" cy="2401022"/>
          </a:xfrm>
          <a:prstGeom prst="rect">
            <a:avLst/>
          </a:prstGeom>
          <a:ln w="6350" cap="sq">
            <a:no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Hoe vergelijk je verschillende opleidingsopties</a:t>
            </a:r>
            <a:endParaRPr dirty="0"/>
          </a:p>
        </p:txBody>
      </p:sp>
      <p:grpSp>
        <p:nvGrpSpPr>
          <p:cNvPr id="418" name="Google Shape;418;p5"/>
          <p:cNvGrpSpPr/>
          <p:nvPr/>
        </p:nvGrpSpPr>
        <p:grpSpPr>
          <a:xfrm>
            <a:off x="839316" y="1366898"/>
            <a:ext cx="10275862" cy="3803066"/>
            <a:chOff x="922710" y="2776546"/>
            <a:chExt cx="9620599" cy="3560555"/>
          </a:xfrm>
        </p:grpSpPr>
        <p:sp>
          <p:nvSpPr>
            <p:cNvPr id="419" name="Google Shape;419;p5"/>
            <p:cNvSpPr/>
            <p:nvPr/>
          </p:nvSpPr>
          <p:spPr>
            <a:xfrm>
              <a:off x="922713"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5"/>
            <p:cNvSpPr/>
            <p:nvPr/>
          </p:nvSpPr>
          <p:spPr>
            <a:xfrm>
              <a:off x="922713" y="5489439"/>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1" name="Google Shape;421;p5"/>
            <p:cNvSpPr/>
            <p:nvPr/>
          </p:nvSpPr>
          <p:spPr>
            <a:xfrm>
              <a:off x="6096000" y="2776546"/>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2" name="Google Shape;422;p5"/>
            <p:cNvSpPr/>
            <p:nvPr/>
          </p:nvSpPr>
          <p:spPr>
            <a:xfrm>
              <a:off x="6096000"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3" name="Google Shape;423;p5"/>
            <p:cNvSpPr/>
            <p:nvPr/>
          </p:nvSpPr>
          <p:spPr>
            <a:xfrm>
              <a:off x="6096000" y="5497515"/>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4" name="Google Shape;424;p5"/>
            <p:cNvSpPr/>
            <p:nvPr/>
          </p:nvSpPr>
          <p:spPr>
            <a:xfrm>
              <a:off x="922713" y="2776546"/>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5" name="Google Shape;425;p5"/>
            <p:cNvSpPr/>
            <p:nvPr/>
          </p:nvSpPr>
          <p:spPr>
            <a:xfrm>
              <a:off x="922713" y="2776546"/>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6" name="Google Shape;426;p5"/>
            <p:cNvSpPr/>
            <p:nvPr/>
          </p:nvSpPr>
          <p:spPr>
            <a:xfrm>
              <a:off x="92271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7" name="Google Shape;427;p5"/>
            <p:cNvSpPr/>
            <p:nvPr/>
          </p:nvSpPr>
          <p:spPr>
            <a:xfrm>
              <a:off x="922711" y="5486337"/>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8" name="Google Shape;428;p5"/>
            <p:cNvSpPr/>
            <p:nvPr/>
          </p:nvSpPr>
          <p:spPr>
            <a:xfrm>
              <a:off x="6096000" y="2776546"/>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9" name="Google Shape;429;p5"/>
            <p:cNvSpPr/>
            <p:nvPr/>
          </p:nvSpPr>
          <p:spPr>
            <a:xfrm>
              <a:off x="609600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0" name="Google Shape;430;p5"/>
            <p:cNvSpPr/>
            <p:nvPr/>
          </p:nvSpPr>
          <p:spPr>
            <a:xfrm>
              <a:off x="6096000" y="5497515"/>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31" name="Google Shape;431;p5"/>
          <p:cNvSpPr txBox="1"/>
          <p:nvPr/>
        </p:nvSpPr>
        <p:spPr>
          <a:xfrm>
            <a:off x="1884347" y="1405755"/>
            <a:ext cx="3556932" cy="830956"/>
          </a:xfrm>
          <a:prstGeom prst="rect">
            <a:avLst/>
          </a:prstGeom>
          <a:noFill/>
          <a:ln>
            <a:noFill/>
          </a:ln>
        </p:spPr>
        <p:txBody>
          <a:bodyPr spcFirstLastPara="1" wrap="square" lIns="91425" tIns="45700" rIns="91425" bIns="45700" anchor="t" anchorCtr="0">
            <a:spAutoFit/>
          </a:bodyPr>
          <a:lstStyle/>
          <a:p>
            <a:pPr lvl="0"/>
            <a:r>
              <a:rPr lang="nl-NL" sz="1600" b="1" dirty="0">
                <a:latin typeface="Calibri" panose="020F0502020204030204" pitchFamily="34" charset="0"/>
                <a:cs typeface="Calibri" panose="020F0502020204030204" pitchFamily="34" charset="0"/>
              </a:rPr>
              <a:t>Cursusinhoud</a:t>
            </a:r>
            <a:br>
              <a:rPr lang="nl-NL" sz="1600" dirty="0">
                <a:latin typeface="Calibri" panose="020F0502020204030204" pitchFamily="34" charset="0"/>
                <a:cs typeface="Calibri" panose="020F0502020204030204" pitchFamily="34" charset="0"/>
              </a:rPr>
            </a:br>
            <a:r>
              <a:rPr lang="nl-NL" sz="1600" dirty="0">
                <a:latin typeface="Calibri" panose="020F0502020204030204" pitchFamily="34" charset="0"/>
                <a:cs typeface="Calibri" panose="020F0502020204030204" pitchFamily="34" charset="0"/>
              </a:rPr>
              <a:t>Komt deze overeen met jouw leerbehoeften en doelen?</a:t>
            </a:r>
            <a:endParaRPr sz="1600" b="0" i="0" u="none" strike="noStrike" cap="none" dirty="0">
              <a:solidFill>
                <a:srgbClr val="171616"/>
              </a:solidFill>
              <a:latin typeface="Calibri" panose="020F0502020204030204" pitchFamily="34" charset="0"/>
              <a:ea typeface="Calibri"/>
              <a:cs typeface="Calibri" panose="020F0502020204030204" pitchFamily="34" charset="0"/>
              <a:sym typeface="Calibri"/>
            </a:endParaRPr>
          </a:p>
        </p:txBody>
      </p:sp>
      <p:sp>
        <p:nvSpPr>
          <p:cNvPr id="432" name="Google Shape;432;p5"/>
          <p:cNvSpPr txBox="1"/>
          <p:nvPr/>
        </p:nvSpPr>
        <p:spPr>
          <a:xfrm>
            <a:off x="7409989" y="1432672"/>
            <a:ext cx="3556932" cy="830956"/>
          </a:xfrm>
          <a:prstGeom prst="rect">
            <a:avLst/>
          </a:prstGeom>
          <a:noFill/>
          <a:ln>
            <a:noFill/>
          </a:ln>
        </p:spPr>
        <p:txBody>
          <a:bodyPr spcFirstLastPara="1" wrap="square" lIns="91425" tIns="45700" rIns="91425" bIns="45700" anchor="t" anchorCtr="0">
            <a:spAutoFit/>
          </a:bodyPr>
          <a:lstStyle/>
          <a:p>
            <a:pPr lvl="0"/>
            <a:r>
              <a:rPr lang="nl-NL" sz="1600" b="1" dirty="0">
                <a:latin typeface="Calibri" panose="020F0502020204030204" pitchFamily="34" charset="0"/>
                <a:cs typeface="Calibri" panose="020F0502020204030204" pitchFamily="34" charset="0"/>
              </a:rPr>
              <a:t>Kosten &amp; financiële steun</a:t>
            </a:r>
            <a:br>
              <a:rPr lang="nl-NL" sz="1600" dirty="0">
                <a:latin typeface="Calibri" panose="020F0502020204030204" pitchFamily="34" charset="0"/>
                <a:cs typeface="Calibri" panose="020F0502020204030204" pitchFamily="34" charset="0"/>
              </a:rPr>
            </a:br>
            <a:r>
              <a:rPr lang="nl-NL" sz="1600" dirty="0">
                <a:latin typeface="Calibri" panose="020F0502020204030204" pitchFamily="34" charset="0"/>
                <a:cs typeface="Calibri" panose="020F0502020204030204" pitchFamily="34" charset="0"/>
              </a:rPr>
              <a:t>Is het betaalbaar? Zijn er beurzen of gratis opties beschikbaar?</a:t>
            </a:r>
            <a:endParaRPr sz="1600" dirty="0">
              <a:solidFill>
                <a:srgbClr val="171616"/>
              </a:solidFill>
              <a:latin typeface="Calibri" panose="020F0502020204030204" pitchFamily="34" charset="0"/>
              <a:ea typeface="Calibri"/>
              <a:cs typeface="Calibri" panose="020F0502020204030204" pitchFamily="34" charset="0"/>
              <a:sym typeface="Calibri"/>
            </a:endParaRPr>
          </a:p>
        </p:txBody>
      </p:sp>
      <p:sp>
        <p:nvSpPr>
          <p:cNvPr id="433" name="Google Shape;433;p5"/>
          <p:cNvSpPr txBox="1"/>
          <p:nvPr/>
        </p:nvSpPr>
        <p:spPr>
          <a:xfrm>
            <a:off x="1884347" y="2910006"/>
            <a:ext cx="3556800" cy="830956"/>
          </a:xfrm>
          <a:prstGeom prst="rect">
            <a:avLst/>
          </a:prstGeom>
          <a:noFill/>
          <a:ln>
            <a:noFill/>
          </a:ln>
        </p:spPr>
        <p:txBody>
          <a:bodyPr spcFirstLastPara="1" wrap="square" lIns="91425" tIns="45700" rIns="91425" bIns="45700" anchor="t" anchorCtr="0">
            <a:spAutoFit/>
          </a:bodyPr>
          <a:lstStyle/>
          <a:p>
            <a:pPr lvl="0"/>
            <a:r>
              <a:rPr lang="nl-NL" sz="1600" b="1" dirty="0">
                <a:latin typeface="Calibri" panose="020F0502020204030204" pitchFamily="34" charset="0"/>
                <a:cs typeface="Calibri" panose="020F0502020204030204" pitchFamily="34" charset="0"/>
              </a:rPr>
              <a:t>Duur &amp; planning</a:t>
            </a:r>
            <a:br>
              <a:rPr lang="nl-NL" sz="1600" dirty="0">
                <a:latin typeface="Calibri" panose="020F0502020204030204" pitchFamily="34" charset="0"/>
                <a:cs typeface="Calibri" panose="020F0502020204030204" pitchFamily="34" charset="0"/>
              </a:rPr>
            </a:br>
            <a:r>
              <a:rPr lang="nl-NL" sz="1600" dirty="0">
                <a:latin typeface="Calibri" panose="020F0502020204030204" pitchFamily="34" charset="0"/>
                <a:cs typeface="Calibri" panose="020F0502020204030204" pitchFamily="34" charset="0"/>
              </a:rPr>
              <a:t>Kun je realistisch gezien de sessies volgen?</a:t>
            </a:r>
            <a:endParaRPr sz="1600" dirty="0">
              <a:solidFill>
                <a:srgbClr val="171616"/>
              </a:solidFill>
              <a:latin typeface="Calibri" panose="020F0502020204030204" pitchFamily="34" charset="0"/>
              <a:ea typeface="Calibri"/>
              <a:cs typeface="Calibri" panose="020F0502020204030204" pitchFamily="34" charset="0"/>
              <a:sym typeface="Calibri"/>
            </a:endParaRPr>
          </a:p>
        </p:txBody>
      </p:sp>
      <p:sp>
        <p:nvSpPr>
          <p:cNvPr id="434" name="Google Shape;434;p5"/>
          <p:cNvSpPr txBox="1"/>
          <p:nvPr/>
        </p:nvSpPr>
        <p:spPr>
          <a:xfrm>
            <a:off x="7409989" y="2852932"/>
            <a:ext cx="3556932" cy="830956"/>
          </a:xfrm>
          <a:prstGeom prst="rect">
            <a:avLst/>
          </a:prstGeom>
          <a:noFill/>
          <a:ln>
            <a:noFill/>
          </a:ln>
        </p:spPr>
        <p:txBody>
          <a:bodyPr spcFirstLastPara="1" wrap="square" lIns="91425" tIns="45700" rIns="91425" bIns="45700" anchor="t" anchorCtr="0">
            <a:spAutoFit/>
          </a:bodyPr>
          <a:lstStyle/>
          <a:p>
            <a:pPr lvl="0"/>
            <a:r>
              <a:rPr lang="nl-NL" sz="1600" b="1" dirty="0">
                <a:latin typeface="Calibri" panose="020F0502020204030204" pitchFamily="34" charset="0"/>
                <a:cs typeface="Calibri" panose="020F0502020204030204" pitchFamily="34" charset="0"/>
              </a:rPr>
              <a:t>Erkenning</a:t>
            </a:r>
            <a:br>
              <a:rPr lang="nl-NL" sz="1600" dirty="0">
                <a:latin typeface="Calibri" panose="020F0502020204030204" pitchFamily="34" charset="0"/>
                <a:cs typeface="Calibri" panose="020F0502020204030204" pitchFamily="34" charset="0"/>
              </a:rPr>
            </a:br>
            <a:r>
              <a:rPr lang="nl-NL" sz="1600" dirty="0">
                <a:latin typeface="Calibri" panose="020F0502020204030204" pitchFamily="34" charset="0"/>
                <a:cs typeface="Calibri" panose="020F0502020204030204" pitchFamily="34" charset="0"/>
              </a:rPr>
              <a:t>Biedt de cursus een certificaat of kwalificatie?</a:t>
            </a:r>
            <a:endParaRPr sz="1600" dirty="0">
              <a:solidFill>
                <a:srgbClr val="171616"/>
              </a:solidFill>
              <a:latin typeface="Calibri" panose="020F0502020204030204" pitchFamily="34" charset="0"/>
              <a:ea typeface="Calibri"/>
              <a:cs typeface="Calibri" panose="020F0502020204030204" pitchFamily="34" charset="0"/>
              <a:sym typeface="Calibri"/>
            </a:endParaRPr>
          </a:p>
        </p:txBody>
      </p:sp>
      <p:sp>
        <p:nvSpPr>
          <p:cNvPr id="435" name="Google Shape;435;p5"/>
          <p:cNvSpPr txBox="1"/>
          <p:nvPr/>
        </p:nvSpPr>
        <p:spPr>
          <a:xfrm>
            <a:off x="1884347" y="4248292"/>
            <a:ext cx="3556932" cy="830956"/>
          </a:xfrm>
          <a:prstGeom prst="rect">
            <a:avLst/>
          </a:prstGeom>
          <a:noFill/>
          <a:ln>
            <a:noFill/>
          </a:ln>
        </p:spPr>
        <p:txBody>
          <a:bodyPr spcFirstLastPara="1" wrap="square" lIns="91425" tIns="45700" rIns="91425" bIns="45700" anchor="t" anchorCtr="0">
            <a:spAutoFit/>
          </a:bodyPr>
          <a:lstStyle/>
          <a:p>
            <a:pPr lvl="0"/>
            <a:r>
              <a:rPr lang="nl-NL" sz="1600" b="1" dirty="0">
                <a:latin typeface="Calibri" panose="020F0502020204030204" pitchFamily="34" charset="0"/>
                <a:cs typeface="Calibri" panose="020F0502020204030204" pitchFamily="34" charset="0"/>
              </a:rPr>
              <a:t>Format</a:t>
            </a:r>
            <a:br>
              <a:rPr lang="nl-NL" sz="1600" dirty="0">
                <a:latin typeface="Calibri" panose="020F0502020204030204" pitchFamily="34" charset="0"/>
                <a:cs typeface="Calibri" panose="020F0502020204030204" pitchFamily="34" charset="0"/>
              </a:rPr>
            </a:br>
            <a:r>
              <a:rPr lang="nl-NL" sz="1600" dirty="0">
                <a:latin typeface="Calibri" panose="020F0502020204030204" pitchFamily="34" charset="0"/>
                <a:cs typeface="Calibri" panose="020F0502020204030204" pitchFamily="34" charset="0"/>
              </a:rPr>
              <a:t>Is het online, klassikaal of blended? Wat past het beste bij jou?</a:t>
            </a:r>
            <a:endParaRPr sz="1600" dirty="0">
              <a:solidFill>
                <a:srgbClr val="171616"/>
              </a:solidFill>
              <a:latin typeface="Calibri" panose="020F0502020204030204" pitchFamily="34" charset="0"/>
              <a:ea typeface="Calibri"/>
              <a:cs typeface="Calibri" panose="020F0502020204030204" pitchFamily="34" charset="0"/>
              <a:sym typeface="Calibri"/>
            </a:endParaRPr>
          </a:p>
        </p:txBody>
      </p:sp>
      <p:sp>
        <p:nvSpPr>
          <p:cNvPr id="436" name="Google Shape;436;p5"/>
          <p:cNvSpPr txBox="1"/>
          <p:nvPr/>
        </p:nvSpPr>
        <p:spPr>
          <a:xfrm>
            <a:off x="7409989" y="4371402"/>
            <a:ext cx="3556800" cy="830956"/>
          </a:xfrm>
          <a:prstGeom prst="rect">
            <a:avLst/>
          </a:prstGeom>
          <a:noFill/>
          <a:ln>
            <a:noFill/>
          </a:ln>
        </p:spPr>
        <p:txBody>
          <a:bodyPr spcFirstLastPara="1" wrap="square" lIns="91425" tIns="45700" rIns="91425" bIns="45700" anchor="t" anchorCtr="0">
            <a:spAutoFit/>
          </a:bodyPr>
          <a:lstStyle/>
          <a:p>
            <a:pPr lvl="0"/>
            <a:r>
              <a:rPr lang="nl-NL" sz="1600" b="1" dirty="0">
                <a:latin typeface="Calibri" panose="020F0502020204030204" pitchFamily="34" charset="0"/>
                <a:cs typeface="Calibri" panose="020F0502020204030204" pitchFamily="34" charset="0"/>
              </a:rPr>
              <a:t>Trainer &amp; organisatie</a:t>
            </a:r>
            <a:br>
              <a:rPr lang="nl-NL" sz="1600" dirty="0">
                <a:latin typeface="Calibri" panose="020F0502020204030204" pitchFamily="34" charset="0"/>
                <a:cs typeface="Calibri" panose="020F0502020204030204" pitchFamily="34" charset="0"/>
              </a:rPr>
            </a:br>
            <a:r>
              <a:rPr lang="nl-NL" sz="1600" dirty="0">
                <a:latin typeface="Calibri" panose="020F0502020204030204" pitchFamily="34" charset="0"/>
                <a:cs typeface="Calibri" panose="020F0502020204030204" pitchFamily="34" charset="0"/>
              </a:rPr>
              <a:t>Is de aanbieder betrouwbaar en ervaren?</a:t>
            </a:r>
            <a:endParaRPr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97C047BC-4D2D-FB3F-6C07-37AD8CA03962}"/>
              </a:ext>
            </a:extLst>
          </p:cNvPr>
          <p:cNvSpPr txBox="1"/>
          <p:nvPr/>
        </p:nvSpPr>
        <p:spPr>
          <a:xfrm>
            <a:off x="835230" y="5595257"/>
            <a:ext cx="1066008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panose="020F0502020204030204" pitchFamily="34" charset="0"/>
                <a:cs typeface="Calibri" panose="020F0502020204030204" pitchFamily="34" charset="0"/>
              </a:rPr>
              <a:t>📝 </a:t>
            </a:r>
            <a:r>
              <a:rPr lang="nl-NL" sz="2000" b="1" dirty="0">
                <a:latin typeface="Calibri" panose="020F0502020204030204" pitchFamily="34" charset="0"/>
                <a:cs typeface="Calibri" panose="020F0502020204030204" pitchFamily="34" charset="0"/>
              </a:rPr>
              <a:t>Mini-oefening:</a:t>
            </a:r>
            <a:r>
              <a:rPr lang="nl-NL" sz="2000" dirty="0">
                <a:latin typeface="Calibri" panose="020F0502020204030204" pitchFamily="34" charset="0"/>
                <a:cs typeface="Calibri" panose="020F0502020204030204" pitchFamily="34" charset="0"/>
              </a:rPr>
              <a:t> Kies twee echte of denkbeeldige opleidingsopties. Gebruik deze criteria om ze te vergelijken en beslis welke beter aansluit bij jouw doelen en behoeften.</a:t>
            </a:r>
            <a:endParaRPr lang="en-US" sz="1800" dirty="0">
              <a:latin typeface="Calibri" panose="020F0502020204030204" pitchFamily="34" charset="0"/>
              <a:cs typeface="Calibri" panose="020F0502020204030204" pitchFamily="34" charset="0"/>
            </a:endParaRPr>
          </a:p>
        </p:txBody>
      </p:sp>
    </p:spTree>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
          <p:cNvSpPr txBox="1">
            <a:spLocks noGrp="1"/>
          </p:cNvSpPr>
          <p:nvPr>
            <p:ph type="body" idx="1"/>
          </p:nvPr>
        </p:nvSpPr>
        <p:spPr>
          <a:xfrm>
            <a:off x="362081" y="321855"/>
            <a:ext cx="9776529" cy="255661"/>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Balans vinden tussen opleiding en het echte leven</a:t>
            </a:r>
            <a:endParaRPr dirty="0"/>
          </a:p>
        </p:txBody>
      </p:sp>
      <p:sp>
        <p:nvSpPr>
          <p:cNvPr id="442" name="Google Shape;442;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spcBef>
                <a:spcPts val="0"/>
              </a:spcBef>
              <a:buNone/>
            </a:pPr>
            <a:r>
              <a:rPr lang="nl-NL" b="1" dirty="0"/>
              <a:t>Zelfs wanneer de motivatie hoog is, is het niet altijd eenvoudig om ruimte te maken voor leren. </a:t>
            </a:r>
            <a:r>
              <a:rPr lang="nl-NL" dirty="0"/>
              <a:t>Werk, gezin en andere verantwoordelijkheden concurreren vaak om je tijd en energie. </a:t>
            </a:r>
          </a:p>
          <a:p>
            <a:pPr marL="0" lvl="0" indent="0">
              <a:spcBef>
                <a:spcPts val="0"/>
              </a:spcBef>
              <a:buNone/>
            </a:pPr>
            <a:endParaRPr lang="nl-NL" b="1" dirty="0"/>
          </a:p>
          <a:p>
            <a:pPr marL="0" lvl="0" indent="0">
              <a:spcBef>
                <a:spcPts val="0"/>
              </a:spcBef>
              <a:buNone/>
            </a:pPr>
            <a:r>
              <a:rPr lang="nl-NL" b="1" dirty="0"/>
              <a:t>Om leren duurzaam vol te houden, moet je realistisch én mild voor jezelf zijn. </a:t>
            </a:r>
          </a:p>
          <a:p>
            <a:pPr marL="0" lvl="0" indent="0">
              <a:spcBef>
                <a:spcPts val="0"/>
              </a:spcBef>
              <a:buNone/>
            </a:pPr>
            <a:endParaRPr lang="nl-NL" b="1" dirty="0"/>
          </a:p>
          <a:p>
            <a:pPr marL="0" lvl="0" indent="0">
              <a:spcBef>
                <a:spcPts val="0"/>
              </a:spcBef>
              <a:buNone/>
            </a:pPr>
            <a:r>
              <a:rPr lang="nl-NL" dirty="0"/>
              <a:t>Stel jezelf vragen als:</a:t>
            </a:r>
            <a:endParaRPr dirty="0"/>
          </a:p>
          <a:p>
            <a:pPr marL="342900" lvl="0"/>
            <a:r>
              <a:rPr lang="nl-NL" dirty="0"/>
              <a:t>Hoeveel uur kan ik écht per week vrijmaken?  </a:t>
            </a:r>
          </a:p>
          <a:p>
            <a:pPr marL="342900" lvl="0"/>
            <a:r>
              <a:rPr lang="nl-NL" dirty="0"/>
              <a:t>Heb ik flexibiliteit nodig (asynchrone cursussen, opgenomen sessies)?  </a:t>
            </a:r>
          </a:p>
          <a:p>
            <a:pPr marL="342900" lvl="0"/>
            <a:r>
              <a:rPr lang="nl-NL" dirty="0"/>
              <a:t>Kan ik steun krijgen van familie of vrienden terwijl ik studeer?</a:t>
            </a:r>
            <a:endParaRPr dirty="0"/>
          </a:p>
          <a:p>
            <a:pPr marL="0" lvl="0" indent="0">
              <a:buNone/>
            </a:pPr>
            <a:r>
              <a:rPr lang="nl-NL" dirty="0">
                <a:solidFill>
                  <a:schemeClr val="dk1"/>
                </a:solidFill>
              </a:rPr>
              <a:t>Digitale flexibiliteit is essentieel voor volwassen lerenden; de EU benadrukt dit in het </a:t>
            </a:r>
            <a:r>
              <a:rPr lang="nl-NL" i="1" dirty="0">
                <a:solidFill>
                  <a:schemeClr val="dk1"/>
                </a:solidFill>
              </a:rPr>
              <a:t>Digital Education Action Plan 2021–2027. Een goede cursus past niet alleen bij jouw doelen, maar ook bij jouw leven.</a:t>
            </a:r>
            <a:endParaRPr i="1" dirty="0"/>
          </a:p>
        </p:txBody>
      </p:sp>
      <p:pic>
        <p:nvPicPr>
          <p:cNvPr id="443" name="Google Shape;443;p6" title="donna-anziana-del-colpo-medio-che-studia-nell-aula.jpg"/>
          <p:cNvPicPr preferRelativeResize="0">
            <a:picLocks noGrp="1"/>
          </p:cNvPicPr>
          <p:nvPr>
            <p:ph type="pic" idx="3"/>
          </p:nvPr>
        </p:nvPicPr>
        <p:blipFill rotWithShape="1">
          <a:blip r:embed="rId4">
            <a:alphaModFix/>
          </a:blip>
          <a:srcRect t="18318" b="21581"/>
          <a:stretch/>
        </p:blipFill>
        <p:spPr>
          <a:xfrm>
            <a:off x="7573992" y="2334815"/>
            <a:ext cx="4618010" cy="4157932"/>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a:extLst>
              <a:ext uri="{FF2B5EF4-FFF2-40B4-BE49-F238E27FC236}">
                <a16:creationId xmlns:a16="http://schemas.microsoft.com/office/drawing/2014/main" id="{DEDBE5FC-8C53-F3DD-F918-56D688C34295}"/>
              </a:ext>
            </a:extLst>
          </p:cNvPr>
          <p:cNvSpPr txBox="1"/>
          <p:nvPr/>
        </p:nvSpPr>
        <p:spPr>
          <a:xfrm>
            <a:off x="326781" y="368761"/>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Latn-RS" sz="4000" b="1" dirty="0">
                <a:solidFill>
                  <a:srgbClr val="E64424"/>
                </a:solidFill>
                <a:latin typeface="Calibri"/>
                <a:cs typeface="Calibri"/>
              </a:rPr>
              <a:t>Afrondende discussie</a:t>
            </a:r>
            <a:endParaRPr lang="en-US" sz="4000" b="1" dirty="0">
              <a:solidFill>
                <a:srgbClr val="E64424"/>
              </a:solidFill>
              <a:latin typeface="Calibri"/>
              <a:cs typeface="Calibri"/>
            </a:endParaRPr>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3C9B31C9-3176-ABBE-8A97-08CA7D135432}"/>
              </a:ext>
            </a:extLst>
          </p:cNvPr>
          <p:cNvPicPr>
            <a:picLocks noChangeAspect="1"/>
          </p:cNvPicPr>
          <p:nvPr/>
        </p:nvPicPr>
        <p:blipFill>
          <a:blip r:embed="rId2"/>
          <a:stretch>
            <a:fillRect/>
          </a:stretch>
        </p:blipFill>
        <p:spPr>
          <a:xfrm>
            <a:off x="499135" y="4774252"/>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953F9E50-AF20-85A1-267B-CF03037D7CC7}"/>
              </a:ext>
            </a:extLst>
          </p:cNvPr>
          <p:cNvPicPr>
            <a:picLocks noChangeAspect="1"/>
          </p:cNvPicPr>
          <p:nvPr/>
        </p:nvPicPr>
        <p:blipFill>
          <a:blip r:embed="rId2"/>
          <a:stretch>
            <a:fillRect/>
          </a:stretch>
        </p:blipFill>
        <p:spPr>
          <a:xfrm>
            <a:off x="503464" y="3214997"/>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3CE45C0E-74C5-3572-9078-4297CC93A65F}"/>
              </a:ext>
            </a:extLst>
          </p:cNvPr>
          <p:cNvPicPr>
            <a:picLocks noChangeAspect="1"/>
          </p:cNvPicPr>
          <p:nvPr/>
        </p:nvPicPr>
        <p:blipFill>
          <a:blip r:embed="rId2"/>
          <a:stretch>
            <a:fillRect/>
          </a:stretch>
        </p:blipFill>
        <p:spPr>
          <a:xfrm>
            <a:off x="507794" y="1626053"/>
            <a:ext cx="438150" cy="438150"/>
          </a:xfrm>
          <a:prstGeom prst="rect">
            <a:avLst/>
          </a:prstGeom>
        </p:spPr>
      </p:pic>
      <p:sp>
        <p:nvSpPr>
          <p:cNvPr id="22" name="CasellaDiTesto 21">
            <a:extLst>
              <a:ext uri="{FF2B5EF4-FFF2-40B4-BE49-F238E27FC236}">
                <a16:creationId xmlns:a16="http://schemas.microsoft.com/office/drawing/2014/main" id="{2914007C-5925-E199-BE51-50D1B7CC147F}"/>
              </a:ext>
            </a:extLst>
          </p:cNvPr>
          <p:cNvSpPr txBox="1"/>
          <p:nvPr/>
        </p:nvSpPr>
        <p:spPr>
          <a:xfrm>
            <a:off x="1310244" y="1607127"/>
            <a:ext cx="806730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latin typeface="Calibri" panose="020F0502020204030204" pitchFamily="34" charset="0"/>
                <a:cs typeface="Calibri" panose="020F0502020204030204" pitchFamily="34" charset="0"/>
              </a:rPr>
              <a:t>Wat wil ik op dit moment écht leren, en waarom?</a:t>
            </a:r>
            <a:endParaRPr lang="en-US"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4E880D9B-DEB6-2FA5-7777-61AB338A0EFE}"/>
              </a:ext>
            </a:extLst>
          </p:cNvPr>
          <p:cNvSpPr txBox="1"/>
          <p:nvPr/>
        </p:nvSpPr>
        <p:spPr>
          <a:xfrm>
            <a:off x="1310244" y="3210295"/>
            <a:ext cx="1037829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latin typeface="Calibri" panose="020F0502020204030204" pitchFamily="34" charset="0"/>
                <a:cs typeface="Calibri" panose="020F0502020204030204" pitchFamily="34" charset="0"/>
              </a:rPr>
              <a:t>Welke vorm van training past het beste bij mijn beschikbare tijd en energie?</a:t>
            </a:r>
            <a:endParaRPr lang="en-US"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C138D184-366A-B1DD-8AA9-836DFA9327D8}"/>
              </a:ext>
            </a:extLst>
          </p:cNvPr>
          <p:cNvSpPr txBox="1"/>
          <p:nvPr/>
        </p:nvSpPr>
        <p:spPr>
          <a:xfrm>
            <a:off x="1310243" y="4585854"/>
            <a:ext cx="985506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latin typeface="Calibri" panose="020F0502020204030204" pitchFamily="34" charset="0"/>
                <a:cs typeface="Calibri" panose="020F0502020204030204" pitchFamily="34" charset="0"/>
              </a:rPr>
              <a:t>Heb ik ooit een cursus gevolgd die niet bij mij paste? Wat zou ik nu anders kunnen doen?</a:t>
            </a:r>
            <a:endParaRPr lang="it-IT"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4727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nl-NL" dirty="0"/>
              <a:t>UNIT 3.4: Aanvraag- en inschrijvingsprocedures</a:t>
            </a:r>
            <a:endParaRPr lang="en-GB" noProof="0" dirty="0"/>
          </a:p>
        </p:txBody>
      </p:sp>
    </p:spTree>
    <p:extLst>
      <p:ext uri="{BB962C8B-B14F-4D97-AF65-F5344CB8AC3E}">
        <p14:creationId xmlns:p14="http://schemas.microsoft.com/office/powerpoint/2010/main" val="121915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802DDCE9-2D3E-1EC5-9C55-7E295BC3C7A7}"/>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01D209AE-F065-6661-0F8B-91ABF2975B82}"/>
              </a:ext>
            </a:extLst>
          </p:cNvPr>
          <p:cNvSpPr txBox="1">
            <a:spLocks noGrp="1"/>
          </p:cNvSpPr>
          <p:nvPr>
            <p:ph type="body" idx="2"/>
          </p:nvPr>
        </p:nvSpPr>
        <p:spPr>
          <a:xfrm>
            <a:off x="4756312" y="2626625"/>
            <a:ext cx="6950400" cy="1954500"/>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3A3838"/>
              </a:buClr>
              <a:buSzPts val="2000"/>
            </a:pPr>
            <a:r>
              <a:rPr lang="nl-NL" sz="2400" dirty="0"/>
              <a:t>Je leert hoe je praktische stappen kunt zetten richting inschrijving voor een training. Van het begrijpen welke documenten nodig zijn tot weten waar en hoe je je kunt aanmelden: dit onderdeel helpt je om met vertrouwen de stap te zetten van interesse naar actie.</a:t>
            </a:r>
            <a:endParaRPr lang="en-US" sz="2200" dirty="0"/>
          </a:p>
        </p:txBody>
      </p:sp>
    </p:spTree>
    <p:extLst>
      <p:ext uri="{BB962C8B-B14F-4D97-AF65-F5344CB8AC3E}">
        <p14:creationId xmlns:p14="http://schemas.microsoft.com/office/powerpoint/2010/main" val="1528879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Wat je nodig kunt hebben om je aan te melden</a:t>
            </a:r>
            <a:endParaRPr dirty="0"/>
          </a:p>
        </p:txBody>
      </p:sp>
      <p:sp>
        <p:nvSpPr>
          <p:cNvPr id="460" name="Google Shape;460;p9"/>
          <p:cNvSpPr txBox="1"/>
          <p:nvPr/>
        </p:nvSpPr>
        <p:spPr>
          <a:xfrm>
            <a:off x="954475" y="1301464"/>
            <a:ext cx="10876365" cy="646290"/>
          </a:xfrm>
          <a:prstGeom prst="rect">
            <a:avLst/>
          </a:prstGeom>
          <a:noFill/>
          <a:ln>
            <a:noFill/>
          </a:ln>
        </p:spPr>
        <p:txBody>
          <a:bodyPr spcFirstLastPara="1" wrap="square" lIns="91425" tIns="45700" rIns="91425" bIns="45700" anchor="t" anchorCtr="0">
            <a:spAutoFit/>
          </a:bodyPr>
          <a:lstStyle/>
          <a:p>
            <a:r>
              <a:rPr lang="nl-NL" sz="1800" b="1" dirty="0">
                <a:latin typeface="Calibri" panose="020F0502020204030204" pitchFamily="34" charset="0"/>
                <a:cs typeface="Calibri" panose="020F0502020204030204" pitchFamily="34" charset="0"/>
              </a:rPr>
              <a:t>Persoonlijke gegevens </a:t>
            </a:r>
            <a:r>
              <a:rPr lang="nl-NL" sz="1800" i="1" dirty="0">
                <a:latin typeface="Calibri" panose="020F0502020204030204" pitchFamily="34" charset="0"/>
                <a:cs typeface="Calibri" panose="020F0502020204030204" pitchFamily="34" charset="0"/>
              </a:rPr>
              <a:t>(Vereist)</a:t>
            </a:r>
            <a:br>
              <a:rPr lang="nl-NL" sz="1800" dirty="0">
                <a:latin typeface="Calibri" panose="020F0502020204030204" pitchFamily="34" charset="0"/>
                <a:cs typeface="Calibri" panose="020F0502020204030204" pitchFamily="34" charset="0"/>
              </a:rPr>
            </a:br>
            <a:r>
              <a:rPr lang="nl-NL" sz="1800" dirty="0">
                <a:latin typeface="Calibri" panose="020F0502020204030204" pitchFamily="34" charset="0"/>
                <a:cs typeface="Calibri" panose="020F0502020204030204" pitchFamily="34" charset="0"/>
              </a:rPr>
              <a:t>Volledige naam, contactgegevens, geboortedatum — controleer altijd de spelling zorgvuldig!</a:t>
            </a:r>
            <a:endParaRPr lang="it-IT" sz="1800" dirty="0">
              <a:solidFill>
                <a:schemeClr val="dk1"/>
              </a:solidFill>
              <a:latin typeface="Calibri" panose="020F0502020204030204" pitchFamily="34" charset="0"/>
              <a:ea typeface="Calibri"/>
              <a:cs typeface="Calibri" panose="020F0502020204030204" pitchFamily="34" charset="0"/>
            </a:endParaRPr>
          </a:p>
        </p:txBody>
      </p:sp>
      <p:sp>
        <p:nvSpPr>
          <p:cNvPr id="461" name="Google Shape;461;p9"/>
          <p:cNvSpPr txBox="1"/>
          <p:nvPr/>
        </p:nvSpPr>
        <p:spPr>
          <a:xfrm>
            <a:off x="954475" y="2212176"/>
            <a:ext cx="10876365" cy="646290"/>
          </a:xfrm>
          <a:prstGeom prst="rect">
            <a:avLst/>
          </a:prstGeom>
          <a:noFill/>
          <a:ln>
            <a:noFill/>
          </a:ln>
        </p:spPr>
        <p:txBody>
          <a:bodyPr spcFirstLastPara="1" wrap="square" lIns="91425" tIns="45700" rIns="91425" bIns="45700" anchor="t" anchorCtr="0">
            <a:spAutoFit/>
          </a:bodyPr>
          <a:lstStyle/>
          <a:p>
            <a:r>
              <a:rPr lang="nl-NL" sz="1800" b="1" dirty="0">
                <a:latin typeface="Calibri" panose="020F0502020204030204" pitchFamily="34" charset="0"/>
                <a:cs typeface="Calibri" panose="020F0502020204030204" pitchFamily="34" charset="0"/>
              </a:rPr>
              <a:t>ID of verblijfsvergunning </a:t>
            </a:r>
            <a:r>
              <a:rPr lang="nl-NL" sz="1800" i="1" dirty="0">
                <a:latin typeface="Calibri" panose="020F0502020204030204" pitchFamily="34" charset="0"/>
                <a:cs typeface="Calibri" panose="020F0502020204030204" pitchFamily="34" charset="0"/>
              </a:rPr>
              <a:t>(Vereist)</a:t>
            </a:r>
            <a:br>
              <a:rPr lang="nl-NL" sz="1800" dirty="0">
                <a:latin typeface="Calibri" panose="020F0502020204030204" pitchFamily="34" charset="0"/>
                <a:cs typeface="Calibri" panose="020F0502020204030204" pitchFamily="34" charset="0"/>
              </a:rPr>
            </a:br>
            <a:r>
              <a:rPr lang="nl-NL" sz="1800" dirty="0">
                <a:latin typeface="Calibri" panose="020F0502020204030204" pitchFamily="34" charset="0"/>
                <a:cs typeface="Calibri" panose="020F0502020204030204" pitchFamily="34" charset="0"/>
              </a:rPr>
              <a:t>Een gescande kopie van je nationale identiteitsbewijs of een geldig verblijfsdocument kan vereist zijn.</a:t>
            </a:r>
            <a:endParaRPr sz="1800"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462" name="Google Shape;462;p9"/>
          <p:cNvSpPr txBox="1"/>
          <p:nvPr/>
        </p:nvSpPr>
        <p:spPr>
          <a:xfrm>
            <a:off x="954475" y="3122888"/>
            <a:ext cx="10876365" cy="646290"/>
          </a:xfrm>
          <a:prstGeom prst="rect">
            <a:avLst/>
          </a:prstGeom>
          <a:noFill/>
          <a:ln>
            <a:noFill/>
          </a:ln>
        </p:spPr>
        <p:txBody>
          <a:bodyPr spcFirstLastPara="1" wrap="square" lIns="91425" tIns="45700" rIns="91425" bIns="45700" anchor="t" anchorCtr="0">
            <a:spAutoFit/>
          </a:bodyPr>
          <a:lstStyle/>
          <a:p>
            <a:r>
              <a:rPr lang="nl-NL" sz="1800" b="1" dirty="0">
                <a:latin typeface="Calibri" panose="020F0502020204030204" pitchFamily="34" charset="0"/>
                <a:cs typeface="Calibri" panose="020F0502020204030204" pitchFamily="34" charset="0"/>
              </a:rPr>
              <a:t>Curriculum Vitae (CV) </a:t>
            </a:r>
            <a:r>
              <a:rPr lang="nl-NL" sz="1800" i="1" dirty="0">
                <a:latin typeface="Calibri" panose="020F0502020204030204" pitchFamily="34" charset="0"/>
                <a:cs typeface="Calibri" panose="020F0502020204030204" pitchFamily="34" charset="0"/>
              </a:rPr>
              <a:t>(Vereist)</a:t>
            </a:r>
            <a:br>
              <a:rPr lang="nl-NL" sz="1800" dirty="0">
                <a:latin typeface="Calibri" panose="020F0502020204030204" pitchFamily="34" charset="0"/>
                <a:cs typeface="Calibri" panose="020F0502020204030204" pitchFamily="34" charset="0"/>
              </a:rPr>
            </a:br>
            <a:r>
              <a:rPr lang="nl-NL" sz="1800" dirty="0">
                <a:latin typeface="Calibri" panose="020F0502020204030204" pitchFamily="34" charset="0"/>
                <a:cs typeface="Calibri" panose="020F0502020204030204" pitchFamily="34" charset="0"/>
              </a:rPr>
              <a:t>Zelfs voor cursussen op instapniveau laat een eenvoudig CV je achtergrond en motivatie zien.</a:t>
            </a:r>
            <a:endParaRPr lang="it-IT" sz="1800" dirty="0">
              <a:solidFill>
                <a:schemeClr val="dk1"/>
              </a:solidFill>
              <a:latin typeface="Calibri" panose="020F0502020204030204" pitchFamily="34" charset="0"/>
              <a:ea typeface="Calibri"/>
              <a:cs typeface="Calibri" panose="020F0502020204030204" pitchFamily="34" charset="0"/>
            </a:endParaRPr>
          </a:p>
        </p:txBody>
      </p:sp>
      <p:sp>
        <p:nvSpPr>
          <p:cNvPr id="463" name="Google Shape;463;p9"/>
          <p:cNvSpPr txBox="1"/>
          <p:nvPr/>
        </p:nvSpPr>
        <p:spPr>
          <a:xfrm>
            <a:off x="954475" y="4033600"/>
            <a:ext cx="10876365" cy="646290"/>
          </a:xfrm>
          <a:prstGeom prst="rect">
            <a:avLst/>
          </a:prstGeom>
          <a:noFill/>
          <a:ln>
            <a:noFill/>
          </a:ln>
        </p:spPr>
        <p:txBody>
          <a:bodyPr spcFirstLastPara="1" wrap="square" lIns="91425" tIns="45700" rIns="91425" bIns="45700" anchor="t" anchorCtr="0">
            <a:spAutoFit/>
          </a:bodyPr>
          <a:lstStyle/>
          <a:p>
            <a:r>
              <a:rPr lang="nl-NL" sz="1800" b="1" dirty="0">
                <a:latin typeface="Calibri" panose="020F0502020204030204" pitchFamily="34" charset="0"/>
                <a:cs typeface="Calibri" panose="020F0502020204030204" pitchFamily="34" charset="0"/>
              </a:rPr>
              <a:t>Motivatieverklaring </a:t>
            </a:r>
            <a:r>
              <a:rPr lang="nl-NL" sz="1800" i="1" dirty="0">
                <a:latin typeface="Calibri" panose="020F0502020204030204" pitchFamily="34" charset="0"/>
                <a:cs typeface="Calibri" panose="020F0502020204030204" pitchFamily="34" charset="0"/>
              </a:rPr>
              <a:t>(Optioneel – indien gevraagd)</a:t>
            </a:r>
            <a:br>
              <a:rPr lang="nl-NL" sz="1800" dirty="0">
                <a:latin typeface="Calibri" panose="020F0502020204030204" pitchFamily="34" charset="0"/>
                <a:cs typeface="Calibri" panose="020F0502020204030204" pitchFamily="34" charset="0"/>
              </a:rPr>
            </a:br>
            <a:r>
              <a:rPr lang="nl-NL" sz="1800" dirty="0">
                <a:latin typeface="Calibri" panose="020F0502020204030204" pitchFamily="34" charset="0"/>
                <a:cs typeface="Calibri" panose="020F0502020204030204" pitchFamily="34" charset="0"/>
              </a:rPr>
              <a:t>Een korte paragraaf waarin je uitlegt waarom je de cursus wilt volgen (indien gevraagd).</a:t>
            </a:r>
            <a:endParaRPr sz="1800" dirty="0">
              <a:solidFill>
                <a:schemeClr val="dk1"/>
              </a:solidFill>
              <a:latin typeface="Calibri" panose="020F0502020204030204" pitchFamily="34" charset="0"/>
              <a:ea typeface="Calibri"/>
              <a:cs typeface="Calibri" panose="020F0502020204030204" pitchFamily="34" charset="0"/>
              <a:sym typeface="Calibri"/>
            </a:endParaRPr>
          </a:p>
        </p:txBody>
      </p:sp>
      <p:sp>
        <p:nvSpPr>
          <p:cNvPr id="464" name="Google Shape;464;p9"/>
          <p:cNvSpPr txBox="1"/>
          <p:nvPr/>
        </p:nvSpPr>
        <p:spPr>
          <a:xfrm>
            <a:off x="954475" y="4944312"/>
            <a:ext cx="10876365" cy="646290"/>
          </a:xfrm>
          <a:prstGeom prst="rect">
            <a:avLst/>
          </a:prstGeom>
          <a:noFill/>
          <a:ln>
            <a:noFill/>
          </a:ln>
        </p:spPr>
        <p:txBody>
          <a:bodyPr spcFirstLastPara="1" wrap="square" lIns="91425" tIns="45700" rIns="91425" bIns="45700" anchor="t" anchorCtr="0">
            <a:spAutoFit/>
          </a:bodyPr>
          <a:lstStyle/>
          <a:p>
            <a:r>
              <a:rPr lang="nl-NL" sz="1800" b="1" dirty="0">
                <a:latin typeface="Calibri" panose="020F0502020204030204" pitchFamily="34" charset="0"/>
                <a:cs typeface="Calibri" panose="020F0502020204030204" pitchFamily="34" charset="0"/>
              </a:rPr>
              <a:t>Eerdere kwalificaties </a:t>
            </a:r>
            <a:r>
              <a:rPr lang="nl-NL" sz="1800" i="1" dirty="0">
                <a:latin typeface="Calibri" panose="020F0502020204030204" pitchFamily="34" charset="0"/>
                <a:cs typeface="Calibri" panose="020F0502020204030204" pitchFamily="34" charset="0"/>
              </a:rPr>
              <a:t>(Optioneel – indien gevraagd)</a:t>
            </a:r>
            <a:br>
              <a:rPr lang="nl-NL" sz="1800" dirty="0">
                <a:latin typeface="Calibri" panose="020F0502020204030204" pitchFamily="34" charset="0"/>
                <a:cs typeface="Calibri" panose="020F0502020204030204" pitchFamily="34" charset="0"/>
              </a:rPr>
            </a:br>
            <a:r>
              <a:rPr lang="nl-NL" sz="1800" dirty="0">
                <a:latin typeface="Calibri" panose="020F0502020204030204" pitchFamily="34" charset="0"/>
                <a:cs typeface="Calibri" panose="020F0502020204030204" pitchFamily="34" charset="0"/>
              </a:rPr>
              <a:t>Diploma’s of certificaten van eerdere opleidingen of trainingen (indien relevant).</a:t>
            </a:r>
            <a:endParaRPr lang="it-IT" sz="1800" dirty="0">
              <a:solidFill>
                <a:schemeClr val="dk1"/>
              </a:solidFill>
              <a:latin typeface="Calibri" panose="020F0502020204030204" pitchFamily="34" charset="0"/>
              <a:ea typeface="Calibri"/>
              <a:cs typeface="Calibri" panose="020F0502020204030204" pitchFamily="34" charset="0"/>
            </a:endParaRPr>
          </a:p>
        </p:txBody>
      </p:sp>
      <p:sp>
        <p:nvSpPr>
          <p:cNvPr id="465" name="Google Shape;465;p9"/>
          <p:cNvSpPr txBox="1"/>
          <p:nvPr/>
        </p:nvSpPr>
        <p:spPr>
          <a:xfrm>
            <a:off x="954475" y="5855024"/>
            <a:ext cx="10876365" cy="646290"/>
          </a:xfrm>
          <a:prstGeom prst="rect">
            <a:avLst/>
          </a:prstGeom>
          <a:noFill/>
          <a:ln>
            <a:noFill/>
          </a:ln>
        </p:spPr>
        <p:txBody>
          <a:bodyPr spcFirstLastPara="1" wrap="square" lIns="91425" tIns="45700" rIns="91425" bIns="45700" anchor="t" anchorCtr="0">
            <a:spAutoFit/>
          </a:bodyPr>
          <a:lstStyle/>
          <a:p>
            <a:r>
              <a:rPr lang="nl-NL" sz="1800" b="1" dirty="0">
                <a:latin typeface="Calibri" panose="020F0502020204030204" pitchFamily="34" charset="0"/>
                <a:cs typeface="Calibri" panose="020F0502020204030204" pitchFamily="34" charset="0"/>
              </a:rPr>
              <a:t>Aanmeldingsdeadlines </a:t>
            </a:r>
            <a:r>
              <a:rPr lang="nl-NL" sz="1800" i="1" dirty="0">
                <a:latin typeface="Calibri" panose="020F0502020204030204" pitchFamily="34" charset="0"/>
                <a:cs typeface="Calibri" panose="020F0502020204030204" pitchFamily="34" charset="0"/>
              </a:rPr>
              <a:t>(Vereist)</a:t>
            </a:r>
            <a:br>
              <a:rPr lang="nl-NL" sz="1800" dirty="0">
                <a:latin typeface="Calibri" panose="020F0502020204030204" pitchFamily="34" charset="0"/>
                <a:cs typeface="Calibri" panose="020F0502020204030204" pitchFamily="34" charset="0"/>
              </a:rPr>
            </a:br>
            <a:r>
              <a:rPr lang="nl-NL" sz="1800" dirty="0">
                <a:latin typeface="Calibri" panose="020F0502020204030204" pitchFamily="34" charset="0"/>
                <a:cs typeface="Calibri" panose="020F0502020204030204" pitchFamily="34" charset="0"/>
              </a:rPr>
              <a:t>Controleer altijd de sluitingsdatum en meld je vroegtijdig aan — late aanmeldingen worden vaak afgewezen.</a:t>
            </a:r>
            <a:endParaRPr dirty="0">
              <a:solidFill>
                <a:schemeClr val="dk1"/>
              </a:solidFill>
              <a:latin typeface="Calibri" panose="020F0502020204030204" pitchFamily="34" charset="0"/>
              <a:cs typeface="Calibri" panose="020F0502020204030204" pitchFamily="34" charset="0"/>
            </a:endParaRPr>
          </a:p>
        </p:txBody>
      </p:sp>
      <p:pic>
        <p:nvPicPr>
          <p:cNvPr id="466" name="Google Shape;466;p9"/>
          <p:cNvPicPr preferRelativeResize="0"/>
          <p:nvPr/>
        </p:nvPicPr>
        <p:blipFill rotWithShape="1">
          <a:blip r:embed="rId4">
            <a:alphaModFix/>
          </a:blip>
          <a:srcRect/>
          <a:stretch/>
        </p:blipFill>
        <p:spPr>
          <a:xfrm rot="2700000">
            <a:off x="312764" y="1265273"/>
            <a:ext cx="441715" cy="441715"/>
          </a:xfrm>
          <a:prstGeom prst="rect">
            <a:avLst/>
          </a:prstGeom>
          <a:noFill/>
          <a:ln>
            <a:noFill/>
          </a:ln>
        </p:spPr>
      </p:pic>
      <p:pic>
        <p:nvPicPr>
          <p:cNvPr id="467" name="Google Shape;467;p9"/>
          <p:cNvPicPr preferRelativeResize="0"/>
          <p:nvPr/>
        </p:nvPicPr>
        <p:blipFill rotWithShape="1">
          <a:blip r:embed="rId4">
            <a:alphaModFix/>
          </a:blip>
          <a:srcRect/>
          <a:stretch/>
        </p:blipFill>
        <p:spPr>
          <a:xfrm rot="2700000">
            <a:off x="312764" y="2175985"/>
            <a:ext cx="441715" cy="441715"/>
          </a:xfrm>
          <a:prstGeom prst="rect">
            <a:avLst/>
          </a:prstGeom>
          <a:noFill/>
          <a:ln>
            <a:noFill/>
          </a:ln>
        </p:spPr>
      </p:pic>
      <p:pic>
        <p:nvPicPr>
          <p:cNvPr id="468" name="Google Shape;468;p9"/>
          <p:cNvPicPr preferRelativeResize="0"/>
          <p:nvPr/>
        </p:nvPicPr>
        <p:blipFill rotWithShape="1">
          <a:blip r:embed="rId4">
            <a:alphaModFix/>
          </a:blip>
          <a:srcRect/>
          <a:stretch/>
        </p:blipFill>
        <p:spPr>
          <a:xfrm rot="2700000">
            <a:off x="312764" y="3086697"/>
            <a:ext cx="441715" cy="441715"/>
          </a:xfrm>
          <a:prstGeom prst="rect">
            <a:avLst/>
          </a:prstGeom>
          <a:noFill/>
          <a:ln>
            <a:noFill/>
          </a:ln>
        </p:spPr>
      </p:pic>
      <p:pic>
        <p:nvPicPr>
          <p:cNvPr id="469" name="Google Shape;469;p9"/>
          <p:cNvPicPr preferRelativeResize="0"/>
          <p:nvPr/>
        </p:nvPicPr>
        <p:blipFill rotWithShape="1">
          <a:blip r:embed="rId4">
            <a:alphaModFix/>
          </a:blip>
          <a:srcRect/>
          <a:stretch/>
        </p:blipFill>
        <p:spPr>
          <a:xfrm rot="2700000">
            <a:off x="312764" y="3997409"/>
            <a:ext cx="441715" cy="441715"/>
          </a:xfrm>
          <a:prstGeom prst="rect">
            <a:avLst/>
          </a:prstGeom>
          <a:noFill/>
          <a:ln>
            <a:noFill/>
          </a:ln>
        </p:spPr>
      </p:pic>
      <p:pic>
        <p:nvPicPr>
          <p:cNvPr id="470" name="Google Shape;470;p9"/>
          <p:cNvPicPr preferRelativeResize="0"/>
          <p:nvPr/>
        </p:nvPicPr>
        <p:blipFill rotWithShape="1">
          <a:blip r:embed="rId4">
            <a:alphaModFix/>
          </a:blip>
          <a:srcRect/>
          <a:stretch/>
        </p:blipFill>
        <p:spPr>
          <a:xfrm rot="2700000">
            <a:off x="312764" y="4908121"/>
            <a:ext cx="441715" cy="441715"/>
          </a:xfrm>
          <a:prstGeom prst="rect">
            <a:avLst/>
          </a:prstGeom>
          <a:noFill/>
          <a:ln>
            <a:noFill/>
          </a:ln>
        </p:spPr>
      </p:pic>
      <p:pic>
        <p:nvPicPr>
          <p:cNvPr id="471" name="Google Shape;471;p9"/>
          <p:cNvPicPr preferRelativeResize="0"/>
          <p:nvPr/>
        </p:nvPicPr>
        <p:blipFill rotWithShape="1">
          <a:blip r:embed="rId4">
            <a:alphaModFix/>
          </a:blip>
          <a:srcRect/>
          <a:stretch/>
        </p:blipFill>
        <p:spPr>
          <a:xfrm rot="2700000">
            <a:off x="312764" y="5818833"/>
            <a:ext cx="441715" cy="441715"/>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F46103AB-420C-606F-9D6E-9DE721D00914}"/>
              </a:ext>
            </a:extLst>
          </p:cNvPr>
          <p:cNvSpPr/>
          <p:nvPr/>
        </p:nvSpPr>
        <p:spPr>
          <a:xfrm>
            <a:off x="309274" y="1321581"/>
            <a:ext cx="5703626" cy="1121831"/>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dirty="0">
                <a:solidFill>
                  <a:schemeClr val="tx1"/>
                </a:solidFill>
                <a:latin typeface="Calibri" panose="020F0502020204030204" pitchFamily="34" charset="0"/>
                <a:cs typeface="Calibri" panose="020F0502020204030204" pitchFamily="34" charset="0"/>
              </a:rPr>
              <a:t>🏫 </a:t>
            </a:r>
            <a:r>
              <a:rPr lang="nl-NL" sz="1800" b="1" dirty="0">
                <a:solidFill>
                  <a:schemeClr val="tx1"/>
                </a:solidFill>
                <a:latin typeface="Calibri" panose="020F0502020204030204" pitchFamily="34" charset="0"/>
                <a:cs typeface="Calibri" panose="020F0502020204030204" pitchFamily="34" charset="0"/>
              </a:rPr>
              <a:t>Publieke volwasseneneducatiecentra:</a:t>
            </a:r>
            <a:br>
              <a:rPr lang="nl-NL" sz="1800" dirty="0">
                <a:solidFill>
                  <a:schemeClr val="tx1"/>
                </a:solidFill>
                <a:latin typeface="Calibri" panose="020F0502020204030204" pitchFamily="34" charset="0"/>
                <a:cs typeface="Calibri" panose="020F0502020204030204" pitchFamily="34" charset="0"/>
              </a:rPr>
            </a:br>
            <a:r>
              <a:rPr lang="nl-NL" sz="1800" dirty="0">
                <a:solidFill>
                  <a:schemeClr val="tx1"/>
                </a:solidFill>
                <a:latin typeface="Calibri" panose="020F0502020204030204" pitchFamily="34" charset="0"/>
                <a:cs typeface="Calibri" panose="020F0502020204030204" pitchFamily="34" charset="0"/>
              </a:rPr>
              <a:t>Deze bieden een breed scala aan cursussen, vaak gratis of tegen lage kosten, gericht op volwassenen die opnieuw willen instromen in het onderwijs.</a:t>
            </a:r>
            <a:endParaRPr lang="it-IT" dirty="0">
              <a:solidFill>
                <a:schemeClr val="tx1"/>
              </a:solidFill>
              <a:latin typeface="Calibri" panose="020F0502020204030204" pitchFamily="34" charset="0"/>
              <a:cs typeface="Calibri" panose="020F0502020204030204" pitchFamily="34" charset="0"/>
            </a:endParaRPr>
          </a:p>
        </p:txBody>
      </p:sp>
      <p:sp>
        <p:nvSpPr>
          <p:cNvPr id="476" name="Google Shape;476;p10"/>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sz="2400" dirty="0"/>
              <a:t>Cursussen vinden en er toegang toe krijgen</a:t>
            </a:r>
            <a:endParaRPr sz="2400" dirty="0"/>
          </a:p>
        </p:txBody>
      </p:sp>
      <p:sp>
        <p:nvSpPr>
          <p:cNvPr id="478" name="Google Shape;478;p10"/>
          <p:cNvSpPr txBox="1">
            <a:spLocks noGrp="1"/>
          </p:cNvSpPr>
          <p:nvPr>
            <p:ph type="body" idx="3"/>
          </p:nvPr>
        </p:nvSpPr>
        <p:spPr>
          <a:xfrm>
            <a:off x="6471302" y="1057445"/>
            <a:ext cx="5496885" cy="5513976"/>
          </a:xfrm>
          <a:prstGeom prst="rect">
            <a:avLst/>
          </a:prstGeom>
          <a:noFill/>
          <a:ln>
            <a:noFill/>
          </a:ln>
        </p:spPr>
        <p:txBody>
          <a:bodyPr spcFirstLastPara="1" wrap="square" lIns="91425" tIns="45700" rIns="91425" bIns="45700" anchor="t" anchorCtr="0">
            <a:noAutofit/>
          </a:bodyPr>
          <a:lstStyle/>
          <a:p>
            <a:pPr marL="342900" indent="-342900">
              <a:spcBef>
                <a:spcPts val="0"/>
              </a:spcBef>
              <a:buAutoNum type="arabicPeriod"/>
            </a:pPr>
            <a:r>
              <a:rPr lang="nl-NL" b="1" dirty="0">
                <a:latin typeface="Calibri" panose="020F0502020204030204" pitchFamily="34" charset="0"/>
                <a:cs typeface="Calibri" panose="020F0502020204030204" pitchFamily="34" charset="0"/>
              </a:rPr>
              <a:t>Gebruik betrouwbare online platforms</a:t>
            </a:r>
          </a:p>
          <a:p>
            <a:pPr marL="0" indent="0">
              <a:spcBef>
                <a:spcPts val="0"/>
              </a:spcBef>
            </a:pPr>
            <a:r>
              <a:rPr lang="nl-NL" dirty="0">
                <a:latin typeface="Calibri" panose="020F0502020204030204" pitchFamily="34" charset="0"/>
                <a:cs typeface="Calibri" panose="020F0502020204030204" pitchFamily="34" charset="0"/>
              </a:rPr>
              <a:t>Bekijk portalen zoals </a:t>
            </a:r>
            <a:r>
              <a:rPr lang="it-IT" u="sng" dirty="0">
                <a:solidFill>
                  <a:schemeClr val="hlink"/>
                </a:solidFill>
                <a:latin typeface="Calibri" panose="020F0502020204030204" pitchFamily="34" charset="0"/>
                <a:ea typeface="Calibri"/>
                <a:cs typeface="Calibri" panose="020F0502020204030204" pitchFamily="34" charset="0"/>
                <a:sym typeface="Calibri"/>
                <a:hlinkClick r:id="rId3">
                  <a:extLst>
                    <a:ext uri="{A12FA001-AC4F-418D-AE19-62706E023703}">
                      <ahyp:hlinkClr xmlns:ahyp="http://schemas.microsoft.com/office/drawing/2018/hyperlinkcolor" val="tx"/>
                    </a:ext>
                  </a:extLst>
                </a:hlinkClick>
              </a:rPr>
              <a:t>EPALE</a:t>
            </a:r>
            <a:r>
              <a:rPr lang="it-IT" dirty="0">
                <a:latin typeface="Calibri" panose="020F0502020204030204" pitchFamily="34" charset="0"/>
                <a:ea typeface="Calibri"/>
                <a:cs typeface="Calibri" panose="020F0502020204030204" pitchFamily="34" charset="0"/>
                <a:sym typeface="Calibri"/>
              </a:rPr>
              <a:t>, </a:t>
            </a:r>
            <a:r>
              <a:rPr lang="it-IT" u="sng" dirty="0">
                <a:solidFill>
                  <a:schemeClr val="hlink"/>
                </a:solidFill>
                <a:latin typeface="Calibri" panose="020F0502020204030204" pitchFamily="34" charset="0"/>
                <a:ea typeface="Calibri"/>
                <a:cs typeface="Calibri" panose="020F0502020204030204" pitchFamily="34" charset="0"/>
                <a:sym typeface="Calibri"/>
                <a:hlinkClick r:id="rId4">
                  <a:extLst>
                    <a:ext uri="{A12FA001-AC4F-418D-AE19-62706E023703}">
                      <ahyp:hlinkClr xmlns:ahyp="http://schemas.microsoft.com/office/drawing/2018/hyperlinkcolor" val="tx"/>
                    </a:ext>
                  </a:extLst>
                </a:hlinkClick>
              </a:rPr>
              <a:t>EURES</a:t>
            </a:r>
            <a:r>
              <a:rPr lang="it-IT" dirty="0">
                <a:latin typeface="Calibri" panose="020F0502020204030204" pitchFamily="34" charset="0"/>
                <a:ea typeface="Calibri"/>
                <a:cs typeface="Calibri" panose="020F0502020204030204" pitchFamily="34" charset="0"/>
                <a:sym typeface="Calibri"/>
              </a:rPr>
              <a:t>,</a:t>
            </a:r>
            <a:r>
              <a:rPr lang="nl-NL" dirty="0">
                <a:latin typeface="Calibri" panose="020F0502020204030204" pitchFamily="34" charset="0"/>
                <a:cs typeface="Calibri" panose="020F0502020204030204" pitchFamily="34" charset="0"/>
              </a:rPr>
              <a:t> of je nationale/regiotrainingcentra. Deze portalen publiceren regelmatig informatie over gratis of gesubsidieerde opleidingsmogelijkheden.</a:t>
            </a:r>
            <a:endParaRPr lang="it-IT" u="sng" dirty="0">
              <a:solidFill>
                <a:schemeClr val="hlink"/>
              </a:solidFill>
              <a:latin typeface="Calibri" panose="020F0502020204030204" pitchFamily="34" charset="0"/>
              <a:cs typeface="Calibri" panose="020F0502020204030204" pitchFamily="34" charset="0"/>
              <a:sym typeface="Calibri"/>
            </a:endParaRPr>
          </a:p>
          <a:p>
            <a:pPr marL="0" indent="0">
              <a:spcBef>
                <a:spcPts val="0"/>
              </a:spcBef>
            </a:pPr>
            <a:endParaRPr lang="it-IT" dirty="0">
              <a:latin typeface="Calibri" panose="020F0502020204030204" pitchFamily="34" charset="0"/>
              <a:ea typeface="Calibri"/>
              <a:cs typeface="Calibri" panose="020F0502020204030204" pitchFamily="34" charset="0"/>
              <a:sym typeface="Calibri"/>
            </a:endParaRPr>
          </a:p>
          <a:p>
            <a:pPr marL="0" indent="0">
              <a:spcBef>
                <a:spcPts val="0"/>
              </a:spcBef>
            </a:pPr>
            <a:r>
              <a:rPr lang="it-IT" dirty="0">
                <a:latin typeface="Calibri" panose="020F0502020204030204" pitchFamily="34" charset="0"/>
                <a:ea typeface="Calibri"/>
                <a:cs typeface="Calibri" panose="020F0502020204030204" pitchFamily="34" charset="0"/>
                <a:sym typeface="Calibri"/>
              </a:rPr>
              <a:t>2. </a:t>
            </a:r>
            <a:r>
              <a:rPr lang="nl-NL" b="1" dirty="0">
                <a:latin typeface="Calibri" panose="020F0502020204030204" pitchFamily="34" charset="0"/>
                <a:cs typeface="Calibri" panose="020F0502020204030204" pitchFamily="34" charset="0"/>
              </a:rPr>
              <a:t>Zoek naar aanmeldingssecties</a:t>
            </a:r>
            <a:br>
              <a:rPr lang="nl-NL" dirty="0">
                <a:latin typeface="Calibri" panose="020F0502020204030204" pitchFamily="34" charset="0"/>
                <a:cs typeface="Calibri" panose="020F0502020204030204" pitchFamily="34" charset="0"/>
              </a:rPr>
            </a:br>
            <a:r>
              <a:rPr lang="nl-NL" dirty="0">
                <a:latin typeface="Calibri" panose="020F0502020204030204" pitchFamily="34" charset="0"/>
                <a:cs typeface="Calibri" panose="020F0502020204030204" pitchFamily="34" charset="0"/>
              </a:rPr>
              <a:t>Op elke cursuspagina kun je zoeken naar knoppen of links zoals: </a:t>
            </a:r>
            <a:r>
              <a:rPr lang="nl-NL" b="1" dirty="0">
                <a:latin typeface="Calibri" panose="020F0502020204030204" pitchFamily="34" charset="0"/>
                <a:cs typeface="Calibri" panose="020F0502020204030204" pitchFamily="34" charset="0"/>
              </a:rPr>
              <a:t>“Aanmelden”, “Registreren”, “Nu inschrijven”, “Start je aanvraag”. </a:t>
            </a:r>
          </a:p>
          <a:p>
            <a:pPr marL="0" indent="0">
              <a:spcBef>
                <a:spcPts val="0"/>
              </a:spcBef>
            </a:pPr>
            <a:endParaRPr lang="nl-NL" b="1" dirty="0">
              <a:latin typeface="Calibri" panose="020F0502020204030204" pitchFamily="34" charset="0"/>
              <a:ea typeface="Calibri"/>
              <a:cs typeface="Calibri" panose="020F0502020204030204" pitchFamily="34" charset="0"/>
              <a:sym typeface="Calibri"/>
            </a:endParaRPr>
          </a:p>
          <a:p>
            <a:pPr marL="0" indent="0">
              <a:spcBef>
                <a:spcPts val="0"/>
              </a:spcBef>
            </a:pPr>
            <a:r>
              <a:rPr lang="nl-NL" b="1" dirty="0">
                <a:latin typeface="Calibri" panose="020F0502020204030204" pitchFamily="34" charset="0"/>
                <a:ea typeface="Calibri"/>
                <a:cs typeface="Calibri" panose="020F0502020204030204" pitchFamily="34" charset="0"/>
                <a:sym typeface="Calibri"/>
              </a:rPr>
              <a:t>3. </a:t>
            </a:r>
            <a:r>
              <a:rPr lang="nl-NL" b="1" dirty="0">
                <a:latin typeface="Calibri" panose="020F0502020204030204" pitchFamily="34" charset="0"/>
                <a:cs typeface="Calibri" panose="020F0502020204030204" pitchFamily="34" charset="0"/>
              </a:rPr>
              <a:t>Aarzel niet om contact op te nemen</a:t>
            </a:r>
            <a:br>
              <a:rPr lang="nl-NL" dirty="0">
                <a:latin typeface="Calibri" panose="020F0502020204030204" pitchFamily="34" charset="0"/>
                <a:cs typeface="Calibri" panose="020F0502020204030204" pitchFamily="34" charset="0"/>
              </a:rPr>
            </a:br>
            <a:r>
              <a:rPr lang="nl-NL" dirty="0">
                <a:latin typeface="Calibri" panose="020F0502020204030204" pitchFamily="34" charset="0"/>
                <a:cs typeface="Calibri" panose="020F0502020204030204" pitchFamily="34" charset="0"/>
              </a:rPr>
              <a:t>Als iets onduidelijk is, neem dan contact op met de opleidingsaanbieder. Je kunt vragen stellen over cursusinhoud, planning, kosten of certificering.</a:t>
            </a:r>
            <a:endParaRPr lang="nl-NL" b="1" dirty="0">
              <a:latin typeface="Calibri" panose="020F0502020204030204" pitchFamily="34" charset="0"/>
              <a:ea typeface="Calibri"/>
              <a:cs typeface="Calibri" panose="020F0502020204030204" pitchFamily="34" charset="0"/>
              <a:sym typeface="Calibri"/>
            </a:endParaRPr>
          </a:p>
          <a:p>
            <a:pPr marL="0" indent="0">
              <a:spcBef>
                <a:spcPts val="0"/>
              </a:spcBef>
            </a:pPr>
            <a:r>
              <a:rPr lang="it-IT" b="1" dirty="0">
                <a:latin typeface="Calibri" panose="020F0502020204030204" pitchFamily="34" charset="0"/>
                <a:ea typeface="Calibri"/>
                <a:cs typeface="Calibri" panose="020F0502020204030204" pitchFamily="34" charset="0"/>
                <a:sym typeface="Calibri"/>
              </a:rPr>
              <a:t>to reach out</a:t>
            </a:r>
            <a:endParaRPr lang="it-IT" dirty="0">
              <a:latin typeface="Calibri" panose="020F0502020204030204" pitchFamily="34" charset="0"/>
              <a:ea typeface="Calibri"/>
              <a:cs typeface="Calibri" panose="020F0502020204030204" pitchFamily="34" charset="0"/>
            </a:endParaRPr>
          </a:p>
          <a:p>
            <a:pPr marL="0" indent="0"/>
            <a:r>
              <a:rPr lang="it-IT" dirty="0">
                <a:latin typeface="Calibri" panose="020F0502020204030204" pitchFamily="34" charset="0"/>
                <a:ea typeface="Calibri"/>
                <a:cs typeface="Calibri" panose="020F0502020204030204" pitchFamily="34" charset="0"/>
                <a:sym typeface="Calibri"/>
              </a:rPr>
              <a:t>4. </a:t>
            </a:r>
            <a:r>
              <a:rPr lang="nl-NL" b="1" dirty="0">
                <a:latin typeface="Calibri" panose="020F0502020204030204" pitchFamily="34" charset="0"/>
                <a:cs typeface="Calibri" panose="020F0502020204030204" pitchFamily="34" charset="0"/>
              </a:rPr>
              <a:t>Blijf georganiseerd na aanmelding</a:t>
            </a:r>
            <a:br>
              <a:rPr lang="nl-NL" dirty="0">
                <a:latin typeface="Calibri" panose="020F0502020204030204" pitchFamily="34" charset="0"/>
                <a:cs typeface="Calibri" panose="020F0502020204030204" pitchFamily="34" charset="0"/>
              </a:rPr>
            </a:br>
            <a:r>
              <a:rPr lang="nl-NL" dirty="0">
                <a:latin typeface="Calibri" panose="020F0502020204030204" pitchFamily="34" charset="0"/>
                <a:cs typeface="Calibri" panose="020F0502020204030204" pitchFamily="34" charset="0"/>
              </a:rPr>
              <a:t>Bewaar alle bevestigingsmails en inschrijfbewijzen. Stel herinneringen in voor vervolgstappen zoals toelatingstesten, gesprekken of startdata van de eerste sessie. Maak een map op je apparaat om documenten en correspondentie bij elkaar te houden.</a:t>
            </a:r>
            <a:endParaRPr dirty="0">
              <a:latin typeface="Calibri" panose="020F0502020204030204" pitchFamily="34" charset="0"/>
              <a:cs typeface="Calibri" panose="020F0502020204030204" pitchFamily="34" charset="0"/>
            </a:endParaRPr>
          </a:p>
        </p:txBody>
      </p:sp>
      <p:sp>
        <p:nvSpPr>
          <p:cNvPr id="3" name="Rettangolo con angoli arrotondati 2">
            <a:extLst>
              <a:ext uri="{FF2B5EF4-FFF2-40B4-BE49-F238E27FC236}">
                <a16:creationId xmlns:a16="http://schemas.microsoft.com/office/drawing/2014/main" id="{3634EA90-6B5D-DAA6-ECF3-D6CD449DB769}"/>
              </a:ext>
            </a:extLst>
          </p:cNvPr>
          <p:cNvSpPr/>
          <p:nvPr/>
        </p:nvSpPr>
        <p:spPr>
          <a:xfrm>
            <a:off x="309274" y="2588282"/>
            <a:ext cx="5693730" cy="1230688"/>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it-IT" sz="1800" dirty="0">
                <a:solidFill>
                  <a:schemeClr val="tx1"/>
                </a:solidFill>
                <a:latin typeface="Calibri"/>
                <a:ea typeface="Segoe UI"/>
                <a:cs typeface="Calibri"/>
              </a:rPr>
              <a:t>​</a:t>
            </a:r>
            <a:r>
              <a:rPr lang="it-IT" sz="1800" baseline="0" dirty="0">
                <a:solidFill>
                  <a:schemeClr val="tx1"/>
                </a:solidFill>
                <a:latin typeface="Calibri"/>
                <a:ea typeface="Segoe UI"/>
                <a:cs typeface="Calibri"/>
              </a:rPr>
              <a:t>💼</a:t>
            </a:r>
            <a:r>
              <a:rPr lang="it-IT" sz="1800" b="1" dirty="0" err="1">
                <a:solidFill>
                  <a:schemeClr val="tx1"/>
                </a:solidFill>
                <a:latin typeface="Calibri"/>
                <a:ea typeface="Calibri"/>
                <a:cs typeface="Calibri"/>
              </a:rPr>
              <a:t>Uitzendbureaus</a:t>
            </a:r>
            <a:r>
              <a:rPr lang="it-IT" sz="1800" b="1" dirty="0">
                <a:solidFill>
                  <a:schemeClr val="tx1"/>
                </a:solidFill>
                <a:latin typeface="Calibri"/>
                <a:ea typeface="Calibri"/>
                <a:cs typeface="Calibri"/>
              </a:rPr>
              <a:t> of </a:t>
            </a:r>
            <a:r>
              <a:rPr lang="it-IT" sz="1800" b="1" dirty="0" err="1">
                <a:solidFill>
                  <a:schemeClr val="tx1"/>
                </a:solidFill>
                <a:latin typeface="Calibri"/>
                <a:ea typeface="Calibri"/>
                <a:cs typeface="Calibri"/>
              </a:rPr>
              <a:t>loopbaanbegeleiding</a:t>
            </a:r>
            <a:r>
              <a:rPr lang="nl-NL" sz="1800" b="1" dirty="0">
                <a:solidFill>
                  <a:schemeClr val="tx1"/>
                </a:solidFill>
                <a:latin typeface="Calibri"/>
                <a:ea typeface="Calibri"/>
                <a:cs typeface="Calibri"/>
              </a:rPr>
              <a:t>:</a:t>
            </a:r>
            <a:br>
              <a:rPr lang="nl-NL" sz="1800" b="1" dirty="0">
                <a:latin typeface="Calibri" panose="020F0502020204030204" pitchFamily="34" charset="0"/>
                <a:cs typeface="Calibri" panose="020F0502020204030204" pitchFamily="34" charset="0"/>
              </a:rPr>
            </a:br>
            <a:r>
              <a:rPr lang="nl-NL" sz="1800" dirty="0">
                <a:solidFill>
                  <a:schemeClr val="tx1"/>
                </a:solidFill>
                <a:latin typeface="Calibri"/>
                <a:ea typeface="Calibri"/>
                <a:cs typeface="Calibri"/>
              </a:rPr>
              <a:t>Zij bieden vaak loopbaanbegeleiding, praktijkgerichte trainingen of omscholingsmogelijkheden, vooral nuttig als je werkloos bent of van carrière verandert.</a:t>
            </a:r>
            <a:endParaRPr lang="it-IT" dirty="0">
              <a:solidFill>
                <a:schemeClr val="tx1"/>
              </a:solidFill>
              <a:latin typeface="Calibri"/>
              <a:ea typeface="Calibri"/>
              <a:cs typeface="Calibri"/>
            </a:endParaRPr>
          </a:p>
        </p:txBody>
      </p:sp>
      <p:sp>
        <p:nvSpPr>
          <p:cNvPr id="4" name="Rettangolo con angoli arrotondati 3">
            <a:extLst>
              <a:ext uri="{FF2B5EF4-FFF2-40B4-BE49-F238E27FC236}">
                <a16:creationId xmlns:a16="http://schemas.microsoft.com/office/drawing/2014/main" id="{DFEB418D-64AF-7F24-EDAD-AEE409792111}"/>
              </a:ext>
            </a:extLst>
          </p:cNvPr>
          <p:cNvSpPr/>
          <p:nvPr/>
        </p:nvSpPr>
        <p:spPr>
          <a:xfrm>
            <a:off x="309274" y="5339398"/>
            <a:ext cx="5703626" cy="1220790"/>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baseline="0" dirty="0">
                <a:solidFill>
                  <a:schemeClr val="tx1"/>
                </a:solidFill>
                <a:latin typeface="Calibri" panose="020F0502020204030204" pitchFamily="34" charset="0"/>
                <a:cs typeface="Calibri" panose="020F0502020204030204" pitchFamily="34" charset="0"/>
              </a:rPr>
              <a:t>🏛️ </a:t>
            </a:r>
            <a:r>
              <a:rPr lang="nl-NL" sz="1600" b="1" dirty="0">
                <a:solidFill>
                  <a:schemeClr val="tx1"/>
                </a:solidFill>
                <a:latin typeface="Calibri" panose="020F0502020204030204" pitchFamily="34" charset="0"/>
                <a:cs typeface="Calibri" panose="020F0502020204030204" pitchFamily="34" charset="0"/>
              </a:rPr>
              <a:t>EU- of lokale overheidsprogramma’s:</a:t>
            </a:r>
            <a:br>
              <a:rPr lang="nl-NL" sz="1600" dirty="0">
                <a:solidFill>
                  <a:schemeClr val="tx1"/>
                </a:solidFill>
                <a:latin typeface="Calibri" panose="020F0502020204030204" pitchFamily="34" charset="0"/>
                <a:cs typeface="Calibri" panose="020F0502020204030204" pitchFamily="34" charset="0"/>
              </a:rPr>
            </a:br>
            <a:r>
              <a:rPr lang="nl-NL" sz="1600" dirty="0">
                <a:solidFill>
                  <a:schemeClr val="tx1"/>
                </a:solidFill>
                <a:latin typeface="Calibri" panose="020F0502020204030204" pitchFamily="34" charset="0"/>
                <a:cs typeface="Calibri" panose="020F0502020204030204" pitchFamily="34" charset="0"/>
              </a:rPr>
              <a:t>Gefinancierde initiatieven richten zich vaak op specifieke groepen (bijv. vrouwen 45+, werklozen, migranten) en kunnen hoogwaardige gecertificeerde opleidingen omvatten.</a:t>
            </a:r>
            <a:endParaRPr lang="it-IT" sz="1600" dirty="0">
              <a:solidFill>
                <a:schemeClr val="tx1"/>
              </a:solidFill>
              <a:latin typeface="Calibri" panose="020F0502020204030204" pitchFamily="34" charset="0"/>
              <a:cs typeface="Calibri" panose="020F0502020204030204" pitchFamily="34" charset="0"/>
            </a:endParaRPr>
          </a:p>
        </p:txBody>
      </p:sp>
      <p:sp>
        <p:nvSpPr>
          <p:cNvPr id="5" name="Rettangolo con angoli arrotondati 4">
            <a:extLst>
              <a:ext uri="{FF2B5EF4-FFF2-40B4-BE49-F238E27FC236}">
                <a16:creationId xmlns:a16="http://schemas.microsoft.com/office/drawing/2014/main" id="{79B1DBD7-05D2-531A-2C50-5ED384317E75}"/>
              </a:ext>
            </a:extLst>
          </p:cNvPr>
          <p:cNvSpPr/>
          <p:nvPr/>
        </p:nvSpPr>
        <p:spPr>
          <a:xfrm>
            <a:off x="309273" y="4043007"/>
            <a:ext cx="5703626" cy="1102038"/>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800" baseline="0" dirty="0">
                <a:solidFill>
                  <a:schemeClr val="tx1"/>
                </a:solidFill>
                <a:latin typeface="Calibri" panose="020F0502020204030204" pitchFamily="34" charset="0"/>
                <a:cs typeface="Calibri" panose="020F0502020204030204" pitchFamily="34" charset="0"/>
              </a:rPr>
              <a:t>🏘️ </a:t>
            </a:r>
            <a:r>
              <a:rPr lang="nl-NL" sz="1800" b="1" dirty="0">
                <a:solidFill>
                  <a:schemeClr val="tx1"/>
                </a:solidFill>
                <a:latin typeface="Calibri" panose="020F0502020204030204" pitchFamily="34" charset="0"/>
                <a:cs typeface="Calibri" panose="020F0502020204030204" pitchFamily="34" charset="0"/>
              </a:rPr>
              <a:t>NGO’s en gemeenschapsorganisaties:</a:t>
            </a:r>
            <a:br>
              <a:rPr lang="nl-NL" sz="1800" dirty="0">
                <a:solidFill>
                  <a:schemeClr val="tx1"/>
                </a:solidFill>
                <a:latin typeface="Calibri" panose="020F0502020204030204" pitchFamily="34" charset="0"/>
                <a:cs typeface="Calibri" panose="020F0502020204030204" pitchFamily="34" charset="0"/>
              </a:rPr>
            </a:br>
            <a:r>
              <a:rPr lang="nl-NL" sz="1800" dirty="0">
                <a:solidFill>
                  <a:schemeClr val="tx1"/>
                </a:solidFill>
                <a:latin typeface="Calibri" panose="020F0502020204030204" pitchFamily="34" charset="0"/>
                <a:cs typeface="Calibri" panose="020F0502020204030204" pitchFamily="34" charset="0"/>
              </a:rPr>
              <a:t>Veel organisaties bieden gratis trainingsprogramma’s aan (digitale vaardigheden, talen, financiële geletterdheid) als onderdeel van sociale inclusie-initiatieven.</a:t>
            </a:r>
            <a:endParaRPr lang="it-IT" dirty="0">
              <a:solidFill>
                <a:schemeClr val="tx1"/>
              </a:solidFill>
              <a:latin typeface="Calibri" panose="020F0502020204030204" pitchFamily="34" charset="0"/>
              <a:cs typeface="Calibri" panose="020F0502020204030204" pitchFamily="34" charset="0"/>
            </a:endParaRPr>
          </a:p>
        </p:txBody>
      </p:sp>
      <p:sp>
        <p:nvSpPr>
          <p:cNvPr id="6" name="CasellaDiTesto 5">
            <a:extLst>
              <a:ext uri="{FF2B5EF4-FFF2-40B4-BE49-F238E27FC236}">
                <a16:creationId xmlns:a16="http://schemas.microsoft.com/office/drawing/2014/main" id="{42586A00-3270-3C91-65F4-F8190CFA48E7}"/>
              </a:ext>
            </a:extLst>
          </p:cNvPr>
          <p:cNvSpPr txBox="1"/>
          <p:nvPr/>
        </p:nvSpPr>
        <p:spPr>
          <a:xfrm>
            <a:off x="320634" y="825335"/>
            <a:ext cx="54968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800" dirty="0">
                <a:latin typeface="Calibri" panose="020F0502020204030204" pitchFamily="34" charset="0"/>
                <a:cs typeface="Calibri" panose="020F0502020204030204" pitchFamily="34" charset="0"/>
              </a:rPr>
              <a:t>Hier zijn enkele betrouwbare toegangspunten:</a:t>
            </a:r>
            <a:endParaRPr lang="it-IT" dirty="0">
              <a:latin typeface="Calibri" panose="020F0502020204030204" pitchFamily="34" charset="0"/>
              <a:cs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1"/>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p>
            <a:pPr marL="0" lvl="0" indent="0">
              <a:spcBef>
                <a:spcPts val="0"/>
              </a:spcBef>
            </a:pPr>
            <a:r>
              <a:rPr lang="nl-NL" dirty="0"/>
              <a:t>Wat kun je verwachten nadat je je aanmelding hebt ingediend</a:t>
            </a:r>
            <a:endParaRPr dirty="0"/>
          </a:p>
        </p:txBody>
      </p:sp>
      <p:sp>
        <p:nvSpPr>
          <p:cNvPr id="484" name="Google Shape;484;p11"/>
          <p:cNvSpPr txBox="1">
            <a:spLocks noGrp="1"/>
          </p:cNvSpPr>
          <p:nvPr>
            <p:ph type="body" idx="2"/>
          </p:nvPr>
        </p:nvSpPr>
        <p:spPr>
          <a:xfrm>
            <a:off x="5741324" y="827553"/>
            <a:ext cx="6035039" cy="5331229"/>
          </a:xfrm>
          <a:prstGeom prst="rect">
            <a:avLst/>
          </a:prstGeom>
          <a:noFill/>
          <a:ln>
            <a:noFill/>
          </a:ln>
        </p:spPr>
        <p:txBody>
          <a:bodyPr spcFirstLastPara="1" wrap="square" lIns="91425" tIns="45700" rIns="91425" bIns="45700" anchor="t" anchorCtr="0">
            <a:noAutofit/>
          </a:bodyPr>
          <a:lstStyle/>
          <a:p>
            <a:pPr marL="342900" lvl="0" indent="-342900">
              <a:spcBef>
                <a:spcPts val="0"/>
              </a:spcBef>
              <a:buAutoNum type="arabicPeriod"/>
            </a:pPr>
            <a:r>
              <a:rPr lang="nl-NL" b="1" dirty="0"/>
              <a:t>Bevestiging</a:t>
            </a:r>
          </a:p>
          <a:p>
            <a:pPr marL="0" lvl="0" indent="0">
              <a:spcBef>
                <a:spcPts val="0"/>
              </a:spcBef>
            </a:pPr>
            <a:r>
              <a:rPr lang="nl-NL" dirty="0"/>
              <a:t>De meeste opleidingsaanbieders sturen je een bevestigingsmail. Bewaar deze goed; hij kan je inloggegevens of vervolgstappen bevatten.</a:t>
            </a:r>
          </a:p>
          <a:p>
            <a:pPr marL="0" lvl="0" indent="0">
              <a:spcBef>
                <a:spcPts val="0"/>
              </a:spcBef>
            </a:pPr>
            <a:endParaRPr lang="nl-NL" dirty="0"/>
          </a:p>
          <a:p>
            <a:pPr marL="0" lvl="0" indent="0">
              <a:spcBef>
                <a:spcPts val="0"/>
              </a:spcBef>
            </a:pPr>
            <a:r>
              <a:rPr lang="nl-NL" b="1" dirty="0"/>
              <a:t>2. Wachttijd</a:t>
            </a:r>
          </a:p>
          <a:p>
            <a:pPr marL="0" lvl="0" indent="0">
              <a:spcBef>
                <a:spcPts val="0"/>
              </a:spcBef>
            </a:pPr>
            <a:r>
              <a:rPr lang="nl-NL" dirty="0"/>
              <a:t>Je kunt enkele dagen of weken moeten wachten. Sommige cursussen hebben een beperkt aantal plaatsen, waardoor de uitkomst kan afhangen van beschikbaarheid of selectie.</a:t>
            </a:r>
          </a:p>
          <a:p>
            <a:pPr marL="0" lvl="0" indent="0">
              <a:spcBef>
                <a:spcPts val="0"/>
              </a:spcBef>
            </a:pPr>
            <a:endParaRPr lang="nl-NL" dirty="0"/>
          </a:p>
          <a:p>
            <a:pPr marL="0" lvl="0" indent="0">
              <a:spcBef>
                <a:spcPts val="0"/>
              </a:spcBef>
            </a:pPr>
            <a:r>
              <a:rPr lang="nl-NL" b="1" dirty="0"/>
              <a:t>3. Vervolgcommunicatie</a:t>
            </a:r>
          </a:p>
          <a:p>
            <a:pPr marL="0" lvl="0" indent="0">
              <a:spcBef>
                <a:spcPts val="0"/>
              </a:spcBef>
            </a:pPr>
            <a:r>
              <a:rPr lang="nl-NL" dirty="0"/>
              <a:t>Let op e-mails of telefoontjes. Je kunt worden uitgenodigd voor een gesprek, een informatiesessie, of gevraagd worden om extra documenten.</a:t>
            </a:r>
          </a:p>
          <a:p>
            <a:pPr marL="0" lvl="0" indent="0">
              <a:spcBef>
                <a:spcPts val="0"/>
              </a:spcBef>
            </a:pPr>
            <a:endParaRPr lang="nl-NL" dirty="0"/>
          </a:p>
          <a:p>
            <a:pPr marL="0" lvl="0" indent="0">
              <a:spcBef>
                <a:spcPts val="0"/>
              </a:spcBef>
            </a:pPr>
            <a:r>
              <a:rPr lang="nl-NL" b="1" dirty="0"/>
              <a:t>4. Blijf georganiseerd</a:t>
            </a:r>
          </a:p>
          <a:p>
            <a:pPr marL="0" lvl="0" indent="0">
              <a:spcBef>
                <a:spcPts val="0"/>
              </a:spcBef>
            </a:pPr>
            <a:r>
              <a:rPr lang="nl-NL" dirty="0"/>
              <a:t>Noteer belangrijke data in een agenda. Bereid alles voor wat je verder nodig hebt (opvang, vrije tijd, apparaten).</a:t>
            </a:r>
          </a:p>
          <a:p>
            <a:pPr marL="0" lvl="0" indent="0">
              <a:spcBef>
                <a:spcPts val="0"/>
              </a:spcBef>
            </a:pPr>
            <a:endParaRPr lang="nl-NL" dirty="0"/>
          </a:p>
          <a:p>
            <a:pPr marL="0" lvl="0" indent="0">
              <a:spcBef>
                <a:spcPts val="0"/>
              </a:spcBef>
            </a:pPr>
            <a:r>
              <a:rPr lang="nl-NL" b="1" dirty="0"/>
              <a:t>5. Blijf verder kijken</a:t>
            </a:r>
          </a:p>
          <a:p>
            <a:pPr marL="0" lvl="0" indent="0">
              <a:spcBef>
                <a:spcPts val="0"/>
              </a:spcBef>
            </a:pPr>
            <a:r>
              <a:rPr lang="nl-NL" dirty="0"/>
              <a:t>Blijf ondertussen zoeken! Door je aan te melden voor meerdere cursussen vergroot je je kansen — en blijf je gemotiveerd.</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83E4-07BF-37D0-DE4C-66AA312AFB76}"/>
            </a:ext>
          </a:extLst>
        </p:cNvPr>
        <p:cNvGrpSpPr/>
        <p:nvPr/>
      </p:nvGrpSpPr>
      <p:grpSpPr>
        <a:xfrm>
          <a:off x="0" y="0"/>
          <a:ext cx="0" cy="0"/>
          <a:chOff x="0" y="0"/>
          <a:chExt cx="0" cy="0"/>
        </a:xfrm>
      </p:grpSpPr>
      <p:sp>
        <p:nvSpPr>
          <p:cNvPr id="15" name="CasellaDiTesto 14">
            <a:extLst>
              <a:ext uri="{FF2B5EF4-FFF2-40B4-BE49-F238E27FC236}">
                <a16:creationId xmlns:a16="http://schemas.microsoft.com/office/drawing/2014/main" id="{DC016C34-34C7-7061-4F97-C911491F38C7}"/>
              </a:ext>
            </a:extLst>
          </p:cNvPr>
          <p:cNvSpPr txBox="1"/>
          <p:nvPr/>
        </p:nvSpPr>
        <p:spPr>
          <a:xfrm>
            <a:off x="492672" y="308911"/>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Latn-RS" sz="4000" b="1" dirty="0">
                <a:solidFill>
                  <a:srgbClr val="E64424"/>
                </a:solidFill>
                <a:latin typeface="Calibri"/>
                <a:cs typeface="Calibri"/>
              </a:rPr>
              <a:t>Afrondende discussie</a:t>
            </a:r>
            <a:endParaRPr lang="en-US" sz="4000" b="1" dirty="0">
              <a:solidFill>
                <a:srgbClr val="E64424"/>
              </a:solidFill>
              <a:latin typeface="Calibri"/>
              <a:cs typeface="Calibri"/>
            </a:endParaRPr>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01B6C30A-40F8-1AD8-9014-88C167817AE4}"/>
              </a:ext>
            </a:extLst>
          </p:cNvPr>
          <p:cNvPicPr>
            <a:picLocks noChangeAspect="1"/>
          </p:cNvPicPr>
          <p:nvPr/>
        </p:nvPicPr>
        <p:blipFill>
          <a:blip r:embed="rId2"/>
          <a:stretch>
            <a:fillRect/>
          </a:stretch>
        </p:blipFill>
        <p:spPr>
          <a:xfrm>
            <a:off x="492672" y="5366658"/>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446CABCE-D4A5-D9E9-AD90-A911C854F190}"/>
              </a:ext>
            </a:extLst>
          </p:cNvPr>
          <p:cNvPicPr>
            <a:picLocks noChangeAspect="1"/>
          </p:cNvPicPr>
          <p:nvPr/>
        </p:nvPicPr>
        <p:blipFill>
          <a:blip r:embed="rId2"/>
          <a:stretch>
            <a:fillRect/>
          </a:stretch>
        </p:blipFill>
        <p:spPr>
          <a:xfrm>
            <a:off x="503464" y="3996789"/>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CA35C1B6-67FC-C45E-D6B5-790BCAD94C68}"/>
              </a:ext>
            </a:extLst>
          </p:cNvPr>
          <p:cNvPicPr>
            <a:picLocks noChangeAspect="1"/>
          </p:cNvPicPr>
          <p:nvPr/>
        </p:nvPicPr>
        <p:blipFill>
          <a:blip r:embed="rId2"/>
          <a:stretch>
            <a:fillRect/>
          </a:stretch>
        </p:blipFill>
        <p:spPr>
          <a:xfrm>
            <a:off x="507794" y="2407845"/>
            <a:ext cx="438150" cy="438150"/>
          </a:xfrm>
          <a:prstGeom prst="rect">
            <a:avLst/>
          </a:prstGeom>
        </p:spPr>
      </p:pic>
      <p:sp>
        <p:nvSpPr>
          <p:cNvPr id="22" name="CasellaDiTesto 21">
            <a:extLst>
              <a:ext uri="{FF2B5EF4-FFF2-40B4-BE49-F238E27FC236}">
                <a16:creationId xmlns:a16="http://schemas.microsoft.com/office/drawing/2014/main" id="{3C0222B4-9056-FC0A-D513-240BA1C8DBAB}"/>
              </a:ext>
            </a:extLst>
          </p:cNvPr>
          <p:cNvSpPr txBox="1"/>
          <p:nvPr/>
        </p:nvSpPr>
        <p:spPr>
          <a:xfrm>
            <a:off x="1310244" y="2245957"/>
            <a:ext cx="806730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latin typeface="Calibri" panose="020F0502020204030204" pitchFamily="34" charset="0"/>
                <a:cs typeface="Calibri" panose="020F0502020204030204" pitchFamily="34" charset="0"/>
              </a:rPr>
              <a:t>Wat is de eerste stap die ik deze week kan zetten om een opleiding of cursus te vinden of me daarvoor aan te melden?</a:t>
            </a:r>
            <a:endParaRPr lang="it-IT"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935EB315-C001-478E-259F-F2B3410C66EC}"/>
              </a:ext>
            </a:extLst>
          </p:cNvPr>
          <p:cNvSpPr txBox="1"/>
          <p:nvPr/>
        </p:nvSpPr>
        <p:spPr>
          <a:xfrm>
            <a:off x="1310244" y="3788172"/>
            <a:ext cx="94329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latin typeface="Calibri" panose="020F0502020204030204" pitchFamily="34" charset="0"/>
                <a:cs typeface="Calibri" panose="020F0502020204030204" pitchFamily="34" charset="0"/>
              </a:rPr>
              <a:t>Welke steun heb ik nodig om me in te schrijven voor een cursus (bijv. digitale hulp, kinderopvang, vrije tijd)?</a:t>
            </a:r>
            <a:endParaRPr lang="it-IT"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B8F3ADC8-8BE2-5AA8-C05F-8E07B74901F7}"/>
              </a:ext>
            </a:extLst>
          </p:cNvPr>
          <p:cNvSpPr txBox="1"/>
          <p:nvPr/>
        </p:nvSpPr>
        <p:spPr>
          <a:xfrm>
            <a:off x="1260763" y="5337831"/>
            <a:ext cx="81662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latin typeface="Calibri" panose="020F0502020204030204" pitchFamily="34" charset="0"/>
                <a:cs typeface="Calibri" panose="020F0502020204030204" pitchFamily="34" charset="0"/>
              </a:rPr>
              <a:t>Welke documenten of informatie heb ik nu al klaar liggen?</a:t>
            </a:r>
            <a:endParaRPr lang="it-IT"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9196C85D-C435-281F-7677-D8D667702D9A}"/>
              </a:ext>
            </a:extLst>
          </p:cNvPr>
          <p:cNvSpPr txBox="1"/>
          <p:nvPr/>
        </p:nvSpPr>
        <p:spPr>
          <a:xfrm>
            <a:off x="492672" y="1217517"/>
            <a:ext cx="1119153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i="1" dirty="0">
                <a:latin typeface="Calibri" panose="020F0502020204030204" pitchFamily="34" charset="0"/>
                <a:cs typeface="Calibri" panose="020F0502020204030204" pitchFamily="34" charset="0"/>
              </a:rPr>
              <a:t>Laten we een paar minuten nemen om te reflecteren en onze antwoorden te delen.</a:t>
            </a:r>
            <a:br>
              <a:rPr lang="nl-NL" sz="2400" i="1" dirty="0">
                <a:latin typeface="Calibri" panose="020F0502020204030204" pitchFamily="34" charset="0"/>
                <a:cs typeface="Calibri" panose="020F0502020204030204" pitchFamily="34" charset="0"/>
              </a:rPr>
            </a:br>
            <a:r>
              <a:rPr lang="nl-NL" sz="2400" i="1" dirty="0">
                <a:latin typeface="Calibri" panose="020F0502020204030204" pitchFamily="34" charset="0"/>
                <a:cs typeface="Calibri" panose="020F0502020204030204" pitchFamily="34" charset="0"/>
              </a:rPr>
              <a:t>Deze vragen helpen je om het thema te verbinden met jouw persoonlijke situatie.</a:t>
            </a:r>
            <a:endParaRPr lang="it-IT" sz="24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1438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0" name="Google Shape;490;p12"/>
          <p:cNvSpPr txBox="1">
            <a:spLocks noGrp="1"/>
          </p:cNvSpPr>
          <p:nvPr>
            <p:ph type="body" idx="2"/>
          </p:nvPr>
        </p:nvSpPr>
        <p:spPr>
          <a:xfrm>
            <a:off x="362081" y="1110592"/>
            <a:ext cx="10822200" cy="5252100"/>
          </a:xfrm>
          <a:prstGeom prst="rect">
            <a:avLst/>
          </a:prstGeom>
          <a:noFill/>
          <a:ln>
            <a:noFill/>
          </a:ln>
        </p:spPr>
        <p:txBody>
          <a:bodyPr spcFirstLastPara="1" wrap="square" lIns="91425" tIns="45700" rIns="91425" bIns="45700" anchor="t" anchorCtr="0">
            <a:noAutofit/>
          </a:bodyPr>
          <a:lstStyle/>
          <a:p>
            <a:pPr marL="133350" lvl="0" indent="0" algn="l" rtl="0">
              <a:lnSpc>
                <a:spcPct val="115000"/>
              </a:lnSpc>
              <a:spcBef>
                <a:spcPts val="120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[1] UNESCO, International Standard Classification of Education (ISCED 2011). 2012</a:t>
            </a:r>
            <a:r>
              <a:rPr lang="it-IT" sz="1500" dirty="0">
                <a:solidFill>
                  <a:schemeClr val="dk1"/>
                </a:solidFill>
                <a:latin typeface="Calibri" panose="020F0502020204030204" pitchFamily="34" charset="0"/>
                <a:ea typeface="Arial"/>
                <a:cs typeface="Calibri" panose="020F0502020204030204" pitchFamily="34" charset="0"/>
                <a:sym typeface="Arial"/>
              </a:rPr>
              <a:t>. https://uis.unesco.org/en/topic/isced</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[2] CEDEFOP, Making lifelong learning a reality. 2020.</a:t>
            </a:r>
            <a:r>
              <a:rPr lang="it-IT" sz="1500" dirty="0">
                <a:solidFill>
                  <a:schemeClr val="dk1"/>
                </a:solidFill>
                <a:latin typeface="Calibri" panose="020F0502020204030204" pitchFamily="34" charset="0"/>
                <a:ea typeface="Arial"/>
                <a:cs typeface="Calibri" panose="020F0502020204030204" pitchFamily="34" charset="0"/>
                <a:sym typeface="Arial"/>
              </a:rPr>
              <a:t>. https://www.cedefop.europa.eu/en/tools/inventory-lifelong-guidance</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it-IT" sz="1500" dirty="0">
                <a:solidFill>
                  <a:schemeClr val="dk1"/>
                </a:solidFill>
                <a:latin typeface="Calibri" panose="020F0502020204030204" pitchFamily="34" charset="0"/>
                <a:ea typeface="Arial"/>
                <a:cs typeface="Calibri" panose="020F0502020204030204" pitchFamily="34" charset="0"/>
                <a:sym typeface="Arial"/>
              </a:rPr>
              <a:t>[3] European Commission, Digital Education Action Plan 2021–2027. 2020. https://education.ec.europa.eu</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it-IT" sz="1500" dirty="0">
                <a:solidFill>
                  <a:schemeClr val="dk1"/>
                </a:solidFill>
                <a:latin typeface="Calibri" panose="020F0502020204030204" pitchFamily="34" charset="0"/>
                <a:ea typeface="Arial"/>
                <a:cs typeface="Calibri" panose="020F0502020204030204" pitchFamily="34" charset="0"/>
                <a:sym typeface="Arial"/>
              </a:rPr>
              <a:t>[4] European Commission, European Skills Agenda. 2020. https://ec.europa.eu/social/main.jsp?catId=1223</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[5] European Association for the Education of Adults (EAEA), Adult learning for inclusion and participation. 2022</a:t>
            </a:r>
            <a:r>
              <a:rPr lang="it-IT" sz="1500" dirty="0">
                <a:solidFill>
                  <a:schemeClr val="dk1"/>
                </a:solidFill>
                <a:latin typeface="Calibri" panose="020F0502020204030204" pitchFamily="34" charset="0"/>
                <a:ea typeface="Arial"/>
                <a:cs typeface="Calibri" panose="020F0502020204030204" pitchFamily="34" charset="0"/>
                <a:sym typeface="Arial"/>
              </a:rPr>
              <a:t>. https://eaea.org</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[6] OECD, Getting Skills Right: Future-Ready Adult Learning Systems. 2019</a:t>
            </a:r>
            <a:r>
              <a:rPr lang="it-IT" sz="1500" dirty="0">
                <a:solidFill>
                  <a:schemeClr val="dk1"/>
                </a:solidFill>
                <a:latin typeface="Calibri" panose="020F0502020204030204" pitchFamily="34" charset="0"/>
                <a:ea typeface="Arial"/>
                <a:cs typeface="Calibri" panose="020F0502020204030204" pitchFamily="34" charset="0"/>
                <a:sym typeface="Arial"/>
              </a:rPr>
              <a:t>. https://www.oecd.org/publications/getting-skills-right-future-ready-adult-learning-systems</a:t>
            </a:r>
            <a:br>
              <a:rPr lang="it-IT" sz="1500" dirty="0">
                <a:solidFill>
                  <a:schemeClr val="dk1"/>
                </a:solidFill>
                <a:latin typeface="Calibri" panose="020F0502020204030204" pitchFamily="34" charset="0"/>
                <a:ea typeface="Arial"/>
                <a:cs typeface="Calibri" panose="020F0502020204030204" pitchFamily="34" charset="0"/>
                <a:sym typeface="Arial"/>
              </a:rPr>
            </a:br>
            <a:endParaRPr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[7] Joint Research Centre, </a:t>
            </a:r>
            <a:r>
              <a:rPr lang="en-US" sz="1500" dirty="0" err="1">
                <a:solidFill>
                  <a:schemeClr val="dk1"/>
                </a:solidFill>
                <a:latin typeface="Calibri" panose="020F0502020204030204" pitchFamily="34" charset="0"/>
                <a:ea typeface="Arial"/>
                <a:cs typeface="Calibri" panose="020F0502020204030204" pitchFamily="34" charset="0"/>
                <a:sym typeface="Arial"/>
              </a:rPr>
              <a:t>DigComp</a:t>
            </a:r>
            <a:r>
              <a:rPr lang="en-US" sz="1500" dirty="0">
                <a:solidFill>
                  <a:schemeClr val="dk1"/>
                </a:solidFill>
                <a:latin typeface="Calibri" panose="020F0502020204030204" pitchFamily="34" charset="0"/>
                <a:ea typeface="Arial"/>
                <a:cs typeface="Calibri" panose="020F0502020204030204" pitchFamily="34" charset="0"/>
                <a:sym typeface="Arial"/>
              </a:rPr>
              <a:t> 2.2: The Digital Competence Framework for Citizens. 2022</a:t>
            </a:r>
            <a:r>
              <a:rPr lang="it-IT" sz="1500" dirty="0">
                <a:solidFill>
                  <a:schemeClr val="dk1"/>
                </a:solidFill>
                <a:latin typeface="Calibri" panose="020F0502020204030204" pitchFamily="34" charset="0"/>
                <a:ea typeface="Arial"/>
                <a:cs typeface="Calibri" panose="020F0502020204030204" pitchFamily="34" charset="0"/>
                <a:sym typeface="Arial"/>
              </a:rPr>
              <a:t>. </a:t>
            </a:r>
            <a:r>
              <a:rPr lang="it-IT" sz="1500" dirty="0">
                <a:solidFill>
                  <a:schemeClr val="dk1"/>
                </a:solidFill>
                <a:latin typeface="Calibri" panose="020F0502020204030204" pitchFamily="34" charset="0"/>
                <a:ea typeface="Arial"/>
                <a:cs typeface="Calibri" panose="020F0502020204030204" pitchFamily="34" charset="0"/>
                <a:sym typeface="Arial"/>
                <a:hlinkClick r:id="rId3"/>
              </a:rPr>
              <a:t>https://joint-research-centre.ec.europa.eu</a:t>
            </a:r>
            <a:endParaRPr lang="it-IT" sz="1500" dirty="0">
              <a:solidFill>
                <a:schemeClr val="dk1"/>
              </a:solidFill>
              <a:latin typeface="Calibri" panose="020F0502020204030204" pitchFamily="34" charset="0"/>
              <a:ea typeface="Arial"/>
              <a:cs typeface="Calibri" panose="020F0502020204030204" pitchFamily="34" charset="0"/>
              <a:sym typeface="Arial"/>
            </a:endParaRPr>
          </a:p>
          <a:p>
            <a:pPr marL="457200" lvl="0" indent="-323850" algn="l" rtl="0">
              <a:lnSpc>
                <a:spcPct val="115000"/>
              </a:lnSpc>
              <a:spcBef>
                <a:spcPts val="0"/>
              </a:spcBef>
              <a:spcAft>
                <a:spcPts val="0"/>
              </a:spcAft>
              <a:buClr>
                <a:schemeClr val="dk1"/>
              </a:buClr>
              <a:buSzPts val="1500"/>
              <a:buAutoNum type="arabicPeriod"/>
            </a:pPr>
            <a:endParaRPr lang="it-IT"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[8] EPALE, Electronic Platform for Adult Learning in Europe</a:t>
            </a:r>
            <a:r>
              <a:rPr lang="it-IT" sz="1500" dirty="0">
                <a:solidFill>
                  <a:schemeClr val="dk1"/>
                </a:solidFill>
                <a:latin typeface="Calibri" panose="020F0502020204030204" pitchFamily="34" charset="0"/>
                <a:ea typeface="Arial"/>
                <a:cs typeface="Calibri" panose="020F0502020204030204" pitchFamily="34" charset="0"/>
                <a:sym typeface="Arial"/>
              </a:rPr>
              <a:t>. https://epale.ec.europa.eu</a:t>
            </a:r>
            <a:br>
              <a:rPr lang="it-IT" sz="1100" dirty="0">
                <a:solidFill>
                  <a:schemeClr val="dk1"/>
                </a:solidFill>
                <a:latin typeface="Calibri" panose="020F0502020204030204" pitchFamily="34" charset="0"/>
                <a:ea typeface="Arial"/>
                <a:cs typeface="Calibri" panose="020F0502020204030204" pitchFamily="34" charset="0"/>
                <a:sym typeface="Arial"/>
              </a:rPr>
            </a:br>
            <a:endParaRPr sz="1400" dirty="0">
              <a:solidFill>
                <a:schemeClr val="dk1"/>
              </a:solidFill>
              <a:latin typeface="Calibri" panose="020F0502020204030204" pitchFamily="34" charset="0"/>
              <a:cs typeface="Calibri" panose="020F0502020204030204" pitchFamily="34" charset="0"/>
            </a:endParaRPr>
          </a:p>
          <a:p>
            <a:pPr marL="0" lvl="0" indent="0" algn="l" rtl="0">
              <a:lnSpc>
                <a:spcPct val="90000"/>
              </a:lnSpc>
              <a:spcBef>
                <a:spcPts val="1200"/>
              </a:spcBef>
              <a:spcAft>
                <a:spcPts val="0"/>
              </a:spcAft>
              <a:buNone/>
            </a:pPr>
            <a:endParaRPr b="1" dirty="0"/>
          </a:p>
          <a:p>
            <a:pPr marL="0" lvl="0" indent="0" algn="l" rtl="0">
              <a:lnSpc>
                <a:spcPct val="90000"/>
              </a:lnSpc>
              <a:spcBef>
                <a:spcPts val="1000"/>
              </a:spcBef>
              <a:spcAft>
                <a:spcPts val="0"/>
              </a:spcAft>
              <a:buClr>
                <a:srgbClr val="171616"/>
              </a:buClr>
              <a:buSzPts val="1800"/>
              <a:buNone/>
            </a:pPr>
            <a:endParaRPr dirty="0"/>
          </a:p>
        </p:txBody>
      </p:sp>
      <p:sp>
        <p:nvSpPr>
          <p:cNvPr id="7" name="Google Shape;247;p11">
            <a:extLst>
              <a:ext uri="{FF2B5EF4-FFF2-40B4-BE49-F238E27FC236}">
                <a16:creationId xmlns:a16="http://schemas.microsoft.com/office/drawing/2014/main" id="{CE07456C-BA88-E8E6-A36C-1463C7802E4C}"/>
              </a:ext>
            </a:extLst>
          </p:cNvPr>
          <p:cNvSpPr txBox="1">
            <a:spLocks noGrp="1"/>
          </p:cNvSpPr>
          <p:nvPr>
            <p:ph type="body" idx="1"/>
          </p:nvPr>
        </p:nvSpPr>
        <p:spPr>
          <a:xfrm>
            <a:off x="470723" y="352600"/>
            <a:ext cx="9829323"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sr-Latn-RS" dirty="0">
                <a:latin typeface="Calibri" panose="020F0502020204030204" pitchFamily="34" charset="0"/>
                <a:cs typeface="Calibri" panose="020F0502020204030204" pitchFamily="34" charset="0"/>
              </a:rPr>
              <a:t>Bronnen</a:t>
            </a:r>
            <a:endParaRPr lang="en-US" dirty="0">
              <a:latin typeface="Calibri" panose="020F0502020204030204" pitchFamily="34" charset="0"/>
              <a:cs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sr-Latn-RS" dirty="0"/>
              <a:t>BEDANKT</a:t>
            </a:r>
            <a:endParaRPr lang="en-GB" dirty="0"/>
          </a:p>
        </p:txBody>
      </p:sp>
    </p:spTree>
    <p:extLst>
      <p:ext uri="{BB962C8B-B14F-4D97-AF65-F5344CB8AC3E}">
        <p14:creationId xmlns:p14="http://schemas.microsoft.com/office/powerpoint/2010/main" val="4052928790"/>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458F7-52DD-4327-A584-9FFAF62126B6}">
  <ds:schemaRefs>
    <ds:schemaRef ds:uri="http://schemas.microsoft.com/sharepoint/v3/contenttype/forms"/>
  </ds:schemaRefs>
</ds:datastoreItem>
</file>

<file path=customXml/itemProps2.xml><?xml version="1.0" encoding="utf-8"?>
<ds:datastoreItem xmlns:ds="http://schemas.openxmlformats.org/officeDocument/2006/customXml" ds:itemID="{D3D81121-728B-4BD5-A80A-4D1AFB507675}">
  <ds:schemaRefs>
    <ds:schemaRef ds:uri="4172106c-0329-462c-8309-f6a8c7ae0f26"/>
    <ds:schemaRef ds:uri="8c43ccb9-9360-4c7e-8a49-c084974a2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D16CC70-C431-4C9B-881F-3262203DECC6}"/>
</file>

<file path=docProps/app.xml><?xml version="1.0" encoding="utf-8"?>
<Properties xmlns="http://schemas.openxmlformats.org/officeDocument/2006/extended-properties" xmlns:vt="http://schemas.openxmlformats.org/officeDocument/2006/docPropsVTypes">
  <TotalTime>560</TotalTime>
  <Words>3419</Words>
  <Application>Microsoft Office PowerPoint</Application>
  <PresentationFormat>Panorámica</PresentationFormat>
  <Paragraphs>325</Paragraphs>
  <Slides>36</Slides>
  <Notes>26</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36</vt:i4>
      </vt:variant>
    </vt:vector>
  </HeadingPairs>
  <TitlesOfParts>
    <vt:vector size="44" baseType="lpstr">
      <vt:lpstr>Aptos</vt:lpstr>
      <vt:lpstr>Arial</vt:lpstr>
      <vt:lpstr>Calibri</vt:lpstr>
      <vt:lpstr>Noto Sans Symbols</vt:lpstr>
      <vt:lpstr>Wingdings</vt:lpstr>
      <vt:lpstr>Full Color Version</vt:lpstr>
      <vt:lpstr>Full Color Version</vt:lpstr>
      <vt:lpstr>1_Full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Tomás Puebla</cp:lastModifiedBy>
  <cp:revision>239</cp:revision>
  <dcterms:created xsi:type="dcterms:W3CDTF">2021-11-15T23:44:31Z</dcterms:created>
  <dcterms:modified xsi:type="dcterms:W3CDTF">2025-09-29T07:56:02Z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