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26.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15.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349" r:id="rId3"/>
    <p:sldId id="303" r:id="rId4"/>
    <p:sldId id="334" r:id="rId5"/>
    <p:sldId id="365" r:id="rId6"/>
    <p:sldId id="258" r:id="rId7"/>
    <p:sldId id="259" r:id="rId8"/>
    <p:sldId id="291" r:id="rId9"/>
    <p:sldId id="292" r:id="rId10"/>
    <p:sldId id="263" r:id="rId11"/>
    <p:sldId id="264" r:id="rId12"/>
    <p:sldId id="350" r:id="rId13"/>
    <p:sldId id="265" r:id="rId14"/>
    <p:sldId id="266" r:id="rId15"/>
    <p:sldId id="267" r:id="rId16"/>
    <p:sldId id="268" r:id="rId17"/>
    <p:sldId id="269" r:id="rId18"/>
    <p:sldId id="270" r:id="rId19"/>
    <p:sldId id="271" r:id="rId20"/>
    <p:sldId id="286" r:id="rId21"/>
    <p:sldId id="285" r:id="rId22"/>
    <p:sldId id="361" r:id="rId23"/>
    <p:sldId id="362" r:id="rId24"/>
    <p:sldId id="273" r:id="rId25"/>
    <p:sldId id="275" r:id="rId26"/>
    <p:sldId id="276" r:id="rId27"/>
    <p:sldId id="277" r:id="rId28"/>
    <p:sldId id="287" r:id="rId29"/>
    <p:sldId id="363" r:id="rId30"/>
    <p:sldId id="364" r:id="rId31"/>
    <p:sldId id="280" r:id="rId32"/>
    <p:sldId id="281" r:id="rId33"/>
    <p:sldId id="282" r:id="rId34"/>
    <p:sldId id="288" r:id="rId35"/>
    <p:sldId id="283" r:id="rId36"/>
    <p:sldId id="297" r:id="rId37"/>
  </p:sldIdLst>
  <p:sldSz cx="12192000" cy="6858000"/>
  <p:notesSz cx="6858000" cy="9144000"/>
  <p:defaultTextStyle>
    <a:defPPr>
      <a:defRPr lang="e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48EA6D7-FA08-60AB-4E4E-A836F1071EA3}" name="Marios Fournarakis" initials="MF" userId="S::m.fournarakis_bkplus.eu#ext#@enspunlpt.onmicrosoft.com::7d8dbf85-0785-4443-b72b-db9091b97c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20" autoAdjust="0"/>
    <p:restoredTop sz="94660"/>
  </p:normalViewPr>
  <p:slideViewPr>
    <p:cSldViewPr snapToGrid="0">
      <p:cViewPr varScale="1">
        <p:scale>
          <a:sx n="70" d="100"/>
          <a:sy n="70" d="100"/>
        </p:scale>
        <p:origin x="639"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45"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customXml" Target="../customXml/item3.xml"/><Relationship Id="rId20" Type="http://schemas.openxmlformats.org/officeDocument/2006/relationships/slide" Target="slides/slide19.xml"/><Relationship Id="rId4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9DD959-1FB0-4AD2-B2A2-244C31FF05AA}" type="datetimeFigureOut">
              <a:rPr lang="el-GR" smtClean="0"/>
              <a:t>29/9/2025</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742B18-8BC4-4244-9F14-FDC34C73F524}" type="slidenum">
              <a:rPr lang="el-GR" smtClean="0"/>
              <a:t>‹#›</a:t>
            </a:fld>
            <a:endParaRPr lang="el-GR"/>
          </a:p>
        </p:txBody>
      </p:sp>
    </p:spTree>
    <p:extLst>
      <p:ext uri="{BB962C8B-B14F-4D97-AF65-F5344CB8AC3E}">
        <p14:creationId xmlns:p14="http://schemas.microsoft.com/office/powerpoint/2010/main" val="3473647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77fcdc439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77fcdc439e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g377fcdc439e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it-IT"/>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77fcdc439e_0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7" name="Google Shape;277;g377fcdc439e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77fcdc439e_0_4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3" name="Google Shape;283;g377fcdc439e_0_4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377fcdc439e_0_5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0" name="Google Shape;290;g377fcdc439e_0_5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a:extLst>
            <a:ext uri="{FF2B5EF4-FFF2-40B4-BE49-F238E27FC236}">
              <a16:creationId xmlns:a16="http://schemas.microsoft.com/office/drawing/2014/main" id="{1FFBCE94-9F6B-6F01-84A8-ACE30B5B1D74}"/>
            </a:ext>
          </a:extLst>
        </p:cNvPr>
        <p:cNvGrpSpPr/>
        <p:nvPr/>
      </p:nvGrpSpPr>
      <p:grpSpPr>
        <a:xfrm>
          <a:off x="0" y="0"/>
          <a:ext cx="0" cy="0"/>
          <a:chOff x="0" y="0"/>
          <a:chExt cx="0" cy="0"/>
        </a:xfrm>
      </p:grpSpPr>
      <p:sp>
        <p:nvSpPr>
          <p:cNvPr id="289" name="Google Shape;289;g377fcdc439e_0_528:notes">
            <a:extLst>
              <a:ext uri="{FF2B5EF4-FFF2-40B4-BE49-F238E27FC236}">
                <a16:creationId xmlns:a16="http://schemas.microsoft.com/office/drawing/2014/main" id="{7E3418E7-7313-E8A9-6D74-EFD14685CDC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0" name="Google Shape;290;g377fcdc439e_0_528:notes">
            <a:extLst>
              <a:ext uri="{FF2B5EF4-FFF2-40B4-BE49-F238E27FC236}">
                <a16:creationId xmlns:a16="http://schemas.microsoft.com/office/drawing/2014/main" id="{8657B4F9-4BED-6914-FBB2-ABF62B28834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03729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a:extLst>
            <a:ext uri="{FF2B5EF4-FFF2-40B4-BE49-F238E27FC236}">
              <a16:creationId xmlns:a16="http://schemas.microsoft.com/office/drawing/2014/main" id="{208A821A-2A4D-7FA3-968E-112C1D7B38AF}"/>
            </a:ext>
          </a:extLst>
        </p:cNvPr>
        <p:cNvGrpSpPr/>
        <p:nvPr/>
      </p:nvGrpSpPr>
      <p:grpSpPr>
        <a:xfrm>
          <a:off x="0" y="0"/>
          <a:ext cx="0" cy="0"/>
          <a:chOff x="0" y="0"/>
          <a:chExt cx="0" cy="0"/>
        </a:xfrm>
      </p:grpSpPr>
      <p:sp>
        <p:nvSpPr>
          <p:cNvPr id="289" name="Google Shape;289;g377fcdc439e_0_528:notes">
            <a:extLst>
              <a:ext uri="{FF2B5EF4-FFF2-40B4-BE49-F238E27FC236}">
                <a16:creationId xmlns:a16="http://schemas.microsoft.com/office/drawing/2014/main" id="{5A71A13C-ED32-EEC9-DFC1-7BA49AE30F69}"/>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0" name="Google Shape;290;g377fcdc439e_0_528:notes">
            <a:extLst>
              <a:ext uri="{FF2B5EF4-FFF2-40B4-BE49-F238E27FC236}">
                <a16:creationId xmlns:a16="http://schemas.microsoft.com/office/drawing/2014/main" id="{C5D59780-3539-D453-337A-3D341E7A415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94853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377fcdc439e_0_10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7" name="Google Shape;317;g377fcdc439e_0_10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77fcdc439e_0_7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3" name="Google Shape;323;g377fcdc439e_0_7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377fcdc439e_0_12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g377fcdc439e_0_12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77fcdc439e_1_26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6" name="Google Shape;336;g377fcdc439e_1_2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377fcdc439e_1_1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2" name="Google Shape;342;g377fcdc439e_1_1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377fcdc439e_1_2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2" name="Google Shape;352;g377fcdc439e_1_2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377fcdc439e_1_8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4" name="Google Shape;364;g377fcdc439e_1_8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377fcdc439e_1_4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1" name="Google Shape;371;g377fcdc439e_1_4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77fcdc439e_1_9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3" name="Google Shape;383;g377fcdc439e_1_9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a:extLst>
            <a:ext uri="{FF2B5EF4-FFF2-40B4-BE49-F238E27FC236}">
              <a16:creationId xmlns:a16="http://schemas.microsoft.com/office/drawing/2014/main" id="{6E9CAC61-06F6-D8EB-82DE-A732ACED1D5F}"/>
            </a:ext>
          </a:extLst>
        </p:cNvPr>
        <p:cNvGrpSpPr/>
        <p:nvPr/>
      </p:nvGrpSpPr>
      <p:grpSpPr>
        <a:xfrm>
          <a:off x="0" y="0"/>
          <a:ext cx="0" cy="0"/>
          <a:chOff x="0" y="0"/>
          <a:chExt cx="0" cy="0"/>
        </a:xfrm>
      </p:grpSpPr>
      <p:sp>
        <p:nvSpPr>
          <p:cNvPr id="382" name="Google Shape;382;g377fcdc439e_1_932:notes">
            <a:extLst>
              <a:ext uri="{FF2B5EF4-FFF2-40B4-BE49-F238E27FC236}">
                <a16:creationId xmlns:a16="http://schemas.microsoft.com/office/drawing/2014/main" id="{F45E4D3A-2A12-4E8F-CA5E-B73EA2D809C8}"/>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3" name="Google Shape;383;g377fcdc439e_1_932:notes">
            <a:extLst>
              <a:ext uri="{FF2B5EF4-FFF2-40B4-BE49-F238E27FC236}">
                <a16:creationId xmlns:a16="http://schemas.microsoft.com/office/drawing/2014/main" id="{28BA908C-88B6-7F5C-2D3A-F97FFA16289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56956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a:extLst>
            <a:ext uri="{FF2B5EF4-FFF2-40B4-BE49-F238E27FC236}">
              <a16:creationId xmlns:a16="http://schemas.microsoft.com/office/drawing/2014/main" id="{444B4ACF-1AED-AD5C-AEA2-F83421FC15B0}"/>
            </a:ext>
          </a:extLst>
        </p:cNvPr>
        <p:cNvGrpSpPr/>
        <p:nvPr/>
      </p:nvGrpSpPr>
      <p:grpSpPr>
        <a:xfrm>
          <a:off x="0" y="0"/>
          <a:ext cx="0" cy="0"/>
          <a:chOff x="0" y="0"/>
          <a:chExt cx="0" cy="0"/>
        </a:xfrm>
      </p:grpSpPr>
      <p:sp>
        <p:nvSpPr>
          <p:cNvPr id="329" name="Google Shape;329;g377fcdc439e_0_1212:notes">
            <a:extLst>
              <a:ext uri="{FF2B5EF4-FFF2-40B4-BE49-F238E27FC236}">
                <a16:creationId xmlns:a16="http://schemas.microsoft.com/office/drawing/2014/main" id="{46165AEC-077B-5837-9CA1-24E2F1893F47}"/>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g377fcdc439e_0_1212:notes">
            <a:extLst>
              <a:ext uri="{FF2B5EF4-FFF2-40B4-BE49-F238E27FC236}">
                <a16:creationId xmlns:a16="http://schemas.microsoft.com/office/drawing/2014/main" id="{1C5290DF-2981-2B8B-6789-5D806D7803A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03598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6" name="Google Shape;3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5" name="Google Shape;41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a:extLst>
            <a:ext uri="{FF2B5EF4-FFF2-40B4-BE49-F238E27FC236}">
              <a16:creationId xmlns:a16="http://schemas.microsoft.com/office/drawing/2014/main" id="{8EA642B1-7AF9-B049-7748-AEDA8869AD76}"/>
            </a:ext>
          </a:extLst>
        </p:cNvPr>
        <p:cNvGrpSpPr/>
        <p:nvPr/>
      </p:nvGrpSpPr>
      <p:grpSpPr>
        <a:xfrm>
          <a:off x="0" y="0"/>
          <a:ext cx="0" cy="0"/>
          <a:chOff x="0" y="0"/>
          <a:chExt cx="0" cy="0"/>
        </a:xfrm>
      </p:grpSpPr>
      <p:sp>
        <p:nvSpPr>
          <p:cNvPr id="329" name="Google Shape;329;g377fcdc439e_0_1212:notes">
            <a:extLst>
              <a:ext uri="{FF2B5EF4-FFF2-40B4-BE49-F238E27FC236}">
                <a16:creationId xmlns:a16="http://schemas.microsoft.com/office/drawing/2014/main" id="{FAF0607E-B939-2111-F750-8A5010D30381}"/>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g377fcdc439e_0_1212:notes">
            <a:extLst>
              <a:ext uri="{FF2B5EF4-FFF2-40B4-BE49-F238E27FC236}">
                <a16:creationId xmlns:a16="http://schemas.microsoft.com/office/drawing/2014/main" id="{4221CFED-A971-828B-A16C-0EDFBBCAAAB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80985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7" name="Google Shape;45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4" name="Google Shape;47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1" name="Google Shape;48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7" name="Google Shape;48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29F89-05FF-A06E-091A-9DB54E8EC5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l-GR"/>
          </a:p>
        </p:txBody>
      </p:sp>
      <p:sp>
        <p:nvSpPr>
          <p:cNvPr id="3" name="Subtitle 2">
            <a:extLst>
              <a:ext uri="{FF2B5EF4-FFF2-40B4-BE49-F238E27FC236}">
                <a16:creationId xmlns:a16="http://schemas.microsoft.com/office/drawing/2014/main" id="{7D8B45E6-40A2-A957-5EFB-A78AC42660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652ECAFA-C8C2-51BA-852E-3013408CD7DF}"/>
              </a:ext>
            </a:extLst>
          </p:cNvPr>
          <p:cNvSpPr>
            <a:spLocks noGrp="1"/>
          </p:cNvSpPr>
          <p:nvPr>
            <p:ph type="dt" sz="half" idx="10"/>
          </p:nvPr>
        </p:nvSpPr>
        <p:spPr/>
        <p:txBody>
          <a:bodyPr/>
          <a:lstStyle/>
          <a:p>
            <a:fld id="{FC0C1F50-96CA-4771-BE65-D97DAB225C63}" type="datetimeFigureOut">
              <a:rPr lang="el-GR" smtClean="0"/>
              <a:t>29/9/2025</a:t>
            </a:fld>
            <a:endParaRPr lang="el-GR"/>
          </a:p>
        </p:txBody>
      </p:sp>
      <p:sp>
        <p:nvSpPr>
          <p:cNvPr id="5" name="Footer Placeholder 4">
            <a:extLst>
              <a:ext uri="{FF2B5EF4-FFF2-40B4-BE49-F238E27FC236}">
                <a16:creationId xmlns:a16="http://schemas.microsoft.com/office/drawing/2014/main" id="{B9F6A92E-AE47-936C-7938-3FC314B62E73}"/>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FF6C94D0-E36F-6F29-9420-4580DAA70193}"/>
              </a:ext>
            </a:extLst>
          </p:cNvPr>
          <p:cNvSpPr>
            <a:spLocks noGrp="1"/>
          </p:cNvSpPr>
          <p:nvPr>
            <p:ph type="sldNum" sz="quarter" idx="12"/>
          </p:nvPr>
        </p:nvSpPr>
        <p:spPr/>
        <p:txBody>
          <a:bodyPr/>
          <a:lstStyle/>
          <a:p>
            <a:fld id="{194E00A9-4AA8-4A21-8411-CB76D616F76E}" type="slidenum">
              <a:rPr lang="el-GR" smtClean="0"/>
              <a:t>‹#›</a:t>
            </a:fld>
            <a:endParaRPr lang="el-GR"/>
          </a:p>
        </p:txBody>
      </p:sp>
    </p:spTree>
    <p:extLst>
      <p:ext uri="{BB962C8B-B14F-4D97-AF65-F5344CB8AC3E}">
        <p14:creationId xmlns:p14="http://schemas.microsoft.com/office/powerpoint/2010/main" val="2037324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5878B-273B-3F52-E2D8-49E0E8945E0E}"/>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9EC75ECE-0442-C6D6-5C78-2D5966DF59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48E50133-3682-C115-E117-1174E855CA97}"/>
              </a:ext>
            </a:extLst>
          </p:cNvPr>
          <p:cNvSpPr>
            <a:spLocks noGrp="1"/>
          </p:cNvSpPr>
          <p:nvPr>
            <p:ph type="dt" sz="half" idx="10"/>
          </p:nvPr>
        </p:nvSpPr>
        <p:spPr/>
        <p:txBody>
          <a:bodyPr/>
          <a:lstStyle/>
          <a:p>
            <a:fld id="{FC0C1F50-96CA-4771-BE65-D97DAB225C63}" type="datetimeFigureOut">
              <a:rPr lang="el-GR" smtClean="0"/>
              <a:t>29/9/2025</a:t>
            </a:fld>
            <a:endParaRPr lang="el-GR"/>
          </a:p>
        </p:txBody>
      </p:sp>
      <p:sp>
        <p:nvSpPr>
          <p:cNvPr id="5" name="Footer Placeholder 4">
            <a:extLst>
              <a:ext uri="{FF2B5EF4-FFF2-40B4-BE49-F238E27FC236}">
                <a16:creationId xmlns:a16="http://schemas.microsoft.com/office/drawing/2014/main" id="{54004A9C-1DE1-61EB-1399-45CAC0E1EA27}"/>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104897C0-EB6E-45F8-FC96-F077ADB42A95}"/>
              </a:ext>
            </a:extLst>
          </p:cNvPr>
          <p:cNvSpPr>
            <a:spLocks noGrp="1"/>
          </p:cNvSpPr>
          <p:nvPr>
            <p:ph type="sldNum" sz="quarter" idx="12"/>
          </p:nvPr>
        </p:nvSpPr>
        <p:spPr/>
        <p:txBody>
          <a:bodyPr/>
          <a:lstStyle/>
          <a:p>
            <a:fld id="{194E00A9-4AA8-4A21-8411-CB76D616F76E}" type="slidenum">
              <a:rPr lang="el-GR" smtClean="0"/>
              <a:t>‹#›</a:t>
            </a:fld>
            <a:endParaRPr lang="el-GR"/>
          </a:p>
        </p:txBody>
      </p:sp>
    </p:spTree>
    <p:extLst>
      <p:ext uri="{BB962C8B-B14F-4D97-AF65-F5344CB8AC3E}">
        <p14:creationId xmlns:p14="http://schemas.microsoft.com/office/powerpoint/2010/main" val="3689549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E8805-E3B4-86DE-2DFD-05C664ABFE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804F86D3-631D-1A2A-65CD-21022233D3D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A84927-EBAC-32BC-6555-DD3DD92C1ED9}"/>
              </a:ext>
            </a:extLst>
          </p:cNvPr>
          <p:cNvSpPr>
            <a:spLocks noGrp="1"/>
          </p:cNvSpPr>
          <p:nvPr>
            <p:ph type="dt" sz="half" idx="10"/>
          </p:nvPr>
        </p:nvSpPr>
        <p:spPr/>
        <p:txBody>
          <a:bodyPr/>
          <a:lstStyle/>
          <a:p>
            <a:fld id="{FC0C1F50-96CA-4771-BE65-D97DAB225C63}" type="datetimeFigureOut">
              <a:rPr lang="el-GR" smtClean="0"/>
              <a:t>29/9/2025</a:t>
            </a:fld>
            <a:endParaRPr lang="el-GR"/>
          </a:p>
        </p:txBody>
      </p:sp>
      <p:sp>
        <p:nvSpPr>
          <p:cNvPr id="5" name="Footer Placeholder 4">
            <a:extLst>
              <a:ext uri="{FF2B5EF4-FFF2-40B4-BE49-F238E27FC236}">
                <a16:creationId xmlns:a16="http://schemas.microsoft.com/office/drawing/2014/main" id="{17C64C25-552A-9F39-D73E-97734434BD74}"/>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C9F660AA-6CBB-5DE6-FF5E-AD53CF028683}"/>
              </a:ext>
            </a:extLst>
          </p:cNvPr>
          <p:cNvSpPr>
            <a:spLocks noGrp="1"/>
          </p:cNvSpPr>
          <p:nvPr>
            <p:ph type="sldNum" sz="quarter" idx="12"/>
          </p:nvPr>
        </p:nvSpPr>
        <p:spPr/>
        <p:txBody>
          <a:bodyPr/>
          <a:lstStyle/>
          <a:p>
            <a:fld id="{194E00A9-4AA8-4A21-8411-CB76D616F76E}" type="slidenum">
              <a:rPr lang="el-GR" smtClean="0"/>
              <a:t>‹#›</a:t>
            </a:fld>
            <a:endParaRPr lang="el-GR"/>
          </a:p>
        </p:txBody>
      </p:sp>
    </p:spTree>
    <p:extLst>
      <p:ext uri="{BB962C8B-B14F-4D97-AF65-F5344CB8AC3E}">
        <p14:creationId xmlns:p14="http://schemas.microsoft.com/office/powerpoint/2010/main" val="545383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8F6EA-996E-E111-FB66-7D8CA4EA2397}"/>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4B82EC6B-4E61-939B-56D3-A620FC5847B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3605744F-19A0-8305-6733-CEE9F412C6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C59A5581-AAA5-36E0-6680-1282E5047760}"/>
              </a:ext>
            </a:extLst>
          </p:cNvPr>
          <p:cNvSpPr>
            <a:spLocks noGrp="1"/>
          </p:cNvSpPr>
          <p:nvPr>
            <p:ph type="dt" sz="half" idx="10"/>
          </p:nvPr>
        </p:nvSpPr>
        <p:spPr/>
        <p:txBody>
          <a:bodyPr/>
          <a:lstStyle/>
          <a:p>
            <a:fld id="{FC0C1F50-96CA-4771-BE65-D97DAB225C63}" type="datetimeFigureOut">
              <a:rPr lang="el-GR" smtClean="0"/>
              <a:t>29/9/2025</a:t>
            </a:fld>
            <a:endParaRPr lang="el-GR"/>
          </a:p>
        </p:txBody>
      </p:sp>
      <p:sp>
        <p:nvSpPr>
          <p:cNvPr id="6" name="Footer Placeholder 5">
            <a:extLst>
              <a:ext uri="{FF2B5EF4-FFF2-40B4-BE49-F238E27FC236}">
                <a16:creationId xmlns:a16="http://schemas.microsoft.com/office/drawing/2014/main" id="{13F4F094-E9EC-0F07-4398-1975612EAA44}"/>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273815D3-0B0E-422A-92C9-BF070A2BEEAE}"/>
              </a:ext>
            </a:extLst>
          </p:cNvPr>
          <p:cNvSpPr>
            <a:spLocks noGrp="1"/>
          </p:cNvSpPr>
          <p:nvPr>
            <p:ph type="sldNum" sz="quarter" idx="12"/>
          </p:nvPr>
        </p:nvSpPr>
        <p:spPr/>
        <p:txBody>
          <a:bodyPr/>
          <a:lstStyle/>
          <a:p>
            <a:fld id="{194E00A9-4AA8-4A21-8411-CB76D616F76E}" type="slidenum">
              <a:rPr lang="el-GR" smtClean="0"/>
              <a:t>‹#›</a:t>
            </a:fld>
            <a:endParaRPr lang="el-GR"/>
          </a:p>
        </p:txBody>
      </p:sp>
    </p:spTree>
    <p:extLst>
      <p:ext uri="{BB962C8B-B14F-4D97-AF65-F5344CB8AC3E}">
        <p14:creationId xmlns:p14="http://schemas.microsoft.com/office/powerpoint/2010/main" val="4286472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94BF7-760C-345B-6E9A-9811205B94CB}"/>
              </a:ext>
            </a:extLst>
          </p:cNvPr>
          <p:cNvSpPr>
            <a:spLocks noGrp="1"/>
          </p:cNvSpPr>
          <p:nvPr>
            <p:ph type="title"/>
          </p:nvPr>
        </p:nvSpPr>
        <p:spPr>
          <a:xfrm>
            <a:off x="839788" y="365125"/>
            <a:ext cx="105156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AC09AEAC-8695-A585-B260-22B77FF5EE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F56415-3006-541D-AF19-EC3EB5C5FC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A594B990-D787-5881-305F-2B8098DCC9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E19AA9-B9B9-CB2E-95D8-40DBFA1DC2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CA260FD8-5477-C812-3465-4290A543227B}"/>
              </a:ext>
            </a:extLst>
          </p:cNvPr>
          <p:cNvSpPr>
            <a:spLocks noGrp="1"/>
          </p:cNvSpPr>
          <p:nvPr>
            <p:ph type="dt" sz="half" idx="10"/>
          </p:nvPr>
        </p:nvSpPr>
        <p:spPr/>
        <p:txBody>
          <a:bodyPr/>
          <a:lstStyle/>
          <a:p>
            <a:fld id="{FC0C1F50-96CA-4771-BE65-D97DAB225C63}" type="datetimeFigureOut">
              <a:rPr lang="el-GR" smtClean="0"/>
              <a:t>29/9/2025</a:t>
            </a:fld>
            <a:endParaRPr lang="el-GR"/>
          </a:p>
        </p:txBody>
      </p:sp>
      <p:sp>
        <p:nvSpPr>
          <p:cNvPr id="8" name="Footer Placeholder 7">
            <a:extLst>
              <a:ext uri="{FF2B5EF4-FFF2-40B4-BE49-F238E27FC236}">
                <a16:creationId xmlns:a16="http://schemas.microsoft.com/office/drawing/2014/main" id="{714A02F3-3954-1CA5-07E5-CE9E1BE3F629}"/>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id="{55A6BF13-754A-E208-34DB-0DD6470295CC}"/>
              </a:ext>
            </a:extLst>
          </p:cNvPr>
          <p:cNvSpPr>
            <a:spLocks noGrp="1"/>
          </p:cNvSpPr>
          <p:nvPr>
            <p:ph type="sldNum" sz="quarter" idx="12"/>
          </p:nvPr>
        </p:nvSpPr>
        <p:spPr/>
        <p:txBody>
          <a:bodyPr/>
          <a:lstStyle/>
          <a:p>
            <a:fld id="{194E00A9-4AA8-4A21-8411-CB76D616F76E}" type="slidenum">
              <a:rPr lang="el-GR" smtClean="0"/>
              <a:t>‹#›</a:t>
            </a:fld>
            <a:endParaRPr lang="el-GR"/>
          </a:p>
        </p:txBody>
      </p:sp>
    </p:spTree>
    <p:extLst>
      <p:ext uri="{BB962C8B-B14F-4D97-AF65-F5344CB8AC3E}">
        <p14:creationId xmlns:p14="http://schemas.microsoft.com/office/powerpoint/2010/main" val="502930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80A4B-EB1A-44D1-9189-6E4DA5CABB07}"/>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71C004ED-198E-A40F-17F1-2008EF400936}"/>
              </a:ext>
            </a:extLst>
          </p:cNvPr>
          <p:cNvSpPr>
            <a:spLocks noGrp="1"/>
          </p:cNvSpPr>
          <p:nvPr>
            <p:ph type="dt" sz="half" idx="10"/>
          </p:nvPr>
        </p:nvSpPr>
        <p:spPr/>
        <p:txBody>
          <a:bodyPr/>
          <a:lstStyle/>
          <a:p>
            <a:fld id="{FC0C1F50-96CA-4771-BE65-D97DAB225C63}" type="datetimeFigureOut">
              <a:rPr lang="el-GR" smtClean="0"/>
              <a:t>29/9/2025</a:t>
            </a:fld>
            <a:endParaRPr lang="el-GR"/>
          </a:p>
        </p:txBody>
      </p:sp>
      <p:sp>
        <p:nvSpPr>
          <p:cNvPr id="4" name="Footer Placeholder 3">
            <a:extLst>
              <a:ext uri="{FF2B5EF4-FFF2-40B4-BE49-F238E27FC236}">
                <a16:creationId xmlns:a16="http://schemas.microsoft.com/office/drawing/2014/main" id="{8E5C8FB8-8BE1-DBB4-78E8-DD80739F6344}"/>
              </a:ext>
            </a:extLst>
          </p:cNvPr>
          <p:cNvSpPr>
            <a:spLocks noGrp="1"/>
          </p:cNvSpPr>
          <p:nvPr>
            <p:ph type="ftr" sz="quarter" idx="11"/>
          </p:nvPr>
        </p:nvSpPr>
        <p:spPr/>
        <p:txBody>
          <a:bodyPr/>
          <a:lstStyle/>
          <a:p>
            <a:endParaRPr lang="el-GR"/>
          </a:p>
        </p:txBody>
      </p:sp>
      <p:sp>
        <p:nvSpPr>
          <p:cNvPr id="5" name="Slide Number Placeholder 4">
            <a:extLst>
              <a:ext uri="{FF2B5EF4-FFF2-40B4-BE49-F238E27FC236}">
                <a16:creationId xmlns:a16="http://schemas.microsoft.com/office/drawing/2014/main" id="{18F7EA6A-0BD6-0409-C2C7-96FAC2358624}"/>
              </a:ext>
            </a:extLst>
          </p:cNvPr>
          <p:cNvSpPr>
            <a:spLocks noGrp="1"/>
          </p:cNvSpPr>
          <p:nvPr>
            <p:ph type="sldNum" sz="quarter" idx="12"/>
          </p:nvPr>
        </p:nvSpPr>
        <p:spPr/>
        <p:txBody>
          <a:bodyPr/>
          <a:lstStyle/>
          <a:p>
            <a:fld id="{194E00A9-4AA8-4A21-8411-CB76D616F76E}" type="slidenum">
              <a:rPr lang="el-GR" smtClean="0"/>
              <a:t>‹#›</a:t>
            </a:fld>
            <a:endParaRPr lang="el-GR"/>
          </a:p>
        </p:txBody>
      </p:sp>
    </p:spTree>
    <p:extLst>
      <p:ext uri="{BB962C8B-B14F-4D97-AF65-F5344CB8AC3E}">
        <p14:creationId xmlns:p14="http://schemas.microsoft.com/office/powerpoint/2010/main" val="2731863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3F79F7-0325-B8B6-EB92-5DED998853DA}"/>
              </a:ext>
            </a:extLst>
          </p:cNvPr>
          <p:cNvSpPr>
            <a:spLocks noGrp="1"/>
          </p:cNvSpPr>
          <p:nvPr>
            <p:ph type="dt" sz="half" idx="10"/>
          </p:nvPr>
        </p:nvSpPr>
        <p:spPr/>
        <p:txBody>
          <a:bodyPr/>
          <a:lstStyle/>
          <a:p>
            <a:fld id="{FC0C1F50-96CA-4771-BE65-D97DAB225C63}" type="datetimeFigureOut">
              <a:rPr lang="el-GR" smtClean="0"/>
              <a:t>29/9/2025</a:t>
            </a:fld>
            <a:endParaRPr lang="el-GR"/>
          </a:p>
        </p:txBody>
      </p:sp>
      <p:sp>
        <p:nvSpPr>
          <p:cNvPr id="3" name="Footer Placeholder 2">
            <a:extLst>
              <a:ext uri="{FF2B5EF4-FFF2-40B4-BE49-F238E27FC236}">
                <a16:creationId xmlns:a16="http://schemas.microsoft.com/office/drawing/2014/main" id="{3BC7B107-E972-66B9-4CC5-C81C9AEE0C27}"/>
              </a:ext>
            </a:extLst>
          </p:cNvPr>
          <p:cNvSpPr>
            <a:spLocks noGrp="1"/>
          </p:cNvSpPr>
          <p:nvPr>
            <p:ph type="ftr" sz="quarter" idx="11"/>
          </p:nvPr>
        </p:nvSpPr>
        <p:spPr/>
        <p:txBody>
          <a:bodyPr/>
          <a:lstStyle/>
          <a:p>
            <a:endParaRPr lang="el-GR"/>
          </a:p>
        </p:txBody>
      </p:sp>
      <p:sp>
        <p:nvSpPr>
          <p:cNvPr id="4" name="Slide Number Placeholder 3">
            <a:extLst>
              <a:ext uri="{FF2B5EF4-FFF2-40B4-BE49-F238E27FC236}">
                <a16:creationId xmlns:a16="http://schemas.microsoft.com/office/drawing/2014/main" id="{F33B1972-F3F4-0C97-D5CC-7EE4BDBD8121}"/>
              </a:ext>
            </a:extLst>
          </p:cNvPr>
          <p:cNvSpPr>
            <a:spLocks noGrp="1"/>
          </p:cNvSpPr>
          <p:nvPr>
            <p:ph type="sldNum" sz="quarter" idx="12"/>
          </p:nvPr>
        </p:nvSpPr>
        <p:spPr/>
        <p:txBody>
          <a:bodyPr/>
          <a:lstStyle/>
          <a:p>
            <a:fld id="{194E00A9-4AA8-4A21-8411-CB76D616F76E}" type="slidenum">
              <a:rPr lang="el-GR" smtClean="0"/>
              <a:t>‹#›</a:t>
            </a:fld>
            <a:endParaRPr lang="el-GR"/>
          </a:p>
        </p:txBody>
      </p:sp>
    </p:spTree>
    <p:extLst>
      <p:ext uri="{BB962C8B-B14F-4D97-AF65-F5344CB8AC3E}">
        <p14:creationId xmlns:p14="http://schemas.microsoft.com/office/powerpoint/2010/main" val="2914392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29145-1ED9-7527-804A-EFC0BFB0FD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4467CE37-8F35-E1E8-5603-51FD0A4847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1C661718-59D8-ABB5-249F-B6DC670124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C663C2-40EA-A6DC-4E5E-02A219118464}"/>
              </a:ext>
            </a:extLst>
          </p:cNvPr>
          <p:cNvSpPr>
            <a:spLocks noGrp="1"/>
          </p:cNvSpPr>
          <p:nvPr>
            <p:ph type="dt" sz="half" idx="10"/>
          </p:nvPr>
        </p:nvSpPr>
        <p:spPr/>
        <p:txBody>
          <a:bodyPr/>
          <a:lstStyle/>
          <a:p>
            <a:fld id="{FC0C1F50-96CA-4771-BE65-D97DAB225C63}" type="datetimeFigureOut">
              <a:rPr lang="el-GR" smtClean="0"/>
              <a:t>29/9/2025</a:t>
            </a:fld>
            <a:endParaRPr lang="el-GR"/>
          </a:p>
        </p:txBody>
      </p:sp>
      <p:sp>
        <p:nvSpPr>
          <p:cNvPr id="6" name="Footer Placeholder 5">
            <a:extLst>
              <a:ext uri="{FF2B5EF4-FFF2-40B4-BE49-F238E27FC236}">
                <a16:creationId xmlns:a16="http://schemas.microsoft.com/office/drawing/2014/main" id="{1AC88C06-68AE-11F0-8570-D21691CF29A0}"/>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1D554468-AC89-5360-5606-1CE76ED780AB}"/>
              </a:ext>
            </a:extLst>
          </p:cNvPr>
          <p:cNvSpPr>
            <a:spLocks noGrp="1"/>
          </p:cNvSpPr>
          <p:nvPr>
            <p:ph type="sldNum" sz="quarter" idx="12"/>
          </p:nvPr>
        </p:nvSpPr>
        <p:spPr/>
        <p:txBody>
          <a:bodyPr/>
          <a:lstStyle/>
          <a:p>
            <a:fld id="{194E00A9-4AA8-4A21-8411-CB76D616F76E}" type="slidenum">
              <a:rPr lang="el-GR" smtClean="0"/>
              <a:t>‹#›</a:t>
            </a:fld>
            <a:endParaRPr lang="el-GR"/>
          </a:p>
        </p:txBody>
      </p:sp>
    </p:spTree>
    <p:extLst>
      <p:ext uri="{BB962C8B-B14F-4D97-AF65-F5344CB8AC3E}">
        <p14:creationId xmlns:p14="http://schemas.microsoft.com/office/powerpoint/2010/main" val="1208545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EF26A-BEAE-E953-887B-5A9DCC9C97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2FADB390-2B35-F638-CD84-A5FFA4D313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a:extLst>
              <a:ext uri="{FF2B5EF4-FFF2-40B4-BE49-F238E27FC236}">
                <a16:creationId xmlns:a16="http://schemas.microsoft.com/office/drawing/2014/main" id="{2510DF71-E5BE-A6B0-59E1-7770867D44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BE1338-D522-D2D0-0777-8EF761A21959}"/>
              </a:ext>
            </a:extLst>
          </p:cNvPr>
          <p:cNvSpPr>
            <a:spLocks noGrp="1"/>
          </p:cNvSpPr>
          <p:nvPr>
            <p:ph type="dt" sz="half" idx="10"/>
          </p:nvPr>
        </p:nvSpPr>
        <p:spPr/>
        <p:txBody>
          <a:bodyPr/>
          <a:lstStyle/>
          <a:p>
            <a:fld id="{FC0C1F50-96CA-4771-BE65-D97DAB225C63}" type="datetimeFigureOut">
              <a:rPr lang="el-GR" smtClean="0"/>
              <a:t>29/9/2025</a:t>
            </a:fld>
            <a:endParaRPr lang="el-GR"/>
          </a:p>
        </p:txBody>
      </p:sp>
      <p:sp>
        <p:nvSpPr>
          <p:cNvPr id="6" name="Footer Placeholder 5">
            <a:extLst>
              <a:ext uri="{FF2B5EF4-FFF2-40B4-BE49-F238E27FC236}">
                <a16:creationId xmlns:a16="http://schemas.microsoft.com/office/drawing/2014/main" id="{B5F70DD7-0D9B-CFC0-9062-94216041492F}"/>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195976AC-6611-EE25-6BAB-1CBE189B64DF}"/>
              </a:ext>
            </a:extLst>
          </p:cNvPr>
          <p:cNvSpPr>
            <a:spLocks noGrp="1"/>
          </p:cNvSpPr>
          <p:nvPr>
            <p:ph type="sldNum" sz="quarter" idx="12"/>
          </p:nvPr>
        </p:nvSpPr>
        <p:spPr/>
        <p:txBody>
          <a:bodyPr/>
          <a:lstStyle/>
          <a:p>
            <a:fld id="{194E00A9-4AA8-4A21-8411-CB76D616F76E}" type="slidenum">
              <a:rPr lang="el-GR" smtClean="0"/>
              <a:t>‹#›</a:t>
            </a:fld>
            <a:endParaRPr lang="el-GR"/>
          </a:p>
        </p:txBody>
      </p:sp>
    </p:spTree>
    <p:extLst>
      <p:ext uri="{BB962C8B-B14F-4D97-AF65-F5344CB8AC3E}">
        <p14:creationId xmlns:p14="http://schemas.microsoft.com/office/powerpoint/2010/main" val="1021143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F46D4-3001-9C44-8F15-A38AE78EC956}"/>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2119B6B3-6377-6CA3-7FC5-72DBEC42759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C5FA0DE1-5A20-A906-8D0E-0A16EC5A72D1}"/>
              </a:ext>
            </a:extLst>
          </p:cNvPr>
          <p:cNvSpPr>
            <a:spLocks noGrp="1"/>
          </p:cNvSpPr>
          <p:nvPr>
            <p:ph type="dt" sz="half" idx="10"/>
          </p:nvPr>
        </p:nvSpPr>
        <p:spPr/>
        <p:txBody>
          <a:bodyPr/>
          <a:lstStyle/>
          <a:p>
            <a:fld id="{FC0C1F50-96CA-4771-BE65-D97DAB225C63}" type="datetimeFigureOut">
              <a:rPr lang="el-GR" smtClean="0"/>
              <a:t>29/9/2025</a:t>
            </a:fld>
            <a:endParaRPr lang="el-GR"/>
          </a:p>
        </p:txBody>
      </p:sp>
      <p:sp>
        <p:nvSpPr>
          <p:cNvPr id="5" name="Footer Placeholder 4">
            <a:extLst>
              <a:ext uri="{FF2B5EF4-FFF2-40B4-BE49-F238E27FC236}">
                <a16:creationId xmlns:a16="http://schemas.microsoft.com/office/drawing/2014/main" id="{5F110C99-E614-B245-CF66-34F7F8ACE731}"/>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28054345-7B8D-EB6A-F613-6261FDBEE5D7}"/>
              </a:ext>
            </a:extLst>
          </p:cNvPr>
          <p:cNvSpPr>
            <a:spLocks noGrp="1"/>
          </p:cNvSpPr>
          <p:nvPr>
            <p:ph type="sldNum" sz="quarter" idx="12"/>
          </p:nvPr>
        </p:nvSpPr>
        <p:spPr/>
        <p:txBody>
          <a:bodyPr/>
          <a:lstStyle/>
          <a:p>
            <a:fld id="{194E00A9-4AA8-4A21-8411-CB76D616F76E}" type="slidenum">
              <a:rPr lang="el-GR" smtClean="0"/>
              <a:t>‹#›</a:t>
            </a:fld>
            <a:endParaRPr lang="el-GR"/>
          </a:p>
        </p:txBody>
      </p:sp>
    </p:spTree>
    <p:extLst>
      <p:ext uri="{BB962C8B-B14F-4D97-AF65-F5344CB8AC3E}">
        <p14:creationId xmlns:p14="http://schemas.microsoft.com/office/powerpoint/2010/main" val="984996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2D935E-3DA4-8320-1633-ADDCA9FB347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FAB14EE0-3E69-AD59-2CBF-2A23C781AC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C0EDD477-A7B4-599C-FC74-B124E7098AC9}"/>
              </a:ext>
            </a:extLst>
          </p:cNvPr>
          <p:cNvSpPr>
            <a:spLocks noGrp="1"/>
          </p:cNvSpPr>
          <p:nvPr>
            <p:ph type="dt" sz="half" idx="10"/>
          </p:nvPr>
        </p:nvSpPr>
        <p:spPr/>
        <p:txBody>
          <a:bodyPr/>
          <a:lstStyle/>
          <a:p>
            <a:fld id="{FC0C1F50-96CA-4771-BE65-D97DAB225C63}" type="datetimeFigureOut">
              <a:rPr lang="el-GR" smtClean="0"/>
              <a:t>29/9/2025</a:t>
            </a:fld>
            <a:endParaRPr lang="el-GR"/>
          </a:p>
        </p:txBody>
      </p:sp>
      <p:sp>
        <p:nvSpPr>
          <p:cNvPr id="5" name="Footer Placeholder 4">
            <a:extLst>
              <a:ext uri="{FF2B5EF4-FFF2-40B4-BE49-F238E27FC236}">
                <a16:creationId xmlns:a16="http://schemas.microsoft.com/office/drawing/2014/main" id="{CE36204A-5DDC-4CC1-1C78-DFC21CE61F9A}"/>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0DE6AE64-0224-7D13-E0CA-13588979F581}"/>
              </a:ext>
            </a:extLst>
          </p:cNvPr>
          <p:cNvSpPr>
            <a:spLocks noGrp="1"/>
          </p:cNvSpPr>
          <p:nvPr>
            <p:ph type="sldNum" sz="quarter" idx="12"/>
          </p:nvPr>
        </p:nvSpPr>
        <p:spPr/>
        <p:txBody>
          <a:bodyPr/>
          <a:lstStyle/>
          <a:p>
            <a:fld id="{194E00A9-4AA8-4A21-8411-CB76D616F76E}" type="slidenum">
              <a:rPr lang="el-GR" smtClean="0"/>
              <a:t>‹#›</a:t>
            </a:fld>
            <a:endParaRPr lang="el-GR"/>
          </a:p>
        </p:txBody>
      </p:sp>
    </p:spTree>
    <p:extLst>
      <p:ext uri="{BB962C8B-B14F-4D97-AF65-F5344CB8AC3E}">
        <p14:creationId xmlns:p14="http://schemas.microsoft.com/office/powerpoint/2010/main" val="455064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lang="en-GB"/>
          </a:p>
        </p:txBody>
      </p:sp>
      <p:pic>
        <p:nvPicPr>
          <p:cNvPr id="5" name="Imagem 4" descr="Uma imagem com texto, Cara humana, sorrir, vestuário&#10;&#10;Os conteúdos gerados por IA podem estar incorretos.">
            <a:extLst>
              <a:ext uri="{FF2B5EF4-FFF2-40B4-BE49-F238E27FC236}">
                <a16:creationId xmlns:a16="http://schemas.microsoft.com/office/drawing/2014/main" id="{A73A9BF6-6A9D-CCBD-FE8F-DBE8BB0320E0}"/>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4199146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title and text 01">
  <p:cSld name="Big title and text 01">
    <p:spTree>
      <p:nvGrpSpPr>
        <p:cNvPr id="1" name="Shape 48"/>
        <p:cNvGrpSpPr/>
        <p:nvPr/>
      </p:nvGrpSpPr>
      <p:grpSpPr>
        <a:xfrm>
          <a:off x="0" y="0"/>
          <a:ext cx="0" cy="0"/>
          <a:chOff x="0" y="0"/>
          <a:chExt cx="0" cy="0"/>
        </a:xfrm>
      </p:grpSpPr>
      <p:pic>
        <p:nvPicPr>
          <p:cNvPr id="49" name="Google Shape;49;p23" descr="Uma imagem com símbolo, Gráficos, logótip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50" name="Google Shape;50;p23" descr="Uma imagem com captura de ecrã, Gráficos, design gráfico, escuridão&#10;&#10;Os conteúdos gerados por IA poderão estar incorretos."/>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51" name="Google Shape;51;p23"/>
          <p:cNvSpPr txBox="1">
            <a:spLocks noGrp="1"/>
          </p:cNvSpPr>
          <p:nvPr>
            <p:ph type="body" idx="1"/>
          </p:nvPr>
        </p:nvSpPr>
        <p:spPr>
          <a:xfrm>
            <a:off x="415637" y="352764"/>
            <a:ext cx="4141495" cy="18362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2" name="Google Shape;52;p23"/>
          <p:cNvSpPr txBox="1">
            <a:spLocks noGrp="1"/>
          </p:cNvSpPr>
          <p:nvPr>
            <p:ph type="body" idx="2"/>
          </p:nvPr>
        </p:nvSpPr>
        <p:spPr>
          <a:xfrm>
            <a:off x="5777345" y="1136073"/>
            <a:ext cx="6035039" cy="53312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0095609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Title and text 01">
  <p:cSld name="2_Title and text 01">
    <p:spTree>
      <p:nvGrpSpPr>
        <p:cNvPr id="1" name="Shape 187"/>
        <p:cNvGrpSpPr/>
        <p:nvPr/>
      </p:nvGrpSpPr>
      <p:grpSpPr>
        <a:xfrm>
          <a:off x="0" y="0"/>
          <a:ext cx="0" cy="0"/>
          <a:chOff x="0" y="0"/>
          <a:chExt cx="0" cy="0"/>
        </a:xfrm>
      </p:grpSpPr>
      <p:pic>
        <p:nvPicPr>
          <p:cNvPr id="188" name="Google Shape;188;g377fcdc439e_1_182"/>
          <p:cNvPicPr preferRelativeResize="0"/>
          <p:nvPr/>
        </p:nvPicPr>
        <p:blipFill rotWithShape="1">
          <a:blip r:embed="rId2">
            <a:alphaModFix/>
          </a:blip>
          <a:srcRect/>
          <a:stretch/>
        </p:blipFill>
        <p:spPr>
          <a:xfrm>
            <a:off x="0" y="0"/>
            <a:ext cx="12192000" cy="6857997"/>
          </a:xfrm>
          <a:prstGeom prst="rect">
            <a:avLst/>
          </a:prstGeom>
          <a:noFill/>
          <a:ln>
            <a:noFill/>
          </a:ln>
        </p:spPr>
      </p:pic>
      <p:sp>
        <p:nvSpPr>
          <p:cNvPr id="189" name="Google Shape;189;g377fcdc439e_1_182"/>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0" name="Google Shape;190;g377fcdc439e_1_182"/>
          <p:cNvSpPr txBox="1">
            <a:spLocks noGrp="1"/>
          </p:cNvSpPr>
          <p:nvPr>
            <p:ph type="body" idx="2"/>
          </p:nvPr>
        </p:nvSpPr>
        <p:spPr>
          <a:xfrm>
            <a:off x="362081" y="1230285"/>
            <a:ext cx="11450400" cy="44631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214906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01">
  <p:cSld name="Title and text 01">
    <p:spTree>
      <p:nvGrpSpPr>
        <p:cNvPr id="1" name="Shape 179"/>
        <p:cNvGrpSpPr/>
        <p:nvPr/>
      </p:nvGrpSpPr>
      <p:grpSpPr>
        <a:xfrm>
          <a:off x="0" y="0"/>
          <a:ext cx="0" cy="0"/>
          <a:chOff x="0" y="0"/>
          <a:chExt cx="0" cy="0"/>
        </a:xfrm>
      </p:grpSpPr>
      <p:pic>
        <p:nvPicPr>
          <p:cNvPr id="180" name="Google Shape;180;g377fcdc439e_1_174"/>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81" name="Google Shape;181;g377fcdc439e_1_174"/>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2" name="Google Shape;182;g377fcdc439e_1_174"/>
          <p:cNvSpPr txBox="1">
            <a:spLocks noGrp="1"/>
          </p:cNvSpPr>
          <p:nvPr>
            <p:ph type="body" idx="2"/>
          </p:nvPr>
        </p:nvSpPr>
        <p:spPr>
          <a:xfrm>
            <a:off x="362081" y="1230284"/>
            <a:ext cx="11450400" cy="52371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3393705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 topics Image Slide 01">
  <p:cSld name="3 topics Image Slide 01">
    <p:spTree>
      <p:nvGrpSpPr>
        <p:cNvPr id="1" name="Shape 243"/>
        <p:cNvGrpSpPr/>
        <p:nvPr/>
      </p:nvGrpSpPr>
      <p:grpSpPr>
        <a:xfrm>
          <a:off x="0" y="0"/>
          <a:ext cx="0" cy="0"/>
          <a:chOff x="0" y="0"/>
          <a:chExt cx="0" cy="0"/>
        </a:xfrm>
      </p:grpSpPr>
      <p:pic>
        <p:nvPicPr>
          <p:cNvPr id="244" name="Google Shape;244;g377fcdc439e_1_23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45" name="Google Shape;245;g377fcdc439e_1_238"/>
          <p:cNvSpPr txBox="1">
            <a:spLocks noGrp="1"/>
          </p:cNvSpPr>
          <p:nvPr>
            <p:ph type="body" idx="1"/>
          </p:nvPr>
        </p:nvSpPr>
        <p:spPr>
          <a:xfrm>
            <a:off x="727841" y="1661775"/>
            <a:ext cx="6047100" cy="1057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6" name="Google Shape;246;g377fcdc439e_1_238"/>
          <p:cNvSpPr txBox="1">
            <a:spLocks noGrp="1"/>
          </p:cNvSpPr>
          <p:nvPr>
            <p:ph type="body" idx="2"/>
          </p:nvPr>
        </p:nvSpPr>
        <p:spPr>
          <a:xfrm>
            <a:off x="727841" y="1102129"/>
            <a:ext cx="6047100" cy="3534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280AC"/>
              </a:buClr>
              <a:buSzPts val="1800"/>
              <a:buFont typeface="Arial"/>
              <a:buNone/>
              <a:defRPr sz="1800" b="1" i="0" u="none" strike="noStrike" cap="none">
                <a:solidFill>
                  <a:srgbClr val="E280AC"/>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7" name="Google Shape;247;g377fcdc439e_1_238"/>
          <p:cNvSpPr/>
          <p:nvPr/>
        </p:nvSpPr>
        <p:spPr>
          <a:xfrm>
            <a:off x="362081" y="1102129"/>
            <a:ext cx="45600" cy="1617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8" name="Google Shape;248;g377fcdc439e_1_238"/>
          <p:cNvSpPr/>
          <p:nvPr/>
        </p:nvSpPr>
        <p:spPr>
          <a:xfrm>
            <a:off x="362081" y="2963685"/>
            <a:ext cx="45600" cy="1617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9" name="Google Shape;249;g377fcdc439e_1_238"/>
          <p:cNvSpPr/>
          <p:nvPr/>
        </p:nvSpPr>
        <p:spPr>
          <a:xfrm>
            <a:off x="362081" y="4825241"/>
            <a:ext cx="45600" cy="1617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0" name="Google Shape;250;g377fcdc439e_1_238"/>
          <p:cNvSpPr>
            <a:spLocks noGrp="1"/>
          </p:cNvSpPr>
          <p:nvPr>
            <p:ph type="pic" idx="3"/>
          </p:nvPr>
        </p:nvSpPr>
        <p:spPr>
          <a:xfrm>
            <a:off x="8021782" y="1260764"/>
            <a:ext cx="4170300" cy="5597100"/>
          </a:xfrm>
          <a:prstGeom prst="rect">
            <a:avLst/>
          </a:prstGeom>
          <a:noFill/>
          <a:ln>
            <a:noFill/>
          </a:ln>
        </p:spPr>
      </p:sp>
      <p:sp>
        <p:nvSpPr>
          <p:cNvPr id="251" name="Google Shape;251;g377fcdc439e_1_238"/>
          <p:cNvSpPr txBox="1">
            <a:spLocks noGrp="1"/>
          </p:cNvSpPr>
          <p:nvPr>
            <p:ph type="body" idx="4"/>
          </p:nvPr>
        </p:nvSpPr>
        <p:spPr>
          <a:xfrm>
            <a:off x="362082" y="253012"/>
            <a:ext cx="90591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2" name="Google Shape;252;g377fcdc439e_1_238"/>
          <p:cNvSpPr txBox="1">
            <a:spLocks noGrp="1"/>
          </p:cNvSpPr>
          <p:nvPr>
            <p:ph type="body" idx="5"/>
          </p:nvPr>
        </p:nvSpPr>
        <p:spPr>
          <a:xfrm>
            <a:off x="727841" y="3523331"/>
            <a:ext cx="6047100" cy="1057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3" name="Google Shape;253;g377fcdc439e_1_238"/>
          <p:cNvSpPr txBox="1">
            <a:spLocks noGrp="1"/>
          </p:cNvSpPr>
          <p:nvPr>
            <p:ph type="body" idx="6"/>
          </p:nvPr>
        </p:nvSpPr>
        <p:spPr>
          <a:xfrm>
            <a:off x="727841" y="2963685"/>
            <a:ext cx="6047100" cy="3534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95426"/>
              </a:buClr>
              <a:buSzPts val="1800"/>
              <a:buFont typeface="Arial"/>
              <a:buNone/>
              <a:defRPr sz="1800" b="1" i="0" u="none" strike="noStrike" cap="none">
                <a:solidFill>
                  <a:srgbClr val="E95426"/>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4" name="Google Shape;254;g377fcdc439e_1_238"/>
          <p:cNvSpPr txBox="1">
            <a:spLocks noGrp="1"/>
          </p:cNvSpPr>
          <p:nvPr>
            <p:ph type="body" idx="7"/>
          </p:nvPr>
        </p:nvSpPr>
        <p:spPr>
          <a:xfrm>
            <a:off x="727841" y="5384887"/>
            <a:ext cx="6047100" cy="1057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5" name="Google Shape;255;g377fcdc439e_1_238"/>
          <p:cNvSpPr txBox="1">
            <a:spLocks noGrp="1"/>
          </p:cNvSpPr>
          <p:nvPr>
            <p:ph type="body" idx="8"/>
          </p:nvPr>
        </p:nvSpPr>
        <p:spPr>
          <a:xfrm>
            <a:off x="727841" y="4825241"/>
            <a:ext cx="6047100" cy="3534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1800"/>
              <a:buFont typeface="Arial"/>
              <a:buNone/>
              <a:defRPr sz="18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3447477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Image Slide 02">
  <p:cSld name="Content Image Slide 02">
    <p:spTree>
      <p:nvGrpSpPr>
        <p:cNvPr id="1" name="Shape 233"/>
        <p:cNvGrpSpPr/>
        <p:nvPr/>
      </p:nvGrpSpPr>
      <p:grpSpPr>
        <a:xfrm>
          <a:off x="0" y="0"/>
          <a:ext cx="0" cy="0"/>
          <a:chOff x="0" y="0"/>
          <a:chExt cx="0" cy="0"/>
        </a:xfrm>
      </p:grpSpPr>
      <p:sp>
        <p:nvSpPr>
          <p:cNvPr id="234" name="Google Shape;234;g377fcdc439e_1_228"/>
          <p:cNvSpPr/>
          <p:nvPr/>
        </p:nvSpPr>
        <p:spPr>
          <a:xfrm>
            <a:off x="9293629" y="0"/>
            <a:ext cx="289830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5" name="Google Shape;235;g377fcdc439e_1_228"/>
          <p:cNvSpPr txBox="1">
            <a:spLocks noGrp="1"/>
          </p:cNvSpPr>
          <p:nvPr>
            <p:ph type="body" idx="1"/>
          </p:nvPr>
        </p:nvSpPr>
        <p:spPr>
          <a:xfrm>
            <a:off x="362079" y="253012"/>
            <a:ext cx="6861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6" name="Google Shape;236;g377fcdc439e_1_228"/>
          <p:cNvSpPr txBox="1">
            <a:spLocks noGrp="1"/>
          </p:cNvSpPr>
          <p:nvPr>
            <p:ph type="body" idx="2"/>
          </p:nvPr>
        </p:nvSpPr>
        <p:spPr>
          <a:xfrm>
            <a:off x="362080" y="1236287"/>
            <a:ext cx="6861600" cy="5280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7" name="Google Shape;237;g377fcdc439e_1_228"/>
          <p:cNvSpPr>
            <a:spLocks noGrp="1"/>
          </p:cNvSpPr>
          <p:nvPr>
            <p:ph type="pic" idx="3"/>
          </p:nvPr>
        </p:nvSpPr>
        <p:spPr>
          <a:xfrm>
            <a:off x="7872152" y="252413"/>
            <a:ext cx="3858000" cy="6264300"/>
          </a:xfrm>
          <a:prstGeom prst="rect">
            <a:avLst/>
          </a:prstGeom>
          <a:noFill/>
          <a:ln>
            <a:noFill/>
          </a:ln>
        </p:spPr>
      </p:sp>
    </p:spTree>
    <p:extLst>
      <p:ext uri="{BB962C8B-B14F-4D97-AF65-F5344CB8AC3E}">
        <p14:creationId xmlns:p14="http://schemas.microsoft.com/office/powerpoint/2010/main" val="29918732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195"/>
        <p:cNvGrpSpPr/>
        <p:nvPr/>
      </p:nvGrpSpPr>
      <p:grpSpPr>
        <a:xfrm>
          <a:off x="0" y="0"/>
          <a:ext cx="0" cy="0"/>
          <a:chOff x="0" y="0"/>
          <a:chExt cx="0" cy="0"/>
        </a:xfrm>
      </p:grpSpPr>
      <p:pic>
        <p:nvPicPr>
          <p:cNvPr id="196" name="Google Shape;196;g377fcdc439e_1_19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97" name="Google Shape;197;g377fcdc439e_1_190"/>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8" name="Google Shape;198;g377fcdc439e_1_190"/>
          <p:cNvSpPr txBox="1">
            <a:spLocks noGrp="1"/>
          </p:cNvSpPr>
          <p:nvPr>
            <p:ph type="body" idx="2"/>
          </p:nvPr>
        </p:nvSpPr>
        <p:spPr>
          <a:xfrm>
            <a:off x="362081" y="1116135"/>
            <a:ext cx="5383500" cy="5453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9" name="Google Shape;199;g377fcdc439e_1_190"/>
          <p:cNvSpPr txBox="1">
            <a:spLocks noGrp="1"/>
          </p:cNvSpPr>
          <p:nvPr>
            <p:ph type="body" idx="3"/>
          </p:nvPr>
        </p:nvSpPr>
        <p:spPr>
          <a:xfrm>
            <a:off x="6071563" y="1116135"/>
            <a:ext cx="5740800" cy="5453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8601835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5"/>
        <p:cNvGrpSpPr/>
        <p:nvPr/>
      </p:nvGrpSpPr>
      <p:grpSpPr>
        <a:xfrm>
          <a:off x="0" y="0"/>
          <a:ext cx="0" cy="0"/>
          <a:chOff x="0" y="0"/>
          <a:chExt cx="0" cy="0"/>
        </a:xfrm>
      </p:grpSpPr>
      <p:pic>
        <p:nvPicPr>
          <p:cNvPr id="16" name="Google Shape;16;p16"/>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7" name="Google Shape;17;p16"/>
          <p:cNvSpPr txBox="1">
            <a:spLocks noGrp="1"/>
          </p:cNvSpPr>
          <p:nvPr>
            <p:ph type="body" idx="1"/>
          </p:nvPr>
        </p:nvSpPr>
        <p:spPr>
          <a:xfrm>
            <a:off x="362081" y="321855"/>
            <a:ext cx="573391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 name="Google Shape;18;p16"/>
          <p:cNvSpPr txBox="1">
            <a:spLocks noGrp="1"/>
          </p:cNvSpPr>
          <p:nvPr>
            <p:ph type="body" idx="2"/>
          </p:nvPr>
        </p:nvSpPr>
        <p:spPr>
          <a:xfrm>
            <a:off x="362081" y="1230284"/>
            <a:ext cx="5733919" cy="5237018"/>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rgbClr val="E95426"/>
              </a:buClr>
              <a:buSzPts val="1800"/>
              <a:buFont typeface="Noto Sans Symbols"/>
              <a:buChar char="▪"/>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693037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2_Table of Contents">
  <p:cSld name="2_Table of Contents">
    <p:spTree>
      <p:nvGrpSpPr>
        <p:cNvPr id="1" name="Shape 28"/>
        <p:cNvGrpSpPr/>
        <p:nvPr/>
      </p:nvGrpSpPr>
      <p:grpSpPr>
        <a:xfrm>
          <a:off x="0" y="0"/>
          <a:ext cx="0" cy="0"/>
          <a:chOff x="0" y="0"/>
          <a:chExt cx="0" cy="0"/>
        </a:xfrm>
      </p:grpSpPr>
      <p:pic>
        <p:nvPicPr>
          <p:cNvPr id="29" name="Google Shape;29;p19"/>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30" name="Google Shape;30;p19"/>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19"/>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rgbClr val="E280AC"/>
              </a:buClr>
              <a:buSzPts val="1800"/>
              <a:buFont typeface="Noto Sans Symbols"/>
              <a:buChar char="▪"/>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19"/>
          <p:cNvSpPr>
            <a:spLocks noGrp="1"/>
          </p:cNvSpPr>
          <p:nvPr>
            <p:ph type="pic" idx="3"/>
          </p:nvPr>
        </p:nvSpPr>
        <p:spPr>
          <a:xfrm>
            <a:off x="7573992" y="2070340"/>
            <a:ext cx="4618008" cy="4157932"/>
          </a:xfrm>
          <a:prstGeom prst="rect">
            <a:avLst/>
          </a:prstGeom>
          <a:noFill/>
          <a:ln>
            <a:noFill/>
          </a:ln>
        </p:spPr>
      </p:sp>
    </p:spTree>
    <p:extLst>
      <p:ext uri="{BB962C8B-B14F-4D97-AF65-F5344CB8AC3E}">
        <p14:creationId xmlns:p14="http://schemas.microsoft.com/office/powerpoint/2010/main" val="20180914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42"/>
        <p:cNvGrpSpPr/>
        <p:nvPr/>
      </p:nvGrpSpPr>
      <p:grpSpPr>
        <a:xfrm>
          <a:off x="0" y="0"/>
          <a:ext cx="0" cy="0"/>
          <a:chOff x="0" y="0"/>
          <a:chExt cx="0" cy="0"/>
        </a:xfrm>
      </p:grpSpPr>
      <p:sp>
        <p:nvSpPr>
          <p:cNvPr id="43" name="Google Shape;43;p22"/>
          <p:cNvSpPr/>
          <p:nvPr/>
        </p:nvSpPr>
        <p:spPr>
          <a:xfrm>
            <a:off x="6388806" y="0"/>
            <a:ext cx="5803193"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4" name="Google Shape;44;p22" descr="Uma imagem com captura de ecrã, preto, escuridão, Gráficos&#10;&#10;Os conteúdos gerados por IA poderão estar incorretos."/>
          <p:cNvPicPr preferRelativeResize="0"/>
          <p:nvPr/>
        </p:nvPicPr>
        <p:blipFill rotWithShape="1">
          <a:blip r:embed="rId2">
            <a:alphaModFix/>
          </a:blip>
          <a:srcRect/>
          <a:stretch/>
        </p:blipFill>
        <p:spPr>
          <a:xfrm>
            <a:off x="-1" y="0"/>
            <a:ext cx="12192000" cy="6858000"/>
          </a:xfrm>
          <a:prstGeom prst="rect">
            <a:avLst/>
          </a:prstGeom>
          <a:noFill/>
          <a:ln>
            <a:noFill/>
          </a:ln>
        </p:spPr>
      </p:pic>
      <p:sp>
        <p:nvSpPr>
          <p:cNvPr id="45" name="Google Shape;45;p22"/>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22"/>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7" name="Google Shape;47;p22"/>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8226156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_Title and text 01">
  <p:cSld name="1_Title and text 01">
    <p:spTree>
      <p:nvGrpSpPr>
        <p:cNvPr id="1" name="Shape 38"/>
        <p:cNvGrpSpPr/>
        <p:nvPr/>
      </p:nvGrpSpPr>
      <p:grpSpPr>
        <a:xfrm>
          <a:off x="0" y="0"/>
          <a:ext cx="0" cy="0"/>
          <a:chOff x="0" y="0"/>
          <a:chExt cx="0" cy="0"/>
        </a:xfrm>
      </p:grpSpPr>
      <p:pic>
        <p:nvPicPr>
          <p:cNvPr id="39" name="Google Shape;39;p21"/>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40" name="Google Shape;40;p2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Google Shape;41;p21"/>
          <p:cNvSpPr txBox="1">
            <a:spLocks noGrp="1"/>
          </p:cNvSpPr>
          <p:nvPr>
            <p:ph type="body" idx="2"/>
          </p:nvPr>
        </p:nvSpPr>
        <p:spPr>
          <a:xfrm>
            <a:off x="362081" y="1230284"/>
            <a:ext cx="11450304" cy="502386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1184702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F83FD3E8-7295-8B72-9C2C-37F4837C10D2}"/>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297081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_Cover">
  <p:cSld name="1_Cover">
    <p:spTree>
      <p:nvGrpSpPr>
        <p:cNvPr id="1" name="Shape 10"/>
        <p:cNvGrpSpPr/>
        <p:nvPr/>
      </p:nvGrpSpPr>
      <p:grpSpPr>
        <a:xfrm>
          <a:off x="0" y="0"/>
          <a:ext cx="0" cy="0"/>
          <a:chOff x="0" y="0"/>
          <a:chExt cx="0" cy="0"/>
        </a:xfrm>
      </p:grpSpPr>
      <p:pic>
        <p:nvPicPr>
          <p:cNvPr id="11" name="Google Shape;11;p15"/>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2" name="Google Shape;12;p15"/>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15"/>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4" name="Google Shape;14;p15" descr="Uma imagem com texto, Cara humana, sorrir, vestuário&#10;&#10;Os conteúdos gerados por IA podem estar incorretos."/>
          <p:cNvPicPr preferRelativeResize="0"/>
          <p:nvPr/>
        </p:nvPicPr>
        <p:blipFill rotWithShape="1">
          <a:blip r:embed="rId3">
            <a:alphaModFix/>
          </a:blip>
          <a:srcRect t="90189"/>
          <a:stretch/>
        </p:blipFill>
        <p:spPr>
          <a:xfrm>
            <a:off x="0" y="6185140"/>
            <a:ext cx="12192000" cy="672860"/>
          </a:xfrm>
          <a:prstGeom prst="rect">
            <a:avLst/>
          </a:prstGeom>
          <a:noFill/>
          <a:ln>
            <a:noFill/>
          </a:ln>
        </p:spPr>
      </p:pic>
    </p:spTree>
    <p:extLst>
      <p:ext uri="{BB962C8B-B14F-4D97-AF65-F5344CB8AC3E}">
        <p14:creationId xmlns:p14="http://schemas.microsoft.com/office/powerpoint/2010/main" val="32232795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6691151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Image and text">
  <p:cSld name="Image and text">
    <p:spTree>
      <p:nvGrpSpPr>
        <p:cNvPr id="1" name="Shape 200"/>
        <p:cNvGrpSpPr/>
        <p:nvPr/>
      </p:nvGrpSpPr>
      <p:grpSpPr>
        <a:xfrm>
          <a:off x="0" y="0"/>
          <a:ext cx="0" cy="0"/>
          <a:chOff x="0" y="0"/>
          <a:chExt cx="0" cy="0"/>
        </a:xfrm>
      </p:grpSpPr>
      <p:pic>
        <p:nvPicPr>
          <p:cNvPr id="201" name="Google Shape;201;g377fcdc439e_1_195" descr="Uma imagem com símbolo, Gráficos, design&#10;&#10;Os conteúdos gerados por IA poderão estar incorretos."/>
          <p:cNvPicPr preferRelativeResize="0"/>
          <p:nvPr/>
        </p:nvPicPr>
        <p:blipFill rotWithShape="1">
          <a:blip r:embed="rId2">
            <a:alphaModFix/>
          </a:blip>
          <a:srcRect/>
          <a:stretch/>
        </p:blipFill>
        <p:spPr>
          <a:xfrm>
            <a:off x="-858" y="495005"/>
            <a:ext cx="12192000" cy="6858001"/>
          </a:xfrm>
          <a:prstGeom prst="rect">
            <a:avLst/>
          </a:prstGeom>
          <a:noFill/>
          <a:ln>
            <a:noFill/>
          </a:ln>
        </p:spPr>
      </p:pic>
      <p:sp>
        <p:nvSpPr>
          <p:cNvPr id="202" name="Google Shape;202;g377fcdc439e_1_195"/>
          <p:cNvSpPr txBox="1">
            <a:spLocks noGrp="1"/>
          </p:cNvSpPr>
          <p:nvPr>
            <p:ph type="body" idx="1"/>
          </p:nvPr>
        </p:nvSpPr>
        <p:spPr>
          <a:xfrm>
            <a:off x="4946073" y="253012"/>
            <a:ext cx="68664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3" name="Google Shape;203;g377fcdc439e_1_195"/>
          <p:cNvSpPr txBox="1">
            <a:spLocks noGrp="1"/>
          </p:cNvSpPr>
          <p:nvPr>
            <p:ph type="body" idx="2"/>
          </p:nvPr>
        </p:nvSpPr>
        <p:spPr>
          <a:xfrm>
            <a:off x="4946073" y="1116135"/>
            <a:ext cx="6866400" cy="35721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4" name="Google Shape;204;g377fcdc439e_1_195"/>
          <p:cNvSpPr>
            <a:spLocks noGrp="1"/>
          </p:cNvSpPr>
          <p:nvPr>
            <p:ph type="pic" idx="3"/>
          </p:nvPr>
        </p:nvSpPr>
        <p:spPr>
          <a:xfrm>
            <a:off x="858" y="-33250"/>
            <a:ext cx="4567500" cy="6924600"/>
          </a:xfrm>
          <a:prstGeom prst="rect">
            <a:avLst/>
          </a:prstGeom>
          <a:noFill/>
          <a:ln>
            <a:noFill/>
          </a:ln>
        </p:spPr>
      </p:sp>
    </p:spTree>
    <p:extLst>
      <p:ext uri="{BB962C8B-B14F-4D97-AF65-F5344CB8AC3E}">
        <p14:creationId xmlns:p14="http://schemas.microsoft.com/office/powerpoint/2010/main" val="181538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581F31-E41E-33D3-F4B3-CB496CD427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00A0F257-906A-0E4F-52B6-33C99DD2B3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8F432EE4-05FC-20D1-7AD5-798AF9A9AC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C0C1F50-96CA-4771-BE65-D97DAB225C63}" type="datetimeFigureOut">
              <a:rPr lang="el-GR" smtClean="0"/>
              <a:t>29/9/2025</a:t>
            </a:fld>
            <a:endParaRPr lang="el-GR"/>
          </a:p>
        </p:txBody>
      </p:sp>
      <p:sp>
        <p:nvSpPr>
          <p:cNvPr id="5" name="Footer Placeholder 4">
            <a:extLst>
              <a:ext uri="{FF2B5EF4-FFF2-40B4-BE49-F238E27FC236}">
                <a16:creationId xmlns:a16="http://schemas.microsoft.com/office/drawing/2014/main" id="{13B36780-AA42-DD8F-8F26-5258E66657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Slide Number Placeholder 5">
            <a:extLst>
              <a:ext uri="{FF2B5EF4-FFF2-40B4-BE49-F238E27FC236}">
                <a16:creationId xmlns:a16="http://schemas.microsoft.com/office/drawing/2014/main" id="{9C50EFC3-2960-6681-033C-D73BA0A82A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94E00A9-4AA8-4A21-8411-CB76D616F76E}" type="slidenum">
              <a:rPr lang="el-GR" smtClean="0"/>
              <a:t>‹#›</a:t>
            </a:fld>
            <a:endParaRPr lang="el-GR"/>
          </a:p>
        </p:txBody>
      </p:sp>
    </p:spTree>
    <p:extLst>
      <p:ext uri="{BB962C8B-B14F-4D97-AF65-F5344CB8AC3E}">
        <p14:creationId xmlns:p14="http://schemas.microsoft.com/office/powerpoint/2010/main" val="8126649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hyperlink" Target="https://epale.ec.europa.eu/" TargetMode="External"/><Relationship Id="rId2" Type="http://schemas.openxmlformats.org/officeDocument/2006/relationships/notesSlide" Target="../notesSlides/notesSlide24.xml"/><Relationship Id="rId1" Type="http://schemas.openxmlformats.org/officeDocument/2006/relationships/slideLayout" Target="../slideLayouts/slideLayout21.xml"/><Relationship Id="rId4" Type="http://schemas.openxmlformats.org/officeDocument/2006/relationships/hyperlink" Target="https://eures.ec.europa.eu/"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hyperlink" Target="https://joint-research-centre.ec.europa.eu/" TargetMode="External"/><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g377fcdc439e_0_0"/>
          <p:cNvSpPr txBox="1">
            <a:spLocks noGrp="1"/>
          </p:cNvSpPr>
          <p:nvPr>
            <p:ph type="body" idx="1"/>
          </p:nvPr>
        </p:nvSpPr>
        <p:spPr>
          <a:xfrm>
            <a:off x="432261" y="3142210"/>
            <a:ext cx="4838400" cy="1762200"/>
          </a:xfrm>
          <a:prstGeom prst="rect">
            <a:avLst/>
          </a:prstGeom>
        </p:spPr>
        <p:txBody>
          <a:bodyPr spcFirstLastPara="1" wrap="square" lIns="91425" tIns="45700" rIns="91425" bIns="45700" anchor="t" anchorCtr="0">
            <a:noAutofit/>
          </a:bodyPr>
          <a:lstStyle/>
          <a:p>
            <a:pPr marL="0" lvl="0" indent="0"/>
            <a:r>
              <a:rPr lang="el-GR" dirty="0"/>
              <a:t>Ενότητα 3:</a:t>
            </a:r>
            <a:br>
              <a:rPr lang="el-GR" dirty="0"/>
            </a:br>
            <a:r>
              <a:rPr lang="el-GR" dirty="0"/>
              <a:t>Εξερεύνηση Εκπαιδευτικών Ευκαιριών</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720FC-3D74-1AFF-D981-6953D0BEC040}"/>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411A5F82-FF34-133E-18DE-543A317870E3}"/>
              </a:ext>
            </a:extLst>
          </p:cNvPr>
          <p:cNvSpPr>
            <a:spLocks noGrp="1"/>
          </p:cNvSpPr>
          <p:nvPr>
            <p:ph type="body" sz="quarter" idx="10"/>
          </p:nvPr>
        </p:nvSpPr>
        <p:spPr>
          <a:xfrm>
            <a:off x="163773" y="95803"/>
            <a:ext cx="10276764" cy="641195"/>
          </a:xfrm>
        </p:spPr>
        <p:txBody>
          <a:bodyPr>
            <a:normAutofit fontScale="85000" lnSpcReduction="20000"/>
          </a:bodyPr>
          <a:lstStyle/>
          <a:p>
            <a:r>
              <a:rPr lang="el" sz="2800" dirty="0"/>
              <a:t>ΕΝΟΤΗΤΑ 3: Εξερεύνηση Εκπαιδευτικών Ευκαιριών – ΥΠΟΕΝΟΤΗΤΕΣ (1 ώρα και 15 λεπτά)</a:t>
            </a:r>
          </a:p>
          <a:p>
            <a:endParaRPr lang="en-GB" dirty="0"/>
          </a:p>
        </p:txBody>
      </p:sp>
      <p:sp>
        <p:nvSpPr>
          <p:cNvPr id="3" name="Marcador de Posição do Texto 2">
            <a:extLst>
              <a:ext uri="{FF2B5EF4-FFF2-40B4-BE49-F238E27FC236}">
                <a16:creationId xmlns:a16="http://schemas.microsoft.com/office/drawing/2014/main" id="{D2394577-8430-D045-40D9-76195331527C}"/>
              </a:ext>
            </a:extLst>
          </p:cNvPr>
          <p:cNvSpPr>
            <a:spLocks noGrp="1"/>
          </p:cNvSpPr>
          <p:nvPr>
            <p:ph type="body" sz="quarter" idx="13"/>
          </p:nvPr>
        </p:nvSpPr>
        <p:spPr>
          <a:xfrm>
            <a:off x="379615" y="2118231"/>
            <a:ext cx="5383573" cy="896772"/>
          </a:xfrm>
        </p:spPr>
        <p:txBody>
          <a:bodyPr>
            <a:normAutofit fontScale="85000" lnSpcReduction="10000"/>
          </a:bodyPr>
          <a:lstStyle/>
          <a:p>
            <a:pPr marL="971550" lvl="1" indent="-285750">
              <a:buFont typeface="Wingdings" panose="05000000000000000000" pitchFamily="2" charset="2"/>
              <a:buChar char="ü"/>
            </a:pPr>
            <a:r>
              <a:rPr lang="el" sz="1800" dirty="0"/>
              <a:t>Δια βίου μάθηση: πολλές διαδρομές, ένας στόχος</a:t>
            </a:r>
          </a:p>
          <a:p>
            <a:pPr marL="971550" lvl="1" indent="-285750">
              <a:buFont typeface="Wingdings" panose="05000000000000000000" pitchFamily="2" charset="2"/>
              <a:buChar char="ü"/>
            </a:pPr>
            <a:r>
              <a:rPr lang="el" sz="1800" dirty="0"/>
              <a:t>Τυπική, μη τυπική και άτυπη μάθηση</a:t>
            </a:r>
          </a:p>
          <a:p>
            <a:pPr marL="971550" lvl="1" indent="-285750">
              <a:buFont typeface="Wingdings" panose="05000000000000000000" pitchFamily="2" charset="2"/>
              <a:buChar char="ü"/>
            </a:pPr>
            <a:r>
              <a:rPr lang="el" sz="1800" dirty="0"/>
              <a:t>Επισκόπηση των ευκαιριών μάθησης</a:t>
            </a:r>
          </a:p>
          <a:p>
            <a:pPr marL="971550" lvl="1" indent="-285750">
              <a:buFont typeface="Wingdings" panose="05000000000000000000" pitchFamily="2" charset="2"/>
              <a:buChar char="ü"/>
            </a:pPr>
            <a:endParaRPr lang="en-US" dirty="0"/>
          </a:p>
          <a:p>
            <a:endParaRPr lang="en-GB" dirty="0"/>
          </a:p>
        </p:txBody>
      </p:sp>
      <p:grpSp>
        <p:nvGrpSpPr>
          <p:cNvPr id="5" name="Group 11">
            <a:extLst>
              <a:ext uri="{FF2B5EF4-FFF2-40B4-BE49-F238E27FC236}">
                <a16:creationId xmlns:a16="http://schemas.microsoft.com/office/drawing/2014/main" id="{AD9DD25D-CD94-5D65-396B-E2863924AE71}"/>
              </a:ext>
            </a:extLst>
          </p:cNvPr>
          <p:cNvGrpSpPr/>
          <p:nvPr/>
        </p:nvGrpSpPr>
        <p:grpSpPr>
          <a:xfrm>
            <a:off x="526525" y="1116135"/>
            <a:ext cx="4802493" cy="780764"/>
            <a:chOff x="415948" y="1272847"/>
            <a:chExt cx="4750217" cy="896771"/>
          </a:xfrm>
        </p:grpSpPr>
        <p:sp>
          <p:nvSpPr>
            <p:cNvPr id="6" name="Retângulo: Cantos Arredondados 4">
              <a:extLst>
                <a:ext uri="{FF2B5EF4-FFF2-40B4-BE49-F238E27FC236}">
                  <a16:creationId xmlns:a16="http://schemas.microsoft.com/office/drawing/2014/main" id="{42C79A9E-99E4-8ADB-82E5-DA9BA683A0EA}"/>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7" name="Retângulo: Cantos Arredondados 11">
              <a:extLst>
                <a:ext uri="{FF2B5EF4-FFF2-40B4-BE49-F238E27FC236}">
                  <a16:creationId xmlns:a16="http://schemas.microsoft.com/office/drawing/2014/main" id="{E47942E4-7B9D-CAA7-BCD2-A33D39CA416A}"/>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CaixaDeTexto 18">
              <a:extLst>
                <a:ext uri="{FF2B5EF4-FFF2-40B4-BE49-F238E27FC236}">
                  <a16:creationId xmlns:a16="http://schemas.microsoft.com/office/drawing/2014/main" id="{AC56CD28-CDE2-41FD-8AAA-BDCF18BA6C03}"/>
                </a:ext>
              </a:extLst>
            </p:cNvPr>
            <p:cNvSpPr txBox="1"/>
            <p:nvPr/>
          </p:nvSpPr>
          <p:spPr>
            <a:xfrm>
              <a:off x="1460977" y="1531219"/>
              <a:ext cx="35569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Arial"/>
                <a:sym typeface="Arial"/>
              </a:endParaRPr>
            </a:p>
          </p:txBody>
        </p:sp>
        <p:sp>
          <p:nvSpPr>
            <p:cNvPr id="9" name="TextBox 5">
              <a:extLst>
                <a:ext uri="{FF2B5EF4-FFF2-40B4-BE49-F238E27FC236}">
                  <a16:creationId xmlns:a16="http://schemas.microsoft.com/office/drawing/2014/main" id="{296242E5-F91A-19EB-F1AF-4A9F2EFF9C8D}"/>
                </a:ext>
              </a:extLst>
            </p:cNvPr>
            <p:cNvSpPr txBox="1"/>
            <p:nvPr/>
          </p:nvSpPr>
          <p:spPr>
            <a:xfrm>
              <a:off x="496749" y="1433671"/>
              <a:ext cx="79938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 sz="1800" b="1" kern="1200" dirty="0">
                  <a:solidFill>
                    <a:prstClr val="white"/>
                  </a:solidFill>
                  <a:latin typeface="Calibri" panose="020F0502020204030204"/>
                  <a:ea typeface="+mn-ea"/>
                </a:rPr>
                <a:t>Ενότητα </a:t>
              </a:r>
              <a:r>
                <a:rPr kumimoji="0" lang="el" sz="1800" b="1" i="0" u="none" strike="noStrike" kern="1200" cap="none" spc="0" normalizeH="0" baseline="0" noProof="0" dirty="0">
                  <a:ln>
                    <a:noFill/>
                  </a:ln>
                  <a:solidFill>
                    <a:prstClr val="white"/>
                  </a:solidFill>
                  <a:effectLst/>
                  <a:uLnTx/>
                  <a:uFillTx/>
                  <a:latin typeface="Calibri" panose="020F0502020204030204"/>
                  <a:ea typeface="+mn-ea"/>
                  <a:cs typeface="Arial"/>
                  <a:sym typeface="Arial"/>
                </a:rPr>
                <a:t>3.1</a:t>
              </a:r>
            </a:p>
          </p:txBody>
        </p:sp>
      </p:grpSp>
      <p:grpSp>
        <p:nvGrpSpPr>
          <p:cNvPr id="10" name="Group 11">
            <a:extLst>
              <a:ext uri="{FF2B5EF4-FFF2-40B4-BE49-F238E27FC236}">
                <a16:creationId xmlns:a16="http://schemas.microsoft.com/office/drawing/2014/main" id="{2F8097AA-D5CD-C90D-4684-32961BBB168F}"/>
              </a:ext>
            </a:extLst>
          </p:cNvPr>
          <p:cNvGrpSpPr/>
          <p:nvPr/>
        </p:nvGrpSpPr>
        <p:grpSpPr>
          <a:xfrm>
            <a:off x="526525" y="3372916"/>
            <a:ext cx="5147627" cy="810124"/>
            <a:chOff x="415948" y="1272847"/>
            <a:chExt cx="4750217" cy="896771"/>
          </a:xfrm>
        </p:grpSpPr>
        <p:sp>
          <p:nvSpPr>
            <p:cNvPr id="11" name="Retângulo: Cantos Arredondados 4">
              <a:extLst>
                <a:ext uri="{FF2B5EF4-FFF2-40B4-BE49-F238E27FC236}">
                  <a16:creationId xmlns:a16="http://schemas.microsoft.com/office/drawing/2014/main" id="{4034F228-ABA3-49D5-6083-731D81ED6A50}"/>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2" name="Retângulo: Cantos Arredondados 11">
              <a:extLst>
                <a:ext uri="{FF2B5EF4-FFF2-40B4-BE49-F238E27FC236}">
                  <a16:creationId xmlns:a16="http://schemas.microsoft.com/office/drawing/2014/main" id="{F2FB520B-1B71-7A35-3BF6-60EAAE847A47}"/>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3" name="CaixaDeTexto 18">
              <a:extLst>
                <a:ext uri="{FF2B5EF4-FFF2-40B4-BE49-F238E27FC236}">
                  <a16:creationId xmlns:a16="http://schemas.microsoft.com/office/drawing/2014/main" id="{9E8413E2-1F93-B076-5AD4-91EE5CDD6963}"/>
                </a:ext>
              </a:extLst>
            </p:cNvPr>
            <p:cNvSpPr txBox="1"/>
            <p:nvPr/>
          </p:nvSpPr>
          <p:spPr>
            <a:xfrm>
              <a:off x="1476720" y="1431431"/>
              <a:ext cx="355693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Arial"/>
                  <a:sym typeface="Arial"/>
                </a:rPr>
                <a:t>Εξερευνώντας τις μορφές εκπαίδευσης και τα σημεία πρόσβασης</a:t>
              </a:r>
              <a:endParaRPr kumimoji="0" lang="en-GB"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Arial"/>
                <a:sym typeface="Arial"/>
              </a:endParaRPr>
            </a:p>
          </p:txBody>
        </p:sp>
        <p:sp>
          <p:nvSpPr>
            <p:cNvPr id="14" name="TextBox 5">
              <a:extLst>
                <a:ext uri="{FF2B5EF4-FFF2-40B4-BE49-F238E27FC236}">
                  <a16:creationId xmlns:a16="http://schemas.microsoft.com/office/drawing/2014/main" id="{ABFC35A5-DD65-23CF-D3B1-53231438A071}"/>
                </a:ext>
              </a:extLst>
            </p:cNvPr>
            <p:cNvSpPr txBox="1"/>
            <p:nvPr/>
          </p:nvSpPr>
          <p:spPr>
            <a:xfrm>
              <a:off x="547612" y="1392720"/>
              <a:ext cx="7651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 sz="1800" b="1" kern="1200" dirty="0">
                  <a:solidFill>
                    <a:prstClr val="white"/>
                  </a:solidFill>
                  <a:latin typeface="Calibri" panose="020F0502020204030204"/>
                  <a:ea typeface="+mn-ea"/>
                </a:rPr>
                <a:t>Ενότητα </a:t>
              </a:r>
              <a:r>
                <a:rPr kumimoji="0" lang="el" sz="1800" b="1" i="0" u="none" strike="noStrike" kern="1200" cap="none" spc="0" normalizeH="0" baseline="0" noProof="0" dirty="0">
                  <a:ln>
                    <a:noFill/>
                  </a:ln>
                  <a:solidFill>
                    <a:prstClr val="white"/>
                  </a:solidFill>
                  <a:effectLst/>
                  <a:uLnTx/>
                  <a:uFillTx/>
                  <a:latin typeface="Calibri" panose="020F0502020204030204"/>
                  <a:ea typeface="+mn-ea"/>
                  <a:cs typeface="Arial"/>
                  <a:sym typeface="Arial"/>
                </a:rPr>
                <a:t>3.2</a:t>
              </a:r>
            </a:p>
          </p:txBody>
        </p:sp>
      </p:grpSp>
      <p:sp>
        <p:nvSpPr>
          <p:cNvPr id="15" name="Marcador de Posição do Texto 2">
            <a:extLst>
              <a:ext uri="{FF2B5EF4-FFF2-40B4-BE49-F238E27FC236}">
                <a16:creationId xmlns:a16="http://schemas.microsoft.com/office/drawing/2014/main" id="{25493A05-9D62-E5C4-1275-7C7F48BEF8CD}"/>
              </a:ext>
            </a:extLst>
          </p:cNvPr>
          <p:cNvSpPr txBox="1">
            <a:spLocks/>
          </p:cNvSpPr>
          <p:nvPr/>
        </p:nvSpPr>
        <p:spPr>
          <a:xfrm>
            <a:off x="290579" y="4396236"/>
            <a:ext cx="5383573" cy="89677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l"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Γιατί είναι σημαντικές οι εκπαιδευτικές συνεδρίες;</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l"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Μορφές εκπαίδευσης</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l"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Πού να ψάξω;</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l"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Διαδικτυακές πλατφόρμες</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l"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Πριν και μετά</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sym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sym typeface="Arial"/>
            </a:endParaRPr>
          </a:p>
        </p:txBody>
      </p:sp>
      <p:grpSp>
        <p:nvGrpSpPr>
          <p:cNvPr id="16" name="Group 11">
            <a:extLst>
              <a:ext uri="{FF2B5EF4-FFF2-40B4-BE49-F238E27FC236}">
                <a16:creationId xmlns:a16="http://schemas.microsoft.com/office/drawing/2014/main" id="{AD84B09A-0D7F-326B-8812-E4917288E62B}"/>
              </a:ext>
            </a:extLst>
          </p:cNvPr>
          <p:cNvGrpSpPr/>
          <p:nvPr/>
        </p:nvGrpSpPr>
        <p:grpSpPr>
          <a:xfrm>
            <a:off x="6339385" y="975816"/>
            <a:ext cx="4802493" cy="1078042"/>
            <a:chOff x="415948" y="1272847"/>
            <a:chExt cx="4750217" cy="896771"/>
          </a:xfrm>
        </p:grpSpPr>
        <p:sp>
          <p:nvSpPr>
            <p:cNvPr id="17" name="Retângulo: Cantos Arredondados 4">
              <a:extLst>
                <a:ext uri="{FF2B5EF4-FFF2-40B4-BE49-F238E27FC236}">
                  <a16:creationId xmlns:a16="http://schemas.microsoft.com/office/drawing/2014/main" id="{E5DCBB5F-3F8F-2B74-1910-D1ADC5F9E8AE}"/>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8" name="Retângulo: Cantos Arredondados 11">
              <a:extLst>
                <a:ext uri="{FF2B5EF4-FFF2-40B4-BE49-F238E27FC236}">
                  <a16:creationId xmlns:a16="http://schemas.microsoft.com/office/drawing/2014/main" id="{EE323FC4-1071-F70F-B208-89C49CF67C62}"/>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9" name="CaixaDeTexto 18">
              <a:extLst>
                <a:ext uri="{FF2B5EF4-FFF2-40B4-BE49-F238E27FC236}">
                  <a16:creationId xmlns:a16="http://schemas.microsoft.com/office/drawing/2014/main" id="{691B8D94-867B-CD37-893F-1D339A177BFE}"/>
                </a:ext>
              </a:extLst>
            </p:cNvPr>
            <p:cNvSpPr txBox="1"/>
            <p:nvPr/>
          </p:nvSpPr>
          <p:spPr>
            <a:xfrm>
              <a:off x="1444384" y="1488480"/>
              <a:ext cx="35569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Arial"/>
                  <a:sym typeface="Arial"/>
                </a:rPr>
                <a:t>Διάλεξε την εκπαίδευση που μου ταιριάζει</a:t>
              </a:r>
              <a:endParaRPr kumimoji="0" lang="en-GB"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Arial"/>
                <a:sym typeface="Arial"/>
              </a:endParaRPr>
            </a:p>
          </p:txBody>
        </p:sp>
        <p:sp>
          <p:nvSpPr>
            <p:cNvPr id="20" name="TextBox 5">
              <a:extLst>
                <a:ext uri="{FF2B5EF4-FFF2-40B4-BE49-F238E27FC236}">
                  <a16:creationId xmlns:a16="http://schemas.microsoft.com/office/drawing/2014/main" id="{D8D87FE8-C2B7-1D97-84F7-5D63818C7EFD}"/>
                </a:ext>
              </a:extLst>
            </p:cNvPr>
            <p:cNvSpPr txBox="1"/>
            <p:nvPr/>
          </p:nvSpPr>
          <p:spPr>
            <a:xfrm>
              <a:off x="547613" y="1392720"/>
              <a:ext cx="76510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 sz="1800" b="1" kern="1200" dirty="0">
                  <a:solidFill>
                    <a:prstClr val="white"/>
                  </a:solidFill>
                  <a:latin typeface="Calibri" panose="020F0502020204030204"/>
                  <a:ea typeface="+mn-ea"/>
                </a:rPr>
                <a:t>Ενότητα </a:t>
              </a:r>
              <a:r>
                <a:rPr kumimoji="0" lang="el" sz="1800" b="1" i="0" u="none" strike="noStrike" kern="1200" cap="none" spc="0" normalizeH="0" baseline="0" noProof="0" dirty="0">
                  <a:ln>
                    <a:noFill/>
                  </a:ln>
                  <a:solidFill>
                    <a:prstClr val="white"/>
                  </a:solidFill>
                  <a:effectLst/>
                  <a:uLnTx/>
                  <a:uFillTx/>
                  <a:latin typeface="Calibri" panose="020F0502020204030204"/>
                  <a:ea typeface="+mn-ea"/>
                  <a:cs typeface="Arial"/>
                  <a:sym typeface="Arial"/>
                </a:rPr>
                <a:t>3.3</a:t>
              </a:r>
            </a:p>
          </p:txBody>
        </p:sp>
      </p:grpSp>
      <p:sp>
        <p:nvSpPr>
          <p:cNvPr id="21" name="Marcador de Posição do Texto 2">
            <a:extLst>
              <a:ext uri="{FF2B5EF4-FFF2-40B4-BE49-F238E27FC236}">
                <a16:creationId xmlns:a16="http://schemas.microsoft.com/office/drawing/2014/main" id="{D90C2D59-55AD-18A8-B561-38F05C8B462C}"/>
              </a:ext>
            </a:extLst>
          </p:cNvPr>
          <p:cNvSpPr txBox="1">
            <a:spLocks noGrp="1"/>
          </p:cNvSpPr>
          <p:nvPr>
            <p:ph type="body" sz="quarter" idx="14"/>
          </p:nvPr>
        </p:nvSpPr>
        <p:spPr>
          <a:xfrm>
            <a:off x="6096000" y="2242150"/>
            <a:ext cx="5740400" cy="1545706"/>
          </a:xfrm>
          <a:prstGeom prst="rect">
            <a:avLst/>
          </a:prstGeom>
        </p:spPr>
        <p:txBody>
          <a:bodyPr>
            <a:normAutofit fontScale="85000" lnSpcReduction="10000"/>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pPr>
            <a:r>
              <a:rPr lang="el" sz="1800" dirty="0"/>
              <a:t>Πώς να επιλέξετε την κατάλληλη εκπαιδευτική πορεία για εσάς</a:t>
            </a:r>
          </a:p>
          <a:p>
            <a:pPr marL="971550" lvl="1" indent="-285750">
              <a:buFont typeface="Wingdings" panose="05000000000000000000" pitchFamily="2" charset="2"/>
              <a:buChar char="ü"/>
            </a:pPr>
            <a:r>
              <a:rPr lang="el" sz="1800" dirty="0"/>
              <a:t>Θέστε σαφείς μαθησιακούς στόχους</a:t>
            </a:r>
          </a:p>
          <a:p>
            <a:pPr marL="971550" lvl="1" indent="-285750">
              <a:buFont typeface="Wingdings" panose="05000000000000000000" pitchFamily="2" charset="2"/>
              <a:buChar char="ü"/>
            </a:pPr>
            <a:r>
              <a:rPr lang="el" sz="1800" dirty="0"/>
              <a:t>Πώς να συγκρίνετε διαφορετικές επιλογές εκπαίδευσης</a:t>
            </a:r>
          </a:p>
          <a:p>
            <a:pPr marL="971550" lvl="1" indent="-285750">
              <a:buFont typeface="Wingdings" panose="05000000000000000000" pitchFamily="2" charset="2"/>
              <a:buChar char="ü"/>
            </a:pPr>
            <a:r>
              <a:rPr lang="el" sz="1800" dirty="0"/>
              <a:t>Ισορροπώντας την προπόνηση με την πραγματική ζωή</a:t>
            </a:r>
          </a:p>
          <a:p>
            <a:pPr marL="971550" lvl="1" indent="-285750">
              <a:buFont typeface="Wingdings" panose="05000000000000000000" pitchFamily="2" charset="2"/>
              <a:buChar char="ü"/>
            </a:pPr>
            <a:endParaRPr lang="en-US" sz="1800" dirty="0"/>
          </a:p>
          <a:p>
            <a:endParaRPr lang="en-US" dirty="0"/>
          </a:p>
          <a:p>
            <a:endParaRPr lang="en-GB" dirty="0"/>
          </a:p>
        </p:txBody>
      </p:sp>
      <p:grpSp>
        <p:nvGrpSpPr>
          <p:cNvPr id="22" name="Group 11">
            <a:extLst>
              <a:ext uri="{FF2B5EF4-FFF2-40B4-BE49-F238E27FC236}">
                <a16:creationId xmlns:a16="http://schemas.microsoft.com/office/drawing/2014/main" id="{46B84E30-C4C5-529B-12D1-F9B9B75A0F5F}"/>
              </a:ext>
            </a:extLst>
          </p:cNvPr>
          <p:cNvGrpSpPr/>
          <p:nvPr/>
        </p:nvGrpSpPr>
        <p:grpSpPr>
          <a:xfrm>
            <a:off x="6339385" y="4031290"/>
            <a:ext cx="5247564" cy="896772"/>
            <a:chOff x="415948" y="1272847"/>
            <a:chExt cx="4750217" cy="896771"/>
          </a:xfrm>
        </p:grpSpPr>
        <p:sp>
          <p:nvSpPr>
            <p:cNvPr id="23" name="Retângulo: Cantos Arredondados 4">
              <a:extLst>
                <a:ext uri="{FF2B5EF4-FFF2-40B4-BE49-F238E27FC236}">
                  <a16:creationId xmlns:a16="http://schemas.microsoft.com/office/drawing/2014/main" id="{FC0B50DD-44EA-8705-2CE3-C334C41EEC33}"/>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4" name="Retângulo: Cantos Arredondados 11">
              <a:extLst>
                <a:ext uri="{FF2B5EF4-FFF2-40B4-BE49-F238E27FC236}">
                  <a16:creationId xmlns:a16="http://schemas.microsoft.com/office/drawing/2014/main" id="{E856E4CA-8B9C-4F7F-B908-9602DC63DBB8}"/>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5" name="CaixaDeTexto 18">
              <a:extLst>
                <a:ext uri="{FF2B5EF4-FFF2-40B4-BE49-F238E27FC236}">
                  <a16:creationId xmlns:a16="http://schemas.microsoft.com/office/drawing/2014/main" id="{159CEE4A-B3BA-7007-E824-8A2184C219DE}"/>
                </a:ext>
              </a:extLst>
            </p:cNvPr>
            <p:cNvSpPr txBox="1"/>
            <p:nvPr/>
          </p:nvSpPr>
          <p:spPr>
            <a:xfrm>
              <a:off x="1476720" y="1417617"/>
              <a:ext cx="355693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Arial"/>
                  <a:sym typeface="Arial"/>
                </a:rPr>
                <a:t>Διαδικασίες Αίτησης και Εγγραφής</a:t>
              </a:r>
              <a:endParaRPr kumimoji="0" lang="en-GB"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Arial"/>
                <a:sym typeface="Arial"/>
              </a:endParaRPr>
            </a:p>
          </p:txBody>
        </p:sp>
        <p:sp>
          <p:nvSpPr>
            <p:cNvPr id="26" name="TextBox 5">
              <a:extLst>
                <a:ext uri="{FF2B5EF4-FFF2-40B4-BE49-F238E27FC236}">
                  <a16:creationId xmlns:a16="http://schemas.microsoft.com/office/drawing/2014/main" id="{940A8CC9-FAD6-0B8B-8443-5FAF8618D40D}"/>
                </a:ext>
              </a:extLst>
            </p:cNvPr>
            <p:cNvSpPr txBox="1"/>
            <p:nvPr/>
          </p:nvSpPr>
          <p:spPr>
            <a:xfrm>
              <a:off x="547612" y="1392720"/>
              <a:ext cx="76510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 sz="1800" b="1" kern="1200" dirty="0">
                  <a:solidFill>
                    <a:prstClr val="white"/>
                  </a:solidFill>
                  <a:latin typeface="Calibri" panose="020F0502020204030204"/>
                  <a:ea typeface="+mn-ea"/>
                </a:rPr>
                <a:t>Ενότητα </a:t>
              </a:r>
              <a:r>
                <a:rPr kumimoji="0" lang="el" sz="1800" b="1" i="0" u="none" strike="noStrike" kern="1200" cap="none" spc="0" normalizeH="0" baseline="0" noProof="0" dirty="0">
                  <a:ln>
                    <a:noFill/>
                  </a:ln>
                  <a:solidFill>
                    <a:prstClr val="white"/>
                  </a:solidFill>
                  <a:effectLst/>
                  <a:uLnTx/>
                  <a:uFillTx/>
                  <a:latin typeface="Calibri" panose="020F0502020204030204"/>
                  <a:ea typeface="+mn-ea"/>
                  <a:cs typeface="Arial"/>
                  <a:sym typeface="Arial"/>
                </a:rPr>
                <a:t>3.4</a:t>
              </a:r>
            </a:p>
          </p:txBody>
        </p:sp>
      </p:grpSp>
      <p:sp>
        <p:nvSpPr>
          <p:cNvPr id="27" name="Marcador de Posição do Texto 2">
            <a:extLst>
              <a:ext uri="{FF2B5EF4-FFF2-40B4-BE49-F238E27FC236}">
                <a16:creationId xmlns:a16="http://schemas.microsoft.com/office/drawing/2014/main" id="{1DBB16A0-7460-5998-425A-10B3B78F6E09}"/>
              </a:ext>
            </a:extLst>
          </p:cNvPr>
          <p:cNvSpPr txBox="1">
            <a:spLocks/>
          </p:cNvSpPr>
          <p:nvPr/>
        </p:nvSpPr>
        <p:spPr>
          <a:xfrm>
            <a:off x="6096000" y="4928061"/>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l"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Τι μπορεί να χρειαστείτε για να υποβάλετε αίτηση</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l"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Εύρεση και πρόσβαση σε μαθήματα</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l"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Τι να περιμένετε μετά την υποβολή της αίτησής σας</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sym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sym typeface="Arial"/>
            </a:endParaRPr>
          </a:p>
        </p:txBody>
      </p:sp>
      <p:sp>
        <p:nvSpPr>
          <p:cNvPr id="31" name="Rectangle 5">
            <a:extLst>
              <a:ext uri="{FF2B5EF4-FFF2-40B4-BE49-F238E27FC236}">
                <a16:creationId xmlns:a16="http://schemas.microsoft.com/office/drawing/2014/main" id="{3761BD6E-3B37-37A2-766E-D6D1616C2A24}"/>
              </a:ext>
            </a:extLst>
          </p:cNvPr>
          <p:cNvSpPr>
            <a:spLocks noChangeArrowheads="1"/>
          </p:cNvSpPr>
          <p:nvPr/>
        </p:nvSpPr>
        <p:spPr bwMode="auto">
          <a:xfrm>
            <a:off x="1487503" y="1356966"/>
            <a:ext cx="427568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 altLang="el-GR" sz="1800" b="0" i="0" u="none" strike="noStrike" cap="none" normalizeH="0" baseline="0" dirty="0">
                <a:ln>
                  <a:noFill/>
                </a:ln>
                <a:solidFill>
                  <a:schemeClr val="tx1"/>
                </a:solidFill>
                <a:effectLst/>
                <a:latin typeface="+mn-lt"/>
              </a:rPr>
              <a:t>Τύποι μαθησιακών επιλογών</a:t>
            </a:r>
          </a:p>
        </p:txBody>
      </p:sp>
    </p:spTree>
    <p:extLst>
      <p:ext uri="{BB962C8B-B14F-4D97-AF65-F5344CB8AC3E}">
        <p14:creationId xmlns:p14="http://schemas.microsoft.com/office/powerpoint/2010/main" val="587334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50F92904-F0A4-59E8-C547-1E8C9A1EF603}"/>
              </a:ext>
            </a:extLst>
          </p:cNvPr>
          <p:cNvSpPr txBox="1">
            <a:spLocks/>
          </p:cNvSpPr>
          <p:nvPr/>
        </p:nvSpPr>
        <p:spPr>
          <a:xfrm>
            <a:off x="539088" y="177420"/>
            <a:ext cx="9893824" cy="306565"/>
          </a:xfrm>
          <a:prstGeom prst="rect">
            <a:avLst/>
          </a:prstGeom>
          <a:noFill/>
          <a:ln>
            <a:noFill/>
          </a:ln>
        </p:spPr>
        <p:txBody>
          <a:bodyPr spcFirstLastPara="1" wrap="square" lIns="91425" tIns="45700" rIns="91425" bIns="45700" anchor="t" anchorCtr="0">
            <a:noAutofit/>
          </a:bodyPr>
          <a:lstStyle>
            <a:lvl1pPr marL="457200" marR="0" lvl="0" indent="-228600" algn="l" defTabSz="914400" rtl="0" eaLnBrk="1" latinLnBrk="0" hangingPunct="1">
              <a:lnSpc>
                <a:spcPct val="90000"/>
              </a:lnSpc>
              <a:spcBef>
                <a:spcPts val="1000"/>
              </a:spcBef>
              <a:spcAft>
                <a:spcPts val="0"/>
              </a:spcAft>
              <a:buClr>
                <a:srgbClr val="E64424"/>
              </a:buClr>
              <a:buSzPts val="3200"/>
              <a:buFont typeface="Arial"/>
              <a:buNone/>
              <a:defRPr sz="3200" b="1" i="0" u="none" strike="noStrike" kern="1200" cap="none">
                <a:solidFill>
                  <a:srgbClr val="E64424"/>
                </a:solidFill>
                <a:latin typeface="Arial"/>
                <a:ea typeface="Arial"/>
                <a:cs typeface="Arial"/>
                <a:sym typeface="Arial"/>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Calibri"/>
                <a:ea typeface="Calibri"/>
                <a:cs typeface="Calibri"/>
                <a:sym typeface="Calibri"/>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Calibri"/>
                <a:ea typeface="Calibri"/>
                <a:cs typeface="Calibri"/>
                <a:sym typeface="Calibri"/>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9pPr>
          </a:lstStyle>
          <a:p>
            <a:r>
              <a:rPr lang="el" dirty="0">
                <a:latin typeface="+mn-lt"/>
              </a:rPr>
              <a:t>Τι θα κερδίσετε σε αυτήν την ενότητα;</a:t>
            </a:r>
          </a:p>
        </p:txBody>
      </p:sp>
      <p:sp>
        <p:nvSpPr>
          <p:cNvPr id="6" name="Text Placeholder 2">
            <a:extLst>
              <a:ext uri="{FF2B5EF4-FFF2-40B4-BE49-F238E27FC236}">
                <a16:creationId xmlns:a16="http://schemas.microsoft.com/office/drawing/2014/main" id="{61BCA20A-F160-56F5-9AC6-689A8824D928}"/>
              </a:ext>
            </a:extLst>
          </p:cNvPr>
          <p:cNvSpPr txBox="1">
            <a:spLocks/>
          </p:cNvSpPr>
          <p:nvPr/>
        </p:nvSpPr>
        <p:spPr>
          <a:xfrm>
            <a:off x="362081" y="1299127"/>
            <a:ext cx="11223562" cy="523701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r>
              <a:rPr lang="el" sz="1600" b="1" i="1" dirty="0"/>
              <a:t>Γνώση</a:t>
            </a:r>
          </a:p>
          <a:p>
            <a:pPr marL="400050" indent="-285750">
              <a:buFont typeface="Arial" panose="020B0604020202020204" pitchFamily="34" charset="0"/>
              <a:buChar char="•"/>
            </a:pPr>
            <a:r>
              <a:rPr lang="el" sz="1600" dirty="0"/>
              <a:t>Σαφής κατανόηση των διαφορετικών μορφών εκπαίδευσης και των σημείων πρόσβασης.</a:t>
            </a:r>
          </a:p>
          <a:p>
            <a:pPr marL="400050" indent="-285750">
              <a:buFont typeface="Arial" panose="020B0604020202020204" pitchFamily="34" charset="0"/>
              <a:buChar char="•"/>
            </a:pPr>
            <a:r>
              <a:rPr lang="el" sz="1600" dirty="0"/>
              <a:t>Επίγνωση του πού και πώς να αναζητήσετε σχετικές ευκαιρίες.</a:t>
            </a:r>
          </a:p>
          <a:p>
            <a:pPr marL="400050" indent="-285750">
              <a:buFont typeface="Arial" panose="020B0604020202020204" pitchFamily="34" charset="0"/>
              <a:buChar char="•"/>
            </a:pPr>
            <a:r>
              <a:rPr lang="el" sz="1600" dirty="0"/>
              <a:t>Εξοικείωση με τις διαδικτυακές πύλες μάθησης και πώς αυτές μπορούν να υποστηρίξουν τη δια βίου μάθηση.</a:t>
            </a:r>
          </a:p>
          <a:p>
            <a:pPr marL="114300" indent="0"/>
            <a:r>
              <a:rPr lang="el" sz="1600" b="1" i="1" dirty="0"/>
              <a:t>Δεξιότητες</a:t>
            </a:r>
          </a:p>
          <a:p>
            <a:pPr marL="400050" indent="-285750">
              <a:buFont typeface="Arial" panose="020B0604020202020204" pitchFamily="34" charset="0"/>
              <a:buChar char="•"/>
            </a:pPr>
            <a:r>
              <a:rPr lang="el" sz="1600" dirty="0"/>
              <a:t>Δυνατότητα πλοήγησης και σύγκρισης προσφορών εκπαίδευσης.</a:t>
            </a:r>
          </a:p>
          <a:p>
            <a:pPr marL="400050" indent="-285750">
              <a:buFont typeface="Arial" panose="020B0604020202020204" pitchFamily="34" charset="0"/>
              <a:buChar char="•"/>
            </a:pPr>
            <a:r>
              <a:rPr lang="el" sz="1600" dirty="0"/>
              <a:t>Εξασκηθείτε στη χρήση διαδικτυακών πλατφορμών για την εύρεση κατάλληλων μαθημάτων.</a:t>
            </a:r>
          </a:p>
          <a:p>
            <a:pPr marL="400050" indent="-285750">
              <a:buFont typeface="Arial" panose="020B0604020202020204" pitchFamily="34" charset="0"/>
              <a:buChar char="•"/>
            </a:pPr>
            <a:r>
              <a:rPr lang="el" sz="1600" dirty="0"/>
              <a:t>Δεξιότητες αξιολόγησης πρακτικών παραγόντων (χρόνος, κόστος, προσβασιμότητα) κατά την επιλογή εκπαίδευσης.</a:t>
            </a:r>
          </a:p>
          <a:p>
            <a:pPr marL="114300" indent="0"/>
            <a:r>
              <a:rPr lang="el" sz="1600" b="1" i="1" dirty="0"/>
              <a:t>Ικανότητες</a:t>
            </a:r>
          </a:p>
          <a:p>
            <a:pPr marL="400050" indent="-285750">
              <a:buFont typeface="Arial" panose="020B0604020202020204" pitchFamily="34" charset="0"/>
              <a:buChar char="•"/>
            </a:pPr>
            <a:r>
              <a:rPr lang="el" sz="1600" dirty="0"/>
              <a:t>Αυτοπεποίθηση στην επιλογή των ευκαιριών κατάρτισης που ταιριάζουν στους προσωπικούς και επαγγελματικούς σας στόχους.</a:t>
            </a:r>
          </a:p>
          <a:p>
            <a:pPr marL="400050" indent="-285750">
              <a:buFont typeface="Arial" panose="020B0604020202020204" pitchFamily="34" charset="0"/>
              <a:buChar char="•"/>
            </a:pPr>
            <a:r>
              <a:rPr lang="el" sz="1600" dirty="0"/>
              <a:t>Ικανότητα σχεδιασμού της δικής σας μαθησιακής πορείας.</a:t>
            </a:r>
          </a:p>
          <a:p>
            <a:pPr marL="400050" indent="-285750">
              <a:buFont typeface="Arial" panose="020B0604020202020204" pitchFamily="34" charset="0"/>
              <a:buChar char="•"/>
            </a:pPr>
            <a:r>
              <a:rPr lang="el" sz="1600" dirty="0"/>
              <a:t>Μεγαλύτερη αυτοκατεύθυνση και κίνητρο για την επιδίωξη της δια βίου μάθησης.</a:t>
            </a:r>
          </a:p>
        </p:txBody>
      </p:sp>
    </p:spTree>
    <p:extLst>
      <p:ext uri="{BB962C8B-B14F-4D97-AF65-F5344CB8AC3E}">
        <p14:creationId xmlns:p14="http://schemas.microsoft.com/office/powerpoint/2010/main" val="275476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2128F-07B1-DEA4-0F70-313BE7BE062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B444470-A6E5-85C8-D18B-3B80636F7087}"/>
              </a:ext>
            </a:extLst>
          </p:cNvPr>
          <p:cNvSpPr>
            <a:spLocks noGrp="1"/>
          </p:cNvSpPr>
          <p:nvPr>
            <p:ph type="body" sz="quarter" idx="10"/>
          </p:nvPr>
        </p:nvSpPr>
        <p:spPr>
          <a:xfrm>
            <a:off x="432261" y="3142210"/>
            <a:ext cx="7916980" cy="1762299"/>
          </a:xfrm>
        </p:spPr>
        <p:txBody>
          <a:bodyPr/>
          <a:lstStyle/>
          <a:p>
            <a:r>
              <a:rPr lang="el" noProof="0" dirty="0"/>
              <a:t>ΕΝΟΤΗΤΑ 3.1: </a:t>
            </a:r>
            <a:r>
              <a:rPr lang="el" dirty="0"/>
              <a:t>Είδη μαθησιακών ευκαιριών</a:t>
            </a:r>
            <a:endParaRPr lang="en-GB" noProof="0" dirty="0"/>
          </a:p>
        </p:txBody>
      </p:sp>
    </p:spTree>
    <p:extLst>
      <p:ext uri="{BB962C8B-B14F-4D97-AF65-F5344CB8AC3E}">
        <p14:creationId xmlns:p14="http://schemas.microsoft.com/office/powerpoint/2010/main" val="3565469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80" name="Google Shape;280;g377fcdc439e_0_19"/>
          <p:cNvSpPr txBox="1">
            <a:spLocks noGrp="1"/>
          </p:cNvSpPr>
          <p:nvPr>
            <p:ph type="body" idx="2"/>
          </p:nvPr>
        </p:nvSpPr>
        <p:spPr>
          <a:xfrm>
            <a:off x="4988256" y="1282890"/>
            <a:ext cx="6901547" cy="214961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2000"/>
              <a:buNone/>
            </a:pPr>
            <a:r>
              <a:rPr lang="el" sz="2400" dirty="0"/>
              <a:t>Θα εξερευνήσουμε τους τρεις κύριους τρόπους με τους οποίους οι άνθρωποι μαθαίνουν καθ' όλη τη διάρκεια της ζωής τους: την τυπική, την μη τυπική και την άτυπη μάθηση. Η κατανόηση αυτών των επιλογών είναι σημαντική επειδή η καθεμία προσφέρει μοναδικά οφέλη και προκλήσεις και μαζί μπορούν να ανοίξουν νέες ευκαιρίες για προσωπική ανάπτυξη, επαγγελματική εξέλιξη και οικοδόμηση αυτοπεποίθησης.</a:t>
            </a:r>
            <a:endParaRPr lang="en-US" sz="2400" dirty="0"/>
          </a:p>
          <a:p>
            <a:pPr marL="0" lvl="0" indent="0" algn="l" rtl="0">
              <a:lnSpc>
                <a:spcPct val="90000"/>
              </a:lnSpc>
              <a:spcBef>
                <a:spcPts val="0"/>
              </a:spcBef>
              <a:spcAft>
                <a:spcPts val="0"/>
              </a:spcAft>
              <a:buClr>
                <a:srgbClr val="3A3838"/>
              </a:buClr>
              <a:buSzPts val="2000"/>
              <a:buNone/>
            </a:pPr>
            <a:endParaRPr sz="2400" dirty="0"/>
          </a:p>
          <a:p>
            <a:pPr marL="0" lvl="0" indent="0" algn="l" rtl="0">
              <a:lnSpc>
                <a:spcPct val="90000"/>
              </a:lnSpc>
              <a:spcBef>
                <a:spcPts val="0"/>
              </a:spcBef>
              <a:spcAft>
                <a:spcPts val="0"/>
              </a:spcAft>
              <a:buClr>
                <a:srgbClr val="3A3838"/>
              </a:buClr>
              <a:buSzPts val="2000"/>
              <a:buNone/>
            </a:pPr>
            <a:r>
              <a:rPr lang="el" sz="2400" dirty="0"/>
              <a:t>Αναγνωρίζοντας την αξία των διαφορετικών μαθησιακών διαδρομών, μπορείτε να κάνετε πιο ενημερωμένες επιλογές σχετικά με το ποιες ευκαιρίες ταιριάζουν καλύτερα στους στόχους, τον τρόπο ζωής και τα ενδιαφέροντά σας.</a:t>
            </a:r>
            <a:endParaRPr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g377fcdc439e_0_400"/>
          <p:cNvSpPr txBox="1">
            <a:spLocks noGrp="1"/>
          </p:cNvSpPr>
          <p:nvPr>
            <p:ph type="body" idx="1"/>
          </p:nvPr>
        </p:nvSpPr>
        <p:spPr>
          <a:xfrm>
            <a:off x="4946073" y="253012"/>
            <a:ext cx="6866400"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el"/>
              <a:t> </a:t>
            </a:r>
            <a:endParaRPr/>
          </a:p>
        </p:txBody>
      </p:sp>
      <p:sp>
        <p:nvSpPr>
          <p:cNvPr id="286" name="Google Shape;286;g377fcdc439e_0_400"/>
          <p:cNvSpPr txBox="1">
            <a:spLocks noGrp="1"/>
          </p:cNvSpPr>
          <p:nvPr>
            <p:ph type="body" idx="2"/>
          </p:nvPr>
        </p:nvSpPr>
        <p:spPr>
          <a:xfrm>
            <a:off x="4568358" y="1180531"/>
            <a:ext cx="7244115" cy="4026747"/>
          </a:xfrm>
          <a:prstGeom prst="rect">
            <a:avLst/>
          </a:prstGeom>
          <a:noFill/>
          <a:ln>
            <a:noFill/>
          </a:ln>
        </p:spPr>
        <p:txBody>
          <a:bodyPr spcFirstLastPara="1" wrap="square" lIns="91425" tIns="45700" rIns="91425" bIns="45700" anchor="t" anchorCtr="0">
            <a:noAutofit/>
          </a:bodyPr>
          <a:lstStyle/>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r>
              <a:rPr lang="el" sz="1900" dirty="0">
                <a:latin typeface="Calibri"/>
                <a:ea typeface="Calibri"/>
                <a:cs typeface="Calibri"/>
              </a:rPr>
              <a:t>Η μάθηση δεν σταματά στο σχολείο: </a:t>
            </a:r>
            <a:r>
              <a:rPr lang="el" sz="1900" i="1" dirty="0">
                <a:latin typeface="Calibri"/>
                <a:ea typeface="Calibri"/>
                <a:cs typeface="Calibri"/>
              </a:rPr>
              <a:t>συνεχίζεται σε όλη τη ζωή </a:t>
            </a:r>
            <a:r>
              <a:rPr lang="el" sz="1900" dirty="0">
                <a:latin typeface="Calibri"/>
                <a:ea typeface="Calibri"/>
                <a:cs typeface="Calibri"/>
              </a:rPr>
              <a:t>.</a:t>
            </a:r>
          </a:p>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endParaRPr lang="it-IT" sz="1900" dirty="0">
              <a:latin typeface="Calibri" panose="020F0502020204030204" pitchFamily="34" charset="0"/>
              <a:ea typeface="Calibri" panose="020F0502020204030204" pitchFamily="34" charset="0"/>
              <a:cs typeface="Calibri" panose="020F0502020204030204" pitchFamily="34" charset="0"/>
            </a:endParaRPr>
          </a:p>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r>
              <a:rPr lang="el" sz="1900" dirty="0">
                <a:latin typeface="Calibri"/>
                <a:ea typeface="Calibri"/>
                <a:cs typeface="Calibri"/>
              </a:rPr>
              <a:t>Η γνώση των διαφορετικών τύπων μάθησης σας βοηθά να βρείτε την κατάλληλη επιλογή για τις ανάγκες, τον τρόπο ζωής και τις φιλοδοξίες σας.</a:t>
            </a:r>
          </a:p>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endParaRPr lang="it-IT" sz="1900" dirty="0">
              <a:latin typeface="Calibri" panose="020F0502020204030204" pitchFamily="34" charset="0"/>
              <a:ea typeface="Calibri" panose="020F0502020204030204" pitchFamily="34" charset="0"/>
              <a:cs typeface="Calibri" panose="020F0502020204030204" pitchFamily="34" charset="0"/>
            </a:endParaRPr>
          </a:p>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r>
              <a:rPr lang="el" sz="1900" dirty="0">
                <a:latin typeface="Calibri"/>
                <a:ea typeface="Calibri"/>
                <a:cs typeface="Calibri"/>
              </a:rPr>
              <a:t>Κάθε επιλογή (τυπική, μη τυπική και άτυπη) προσφέρει μοναδικούς τρόπους για να αποκτήσετε δεξιότητες, να προσαρμοστείτε στις αλλαγές και να διατηρήσετε την αυτοπεποίθησή σας σε έναν κόσμο που αλλάζει ταχέως.</a:t>
            </a:r>
          </a:p>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endParaRPr lang="it-IT" sz="1900" dirty="0">
              <a:latin typeface="Calibri" panose="020F0502020204030204" pitchFamily="34" charset="0"/>
              <a:ea typeface="Calibri" panose="020F0502020204030204" pitchFamily="34" charset="0"/>
              <a:cs typeface="Calibri" panose="020F0502020204030204" pitchFamily="34" charset="0"/>
            </a:endParaRPr>
          </a:p>
          <a:p>
            <a:pPr marL="444500" indent="-342900">
              <a:spcBef>
                <a:spcPts val="0"/>
              </a:spcBef>
              <a:buClr>
                <a:srgbClr val="E280AC"/>
              </a:buClr>
              <a:buFont typeface="Wingdings" panose="05000000000000000000" pitchFamily="2" charset="2"/>
              <a:buChar char="§"/>
            </a:pPr>
            <a:r>
              <a:rPr lang="el-GR" sz="1900" dirty="0">
                <a:latin typeface="Calibri"/>
                <a:ea typeface="Calibri"/>
                <a:cs typeface="Calibri"/>
              </a:rPr>
              <a:t>Η διερεύνηση αυτών των επιλογών είναι σημαντική, διότι σας βοηθά να αναγνωρίσετε την αξία όλης της μάθησης που        έχετε ήδη αποκτήσει, και όχι μόνο αυτής που συνοδεύεται από πιστοποιητικό.</a:t>
            </a:r>
            <a:endParaRPr sz="1900" dirty="0">
              <a:latin typeface="Calibri"/>
              <a:ea typeface="Calibri"/>
              <a:cs typeface="Calibri"/>
            </a:endParaRPr>
          </a:p>
        </p:txBody>
      </p:sp>
      <p:pic>
        <p:nvPicPr>
          <p:cNvPr id="287" name="Google Shape;287;g377fcdc439e_0_400" descr="Uma imagem com pessoa, vestuário, Cara humana, interior&#10;&#10;Os conteúdos gerados por IA poderão estar incorretos."/>
          <p:cNvPicPr preferRelativeResize="0">
            <a:picLocks noGrp="1"/>
          </p:cNvPicPr>
          <p:nvPr>
            <p:ph type="pic" idx="3"/>
          </p:nvPr>
        </p:nvPicPr>
        <p:blipFill rotWithShape="1">
          <a:blip r:embed="rId3">
            <a:alphaModFix/>
          </a:blip>
          <a:srcRect l="28011" r="28015"/>
          <a:stretch/>
        </p:blipFill>
        <p:spPr>
          <a:xfrm>
            <a:off x="858" y="-33250"/>
            <a:ext cx="4567500" cy="6924601"/>
          </a:xfrm>
          <a:prstGeom prst="rect">
            <a:avLst/>
          </a:prstGeom>
          <a:noFill/>
          <a:ln>
            <a:noFill/>
          </a:ln>
        </p:spPr>
      </p:pic>
      <p:sp>
        <p:nvSpPr>
          <p:cNvPr id="3" name="Text Placeholder 1">
            <a:extLst>
              <a:ext uri="{FF2B5EF4-FFF2-40B4-BE49-F238E27FC236}">
                <a16:creationId xmlns:a16="http://schemas.microsoft.com/office/drawing/2014/main" id="{981AA687-DFD0-771E-B456-D2DF1FA704C0}"/>
              </a:ext>
            </a:extLst>
          </p:cNvPr>
          <p:cNvSpPr txBox="1">
            <a:spLocks/>
          </p:cNvSpPr>
          <p:nvPr/>
        </p:nvSpPr>
        <p:spPr>
          <a:xfrm>
            <a:off x="4394579" y="1"/>
            <a:ext cx="7421943" cy="87210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l" dirty="0">
                <a:latin typeface="Calibri" panose="020F0502020204030204" pitchFamily="34" charset="0"/>
                <a:cs typeface="Calibri" panose="020F0502020204030204" pitchFamily="34" charset="0"/>
              </a:rPr>
              <a:t>Δια Βίου Μάθηση: Πολλές Διαδρομές, Ένας Στόχος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g377fcdc439e_0_528"/>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l" dirty="0">
                <a:latin typeface="Calibri"/>
                <a:ea typeface="Calibri"/>
                <a:cs typeface="Calibri"/>
              </a:rPr>
              <a:t>Τυπική μάθηση</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293" name="Google Shape;293;g377fcdc439e_0_528"/>
          <p:cNvSpPr txBox="1">
            <a:spLocks noGrp="1"/>
          </p:cNvSpPr>
          <p:nvPr>
            <p:ph type="body" idx="2"/>
          </p:nvPr>
        </p:nvSpPr>
        <p:spPr>
          <a:xfrm>
            <a:off x="61415" y="1016758"/>
            <a:ext cx="11375409" cy="4831307"/>
          </a:xfrm>
          <a:prstGeom prst="rect">
            <a:avLst/>
          </a:prstGeom>
          <a:noFill/>
          <a:ln>
            <a:noFill/>
          </a:ln>
        </p:spPr>
        <p:txBody>
          <a:bodyPr spcFirstLastPara="1" wrap="square" lIns="91425" tIns="45700" rIns="91425" bIns="45700" anchor="t" anchorCtr="0">
            <a:noAutofit/>
          </a:bodyPr>
          <a:lstStyle/>
          <a:p>
            <a:pPr marL="457200" lvl="0" indent="-355600" algn="l" rtl="0">
              <a:lnSpc>
                <a:spcPct val="90000"/>
              </a:lnSpc>
              <a:spcBef>
                <a:spcPts val="0"/>
              </a:spcBef>
              <a:spcAft>
                <a:spcPts val="0"/>
              </a:spcAft>
              <a:buClr>
                <a:srgbClr val="E280AC"/>
              </a:buClr>
              <a:buSzPts val="2000"/>
              <a:buFont typeface="Wingdings" panose="05000000000000000000" pitchFamily="2" charset="2"/>
              <a:buChar char="§"/>
            </a:pPr>
            <a:r>
              <a:rPr lang="el" sz="1800" dirty="0">
                <a:latin typeface="Calibri" panose="020F0502020204030204" pitchFamily="34" charset="0"/>
                <a:ea typeface="Calibri" panose="020F0502020204030204" pitchFamily="34" charset="0"/>
                <a:cs typeface="Calibri" panose="020F0502020204030204" pitchFamily="34" charset="0"/>
              </a:rPr>
              <a:t>Η τυπική μάθηση λαμβάνει χώρα σε σχολεία, πανεπιστήμια, κέντρα επαγγελματικής κατάρτισης ή άλλα διαπιστευμένα ιδρύματα. Βασίζεται σε ένα δομημένο πρόγραμμα σπουδών που έχει σχεδιαστεί από </a:t>
            </a:r>
            <a:r>
              <a:rPr lang="el" sz="1800" b="1" dirty="0">
                <a:latin typeface="Calibri" panose="020F0502020204030204" pitchFamily="34" charset="0"/>
                <a:ea typeface="Calibri" panose="020F0502020204030204" pitchFamily="34" charset="0"/>
                <a:cs typeface="Calibri" panose="020F0502020204030204" pitchFamily="34" charset="0"/>
              </a:rPr>
              <a:t>εκπαιδευτικές αρχές ή επαγγελματικούς φορείς </a:t>
            </a:r>
            <a:r>
              <a:rPr lang="el" sz="1800" dirty="0">
                <a:latin typeface="Calibri" panose="020F0502020204030204" pitchFamily="34" charset="0"/>
                <a:ea typeface="Calibri" panose="020F0502020204030204" pitchFamily="34" charset="0"/>
                <a:cs typeface="Calibri" panose="020F0502020204030204" pitchFamily="34" charset="0"/>
              </a:rPr>
              <a:t>.</a:t>
            </a:r>
            <a:endParaRPr sz="1800" dirty="0">
              <a:latin typeface="Calibri" panose="020F0502020204030204" pitchFamily="34" charset="0"/>
              <a:ea typeface="Calibri" panose="020F0502020204030204" pitchFamily="34" charset="0"/>
              <a:cs typeface="Calibri" panose="020F0502020204030204" pitchFamily="34" charset="0"/>
            </a:endParaRPr>
          </a:p>
          <a:p>
            <a:pPr marL="285750" lvl="0" indent="-285750" algn="l" rtl="0">
              <a:lnSpc>
                <a:spcPct val="90000"/>
              </a:lnSpc>
              <a:spcBef>
                <a:spcPts val="0"/>
              </a:spcBef>
              <a:spcAft>
                <a:spcPts val="0"/>
              </a:spcAft>
              <a:buClr>
                <a:srgbClr val="E280AC"/>
              </a:buClr>
              <a:buFont typeface="Wingdings" panose="05000000000000000000" pitchFamily="2" charset="2"/>
              <a:buChar char="§"/>
            </a:pPr>
            <a:endParaRPr sz="1800" dirty="0">
              <a:latin typeface="Calibri" panose="020F0502020204030204" pitchFamily="34" charset="0"/>
              <a:ea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Clr>
                <a:srgbClr val="E280AC"/>
              </a:buClr>
              <a:buSzPts val="2000"/>
              <a:buFont typeface="Wingdings" panose="05000000000000000000" pitchFamily="2" charset="2"/>
              <a:buChar char="§"/>
            </a:pPr>
            <a:r>
              <a:rPr lang="el" sz="1800" dirty="0">
                <a:latin typeface="Calibri" panose="020F0502020204030204" pitchFamily="34" charset="0"/>
                <a:ea typeface="Calibri" panose="020F0502020204030204" pitchFamily="34" charset="0"/>
                <a:cs typeface="Calibri" panose="020F0502020204030204" pitchFamily="34" charset="0"/>
              </a:rPr>
              <a:t>Η τυπική μάθηση χαρακτηρίζεται από:</a:t>
            </a:r>
            <a:endParaRPr sz="1800" dirty="0">
              <a:latin typeface="Calibri" panose="020F0502020204030204" pitchFamily="34" charset="0"/>
              <a:ea typeface="Calibri" panose="020F0502020204030204" pitchFamily="34" charset="0"/>
              <a:cs typeface="Calibri" panose="020F0502020204030204" pitchFamily="34" charset="0"/>
            </a:endParaRPr>
          </a:p>
          <a:p>
            <a:pPr lvl="1" algn="l" rtl="0">
              <a:lnSpc>
                <a:spcPct val="90000"/>
              </a:lnSpc>
              <a:spcBef>
                <a:spcPts val="0"/>
              </a:spcBef>
              <a:spcAft>
                <a:spcPts val="0"/>
              </a:spcAft>
              <a:buClr>
                <a:srgbClr val="E280AC"/>
              </a:buClr>
              <a:buSzPts val="2400"/>
              <a:buFont typeface="Wingdings" panose="05000000000000000000" pitchFamily="2" charset="2"/>
              <a:buChar char="§"/>
            </a:pPr>
            <a:r>
              <a:rPr lang="el" sz="1800" dirty="0">
                <a:solidFill>
                  <a:srgbClr val="222240"/>
                </a:solidFill>
                <a:latin typeface="Calibri" panose="020F0502020204030204" pitchFamily="34" charset="0"/>
                <a:ea typeface="Calibri" panose="020F0502020204030204" pitchFamily="34" charset="0"/>
                <a:cs typeface="Calibri" panose="020F0502020204030204" pitchFamily="34" charset="0"/>
                <a:sym typeface="Arial"/>
              </a:rPr>
              <a:t>Πιστοποιημένα αποτελέσματα, που οδηγούν σε πιστοποιητικά, διπλώματα ή πτυχία που αναγνωρίζονται από εργοδότες και ιδρύματα.</a:t>
            </a:r>
            <a:endParaRPr sz="1800" dirty="0">
              <a:solidFill>
                <a:srgbClr val="222240"/>
              </a:solidFill>
              <a:latin typeface="Calibri" panose="020F0502020204030204" pitchFamily="34" charset="0"/>
              <a:ea typeface="Calibri" panose="020F0502020204030204" pitchFamily="34" charset="0"/>
              <a:cs typeface="Calibri" panose="020F0502020204030204" pitchFamily="34" charset="0"/>
              <a:sym typeface="Arial"/>
            </a:endParaRPr>
          </a:p>
          <a:p>
            <a:pPr lvl="1" algn="l" rtl="0">
              <a:lnSpc>
                <a:spcPct val="90000"/>
              </a:lnSpc>
              <a:spcBef>
                <a:spcPts val="0"/>
              </a:spcBef>
              <a:spcAft>
                <a:spcPts val="0"/>
              </a:spcAft>
              <a:buClr>
                <a:srgbClr val="E280AC"/>
              </a:buClr>
              <a:buSzPts val="2400"/>
              <a:buFont typeface="Wingdings" panose="05000000000000000000" pitchFamily="2" charset="2"/>
              <a:buChar char="§"/>
            </a:pPr>
            <a:r>
              <a:rPr lang="el" sz="1800" dirty="0">
                <a:solidFill>
                  <a:srgbClr val="222240"/>
                </a:solidFill>
                <a:latin typeface="Calibri" panose="020F0502020204030204" pitchFamily="34" charset="0"/>
                <a:ea typeface="Calibri" panose="020F0502020204030204" pitchFamily="34" charset="0"/>
                <a:cs typeface="Calibri" panose="020F0502020204030204" pitchFamily="34" charset="0"/>
                <a:sym typeface="Arial"/>
              </a:rPr>
              <a:t>Χρονικά περιορισμένο πλαίσιο, που αντικατοπτρίζεται σε ένα σταθερό χρονοδιάγραμμα, συχνά με προθεσμίες και επίπεδα προόδου.</a:t>
            </a:r>
            <a:endParaRPr sz="1800" dirty="0">
              <a:solidFill>
                <a:srgbClr val="222240"/>
              </a:solidFill>
              <a:latin typeface="Calibri" panose="020F0502020204030204" pitchFamily="34" charset="0"/>
              <a:ea typeface="Calibri" panose="020F0502020204030204" pitchFamily="34" charset="0"/>
              <a:cs typeface="Calibri" panose="020F0502020204030204" pitchFamily="34" charset="0"/>
              <a:sym typeface="Arial"/>
            </a:endParaRPr>
          </a:p>
          <a:p>
            <a:pPr marL="285750" lvl="0" indent="-285750" algn="l" rtl="0">
              <a:lnSpc>
                <a:spcPct val="90000"/>
              </a:lnSpc>
              <a:spcBef>
                <a:spcPts val="0"/>
              </a:spcBef>
              <a:spcAft>
                <a:spcPts val="0"/>
              </a:spcAft>
              <a:buClr>
                <a:srgbClr val="E280AC"/>
              </a:buClr>
              <a:buFont typeface="Wingdings" panose="05000000000000000000" pitchFamily="2" charset="2"/>
              <a:buChar char="§"/>
            </a:pPr>
            <a:endParaRPr sz="1800" dirty="0">
              <a:latin typeface="Calibri" panose="020F0502020204030204" pitchFamily="34" charset="0"/>
              <a:ea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Clr>
                <a:srgbClr val="E280AC"/>
              </a:buClr>
              <a:buSzPts val="2000"/>
              <a:buFont typeface="Wingdings" panose="05000000000000000000" pitchFamily="2" charset="2"/>
              <a:buChar char="§"/>
            </a:pPr>
            <a:r>
              <a:rPr lang="el" sz="1800" b="1" dirty="0">
                <a:latin typeface="Calibri" panose="020F0502020204030204" pitchFamily="34" charset="0"/>
                <a:ea typeface="Calibri" panose="020F0502020204030204" pitchFamily="34" charset="0"/>
                <a:cs typeface="Calibri" panose="020F0502020204030204" pitchFamily="34" charset="0"/>
              </a:rPr>
              <a:t>Τα οφέλη </a:t>
            </a:r>
            <a:r>
              <a:rPr lang="el" sz="1800" dirty="0">
                <a:latin typeface="Calibri" panose="020F0502020204030204" pitchFamily="34" charset="0"/>
                <a:ea typeface="Calibri" panose="020F0502020204030204" pitchFamily="34" charset="0"/>
                <a:cs typeface="Calibri" panose="020F0502020204030204" pitchFamily="34" charset="0"/>
              </a:rPr>
              <a:t>περιλαμβάνουν:</a:t>
            </a:r>
          </a:p>
          <a:p>
            <a:pPr lvl="1" indent="-355600">
              <a:spcBef>
                <a:spcPts val="0"/>
              </a:spcBef>
              <a:buClr>
                <a:srgbClr val="E280AC"/>
              </a:buClr>
              <a:buSzPts val="2000"/>
              <a:buFont typeface="Wingdings" panose="05000000000000000000" pitchFamily="2" charset="2"/>
              <a:buChar char="§"/>
            </a:pPr>
            <a:r>
              <a:rPr lang="el" sz="1800" dirty="0">
                <a:latin typeface="Calibri" panose="020F0502020204030204" pitchFamily="34" charset="0"/>
                <a:ea typeface="Calibri" panose="020F0502020204030204" pitchFamily="34" charset="0"/>
                <a:cs typeface="Calibri" panose="020F0502020204030204" pitchFamily="34" charset="0"/>
              </a:rPr>
              <a:t>Αναγνωρισμένα προσόντα</a:t>
            </a:r>
          </a:p>
          <a:p>
            <a:pPr lvl="1" indent="-355600">
              <a:spcBef>
                <a:spcPts val="0"/>
              </a:spcBef>
              <a:buClr>
                <a:srgbClr val="E280AC"/>
              </a:buClr>
              <a:buSzPts val="2000"/>
              <a:buFont typeface="Wingdings" panose="05000000000000000000" pitchFamily="2" charset="2"/>
              <a:buChar char="§"/>
            </a:pPr>
            <a:r>
              <a:rPr lang="el" sz="1800" dirty="0">
                <a:latin typeface="Calibri" panose="020F0502020204030204" pitchFamily="34" charset="0"/>
                <a:ea typeface="Calibri" panose="020F0502020204030204" pitchFamily="34" charset="0"/>
                <a:cs typeface="Calibri" panose="020F0502020204030204" pitchFamily="34" charset="0"/>
              </a:rPr>
              <a:t>ισχυρά θεμέλια σε γνωστικό/ούς τομέα/είς</a:t>
            </a:r>
          </a:p>
          <a:p>
            <a:pPr lvl="1" indent="-355600">
              <a:spcBef>
                <a:spcPts val="0"/>
              </a:spcBef>
              <a:buClr>
                <a:srgbClr val="E280AC"/>
              </a:buClr>
              <a:buSzPts val="2000"/>
              <a:buFont typeface="Wingdings" panose="05000000000000000000" pitchFamily="2" charset="2"/>
              <a:buChar char="§"/>
            </a:pPr>
            <a:r>
              <a:rPr lang="el" sz="1800" dirty="0">
                <a:latin typeface="Calibri" panose="020F0502020204030204" pitchFamily="34" charset="0"/>
                <a:ea typeface="Calibri" panose="020F0502020204030204" pitchFamily="34" charset="0"/>
                <a:cs typeface="Calibri" panose="020F0502020204030204" pitchFamily="34" charset="0"/>
              </a:rPr>
              <a:t>Παραδοσιακά θεωρείται χρήσιμο για αλλαγές σταδιοδρομίας ή προόδους.</a:t>
            </a:r>
            <a:endParaRPr sz="1800" dirty="0">
              <a:latin typeface="Calibri" panose="020F0502020204030204" pitchFamily="34" charset="0"/>
              <a:ea typeface="Calibri" panose="020F0502020204030204" pitchFamily="34" charset="0"/>
              <a:cs typeface="Calibri" panose="020F0502020204030204" pitchFamily="34" charset="0"/>
            </a:endParaRPr>
          </a:p>
          <a:p>
            <a:pPr marL="285750" lvl="0" indent="-285750" algn="l" rtl="0">
              <a:lnSpc>
                <a:spcPct val="90000"/>
              </a:lnSpc>
              <a:spcBef>
                <a:spcPts val="0"/>
              </a:spcBef>
              <a:spcAft>
                <a:spcPts val="0"/>
              </a:spcAft>
              <a:buClr>
                <a:srgbClr val="E280AC"/>
              </a:buClr>
              <a:buFont typeface="Wingdings" panose="05000000000000000000" pitchFamily="2" charset="2"/>
              <a:buChar char="§"/>
            </a:pPr>
            <a:endParaRPr sz="1800" dirty="0">
              <a:latin typeface="Calibri" panose="020F0502020204030204" pitchFamily="34" charset="0"/>
              <a:ea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Clr>
                <a:srgbClr val="E280AC"/>
              </a:buClr>
              <a:buSzPts val="2000"/>
              <a:buFont typeface="Wingdings" panose="05000000000000000000" pitchFamily="2" charset="2"/>
              <a:buChar char="§"/>
            </a:pPr>
            <a:r>
              <a:rPr lang="el" sz="1800" dirty="0">
                <a:latin typeface="Calibri" panose="020F0502020204030204" pitchFamily="34" charset="0"/>
                <a:ea typeface="Calibri" panose="020F0502020204030204" pitchFamily="34" charset="0"/>
                <a:cs typeface="Calibri" panose="020F0502020204030204" pitchFamily="34" charset="0"/>
              </a:rPr>
              <a:t>Μερικές </a:t>
            </a:r>
            <a:r>
              <a:rPr lang="el" sz="1800" b="1" dirty="0">
                <a:latin typeface="Calibri" panose="020F0502020204030204" pitchFamily="34" charset="0"/>
                <a:ea typeface="Calibri" panose="020F0502020204030204" pitchFamily="34" charset="0"/>
                <a:cs typeface="Calibri" panose="020F0502020204030204" pitchFamily="34" charset="0"/>
              </a:rPr>
              <a:t>προκλήσεις </a:t>
            </a:r>
            <a:r>
              <a:rPr lang="el" sz="1800" dirty="0">
                <a:latin typeface="Calibri" panose="020F0502020204030204" pitchFamily="34" charset="0"/>
                <a:ea typeface="Calibri" panose="020F0502020204030204" pitchFamily="34" charset="0"/>
                <a:cs typeface="Calibri" panose="020F0502020204030204" pitchFamily="34" charset="0"/>
              </a:rPr>
              <a:t>είναι:</a:t>
            </a:r>
          </a:p>
          <a:p>
            <a:pPr lvl="1" indent="-355600">
              <a:spcBef>
                <a:spcPts val="0"/>
              </a:spcBef>
              <a:buClr>
                <a:srgbClr val="E280AC"/>
              </a:buClr>
              <a:buSzPts val="2000"/>
              <a:buFont typeface="Wingdings" panose="05000000000000000000" pitchFamily="2" charset="2"/>
              <a:buChar char="§"/>
            </a:pPr>
            <a:r>
              <a:rPr lang="el" sz="1800" dirty="0">
                <a:latin typeface="Calibri" panose="020F0502020204030204" pitchFamily="34" charset="0"/>
                <a:ea typeface="Calibri" panose="020F0502020204030204" pitchFamily="34" charset="0"/>
                <a:cs typeface="Calibri" panose="020F0502020204030204" pitchFamily="34" charset="0"/>
              </a:rPr>
              <a:t>Λιγότερο ευέλικτη στις παγκόσμιες εξελίξεις (η πιστοποίηση των μαθημάτων απαιτεί χρόνο, επομένως ενδέχεται να μην είναι σε θέση να ανταποκριθεί στις ταχέως μεταβαλλόμενες συνθήκες)</a:t>
            </a:r>
          </a:p>
          <a:p>
            <a:pPr lvl="1" indent="-355600">
              <a:spcBef>
                <a:spcPts val="0"/>
              </a:spcBef>
              <a:buClr>
                <a:srgbClr val="E280AC"/>
              </a:buClr>
              <a:buSzPts val="2000"/>
              <a:buFont typeface="Wingdings" panose="05000000000000000000" pitchFamily="2" charset="2"/>
              <a:buChar char="§"/>
            </a:pPr>
            <a:r>
              <a:rPr lang="el" sz="1800" dirty="0">
                <a:latin typeface="Calibri" panose="020F0502020204030204" pitchFamily="34" charset="0"/>
                <a:ea typeface="Calibri" panose="020F0502020204030204" pitchFamily="34" charset="0"/>
                <a:cs typeface="Calibri" panose="020F0502020204030204" pitchFamily="34" charset="0"/>
              </a:rPr>
              <a:t>Το κόστος και η πρόσβαση ενδέχεται να είναι περιοριστικά</a:t>
            </a:r>
          </a:p>
          <a:p>
            <a:pPr lvl="1" indent="-355600">
              <a:spcBef>
                <a:spcPts val="0"/>
              </a:spcBef>
              <a:buClr>
                <a:srgbClr val="E280AC"/>
              </a:buClr>
              <a:buSzPts val="2000"/>
              <a:buFont typeface="Wingdings" panose="05000000000000000000" pitchFamily="2" charset="2"/>
              <a:buChar char="§"/>
            </a:pPr>
            <a:r>
              <a:rPr lang="el" sz="1800" dirty="0">
                <a:latin typeface="Calibri" panose="020F0502020204030204" pitchFamily="34" charset="0"/>
                <a:ea typeface="Calibri" panose="020F0502020204030204" pitchFamily="34" charset="0"/>
                <a:cs typeface="Calibri" panose="020F0502020204030204" pitchFamily="34" charset="0"/>
              </a:rPr>
              <a:t>Λιγότερο ευέλικτη για όσους εργάζονται ή είναι φροντιστές.</a:t>
            </a:r>
            <a:endParaRPr sz="1800" dirty="0">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1">
          <a:extLst>
            <a:ext uri="{FF2B5EF4-FFF2-40B4-BE49-F238E27FC236}">
              <a16:creationId xmlns:a16="http://schemas.microsoft.com/office/drawing/2014/main" id="{8F65B01C-A065-7CB7-3719-EB9940F5F89B}"/>
            </a:ext>
          </a:extLst>
        </p:cNvPr>
        <p:cNvGrpSpPr/>
        <p:nvPr/>
      </p:nvGrpSpPr>
      <p:grpSpPr>
        <a:xfrm>
          <a:off x="0" y="0"/>
          <a:ext cx="0" cy="0"/>
          <a:chOff x="0" y="0"/>
          <a:chExt cx="0" cy="0"/>
        </a:xfrm>
      </p:grpSpPr>
      <p:sp>
        <p:nvSpPr>
          <p:cNvPr id="292" name="Google Shape;292;g377fcdc439e_0_528">
            <a:extLst>
              <a:ext uri="{FF2B5EF4-FFF2-40B4-BE49-F238E27FC236}">
                <a16:creationId xmlns:a16="http://schemas.microsoft.com/office/drawing/2014/main" id="{F933F452-8E5D-B28E-F5D8-798A16C5C3A8}"/>
              </a:ext>
            </a:extLst>
          </p:cNvPr>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l" dirty="0">
                <a:latin typeface="Calibri"/>
                <a:ea typeface="Calibri"/>
                <a:cs typeface="Calibri"/>
              </a:rPr>
              <a:t>Μη </a:t>
            </a:r>
            <a:r>
              <a:rPr lang="el" dirty="0" err="1">
                <a:latin typeface="Calibri"/>
                <a:ea typeface="Calibri"/>
                <a:cs typeface="Calibri"/>
              </a:rPr>
              <a:t>τυπική </a:t>
            </a:r>
            <a:r>
              <a:rPr lang="el" dirty="0">
                <a:latin typeface="Calibri"/>
                <a:ea typeface="Calibri"/>
                <a:cs typeface="Calibri"/>
              </a:rPr>
              <a:t>μάθηση</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293" name="Google Shape;293;g377fcdc439e_0_528">
            <a:extLst>
              <a:ext uri="{FF2B5EF4-FFF2-40B4-BE49-F238E27FC236}">
                <a16:creationId xmlns:a16="http://schemas.microsoft.com/office/drawing/2014/main" id="{695B6AD5-A27F-D57E-291C-51187AB92482}"/>
              </a:ext>
            </a:extLst>
          </p:cNvPr>
          <p:cNvSpPr txBox="1">
            <a:spLocks noGrp="1"/>
          </p:cNvSpPr>
          <p:nvPr>
            <p:ph type="body" idx="2"/>
          </p:nvPr>
        </p:nvSpPr>
        <p:spPr>
          <a:xfrm>
            <a:off x="0" y="839337"/>
            <a:ext cx="11812481" cy="4676063"/>
          </a:xfrm>
          <a:prstGeom prst="rect">
            <a:avLst/>
          </a:prstGeom>
          <a:noFill/>
          <a:ln>
            <a:noFill/>
          </a:ln>
        </p:spPr>
        <p:txBody>
          <a:bodyPr spcFirstLastPara="1" wrap="square" lIns="91425" tIns="45700" rIns="91425" bIns="45700" anchor="t" anchorCtr="0">
            <a:noAutofit/>
          </a:bodyPr>
          <a:lstStyle/>
          <a:p>
            <a:pPr indent="-355600">
              <a:spcBef>
                <a:spcPts val="0"/>
              </a:spcBef>
              <a:buFont typeface="Wingdings" panose="05000000000000000000" pitchFamily="2" charset="2"/>
              <a:buChar char="§"/>
            </a:pPr>
            <a:r>
              <a:rPr lang="el" sz="1800" dirty="0">
                <a:solidFill>
                  <a:srgbClr val="3A3838"/>
                </a:solidFill>
                <a:latin typeface="Calibri"/>
                <a:ea typeface="Calibri"/>
                <a:cs typeface="Calibri"/>
              </a:rPr>
              <a:t>Η μη τυπική μάθηση λαμβάνει χώρα </a:t>
            </a:r>
            <a:r>
              <a:rPr lang="el" sz="1800" b="1" dirty="0">
                <a:solidFill>
                  <a:srgbClr val="3A3838"/>
                </a:solidFill>
                <a:latin typeface="Calibri"/>
                <a:ea typeface="Calibri"/>
                <a:cs typeface="Calibri"/>
              </a:rPr>
              <a:t>εκτός επίσημων ακαδημαϊκών ιδρυμάτων </a:t>
            </a:r>
            <a:r>
              <a:rPr lang="el" sz="1800" dirty="0">
                <a:solidFill>
                  <a:srgbClr val="3A3838"/>
                </a:solidFill>
                <a:latin typeface="Calibri"/>
                <a:ea typeface="Calibri"/>
                <a:cs typeface="Calibri"/>
              </a:rPr>
              <a:t>, συχνά σε εργαστήρια, κοινοτικά μαθήματα, επαγγελματικά σεμινάρια ή διαδικτυακά προγράμματα κατάρτισης που διεξάγονται από μη κυβερνητικές οργανώσεις ή εξειδικευμένους παρόχους κατάρτισης.</a:t>
            </a:r>
            <a:endParaRPr lang="en-US" sz="1800" dirty="0">
              <a:solidFill>
                <a:srgbClr val="3A3838"/>
              </a:solidFill>
              <a:latin typeface="Calibri"/>
              <a:ea typeface="Calibri"/>
              <a:cs typeface="Calibri"/>
            </a:endParaRPr>
          </a:p>
          <a:p>
            <a:pPr marL="742950" lvl="0" indent="-285750" algn="l">
              <a:lnSpc>
                <a:spcPct val="90000"/>
              </a:lnSpc>
              <a:spcBef>
                <a:spcPts val="0"/>
              </a:spcBef>
              <a:spcAft>
                <a:spcPts val="0"/>
              </a:spcAft>
              <a:buFont typeface="Wingdings" panose="05000000000000000000" pitchFamily="2" charset="2"/>
              <a:buChar char="§"/>
            </a:pPr>
            <a:endPar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indent="-355600">
              <a:spcBef>
                <a:spcPts val="0"/>
              </a:spcBef>
              <a:buFont typeface="Wingdings" panose="05000000000000000000" pitchFamily="2" charset="2"/>
              <a:buChar char="§"/>
            </a:pPr>
            <a:r>
              <a:rPr lang="el" sz="1800" dirty="0">
                <a:solidFill>
                  <a:srgbClr val="3A3838"/>
                </a:solidFill>
                <a:latin typeface="Calibri"/>
                <a:ea typeface="Calibri"/>
                <a:cs typeface="Calibri"/>
              </a:rPr>
              <a:t>Συνήθως στοχεύει σε </a:t>
            </a:r>
            <a:r>
              <a:rPr lang="el" sz="1800" b="1" dirty="0">
                <a:solidFill>
                  <a:srgbClr val="3A3838"/>
                </a:solidFill>
                <a:latin typeface="Calibri"/>
                <a:ea typeface="Calibri"/>
                <a:cs typeface="Calibri"/>
              </a:rPr>
              <a:t>συγκεκριμένες δεξιότητες ή γνώσεις </a:t>
            </a:r>
            <a:r>
              <a:rPr lang="el" sz="1800" dirty="0">
                <a:solidFill>
                  <a:srgbClr val="3A3838"/>
                </a:solidFill>
                <a:latin typeface="Calibri"/>
                <a:ea typeface="Calibri"/>
                <a:cs typeface="Calibri"/>
                <a:sym typeface="Arial"/>
              </a:rPr>
              <a:t>, </a:t>
            </a:r>
            <a:r>
              <a:rPr lang="el" sz="1800" dirty="0">
                <a:solidFill>
                  <a:srgbClr val="3A3838"/>
                </a:solidFill>
                <a:latin typeface="Calibri"/>
                <a:ea typeface="Calibri"/>
                <a:cs typeface="Calibri"/>
              </a:rPr>
              <a:t>αντί για ένα πλήρες πρόγραμμα σπουδών. Η μάθηση μπορεί να παρέχεται από ειδικούς </a:t>
            </a:r>
            <a:r>
              <a:rPr lang="el" sz="1800" dirty="0">
                <a:solidFill>
                  <a:srgbClr val="3A3838"/>
                </a:solidFill>
                <a:latin typeface="Calibri"/>
                <a:ea typeface="Calibri"/>
                <a:cs typeface="Calibri"/>
                <a:sym typeface="Arial"/>
              </a:rPr>
              <a:t>, </a:t>
            </a:r>
            <a:r>
              <a:rPr lang="el" sz="1800" dirty="0">
                <a:solidFill>
                  <a:srgbClr val="3A3838"/>
                </a:solidFill>
                <a:latin typeface="Calibri"/>
                <a:ea typeface="Calibri"/>
                <a:cs typeface="Calibri"/>
              </a:rPr>
              <a:t>μέντορες </a:t>
            </a:r>
            <a:r>
              <a:rPr lang="el" sz="1800" dirty="0">
                <a:solidFill>
                  <a:srgbClr val="3A3838"/>
                </a:solidFill>
                <a:latin typeface="Calibri"/>
                <a:ea typeface="Calibri"/>
                <a:cs typeface="Calibri"/>
                <a:sym typeface="Arial"/>
              </a:rPr>
              <a:t>ή </a:t>
            </a:r>
            <a:r>
              <a:rPr lang="el" sz="1800" dirty="0">
                <a:solidFill>
                  <a:srgbClr val="3A3838"/>
                </a:solidFill>
                <a:latin typeface="Calibri"/>
                <a:ea typeface="Calibri"/>
                <a:cs typeface="Calibri"/>
              </a:rPr>
              <a:t>συντονιστές </a:t>
            </a:r>
            <a:r>
              <a:rPr lang="el" sz="1800" dirty="0">
                <a:solidFill>
                  <a:srgbClr val="3A3838"/>
                </a:solidFill>
                <a:latin typeface="Calibri"/>
                <a:ea typeface="Calibri"/>
                <a:cs typeface="Calibri"/>
                <a:sym typeface="Arial"/>
              </a:rPr>
              <a:t>σε </a:t>
            </a:r>
            <a:r>
              <a:rPr lang="el" sz="1800" b="1" dirty="0">
                <a:solidFill>
                  <a:srgbClr val="3A3838"/>
                </a:solidFill>
                <a:latin typeface="Calibri"/>
                <a:ea typeface="Calibri"/>
                <a:cs typeface="Calibri"/>
                <a:sym typeface="Arial"/>
              </a:rPr>
              <a:t>μια </a:t>
            </a:r>
            <a:r>
              <a:rPr lang="el" sz="1800" b="1" dirty="0">
                <a:solidFill>
                  <a:srgbClr val="3A3838"/>
                </a:solidFill>
                <a:latin typeface="Calibri"/>
                <a:ea typeface="Calibri"/>
                <a:cs typeface="Calibri"/>
              </a:rPr>
              <a:t>δομημένη αλλά ευέλικτη μορφή </a:t>
            </a:r>
            <a:r>
              <a:rPr lang="el" sz="1800" dirty="0">
                <a:solidFill>
                  <a:srgbClr val="3A3838"/>
                </a:solidFill>
                <a:latin typeface="Calibri"/>
                <a:ea typeface="Calibri"/>
                <a:cs typeface="Calibri"/>
                <a:sym typeface="Arial"/>
              </a:rPr>
              <a:t>.</a:t>
            </a:r>
            <a:endParaRPr lang="en-US" sz="1800" dirty="0">
              <a:solidFill>
                <a:srgbClr val="3A3838"/>
              </a:solidFill>
              <a:latin typeface="Calibri"/>
              <a:ea typeface="Calibri"/>
              <a:cs typeface="Calibri"/>
            </a:endParaRPr>
          </a:p>
          <a:p>
            <a:pPr marL="285750" lvl="0" indent="-285750" algn="l">
              <a:lnSpc>
                <a:spcPct val="90000"/>
              </a:lnSpc>
              <a:spcBef>
                <a:spcPts val="0"/>
              </a:spcBef>
              <a:spcAft>
                <a:spcPts val="0"/>
              </a:spcAft>
              <a:buFont typeface="Wingdings" panose="05000000000000000000" pitchFamily="2" charset="2"/>
              <a:buChar char="§"/>
            </a:pPr>
            <a:endPar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indent="-355600">
              <a:spcBef>
                <a:spcPts val="0"/>
              </a:spcBef>
              <a:buFont typeface="Wingdings" panose="05000000000000000000" pitchFamily="2" charset="2"/>
              <a:buChar char="§"/>
            </a:pPr>
            <a:r>
              <a:rPr lang="el" sz="1800" dirty="0">
                <a:solidFill>
                  <a:srgbClr val="3A3838"/>
                </a:solidFill>
                <a:latin typeface="Calibri"/>
                <a:ea typeface="Calibri"/>
                <a:cs typeface="Calibri"/>
              </a:rPr>
              <a:t>Συχνά </a:t>
            </a:r>
            <a:r>
              <a:rPr lang="el" sz="1800" b="1" dirty="0">
                <a:solidFill>
                  <a:srgbClr val="3A3838"/>
                </a:solidFill>
                <a:latin typeface="Calibri"/>
                <a:ea typeface="Calibri"/>
                <a:cs typeface="Calibri"/>
              </a:rPr>
              <a:t>προαιρετικό </a:t>
            </a:r>
            <a:r>
              <a:rPr lang="el" sz="1800" dirty="0">
                <a:solidFill>
                  <a:srgbClr val="3A3838"/>
                </a:solidFill>
                <a:latin typeface="Calibri"/>
                <a:ea typeface="Calibri"/>
                <a:cs typeface="Calibri"/>
              </a:rPr>
              <a:t>: οι συμμετέχοντες επιλέγουν τι θα μάθουν με βάση τα ενδιαφέροντά τους ή τις επαγγελματικές τους ανάγκες. Ως εκ τούτου, ενθαρρύνεται η δικτύωση και η συνεργασία, συνδέοντάς σας με συνομηλίκους, μέντορες και κοινότητες.</a:t>
            </a:r>
            <a:endParaRPr lang="en-US" sz="1800" dirty="0">
              <a:solidFill>
                <a:srgbClr val="3A3838"/>
              </a:solidFill>
              <a:latin typeface="Calibri"/>
              <a:ea typeface="Calibri"/>
              <a:cs typeface="Calibri"/>
            </a:endParaRPr>
          </a:p>
          <a:p>
            <a:pPr indent="-355600">
              <a:spcBef>
                <a:spcPts val="0"/>
              </a:spcBef>
              <a:buFont typeface="Wingdings" panose="05000000000000000000" pitchFamily="2" charset="2"/>
              <a:buChar char="§"/>
            </a:pPr>
            <a:endParaRPr lang="it-IT" sz="1800" dirty="0">
              <a:solidFill>
                <a:srgbClr val="3A3838"/>
              </a:solidFill>
              <a:latin typeface="Calibri"/>
              <a:ea typeface="Calibri"/>
              <a:cs typeface="Calibri"/>
            </a:endParaRPr>
          </a:p>
          <a:p>
            <a:pPr indent="-355600">
              <a:spcBef>
                <a:spcPts val="0"/>
              </a:spcBef>
              <a:buFont typeface="Wingdings" panose="05000000000000000000" pitchFamily="2" charset="2"/>
              <a:buChar char="§"/>
            </a:pPr>
            <a:r>
              <a:rPr lang="el" sz="1800" b="1" dirty="0">
                <a:solidFill>
                  <a:srgbClr val="3A3838"/>
                </a:solidFill>
                <a:latin typeface="Calibri"/>
                <a:ea typeface="Calibri"/>
                <a:cs typeface="Calibri"/>
              </a:rPr>
              <a:t>Οφέλη </a:t>
            </a:r>
            <a:r>
              <a:rPr lang="el" sz="1800" dirty="0">
                <a:solidFill>
                  <a:srgbClr val="3A3838"/>
                </a:solidFill>
                <a:latin typeface="Calibri"/>
                <a:ea typeface="Calibri"/>
                <a:cs typeface="Calibri"/>
              </a:rPr>
              <a:t>της μη τυπικής μάθησης:</a:t>
            </a:r>
            <a:endParaRPr lang="en-US" sz="1800" dirty="0">
              <a:solidFill>
                <a:srgbClr val="3A3838"/>
              </a:solidFill>
              <a:latin typeface="Calibri"/>
              <a:ea typeface="Calibri"/>
              <a:cs typeface="Calibri"/>
            </a:endParaRPr>
          </a:p>
          <a:p>
            <a:pPr lvl="1">
              <a:spcBef>
                <a:spcPts val="0"/>
              </a:spcBef>
              <a:buClr>
                <a:srgbClr val="000000"/>
              </a:buClr>
              <a:buSzPts val="2000"/>
              <a:buFont typeface="Wingdings" panose="05000000000000000000" pitchFamily="2" charset="2"/>
              <a:buChar char="§"/>
            </a:pPr>
            <a:r>
              <a:rPr lang="el" sz="1800" dirty="0">
                <a:solidFill>
                  <a:srgbClr val="3A3838"/>
                </a:solidFill>
                <a:latin typeface="Calibri"/>
                <a:ea typeface="Calibri"/>
                <a:cs typeface="Calibri"/>
              </a:rPr>
              <a:t>Προσαρμόσιμο στις προσωπικές ανάγκες και τα χρονοδιαγράμματα</a:t>
            </a:r>
            <a:endParaRPr lang="en-US" sz="1800" dirty="0">
              <a:solidFill>
                <a:srgbClr val="3A3838"/>
              </a:solidFill>
              <a:latin typeface="Calibri"/>
              <a:ea typeface="Calibri"/>
              <a:cs typeface="Calibri"/>
            </a:endParaRPr>
          </a:p>
          <a:p>
            <a:pPr lvl="1">
              <a:spcBef>
                <a:spcPts val="0"/>
              </a:spcBef>
              <a:buClr>
                <a:srgbClr val="000000"/>
              </a:buClr>
              <a:buSzPts val="2000"/>
              <a:buFont typeface="Wingdings" panose="05000000000000000000" pitchFamily="2" charset="2"/>
              <a:buChar char="§"/>
            </a:pPr>
            <a:r>
              <a:rPr lang="el" sz="1800" dirty="0">
                <a:solidFill>
                  <a:srgbClr val="3A3838"/>
                </a:solidFill>
                <a:latin typeface="Calibri"/>
                <a:ea typeface="Calibri"/>
                <a:cs typeface="Calibri"/>
              </a:rPr>
              <a:t>Πρακτικός και επικεντρωμένος σε άμεσες δεξιότητες</a:t>
            </a:r>
            <a:endParaRPr lang="en-US" sz="1800" dirty="0">
              <a:solidFill>
                <a:srgbClr val="3A3838"/>
              </a:solidFill>
              <a:latin typeface="Calibri"/>
              <a:ea typeface="Calibri"/>
              <a:cs typeface="Calibri"/>
            </a:endParaRPr>
          </a:p>
          <a:p>
            <a:pPr lvl="1">
              <a:spcBef>
                <a:spcPts val="0"/>
              </a:spcBef>
              <a:buClr>
                <a:srgbClr val="000000"/>
              </a:buClr>
              <a:buSzPts val="2000"/>
              <a:buFont typeface="Wingdings" panose="05000000000000000000" pitchFamily="2" charset="2"/>
              <a:buChar char="§"/>
            </a:pPr>
            <a:r>
              <a:rPr lang="el" sz="1800" dirty="0">
                <a:solidFill>
                  <a:srgbClr val="3A3838"/>
                </a:solidFill>
                <a:latin typeface="Calibri"/>
                <a:ea typeface="Calibri"/>
                <a:cs typeface="Calibri"/>
              </a:rPr>
              <a:t>Υποστήριξη της δικτύωσης και των κοινοτήτων.</a:t>
            </a:r>
            <a:endParaRPr lang="en-US" sz="1800" dirty="0">
              <a:solidFill>
                <a:srgbClr val="3A3838"/>
              </a:solidFill>
              <a:latin typeface="Calibri"/>
              <a:ea typeface="Calibri"/>
              <a:cs typeface="Calibri"/>
            </a:endParaRPr>
          </a:p>
          <a:p>
            <a:pPr marL="819150" lvl="1" indent="-285750">
              <a:spcBef>
                <a:spcPts val="0"/>
              </a:spcBef>
              <a:buClr>
                <a:srgbClr val="000000"/>
              </a:buClr>
              <a:buFont typeface="Wingdings"/>
              <a:buChar char="§"/>
            </a:pPr>
            <a:endParaRPr lang="it-IT" sz="1600" dirty="0">
              <a:solidFill>
                <a:srgbClr val="3A3838"/>
              </a:solidFill>
            </a:endParaRPr>
          </a:p>
          <a:p>
            <a:pPr marL="285750" indent="-285750">
              <a:spcBef>
                <a:spcPts val="0"/>
              </a:spcBef>
              <a:buFont typeface="Wingdings" panose="05000000000000000000" pitchFamily="2" charset="2"/>
              <a:buChar char="§"/>
            </a:pPr>
            <a:r>
              <a:rPr lang="el" sz="1800" b="1" dirty="0">
                <a:solidFill>
                  <a:srgbClr val="3A3838"/>
                </a:solidFill>
                <a:latin typeface="Calibri"/>
                <a:ea typeface="Calibri"/>
                <a:cs typeface="Calibri"/>
              </a:rPr>
              <a:t>Οι προκλήσεις </a:t>
            </a:r>
            <a:r>
              <a:rPr lang="el" sz="1800" dirty="0">
                <a:solidFill>
                  <a:srgbClr val="3A3838"/>
                </a:solidFill>
                <a:latin typeface="Calibri"/>
                <a:ea typeface="Calibri"/>
                <a:cs typeface="Calibri"/>
              </a:rPr>
              <a:t>μπορεί να περιλαμβάνουν:</a:t>
            </a:r>
            <a:endParaRPr lang="en-US" sz="1800" dirty="0">
              <a:solidFill>
                <a:srgbClr val="3A3838"/>
              </a:solidFill>
              <a:latin typeface="Calibri"/>
              <a:ea typeface="Calibri"/>
              <a:cs typeface="Calibri"/>
            </a:endParaRPr>
          </a:p>
          <a:p>
            <a:pPr lvl="1" indent="-355600">
              <a:spcBef>
                <a:spcPts val="0"/>
              </a:spcBef>
              <a:buClr>
                <a:srgbClr val="000000"/>
              </a:buClr>
              <a:buSzPts val="2000"/>
              <a:buFont typeface="Wingdings" panose="05000000000000000000" pitchFamily="2" charset="2"/>
              <a:buChar char="§"/>
            </a:pPr>
            <a:r>
              <a:rPr lang="el" sz="1800" dirty="0">
                <a:solidFill>
                  <a:srgbClr val="3A3838"/>
                </a:solidFill>
                <a:latin typeface="Calibri"/>
                <a:ea typeface="Calibri"/>
                <a:cs typeface="Calibri"/>
              </a:rPr>
              <a:t>Δεν αναγνωρίζεται πάντα επίσημα από τους εργοδότες</a:t>
            </a:r>
            <a:endParaRPr lang="en-US" sz="1800" dirty="0">
              <a:solidFill>
                <a:srgbClr val="3A3838"/>
              </a:solidFill>
              <a:latin typeface="Calibri"/>
              <a:ea typeface="Calibri"/>
              <a:cs typeface="Calibri"/>
            </a:endParaRPr>
          </a:p>
          <a:p>
            <a:pPr lvl="1" indent="-355600">
              <a:spcBef>
                <a:spcPts val="0"/>
              </a:spcBef>
              <a:buClr>
                <a:srgbClr val="000000"/>
              </a:buClr>
              <a:buSzPts val="2000"/>
              <a:buFont typeface="Wingdings" panose="05000000000000000000" pitchFamily="2" charset="2"/>
              <a:buChar char="§"/>
            </a:pPr>
            <a:r>
              <a:rPr lang="el" sz="1800" dirty="0">
                <a:solidFill>
                  <a:srgbClr val="3A3838"/>
                </a:solidFill>
                <a:latin typeface="Calibri"/>
                <a:ea typeface="Calibri"/>
                <a:cs typeface="Calibri"/>
              </a:rPr>
              <a:t>Η ποιότητα ποικίλλει ανάλογα με τον πάροχο</a:t>
            </a:r>
            <a:endParaRPr lang="en-US" sz="1800" dirty="0">
              <a:solidFill>
                <a:srgbClr val="3A3838"/>
              </a:solidFill>
              <a:latin typeface="Calibri"/>
              <a:ea typeface="Calibri"/>
              <a:cs typeface="Calibri"/>
            </a:endParaRPr>
          </a:p>
          <a:p>
            <a:pPr lvl="1" indent="-355600">
              <a:spcBef>
                <a:spcPts val="0"/>
              </a:spcBef>
              <a:buClr>
                <a:srgbClr val="000000"/>
              </a:buClr>
              <a:buSzPts val="2000"/>
              <a:buFont typeface="Wingdings" panose="05000000000000000000" pitchFamily="2" charset="2"/>
              <a:buChar char="§"/>
            </a:pPr>
            <a:r>
              <a:rPr lang="el" sz="1800" dirty="0">
                <a:solidFill>
                  <a:srgbClr val="3A3838"/>
                </a:solidFill>
                <a:latin typeface="Calibri"/>
                <a:ea typeface="Calibri"/>
                <a:cs typeface="Calibri"/>
              </a:rPr>
              <a:t>Μερικές φορές είναι δύσκολο να παρακολουθηθεί η πρόοδος ή τα αποτελέσματα, καθώς η μάθηση είναι συχνά ευέλικτη και λιγότερο τυποποιημένη.</a:t>
            </a:r>
          </a:p>
          <a:p>
            <a:pPr lvl="0" indent="-355600" algn="l" rtl="0">
              <a:lnSpc>
                <a:spcPct val="90000"/>
              </a:lnSpc>
              <a:spcBef>
                <a:spcPts val="0"/>
              </a:spcBef>
              <a:spcAft>
                <a:spcPts val="0"/>
              </a:spcAft>
              <a:buClr>
                <a:srgbClr val="E280AC"/>
              </a:buClr>
              <a:buFont typeface="Wingdings" panose="05000000000000000000" pitchFamily="2" charset="2"/>
              <a:buChar char="§"/>
            </a:pPr>
            <a:endParaRPr lang="it-IT" sz="1800" dirty="0">
              <a:solidFill>
                <a:srgbClr val="3A3838"/>
              </a:solidFill>
              <a:latin typeface="Calibri"/>
              <a:ea typeface="Calibri"/>
              <a:cs typeface="Calibri"/>
            </a:endParaRPr>
          </a:p>
          <a:p>
            <a:pPr marL="285750" indent="-285750">
              <a:spcBef>
                <a:spcPts val="0"/>
              </a:spcBef>
              <a:buFont typeface="Wingdings"/>
              <a:buChar char="§"/>
            </a:pPr>
            <a:endParaRPr lang="en-US" sz="1800" dirty="0">
              <a:solidFill>
                <a:srgbClr val="3A3838"/>
              </a:solidFill>
              <a:latin typeface="Calibri"/>
              <a:ea typeface="Calibri"/>
              <a:cs typeface="Calibri"/>
            </a:endParaRPr>
          </a:p>
        </p:txBody>
      </p:sp>
    </p:spTree>
    <p:extLst>
      <p:ext uri="{BB962C8B-B14F-4D97-AF65-F5344CB8AC3E}">
        <p14:creationId xmlns:p14="http://schemas.microsoft.com/office/powerpoint/2010/main" val="2152318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1">
          <a:extLst>
            <a:ext uri="{FF2B5EF4-FFF2-40B4-BE49-F238E27FC236}">
              <a16:creationId xmlns:a16="http://schemas.microsoft.com/office/drawing/2014/main" id="{974EE07F-2354-B289-E8EE-642407098EEF}"/>
            </a:ext>
          </a:extLst>
        </p:cNvPr>
        <p:cNvGrpSpPr/>
        <p:nvPr/>
      </p:nvGrpSpPr>
      <p:grpSpPr>
        <a:xfrm>
          <a:off x="0" y="0"/>
          <a:ext cx="0" cy="0"/>
          <a:chOff x="0" y="0"/>
          <a:chExt cx="0" cy="0"/>
        </a:xfrm>
      </p:grpSpPr>
      <p:sp>
        <p:nvSpPr>
          <p:cNvPr id="292" name="Google Shape;292;g377fcdc439e_0_528">
            <a:extLst>
              <a:ext uri="{FF2B5EF4-FFF2-40B4-BE49-F238E27FC236}">
                <a16:creationId xmlns:a16="http://schemas.microsoft.com/office/drawing/2014/main" id="{CE4867FD-86F2-48A1-4F04-9B6BC8BF0A3A}"/>
              </a:ext>
            </a:extLst>
          </p:cNvPr>
          <p:cNvSpPr txBox="1">
            <a:spLocks noGrp="1"/>
          </p:cNvSpPr>
          <p:nvPr>
            <p:ph type="body" idx="1"/>
          </p:nvPr>
        </p:nvSpPr>
        <p:spPr>
          <a:xfrm>
            <a:off x="109182" y="81887"/>
            <a:ext cx="10082099" cy="65502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l" dirty="0" err="1">
                <a:latin typeface="Calibri"/>
                <a:ea typeface="Calibri"/>
                <a:cs typeface="Calibri"/>
              </a:rPr>
              <a:t>Άτυπη </a:t>
            </a:r>
            <a:r>
              <a:rPr lang="el" dirty="0">
                <a:latin typeface="Calibri"/>
                <a:ea typeface="Calibri"/>
                <a:cs typeface="Calibri"/>
              </a:rPr>
              <a:t>μάθηση</a:t>
            </a:r>
            <a:endParaRPr dirty="0">
              <a:latin typeface="Calibri"/>
              <a:ea typeface="Calibri"/>
              <a:cs typeface="Calibri"/>
            </a:endParaRPr>
          </a:p>
        </p:txBody>
      </p:sp>
      <p:sp>
        <p:nvSpPr>
          <p:cNvPr id="293" name="Google Shape;293;g377fcdc439e_0_528">
            <a:extLst>
              <a:ext uri="{FF2B5EF4-FFF2-40B4-BE49-F238E27FC236}">
                <a16:creationId xmlns:a16="http://schemas.microsoft.com/office/drawing/2014/main" id="{C9D6339F-8D29-C8C2-A533-0587CBDD3040}"/>
              </a:ext>
            </a:extLst>
          </p:cNvPr>
          <p:cNvSpPr txBox="1">
            <a:spLocks noGrp="1"/>
          </p:cNvSpPr>
          <p:nvPr>
            <p:ph type="body" idx="2"/>
          </p:nvPr>
        </p:nvSpPr>
        <p:spPr>
          <a:xfrm>
            <a:off x="54591" y="1003109"/>
            <a:ext cx="10815851" cy="5097439"/>
          </a:xfrm>
          <a:prstGeom prst="rect">
            <a:avLst/>
          </a:prstGeom>
          <a:noFill/>
          <a:ln>
            <a:noFill/>
          </a:ln>
        </p:spPr>
        <p:txBody>
          <a:bodyPr spcFirstLastPara="1" wrap="square" lIns="91425" tIns="45700" rIns="91425" bIns="45700" anchor="t" anchorCtr="0">
            <a:noAutofit/>
          </a:bodyPr>
          <a:lstStyle/>
          <a:p>
            <a:pPr marL="387350" indent="-285750">
              <a:spcBef>
                <a:spcPts val="0"/>
              </a:spcBef>
              <a:buFont typeface="Wingdings"/>
              <a:buChar char="§"/>
            </a:pPr>
            <a:r>
              <a:rPr lang="el" sz="1600" dirty="0" err="1">
                <a:solidFill>
                  <a:srgbClr val="3A3838"/>
                </a:solidFill>
                <a:latin typeface="Calibri"/>
                <a:ea typeface="Calibri"/>
                <a:cs typeface="Calibri"/>
              </a:rPr>
              <a:t>Η άτυπη </a:t>
            </a:r>
            <a:r>
              <a:rPr lang="el" sz="1600" dirty="0">
                <a:solidFill>
                  <a:srgbClr val="3A3838"/>
                </a:solidFill>
                <a:latin typeface="Calibri"/>
                <a:ea typeface="Calibri"/>
                <a:cs typeface="Calibri"/>
              </a:rPr>
              <a:t>μάθηση </a:t>
            </a:r>
            <a:r>
              <a:rPr lang="el" sz="1600" dirty="0" err="1">
                <a:solidFill>
                  <a:srgbClr val="3A3838"/>
                </a:solidFill>
                <a:latin typeface="Calibri"/>
                <a:ea typeface="Calibri"/>
                <a:cs typeface="Calibri"/>
              </a:rPr>
              <a:t>συμβαίνει</a:t>
            </a:r>
            <a:r>
              <a:rPr lang="el" sz="1600" dirty="0">
                <a:solidFill>
                  <a:srgbClr val="3A3838"/>
                </a:solidFill>
                <a:latin typeface="Calibri"/>
                <a:ea typeface="Calibri"/>
                <a:cs typeface="Calibri"/>
              </a:rPr>
              <a:t> </a:t>
            </a:r>
            <a:r>
              <a:rPr lang="el" sz="1600" b="1" dirty="0" err="1">
                <a:solidFill>
                  <a:srgbClr val="3A3838"/>
                </a:solidFill>
                <a:latin typeface="Calibri"/>
                <a:ea typeface="Calibri"/>
                <a:cs typeface="Calibri"/>
              </a:rPr>
              <a:t>φυσικά </a:t>
            </a:r>
            <a:r>
              <a:rPr lang="el" sz="1600" b="1" dirty="0">
                <a:solidFill>
                  <a:srgbClr val="3A3838"/>
                </a:solidFill>
                <a:latin typeface="Calibri"/>
                <a:ea typeface="Calibri"/>
                <a:cs typeface="Calibri"/>
              </a:rPr>
              <a:t>στην </a:t>
            </a:r>
            <a:r>
              <a:rPr lang="el" sz="1600" b="1" dirty="0" err="1">
                <a:solidFill>
                  <a:srgbClr val="3A3838"/>
                </a:solidFill>
                <a:latin typeface="Calibri"/>
                <a:ea typeface="Calibri"/>
                <a:cs typeface="Calibri"/>
              </a:rPr>
              <a:t>καθημερινή </a:t>
            </a:r>
            <a:r>
              <a:rPr lang="el" sz="1600" b="1" dirty="0">
                <a:solidFill>
                  <a:srgbClr val="3A3838"/>
                </a:solidFill>
                <a:latin typeface="Calibri"/>
                <a:ea typeface="Calibri"/>
                <a:cs typeface="Calibri"/>
              </a:rPr>
              <a:t>ζωή </a:t>
            </a:r>
            <a:r>
              <a:rPr lang="el" sz="1600" dirty="0">
                <a:solidFill>
                  <a:srgbClr val="3A3838"/>
                </a:solidFill>
                <a:latin typeface="Calibri"/>
                <a:ea typeface="Calibri"/>
                <a:cs typeface="Calibri"/>
              </a:rPr>
              <a:t>, </a:t>
            </a:r>
            <a:r>
              <a:rPr lang="el" sz="1600" dirty="0" err="1">
                <a:solidFill>
                  <a:srgbClr val="3A3838"/>
                </a:solidFill>
                <a:latin typeface="Calibri"/>
                <a:ea typeface="Calibri"/>
                <a:cs typeface="Calibri"/>
              </a:rPr>
              <a:t>μέσω</a:t>
            </a:r>
            <a:r>
              <a:rPr lang="el" sz="1600" dirty="0">
                <a:solidFill>
                  <a:srgbClr val="3A3838"/>
                </a:solidFill>
                <a:latin typeface="Calibri"/>
                <a:ea typeface="Calibri"/>
                <a:cs typeface="Calibri"/>
              </a:rPr>
              <a:t> </a:t>
            </a:r>
            <a:r>
              <a:rPr lang="el" sz="1600" dirty="0" err="1">
                <a:solidFill>
                  <a:srgbClr val="3A3838"/>
                </a:solidFill>
                <a:latin typeface="Calibri"/>
                <a:ea typeface="Calibri"/>
                <a:cs typeface="Calibri"/>
              </a:rPr>
              <a:t>εμπειρία </a:t>
            </a:r>
            <a:r>
              <a:rPr lang="el" sz="1600" dirty="0">
                <a:solidFill>
                  <a:srgbClr val="3A3838"/>
                </a:solidFill>
                <a:latin typeface="Calibri"/>
                <a:ea typeface="Calibri"/>
                <a:cs typeface="Calibri"/>
              </a:rPr>
              <a:t>, </a:t>
            </a:r>
            <a:r>
              <a:rPr lang="el" sz="1600" dirty="0" err="1">
                <a:solidFill>
                  <a:srgbClr val="3A3838"/>
                </a:solidFill>
                <a:latin typeface="Calibri"/>
                <a:ea typeface="Calibri"/>
                <a:cs typeface="Calibri"/>
              </a:rPr>
              <a:t>παρατήρηση </a:t>
            </a:r>
            <a:r>
              <a:rPr lang="el" sz="1600" dirty="0">
                <a:solidFill>
                  <a:srgbClr val="3A3838"/>
                </a:solidFill>
                <a:latin typeface="Calibri"/>
                <a:ea typeface="Calibri"/>
                <a:cs typeface="Calibri"/>
              </a:rPr>
              <a:t>ή </a:t>
            </a:r>
            <a:r>
              <a:rPr lang="el" sz="1600" dirty="0" err="1">
                <a:solidFill>
                  <a:srgbClr val="3A3838"/>
                </a:solidFill>
                <a:latin typeface="Calibri"/>
                <a:ea typeface="Calibri"/>
                <a:cs typeface="Calibri"/>
              </a:rPr>
              <a:t>αυτοκατευθυνόμενη </a:t>
            </a:r>
            <a:r>
              <a:rPr lang="el" sz="1600" dirty="0">
                <a:solidFill>
                  <a:srgbClr val="3A3838"/>
                </a:solidFill>
                <a:latin typeface="Calibri"/>
                <a:ea typeface="Calibri"/>
                <a:cs typeface="Calibri"/>
              </a:rPr>
              <a:t>μελέτη. </a:t>
            </a:r>
            <a:r>
              <a:rPr lang="el" sz="1600" dirty="0" err="1">
                <a:solidFill>
                  <a:srgbClr val="3A3838"/>
                </a:solidFill>
                <a:latin typeface="Calibri"/>
                <a:ea typeface="Calibri"/>
                <a:cs typeface="Calibri"/>
              </a:rPr>
              <a:t>Παραδείγματα </a:t>
            </a:r>
            <a:r>
              <a:rPr lang="el" sz="1600" dirty="0">
                <a:solidFill>
                  <a:srgbClr val="3A3838"/>
                </a:solidFill>
                <a:latin typeface="Calibri"/>
                <a:ea typeface="Calibri"/>
                <a:cs typeface="Calibri"/>
              </a:rPr>
              <a:t>περιλαμβάνουν μάθηση από </a:t>
            </a:r>
            <a:r>
              <a:rPr lang="el" sz="1600" dirty="0" err="1">
                <a:solidFill>
                  <a:srgbClr val="3A3838"/>
                </a:solidFill>
                <a:latin typeface="Calibri"/>
                <a:ea typeface="Calibri"/>
                <a:cs typeface="Calibri"/>
              </a:rPr>
              <a:t>άλλους συμμετέχοντες </a:t>
            </a:r>
            <a:r>
              <a:rPr lang="el" sz="1600" dirty="0">
                <a:solidFill>
                  <a:srgbClr val="3A3838"/>
                </a:solidFill>
                <a:latin typeface="Calibri"/>
                <a:ea typeface="Calibri"/>
                <a:cs typeface="Calibri"/>
              </a:rPr>
              <a:t>στο Εργαστήριο HERA , </a:t>
            </a:r>
            <a:r>
              <a:rPr lang="el" sz="1600" dirty="0" err="1">
                <a:solidFill>
                  <a:srgbClr val="3A3838"/>
                </a:solidFill>
                <a:latin typeface="Calibri"/>
                <a:ea typeface="Calibri"/>
                <a:cs typeface="Calibri"/>
              </a:rPr>
              <a:t>παρακολούθηση </a:t>
            </a:r>
            <a:r>
              <a:rPr lang="el" sz="1600" dirty="0">
                <a:solidFill>
                  <a:srgbClr val="3A3838"/>
                </a:solidFill>
                <a:latin typeface="Calibri"/>
                <a:ea typeface="Calibri"/>
                <a:cs typeface="Calibri"/>
              </a:rPr>
              <a:t>εκπαιδευτικών σεμιναρίων στο διαδίκτυο, ανάγνωση </a:t>
            </a:r>
            <a:r>
              <a:rPr lang="el" sz="1600" dirty="0" err="1">
                <a:solidFill>
                  <a:srgbClr val="3A3838"/>
                </a:solidFill>
                <a:latin typeface="Calibri"/>
                <a:ea typeface="Calibri"/>
                <a:cs typeface="Calibri"/>
              </a:rPr>
              <a:t>άρθρων </a:t>
            </a:r>
            <a:r>
              <a:rPr lang="el" sz="1600" dirty="0">
                <a:solidFill>
                  <a:srgbClr val="3A3838"/>
                </a:solidFill>
                <a:latin typeface="Calibri"/>
                <a:ea typeface="Calibri"/>
                <a:cs typeface="Calibri"/>
              </a:rPr>
              <a:t>ή </a:t>
            </a:r>
            <a:r>
              <a:rPr lang="el" sz="1600" dirty="0" err="1">
                <a:solidFill>
                  <a:srgbClr val="3A3838"/>
                </a:solidFill>
                <a:latin typeface="Calibri"/>
                <a:ea typeface="Calibri"/>
                <a:cs typeface="Calibri"/>
              </a:rPr>
              <a:t>εξάσκηση </a:t>
            </a:r>
            <a:r>
              <a:rPr lang="el" sz="1600" dirty="0">
                <a:solidFill>
                  <a:srgbClr val="3A3838"/>
                </a:solidFill>
                <a:latin typeface="Calibri"/>
                <a:ea typeface="Calibri"/>
                <a:cs typeface="Calibri"/>
              </a:rPr>
              <a:t>δεξιοτήτων </a:t>
            </a:r>
            <a:r>
              <a:rPr lang="el" sz="1600" dirty="0" err="1">
                <a:solidFill>
                  <a:srgbClr val="3A3838"/>
                </a:solidFill>
                <a:latin typeface="Calibri"/>
                <a:ea typeface="Calibri"/>
                <a:cs typeface="Calibri"/>
              </a:rPr>
              <a:t>στο </a:t>
            </a:r>
            <a:r>
              <a:rPr lang="el" sz="1600" dirty="0">
                <a:solidFill>
                  <a:srgbClr val="3A3838"/>
                </a:solidFill>
                <a:latin typeface="Calibri"/>
                <a:ea typeface="Calibri"/>
                <a:cs typeface="Calibri"/>
              </a:rPr>
              <a:t>σπίτι. Συνήθως δεν υπάρχει επίσημος δάσκαλος </a:t>
            </a:r>
            <a:r>
              <a:rPr lang="el" sz="1600" dirty="0">
                <a:solidFill>
                  <a:srgbClr val="3A3838"/>
                </a:solidFill>
                <a:latin typeface="Calibri"/>
                <a:ea typeface="Calibri"/>
                <a:cs typeface="Calibri"/>
                <a:sym typeface="Arial"/>
              </a:rPr>
              <a:t>, </a:t>
            </a:r>
            <a:r>
              <a:rPr lang="el" sz="1600" dirty="0">
                <a:solidFill>
                  <a:srgbClr val="3A3838"/>
                </a:solidFill>
                <a:latin typeface="Calibri"/>
                <a:ea typeface="Calibri"/>
                <a:cs typeface="Calibri"/>
              </a:rPr>
              <a:t>χρονοδιάγραμμα </a:t>
            </a:r>
            <a:r>
              <a:rPr lang="el" sz="1600" dirty="0">
                <a:solidFill>
                  <a:srgbClr val="3A3838"/>
                </a:solidFill>
                <a:latin typeface="Calibri"/>
                <a:ea typeface="Calibri"/>
                <a:cs typeface="Calibri"/>
                <a:sym typeface="Arial"/>
              </a:rPr>
              <a:t>ή </a:t>
            </a:r>
            <a:r>
              <a:rPr lang="el" sz="1600" dirty="0">
                <a:solidFill>
                  <a:srgbClr val="3A3838"/>
                </a:solidFill>
                <a:latin typeface="Calibri"/>
                <a:ea typeface="Calibri"/>
                <a:cs typeface="Calibri"/>
              </a:rPr>
              <a:t>πιστοποιητικό </a:t>
            </a:r>
            <a:r>
              <a:rPr lang="el" sz="1600" dirty="0">
                <a:solidFill>
                  <a:srgbClr val="3A3838"/>
                </a:solidFill>
                <a:latin typeface="Calibri"/>
                <a:ea typeface="Calibri"/>
                <a:cs typeface="Calibri"/>
                <a:sym typeface="Arial"/>
              </a:rPr>
              <a:t>.</a:t>
            </a:r>
          </a:p>
          <a:p>
            <a:pPr marL="101600" indent="0">
              <a:spcBef>
                <a:spcPts val="0"/>
              </a:spcBef>
            </a:pPr>
            <a:endParaRPr lang="en-US" sz="1600" dirty="0">
              <a:solidFill>
                <a:srgbClr val="000000"/>
              </a:solidFill>
              <a:latin typeface="Calibri"/>
              <a:ea typeface="Calibri"/>
              <a:cs typeface="Calibri"/>
            </a:endParaRPr>
          </a:p>
          <a:p>
            <a:pPr marL="387350" indent="-285750">
              <a:spcBef>
                <a:spcPts val="0"/>
              </a:spcBef>
              <a:buFont typeface="Wingdings"/>
              <a:buChar char="§"/>
            </a:pPr>
            <a:r>
              <a:rPr lang="el" sz="1600" dirty="0">
                <a:solidFill>
                  <a:srgbClr val="3A3838"/>
                </a:solidFill>
                <a:latin typeface="Calibri"/>
                <a:ea typeface="Calibri"/>
                <a:cs typeface="Calibri"/>
              </a:rPr>
              <a:t>Μπορεί να περιγραφεί ως:</a:t>
            </a:r>
            <a:endParaRPr lang="en-US" sz="1600" dirty="0">
              <a:solidFill>
                <a:srgbClr val="000000"/>
              </a:solidFill>
              <a:latin typeface="Calibri"/>
            </a:endParaRPr>
          </a:p>
          <a:p>
            <a:pPr marL="844550" lvl="1" indent="-285750">
              <a:spcBef>
                <a:spcPts val="0"/>
              </a:spcBef>
              <a:buClr>
                <a:srgbClr val="000000"/>
              </a:buClr>
              <a:buSzPts val="2000"/>
              <a:buFont typeface="Wingdings"/>
              <a:buChar char="§"/>
            </a:pPr>
            <a:r>
              <a:rPr lang="el" sz="1600" b="1" dirty="0">
                <a:solidFill>
                  <a:srgbClr val="3A3838"/>
                </a:solidFill>
                <a:cs typeface="Arial"/>
              </a:rPr>
              <a:t>Αυτοκατευθυνόμενη και ευέλικτη </a:t>
            </a:r>
            <a:r>
              <a:rPr lang="el" sz="1600" dirty="0">
                <a:solidFill>
                  <a:srgbClr val="3A3838"/>
                </a:solidFill>
                <a:cs typeface="Arial"/>
              </a:rPr>
              <a:t>: εσείς αποφασίζετε τι, πότε και πώς θα μάθετε</a:t>
            </a:r>
            <a:endParaRPr lang="en-US" sz="1600" dirty="0">
              <a:solidFill>
                <a:srgbClr val="000000"/>
              </a:solidFill>
              <a:cs typeface="Arial"/>
            </a:endParaRPr>
          </a:p>
          <a:p>
            <a:pPr marL="844550" lvl="1" indent="-285750">
              <a:spcBef>
                <a:spcPts val="0"/>
              </a:spcBef>
              <a:buClr>
                <a:srgbClr val="000000"/>
              </a:buClr>
              <a:buSzPts val="2000"/>
              <a:buFont typeface="Wingdings"/>
              <a:buChar char="§"/>
            </a:pPr>
            <a:r>
              <a:rPr lang="el" sz="1600" b="1" dirty="0">
                <a:solidFill>
                  <a:srgbClr val="3A3838"/>
                </a:solidFill>
                <a:cs typeface="Arial"/>
              </a:rPr>
              <a:t>Συνεχής και δια βίου </a:t>
            </a:r>
            <a:r>
              <a:rPr lang="el" sz="1600" dirty="0">
                <a:solidFill>
                  <a:srgbClr val="3A3838"/>
                </a:solidFill>
                <a:cs typeface="Arial"/>
              </a:rPr>
              <a:t>: συμβαίνει φυσικά κατά τη διάρκεια της εργασίας, των χόμπι ή των καθημερινών δραστηριοτήτων</a:t>
            </a:r>
          </a:p>
          <a:p>
            <a:pPr marL="844550" lvl="1" indent="-285750">
              <a:spcBef>
                <a:spcPts val="0"/>
              </a:spcBef>
              <a:buClr>
                <a:srgbClr val="000000"/>
              </a:buClr>
              <a:buSzPts val="2000"/>
              <a:buFont typeface="Wingdings"/>
              <a:buChar char="§"/>
            </a:pPr>
            <a:r>
              <a:rPr lang="el" sz="1600" b="1" dirty="0">
                <a:solidFill>
                  <a:srgbClr val="3A3838"/>
                </a:solidFill>
                <a:latin typeface="Calibri"/>
                <a:ea typeface="Calibri"/>
                <a:cs typeface="Calibri"/>
              </a:rPr>
              <a:t>Πρακτική και βασισμένη στην εμπειρία </a:t>
            </a:r>
            <a:r>
              <a:rPr lang="el" sz="1600" dirty="0">
                <a:solidFill>
                  <a:srgbClr val="3A3838"/>
                </a:solidFill>
                <a:latin typeface="Calibri"/>
                <a:ea typeface="Calibri"/>
                <a:cs typeface="Calibri"/>
              </a:rPr>
              <a:t>: συχνά άμεσα εφαρμόσιμο σε καταστάσεις της πραγματικής ζωής.</a:t>
            </a:r>
          </a:p>
          <a:p>
            <a:pPr marL="844550" lvl="1" indent="-285750">
              <a:spcBef>
                <a:spcPts val="0"/>
              </a:spcBef>
              <a:buClr>
                <a:srgbClr val="000000"/>
              </a:buClr>
              <a:buFont typeface="Wingdings"/>
              <a:buChar char="§"/>
            </a:pPr>
            <a:endParaRPr lang="it-IT" sz="1600" dirty="0">
              <a:solidFill>
                <a:srgbClr val="3A3838"/>
              </a:solidFill>
            </a:endParaRPr>
          </a:p>
          <a:p>
            <a:pPr marL="444500" indent="-285750">
              <a:spcBef>
                <a:spcPts val="0"/>
              </a:spcBef>
              <a:buSzPts val="2000"/>
              <a:buFont typeface="Wingdings"/>
              <a:buChar char="§"/>
            </a:pPr>
            <a:r>
              <a:rPr lang="el" sz="1600" b="1" dirty="0">
                <a:solidFill>
                  <a:srgbClr val="3A3838"/>
                </a:solidFill>
                <a:latin typeface="Calibri"/>
              </a:rPr>
              <a:t>Η ευεργετική </a:t>
            </a:r>
            <a:r>
              <a:rPr lang="el" sz="1600" dirty="0">
                <a:solidFill>
                  <a:srgbClr val="3A3838"/>
                </a:solidFill>
                <a:latin typeface="Calibri"/>
              </a:rPr>
              <a:t>πλευρά της άτυπης μάθησης αντικατοπτρίζεται στα εξής:</a:t>
            </a:r>
            <a:endParaRPr lang="en-US" sz="1600" dirty="0">
              <a:solidFill>
                <a:srgbClr val="000000"/>
              </a:solidFill>
              <a:latin typeface="Calibri"/>
            </a:endParaRPr>
          </a:p>
          <a:p>
            <a:pPr marL="901700" lvl="1" indent="-285750">
              <a:spcBef>
                <a:spcPts val="0"/>
              </a:spcBef>
              <a:buClr>
                <a:srgbClr val="000000"/>
              </a:buClr>
              <a:buSzPts val="2000"/>
              <a:buFont typeface="Wingdings"/>
              <a:buChar char="§"/>
            </a:pPr>
            <a:r>
              <a:rPr lang="el" sz="1600" dirty="0">
                <a:solidFill>
                  <a:srgbClr val="3A3838"/>
                </a:solidFill>
                <a:cs typeface="Arial"/>
              </a:rPr>
              <a:t>Φυσική και συνεχής ροή – η μάθηση συμβαίνει καθημερινά μέσω συζητήσεων, εξάσκησης και εξερεύνησης.</a:t>
            </a:r>
            <a:endParaRPr lang="it-IT" sz="1600" dirty="0">
              <a:solidFill>
                <a:srgbClr val="000000"/>
              </a:solidFill>
              <a:cs typeface="Arial"/>
            </a:endParaRPr>
          </a:p>
          <a:p>
            <a:pPr marL="901700" lvl="1" indent="-285750">
              <a:spcBef>
                <a:spcPts val="0"/>
              </a:spcBef>
              <a:buClr>
                <a:srgbClr val="000000"/>
              </a:buClr>
              <a:buSzPts val="2000"/>
              <a:buFont typeface="Wingdings"/>
              <a:buChar char="§"/>
            </a:pPr>
            <a:r>
              <a:rPr lang="el" sz="1600" dirty="0">
                <a:solidFill>
                  <a:srgbClr val="3A3838"/>
                </a:solidFill>
                <a:cs typeface="Arial"/>
              </a:rPr>
              <a:t>Προσβασιμότητα – συνήθως δωρεάν, με βάση συνομηλίκους, οικογένεια, διαδικτυακούς πόρους ή προσωπική εμπειρία.</a:t>
            </a:r>
            <a:endParaRPr lang="it-IT" sz="1600" dirty="0">
              <a:solidFill>
                <a:srgbClr val="000000"/>
              </a:solidFill>
              <a:cs typeface="Arial"/>
            </a:endParaRPr>
          </a:p>
          <a:p>
            <a:pPr marL="901700" lvl="1" indent="-285750">
              <a:spcBef>
                <a:spcPts val="0"/>
              </a:spcBef>
              <a:buClr>
                <a:srgbClr val="000000"/>
              </a:buClr>
              <a:buSzPts val="2000"/>
              <a:buFont typeface="Wingdings"/>
              <a:buChar char="§"/>
            </a:pPr>
            <a:r>
              <a:rPr lang="el" sz="1600" dirty="0">
                <a:solidFill>
                  <a:srgbClr val="3A3838"/>
                </a:solidFill>
                <a:cs typeface="Arial"/>
              </a:rPr>
              <a:t>Πρακτική τεχνογνωσία – που αποκτάται μέσω της επίλυσης πραγματικών προβλημάτων ή του πειραματισμού.</a:t>
            </a:r>
            <a:endParaRPr lang="it-IT" sz="1600" dirty="0">
              <a:solidFill>
                <a:srgbClr val="000000"/>
              </a:solidFill>
              <a:cs typeface="Arial"/>
            </a:endParaRPr>
          </a:p>
          <a:p>
            <a:pPr marL="901700" lvl="1" indent="-285750">
              <a:spcBef>
                <a:spcPts val="0"/>
              </a:spcBef>
              <a:buClr>
                <a:srgbClr val="000000"/>
              </a:buClr>
              <a:buSzPts val="2000"/>
              <a:buFont typeface="Wingdings"/>
              <a:buChar char="§"/>
            </a:pPr>
            <a:r>
              <a:rPr lang="el" sz="1600" dirty="0">
                <a:solidFill>
                  <a:srgbClr val="3A3838"/>
                </a:solidFill>
                <a:cs typeface="Arial"/>
              </a:rPr>
              <a:t>Ευελιξία – εσείς επιλέγετε πότε και πώς θα μάθετε, εντάσσοντάς το στη ζωή σας</a:t>
            </a:r>
          </a:p>
          <a:p>
            <a:pPr marL="615950" lvl="1" indent="0">
              <a:spcBef>
                <a:spcPts val="0"/>
              </a:spcBef>
              <a:buClr>
                <a:srgbClr val="000000"/>
              </a:buClr>
              <a:buSzPts val="2000"/>
              <a:buNone/>
            </a:pPr>
            <a:endParaRPr lang="it-IT" sz="1600" dirty="0">
              <a:solidFill>
                <a:srgbClr val="3A3838"/>
              </a:solidFill>
              <a:cs typeface="Arial"/>
            </a:endParaRPr>
          </a:p>
          <a:p>
            <a:pPr marL="444500" indent="-285750">
              <a:spcBef>
                <a:spcPts val="0"/>
              </a:spcBef>
              <a:buFont typeface="Wingdings"/>
              <a:buChar char="§"/>
            </a:pPr>
            <a:r>
              <a:rPr lang="el" sz="1600" b="1" dirty="0">
                <a:solidFill>
                  <a:srgbClr val="3A3838"/>
                </a:solidFill>
                <a:latin typeface="Calibri"/>
                <a:ea typeface="Calibri"/>
              </a:rPr>
              <a:t>Προκλητική</a:t>
            </a:r>
            <a:r>
              <a:rPr lang="el" sz="1600" b="1" dirty="0">
                <a:solidFill>
                  <a:srgbClr val="3A3838"/>
                </a:solidFill>
                <a:latin typeface="Calibri"/>
                <a:ea typeface="Calibri"/>
                <a:cs typeface="Arial"/>
              </a:rPr>
              <a:t> </a:t>
            </a:r>
            <a:r>
              <a:rPr lang="el" sz="1600" dirty="0">
                <a:solidFill>
                  <a:srgbClr val="3A3838"/>
                </a:solidFill>
                <a:latin typeface="Calibri"/>
                <a:ea typeface="Calibri"/>
                <a:cs typeface="Arial"/>
              </a:rPr>
              <a:t>πλευρά της άτυπης μάθησης είναι:</a:t>
            </a:r>
            <a:endParaRPr lang="it-IT" sz="1600" dirty="0">
              <a:solidFill>
                <a:srgbClr val="3A3838"/>
              </a:solidFill>
              <a:latin typeface="Calibri"/>
              <a:ea typeface="Calibri"/>
              <a:cs typeface="Calibri"/>
            </a:endParaRPr>
          </a:p>
          <a:p>
            <a:pPr marL="901700" lvl="1" indent="-285750">
              <a:spcBef>
                <a:spcPts val="0"/>
              </a:spcBef>
              <a:buClr>
                <a:srgbClr val="000000"/>
              </a:buClr>
              <a:buSzPts val="2000"/>
              <a:buFont typeface="Wingdings"/>
              <a:buChar char="§"/>
            </a:pPr>
            <a:r>
              <a:rPr lang="el" sz="1600" dirty="0">
                <a:solidFill>
                  <a:srgbClr val="3A3838"/>
                </a:solidFill>
                <a:latin typeface="Calibri"/>
                <a:ea typeface="Calibri"/>
                <a:cs typeface="Arial"/>
              </a:rPr>
              <a:t>Μη αναγνωρισμένη – δεν παρέχονται πιστοποιητικά, επομένως οι εργοδότες ενδέχεται να μην το εκτιμήσουν.</a:t>
            </a:r>
            <a:endParaRPr lang="it-IT" sz="1600" dirty="0">
              <a:solidFill>
                <a:srgbClr val="3A3838"/>
              </a:solidFill>
              <a:latin typeface="Calibri"/>
              <a:ea typeface="Calibri"/>
              <a:cs typeface="Calibri"/>
            </a:endParaRPr>
          </a:p>
          <a:p>
            <a:pPr marL="901700" lvl="1" indent="-285750">
              <a:spcBef>
                <a:spcPts val="0"/>
              </a:spcBef>
              <a:buClr>
                <a:srgbClr val="000000"/>
              </a:buClr>
              <a:buSzPts val="2000"/>
              <a:buFont typeface="Wingdings"/>
              <a:buChar char="§"/>
            </a:pPr>
            <a:r>
              <a:rPr lang="el" sz="1600" dirty="0">
                <a:solidFill>
                  <a:srgbClr val="3A3838"/>
                </a:solidFill>
                <a:latin typeface="Calibri"/>
                <a:ea typeface="Calibri"/>
                <a:cs typeface="Arial"/>
              </a:rPr>
              <a:t>Έλλειψη ανατροφοδότησης – πιο δύσκολο να ελεγχθεί η πρόοδος ή να βελτιωθεί.</a:t>
            </a:r>
            <a:endParaRPr lang="it-IT" sz="1600" dirty="0">
              <a:solidFill>
                <a:srgbClr val="3A3838"/>
              </a:solidFill>
              <a:latin typeface="Calibri"/>
              <a:ea typeface="Calibri"/>
              <a:cs typeface="Calibri"/>
            </a:endParaRPr>
          </a:p>
          <a:p>
            <a:pPr marL="901700" lvl="1" indent="-285750">
              <a:spcBef>
                <a:spcPts val="0"/>
              </a:spcBef>
              <a:buClr>
                <a:srgbClr val="000000"/>
              </a:buClr>
              <a:buSzPts val="2000"/>
              <a:buFont typeface="Wingdings"/>
              <a:buChar char="§"/>
            </a:pPr>
            <a:r>
              <a:rPr lang="el" sz="1600" dirty="0">
                <a:solidFill>
                  <a:srgbClr val="3A3838"/>
                </a:solidFill>
                <a:latin typeface="Calibri"/>
                <a:ea typeface="Calibri"/>
                <a:cs typeface="Arial"/>
              </a:rPr>
              <a:t>Απαιτείται αυτογνωσία – χρειάζεται να αναστοχαστείτε για να αποτυπώσετε τη μάθηση</a:t>
            </a:r>
            <a:r>
              <a:rPr lang="el" sz="1800" dirty="0">
                <a:solidFill>
                  <a:srgbClr val="3A3838"/>
                </a:solidFill>
                <a:latin typeface="Calibri"/>
                <a:ea typeface="Calibri"/>
                <a:cs typeface="Arial"/>
              </a:rPr>
              <a:t>.</a:t>
            </a:r>
            <a:endParaRPr lang="it-IT" sz="1800" dirty="0">
              <a:solidFill>
                <a:srgbClr val="3A3838"/>
              </a:solidFill>
              <a:latin typeface="Calibri"/>
              <a:ea typeface="Calibri"/>
              <a:cs typeface="Calibri"/>
            </a:endParaRPr>
          </a:p>
        </p:txBody>
      </p:sp>
    </p:spTree>
    <p:extLst>
      <p:ext uri="{BB962C8B-B14F-4D97-AF65-F5344CB8AC3E}">
        <p14:creationId xmlns:p14="http://schemas.microsoft.com/office/powerpoint/2010/main" val="999193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g377fcdc439e_0_1072"/>
          <p:cNvSpPr txBox="1">
            <a:spLocks noGrp="1"/>
          </p:cNvSpPr>
          <p:nvPr>
            <p:ph type="body" idx="1"/>
          </p:nvPr>
        </p:nvSpPr>
        <p:spPr>
          <a:xfrm>
            <a:off x="362081" y="361869"/>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l" dirty="0">
                <a:latin typeface="Calibri" panose="020F0502020204030204" pitchFamily="34" charset="0"/>
                <a:cs typeface="Calibri" panose="020F0502020204030204" pitchFamily="34" charset="0"/>
              </a:rPr>
              <a:t>Επισκόπηση των ευκαιριών μάθησης</a:t>
            </a:r>
            <a:endParaRPr dirty="0">
              <a:latin typeface="Calibri" panose="020F0502020204030204" pitchFamily="34" charset="0"/>
              <a:cs typeface="Calibri" panose="020F0502020204030204" pitchFamily="34" charset="0"/>
            </a:endParaRPr>
          </a:p>
        </p:txBody>
      </p:sp>
      <p:graphicFrame>
        <p:nvGraphicFramePr>
          <p:cNvPr id="320" name="Google Shape;320;g377fcdc439e_0_1072"/>
          <p:cNvGraphicFramePr/>
          <p:nvPr>
            <p:extLst>
              <p:ext uri="{D42A27DB-BD31-4B8C-83A1-F6EECF244321}">
                <p14:modId xmlns:p14="http://schemas.microsoft.com/office/powerpoint/2010/main" val="4220330011"/>
              </p:ext>
            </p:extLst>
          </p:nvPr>
        </p:nvGraphicFramePr>
        <p:xfrm>
          <a:off x="756374" y="1360303"/>
          <a:ext cx="10679225" cy="5079750"/>
        </p:xfrm>
        <a:graphic>
          <a:graphicData uri="http://schemas.openxmlformats.org/drawingml/2006/table">
            <a:tbl>
              <a:tblPr firstRow="1" bandRow="1">
                <a:noFill/>
              </a:tblPr>
              <a:tblGrid>
                <a:gridCol w="1625675">
                  <a:extLst>
                    <a:ext uri="{9D8B030D-6E8A-4147-A177-3AD203B41FA5}">
                      <a16:colId xmlns:a16="http://schemas.microsoft.com/office/drawing/2014/main" val="20000"/>
                    </a:ext>
                  </a:extLst>
                </a:gridCol>
                <a:gridCol w="3017850">
                  <a:extLst>
                    <a:ext uri="{9D8B030D-6E8A-4147-A177-3AD203B41FA5}">
                      <a16:colId xmlns:a16="http://schemas.microsoft.com/office/drawing/2014/main" val="20001"/>
                    </a:ext>
                  </a:extLst>
                </a:gridCol>
                <a:gridCol w="3017850">
                  <a:extLst>
                    <a:ext uri="{9D8B030D-6E8A-4147-A177-3AD203B41FA5}">
                      <a16:colId xmlns:a16="http://schemas.microsoft.com/office/drawing/2014/main" val="20002"/>
                    </a:ext>
                  </a:extLst>
                </a:gridCol>
                <a:gridCol w="3017850">
                  <a:extLst>
                    <a:ext uri="{9D8B030D-6E8A-4147-A177-3AD203B41FA5}">
                      <a16:colId xmlns:a16="http://schemas.microsoft.com/office/drawing/2014/main" val="20003"/>
                    </a:ext>
                  </a:extLst>
                </a:gridCol>
              </a:tblGrid>
              <a:tr h="44512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solidFill>
                          <a:schemeClr val="lt1"/>
                        </a:solidFill>
                        <a:latin typeface="Arial"/>
                        <a:ea typeface="Arial"/>
                        <a:cs typeface="Arial"/>
                        <a:sym typeface="Arial"/>
                      </a:endParaRPr>
                    </a:p>
                  </a:txBody>
                  <a:tcPr marL="91450" marR="91450" marT="45725" marB="45725" anchor="ctr">
                    <a:lnL w="12700" cap="flat" cmpd="sng">
                      <a:solidFill>
                        <a:srgbClr val="E64424"/>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64424"/>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l" sz="1800" dirty="0">
                          <a:solidFill>
                            <a:schemeClr val="lt1"/>
                          </a:solidFill>
                        </a:rPr>
                        <a:t>ΤΥΠΙΚΗ ΜΑΘΗΣΗ</a:t>
                      </a:r>
                      <a:endParaRPr sz="1800" u="none" strike="noStrike" cap="none" dirty="0">
                        <a:solidFill>
                          <a:schemeClr val="lt1"/>
                        </a:solidFil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64424"/>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l" sz="1800" dirty="0">
                          <a:solidFill>
                            <a:schemeClr val="lt1"/>
                          </a:solidFill>
                        </a:rPr>
                        <a:t>ΜΗ ΤΥΠΙΚΗ ΜΑΘΗΣΗ</a:t>
                      </a:r>
                      <a:endParaRPr sz="1800" u="none" strike="noStrike" cap="none" dirty="0">
                        <a:solidFill>
                          <a:schemeClr val="lt1"/>
                        </a:solidFil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64424"/>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l" sz="1800" dirty="0">
                          <a:solidFill>
                            <a:schemeClr val="lt1"/>
                          </a:solidFill>
                        </a:rPr>
                        <a:t>ΑΝΕΠΙΣΗΜΗ ΜΑΘΗΣΗ</a:t>
                      </a:r>
                      <a:endParaRPr sz="1800" u="none" strike="noStrike" cap="none" dirty="0">
                        <a:solidFill>
                          <a:schemeClr val="lt1"/>
                        </a:solidFill>
                      </a:endParaRPr>
                    </a:p>
                  </a:txBody>
                  <a:tcPr marL="91450" marR="91450" marT="45725" marB="45725" anchor="ctr">
                    <a:lnL w="12700" cap="flat" cmpd="sng">
                      <a:solidFill>
                        <a:schemeClr val="lt1"/>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64424"/>
                    </a:solidFill>
                  </a:tcPr>
                </a:tc>
                <a:extLst>
                  <a:ext uri="{0D108BD9-81ED-4DB2-BD59-A6C34878D82A}">
                    <a16:rowId xmlns:a16="http://schemas.microsoft.com/office/drawing/2014/main" val="10000"/>
                  </a:ext>
                </a:extLst>
              </a:tr>
              <a:tr h="489625">
                <a:tc>
                  <a:txBody>
                    <a:bodyPr/>
                    <a:lstStyle/>
                    <a:p>
                      <a:pPr marL="0" marR="0" lvl="0" indent="0" algn="l" rtl="0">
                        <a:lnSpc>
                          <a:spcPct val="100000"/>
                        </a:lnSpc>
                        <a:spcBef>
                          <a:spcPts val="0"/>
                        </a:spcBef>
                        <a:spcAft>
                          <a:spcPts val="0"/>
                        </a:spcAft>
                        <a:buClr>
                          <a:schemeClr val="dk1"/>
                        </a:buClr>
                        <a:buSzPts val="1600"/>
                        <a:buFont typeface="Calibri"/>
                        <a:buNone/>
                      </a:pPr>
                      <a:endParaRPr sz="1600" b="1" u="none" strike="noStrike" cap="none">
                        <a:solidFill>
                          <a:schemeClr val="lt1"/>
                        </a:solidFill>
                      </a:endParaRPr>
                    </a:p>
                  </a:txBody>
                  <a:tcPr marL="91450" marR="91450" marT="45725" marB="45725" anchor="ctr">
                    <a:lnL w="12700" cap="flat" cmpd="sng">
                      <a:solidFill>
                        <a:srgbClr val="E64424"/>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280AC"/>
                    </a:solidFill>
                  </a:tcPr>
                </a:tc>
                <a:tc>
                  <a:txBody>
                    <a:bodyPr/>
                    <a:lstStyle/>
                    <a:p>
                      <a:pPr marL="0" marR="0" lvl="0" indent="0" algn="l" rtl="0">
                        <a:lnSpc>
                          <a:spcPct val="100000"/>
                        </a:lnSpc>
                        <a:spcBef>
                          <a:spcPts val="0"/>
                        </a:spcBef>
                        <a:spcAft>
                          <a:spcPts val="0"/>
                        </a:spcAft>
                        <a:buClr>
                          <a:schemeClr val="dk1"/>
                        </a:buClr>
                        <a:buSzPts val="1600"/>
                        <a:buFont typeface="Calibri"/>
                        <a:buNone/>
                      </a:pPr>
                      <a:endParaRPr sz="1600" b="1" u="none" strike="noStrike" cap="none">
                        <a:solidFill>
                          <a:schemeClr val="lt1"/>
                        </a:solidFil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280AC"/>
                    </a:solidFill>
                  </a:tcPr>
                </a:tc>
                <a:tc>
                  <a:txBody>
                    <a:bodyPr/>
                    <a:lstStyle/>
                    <a:p>
                      <a:pPr marL="0" marR="0" lvl="0" indent="0" algn="l" rtl="0">
                        <a:lnSpc>
                          <a:spcPct val="100000"/>
                        </a:lnSpc>
                        <a:spcBef>
                          <a:spcPts val="0"/>
                        </a:spcBef>
                        <a:spcAft>
                          <a:spcPts val="0"/>
                        </a:spcAft>
                        <a:buClr>
                          <a:schemeClr val="dk1"/>
                        </a:buClr>
                        <a:buSzPts val="1600"/>
                        <a:buFont typeface="Calibri"/>
                        <a:buNone/>
                      </a:pPr>
                      <a:endParaRPr sz="1600" b="1" u="none" strike="noStrike" cap="none">
                        <a:solidFill>
                          <a:schemeClr val="lt1"/>
                        </a:solidFil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280AC"/>
                    </a:solidFill>
                  </a:tcPr>
                </a:tc>
                <a:tc>
                  <a:txBody>
                    <a:bodyPr/>
                    <a:lstStyle/>
                    <a:p>
                      <a:pPr marL="0" marR="0" lvl="0" indent="0" algn="l" rtl="0">
                        <a:lnSpc>
                          <a:spcPct val="100000"/>
                        </a:lnSpc>
                        <a:spcBef>
                          <a:spcPts val="0"/>
                        </a:spcBef>
                        <a:spcAft>
                          <a:spcPts val="0"/>
                        </a:spcAft>
                        <a:buClr>
                          <a:schemeClr val="dk1"/>
                        </a:buClr>
                        <a:buSzPts val="1600"/>
                        <a:buFont typeface="Calibri"/>
                        <a:buNone/>
                      </a:pPr>
                      <a:endParaRPr sz="1600" b="1" u="none" strike="noStrike" cap="none">
                        <a:solidFill>
                          <a:schemeClr val="lt1"/>
                        </a:solidFill>
                      </a:endParaRPr>
                    </a:p>
                  </a:txBody>
                  <a:tcPr marL="91450" marR="91450" marT="45725" marB="45725" anchor="ctr">
                    <a:lnL w="9525" cap="flat" cmpd="sng">
                      <a:solidFill>
                        <a:srgbClr val="000000">
                          <a:alpha val="0"/>
                        </a:srgbClr>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280AC"/>
                    </a:solidFill>
                  </a:tcPr>
                </a:tc>
                <a:extLst>
                  <a:ext uri="{0D108BD9-81ED-4DB2-BD59-A6C34878D82A}">
                    <a16:rowId xmlns:a16="http://schemas.microsoft.com/office/drawing/2014/main" val="10001"/>
                  </a:ext>
                </a:extLst>
              </a:tr>
              <a:tr h="788600">
                <a:tc>
                  <a:txBody>
                    <a:bodyPr/>
                    <a:lstStyle/>
                    <a:p>
                      <a:pPr marL="0" marR="0" lvl="0" indent="0" algn="l" rtl="0">
                        <a:lnSpc>
                          <a:spcPct val="100000"/>
                        </a:lnSpc>
                        <a:spcBef>
                          <a:spcPts val="0"/>
                        </a:spcBef>
                        <a:spcAft>
                          <a:spcPts val="0"/>
                        </a:spcAft>
                        <a:buClr>
                          <a:srgbClr val="000000"/>
                        </a:buClr>
                        <a:buSzPts val="1400"/>
                        <a:buFont typeface="Arial"/>
                        <a:buNone/>
                      </a:pPr>
                      <a:r>
                        <a:rPr lang="el" sz="1700" b="1" dirty="0">
                          <a:latin typeface="Calibri" panose="020F0502020204030204" pitchFamily="34" charset="0"/>
                          <a:ea typeface="Arial"/>
                          <a:cs typeface="Calibri" panose="020F0502020204030204" pitchFamily="34" charset="0"/>
                          <a:sym typeface="Arial"/>
                        </a:rPr>
                        <a:t>Δομή</a:t>
                      </a:r>
                      <a:endParaRPr sz="1700" b="1"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l" sz="1700" u="none" strike="noStrike" cap="none" dirty="0">
                          <a:latin typeface="Calibri" panose="020F0502020204030204" pitchFamily="34" charset="0"/>
                          <a:ea typeface="Arial"/>
                          <a:cs typeface="Calibri" panose="020F0502020204030204" pitchFamily="34" charset="0"/>
                          <a:sym typeface="Arial"/>
                        </a:rPr>
                        <a:t>Υψηλη</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l" sz="1700" dirty="0">
                          <a:latin typeface="Calibri" panose="020F0502020204030204" pitchFamily="34" charset="0"/>
                          <a:ea typeface="Arial"/>
                          <a:cs typeface="Calibri" panose="020F0502020204030204" pitchFamily="34" charset="0"/>
                          <a:sym typeface="Arial"/>
                        </a:rPr>
                        <a:t>Μέτρια</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l" sz="1700" dirty="0">
                          <a:latin typeface="Calibri" panose="020F0502020204030204" pitchFamily="34" charset="0"/>
                          <a:ea typeface="Arial"/>
                          <a:cs typeface="Calibri" panose="020F0502020204030204" pitchFamily="34" charset="0"/>
                          <a:sym typeface="Arial"/>
                        </a:rPr>
                        <a:t>Μη δομημένή</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extLst>
                  <a:ext uri="{0D108BD9-81ED-4DB2-BD59-A6C34878D82A}">
                    <a16:rowId xmlns:a16="http://schemas.microsoft.com/office/drawing/2014/main" val="10002"/>
                  </a:ext>
                </a:extLst>
              </a:tr>
              <a:tr h="788600">
                <a:tc>
                  <a:txBody>
                    <a:bodyPr/>
                    <a:lstStyle/>
                    <a:p>
                      <a:pPr marL="0" lvl="0" indent="0" algn="l" rtl="0">
                        <a:spcBef>
                          <a:spcPts val="0"/>
                        </a:spcBef>
                        <a:spcAft>
                          <a:spcPts val="0"/>
                        </a:spcAft>
                        <a:buNone/>
                      </a:pPr>
                      <a:r>
                        <a:rPr lang="el" sz="1700" b="1">
                          <a:latin typeface="Calibri" panose="020F0502020204030204" pitchFamily="34" charset="0"/>
                          <a:ea typeface="Arial"/>
                          <a:cs typeface="Calibri" panose="020F0502020204030204" pitchFamily="34" charset="0"/>
                          <a:sym typeface="Arial"/>
                        </a:rPr>
                        <a:t>Αναγνώριση</a:t>
                      </a:r>
                      <a:endParaRPr sz="1700" b="1">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FDEFEB"/>
                    </a:solidFill>
                  </a:tcPr>
                </a:tc>
                <a:tc>
                  <a:txBody>
                    <a:bodyPr/>
                    <a:lstStyle/>
                    <a:p>
                      <a:pPr marL="0" lvl="0" indent="0" algn="l" rtl="0">
                        <a:spcBef>
                          <a:spcPts val="0"/>
                        </a:spcBef>
                        <a:spcAft>
                          <a:spcPts val="0"/>
                        </a:spcAft>
                        <a:buNone/>
                      </a:pPr>
                      <a:r>
                        <a:rPr lang="el" sz="1700" dirty="0">
                          <a:latin typeface="Calibri" panose="020F0502020204030204" pitchFamily="34" charset="0"/>
                          <a:ea typeface="Arial"/>
                          <a:cs typeface="Calibri" panose="020F0502020204030204" pitchFamily="34" charset="0"/>
                          <a:sym typeface="Arial"/>
                        </a:rPr>
                        <a:t>Επίσημα πιστοποιητικά</a:t>
                      </a:r>
                      <a:endParaRPr sz="1700"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FDEFEB"/>
                    </a:solidFill>
                  </a:tcPr>
                </a:tc>
                <a:tc>
                  <a:txBody>
                    <a:bodyPr/>
                    <a:lstStyle/>
                    <a:p>
                      <a:pPr marL="0" lvl="0" indent="0" algn="l" rtl="0">
                        <a:spcBef>
                          <a:spcPts val="0"/>
                        </a:spcBef>
                        <a:spcAft>
                          <a:spcPts val="0"/>
                        </a:spcAft>
                        <a:buClr>
                          <a:schemeClr val="dk1"/>
                        </a:buClr>
                        <a:buSzPts val="1100"/>
                        <a:buFont typeface="Arial"/>
                        <a:buNone/>
                      </a:pPr>
                      <a:r>
                        <a:rPr lang="el" sz="1700">
                          <a:latin typeface="Calibri" panose="020F0502020204030204" pitchFamily="34" charset="0"/>
                          <a:ea typeface="Arial"/>
                          <a:cs typeface="Calibri" panose="020F0502020204030204" pitchFamily="34" charset="0"/>
                          <a:sym typeface="Arial"/>
                        </a:rPr>
                        <a:t>Μερικές φορές αναγνωρίζεται</a:t>
                      </a:r>
                      <a:endParaRPr sz="170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tc>
                  <a:txBody>
                    <a:bodyPr/>
                    <a:lstStyle/>
                    <a:p>
                      <a:pPr marL="0" lvl="0" indent="0" algn="l" rtl="0">
                        <a:spcBef>
                          <a:spcPts val="0"/>
                        </a:spcBef>
                        <a:spcAft>
                          <a:spcPts val="0"/>
                        </a:spcAft>
                        <a:buClr>
                          <a:schemeClr val="dk1"/>
                        </a:buClr>
                        <a:buSzPts val="1100"/>
                        <a:buFont typeface="Arial"/>
                        <a:buNone/>
                      </a:pPr>
                      <a:r>
                        <a:rPr lang="el" sz="1700">
                          <a:latin typeface="Calibri" panose="020F0502020204030204" pitchFamily="34" charset="0"/>
                          <a:ea typeface="Arial"/>
                          <a:cs typeface="Calibri" panose="020F0502020204030204" pitchFamily="34" charset="0"/>
                          <a:sym typeface="Arial"/>
                        </a:rPr>
                        <a:t>Δεν υπάρχει πιστοποιητικό</a:t>
                      </a:r>
                      <a:endParaRPr sz="1700" u="none" strike="noStrike" cap="none">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extLst>
                  <a:ext uri="{0D108BD9-81ED-4DB2-BD59-A6C34878D82A}">
                    <a16:rowId xmlns:a16="http://schemas.microsoft.com/office/drawing/2014/main" val="10003"/>
                  </a:ext>
                </a:extLst>
              </a:tr>
              <a:tr h="788600">
                <a:tc>
                  <a:txBody>
                    <a:bodyPr/>
                    <a:lstStyle/>
                    <a:p>
                      <a:pPr marL="0" lvl="0" indent="0" algn="l" rtl="0">
                        <a:spcBef>
                          <a:spcPts val="0"/>
                        </a:spcBef>
                        <a:spcAft>
                          <a:spcPts val="0"/>
                        </a:spcAft>
                        <a:buNone/>
                      </a:pPr>
                      <a:r>
                        <a:rPr lang="el" sz="1700" b="1">
                          <a:latin typeface="Calibri" panose="020F0502020204030204" pitchFamily="34" charset="0"/>
                          <a:ea typeface="Arial"/>
                          <a:cs typeface="Calibri" panose="020F0502020204030204" pitchFamily="34" charset="0"/>
                          <a:sym typeface="Arial"/>
                        </a:rPr>
                        <a:t>Ευκαμψία</a:t>
                      </a:r>
                      <a:endParaRPr sz="1700" b="1">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lvl="0" indent="0" algn="l" rtl="0">
                        <a:spcBef>
                          <a:spcPts val="0"/>
                        </a:spcBef>
                        <a:spcAft>
                          <a:spcPts val="0"/>
                        </a:spcAft>
                        <a:buNone/>
                      </a:pPr>
                      <a:r>
                        <a:rPr lang="el" sz="1700" dirty="0">
                          <a:latin typeface="Calibri" panose="020F0502020204030204" pitchFamily="34" charset="0"/>
                          <a:ea typeface="Arial"/>
                          <a:cs typeface="Calibri" panose="020F0502020204030204" pitchFamily="34" charset="0"/>
                          <a:sym typeface="Arial"/>
                        </a:rPr>
                        <a:t>Χαμηλή</a:t>
                      </a:r>
                      <a:endParaRPr sz="1700"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l" sz="1700" dirty="0">
                          <a:latin typeface="Calibri" panose="020F0502020204030204" pitchFamily="34" charset="0"/>
                          <a:ea typeface="Arial"/>
                          <a:cs typeface="Calibri" panose="020F0502020204030204" pitchFamily="34" charset="0"/>
                          <a:sym typeface="Arial"/>
                        </a:rPr>
                        <a:t>Μέση</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l" sz="1700" dirty="0">
                          <a:latin typeface="Calibri" panose="020F0502020204030204" pitchFamily="34" charset="0"/>
                          <a:ea typeface="Arial"/>
                          <a:cs typeface="Calibri" panose="020F0502020204030204" pitchFamily="34" charset="0"/>
                          <a:sym typeface="Arial"/>
                        </a:rPr>
                        <a:t>Υψηλή</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extLst>
                  <a:ext uri="{0D108BD9-81ED-4DB2-BD59-A6C34878D82A}">
                    <a16:rowId xmlns:a16="http://schemas.microsoft.com/office/drawing/2014/main" val="10004"/>
                  </a:ext>
                </a:extLst>
              </a:tr>
              <a:tr h="788600">
                <a:tc>
                  <a:txBody>
                    <a:bodyPr/>
                    <a:lstStyle/>
                    <a:p>
                      <a:pPr marL="0" marR="0" lvl="0" indent="0" algn="l" rtl="0">
                        <a:lnSpc>
                          <a:spcPct val="100000"/>
                        </a:lnSpc>
                        <a:spcBef>
                          <a:spcPts val="0"/>
                        </a:spcBef>
                        <a:spcAft>
                          <a:spcPts val="0"/>
                        </a:spcAft>
                        <a:buClr>
                          <a:srgbClr val="000000"/>
                        </a:buClr>
                        <a:buSzPts val="1400"/>
                        <a:buFont typeface="Arial"/>
                        <a:buNone/>
                      </a:pPr>
                      <a:r>
                        <a:rPr lang="el" sz="1700" b="1" dirty="0">
                          <a:latin typeface="Calibri" panose="020F0502020204030204" pitchFamily="34" charset="0"/>
                          <a:ea typeface="Arial"/>
                          <a:cs typeface="Calibri" panose="020F0502020204030204" pitchFamily="34" charset="0"/>
                          <a:sym typeface="Arial"/>
                        </a:rPr>
                        <a:t>Κόστος</a:t>
                      </a:r>
                      <a:endParaRPr sz="1700" b="1"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l" sz="1700" u="none" strike="noStrike" cap="none" dirty="0">
                          <a:latin typeface="Calibri" panose="020F0502020204030204" pitchFamily="34" charset="0"/>
                          <a:ea typeface="Arial"/>
                          <a:cs typeface="Calibri" panose="020F0502020204030204" pitchFamily="34" charset="0"/>
                          <a:sym typeface="Arial"/>
                        </a:rPr>
                        <a:t>Συχνά υψηλό</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l" sz="1700" u="none" strike="noStrike" cap="none" dirty="0">
                          <a:latin typeface="Calibri" panose="020F0502020204030204" pitchFamily="34" charset="0"/>
                          <a:ea typeface="Arial"/>
                          <a:cs typeface="Calibri" panose="020F0502020204030204" pitchFamily="34" charset="0"/>
                          <a:sym typeface="Arial"/>
                        </a:rPr>
                        <a:t>Ενδιάμεσο</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l" sz="1700" u="none" strike="noStrike" cap="none" dirty="0">
                          <a:latin typeface="Calibri" panose="020F0502020204030204" pitchFamily="34" charset="0"/>
                          <a:ea typeface="Arial"/>
                          <a:cs typeface="Calibri" panose="020F0502020204030204" pitchFamily="34" charset="0"/>
                          <a:sym typeface="Arial"/>
                        </a:rPr>
                        <a:t>Χωρίς κόστος</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extLst>
                  <a:ext uri="{0D108BD9-81ED-4DB2-BD59-A6C34878D82A}">
                    <a16:rowId xmlns:a16="http://schemas.microsoft.com/office/drawing/2014/main" val="10005"/>
                  </a:ext>
                </a:extLst>
              </a:tr>
              <a:tr h="788600">
                <a:tc>
                  <a:txBody>
                    <a:bodyPr/>
                    <a:lstStyle/>
                    <a:p>
                      <a:pPr marL="0" marR="0" lvl="0" indent="0" algn="l" rtl="0">
                        <a:lnSpc>
                          <a:spcPct val="100000"/>
                        </a:lnSpc>
                        <a:spcBef>
                          <a:spcPts val="0"/>
                        </a:spcBef>
                        <a:spcAft>
                          <a:spcPts val="0"/>
                        </a:spcAft>
                        <a:buClr>
                          <a:schemeClr val="dk1"/>
                        </a:buClr>
                        <a:buSzPts val="1400"/>
                        <a:buFont typeface="Arial"/>
                        <a:buNone/>
                      </a:pPr>
                      <a:r>
                        <a:rPr lang="el" sz="1700" b="1" dirty="0">
                          <a:latin typeface="Calibri" panose="020F0502020204030204" pitchFamily="34" charset="0"/>
                          <a:ea typeface="Arial"/>
                          <a:cs typeface="Calibri" panose="020F0502020204030204" pitchFamily="34" charset="0"/>
                          <a:sym typeface="Arial"/>
                        </a:rPr>
                        <a:t>Στόχος</a:t>
                      </a:r>
                      <a:endParaRPr sz="1700" b="1"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l-GR" sz="1700" dirty="0">
                          <a:latin typeface="Calibri" panose="020F0502020204030204" pitchFamily="34" charset="0"/>
                          <a:ea typeface="Arial"/>
                          <a:cs typeface="Calibri" panose="020F0502020204030204" pitchFamily="34" charset="0"/>
                          <a:sym typeface="Arial"/>
                        </a:rPr>
                        <a:t>Ευρεία, μακροπρόθεσμος</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1400"/>
                        <a:buFont typeface="Arial"/>
                        <a:buNone/>
                        <a:tabLst/>
                        <a:defRPr/>
                      </a:pPr>
                      <a:endParaRPr lang="el-GR" sz="1600" dirty="0"/>
                    </a:p>
                    <a:p>
                      <a:pPr marL="0" marR="0" lvl="0" indent="0" algn="l" defTabSz="914400" rtl="0" eaLnBrk="1" fontAlgn="auto" latinLnBrk="0" hangingPunct="1">
                        <a:lnSpc>
                          <a:spcPct val="100000"/>
                        </a:lnSpc>
                        <a:spcBef>
                          <a:spcPts val="0"/>
                        </a:spcBef>
                        <a:spcAft>
                          <a:spcPts val="0"/>
                        </a:spcAft>
                        <a:buClr>
                          <a:schemeClr val="dk1"/>
                        </a:buClr>
                        <a:buSzPts val="1400"/>
                        <a:buFont typeface="Arial"/>
                        <a:buNone/>
                        <a:tabLst/>
                        <a:defRPr/>
                      </a:pPr>
                      <a:r>
                        <a:rPr lang="el-GR" sz="1600" dirty="0" err="1"/>
                        <a:t>Στοχευμένη</a:t>
                      </a:r>
                      <a:r>
                        <a:rPr lang="el-GR" sz="1600" dirty="0"/>
                        <a:t>, βασισμένη στις δεξιότητες</a:t>
                      </a:r>
                    </a:p>
                    <a:p>
                      <a:pPr marL="0" lvl="0" indent="0" algn="l" rtl="0">
                        <a:spcBef>
                          <a:spcPts val="0"/>
                        </a:spcBef>
                        <a:spcAft>
                          <a:spcPts val="0"/>
                        </a:spcAft>
                        <a:buClr>
                          <a:schemeClr val="dk1"/>
                        </a:buClr>
                        <a:buSzPts val="1400"/>
                        <a:buFont typeface="Arial"/>
                        <a:buNone/>
                      </a:pPr>
                      <a:r>
                        <a:rPr lang="el" sz="1700" dirty="0">
                          <a:latin typeface="Calibri" panose="020F0502020204030204" pitchFamily="34" charset="0"/>
                          <a:ea typeface="Arial"/>
                          <a:cs typeface="Calibri" panose="020F0502020204030204" pitchFamily="34" charset="0"/>
                          <a:sym typeface="Arial"/>
                        </a:rPr>
                        <a:t> </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400"/>
                        <a:buFont typeface="Arial"/>
                        <a:buNone/>
                      </a:pPr>
                      <a:r>
                        <a:rPr lang="el" sz="1700" dirty="0">
                          <a:latin typeface="Calibri" panose="020F0502020204030204" pitchFamily="34" charset="0"/>
                          <a:ea typeface="Arial"/>
                          <a:cs typeface="Calibri" panose="020F0502020204030204" pitchFamily="34" charset="0"/>
                          <a:sym typeface="Arial"/>
                        </a:rPr>
                        <a:t>Καθημερινή και πρακτική</a:t>
                      </a:r>
                      <a:endParaRPr sz="1700" u="none" strike="noStrike" cap="none"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g377fcdc439e_0_786"/>
          <p:cNvSpPr txBox="1">
            <a:spLocks noGrp="1"/>
          </p:cNvSpPr>
          <p:nvPr>
            <p:ph type="body" idx="1"/>
          </p:nvPr>
        </p:nvSpPr>
        <p:spPr>
          <a:xfrm>
            <a:off x="362081" y="459841"/>
            <a:ext cx="9829200"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el-GR" dirty="0">
                <a:latin typeface="Calibri" panose="020F0502020204030204" pitchFamily="34" charset="0"/>
                <a:cs typeface="Calibri" panose="020F0502020204030204" pitchFamily="34" charset="0"/>
              </a:rPr>
              <a:t>Άσκηση </a:t>
            </a:r>
            <a:r>
              <a:rPr lang="el-GR" dirty="0" err="1">
                <a:latin typeface="Calibri" panose="020F0502020204030204" pitchFamily="34" charset="0"/>
                <a:cs typeface="Calibri" panose="020F0502020204030204" pitchFamily="34" charset="0"/>
              </a:rPr>
              <a:t>Αυτο-Αναστοχασμού</a:t>
            </a:r>
            <a:endParaRPr lang="el-GR" dirty="0">
              <a:latin typeface="Calibri" panose="020F0502020204030204" pitchFamily="34" charset="0"/>
              <a:cs typeface="Calibri" panose="020F0502020204030204" pitchFamily="34" charset="0"/>
            </a:endParaRPr>
          </a:p>
          <a:p>
            <a:pPr marL="0" indent="0">
              <a:spcBef>
                <a:spcPts val="0"/>
              </a:spcBef>
            </a:pPr>
            <a:endParaRPr lang="it-IT" dirty="0">
              <a:latin typeface="Calibri" panose="020F0502020204030204" pitchFamily="34" charset="0"/>
              <a:cs typeface="Calibri" panose="020F0502020204030204" pitchFamily="34" charset="0"/>
            </a:endParaRPr>
          </a:p>
        </p:txBody>
      </p:sp>
      <p:sp>
        <p:nvSpPr>
          <p:cNvPr id="326" name="Google Shape;326;g377fcdc439e_0_786"/>
          <p:cNvSpPr txBox="1">
            <a:spLocks noGrp="1"/>
          </p:cNvSpPr>
          <p:nvPr>
            <p:ph type="body" idx="2"/>
          </p:nvPr>
        </p:nvSpPr>
        <p:spPr>
          <a:xfrm>
            <a:off x="362075" y="1746913"/>
            <a:ext cx="6318504" cy="4177062"/>
          </a:xfrm>
          <a:prstGeom prst="rect">
            <a:avLst/>
          </a:prstGeom>
          <a:noFill/>
          <a:ln>
            <a:noFill/>
          </a:ln>
        </p:spPr>
        <p:txBody>
          <a:bodyPr spcFirstLastPara="1" wrap="square" lIns="91425" tIns="45700" rIns="91425" bIns="45700" anchor="t" anchorCtr="0">
            <a:noAutofit/>
          </a:bodyPr>
          <a:lstStyle/>
          <a:p>
            <a:pPr marL="457200" lvl="0" indent="-355600" algn="l" rtl="0">
              <a:lnSpc>
                <a:spcPct val="90000"/>
              </a:lnSpc>
              <a:spcBef>
                <a:spcPts val="0"/>
              </a:spcBef>
              <a:spcAft>
                <a:spcPts val="0"/>
              </a:spcAft>
              <a:buSzPts val="2000"/>
              <a:buChar char="●"/>
            </a:pPr>
            <a:r>
              <a:rPr lang="el-GR" dirty="0">
                <a:latin typeface="Calibri" panose="020F0502020204030204" pitchFamily="34" charset="0"/>
                <a:cs typeface="Calibri" panose="020F0502020204030204" pitchFamily="34" charset="0"/>
              </a:rPr>
              <a:t>Ποιος τύπος μάθησης έχει παίξει τον πιο σημαντικό ρόλο στη ζωή σου μέχρι τώρα; Πώς/γιατί;</a:t>
            </a:r>
          </a:p>
          <a:p>
            <a:pPr marL="457200" lvl="0" indent="-355600" algn="l" rtl="0">
              <a:lnSpc>
                <a:spcPct val="90000"/>
              </a:lnSpc>
              <a:spcBef>
                <a:spcPts val="0"/>
              </a:spcBef>
              <a:spcAft>
                <a:spcPts val="0"/>
              </a:spcAft>
              <a:buSzPts val="2000"/>
              <a:buChar char="●"/>
            </a:pPr>
            <a:endParaRPr lang="el-GR" dirty="0">
              <a:latin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SzPts val="2000"/>
              <a:buChar char="●"/>
            </a:pPr>
            <a:r>
              <a:rPr lang="el-GR" dirty="0">
                <a:latin typeface="Calibri" panose="020F0502020204030204" pitchFamily="34" charset="0"/>
                <a:cs typeface="Calibri" panose="020F0502020204030204" pitchFamily="34" charset="0"/>
              </a:rPr>
              <a:t>Ποια είναι τα οφέλη από τον συνδυασμό αυτών των προσεγγίσεων;</a:t>
            </a:r>
          </a:p>
          <a:p>
            <a:pPr marL="457200" lvl="0" indent="-355600" algn="l" rtl="0">
              <a:lnSpc>
                <a:spcPct val="90000"/>
              </a:lnSpc>
              <a:spcBef>
                <a:spcPts val="0"/>
              </a:spcBef>
              <a:spcAft>
                <a:spcPts val="0"/>
              </a:spcAft>
              <a:buSzPts val="2000"/>
              <a:buChar char="●"/>
            </a:pPr>
            <a:endParaRPr lang="el-GR" dirty="0">
              <a:latin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SzPts val="2000"/>
              <a:buChar char="●"/>
            </a:pPr>
            <a:r>
              <a:rPr lang="el-GR" dirty="0">
                <a:latin typeface="Calibri" panose="020F0502020204030204" pitchFamily="34" charset="0"/>
                <a:cs typeface="Calibri" panose="020F0502020204030204" pitchFamily="34" charset="0"/>
              </a:rPr>
              <a:t>Ποιος τύπος μάθησης σου φαίνεται πιο προσιτός και πιο παρακινητικός αυτή τη στιγμή;</a:t>
            </a:r>
          </a:p>
          <a:p>
            <a:pPr marL="457200" lvl="0" indent="-355600" algn="l" rtl="0">
              <a:lnSpc>
                <a:spcPct val="90000"/>
              </a:lnSpc>
              <a:spcBef>
                <a:spcPts val="0"/>
              </a:spcBef>
              <a:spcAft>
                <a:spcPts val="0"/>
              </a:spcAft>
              <a:buSzPts val="2000"/>
              <a:buChar char="●"/>
            </a:pPr>
            <a:endParaRPr dirty="0">
              <a:latin typeface="Calibri" panose="020F0502020204030204" pitchFamily="34" charset="0"/>
              <a:cs typeface="Calibri" panose="020F0502020204030204" pitchFamily="34" charset="0"/>
            </a:endParaRPr>
          </a:p>
        </p:txBody>
      </p:sp>
      <p:pic>
        <p:nvPicPr>
          <p:cNvPr id="2" name="Picture 1" descr="A collage of women sitting on steps&#10;&#10;AI-generated content may be incorrect.">
            <a:extLst>
              <a:ext uri="{FF2B5EF4-FFF2-40B4-BE49-F238E27FC236}">
                <a16:creationId xmlns:a16="http://schemas.microsoft.com/office/drawing/2014/main" id="{BDE1895D-EAE8-6C60-BBF8-F18826982E5F}"/>
              </a:ext>
            </a:extLst>
          </p:cNvPr>
          <p:cNvPicPr>
            <a:picLocks noChangeAspect="1"/>
          </p:cNvPicPr>
          <p:nvPr/>
        </p:nvPicPr>
        <p:blipFill>
          <a:blip r:embed="rId3"/>
          <a:srcRect l="62500" b="11746"/>
          <a:stretch>
            <a:fillRect/>
          </a:stretch>
        </p:blipFill>
        <p:spPr>
          <a:xfrm>
            <a:off x="7620000" y="0"/>
            <a:ext cx="4572000" cy="60524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8225E-B4AF-1597-CCB5-38990FB4FDE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F228BCC-1402-8D6B-2230-FA06AF8C42DC}"/>
              </a:ext>
            </a:extLst>
          </p:cNvPr>
          <p:cNvSpPr>
            <a:spLocks noGrp="1"/>
          </p:cNvSpPr>
          <p:nvPr>
            <p:ph type="body" sz="quarter" idx="10"/>
          </p:nvPr>
        </p:nvSpPr>
        <p:spPr>
          <a:xfrm>
            <a:off x="432261" y="3142210"/>
            <a:ext cx="7916980" cy="1762299"/>
          </a:xfrm>
        </p:spPr>
        <p:txBody>
          <a:bodyPr/>
          <a:lstStyle/>
          <a:p>
            <a:pPr lvl="0">
              <a:spcBef>
                <a:spcPts val="0"/>
              </a:spcBef>
              <a:buClr>
                <a:schemeClr val="lt1"/>
              </a:buClr>
              <a:buSzPts val="4800"/>
            </a:pPr>
            <a:r>
              <a:rPr lang="el" noProof="0" dirty="0"/>
              <a:t>ΕΝΟΤΗΤΑ </a:t>
            </a:r>
            <a:r>
              <a:rPr lang="el" dirty="0"/>
              <a:t>3.2 </a:t>
            </a:r>
            <a:r>
              <a:rPr lang="el" noProof="0" dirty="0"/>
              <a:t>: </a:t>
            </a:r>
            <a:r>
              <a:rPr lang="el" dirty="0"/>
              <a:t>Εξερεύνηση μορφών εκπαίδευσης και σημείων πρόσβασης</a:t>
            </a:r>
          </a:p>
          <a:p>
            <a:endParaRPr lang="en-GB" noProof="0" dirty="0"/>
          </a:p>
        </p:txBody>
      </p:sp>
    </p:spTree>
    <p:extLst>
      <p:ext uri="{BB962C8B-B14F-4D97-AF65-F5344CB8AC3E}">
        <p14:creationId xmlns:p14="http://schemas.microsoft.com/office/powerpoint/2010/main" val="2895978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3" name="Google Shape;333;g377fcdc439e_0_1212"/>
          <p:cNvSpPr txBox="1">
            <a:spLocks noGrp="1"/>
          </p:cNvSpPr>
          <p:nvPr>
            <p:ph type="body" idx="2"/>
          </p:nvPr>
        </p:nvSpPr>
        <p:spPr>
          <a:xfrm>
            <a:off x="4874006" y="1472994"/>
            <a:ext cx="6950400" cy="1954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2000"/>
              <a:buNone/>
            </a:pPr>
            <a:r>
              <a:rPr lang="el" sz="2200" dirty="0"/>
              <a:t>Θα εξετάσουμε τις διαφορετικές μορφές εκπαίδευσης και πώς αυτές μπορούν να υποστηρίξουν την προσωπική και επαγγελματική σας ανάπτυξη. Θα διερευνήσουμε επίσης πού να αναζητήσετε ευκαιρίες, από τοπικές πρωτοβουλίες έως ευρωπαϊκά προγράμματα, και θα ανακαλύψουμε πολλές διαδικτυακές πύλες μάθησης που κάνουν τη μάθηση πιο ευέλικτη και προσβάσιμη. Τέλος, θα συζητήσουμε τις πρακτικές παραμέτρους (όπως ο χρόνος, το κόστος και η υποστήριξη) που είναι απαραίτητες για να αξιοποιήσετε στο έπακρο οποιαδήποτε εκπαιδευτική εμπειρία.</a:t>
            </a:r>
            <a:endParaRPr lang="en-US" sz="2200" dirty="0"/>
          </a:p>
          <a:p>
            <a:pPr marL="0" lvl="0" indent="0" algn="l" rtl="0">
              <a:lnSpc>
                <a:spcPct val="90000"/>
              </a:lnSpc>
              <a:spcBef>
                <a:spcPts val="0"/>
              </a:spcBef>
              <a:spcAft>
                <a:spcPts val="0"/>
              </a:spcAft>
              <a:buClr>
                <a:srgbClr val="3A3838"/>
              </a:buClr>
              <a:buSzPts val="2000"/>
              <a:buNone/>
            </a:pPr>
            <a:endParaRPr sz="2200" dirty="0"/>
          </a:p>
          <a:p>
            <a:pPr marL="0" lvl="0" indent="0" algn="l" rtl="0">
              <a:lnSpc>
                <a:spcPct val="90000"/>
              </a:lnSpc>
              <a:spcBef>
                <a:spcPts val="0"/>
              </a:spcBef>
              <a:spcAft>
                <a:spcPts val="0"/>
              </a:spcAft>
              <a:buClr>
                <a:srgbClr val="3A3838"/>
              </a:buClr>
              <a:buSzPts val="2000"/>
              <a:buNone/>
            </a:pPr>
            <a:r>
              <a:rPr lang="el" sz="2200" dirty="0"/>
              <a:t>Θα έχετε μια πιο σαφή εικόνα για το πώς να πλοηγηθείτε σε ευκαιρίες κατάρτισης, πού να τις βρείτε και πώς να επιλέξετε αυτές που πραγματικά σας ταιριάζουν.</a:t>
            </a:r>
            <a:endParaRPr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g377fcdc439e_1_264"/>
          <p:cNvSpPr txBox="1">
            <a:spLocks noGrp="1"/>
          </p:cNvSpPr>
          <p:nvPr>
            <p:ph type="body" idx="1"/>
          </p:nvPr>
        </p:nvSpPr>
        <p:spPr>
          <a:xfrm>
            <a:off x="362081" y="318327"/>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l" dirty="0">
                <a:latin typeface="Calibri" panose="020F0502020204030204" pitchFamily="34" charset="0"/>
                <a:cs typeface="Calibri" panose="020F0502020204030204" pitchFamily="34" charset="0"/>
              </a:rPr>
              <a:t>Γιατί είναι σημαντικές οι εκπαιδευτικές συνεδρίες;</a:t>
            </a:r>
            <a:endParaRPr dirty="0">
              <a:latin typeface="Calibri" panose="020F0502020204030204" pitchFamily="34" charset="0"/>
              <a:cs typeface="Calibri" panose="020F0502020204030204" pitchFamily="34" charset="0"/>
            </a:endParaRPr>
          </a:p>
        </p:txBody>
      </p:sp>
      <p:sp>
        <p:nvSpPr>
          <p:cNvPr id="339" name="Google Shape;339;g377fcdc439e_1_264"/>
          <p:cNvSpPr txBox="1">
            <a:spLocks noGrp="1"/>
          </p:cNvSpPr>
          <p:nvPr>
            <p:ph type="body" idx="2"/>
          </p:nvPr>
        </p:nvSpPr>
        <p:spPr>
          <a:xfrm>
            <a:off x="362075" y="1307150"/>
            <a:ext cx="11311800" cy="4463100"/>
          </a:xfrm>
          <a:prstGeom prst="rect">
            <a:avLst/>
          </a:prstGeom>
          <a:noFill/>
          <a:ln>
            <a:noFill/>
          </a:ln>
        </p:spPr>
        <p:txBody>
          <a:bodyPr spcFirstLastPara="1" wrap="square" lIns="91425" tIns="45700" rIns="91425" bIns="45700" anchor="t" anchorCtr="0">
            <a:noAutofit/>
          </a:bodyPr>
          <a:lstStyle/>
          <a:p>
            <a:pPr marL="457200" lvl="0" indent="-355600" algn="l" rtl="0">
              <a:lnSpc>
                <a:spcPct val="90000"/>
              </a:lnSpc>
              <a:spcBef>
                <a:spcPts val="0"/>
              </a:spcBef>
              <a:spcAft>
                <a:spcPts val="0"/>
              </a:spcAft>
              <a:buSzPts val="2000"/>
              <a:buChar char="●"/>
            </a:pPr>
            <a:r>
              <a:rPr lang="el" dirty="0">
                <a:latin typeface="Calibri" panose="020F0502020204030204" pitchFamily="34" charset="0"/>
                <a:cs typeface="Calibri" panose="020F0502020204030204" pitchFamily="34" charset="0"/>
              </a:rPr>
              <a:t>Η δια βίου μάθηση είναι απαραίτητη για να παραμείνετε σίγουρες , προσαρμόσιμες και ανταγωνιστικες σε έναν κόσμο που διαμορφώνεται από την ψηφιακή και την πράσινη μετάβαση .</a:t>
            </a:r>
            <a:endParaRPr dirty="0">
              <a:latin typeface="Calibri" panose="020F0502020204030204" pitchFamily="34" charset="0"/>
              <a:cs typeface="Calibri" panose="020F0502020204030204" pitchFamily="34" charset="0"/>
            </a:endParaRPr>
          </a:p>
          <a:p>
            <a:pPr marL="45720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indent="-355600">
              <a:spcBef>
                <a:spcPts val="0"/>
              </a:spcBef>
              <a:buChar char="●"/>
            </a:pPr>
            <a:r>
              <a:rPr lang="el" dirty="0">
                <a:latin typeface="Calibri" panose="020F0502020204030204" pitchFamily="34" charset="0"/>
                <a:cs typeface="Calibri" panose="020F0502020204030204" pitchFamily="34" charset="0"/>
              </a:rPr>
              <a:t>Σας βοηθά να αναβαθμίσετε τις γνώσεις και τις δεξιότητές σας , να εξερευνήσετε νέες ευκαιρίες και να ανταποκριθείτε στις μεταβαλλόμενες απαιτήσεις της εργασίας και της κοινωνίας.</a:t>
            </a:r>
            <a:endParaRPr dirty="0">
              <a:latin typeface="Calibri" panose="020F0502020204030204" pitchFamily="34" charset="0"/>
              <a:cs typeface="Calibri" panose="020F0502020204030204" pitchFamily="34" charset="0"/>
            </a:endParaRPr>
          </a:p>
          <a:p>
            <a:pPr marL="45720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SzPts val="2000"/>
              <a:buChar char="●"/>
            </a:pPr>
            <a:r>
              <a:rPr lang="el" dirty="0">
                <a:latin typeface="Calibri" panose="020F0502020204030204" pitchFamily="34" charset="0"/>
                <a:cs typeface="Calibri" panose="020F0502020204030204" pitchFamily="34" charset="0"/>
              </a:rPr>
              <a:t>Μπορεί επίσης να σας συνδέσει με συναδέλφους , μέντορες και εκπαιδευτές που μπορούν να σας καθοδηγήσουν και να σας εμπνεύσουν το μαθησιακό σας ταξίδι .</a:t>
            </a:r>
            <a:endParaRPr dirty="0">
              <a:latin typeface="Calibri" panose="020F0502020204030204" pitchFamily="34" charset="0"/>
              <a:cs typeface="Calibri" panose="020F0502020204030204" pitchFamily="34" charset="0"/>
            </a:endParaRPr>
          </a:p>
          <a:p>
            <a:pPr marL="45720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SzPts val="2000"/>
              <a:buChar char="●"/>
            </a:pPr>
            <a:r>
              <a:rPr lang="el" dirty="0" err="1">
                <a:latin typeface="Calibri" panose="020F0502020204030204" pitchFamily="34" charset="0"/>
                <a:cs typeface="Calibri" panose="020F0502020204030204" pitchFamily="34" charset="0"/>
              </a:rPr>
              <a:t>Υπάρχουν διαφορετικές </a:t>
            </a:r>
            <a:r>
              <a:rPr lang="el" dirty="0">
                <a:latin typeface="Calibri" panose="020F0502020204030204" pitchFamily="34" charset="0"/>
                <a:cs typeface="Calibri" panose="020F0502020204030204" pitchFamily="34" charset="0"/>
              </a:rPr>
              <a:t>μορφές εκπαίδευσης για </a:t>
            </a:r>
            <a:r>
              <a:rPr lang="el" dirty="0" err="1">
                <a:latin typeface="Calibri" panose="020F0502020204030204" pitchFamily="34" charset="0"/>
                <a:cs typeface="Calibri" panose="020F0502020204030204" pitchFamily="34" charset="0"/>
              </a:rPr>
              <a:t>την κάλυψη</a:t>
            </a:r>
            <a:r>
              <a:rPr lang="el" dirty="0">
                <a:latin typeface="Calibri" panose="020F0502020204030204" pitchFamily="34" charset="0"/>
                <a:cs typeface="Calibri" panose="020F0502020204030204" pitchFamily="34" charset="0"/>
              </a:rPr>
              <a:t> </a:t>
            </a:r>
            <a:r>
              <a:rPr lang="el" dirty="0" err="1">
                <a:latin typeface="Calibri" panose="020F0502020204030204" pitchFamily="34" charset="0"/>
                <a:cs typeface="Calibri" panose="020F0502020204030204" pitchFamily="34" charset="0"/>
              </a:rPr>
              <a:t>διαφορετικός</a:t>
            </a:r>
            <a:r>
              <a:rPr lang="el" dirty="0">
                <a:latin typeface="Calibri" panose="020F0502020204030204" pitchFamily="34" charset="0"/>
                <a:cs typeface="Calibri" panose="020F0502020204030204" pitchFamily="34" charset="0"/>
              </a:rPr>
              <a:t> </a:t>
            </a:r>
            <a:r>
              <a:rPr lang="el" dirty="0" err="1">
                <a:latin typeface="Calibri" panose="020F0502020204030204" pitchFamily="34" charset="0"/>
                <a:cs typeface="Calibri" panose="020F0502020204030204" pitchFamily="34" charset="0"/>
              </a:rPr>
              <a:t>ανάγκες </a:t>
            </a:r>
            <a:r>
              <a:rPr lang="el" dirty="0">
                <a:latin typeface="Calibri" panose="020F0502020204030204" pitchFamily="34" charset="0"/>
                <a:cs typeface="Calibri" panose="020F0502020204030204" pitchFamily="34" charset="0"/>
              </a:rPr>
              <a:t>, </a:t>
            </a:r>
            <a:r>
              <a:rPr lang="el" dirty="0" err="1">
                <a:latin typeface="Calibri" panose="020F0502020204030204" pitchFamily="34" charset="0"/>
                <a:cs typeface="Calibri" panose="020F0502020204030204" pitchFamily="34" charset="0"/>
              </a:rPr>
              <a:t>είτε</a:t>
            </a:r>
            <a:r>
              <a:rPr lang="el" dirty="0">
                <a:latin typeface="Calibri" panose="020F0502020204030204" pitchFamily="34" charset="0"/>
                <a:cs typeface="Calibri" panose="020F0502020204030204" pitchFamily="34" charset="0"/>
              </a:rPr>
              <a:t> </a:t>
            </a:r>
            <a:r>
              <a:rPr lang="el" dirty="0" err="1">
                <a:latin typeface="Calibri" panose="020F0502020204030204" pitchFamily="34" charset="0"/>
                <a:cs typeface="Calibri" panose="020F0502020204030204" pitchFamily="34" charset="0"/>
              </a:rPr>
              <a:t>εσείς</a:t>
            </a:r>
            <a:r>
              <a:rPr lang="el" dirty="0">
                <a:latin typeface="Calibri" panose="020F0502020204030204" pitchFamily="34" charset="0"/>
                <a:cs typeface="Calibri" panose="020F0502020204030204" pitchFamily="34" charset="0"/>
              </a:rPr>
              <a:t> </a:t>
            </a:r>
            <a:r>
              <a:rPr lang="el" dirty="0" err="1">
                <a:latin typeface="Calibri" panose="020F0502020204030204" pitchFamily="34" charset="0"/>
                <a:cs typeface="Calibri" panose="020F0502020204030204" pitchFamily="34" charset="0"/>
              </a:rPr>
              <a:t>θέλω</a:t>
            </a:r>
            <a:r>
              <a:rPr lang="el" dirty="0">
                <a:latin typeface="Calibri" panose="020F0502020204030204" pitchFamily="34" charset="0"/>
                <a:cs typeface="Calibri" panose="020F0502020204030204" pitchFamily="34" charset="0"/>
              </a:rPr>
              <a:t> </a:t>
            </a:r>
            <a:r>
              <a:rPr lang="el" dirty="0" err="1">
                <a:latin typeface="Calibri" panose="020F0502020204030204" pitchFamily="34" charset="0"/>
                <a:cs typeface="Calibri" panose="020F0502020204030204" pitchFamily="34" charset="0"/>
              </a:rPr>
              <a:t>δομημένη </a:t>
            </a:r>
            <a:r>
              <a:rPr lang="el" dirty="0">
                <a:latin typeface="Calibri" panose="020F0502020204030204" pitchFamily="34" charset="0"/>
                <a:cs typeface="Calibri" panose="020F0502020204030204" pitchFamily="34" charset="0"/>
              </a:rPr>
              <a:t>μάθηση, </a:t>
            </a:r>
            <a:r>
              <a:rPr lang="el" dirty="0" err="1">
                <a:latin typeface="Calibri" panose="020F0502020204030204" pitchFamily="34" charset="0"/>
                <a:cs typeface="Calibri" panose="020F0502020204030204" pitchFamily="34" charset="0"/>
              </a:rPr>
              <a:t>ευέλικτα </a:t>
            </a:r>
            <a:r>
              <a:rPr lang="el" dirty="0">
                <a:latin typeface="Calibri" panose="020F0502020204030204" pitchFamily="34" charset="0"/>
                <a:cs typeface="Calibri" panose="020F0502020204030204" pitchFamily="34" charset="0"/>
              </a:rPr>
              <a:t>διαδικτυακά </a:t>
            </a:r>
            <a:r>
              <a:rPr lang="el" dirty="0" err="1">
                <a:latin typeface="Calibri" panose="020F0502020204030204" pitchFamily="34" charset="0"/>
                <a:cs typeface="Calibri" panose="020F0502020204030204" pitchFamily="34" charset="0"/>
              </a:rPr>
              <a:t>μαθήματα </a:t>
            </a:r>
            <a:r>
              <a:rPr lang="el" dirty="0">
                <a:latin typeface="Calibri" panose="020F0502020204030204" pitchFamily="34" charset="0"/>
                <a:cs typeface="Calibri" panose="020F0502020204030204" pitchFamily="34" charset="0"/>
              </a:rPr>
              <a:t>ή </a:t>
            </a:r>
            <a:r>
              <a:rPr lang="el" dirty="0" err="1">
                <a:latin typeface="Calibri" panose="020F0502020204030204" pitchFamily="34" charset="0"/>
                <a:cs typeface="Calibri" panose="020F0502020204030204" pitchFamily="34" charset="0"/>
              </a:rPr>
              <a:t>πρακτική εξάσκηση </a:t>
            </a:r>
            <a:r>
              <a:rPr lang="el" dirty="0">
                <a:latin typeface="Calibri" panose="020F0502020204030204" pitchFamily="34" charset="0"/>
                <a:cs typeface="Calibri" panose="020F0502020204030204" pitchFamily="34" charset="0"/>
              </a:rPr>
              <a:t>.</a:t>
            </a: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r>
              <a:rPr lang="el" u="sng" dirty="0">
                <a:latin typeface="Calibri" panose="020F0502020204030204" pitchFamily="34" charset="0"/>
                <a:cs typeface="Calibri" panose="020F0502020204030204" pitchFamily="34" charset="0"/>
              </a:rPr>
              <a:t>Προτού ξεκινήσουμε :</a:t>
            </a:r>
            <a:r>
              <a:rPr lang="el" dirty="0">
                <a:latin typeface="Calibri" panose="020F0502020204030204" pitchFamily="34" charset="0"/>
                <a:cs typeface="Calibri" panose="020F0502020204030204" pitchFamily="34" charset="0"/>
              </a:rPr>
              <a:t> </a:t>
            </a:r>
            <a:r>
              <a:rPr lang="el" i="1" dirty="0">
                <a:latin typeface="Calibri" panose="020F0502020204030204" pitchFamily="34" charset="0"/>
                <a:cs typeface="Calibri" panose="020F0502020204030204" pitchFamily="34" charset="0"/>
              </a:rPr>
              <a:t>Σκεφτείτε μια εκπαιδευτική συνεδρία που παρακολούθησατε στο παρελθόν . Πώς σε βοηθάει​ να αναπτυχθείς , να αποκτήσεις αυτοπεποίθηση ή να ανοίξουν νέες ευκαιρίες ;</a:t>
            </a:r>
            <a:endParaRPr i="1" dirty="0">
              <a:latin typeface="Calibri" panose="020F0502020204030204" pitchFamily="34" charset="0"/>
              <a:cs typeface="Calibri" panose="020F0502020204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pic>
        <p:nvPicPr>
          <p:cNvPr id="344" name="Google Shape;344;g377fcdc439e_1_133" descr="Uma imagem com Gráficos, círculo, Saturação de cores, laranja&#10;&#10;Os conteúdos gerados por IA poderão estar incorretos."/>
          <p:cNvPicPr preferRelativeResize="0"/>
          <p:nvPr/>
        </p:nvPicPr>
        <p:blipFill rotWithShape="1">
          <a:blip r:embed="rId3">
            <a:alphaModFix/>
          </a:blip>
          <a:srcRect/>
          <a:stretch/>
        </p:blipFill>
        <p:spPr>
          <a:xfrm>
            <a:off x="0" y="0"/>
            <a:ext cx="12192000" cy="6858001"/>
          </a:xfrm>
          <a:prstGeom prst="rect">
            <a:avLst/>
          </a:prstGeom>
          <a:noFill/>
          <a:ln>
            <a:noFill/>
          </a:ln>
        </p:spPr>
      </p:pic>
      <p:sp>
        <p:nvSpPr>
          <p:cNvPr id="345" name="Google Shape;345;g377fcdc439e_1_133"/>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l"/>
              <a:t>Μορφές εκπαίδευσης</a:t>
            </a:r>
            <a:endParaRPr/>
          </a:p>
        </p:txBody>
      </p:sp>
      <p:sp>
        <p:nvSpPr>
          <p:cNvPr id="346" name="Google Shape;346;g377fcdc439e_1_133"/>
          <p:cNvSpPr txBox="1"/>
          <p:nvPr/>
        </p:nvSpPr>
        <p:spPr>
          <a:xfrm>
            <a:off x="3659868" y="3004501"/>
            <a:ext cx="1997130" cy="184661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l-GR" sz="1800" b="1" dirty="0">
                <a:solidFill>
                  <a:schemeClr val="lt1"/>
                </a:solidFill>
                <a:latin typeface="Calibri" panose="020F0502020204030204" pitchFamily="34" charset="0"/>
                <a:cs typeface="Calibri" panose="020F0502020204030204" pitchFamily="34" charset="0"/>
              </a:rPr>
              <a:t>Μεικτή μάθηση</a:t>
            </a:r>
          </a:p>
          <a:p>
            <a:pPr marL="0" marR="0" lvl="0" indent="0" algn="ctr" rtl="0">
              <a:lnSpc>
                <a:spcPct val="100000"/>
              </a:lnSpc>
              <a:spcBef>
                <a:spcPts val="0"/>
              </a:spcBef>
              <a:spcAft>
                <a:spcPts val="0"/>
              </a:spcAft>
              <a:buClr>
                <a:srgbClr val="000000"/>
              </a:buClr>
              <a:buSzPts val="1800"/>
              <a:buFont typeface="Arial"/>
              <a:buNone/>
            </a:pPr>
            <a:r>
              <a:rPr lang="el" sz="1600" dirty="0">
                <a:solidFill>
                  <a:schemeClr val="lt1"/>
                </a:solidFill>
                <a:latin typeface="Calibri" panose="020F0502020204030204" pitchFamily="34" charset="0"/>
                <a:cs typeface="Calibri" panose="020F0502020204030204" pitchFamily="34" charset="0"/>
              </a:rPr>
              <a:t>Συνδυασμός δραστηριοτήτων πρόσωπο με πρόσωπο και διαδικτυακών δραστηριοτήτων.</a:t>
            </a:r>
            <a:endParaRPr sz="1600" b="0" i="0" u="none" strike="noStrike" cap="none" dirty="0">
              <a:solidFill>
                <a:schemeClr val="lt1"/>
              </a:solidFill>
              <a:latin typeface="Calibri" panose="020F0502020204030204" pitchFamily="34" charset="0"/>
              <a:cs typeface="Calibri" panose="020F0502020204030204" pitchFamily="34" charset="0"/>
              <a:sym typeface="Arial"/>
            </a:endParaRPr>
          </a:p>
        </p:txBody>
      </p:sp>
      <p:sp>
        <p:nvSpPr>
          <p:cNvPr id="347" name="Google Shape;347;g377fcdc439e_1_133"/>
          <p:cNvSpPr txBox="1"/>
          <p:nvPr/>
        </p:nvSpPr>
        <p:spPr>
          <a:xfrm>
            <a:off x="6394033" y="2957701"/>
            <a:ext cx="2138100" cy="18773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l" sz="1800" b="1" dirty="0">
                <a:solidFill>
                  <a:schemeClr val="lt1"/>
                </a:solidFill>
                <a:latin typeface="Calibri" panose="020F0502020204030204" pitchFamily="34" charset="0"/>
                <a:cs typeface="Calibri" panose="020F0502020204030204" pitchFamily="34" charset="0"/>
              </a:rPr>
              <a:t>Διαδικτυακή</a:t>
            </a:r>
            <a:endParaRPr sz="1800" b="1" dirty="0">
              <a:solidFill>
                <a:schemeClr val="lt1"/>
              </a:solidFill>
              <a:latin typeface="Calibri" panose="020F0502020204030204" pitchFamily="34" charset="0"/>
              <a:cs typeface="Calibri" panose="020F0502020204030204" pitchFamily="34" charset="0"/>
            </a:endParaRPr>
          </a:p>
          <a:p>
            <a:pPr marL="0" marR="0" lvl="0" indent="0" algn="ctr" rtl="0">
              <a:lnSpc>
                <a:spcPct val="100000"/>
              </a:lnSpc>
              <a:spcBef>
                <a:spcPts val="0"/>
              </a:spcBef>
              <a:spcAft>
                <a:spcPts val="0"/>
              </a:spcAft>
              <a:buClr>
                <a:srgbClr val="000000"/>
              </a:buClr>
              <a:buSzPts val="1800"/>
              <a:buFont typeface="Arial"/>
              <a:buNone/>
            </a:pPr>
            <a:r>
              <a:rPr lang="el" sz="1800" b="1" dirty="0">
                <a:solidFill>
                  <a:schemeClr val="lt1"/>
                </a:solidFill>
                <a:latin typeface="Calibri" panose="020F0502020204030204" pitchFamily="34" charset="0"/>
                <a:cs typeface="Calibri" panose="020F0502020204030204" pitchFamily="34" charset="0"/>
              </a:rPr>
              <a:t>μάθηση</a:t>
            </a:r>
            <a:endParaRPr sz="1800" b="1" dirty="0">
              <a:solidFill>
                <a:schemeClr val="lt1"/>
              </a:solidFill>
              <a:latin typeface="Calibri" panose="020F0502020204030204" pitchFamily="34" charset="0"/>
              <a:cs typeface="Calibri" panose="020F0502020204030204" pitchFamily="34" charset="0"/>
            </a:endParaRPr>
          </a:p>
          <a:p>
            <a:pPr marL="0" lvl="0" indent="0" algn="ctr" rtl="0">
              <a:spcBef>
                <a:spcPts val="0"/>
              </a:spcBef>
              <a:spcAft>
                <a:spcPts val="0"/>
              </a:spcAft>
              <a:buClr>
                <a:schemeClr val="dk1"/>
              </a:buClr>
              <a:buSzPts val="1600"/>
              <a:buFont typeface="Arial"/>
              <a:buNone/>
            </a:pPr>
            <a:r>
              <a:rPr lang="el" sz="1600" dirty="0">
                <a:solidFill>
                  <a:schemeClr val="lt1"/>
                </a:solidFill>
                <a:latin typeface="Calibri" panose="020F0502020204030204" pitchFamily="34" charset="0"/>
                <a:cs typeface="Calibri" panose="020F0502020204030204" pitchFamily="34" charset="0"/>
              </a:rPr>
              <a:t>Πλήρως ψηφιακό, με ζωντανές συνεδρίες ή ενότητες με αυτορυθμιζόμενο ρυθμό.</a:t>
            </a:r>
            <a:endParaRPr sz="1600" dirty="0">
              <a:solidFill>
                <a:schemeClr val="lt1"/>
              </a:solidFill>
              <a:latin typeface="Calibri" panose="020F0502020204030204" pitchFamily="34" charset="0"/>
              <a:cs typeface="Calibri" panose="020F0502020204030204" pitchFamily="34" charset="0"/>
            </a:endParaRPr>
          </a:p>
        </p:txBody>
      </p:sp>
      <p:sp>
        <p:nvSpPr>
          <p:cNvPr id="348" name="Google Shape;348;g377fcdc439e_1_133"/>
          <p:cNvSpPr txBox="1"/>
          <p:nvPr/>
        </p:nvSpPr>
        <p:spPr>
          <a:xfrm>
            <a:off x="9192096" y="3004501"/>
            <a:ext cx="2138100" cy="1385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l" sz="1800" b="1" dirty="0">
                <a:solidFill>
                  <a:schemeClr val="lt1"/>
                </a:solidFill>
                <a:latin typeface="Calibri" panose="020F0502020204030204" pitchFamily="34" charset="0"/>
                <a:cs typeface="Calibri" panose="020F0502020204030204" pitchFamily="34" charset="0"/>
              </a:rPr>
              <a:t>Εν ώρα εργασίας</a:t>
            </a:r>
            <a:endParaRPr sz="1800" b="1" dirty="0">
              <a:solidFill>
                <a:schemeClr val="lt1"/>
              </a:solidFill>
              <a:latin typeface="Calibri" panose="020F0502020204030204" pitchFamily="34" charset="0"/>
              <a:cs typeface="Calibri" panose="020F0502020204030204" pitchFamily="34" charset="0"/>
            </a:endParaRPr>
          </a:p>
          <a:p>
            <a:pPr marL="0" marR="0" lvl="0" indent="0" algn="ctr" rtl="0">
              <a:lnSpc>
                <a:spcPct val="100000"/>
              </a:lnSpc>
              <a:spcBef>
                <a:spcPts val="0"/>
              </a:spcBef>
              <a:spcAft>
                <a:spcPts val="0"/>
              </a:spcAft>
              <a:buClr>
                <a:srgbClr val="000000"/>
              </a:buClr>
              <a:buSzPts val="1800"/>
              <a:buFont typeface="Arial"/>
              <a:buNone/>
            </a:pPr>
            <a:r>
              <a:rPr lang="el" sz="1800" b="1" dirty="0">
                <a:solidFill>
                  <a:schemeClr val="lt1"/>
                </a:solidFill>
                <a:latin typeface="Calibri" panose="020F0502020204030204" pitchFamily="34" charset="0"/>
                <a:cs typeface="Calibri" panose="020F0502020204030204" pitchFamily="34" charset="0"/>
              </a:rPr>
              <a:t>εκπαίδευση</a:t>
            </a:r>
            <a:endParaRPr sz="1800" b="1" dirty="0">
              <a:solidFill>
                <a:schemeClr val="lt1"/>
              </a:solidFill>
              <a:latin typeface="Calibri" panose="020F0502020204030204" pitchFamily="34" charset="0"/>
              <a:cs typeface="Calibri" panose="020F0502020204030204" pitchFamily="34" charset="0"/>
            </a:endParaRPr>
          </a:p>
          <a:p>
            <a:pPr marL="0" marR="0" lvl="0" indent="0" algn="ctr" rtl="0">
              <a:lnSpc>
                <a:spcPct val="100000"/>
              </a:lnSpc>
              <a:spcBef>
                <a:spcPts val="0"/>
              </a:spcBef>
              <a:spcAft>
                <a:spcPts val="0"/>
              </a:spcAft>
              <a:buClr>
                <a:srgbClr val="000000"/>
              </a:buClr>
              <a:buSzPts val="1600"/>
              <a:buFont typeface="Arial"/>
              <a:buNone/>
            </a:pPr>
            <a:r>
              <a:rPr lang="el" sz="1600" dirty="0">
                <a:solidFill>
                  <a:schemeClr val="lt1"/>
                </a:solidFill>
                <a:latin typeface="Calibri" panose="020F0502020204030204" pitchFamily="34" charset="0"/>
                <a:cs typeface="Calibri" panose="020F0502020204030204" pitchFamily="34" charset="0"/>
              </a:rPr>
              <a:t>Άμεση μάθηση μέσω εργασιακών καθηκόντων ή καθοδήγησης.</a:t>
            </a:r>
            <a:endParaRPr sz="1600" b="0" i="0" u="none" strike="noStrike" cap="none" dirty="0">
              <a:solidFill>
                <a:schemeClr val="lt1"/>
              </a:solidFill>
              <a:latin typeface="Calibri" panose="020F0502020204030204" pitchFamily="34" charset="0"/>
              <a:cs typeface="Calibri" panose="020F0502020204030204" pitchFamily="34" charset="0"/>
              <a:sym typeface="Arial"/>
            </a:endParaRPr>
          </a:p>
        </p:txBody>
      </p:sp>
      <p:sp>
        <p:nvSpPr>
          <p:cNvPr id="349" name="Google Shape;349;g377fcdc439e_1_133"/>
          <p:cNvSpPr txBox="1"/>
          <p:nvPr/>
        </p:nvSpPr>
        <p:spPr>
          <a:xfrm>
            <a:off x="797877" y="3051475"/>
            <a:ext cx="2202027" cy="13849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l-GR" sz="1800" b="1" dirty="0">
                <a:solidFill>
                  <a:schemeClr val="lt1"/>
                </a:solidFill>
                <a:latin typeface="Calibri" panose="020F0502020204030204" pitchFamily="34" charset="0"/>
                <a:cs typeface="Calibri" panose="020F0502020204030204" pitchFamily="34" charset="0"/>
              </a:rPr>
              <a:t>Φυσική Παρουσία </a:t>
            </a:r>
            <a:endParaRPr sz="1800" b="1" dirty="0">
              <a:solidFill>
                <a:schemeClr val="lt1"/>
              </a:solidFill>
              <a:latin typeface="Calibri" panose="020F0502020204030204" pitchFamily="34" charset="0"/>
              <a:cs typeface="Calibri" panose="020F0502020204030204" pitchFamily="34" charset="0"/>
            </a:endParaRPr>
          </a:p>
          <a:p>
            <a:pPr marL="0" marR="0" lvl="0" indent="0" algn="ctr" rtl="0">
              <a:lnSpc>
                <a:spcPct val="100000"/>
              </a:lnSpc>
              <a:spcBef>
                <a:spcPts val="0"/>
              </a:spcBef>
              <a:spcAft>
                <a:spcPts val="0"/>
              </a:spcAft>
              <a:buClr>
                <a:srgbClr val="000000"/>
              </a:buClr>
              <a:buSzPts val="1800"/>
              <a:buFont typeface="Arial"/>
              <a:buNone/>
            </a:pPr>
            <a:r>
              <a:rPr lang="el" sz="1800" b="1" dirty="0">
                <a:solidFill>
                  <a:schemeClr val="lt1"/>
                </a:solidFill>
                <a:latin typeface="Calibri" panose="020F0502020204030204" pitchFamily="34" charset="0"/>
                <a:cs typeface="Calibri" panose="020F0502020204030204" pitchFamily="34" charset="0"/>
              </a:rPr>
              <a:t>εκπαίδευση</a:t>
            </a:r>
            <a:endParaRPr sz="1800" b="1" i="0" u="none" strike="noStrike" cap="none" dirty="0">
              <a:solidFill>
                <a:schemeClr val="lt1"/>
              </a:solidFill>
              <a:latin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Clr>
                <a:srgbClr val="000000"/>
              </a:buClr>
              <a:buSzPts val="1600"/>
              <a:buFont typeface="Arial"/>
              <a:buNone/>
            </a:pPr>
            <a:r>
              <a:rPr lang="el" sz="1600" dirty="0">
                <a:solidFill>
                  <a:schemeClr val="lt1"/>
                </a:solidFill>
                <a:latin typeface="Calibri" panose="020F0502020204030204" pitchFamily="34" charset="0"/>
                <a:cs typeface="Calibri" panose="020F0502020204030204" pitchFamily="34" charset="0"/>
              </a:rPr>
              <a:t>Παραδοσιακή τάξη, εργαστήρια, μάθηση από ομοτίμους</a:t>
            </a:r>
            <a:endParaRPr sz="1600" b="0" i="0" u="none" strike="noStrike" cap="none" dirty="0">
              <a:solidFill>
                <a:schemeClr val="lt1"/>
              </a:solidFill>
              <a:latin typeface="Calibri" panose="020F0502020204030204" pitchFamily="34" charset="0"/>
              <a:cs typeface="Calibri" panose="020F0502020204030204" pitchFamily="34" charset="0"/>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g377fcdc439e_1_273"/>
          <p:cNvSpPr txBox="1">
            <a:spLocks noGrp="1"/>
          </p:cNvSpPr>
          <p:nvPr>
            <p:ph type="body" idx="1"/>
          </p:nvPr>
        </p:nvSpPr>
        <p:spPr>
          <a:xfrm>
            <a:off x="727841" y="1661775"/>
            <a:ext cx="6047100" cy="1057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1800"/>
              <a:buNone/>
            </a:pPr>
            <a:r>
              <a:rPr lang="el" dirty="0" err="1">
                <a:latin typeface="Calibri" panose="020F0502020204030204" pitchFamily="34" charset="0"/>
                <a:cs typeface="Calibri" panose="020F0502020204030204" pitchFamily="34" charset="0"/>
              </a:rPr>
              <a:t>απασχόλησης </a:t>
            </a:r>
            <a:r>
              <a:rPr lang="el" dirty="0">
                <a:latin typeface="Calibri" panose="020F0502020204030204" pitchFamily="34" charset="0"/>
                <a:cs typeface="Calibri" panose="020F0502020204030204" pitchFamily="34" charset="0"/>
              </a:rPr>
              <a:t>, </a:t>
            </a:r>
            <a:r>
              <a:rPr lang="el" dirty="0" err="1">
                <a:latin typeface="Calibri" panose="020F0502020204030204" pitchFamily="34" charset="0"/>
                <a:cs typeface="Calibri" panose="020F0502020204030204" pitchFamily="34" charset="0"/>
              </a:rPr>
              <a:t>ΜΚΟ </a:t>
            </a:r>
            <a:r>
              <a:rPr lang="el" dirty="0">
                <a:latin typeface="Calibri" panose="020F0502020204030204" pitchFamily="34" charset="0"/>
                <a:cs typeface="Calibri" panose="020F0502020204030204" pitchFamily="34" charset="0"/>
              </a:rPr>
              <a:t>, κοινοτικές υπηρεσίες</a:t>
            </a: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1800"/>
              <a:buNone/>
            </a:pPr>
            <a:endParaRPr dirty="0">
              <a:latin typeface="Calibri" panose="020F0502020204030204" pitchFamily="34" charset="0"/>
              <a:cs typeface="Calibri" panose="020F0502020204030204" pitchFamily="34" charset="0"/>
            </a:endParaRPr>
          </a:p>
          <a:p>
            <a:pPr marL="0" indent="0">
              <a:spcBef>
                <a:spcPts val="0"/>
              </a:spcBef>
            </a:pPr>
            <a:r>
              <a:rPr lang="el" dirty="0">
                <a:latin typeface="Calibri" panose="020F0502020204030204" pitchFamily="34" charset="0"/>
                <a:cs typeface="Calibri" panose="020F0502020204030204" pitchFamily="34" charset="0"/>
              </a:rPr>
              <a:t>💡 </a:t>
            </a:r>
            <a:r>
              <a:rPr lang="el" b="1" dirty="0" err="1">
                <a:latin typeface="Calibri" panose="020F0502020204030204" pitchFamily="34" charset="0"/>
                <a:cs typeface="Calibri" panose="020F0502020204030204" pitchFamily="34" charset="0"/>
              </a:rPr>
              <a:t>Άσκηση </a:t>
            </a:r>
            <a:r>
              <a:rPr lang="el" b="1" dirty="0">
                <a:latin typeface="Calibri" panose="020F0502020204030204" pitchFamily="34" charset="0"/>
                <a:cs typeface="Calibri" panose="020F0502020204030204" pitchFamily="34" charset="0"/>
              </a:rPr>
              <a:t>: </a:t>
            </a:r>
            <a:r>
              <a:rPr lang="el" dirty="0">
                <a:latin typeface="Calibri" panose="020F0502020204030204" pitchFamily="34" charset="0"/>
                <a:cs typeface="Calibri" panose="020F0502020204030204" pitchFamily="34" charset="0"/>
              </a:rPr>
              <a:t>Σε μικρές ομάδες, </a:t>
            </a:r>
            <a:r>
              <a:rPr lang="el" dirty="0" err="1">
                <a:latin typeface="Calibri" panose="020F0502020204030204" pitchFamily="34" charset="0"/>
                <a:cs typeface="Calibri" panose="020F0502020204030204" pitchFamily="34" charset="0"/>
              </a:rPr>
              <a:t>εντοπίστε </a:t>
            </a:r>
            <a:r>
              <a:rPr lang="el" dirty="0">
                <a:latin typeface="Calibri" panose="020F0502020204030204" pitchFamily="34" charset="0"/>
                <a:cs typeface="Calibri" panose="020F0502020204030204" pitchFamily="34" charset="0"/>
              </a:rPr>
              <a:t>5 </a:t>
            </a:r>
            <a:r>
              <a:rPr lang="el" dirty="0" err="1">
                <a:latin typeface="Calibri" panose="020F0502020204030204" pitchFamily="34" charset="0"/>
                <a:cs typeface="Calibri" panose="020F0502020204030204" pitchFamily="34" charset="0"/>
              </a:rPr>
              <a:t>τοπικούς </a:t>
            </a:r>
            <a:r>
              <a:rPr lang="el" dirty="0">
                <a:latin typeface="Calibri" panose="020F0502020204030204" pitchFamily="34" charset="0"/>
                <a:cs typeface="Calibri" panose="020F0502020204030204" pitchFamily="34" charset="0"/>
              </a:rPr>
              <a:t>παρόχους εκπαίδευσης.</a:t>
            </a:r>
            <a:endParaRPr dirty="0">
              <a:latin typeface="Calibri" panose="020F0502020204030204" pitchFamily="34" charset="0"/>
              <a:cs typeface="Calibri" panose="020F0502020204030204" pitchFamily="34" charset="0"/>
            </a:endParaRPr>
          </a:p>
        </p:txBody>
      </p:sp>
      <p:sp>
        <p:nvSpPr>
          <p:cNvPr id="355" name="Google Shape;355;g377fcdc439e_1_273"/>
          <p:cNvSpPr txBox="1">
            <a:spLocks noGrp="1"/>
          </p:cNvSpPr>
          <p:nvPr>
            <p:ph type="body" idx="2"/>
          </p:nvPr>
        </p:nvSpPr>
        <p:spPr>
          <a:xfrm>
            <a:off x="727841" y="1102129"/>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280AC"/>
              </a:buClr>
              <a:buSzPts val="1800"/>
              <a:buNone/>
            </a:pPr>
            <a:r>
              <a:rPr lang="el" dirty="0">
                <a:latin typeface="Calibri" panose="020F0502020204030204" pitchFamily="34" charset="0"/>
                <a:cs typeface="Calibri" panose="020F0502020204030204" pitchFamily="34" charset="0"/>
              </a:rPr>
              <a:t>Τοπικό επίπεδο</a:t>
            </a:r>
            <a:endParaRPr dirty="0">
              <a:latin typeface="Calibri" panose="020F0502020204030204" pitchFamily="34" charset="0"/>
              <a:cs typeface="Calibri" panose="020F0502020204030204" pitchFamily="34" charset="0"/>
            </a:endParaRPr>
          </a:p>
        </p:txBody>
      </p:sp>
      <p:sp>
        <p:nvSpPr>
          <p:cNvPr id="356" name="Google Shape;356;g377fcdc439e_1_273"/>
          <p:cNvSpPr txBox="1">
            <a:spLocks noGrp="1"/>
          </p:cNvSpPr>
          <p:nvPr>
            <p:ph type="body" idx="4"/>
          </p:nvPr>
        </p:nvSpPr>
        <p:spPr>
          <a:xfrm>
            <a:off x="362082" y="253012"/>
            <a:ext cx="93777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l" dirty="0">
                <a:latin typeface="Calibri" panose="020F0502020204030204" pitchFamily="34" charset="0"/>
                <a:cs typeface="Calibri" panose="020F0502020204030204" pitchFamily="34" charset="0"/>
              </a:rPr>
              <a:t>Πού να ψάξω;</a:t>
            </a:r>
            <a:endParaRPr dirty="0">
              <a:latin typeface="Calibri" panose="020F0502020204030204" pitchFamily="34" charset="0"/>
              <a:cs typeface="Calibri" panose="020F0502020204030204" pitchFamily="34" charset="0"/>
            </a:endParaRPr>
          </a:p>
        </p:txBody>
      </p:sp>
      <p:sp>
        <p:nvSpPr>
          <p:cNvPr id="357" name="Google Shape;357;g377fcdc439e_1_273"/>
          <p:cNvSpPr txBox="1">
            <a:spLocks noGrp="1"/>
          </p:cNvSpPr>
          <p:nvPr>
            <p:ph type="body" idx="5"/>
          </p:nvPr>
        </p:nvSpPr>
        <p:spPr>
          <a:xfrm>
            <a:off x="727841" y="3523331"/>
            <a:ext cx="6047100" cy="1057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1800"/>
              <a:buNone/>
            </a:pPr>
            <a:r>
              <a:rPr lang="el" dirty="0">
                <a:latin typeface="Calibri" panose="020F0502020204030204" pitchFamily="34" charset="0"/>
                <a:cs typeface="Calibri" panose="020F0502020204030204" pitchFamily="34" charset="0"/>
              </a:rPr>
              <a:t>Συνδικάτα , </a:t>
            </a:r>
            <a:r>
              <a:rPr lang="el" dirty="0" err="1">
                <a:latin typeface="Calibri" panose="020F0502020204030204" pitchFamily="34" charset="0"/>
                <a:cs typeface="Calibri" panose="020F0502020204030204" pitchFamily="34" charset="0"/>
              </a:rPr>
              <a:t>εργοδότες </a:t>
            </a:r>
            <a:r>
              <a:rPr lang="el" dirty="0">
                <a:latin typeface="Calibri" panose="020F0502020204030204" pitchFamily="34" charset="0"/>
                <a:cs typeface="Calibri" panose="020F0502020204030204" pitchFamily="34" charset="0"/>
              </a:rPr>
              <a:t>και </a:t>
            </a:r>
            <a:r>
              <a:rPr lang="el" dirty="0" err="1">
                <a:latin typeface="Calibri" panose="020F0502020204030204" pitchFamily="34" charset="0"/>
                <a:cs typeface="Calibri" panose="020F0502020204030204" pitchFamily="34" charset="0"/>
              </a:rPr>
              <a:t>επαγγελματικοί σύλλογοι</a:t>
            </a:r>
            <a:endParaRPr dirty="0" err="1">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1800"/>
              <a:buNone/>
            </a:pPr>
            <a:endParaRPr dirty="0">
              <a:latin typeface="Calibri" panose="020F0502020204030204" pitchFamily="34" charset="0"/>
              <a:cs typeface="Calibri" panose="020F0502020204030204" pitchFamily="34" charset="0"/>
            </a:endParaRPr>
          </a:p>
          <a:p>
            <a:pPr marL="0" indent="0">
              <a:spcBef>
                <a:spcPts val="0"/>
              </a:spcBef>
            </a:pPr>
            <a:r>
              <a:rPr lang="el" dirty="0">
                <a:latin typeface="Calibri" panose="020F0502020204030204" pitchFamily="34" charset="0"/>
                <a:cs typeface="Calibri" panose="020F0502020204030204" pitchFamily="34" charset="0"/>
              </a:rPr>
              <a:t>💡 </a:t>
            </a:r>
            <a:r>
              <a:rPr lang="el" b="1" dirty="0">
                <a:latin typeface="Calibri" panose="020F0502020204030204" pitchFamily="34" charset="0"/>
                <a:cs typeface="Calibri" panose="020F0502020204030204" pitchFamily="34" charset="0"/>
              </a:rPr>
              <a:t>Άσκηση :</a:t>
            </a:r>
            <a:r>
              <a:rPr lang="el" dirty="0">
                <a:latin typeface="Calibri" panose="020F0502020204030204" pitchFamily="34" charset="0"/>
                <a:cs typeface="Calibri" panose="020F0502020204030204" pitchFamily="34" charset="0"/>
              </a:rPr>
              <a:t> Έχετε ποτέ ακούσει για εκπαίδευση που διοργανώνεται από επαγγελματικό δίκτυο;</a:t>
            </a:r>
            <a:endParaRPr dirty="0">
              <a:latin typeface="Calibri" panose="020F0502020204030204" pitchFamily="34" charset="0"/>
              <a:cs typeface="Calibri" panose="020F0502020204030204" pitchFamily="34" charset="0"/>
            </a:endParaRPr>
          </a:p>
        </p:txBody>
      </p:sp>
      <p:sp>
        <p:nvSpPr>
          <p:cNvPr id="358" name="Google Shape;358;g377fcdc439e_1_273"/>
          <p:cNvSpPr txBox="1">
            <a:spLocks noGrp="1"/>
          </p:cNvSpPr>
          <p:nvPr>
            <p:ph type="body" idx="6"/>
          </p:nvPr>
        </p:nvSpPr>
        <p:spPr>
          <a:xfrm>
            <a:off x="727841" y="2963685"/>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95426"/>
              </a:buClr>
              <a:buSzPts val="1800"/>
              <a:buNone/>
            </a:pPr>
            <a:r>
              <a:rPr lang="el" dirty="0">
                <a:latin typeface="Calibri" panose="020F0502020204030204" pitchFamily="34" charset="0"/>
                <a:cs typeface="Calibri" panose="020F0502020204030204" pitchFamily="34" charset="0"/>
              </a:rPr>
              <a:t>Επαγγελματικά δίκτυα</a:t>
            </a:r>
            <a:endParaRPr dirty="0">
              <a:latin typeface="Calibri" panose="020F0502020204030204" pitchFamily="34" charset="0"/>
              <a:cs typeface="Calibri" panose="020F0502020204030204" pitchFamily="34" charset="0"/>
            </a:endParaRPr>
          </a:p>
        </p:txBody>
      </p:sp>
      <p:sp>
        <p:nvSpPr>
          <p:cNvPr id="359" name="Google Shape;359;g377fcdc439e_1_273"/>
          <p:cNvSpPr txBox="1">
            <a:spLocks noGrp="1"/>
          </p:cNvSpPr>
          <p:nvPr>
            <p:ph type="body" idx="7"/>
          </p:nvPr>
        </p:nvSpPr>
        <p:spPr>
          <a:xfrm>
            <a:off x="727851" y="5384875"/>
            <a:ext cx="6917400" cy="1057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1800"/>
              <a:buNone/>
            </a:pPr>
            <a:r>
              <a:rPr lang="el-GR" dirty="0">
                <a:latin typeface="Calibri" panose="020F0502020204030204" pitchFamily="34" charset="0"/>
                <a:cs typeface="Calibri" panose="020F0502020204030204" pitchFamily="34" charset="0"/>
              </a:rPr>
              <a:t>Πρωτοβουλίες και έργα</a:t>
            </a:r>
            <a:r>
              <a:rPr lang="en-US" dirty="0">
                <a:latin typeface="Calibri" panose="020F0502020204030204" pitchFamily="34" charset="0"/>
                <a:cs typeface="Calibri" panose="020F0502020204030204" pitchFamily="34" charset="0"/>
              </a:rPr>
              <a:t> </a:t>
            </a:r>
            <a:r>
              <a:rPr lang="el-GR" dirty="0">
                <a:latin typeface="Calibri" panose="020F0502020204030204" pitchFamily="34" charset="0"/>
                <a:cs typeface="Calibri" panose="020F0502020204030204" pitchFamily="34" charset="0"/>
              </a:rPr>
              <a:t>με επικεφαλής τη κυβέρνηση και με την υποστήριξη της ΕΕ</a:t>
            </a:r>
          </a:p>
          <a:p>
            <a:pPr marL="0" lvl="0" indent="0" algn="l" rtl="0">
              <a:lnSpc>
                <a:spcPct val="90000"/>
              </a:lnSpc>
              <a:spcBef>
                <a:spcPts val="0"/>
              </a:spcBef>
              <a:spcAft>
                <a:spcPts val="0"/>
              </a:spcAft>
              <a:buClr>
                <a:srgbClr val="3A3838"/>
              </a:buClr>
              <a:buSzPts val="1800"/>
              <a:buNone/>
            </a:pPr>
            <a:endParaRPr dirty="0">
              <a:latin typeface="Calibri" panose="020F0502020204030204" pitchFamily="34" charset="0"/>
              <a:cs typeface="Calibri" panose="020F0502020204030204" pitchFamily="34" charset="0"/>
            </a:endParaRPr>
          </a:p>
          <a:p>
            <a:pPr marL="0" indent="0">
              <a:spcBef>
                <a:spcPts val="0"/>
              </a:spcBef>
            </a:pPr>
            <a:r>
              <a:rPr lang="el" dirty="0">
                <a:latin typeface="Calibri" panose="020F0502020204030204" pitchFamily="34" charset="0"/>
                <a:cs typeface="Calibri" panose="020F0502020204030204" pitchFamily="34" charset="0"/>
              </a:rPr>
              <a:t>💡 </a:t>
            </a:r>
            <a:r>
              <a:rPr lang="el" b="1" dirty="0">
                <a:latin typeface="Calibri" panose="020F0502020204030204" pitchFamily="34" charset="0"/>
                <a:cs typeface="Calibri" panose="020F0502020204030204" pitchFamily="34" charset="0"/>
              </a:rPr>
              <a:t>Άσκηση : </a:t>
            </a:r>
            <a:r>
              <a:rPr lang="el" dirty="0">
                <a:latin typeface="Calibri" panose="020F0502020204030204" pitchFamily="34" charset="0"/>
                <a:cs typeface="Calibri" panose="020F0502020204030204" pitchFamily="34" charset="0"/>
              </a:rPr>
              <a:t>Σε μικρές ομάδες, προσδιορίστε τουλάχιστον 3 τέτοια προγράμματα κατάρτισης .</a:t>
            </a:r>
            <a:endParaRPr dirty="0">
              <a:latin typeface="Calibri" panose="020F0502020204030204" pitchFamily="34" charset="0"/>
              <a:cs typeface="Calibri" panose="020F0502020204030204" pitchFamily="34" charset="0"/>
            </a:endParaRPr>
          </a:p>
        </p:txBody>
      </p:sp>
      <p:sp>
        <p:nvSpPr>
          <p:cNvPr id="360" name="Google Shape;360;g377fcdc439e_1_273"/>
          <p:cNvSpPr txBox="1">
            <a:spLocks noGrp="1"/>
          </p:cNvSpPr>
          <p:nvPr>
            <p:ph type="body" idx="8"/>
          </p:nvPr>
        </p:nvSpPr>
        <p:spPr>
          <a:xfrm>
            <a:off x="727841" y="4825241"/>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1800"/>
              <a:buNone/>
            </a:pPr>
            <a:r>
              <a:rPr lang="el" dirty="0">
                <a:latin typeface="Calibri" panose="020F0502020204030204" pitchFamily="34" charset="0"/>
                <a:cs typeface="Calibri" panose="020F0502020204030204" pitchFamily="34" charset="0"/>
              </a:rPr>
              <a:t>(Υπερ)εθνικό επίπεδο</a:t>
            </a:r>
            <a:endParaRPr dirty="0">
              <a:latin typeface="Calibri" panose="020F0502020204030204" pitchFamily="34" charset="0"/>
              <a:cs typeface="Calibri" panose="020F0502020204030204" pitchFamily="34" charset="0"/>
            </a:endParaRPr>
          </a:p>
        </p:txBody>
      </p:sp>
      <p:pic>
        <p:nvPicPr>
          <p:cNvPr id="361" name="Google Shape;361;g377fcdc439e_1_273" descr="Uma imagem com vestuário, pessoa, Cara humana, calças de ganga&#10;&#10;Os conteúdos gerados por IA poderão estar incorretos."/>
          <p:cNvPicPr preferRelativeResize="0">
            <a:picLocks noGrp="1"/>
          </p:cNvPicPr>
          <p:nvPr>
            <p:ph type="pic" idx="3"/>
          </p:nvPr>
        </p:nvPicPr>
        <p:blipFill rotWithShape="1">
          <a:blip r:embed="rId3">
            <a:alphaModFix/>
          </a:blip>
          <a:srcRect l="25139" r="25139"/>
          <a:stretch/>
        </p:blipFill>
        <p:spPr>
          <a:xfrm>
            <a:off x="8021782" y="1260764"/>
            <a:ext cx="4170219" cy="544196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g377fcdc439e_1_800"/>
          <p:cNvSpPr txBox="1">
            <a:spLocks noGrp="1"/>
          </p:cNvSpPr>
          <p:nvPr>
            <p:ph type="body" idx="1"/>
          </p:nvPr>
        </p:nvSpPr>
        <p:spPr>
          <a:xfrm>
            <a:off x="362079" y="253012"/>
            <a:ext cx="6861600" cy="483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E64424"/>
              </a:buClr>
              <a:buSzPts val="3200"/>
              <a:buNone/>
            </a:pPr>
            <a:r>
              <a:rPr lang="el" dirty="0">
                <a:solidFill>
                  <a:srgbClr val="E64424"/>
                </a:solidFill>
                <a:latin typeface="Calibri" panose="020F0502020204030204" pitchFamily="34" charset="0"/>
                <a:cs typeface="Calibri" panose="020F0502020204030204" pitchFamily="34" charset="0"/>
              </a:rPr>
              <a:t>Μην ξεχνάτε τις </a:t>
            </a:r>
            <a:r>
              <a:rPr lang="el" i="1" dirty="0">
                <a:solidFill>
                  <a:srgbClr val="E64424"/>
                </a:solidFill>
                <a:latin typeface="Calibri" panose="020F0502020204030204" pitchFamily="34" charset="0"/>
                <a:cs typeface="Calibri" panose="020F0502020204030204" pitchFamily="34" charset="0"/>
              </a:rPr>
              <a:t>διαδικτυακές ψηφιακές πλατφόρμες</a:t>
            </a:r>
            <a:endParaRPr lang="en-US" i="1" dirty="0">
              <a:solidFill>
                <a:srgbClr val="E64424"/>
              </a:solidFill>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E95426"/>
              </a:buClr>
              <a:buSzPts val="3200"/>
              <a:buNone/>
            </a:pPr>
            <a:endParaRPr dirty="0"/>
          </a:p>
        </p:txBody>
      </p:sp>
      <p:sp>
        <p:nvSpPr>
          <p:cNvPr id="367" name="Google Shape;367;g377fcdc439e_1_800"/>
          <p:cNvSpPr txBox="1">
            <a:spLocks noGrp="1"/>
          </p:cNvSpPr>
          <p:nvPr>
            <p:ph type="body" idx="2"/>
          </p:nvPr>
        </p:nvSpPr>
        <p:spPr>
          <a:xfrm>
            <a:off x="362075" y="1728352"/>
            <a:ext cx="6861600" cy="4459200"/>
          </a:xfrm>
          <a:prstGeom prst="rect">
            <a:avLst/>
          </a:prstGeom>
          <a:noFill/>
          <a:ln>
            <a:noFill/>
          </a:ln>
        </p:spPr>
        <p:txBody>
          <a:bodyPr spcFirstLastPara="1" wrap="square" lIns="91425" tIns="45700" rIns="91425" bIns="45700" anchor="t" anchorCtr="0">
            <a:noAutofit/>
          </a:bodyPr>
          <a:lstStyle/>
          <a:p>
            <a:pPr marL="457200" lvl="0" indent="-355600" algn="l" rtl="0">
              <a:spcBef>
                <a:spcPts val="0"/>
              </a:spcBef>
              <a:spcAft>
                <a:spcPts val="0"/>
              </a:spcAft>
              <a:buSzPts val="2000"/>
              <a:buChar char="●"/>
            </a:pPr>
            <a:r>
              <a:rPr lang="el" dirty="0">
                <a:latin typeface="Calibri"/>
              </a:rPr>
              <a:t>Οι διαδικτυακές ψηφιακές πλατφόρμες παρέχουν επίσης πρόσβαση σε μαθήματα, σεμινάρια και προγράμματα κατάρτισης.</a:t>
            </a:r>
            <a:endParaRPr lang="en-US" dirty="0">
              <a:latin typeface="Calibri"/>
            </a:endParaRPr>
          </a:p>
          <a:p>
            <a:pPr marL="457200" lvl="0" indent="0" algn="l" rtl="0">
              <a:spcBef>
                <a:spcPts val="0"/>
              </a:spcBef>
              <a:spcAft>
                <a:spcPts val="0"/>
              </a:spcAft>
              <a:buNone/>
            </a:pPr>
            <a:endParaRPr dirty="0">
              <a:latin typeface="Calibri"/>
            </a:endParaRPr>
          </a:p>
          <a:p>
            <a:pPr marL="457200" lvl="0" indent="-355600" algn="l" rtl="0">
              <a:spcBef>
                <a:spcPts val="0"/>
              </a:spcBef>
              <a:spcAft>
                <a:spcPts val="0"/>
              </a:spcAft>
              <a:buSzPts val="2000"/>
              <a:buChar char="●"/>
            </a:pPr>
            <a:r>
              <a:rPr lang="el" dirty="0">
                <a:latin typeface="Calibri"/>
              </a:rPr>
              <a:t>Διατίθεται σε πολλές μορφές: ανοιχτές πλατφόρμες, πανεπιστημιακές πύλες, ιστότοποι επαγγελματικής δικτύωσης όπως το LinkedIn.</a:t>
            </a:r>
            <a:endParaRPr dirty="0">
              <a:latin typeface="Calibri"/>
            </a:endParaRPr>
          </a:p>
          <a:p>
            <a:pPr marL="457200" lvl="0" indent="0" algn="l" rtl="0">
              <a:spcBef>
                <a:spcPts val="0"/>
              </a:spcBef>
              <a:spcAft>
                <a:spcPts val="0"/>
              </a:spcAft>
              <a:buNone/>
            </a:pPr>
            <a:endParaRPr dirty="0">
              <a:latin typeface="Calibri"/>
            </a:endParaRPr>
          </a:p>
          <a:p>
            <a:pPr marL="457200" lvl="0" indent="-355600" algn="l" rtl="0">
              <a:spcBef>
                <a:spcPts val="0"/>
              </a:spcBef>
              <a:spcAft>
                <a:spcPts val="0"/>
              </a:spcAft>
              <a:buSzPts val="2000"/>
              <a:buChar char="●"/>
            </a:pPr>
            <a:r>
              <a:rPr lang="el" dirty="0">
                <a:latin typeface="Calibri"/>
              </a:rPr>
              <a:t>Με την πάροδο του χρόνου, αυτές οι πλατφόρμες έχουν οδηγήσει στην ανάπτυξη όρων όπως η ηλεκτρονική μάθηση ή η διαδικτυακή μάθηση, και τα MOOC (μαζικά ανοιχτά διαδικτυακά μαθήματα).</a:t>
            </a:r>
            <a:endParaRPr dirty="0">
              <a:latin typeface="Calibri"/>
            </a:endParaRPr>
          </a:p>
          <a:p>
            <a:pPr marL="457200" lvl="0" indent="0" algn="l" rtl="0">
              <a:spcBef>
                <a:spcPts val="0"/>
              </a:spcBef>
              <a:spcAft>
                <a:spcPts val="0"/>
              </a:spcAft>
              <a:buNone/>
            </a:pPr>
            <a:endParaRPr dirty="0">
              <a:latin typeface="Calibri"/>
            </a:endParaRPr>
          </a:p>
          <a:p>
            <a:pPr marL="457200" lvl="0" indent="-355600" algn="l" rtl="0">
              <a:spcBef>
                <a:spcPts val="0"/>
              </a:spcBef>
              <a:spcAft>
                <a:spcPts val="0"/>
              </a:spcAft>
              <a:buSzPts val="2000"/>
              <a:buChar char="●"/>
            </a:pPr>
            <a:r>
              <a:rPr lang="el" dirty="0">
                <a:latin typeface="Calibri"/>
              </a:rPr>
              <a:t>Αυτός ο τύπος μάθησης παρέχει ευελιξία, επιτρέποντάς σας να </a:t>
            </a:r>
            <a:r>
              <a:rPr lang="el" b="1" dirty="0">
                <a:latin typeface="Calibri"/>
              </a:rPr>
              <a:t>μαθαίνετε οποτεδήποτε και οπουδήποτε </a:t>
            </a:r>
            <a:r>
              <a:rPr lang="el" dirty="0">
                <a:latin typeface="Calibri"/>
              </a:rPr>
              <a:t>. Είναι συχνά οικονομικά προσιτός ή ακόμα και δωρεάν, με ορισμένα μαθήματα να προσφέρουν πιστοποιητικά. Αυτή η προσέγγιση με αυτορυθμιζόμενο ρυθμό είναι ιδιαίτερα χρήσιμη για την εξισορρόπηση της μάθησης με τις οικογενειακές και επαγγελματικές υποχρεώσεις.</a:t>
            </a:r>
            <a:endParaRPr dirty="0">
              <a:latin typeface="Calibri"/>
            </a:endParaRPr>
          </a:p>
        </p:txBody>
      </p:sp>
      <p:pic>
        <p:nvPicPr>
          <p:cNvPr id="368" name="Google Shape;368;g377fcdc439e_1_800" title="HERA Labs (1).png"/>
          <p:cNvPicPr preferRelativeResize="0">
            <a:picLocks noGrp="1"/>
          </p:cNvPicPr>
          <p:nvPr>
            <p:ph type="pic" idx="3"/>
          </p:nvPr>
        </p:nvPicPr>
        <p:blipFill rotWithShape="1">
          <a:blip r:embed="rId3">
            <a:alphaModFix/>
          </a:blip>
          <a:srcRect l="65357" t="980" b="-980"/>
          <a:stretch/>
        </p:blipFill>
        <p:spPr>
          <a:xfrm>
            <a:off x="7856777" y="296838"/>
            <a:ext cx="3858000" cy="62643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g377fcdc439e_1_405"/>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l" dirty="0">
                <a:latin typeface="Calibri" panose="020F0502020204030204" pitchFamily="34" charset="0"/>
                <a:cs typeface="Calibri" panose="020F0502020204030204" pitchFamily="34" charset="0"/>
              </a:rPr>
              <a:t>Παραδείγματα διαδικτυακών ψηφιακών πλατφορμών</a:t>
            </a:r>
            <a:endParaRPr dirty="0">
              <a:latin typeface="Calibri" panose="020F0502020204030204" pitchFamily="34" charset="0"/>
              <a:cs typeface="Calibri" panose="020F0502020204030204" pitchFamily="34" charset="0"/>
            </a:endParaRPr>
          </a:p>
        </p:txBody>
      </p:sp>
      <p:sp>
        <p:nvSpPr>
          <p:cNvPr id="374" name="Google Shape;374;g377fcdc439e_1_405"/>
          <p:cNvSpPr txBox="1">
            <a:spLocks noGrp="1"/>
          </p:cNvSpPr>
          <p:nvPr>
            <p:ph type="body" idx="2"/>
          </p:nvPr>
        </p:nvSpPr>
        <p:spPr>
          <a:xfrm>
            <a:off x="362081" y="1116135"/>
            <a:ext cx="5383500" cy="545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el" b="1" dirty="0">
                <a:latin typeface="Calibri" panose="020F0502020204030204" pitchFamily="34" charset="0"/>
                <a:cs typeface="Calibri" panose="020F0502020204030204" pitchFamily="34" charset="0"/>
              </a:rPr>
              <a:t>Παγκόσμιο</a:t>
            </a:r>
            <a:endParaRPr b="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b="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r>
              <a:rPr lang="el" i="1" dirty="0" err="1">
                <a:latin typeface="Calibri" panose="020F0502020204030204" pitchFamily="34" charset="0"/>
                <a:cs typeface="Calibri" panose="020F0502020204030204" pitchFamily="34" charset="0"/>
              </a:rPr>
              <a:t>Coursera</a:t>
            </a:r>
            <a:endParaRPr i="1" dirty="0" err="1">
              <a:latin typeface="Calibri" panose="020F0502020204030204" pitchFamily="34" charset="0"/>
              <a:cs typeface="Calibri" panose="020F0502020204030204" pitchFamily="34" charset="0"/>
            </a:endParaRPr>
          </a:p>
          <a:p>
            <a:pPr marL="0" lvl="0" indent="0" algn="l">
              <a:lnSpc>
                <a:spcPct val="90000"/>
              </a:lnSpc>
              <a:spcBef>
                <a:spcPts val="0"/>
              </a:spcBef>
              <a:spcAft>
                <a:spcPts val="0"/>
              </a:spcAft>
              <a:buNone/>
            </a:pPr>
            <a:r>
              <a:rPr lang="el" dirty="0">
                <a:latin typeface="Calibri" panose="020F0502020204030204" pitchFamily="34" charset="0"/>
                <a:cs typeface="Calibri" panose="020F0502020204030204" pitchFamily="34" charset="0"/>
              </a:rPr>
              <a:t>https://www.coursera.org/</a:t>
            </a:r>
          </a:p>
          <a:p>
            <a:pPr marL="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dirty="0">
              <a:latin typeface="Calibri" panose="020F0502020204030204" pitchFamily="34" charset="0"/>
              <a:cs typeface="Calibri" panose="020F0502020204030204" pitchFamily="34" charset="0"/>
            </a:endParaRPr>
          </a:p>
          <a:p>
            <a:pPr marL="0" indent="0">
              <a:spcBef>
                <a:spcPts val="0"/>
              </a:spcBef>
            </a:pPr>
            <a:endParaRPr lang="it-IT" i="1" dirty="0">
              <a:latin typeface="Calibri" panose="020F0502020204030204" pitchFamily="34" charset="0"/>
              <a:cs typeface="Calibri" panose="020F0502020204030204" pitchFamily="34" charset="0"/>
            </a:endParaRPr>
          </a:p>
          <a:p>
            <a:pPr marL="0" indent="0">
              <a:spcBef>
                <a:spcPts val="0"/>
              </a:spcBef>
            </a:pPr>
            <a:r>
              <a:rPr lang="el" i="1" dirty="0" err="1">
                <a:latin typeface="Calibri" panose="020F0502020204030204" pitchFamily="34" charset="0"/>
                <a:cs typeface="Calibri" panose="020F0502020204030204" pitchFamily="34" charset="0"/>
              </a:rPr>
              <a:t>EdX</a:t>
            </a:r>
          </a:p>
          <a:p>
            <a:pPr marL="0" lvl="0" indent="0" algn="l">
              <a:lnSpc>
                <a:spcPct val="90000"/>
              </a:lnSpc>
              <a:spcBef>
                <a:spcPts val="0"/>
              </a:spcBef>
              <a:spcAft>
                <a:spcPts val="0"/>
              </a:spcAft>
              <a:buNone/>
            </a:pPr>
            <a:r>
              <a:rPr lang="el" dirty="0">
                <a:latin typeface="Calibri" panose="020F0502020204030204" pitchFamily="34" charset="0"/>
                <a:cs typeface="Calibri" panose="020F0502020204030204" pitchFamily="34" charset="0"/>
              </a:rPr>
              <a:t>https://www.edx.org/</a:t>
            </a:r>
          </a:p>
        </p:txBody>
      </p:sp>
      <p:sp>
        <p:nvSpPr>
          <p:cNvPr id="375" name="Google Shape;375;g377fcdc439e_1_405"/>
          <p:cNvSpPr txBox="1">
            <a:spLocks noGrp="1"/>
          </p:cNvSpPr>
          <p:nvPr>
            <p:ph type="body" idx="3"/>
          </p:nvPr>
        </p:nvSpPr>
        <p:spPr>
          <a:xfrm>
            <a:off x="6071563" y="1116135"/>
            <a:ext cx="5740800" cy="545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2000"/>
              <a:buNone/>
            </a:pPr>
            <a:r>
              <a:rPr lang="el" b="1" dirty="0">
                <a:latin typeface="Calibri" panose="020F0502020204030204" pitchFamily="34" charset="0"/>
                <a:cs typeface="Calibri" panose="020F0502020204030204" pitchFamily="34" charset="0"/>
              </a:rPr>
              <a:t>ευρωπαϊκό</a:t>
            </a:r>
            <a:endParaRPr b="1" dirty="0" err="1">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b="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r>
              <a:rPr lang="el" i="1" dirty="0">
                <a:latin typeface="Calibri" panose="020F0502020204030204" pitchFamily="34" charset="0"/>
                <a:cs typeface="Calibri" panose="020F0502020204030204" pitchFamily="34" charset="0"/>
              </a:rPr>
              <a:t>Ακαδημία της ΕΕ</a:t>
            </a:r>
            <a:endParaRPr i="1" dirty="0">
              <a:latin typeface="Calibri" panose="020F0502020204030204" pitchFamily="34" charset="0"/>
              <a:cs typeface="Calibri" panose="020F0502020204030204" pitchFamily="34" charset="0"/>
            </a:endParaRPr>
          </a:p>
          <a:p>
            <a:pPr marL="0" lvl="0" indent="0" algn="l">
              <a:lnSpc>
                <a:spcPct val="90000"/>
              </a:lnSpc>
              <a:spcBef>
                <a:spcPts val="0"/>
              </a:spcBef>
              <a:spcAft>
                <a:spcPts val="0"/>
              </a:spcAft>
              <a:buNone/>
            </a:pPr>
            <a:r>
              <a:rPr lang="el" dirty="0">
                <a:latin typeface="Calibri" panose="020F0502020204030204" pitchFamily="34" charset="0"/>
                <a:cs typeface="Calibri" panose="020F0502020204030204" pitchFamily="34" charset="0"/>
              </a:rPr>
              <a:t>https://academy.europa.eu/</a:t>
            </a:r>
          </a:p>
          <a:p>
            <a:pPr marL="0" lvl="0" indent="0" algn="l" rtl="0">
              <a:lnSpc>
                <a:spcPct val="90000"/>
              </a:lnSpc>
              <a:spcBef>
                <a:spcPts val="0"/>
              </a:spcBef>
              <a:spcAft>
                <a:spcPts val="0"/>
              </a:spcAft>
              <a:buClr>
                <a:srgbClr val="3A3838"/>
              </a:buClr>
              <a:buSzPts val="2000"/>
              <a:buNone/>
            </a:pPr>
            <a:endParaRPr i="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i="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i="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i="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i="1" dirty="0">
              <a:latin typeface="Calibri" panose="020F0502020204030204" pitchFamily="34" charset="0"/>
              <a:cs typeface="Calibri" panose="020F0502020204030204" pitchFamily="34" charset="0"/>
            </a:endParaRPr>
          </a:p>
          <a:p>
            <a:pPr marL="0" indent="0">
              <a:spcBef>
                <a:spcPts val="0"/>
              </a:spcBef>
            </a:pPr>
            <a:endParaRPr lang="it-IT" i="1"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r>
              <a:rPr lang="el" i="1" dirty="0">
                <a:latin typeface="Calibri" panose="020F0502020204030204" pitchFamily="34" charset="0"/>
                <a:cs typeface="Calibri" panose="020F0502020204030204" pitchFamily="34" charset="0"/>
              </a:rPr>
              <a:t>EPALE</a:t>
            </a:r>
          </a:p>
          <a:p>
            <a:pPr marL="0" indent="0">
              <a:spcBef>
                <a:spcPts val="0"/>
              </a:spcBef>
            </a:pPr>
            <a:r>
              <a:rPr lang="el" dirty="0">
                <a:latin typeface="Calibri" panose="020F0502020204030204" pitchFamily="34" charset="0"/>
                <a:cs typeface="Calibri" panose="020F0502020204030204" pitchFamily="34" charset="0"/>
              </a:rPr>
              <a:t>https://epale.ec.europa.eu/el</a:t>
            </a:r>
          </a:p>
        </p:txBody>
      </p:sp>
      <p:pic>
        <p:nvPicPr>
          <p:cNvPr id="376" name="Google Shape;376;g377fcdc439e_1_405" title="frame.png"/>
          <p:cNvPicPr preferRelativeResize="0"/>
          <p:nvPr/>
        </p:nvPicPr>
        <p:blipFill rotWithShape="1">
          <a:blip r:embed="rId3">
            <a:alphaModFix/>
          </a:blip>
          <a:srcRect l="9942" t="10088"/>
          <a:stretch/>
        </p:blipFill>
        <p:spPr>
          <a:xfrm>
            <a:off x="3523175" y="1648474"/>
            <a:ext cx="1520700" cy="1518175"/>
          </a:xfrm>
          <a:prstGeom prst="rect">
            <a:avLst/>
          </a:prstGeom>
          <a:noFill/>
          <a:ln>
            <a:noFill/>
          </a:ln>
        </p:spPr>
      </p:pic>
      <p:pic>
        <p:nvPicPr>
          <p:cNvPr id="377" name="Google Shape;377;g377fcdc439e_1_405" title="frame (1).png"/>
          <p:cNvPicPr preferRelativeResize="0"/>
          <p:nvPr/>
        </p:nvPicPr>
        <p:blipFill rotWithShape="1">
          <a:blip r:embed="rId4">
            <a:alphaModFix/>
          </a:blip>
          <a:srcRect l="9173" t="8029"/>
          <a:stretch/>
        </p:blipFill>
        <p:spPr>
          <a:xfrm>
            <a:off x="3523175" y="3729007"/>
            <a:ext cx="1520700" cy="1539919"/>
          </a:xfrm>
          <a:prstGeom prst="rect">
            <a:avLst/>
          </a:prstGeom>
          <a:noFill/>
          <a:ln>
            <a:noFill/>
          </a:ln>
        </p:spPr>
      </p:pic>
      <p:pic>
        <p:nvPicPr>
          <p:cNvPr id="378" name="Google Shape;378;g377fcdc439e_1_405" title="frame (2).png"/>
          <p:cNvPicPr preferRelativeResize="0"/>
          <p:nvPr/>
        </p:nvPicPr>
        <p:blipFill rotWithShape="1">
          <a:blip r:embed="rId5">
            <a:alphaModFix/>
          </a:blip>
          <a:srcRect l="10176" t="10176"/>
          <a:stretch/>
        </p:blipFill>
        <p:spPr>
          <a:xfrm>
            <a:off x="9345338" y="1556200"/>
            <a:ext cx="1702700" cy="1702700"/>
          </a:xfrm>
          <a:prstGeom prst="rect">
            <a:avLst/>
          </a:prstGeom>
          <a:noFill/>
          <a:ln>
            <a:noFill/>
          </a:ln>
        </p:spPr>
      </p:pic>
      <p:pic>
        <p:nvPicPr>
          <p:cNvPr id="379" name="Google Shape;379;g377fcdc439e_1_405" title="frame (3).png"/>
          <p:cNvPicPr preferRelativeResize="0"/>
          <p:nvPr/>
        </p:nvPicPr>
        <p:blipFill rotWithShape="1">
          <a:blip r:embed="rId6">
            <a:alphaModFix/>
          </a:blip>
          <a:srcRect l="9641" t="10929"/>
          <a:stretch/>
        </p:blipFill>
        <p:spPr>
          <a:xfrm>
            <a:off x="9738244" y="4013750"/>
            <a:ext cx="1702700" cy="1678431"/>
          </a:xfrm>
          <a:prstGeom prst="rect">
            <a:avLst/>
          </a:prstGeom>
          <a:noFill/>
          <a:ln>
            <a:noFill/>
          </a:ln>
        </p:spPr>
      </p:pic>
      <p:pic>
        <p:nvPicPr>
          <p:cNvPr id="2" name="Picture 1">
            <a:extLst>
              <a:ext uri="{FF2B5EF4-FFF2-40B4-BE49-F238E27FC236}">
                <a16:creationId xmlns:a16="http://schemas.microsoft.com/office/drawing/2014/main" id="{1DA81D1D-7317-E512-FCDC-FF79A65CF113}"/>
              </a:ext>
            </a:extLst>
          </p:cNvPr>
          <p:cNvPicPr>
            <a:picLocks noChangeAspect="1"/>
          </p:cNvPicPr>
          <p:nvPr/>
        </p:nvPicPr>
        <p:blipFill>
          <a:blip r:embed="rId7"/>
          <a:stretch>
            <a:fillRect/>
          </a:stretch>
        </p:blipFill>
        <p:spPr>
          <a:xfrm>
            <a:off x="464344" y="2405062"/>
            <a:ext cx="892970" cy="892970"/>
          </a:xfrm>
          <a:prstGeom prst="rect">
            <a:avLst/>
          </a:prstGeom>
        </p:spPr>
      </p:pic>
      <p:pic>
        <p:nvPicPr>
          <p:cNvPr id="3" name="Picture 2">
            <a:extLst>
              <a:ext uri="{FF2B5EF4-FFF2-40B4-BE49-F238E27FC236}">
                <a16:creationId xmlns:a16="http://schemas.microsoft.com/office/drawing/2014/main" id="{9D60295C-6FF7-ABBE-F481-EC22E9CA4503}"/>
              </a:ext>
            </a:extLst>
          </p:cNvPr>
          <p:cNvPicPr>
            <a:picLocks noChangeAspect="1"/>
          </p:cNvPicPr>
          <p:nvPr/>
        </p:nvPicPr>
        <p:blipFill>
          <a:blip r:embed="rId8"/>
          <a:stretch>
            <a:fillRect/>
          </a:stretch>
        </p:blipFill>
        <p:spPr>
          <a:xfrm>
            <a:off x="357188" y="4533900"/>
            <a:ext cx="1381126" cy="742951"/>
          </a:xfrm>
          <a:prstGeom prst="rect">
            <a:avLst/>
          </a:prstGeom>
        </p:spPr>
      </p:pic>
      <p:pic>
        <p:nvPicPr>
          <p:cNvPr id="5" name="Picture 4" descr="A yellow sign with black letters&#10;&#10;AI-generated content may be incorrect.">
            <a:extLst>
              <a:ext uri="{FF2B5EF4-FFF2-40B4-BE49-F238E27FC236}">
                <a16:creationId xmlns:a16="http://schemas.microsoft.com/office/drawing/2014/main" id="{77D4499A-CFAB-8F95-1A3C-5ACFCCFDC1AD}"/>
              </a:ext>
            </a:extLst>
          </p:cNvPr>
          <p:cNvPicPr>
            <a:picLocks noChangeAspect="1"/>
          </p:cNvPicPr>
          <p:nvPr/>
        </p:nvPicPr>
        <p:blipFill>
          <a:blip r:embed="rId9"/>
          <a:stretch>
            <a:fillRect/>
          </a:stretch>
        </p:blipFill>
        <p:spPr>
          <a:xfrm>
            <a:off x="6091237" y="2405063"/>
            <a:ext cx="2366964" cy="654844"/>
          </a:xfrm>
          <a:prstGeom prst="rect">
            <a:avLst/>
          </a:prstGeom>
        </p:spPr>
      </p:pic>
      <p:pic>
        <p:nvPicPr>
          <p:cNvPr id="6" name="Picture 5">
            <a:extLst>
              <a:ext uri="{FF2B5EF4-FFF2-40B4-BE49-F238E27FC236}">
                <a16:creationId xmlns:a16="http://schemas.microsoft.com/office/drawing/2014/main" id="{242EDB53-1BF6-38C5-264D-364B2B3F7DF9}"/>
              </a:ext>
            </a:extLst>
          </p:cNvPr>
          <p:cNvPicPr>
            <a:picLocks noChangeAspect="1"/>
          </p:cNvPicPr>
          <p:nvPr/>
        </p:nvPicPr>
        <p:blipFill>
          <a:blip r:embed="rId10"/>
          <a:stretch>
            <a:fillRect/>
          </a:stretch>
        </p:blipFill>
        <p:spPr>
          <a:xfrm>
            <a:off x="6098381" y="4505324"/>
            <a:ext cx="1876426" cy="1181100"/>
          </a:xfrm>
          <a:prstGeom prst="rect">
            <a:avLst/>
          </a:prstGeom>
        </p:spPr>
      </p:pic>
      <p:sp>
        <p:nvSpPr>
          <p:cNvPr id="7" name="Marcador de texto 6">
            <a:extLst>
              <a:ext uri="{FF2B5EF4-FFF2-40B4-BE49-F238E27FC236}">
                <a16:creationId xmlns:a16="http://schemas.microsoft.com/office/drawing/2014/main" id="{7B2437CF-D145-87A8-4F89-DEDF2EC4A28A}"/>
              </a:ext>
            </a:extLst>
          </p:cNvPr>
          <p:cNvSpPr>
            <a:spLocks noGrp="1"/>
          </p:cNvSpPr>
          <p:nvPr>
            <p:ph type="body" idx="2"/>
          </p:nvPr>
        </p:nvSpPr>
        <p:spPr>
          <a:xfrm>
            <a:off x="252484" y="1453487"/>
            <a:ext cx="5308980" cy="5116348"/>
          </a:xfrm>
        </p:spPr>
        <p:txBody>
          <a:bodyPr/>
          <a:lstStyle/>
          <a:p>
            <a:endParaRPr lang="es-E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 name="Text Placeholder 2">
            <a:extLst>
              <a:ext uri="{FF2B5EF4-FFF2-40B4-BE49-F238E27FC236}">
                <a16:creationId xmlns:a16="http://schemas.microsoft.com/office/drawing/2014/main" id="{4FF1B9D3-3779-4077-9E1A-967E4A028740}"/>
              </a:ext>
            </a:extLst>
          </p:cNvPr>
          <p:cNvSpPr>
            <a:spLocks noGrp="1"/>
          </p:cNvSpPr>
          <p:nvPr>
            <p:ph type="body" idx="2"/>
          </p:nvPr>
        </p:nvSpPr>
        <p:spPr/>
        <p:txBody>
          <a:bodyPr/>
          <a:lstStyle/>
          <a:p>
            <a:pPr marL="571500" indent="-342900">
              <a:buChar char="•"/>
            </a:pPr>
            <a:r>
              <a:rPr lang="el" dirty="0">
                <a:latin typeface="Calibri"/>
              </a:rPr>
              <a:t>Επιλέξτε δύο διαδικτυακές ψηφιακές πλατφόρμες της επιλογής σας</a:t>
            </a:r>
          </a:p>
          <a:p>
            <a:pPr marL="571500" indent="-342900">
              <a:buChar char="•"/>
            </a:pPr>
            <a:r>
              <a:rPr lang="el" dirty="0">
                <a:latin typeface="Calibri"/>
              </a:rPr>
              <a:t>Αναζητήστε μαθήματα και εκπαιδεύσεις που σας ενδιαφέρουν εισάγοντας λέξεις-κλειδιά</a:t>
            </a:r>
          </a:p>
          <a:p>
            <a:pPr marL="571500" indent="-342900">
              <a:buChar char="•"/>
            </a:pPr>
            <a:r>
              <a:rPr lang="el" dirty="0">
                <a:latin typeface="Calibri"/>
              </a:rPr>
              <a:t>Ελέγξτε την περιγραφή και τα μαθησιακά αποτελέσματα</a:t>
            </a:r>
          </a:p>
          <a:p>
            <a:pPr marL="571500" indent="-342900">
              <a:buChar char="•"/>
            </a:pPr>
            <a:r>
              <a:rPr lang="el" dirty="0">
                <a:latin typeface="Calibri"/>
              </a:rPr>
              <a:t>Σημειώστε εάν είναι αυτορυθμιζόμενο, καθοδηγούμενο από εκπαιδευτή, δωρεάν ή επί πληρωμή, και εάν προσφέρεται πιστοποιητικό.</a:t>
            </a:r>
          </a:p>
          <a:p>
            <a:pPr marL="571500" indent="-342900">
              <a:buChar char="•"/>
            </a:pPr>
            <a:r>
              <a:rPr lang="el" dirty="0">
                <a:latin typeface="Calibri"/>
              </a:rPr>
              <a:t>Κοινοποίηση με την ομάδα:</a:t>
            </a:r>
          </a:p>
          <a:p>
            <a:pPr marL="1028700" lvl="1">
              <a:buClr>
                <a:srgbClr val="000000"/>
              </a:buClr>
              <a:buSzPts val="2000"/>
              <a:buFont typeface="Courier New"/>
              <a:buChar char="o"/>
            </a:pPr>
            <a:r>
              <a:rPr lang="el" sz="2000" dirty="0">
                <a:solidFill>
                  <a:srgbClr val="222240"/>
                </a:solidFill>
                <a:cs typeface="Arial"/>
                <a:sym typeface="Arial"/>
              </a:rPr>
              <a:t>Ποιο μάθημα βρήκατε και γιατί σας ενδιέφερε;</a:t>
            </a:r>
            <a:endParaRPr lang="en-US" sz="2000" dirty="0">
              <a:solidFill>
                <a:srgbClr val="222240"/>
              </a:solidFill>
              <a:cs typeface="Arial"/>
            </a:endParaRPr>
          </a:p>
          <a:p>
            <a:pPr marL="1028700" lvl="1">
              <a:buClr>
                <a:srgbClr val="000000"/>
              </a:buClr>
              <a:buSzPts val="2000"/>
              <a:buFont typeface="Courier New"/>
              <a:buChar char="o"/>
            </a:pPr>
            <a:r>
              <a:rPr lang="el" sz="2000" dirty="0">
                <a:solidFill>
                  <a:srgbClr val="222240"/>
                </a:solidFill>
                <a:cs typeface="Arial"/>
                <a:sym typeface="Arial"/>
              </a:rPr>
              <a:t>Πόσο διαρκεί και ποια είναι η μορφή του;</a:t>
            </a:r>
            <a:endParaRPr lang="en-US" sz="2000" dirty="0">
              <a:solidFill>
                <a:srgbClr val="222240"/>
              </a:solidFill>
              <a:cs typeface="Arial"/>
            </a:endParaRPr>
          </a:p>
          <a:p>
            <a:pPr marL="1028700" lvl="1">
              <a:buClr>
                <a:srgbClr val="000000"/>
              </a:buClr>
              <a:buSzPts val="2000"/>
              <a:buFont typeface="Courier New"/>
              <a:buChar char="o"/>
            </a:pPr>
            <a:r>
              <a:rPr lang="el" sz="2000" dirty="0">
                <a:solidFill>
                  <a:srgbClr val="222240"/>
                </a:solidFill>
                <a:cs typeface="Arial"/>
                <a:sym typeface="Arial"/>
              </a:rPr>
              <a:t>Υπάρχουν απαιτήσεις μαθήματος (προηγούμενη γνώση);</a:t>
            </a:r>
            <a:endParaRPr lang="en-US" sz="2000" dirty="0">
              <a:solidFill>
                <a:srgbClr val="222240"/>
              </a:solidFill>
              <a:cs typeface="Arial"/>
            </a:endParaRPr>
          </a:p>
          <a:p>
            <a:pPr marL="1028700" lvl="1">
              <a:buClr>
                <a:srgbClr val="000000"/>
              </a:buClr>
              <a:buSzPts val="2000"/>
              <a:buFont typeface="Courier New"/>
              <a:buChar char="o"/>
            </a:pPr>
            <a:r>
              <a:rPr lang="el" sz="2000" dirty="0">
                <a:solidFill>
                  <a:srgbClr val="222240"/>
                </a:solidFill>
                <a:cs typeface="Arial"/>
                <a:sym typeface="Arial"/>
              </a:rPr>
              <a:t>Τι αναμένεται να μάθουν οι συμμετέχοντες από αυτό;</a:t>
            </a:r>
            <a:endParaRPr lang="en-US" sz="2000" dirty="0">
              <a:solidFill>
                <a:srgbClr val="222240"/>
              </a:solidFill>
              <a:cs typeface="Arial"/>
            </a:endParaRPr>
          </a:p>
          <a:p>
            <a:pPr marL="647700" lvl="1" indent="0">
              <a:buClr>
                <a:srgbClr val="000000"/>
              </a:buClr>
              <a:buSzPts val="2000"/>
              <a:buNone/>
            </a:pPr>
            <a:endParaRPr lang="en-US" sz="2000" dirty="0">
              <a:solidFill>
                <a:srgbClr val="222240"/>
              </a:solidFill>
              <a:cs typeface="Arial"/>
            </a:endParaRPr>
          </a:p>
          <a:p>
            <a:pPr marL="647700" lvl="1" indent="0">
              <a:buSzPts val="2000"/>
              <a:buNone/>
            </a:pPr>
            <a:endParaRPr lang="en-US" sz="2000" dirty="0">
              <a:solidFill>
                <a:srgbClr val="222240"/>
              </a:solidFill>
              <a:cs typeface="Arial"/>
            </a:endParaRPr>
          </a:p>
          <a:p>
            <a:pPr marL="228600" indent="0"/>
            <a:r>
              <a:rPr lang="el" i="1" dirty="0">
                <a:latin typeface="Calibri"/>
              </a:rPr>
              <a:t>Εκτιμώμενος χρόνος για αυτήν τη δραστηριότητα: 10 λεπτά</a:t>
            </a:r>
          </a:p>
          <a:p>
            <a:pPr marL="571500" indent="-342900">
              <a:buChar char="•"/>
            </a:pPr>
            <a:endParaRPr lang="en-US" dirty="0">
              <a:latin typeface="Calibri"/>
            </a:endParaRPr>
          </a:p>
          <a:p>
            <a:pPr marL="571500" indent="-342900">
              <a:buChar char="•"/>
            </a:pPr>
            <a:endParaRPr lang="en-US" dirty="0">
              <a:latin typeface="Calibri"/>
            </a:endParaRPr>
          </a:p>
        </p:txBody>
      </p:sp>
      <p:sp>
        <p:nvSpPr>
          <p:cNvPr id="15" name="Text Placeholder 14">
            <a:extLst>
              <a:ext uri="{FF2B5EF4-FFF2-40B4-BE49-F238E27FC236}">
                <a16:creationId xmlns:a16="http://schemas.microsoft.com/office/drawing/2014/main" id="{43189FA0-5DE9-9BC2-C83C-860105E258FA}"/>
              </a:ext>
            </a:extLst>
          </p:cNvPr>
          <p:cNvSpPr>
            <a:spLocks noGrp="1"/>
          </p:cNvSpPr>
          <p:nvPr>
            <p:ph type="body" idx="1"/>
          </p:nvPr>
        </p:nvSpPr>
        <p:spPr/>
        <p:txBody>
          <a:bodyPr/>
          <a:lstStyle/>
          <a:p>
            <a:r>
              <a:rPr lang="el" dirty="0">
                <a:latin typeface="Calibri" panose="020F0502020204030204" pitchFamily="34" charset="0"/>
                <a:cs typeface="Calibri" panose="020F0502020204030204" pitchFamily="34" charset="0"/>
              </a:rPr>
              <a:t>Πρακτική άσκηση</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4">
          <a:extLst>
            <a:ext uri="{FF2B5EF4-FFF2-40B4-BE49-F238E27FC236}">
              <a16:creationId xmlns:a16="http://schemas.microsoft.com/office/drawing/2014/main" id="{0ED98FAB-A1C5-625B-F23D-A373587D783D}"/>
            </a:ext>
          </a:extLst>
        </p:cNvPr>
        <p:cNvGrpSpPr/>
        <p:nvPr/>
      </p:nvGrpSpPr>
      <p:grpSpPr>
        <a:xfrm>
          <a:off x="0" y="0"/>
          <a:ext cx="0" cy="0"/>
          <a:chOff x="0" y="0"/>
          <a:chExt cx="0" cy="0"/>
        </a:xfrm>
      </p:grpSpPr>
      <p:sp>
        <p:nvSpPr>
          <p:cNvPr id="385" name="Google Shape;385;g377fcdc439e_1_932">
            <a:extLst>
              <a:ext uri="{FF2B5EF4-FFF2-40B4-BE49-F238E27FC236}">
                <a16:creationId xmlns:a16="http://schemas.microsoft.com/office/drawing/2014/main" id="{9B29EEA3-F40B-0886-E48F-F69F6F3AD7CA}"/>
              </a:ext>
            </a:extLst>
          </p:cNvPr>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l" dirty="0">
                <a:latin typeface="Calibri" panose="020F0502020204030204" pitchFamily="34" charset="0"/>
                <a:cs typeface="Calibri" panose="020F0502020204030204" pitchFamily="34" charset="0"/>
              </a:rPr>
              <a:t>Πριν εγγραφείτε στην εκπαίδευση</a:t>
            </a:r>
            <a:endParaRPr dirty="0">
              <a:latin typeface="Calibri" panose="020F0502020204030204" pitchFamily="34" charset="0"/>
              <a:cs typeface="Calibri" panose="020F0502020204030204" pitchFamily="34" charset="0"/>
            </a:endParaRPr>
          </a:p>
        </p:txBody>
      </p:sp>
      <p:sp>
        <p:nvSpPr>
          <p:cNvPr id="386" name="Google Shape;386;g377fcdc439e_1_932">
            <a:extLst>
              <a:ext uri="{FF2B5EF4-FFF2-40B4-BE49-F238E27FC236}">
                <a16:creationId xmlns:a16="http://schemas.microsoft.com/office/drawing/2014/main" id="{7F0E85DF-F935-C8CC-2502-A73630A7D1AC}"/>
              </a:ext>
            </a:extLst>
          </p:cNvPr>
          <p:cNvSpPr txBox="1">
            <a:spLocks noGrp="1"/>
          </p:cNvSpPr>
          <p:nvPr>
            <p:ph type="body" idx="2"/>
          </p:nvPr>
        </p:nvSpPr>
        <p:spPr>
          <a:xfrm>
            <a:off x="362075" y="1137000"/>
            <a:ext cx="11311800" cy="249720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rgbClr val="E280AC"/>
              </a:buClr>
              <a:buFont typeface="Wingdings" panose="05000000000000000000" pitchFamily="2" charset="2"/>
              <a:buChar char="§"/>
            </a:pPr>
            <a:r>
              <a:rPr lang="el" dirty="0">
                <a:latin typeface="Calibri"/>
              </a:rPr>
              <a:t>Υπολογίστε πόσο χρόνο μπορείτε να επενδύσετε στην εκπαίδευση</a:t>
            </a:r>
            <a:endParaRPr lang="en-US"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endParaRPr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r>
              <a:rPr lang="el" dirty="0">
                <a:latin typeface="Calibri"/>
              </a:rPr>
              <a:t>Ελέγξτε το κόστος (όχι μόνο τα πιθανά άμεσα κόστη εγγραφής, αλλά και τα έμμεσα, όπως επιπλέον κόστος μεταφοράς, μπέιμπι σίτερ)</a:t>
            </a:r>
            <a:endParaRPr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endParaRPr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r>
              <a:rPr lang="el" dirty="0">
                <a:latin typeface="Calibri"/>
              </a:rPr>
              <a:t>Αναζήτηση πιθανών κεφαλαίων που θα μπορούσαν να καλύψουν το κόστος εκπαίδευσης (εάν υπάρχουν)</a:t>
            </a:r>
            <a:endParaRPr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endParaRPr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r>
              <a:rPr lang="el" dirty="0">
                <a:latin typeface="Calibri"/>
              </a:rPr>
              <a:t>Εάν εργάζεστε, ελέγξτε εάν ο τρέχων εργοδότης σας μπορεί να καλύψει το κόστος εκπαίδευσης.</a:t>
            </a:r>
            <a:endParaRPr dirty="0">
              <a:latin typeface="Calibri"/>
            </a:endParaRPr>
          </a:p>
          <a:p>
            <a:pPr marL="0" lvl="0" indent="0" algn="l" rtl="0">
              <a:lnSpc>
                <a:spcPct val="90000"/>
              </a:lnSpc>
              <a:spcBef>
                <a:spcPts val="0"/>
              </a:spcBef>
              <a:spcAft>
                <a:spcPts val="0"/>
              </a:spcAft>
              <a:buNone/>
            </a:pPr>
            <a:endParaRPr dirty="0">
              <a:latin typeface="Calibri"/>
            </a:endParaRPr>
          </a:p>
          <a:p>
            <a:pPr marL="0" lvl="0" indent="0" algn="l" rtl="0">
              <a:lnSpc>
                <a:spcPct val="90000"/>
              </a:lnSpc>
              <a:spcBef>
                <a:spcPts val="0"/>
              </a:spcBef>
              <a:spcAft>
                <a:spcPts val="0"/>
              </a:spcAft>
              <a:buNone/>
            </a:pPr>
            <a:endParaRPr dirty="0">
              <a:latin typeface="Calibri"/>
            </a:endParaRPr>
          </a:p>
        </p:txBody>
      </p:sp>
      <p:sp>
        <p:nvSpPr>
          <p:cNvPr id="387" name="Google Shape;387;g377fcdc439e_1_932">
            <a:extLst>
              <a:ext uri="{FF2B5EF4-FFF2-40B4-BE49-F238E27FC236}">
                <a16:creationId xmlns:a16="http://schemas.microsoft.com/office/drawing/2014/main" id="{E78838D2-B155-EECF-7E95-8B07859B56D0}"/>
              </a:ext>
            </a:extLst>
          </p:cNvPr>
          <p:cNvSpPr txBox="1">
            <a:spLocks noGrp="1"/>
          </p:cNvSpPr>
          <p:nvPr>
            <p:ph type="body" idx="1"/>
          </p:nvPr>
        </p:nvSpPr>
        <p:spPr>
          <a:xfrm>
            <a:off x="437606" y="3946250"/>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l" dirty="0">
                <a:latin typeface="Calibri" panose="020F0502020204030204" pitchFamily="34" charset="0"/>
                <a:cs typeface="Calibri" panose="020F0502020204030204" pitchFamily="34" charset="0"/>
              </a:rPr>
              <a:t>Αφού ολοκληρώσετε την εκπαίδευση</a:t>
            </a:r>
          </a:p>
        </p:txBody>
      </p:sp>
      <p:sp>
        <p:nvSpPr>
          <p:cNvPr id="388" name="Google Shape;388;g377fcdc439e_1_932">
            <a:extLst>
              <a:ext uri="{FF2B5EF4-FFF2-40B4-BE49-F238E27FC236}">
                <a16:creationId xmlns:a16="http://schemas.microsoft.com/office/drawing/2014/main" id="{A5F3913D-D2E0-5E27-E0C6-3B3120B285AD}"/>
              </a:ext>
            </a:extLst>
          </p:cNvPr>
          <p:cNvSpPr txBox="1">
            <a:spLocks noGrp="1"/>
          </p:cNvSpPr>
          <p:nvPr>
            <p:ph type="body" idx="2"/>
          </p:nvPr>
        </p:nvSpPr>
        <p:spPr>
          <a:xfrm>
            <a:off x="437600" y="4742175"/>
            <a:ext cx="11897700" cy="87420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rgbClr val="E280AC"/>
              </a:buClr>
              <a:buFont typeface="Wingdings" panose="05000000000000000000" pitchFamily="2" charset="2"/>
              <a:buChar char="§"/>
            </a:pPr>
            <a:r>
              <a:rPr lang="el" dirty="0">
                <a:latin typeface="Calibri"/>
              </a:rPr>
              <a:t>Συμπεριλάβετέ το στο βιογραφικό σας</a:t>
            </a:r>
            <a:endParaRPr lang="en-US"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endParaRPr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r>
              <a:rPr lang="el" dirty="0">
                <a:latin typeface="Calibri"/>
              </a:rPr>
              <a:t>Διαδώστε το μήνυμα στα μέσα κοινωνικής δικτύωσης, ειδικά στο LinkedIn.</a:t>
            </a:r>
            <a:endParaRPr dirty="0">
              <a:latin typeface="Calibri"/>
            </a:endParaRPr>
          </a:p>
        </p:txBody>
      </p:sp>
    </p:spTree>
    <p:extLst>
      <p:ext uri="{BB962C8B-B14F-4D97-AF65-F5344CB8AC3E}">
        <p14:creationId xmlns:p14="http://schemas.microsoft.com/office/powerpoint/2010/main" val="2130404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4F08E9-1A2D-61EF-E030-BFEABA228B0A}"/>
              </a:ext>
            </a:extLst>
          </p:cNvPr>
          <p:cNvSpPr>
            <a:spLocks noGrp="1"/>
          </p:cNvSpPr>
          <p:nvPr>
            <p:ph type="body" idx="1"/>
          </p:nvPr>
        </p:nvSpPr>
        <p:spPr>
          <a:xfrm>
            <a:off x="362081" y="617004"/>
            <a:ext cx="9829200" cy="483900"/>
          </a:xfrm>
        </p:spPr>
        <p:txBody>
          <a:bodyPr/>
          <a:lstStyle/>
          <a:p>
            <a:r>
              <a:rPr lang="el" dirty="0">
                <a:latin typeface="Calibri" panose="020F0502020204030204" pitchFamily="34" charset="0"/>
                <a:cs typeface="Calibri" panose="020F0502020204030204" pitchFamily="34" charset="0"/>
              </a:rPr>
              <a:t>Άσκηση αυτο-στοχασμού</a:t>
            </a:r>
          </a:p>
        </p:txBody>
      </p:sp>
      <p:sp>
        <p:nvSpPr>
          <p:cNvPr id="3" name="Text Placeholder 2">
            <a:extLst>
              <a:ext uri="{FF2B5EF4-FFF2-40B4-BE49-F238E27FC236}">
                <a16:creationId xmlns:a16="http://schemas.microsoft.com/office/drawing/2014/main" id="{51B1A2D6-5256-6B2F-497D-07DC3C134556}"/>
              </a:ext>
            </a:extLst>
          </p:cNvPr>
          <p:cNvSpPr>
            <a:spLocks noGrp="1"/>
          </p:cNvSpPr>
          <p:nvPr>
            <p:ph type="body" idx="2"/>
          </p:nvPr>
        </p:nvSpPr>
        <p:spPr>
          <a:xfrm>
            <a:off x="362081" y="1720142"/>
            <a:ext cx="6236143" cy="3973243"/>
          </a:xfrm>
        </p:spPr>
        <p:txBody>
          <a:bodyPr/>
          <a:lstStyle/>
          <a:p>
            <a:pPr marL="571500" indent="-342900">
              <a:buChar char="•"/>
            </a:pPr>
            <a:r>
              <a:rPr lang="el" dirty="0">
                <a:latin typeface="Calibri"/>
              </a:rPr>
              <a:t>Ποιες μορφές εκπαίδευσης σας φαίνονται πιο σχετικές και σας παρακινούν περισσότερο για τους προσωπικούς ή επαγγελματικούς σας στόχους;</a:t>
            </a:r>
          </a:p>
          <a:p>
            <a:pPr marL="228600" indent="0"/>
            <a:endParaRPr lang="en-US" dirty="0">
              <a:latin typeface="Calibri"/>
            </a:endParaRPr>
          </a:p>
          <a:p>
            <a:pPr marL="571500" indent="-342900">
              <a:buChar char="•"/>
            </a:pPr>
            <a:r>
              <a:rPr lang="el" dirty="0">
                <a:latin typeface="Calibri"/>
              </a:rPr>
              <a:t>Ποιοι εκπαιδευτικοί πόροι θα μπορούσαν να υποστηρίξουν την ανάπτυξή σας με τον πιο αποτελεσματικό τρόπο;</a:t>
            </a:r>
          </a:p>
          <a:p>
            <a:pPr marL="228600" indent="0"/>
            <a:endParaRPr lang="en-US" dirty="0">
              <a:latin typeface="Calibri"/>
            </a:endParaRPr>
          </a:p>
          <a:p>
            <a:pPr marL="571500" indent="-342900">
              <a:buChar char="•"/>
            </a:pPr>
            <a:r>
              <a:rPr lang="el" dirty="0">
                <a:latin typeface="Calibri"/>
              </a:rPr>
              <a:t>Πώς επηρεάζουν οι πρακτικοί παράγοντες (όπως ο χρόνος, το κόστος, η προσβασιμότητα ή η υποστήριξη) τις μαθησιακές σας επιλογές;</a:t>
            </a:r>
          </a:p>
        </p:txBody>
      </p:sp>
      <p:pic>
        <p:nvPicPr>
          <p:cNvPr id="4" name="Picture 3" descr="A collage of women sitting on steps&#10;&#10;AI-generated content may be incorrect.">
            <a:extLst>
              <a:ext uri="{FF2B5EF4-FFF2-40B4-BE49-F238E27FC236}">
                <a16:creationId xmlns:a16="http://schemas.microsoft.com/office/drawing/2014/main" id="{FF912C6A-8226-631B-4396-90F6C3CB0BCC}"/>
              </a:ext>
            </a:extLst>
          </p:cNvPr>
          <p:cNvPicPr>
            <a:picLocks noChangeAspect="1"/>
          </p:cNvPicPr>
          <p:nvPr/>
        </p:nvPicPr>
        <p:blipFill>
          <a:blip r:embed="rId2"/>
          <a:srcRect r="62145" b="12283"/>
          <a:stretch>
            <a:fillRect/>
          </a:stretch>
        </p:blipFill>
        <p:spPr>
          <a:xfrm>
            <a:off x="7576459" y="-1"/>
            <a:ext cx="4615307" cy="6070220"/>
          </a:xfrm>
          <a:prstGeom prst="rect">
            <a:avLst/>
          </a:prstGeom>
        </p:spPr>
      </p:pic>
    </p:spTree>
    <p:extLst>
      <p:ext uri="{BB962C8B-B14F-4D97-AF65-F5344CB8AC3E}">
        <p14:creationId xmlns:p14="http://schemas.microsoft.com/office/powerpoint/2010/main" val="1280020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59F5E-9CB4-339C-5ED5-59B5D0E7719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BEFF5A0-4287-4E85-1742-451B2494B858}"/>
              </a:ext>
            </a:extLst>
          </p:cNvPr>
          <p:cNvSpPr>
            <a:spLocks noGrp="1"/>
          </p:cNvSpPr>
          <p:nvPr>
            <p:ph type="body" sz="quarter" idx="10"/>
          </p:nvPr>
        </p:nvSpPr>
        <p:spPr>
          <a:xfrm>
            <a:off x="432261" y="3142210"/>
            <a:ext cx="7916980" cy="1762299"/>
          </a:xfrm>
        </p:spPr>
        <p:txBody>
          <a:bodyPr/>
          <a:lstStyle/>
          <a:p>
            <a:pPr lvl="0">
              <a:spcBef>
                <a:spcPts val="0"/>
              </a:spcBef>
              <a:buClr>
                <a:schemeClr val="lt1"/>
              </a:buClr>
              <a:buSzPts val="4800"/>
            </a:pPr>
            <a:r>
              <a:rPr lang="el" noProof="0" dirty="0"/>
              <a:t>ΜΟΝΑΔΑ 3.3: </a:t>
            </a:r>
            <a:r>
              <a:rPr lang="el" dirty="0"/>
              <a:t>Επιλέγω  την εκπαίδευση που μου ταιριάζει</a:t>
            </a:r>
          </a:p>
          <a:p>
            <a:pPr lvl="0">
              <a:spcBef>
                <a:spcPts val="0"/>
              </a:spcBef>
              <a:buClr>
                <a:schemeClr val="lt1"/>
              </a:buClr>
              <a:buSzPts val="4800"/>
            </a:pPr>
            <a:endParaRPr lang="en-US" dirty="0"/>
          </a:p>
          <a:p>
            <a:endParaRPr lang="en-GB" noProof="0" dirty="0"/>
          </a:p>
        </p:txBody>
      </p:sp>
    </p:spTree>
    <p:extLst>
      <p:ext uri="{BB962C8B-B14F-4D97-AF65-F5344CB8AC3E}">
        <p14:creationId xmlns:p14="http://schemas.microsoft.com/office/powerpoint/2010/main" val="3722646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1">
          <a:extLst>
            <a:ext uri="{FF2B5EF4-FFF2-40B4-BE49-F238E27FC236}">
              <a16:creationId xmlns:a16="http://schemas.microsoft.com/office/drawing/2014/main" id="{0E1113C1-2CD6-4C78-1054-9C1C189E9B60}"/>
            </a:ext>
          </a:extLst>
        </p:cNvPr>
        <p:cNvGrpSpPr/>
        <p:nvPr/>
      </p:nvGrpSpPr>
      <p:grpSpPr>
        <a:xfrm>
          <a:off x="0" y="0"/>
          <a:ext cx="0" cy="0"/>
          <a:chOff x="0" y="0"/>
          <a:chExt cx="0" cy="0"/>
        </a:xfrm>
      </p:grpSpPr>
      <p:sp>
        <p:nvSpPr>
          <p:cNvPr id="333" name="Google Shape;333;g377fcdc439e_0_1212">
            <a:extLst>
              <a:ext uri="{FF2B5EF4-FFF2-40B4-BE49-F238E27FC236}">
                <a16:creationId xmlns:a16="http://schemas.microsoft.com/office/drawing/2014/main" id="{90C7117D-8CBF-E4E0-26FB-A849C3A4EC6D}"/>
              </a:ext>
            </a:extLst>
          </p:cNvPr>
          <p:cNvSpPr txBox="1">
            <a:spLocks noGrp="1"/>
          </p:cNvSpPr>
          <p:nvPr>
            <p:ph type="body" idx="2"/>
          </p:nvPr>
        </p:nvSpPr>
        <p:spPr>
          <a:xfrm>
            <a:off x="4837793" y="2560392"/>
            <a:ext cx="6950400" cy="1954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2000"/>
              <a:buNone/>
            </a:pPr>
            <a:r>
              <a:rPr lang="el" sz="2200" dirty="0"/>
              <a:t>Θα διερευνήσετε πώς να ορίσετε τις μαθησιακές σας ανάγκες και να αξιολογήσετε τις ευκαιρίες κατάρτισης.</a:t>
            </a:r>
          </a:p>
          <a:p>
            <a:pPr marL="0" lvl="0" indent="0" algn="l" rtl="0">
              <a:lnSpc>
                <a:spcPct val="90000"/>
              </a:lnSpc>
              <a:spcBef>
                <a:spcPts val="0"/>
              </a:spcBef>
              <a:spcAft>
                <a:spcPts val="0"/>
              </a:spcAft>
              <a:buClr>
                <a:srgbClr val="3A3838"/>
              </a:buClr>
              <a:buSzPts val="2000"/>
              <a:buNone/>
            </a:pPr>
            <a:br>
              <a:rPr lang="en-US" sz="2200" dirty="0"/>
            </a:br>
            <a:r>
              <a:rPr lang="el" sz="2200" dirty="0"/>
              <a:t>Στόχος είναι να σας βοηθήσουμε να επιλέξετε ένα μάθημα που ταιριάζει στους στόχους, τη ρουτίνα και το κίνητρό σας — όχι μόνο σε ό,τι είναι διαθέσιμο</a:t>
            </a:r>
            <a:endParaRPr sz="2200" dirty="0"/>
          </a:p>
        </p:txBody>
      </p:sp>
    </p:spTree>
    <p:extLst>
      <p:ext uri="{BB962C8B-B14F-4D97-AF65-F5344CB8AC3E}">
        <p14:creationId xmlns:p14="http://schemas.microsoft.com/office/powerpoint/2010/main" val="13040593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2"/>
          <p:cNvSpPr txBox="1">
            <a:spLocks noGrp="1"/>
          </p:cNvSpPr>
          <p:nvPr>
            <p:ph type="body" idx="1"/>
          </p:nvPr>
        </p:nvSpPr>
        <p:spPr>
          <a:xfrm>
            <a:off x="362081" y="391670"/>
            <a:ext cx="6375604"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l" dirty="0"/>
              <a:t>Πώς να επιλέξετε την κατάλληλη εκπαιδευτική πορεία για εσάς</a:t>
            </a:r>
            <a:endParaRPr dirty="0"/>
          </a:p>
        </p:txBody>
      </p:sp>
      <p:sp>
        <p:nvSpPr>
          <p:cNvPr id="399" name="Google Shape;399;p2"/>
          <p:cNvSpPr txBox="1">
            <a:spLocks noGrp="1"/>
          </p:cNvSpPr>
          <p:nvPr>
            <p:ph type="body" idx="2"/>
          </p:nvPr>
        </p:nvSpPr>
        <p:spPr>
          <a:xfrm>
            <a:off x="362081" y="1829530"/>
            <a:ext cx="5733919" cy="46368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800"/>
              <a:buNone/>
            </a:pPr>
            <a:r>
              <a:rPr lang="el" b="1" dirty="0"/>
              <a:t>Η επιλογή ενός εκπαιδευτικού προγράμματος δεν είναι απλώς μια τεχνική απόφαση. Είναι προσωπική απόφαση. </a:t>
            </a:r>
            <a:br>
              <a:rPr lang="it-IT" dirty="0"/>
            </a:br>
            <a:r>
              <a:rPr lang="el" dirty="0"/>
              <a:t>Απαιτεί προσεκτική εξέταση </a:t>
            </a:r>
            <a:r>
              <a:rPr lang="el" b="1" dirty="0"/>
              <a:t>των στόχων, των αναγκών και των πρακτικών σας περιορισμών, </a:t>
            </a:r>
            <a:r>
              <a:rPr lang="el" dirty="0"/>
              <a:t>όπως ο χρόνος, η ενέργεια και οι οικονομικοί πόροι.</a:t>
            </a:r>
            <a:endParaRPr dirty="0"/>
          </a:p>
          <a:p>
            <a:pPr marL="0" lvl="0" indent="0" algn="l" rtl="0">
              <a:lnSpc>
                <a:spcPct val="90000"/>
              </a:lnSpc>
              <a:spcBef>
                <a:spcPts val="1000"/>
              </a:spcBef>
              <a:spcAft>
                <a:spcPts val="0"/>
              </a:spcAft>
              <a:buSzPts val="1800"/>
              <a:buNone/>
            </a:pPr>
            <a:endParaRPr dirty="0"/>
          </a:p>
          <a:p>
            <a:pPr marL="0" lvl="0" indent="0" algn="l" rtl="0">
              <a:lnSpc>
                <a:spcPct val="90000"/>
              </a:lnSpc>
              <a:spcBef>
                <a:spcPts val="1000"/>
              </a:spcBef>
              <a:spcAft>
                <a:spcPts val="0"/>
              </a:spcAft>
              <a:buSzPts val="1800"/>
              <a:buNone/>
            </a:pPr>
            <a:r>
              <a:rPr lang="el" dirty="0"/>
              <a:t>Η σωστή επιλογή θα σας βοηθήσει:</a:t>
            </a:r>
            <a:endParaRPr dirty="0"/>
          </a:p>
          <a:p>
            <a:pPr marL="342900" lvl="0" indent="-342900" algn="l" rtl="0">
              <a:lnSpc>
                <a:spcPct val="90000"/>
              </a:lnSpc>
              <a:spcBef>
                <a:spcPts val="1000"/>
              </a:spcBef>
              <a:spcAft>
                <a:spcPts val="0"/>
              </a:spcAft>
              <a:buClr>
                <a:srgbClr val="E95426"/>
              </a:buClr>
              <a:buSzPts val="1800"/>
              <a:buFont typeface="Noto Sans Symbols"/>
              <a:buChar char="▪"/>
            </a:pPr>
            <a:r>
              <a:rPr lang="el" dirty="0"/>
              <a:t>Αποφύγετε τη σπατάλη χρόνου και χρημάτων</a:t>
            </a:r>
            <a:endParaRPr dirty="0"/>
          </a:p>
          <a:p>
            <a:pPr marL="342900" lvl="0" indent="-342900" algn="l" rtl="0">
              <a:lnSpc>
                <a:spcPct val="90000"/>
              </a:lnSpc>
              <a:spcBef>
                <a:spcPts val="1000"/>
              </a:spcBef>
              <a:spcAft>
                <a:spcPts val="0"/>
              </a:spcAft>
              <a:buClr>
                <a:srgbClr val="E95426"/>
              </a:buClr>
              <a:buSzPts val="1800"/>
              <a:buFont typeface="Noto Sans Symbols"/>
              <a:buChar char="▪"/>
            </a:pPr>
            <a:r>
              <a:rPr lang="el" dirty="0"/>
              <a:t>Μείνετε παρακινημένοι και αφοσιωμένοι</a:t>
            </a:r>
            <a:endParaRPr dirty="0"/>
          </a:p>
          <a:p>
            <a:pPr marL="342900" lvl="0" indent="-342900" algn="l" rtl="0">
              <a:lnSpc>
                <a:spcPct val="90000"/>
              </a:lnSpc>
              <a:spcBef>
                <a:spcPts val="1000"/>
              </a:spcBef>
              <a:spcAft>
                <a:spcPts val="0"/>
              </a:spcAft>
              <a:buClr>
                <a:srgbClr val="E95426"/>
              </a:buClr>
              <a:buSzPts val="1800"/>
              <a:buFont typeface="Noto Sans Symbols"/>
              <a:buChar char="▪"/>
            </a:pPr>
            <a:r>
              <a:rPr lang="el" dirty="0"/>
              <a:t>Επιτύχετε πραγματική πρόοδο στην προσωπική και επαγγελματική σας ζωή</a:t>
            </a:r>
            <a:endParaRPr dirty="0"/>
          </a:p>
          <a:p>
            <a:pPr marL="0" lvl="0" indent="0" algn="l" rtl="0">
              <a:lnSpc>
                <a:spcPct val="90000"/>
              </a:lnSpc>
              <a:spcBef>
                <a:spcPts val="1000"/>
              </a:spcBef>
              <a:spcAft>
                <a:spcPts val="0"/>
              </a:spcAft>
              <a:buSzPts val="1800"/>
              <a:buNone/>
            </a:pPr>
            <a:r>
              <a:rPr lang="el" dirty="0"/>
              <a:t>Σε αυτήν την ενότητα, θα μάθετε πώς να </a:t>
            </a:r>
            <a:r>
              <a:rPr lang="el" b="1" dirty="0"/>
              <a:t>ορίζετε τις μαθησιακές σας ανάγκες </a:t>
            </a:r>
            <a:r>
              <a:rPr lang="el" dirty="0"/>
              <a:t>, </a:t>
            </a:r>
            <a:r>
              <a:rPr lang="el" b="1" dirty="0"/>
              <a:t>να αξιολογείτε τις επιλογές κατάρτισης </a:t>
            </a:r>
            <a:r>
              <a:rPr lang="el" dirty="0"/>
              <a:t>και </a:t>
            </a:r>
            <a:r>
              <a:rPr lang="el" b="1" dirty="0"/>
              <a:t>να επιλέγετε αυτήν που σας ταιριάζει καλύτερα </a:t>
            </a:r>
            <a:r>
              <a:rPr lang="el" dirty="0"/>
              <a:t>.</a:t>
            </a:r>
            <a:endParaRPr dirty="0"/>
          </a:p>
          <a:p>
            <a:pPr marL="0" lvl="0" indent="0" algn="l" rtl="0">
              <a:lnSpc>
                <a:spcPct val="90000"/>
              </a:lnSpc>
              <a:spcBef>
                <a:spcPts val="1000"/>
              </a:spcBef>
              <a:spcAft>
                <a:spcPts val="0"/>
              </a:spcAft>
              <a:buSzPts val="1800"/>
              <a:buNone/>
            </a:pP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4"/>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l" dirty="0"/>
              <a:t>Θέστε σαφείς μαθησιακούς στόχους</a:t>
            </a:r>
            <a:endParaRPr dirty="0"/>
          </a:p>
        </p:txBody>
      </p:sp>
      <p:sp>
        <p:nvSpPr>
          <p:cNvPr id="411" name="Google Shape;411;p4"/>
          <p:cNvSpPr txBox="1">
            <a:spLocks noGrp="1"/>
          </p:cNvSpPr>
          <p:nvPr>
            <p:ph type="body" idx="2"/>
          </p:nvPr>
        </p:nvSpPr>
        <p:spPr>
          <a:xfrm>
            <a:off x="-197892" y="846161"/>
            <a:ext cx="6230202" cy="5513696"/>
          </a:xfrm>
          <a:prstGeom prst="rect">
            <a:avLst/>
          </a:prstGeom>
          <a:noFill/>
          <a:ln>
            <a:noFill/>
          </a:ln>
        </p:spPr>
        <p:txBody>
          <a:bodyPr spcFirstLastPara="1" wrap="square" lIns="91425" tIns="45700" rIns="91425" bIns="45700" anchor="t" anchorCtr="0">
            <a:noAutofit/>
          </a:bodyPr>
          <a:lstStyle/>
          <a:p>
            <a:pPr algn="just">
              <a:spcBef>
                <a:spcPts val="500"/>
              </a:spcBef>
            </a:pPr>
            <a:r>
              <a:rPr lang="el" sz="1800" dirty="0">
                <a:latin typeface="Calibri" panose="020F0502020204030204" pitchFamily="34" charset="0"/>
                <a:ea typeface="Calibri" panose="020F0502020204030204" pitchFamily="34" charset="0"/>
                <a:cs typeface="Calibri" panose="020F0502020204030204" pitchFamily="34" charset="0"/>
              </a:rPr>
              <a:t>Όπως ήδη εξερευνήσατε στην </a:t>
            </a:r>
            <a:r>
              <a:rPr lang="el" sz="1800" b="1" dirty="0">
                <a:latin typeface="Calibri" panose="020F0502020204030204" pitchFamily="34" charset="0"/>
                <a:ea typeface="Calibri" panose="020F0502020204030204" pitchFamily="34" charset="0"/>
                <a:cs typeface="Calibri" panose="020F0502020204030204" pitchFamily="34" charset="0"/>
              </a:rPr>
              <a:t>Ενότητα 1 </a:t>
            </a:r>
            <a:r>
              <a:rPr lang="el" sz="1800" dirty="0">
                <a:latin typeface="Calibri" panose="020F0502020204030204" pitchFamily="34" charset="0"/>
                <a:ea typeface="Calibri" panose="020F0502020204030204" pitchFamily="34" charset="0"/>
                <a:cs typeface="Calibri" panose="020F0502020204030204" pitchFamily="34" charset="0"/>
              </a:rPr>
              <a:t>, η ρύθμιση. Οι σαφείς μαθησιακοί στόχοι είναι ένας από τους πιο ενδυναμωτικούς παράγοντες που μπορείτε να κάνετε για τον εαυτό σας.</a:t>
            </a:r>
          </a:p>
          <a:p>
            <a:pPr>
              <a:spcBef>
                <a:spcPts val="500"/>
              </a:spcBef>
            </a:pPr>
            <a:endParaRPr lang="it-IT" sz="1800" dirty="0">
              <a:latin typeface="Calibri" panose="020F0502020204030204" pitchFamily="34" charset="0"/>
              <a:ea typeface="Calibri" panose="020F0502020204030204" pitchFamily="34" charset="0"/>
              <a:cs typeface="Calibri" panose="020F0502020204030204" pitchFamily="34" charset="0"/>
            </a:endParaRPr>
          </a:p>
          <a:p>
            <a:pPr algn="just">
              <a:spcBef>
                <a:spcPts val="500"/>
              </a:spcBef>
            </a:pPr>
            <a:r>
              <a:rPr lang="el" sz="1800" dirty="0">
                <a:latin typeface="Calibri" panose="020F0502020204030204" pitchFamily="34" charset="0"/>
                <a:ea typeface="Calibri" panose="020F0502020204030204" pitchFamily="34" charset="0"/>
                <a:cs typeface="Calibri" panose="020F0502020204030204" pitchFamily="34" charset="0"/>
              </a:rPr>
              <a:t>Οι στόχοι σου δίνουν κατεύθυνση — σε βοηθούν να παραμείνεις</a:t>
            </a:r>
          </a:p>
          <a:p>
            <a:pPr algn="just">
              <a:spcBef>
                <a:spcPts val="500"/>
              </a:spcBef>
            </a:pPr>
            <a:r>
              <a:rPr lang="el" sz="1800" dirty="0">
                <a:latin typeface="Calibri" panose="020F0502020204030204" pitchFamily="34" charset="0"/>
                <a:ea typeface="Calibri" panose="020F0502020204030204" pitchFamily="34" charset="0"/>
                <a:cs typeface="Calibri" panose="020F0502020204030204" pitchFamily="34" charset="0"/>
              </a:rPr>
              <a:t>συγκεντρωμέν</a:t>
            </a:r>
            <a:r>
              <a:rPr lang="el-GR" sz="1800" dirty="0">
                <a:latin typeface="Calibri" panose="020F0502020204030204" pitchFamily="34" charset="0"/>
                <a:ea typeface="Calibri" panose="020F0502020204030204" pitchFamily="34" charset="0"/>
                <a:cs typeface="Calibri" panose="020F0502020204030204" pitchFamily="34" charset="0"/>
              </a:rPr>
              <a:t>η</a:t>
            </a:r>
            <a:r>
              <a:rPr lang="el" sz="1800" dirty="0">
                <a:latin typeface="Calibri" panose="020F0502020204030204" pitchFamily="34" charset="0"/>
                <a:ea typeface="Calibri" panose="020F0502020204030204" pitchFamily="34" charset="0"/>
                <a:cs typeface="Calibri" panose="020F0502020204030204" pitchFamily="34" charset="0"/>
              </a:rPr>
              <a:t>, με κίνητρο και οργανωμέν</a:t>
            </a:r>
            <a:r>
              <a:rPr lang="el-GR" sz="1800" dirty="0">
                <a:latin typeface="Calibri" panose="020F0502020204030204" pitchFamily="34" charset="0"/>
                <a:ea typeface="Calibri" panose="020F0502020204030204" pitchFamily="34" charset="0"/>
                <a:cs typeface="Calibri" panose="020F0502020204030204" pitchFamily="34" charset="0"/>
              </a:rPr>
              <a:t>η</a:t>
            </a:r>
            <a:r>
              <a:rPr lang="el" sz="1800" dirty="0">
                <a:latin typeface="Calibri" panose="020F0502020204030204" pitchFamily="34" charset="0"/>
                <a:ea typeface="Calibri" panose="020F0502020204030204" pitchFamily="34" charset="0"/>
                <a:cs typeface="Calibri" panose="020F0502020204030204" pitchFamily="34" charset="0"/>
              </a:rPr>
              <a:t>. Επιτρέπουν να </a:t>
            </a:r>
            <a:r>
              <a:rPr lang="el" sz="1800" b="1" dirty="0">
                <a:latin typeface="Calibri" panose="020F0502020204030204" pitchFamily="34" charset="0"/>
                <a:ea typeface="Calibri" panose="020F0502020204030204" pitchFamily="34" charset="0"/>
                <a:cs typeface="Calibri" panose="020F0502020204030204" pitchFamily="34" charset="0"/>
              </a:rPr>
              <a:t>παρακολουθήσεις την πρόοδό σου </a:t>
            </a:r>
            <a:r>
              <a:rPr lang="el" sz="1800" dirty="0">
                <a:latin typeface="Calibri" panose="020F0502020204030204" pitchFamily="34" charset="0"/>
                <a:ea typeface="Calibri" panose="020F0502020204030204" pitchFamily="34" charset="0"/>
                <a:cs typeface="Calibri" panose="020F0502020204030204" pitchFamily="34" charset="0"/>
              </a:rPr>
              <a:t>και γιορτάσεις τις μικρές επιτυχίες, ιδιαίτερα σημαντικό κατά την επιστροφή στη μάθηση αργότερα στη ζωή.</a:t>
            </a:r>
            <a:endParaRPr sz="1800" dirty="0">
              <a:latin typeface="Calibri" panose="020F0502020204030204" pitchFamily="34" charset="0"/>
              <a:ea typeface="Calibri" panose="020F0502020204030204" pitchFamily="34" charset="0"/>
              <a:cs typeface="Calibri" panose="020F0502020204030204" pitchFamily="34" charset="0"/>
            </a:endParaRPr>
          </a:p>
          <a:p>
            <a:endParaRPr lang="it-IT" sz="1800" dirty="0">
              <a:latin typeface="Calibri" panose="020F0502020204030204" pitchFamily="34" charset="0"/>
              <a:ea typeface="Calibri" panose="020F0502020204030204" pitchFamily="34" charset="0"/>
              <a:cs typeface="Calibri" panose="020F0502020204030204" pitchFamily="34" charset="0"/>
            </a:endParaRPr>
          </a:p>
          <a:p>
            <a:pPr algn="just">
              <a:lnSpc>
                <a:spcPct val="100000"/>
              </a:lnSpc>
              <a:spcBef>
                <a:spcPts val="500"/>
              </a:spcBef>
            </a:pPr>
            <a:r>
              <a:rPr lang="el" sz="1800" dirty="0">
                <a:latin typeface="Calibri" panose="020F0502020204030204" pitchFamily="34" charset="0"/>
                <a:ea typeface="Calibri" panose="020F0502020204030204" pitchFamily="34" charset="0"/>
                <a:cs typeface="Calibri" panose="020F0502020204030204" pitchFamily="34" charset="0"/>
              </a:rPr>
              <a:t>Χωρίς στόχους, είναι εύκολο να νιώσεις χαμένος ή αποθαρρυμένος. Μπορεί να ξεκινήσετε μαθήματα που δεν σας ταιριάζουν ή να τα παρατήσετε όχι επειδή δεν μπορείς να το κάνεις, αλλά επειδή δεν μπορείς να ξέρεις πού πας.</a:t>
            </a:r>
          </a:p>
          <a:p>
            <a:pPr marL="0" lvl="0" indent="0" algn="l">
              <a:lnSpc>
                <a:spcPct val="90000"/>
              </a:lnSpc>
              <a:spcBef>
                <a:spcPts val="0"/>
              </a:spcBef>
              <a:spcAft>
                <a:spcPts val="0"/>
              </a:spcAft>
              <a:buSzPts val="1800"/>
              <a:buNone/>
            </a:pPr>
            <a:endParaRPr lang="it-IT" dirty="0"/>
          </a:p>
        </p:txBody>
      </p:sp>
      <p:sp>
        <p:nvSpPr>
          <p:cNvPr id="412" name="Google Shape;412;p4"/>
          <p:cNvSpPr txBox="1">
            <a:spLocks noGrp="1"/>
          </p:cNvSpPr>
          <p:nvPr>
            <p:ph type="body" idx="3"/>
          </p:nvPr>
        </p:nvSpPr>
        <p:spPr>
          <a:xfrm>
            <a:off x="6096000" y="907575"/>
            <a:ext cx="6096000" cy="420351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171616"/>
              </a:buClr>
              <a:buSzPts val="1800"/>
              <a:buNone/>
            </a:pPr>
            <a:r>
              <a:rPr lang="el" sz="1800" b="1" dirty="0">
                <a:latin typeface="Calibri" panose="020F0502020204030204" pitchFamily="34" charset="0"/>
                <a:ea typeface="Calibri" panose="020F0502020204030204" pitchFamily="34" charset="0"/>
                <a:cs typeface="Calibri" panose="020F0502020204030204" pitchFamily="34" charset="0"/>
              </a:rPr>
              <a:t>Μια απλή μέθοδος: SMART στόχοι</a:t>
            </a:r>
            <a:endParaRPr sz="1800" dirty="0">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rgbClr val="171616"/>
              </a:buClr>
              <a:buSzPts val="1800"/>
              <a:buNone/>
            </a:pPr>
            <a:r>
              <a:rPr lang="el" sz="1800" dirty="0">
                <a:latin typeface="Calibri" panose="020F0502020204030204" pitchFamily="34" charset="0"/>
                <a:ea typeface="Calibri" panose="020F0502020204030204" pitchFamily="34" charset="0"/>
                <a:cs typeface="Calibri" panose="020F0502020204030204" pitchFamily="34" charset="0"/>
              </a:rPr>
              <a:t>Σκεφτείτε έναν μαθησιακό στόχο όπως ένα GPS.</a:t>
            </a:r>
            <a:endParaRPr sz="1800" dirty="0">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171616"/>
              </a:buClr>
              <a:buSzPts val="1800"/>
              <a:buNone/>
            </a:pPr>
            <a:r>
              <a:rPr lang="el" sz="1800" dirty="0">
                <a:latin typeface="Calibri" panose="020F0502020204030204" pitchFamily="34" charset="0"/>
                <a:ea typeface="Calibri" panose="020F0502020204030204" pitchFamily="34" charset="0"/>
                <a:cs typeface="Calibri" panose="020F0502020204030204" pitchFamily="34" charset="0"/>
              </a:rPr>
              <a:t>Χωρίς αυτό, μπορεί να συνεχίσεις να κινείσαι — αλλά ποτέ δεν θα ξέρεις πραγματικά αν πλησιάζεις περισσότερο σε αυτό που θέλεις.</a:t>
            </a:r>
            <a:endParaRPr sz="1800" dirty="0">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rgbClr val="171616"/>
              </a:buClr>
              <a:buSzPts val="1800"/>
              <a:buNone/>
            </a:pPr>
            <a:r>
              <a:rPr lang="el" sz="1800" dirty="0">
                <a:latin typeface="Calibri" panose="020F0502020204030204" pitchFamily="34" charset="0"/>
                <a:ea typeface="Calibri" panose="020F0502020204030204" pitchFamily="34" charset="0"/>
                <a:cs typeface="Calibri" panose="020F0502020204030204" pitchFamily="34" charset="0"/>
              </a:rPr>
              <a:t>Βεβαιωθείτε ότι οι στόχοι σας είναι:</a:t>
            </a:r>
            <a:endParaRPr sz="1800" dirty="0">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rgbClr val="171616"/>
              </a:buClr>
              <a:buSzPts val="1800"/>
              <a:buNone/>
            </a:pPr>
            <a:r>
              <a:rPr lang="el" sz="1800" b="1" dirty="0">
                <a:latin typeface="Calibri" panose="020F0502020204030204" pitchFamily="34" charset="0"/>
                <a:ea typeface="Calibri" panose="020F0502020204030204" pitchFamily="34" charset="0"/>
                <a:cs typeface="Calibri" panose="020F0502020204030204" pitchFamily="34" charset="0"/>
              </a:rPr>
              <a:t>Συγκεκριμένο </a:t>
            </a:r>
            <a:r>
              <a:rPr lang="el" sz="1800" dirty="0">
                <a:latin typeface="Calibri" panose="020F0502020204030204" pitchFamily="34" charset="0"/>
                <a:ea typeface="Calibri" panose="020F0502020204030204" pitchFamily="34" charset="0"/>
                <a:cs typeface="Calibri" panose="020F0502020204030204" pitchFamily="34" charset="0"/>
              </a:rPr>
              <a:t>→ Τι ακριβώς θέλετε να μάθετε;</a:t>
            </a:r>
            <a:endParaRPr sz="1800" dirty="0">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rgbClr val="171616"/>
              </a:buClr>
              <a:buSzPts val="1800"/>
              <a:buNone/>
            </a:pPr>
            <a:r>
              <a:rPr lang="el" sz="1800" b="1" dirty="0">
                <a:latin typeface="Calibri" panose="020F0502020204030204" pitchFamily="34" charset="0"/>
                <a:ea typeface="Calibri" panose="020F0502020204030204" pitchFamily="34" charset="0"/>
                <a:cs typeface="Calibri" panose="020F0502020204030204" pitchFamily="34" charset="0"/>
              </a:rPr>
              <a:t>Μετρήσιμο </a:t>
            </a:r>
            <a:r>
              <a:rPr lang="el" sz="1800" dirty="0">
                <a:latin typeface="Calibri" panose="020F0502020204030204" pitchFamily="34" charset="0"/>
                <a:ea typeface="Calibri" panose="020F0502020204030204" pitchFamily="34" charset="0"/>
                <a:cs typeface="Calibri" panose="020F0502020204030204" pitchFamily="34" charset="0"/>
              </a:rPr>
              <a:t>→ Μπορείτε να παρακολουθήσετε την πρόοδό σας;</a:t>
            </a:r>
            <a:endParaRPr sz="1800" dirty="0">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rgbClr val="171616"/>
              </a:buClr>
              <a:buSzPts val="1800"/>
              <a:buNone/>
            </a:pPr>
            <a:r>
              <a:rPr lang="el" sz="1800" b="1" dirty="0">
                <a:latin typeface="Calibri" panose="020F0502020204030204" pitchFamily="34" charset="0"/>
                <a:ea typeface="Calibri" panose="020F0502020204030204" pitchFamily="34" charset="0"/>
                <a:cs typeface="Calibri" panose="020F0502020204030204" pitchFamily="34" charset="0"/>
              </a:rPr>
              <a:t>Εφικτό </a:t>
            </a:r>
            <a:r>
              <a:rPr lang="el" sz="1800" dirty="0">
                <a:latin typeface="Calibri" panose="020F0502020204030204" pitchFamily="34" charset="0"/>
                <a:ea typeface="Calibri" panose="020F0502020204030204" pitchFamily="34" charset="0"/>
                <a:cs typeface="Calibri" panose="020F0502020204030204" pitchFamily="34" charset="0"/>
              </a:rPr>
              <a:t>→ Είναι ρεαλιστικό για τον χρόνο και τις δεξιότητές σας;</a:t>
            </a:r>
            <a:endParaRPr sz="1800" dirty="0">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rgbClr val="171616"/>
              </a:buClr>
              <a:buSzPts val="1800"/>
              <a:buNone/>
            </a:pPr>
            <a:r>
              <a:rPr lang="el" sz="1800" b="1" dirty="0">
                <a:latin typeface="Calibri" panose="020F0502020204030204" pitchFamily="34" charset="0"/>
                <a:ea typeface="Calibri" panose="020F0502020204030204" pitchFamily="34" charset="0"/>
                <a:cs typeface="Calibri" panose="020F0502020204030204" pitchFamily="34" charset="0"/>
              </a:rPr>
              <a:t>Σχετικό </a:t>
            </a:r>
            <a:r>
              <a:rPr lang="el" sz="1800" dirty="0">
                <a:latin typeface="Calibri" panose="020F0502020204030204" pitchFamily="34" charset="0"/>
                <a:ea typeface="Calibri" panose="020F0502020204030204" pitchFamily="34" charset="0"/>
                <a:cs typeface="Calibri" panose="020F0502020204030204" pitchFamily="34" charset="0"/>
              </a:rPr>
              <a:t>→ Συνδέεται με τις ανάγκες ή τα όνειρά σας;</a:t>
            </a:r>
            <a:endParaRPr sz="1800" dirty="0">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rgbClr val="171616"/>
              </a:buClr>
              <a:buSzPts val="1800"/>
              <a:buNone/>
            </a:pPr>
            <a:r>
              <a:rPr lang="el" sz="1800" b="1" dirty="0">
                <a:latin typeface="Calibri" panose="020F0502020204030204" pitchFamily="34" charset="0"/>
                <a:ea typeface="Calibri" panose="020F0502020204030204" pitchFamily="34" charset="0"/>
                <a:cs typeface="Calibri" panose="020F0502020204030204" pitchFamily="34" charset="0"/>
              </a:rPr>
              <a:t>Χρονικά περιορισμένο </a:t>
            </a:r>
            <a:r>
              <a:rPr lang="el" sz="1800" dirty="0">
                <a:latin typeface="Calibri" panose="020F0502020204030204" pitchFamily="34" charset="0"/>
                <a:ea typeface="Calibri" panose="020F0502020204030204" pitchFamily="34" charset="0"/>
                <a:cs typeface="Calibri" panose="020F0502020204030204" pitchFamily="34" charset="0"/>
              </a:rPr>
              <a:t>→ Πότε θα το πετύχετε;</a:t>
            </a:r>
            <a:endParaRPr sz="1800" dirty="0">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rgbClr val="171616"/>
              </a:buClr>
              <a:buSzPts val="1800"/>
              <a:buNone/>
            </a:pPr>
            <a:endParaRPr dirty="0"/>
          </a:p>
        </p:txBody>
      </p:sp>
      <p:pic>
        <p:nvPicPr>
          <p:cNvPr id="2" name="Immagine 3" descr="Immagine che contiene testo, Carattere, calligrafia, schermata&#10;&#10;Il contenuto generato dall&amp;#39;IA potrebbe non essere corretto.">
            <a:extLst>
              <a:ext uri="{FF2B5EF4-FFF2-40B4-BE49-F238E27FC236}">
                <a16:creationId xmlns:a16="http://schemas.microsoft.com/office/drawing/2014/main" id="{0FF5A43D-7ACB-DB17-A0A5-462EF96B4311}"/>
              </a:ext>
            </a:extLst>
          </p:cNvPr>
          <p:cNvPicPr>
            <a:picLocks noChangeAspect="1"/>
          </p:cNvPicPr>
          <p:nvPr/>
        </p:nvPicPr>
        <p:blipFill>
          <a:blip r:embed="rId3"/>
          <a:srcRect l="-225" t="2339" r="1689"/>
          <a:stretch>
            <a:fillRect/>
          </a:stretch>
        </p:blipFill>
        <p:spPr>
          <a:xfrm>
            <a:off x="9262954" y="5059798"/>
            <a:ext cx="2869905" cy="1644402"/>
          </a:xfrm>
          <a:prstGeom prst="rect">
            <a:avLst/>
          </a:prstGeom>
          <a:ln w="6350" cap="sq">
            <a:no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5"/>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l" dirty="0"/>
              <a:t>Πώς να συγκρίνετε διαφορετικές επιλογές εκπαίδευσης</a:t>
            </a:r>
            <a:endParaRPr dirty="0"/>
          </a:p>
        </p:txBody>
      </p:sp>
      <p:grpSp>
        <p:nvGrpSpPr>
          <p:cNvPr id="418" name="Google Shape;418;p5"/>
          <p:cNvGrpSpPr/>
          <p:nvPr/>
        </p:nvGrpSpPr>
        <p:grpSpPr>
          <a:xfrm>
            <a:off x="839316" y="1366898"/>
            <a:ext cx="10275862" cy="3803066"/>
            <a:chOff x="922710" y="2776546"/>
            <a:chExt cx="9620599" cy="3560555"/>
          </a:xfrm>
        </p:grpSpPr>
        <p:sp>
          <p:nvSpPr>
            <p:cNvPr id="419" name="Google Shape;419;p5"/>
            <p:cNvSpPr/>
            <p:nvPr/>
          </p:nvSpPr>
          <p:spPr>
            <a:xfrm>
              <a:off x="922713" y="4137031"/>
              <a:ext cx="839586" cy="839586"/>
            </a:xfrm>
            <a:prstGeom prst="roundRect">
              <a:avLst>
                <a:gd name="adj" fmla="val 16667"/>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0" name="Google Shape;420;p5"/>
            <p:cNvSpPr/>
            <p:nvPr/>
          </p:nvSpPr>
          <p:spPr>
            <a:xfrm>
              <a:off x="922713" y="5489439"/>
              <a:ext cx="839586" cy="839586"/>
            </a:xfrm>
            <a:prstGeom prst="roundRect">
              <a:avLst>
                <a:gd name="adj" fmla="val 16667"/>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1" name="Google Shape;421;p5"/>
            <p:cNvSpPr/>
            <p:nvPr/>
          </p:nvSpPr>
          <p:spPr>
            <a:xfrm>
              <a:off x="6096000" y="2776546"/>
              <a:ext cx="839586" cy="839586"/>
            </a:xfrm>
            <a:prstGeom prst="roundRect">
              <a:avLst>
                <a:gd name="adj" fmla="val 16667"/>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2" name="Google Shape;422;p5"/>
            <p:cNvSpPr/>
            <p:nvPr/>
          </p:nvSpPr>
          <p:spPr>
            <a:xfrm>
              <a:off x="6096000" y="4137031"/>
              <a:ext cx="839586" cy="839586"/>
            </a:xfrm>
            <a:prstGeom prst="roundRect">
              <a:avLst>
                <a:gd name="adj" fmla="val 16667"/>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3" name="Google Shape;423;p5"/>
            <p:cNvSpPr/>
            <p:nvPr/>
          </p:nvSpPr>
          <p:spPr>
            <a:xfrm>
              <a:off x="6096000" y="5497515"/>
              <a:ext cx="839586" cy="839586"/>
            </a:xfrm>
            <a:prstGeom prst="roundRect">
              <a:avLst>
                <a:gd name="adj" fmla="val 16667"/>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4" name="Google Shape;424;p5"/>
            <p:cNvSpPr/>
            <p:nvPr/>
          </p:nvSpPr>
          <p:spPr>
            <a:xfrm>
              <a:off x="922713" y="2776546"/>
              <a:ext cx="839586" cy="839586"/>
            </a:xfrm>
            <a:prstGeom prst="roundRect">
              <a:avLst>
                <a:gd name="adj" fmla="val 16667"/>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5" name="Google Shape;425;p5"/>
            <p:cNvSpPr/>
            <p:nvPr/>
          </p:nvSpPr>
          <p:spPr>
            <a:xfrm>
              <a:off x="922713" y="2776546"/>
              <a:ext cx="4447309" cy="839586"/>
            </a:xfrm>
            <a:prstGeom prst="roundRect">
              <a:avLst>
                <a:gd name="adj" fmla="val 16667"/>
              </a:avLst>
            </a:prstGeom>
            <a:noFill/>
            <a:ln w="9525" cap="flat" cmpd="sng">
              <a:solidFill>
                <a:srgbClr val="E644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6" name="Google Shape;426;p5"/>
            <p:cNvSpPr/>
            <p:nvPr/>
          </p:nvSpPr>
          <p:spPr>
            <a:xfrm>
              <a:off x="922710" y="4137031"/>
              <a:ext cx="4447309" cy="839586"/>
            </a:xfrm>
            <a:prstGeom prst="roundRect">
              <a:avLst>
                <a:gd name="adj" fmla="val 16667"/>
              </a:avLst>
            </a:prstGeom>
            <a:noFill/>
            <a:ln w="9525" cap="flat" cmpd="sng">
              <a:solidFill>
                <a:srgbClr val="E9542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7" name="Google Shape;427;p5"/>
            <p:cNvSpPr/>
            <p:nvPr/>
          </p:nvSpPr>
          <p:spPr>
            <a:xfrm>
              <a:off x="922711" y="5486337"/>
              <a:ext cx="4447309" cy="839586"/>
            </a:xfrm>
            <a:prstGeom prst="roundRect">
              <a:avLst>
                <a:gd name="adj" fmla="val 16667"/>
              </a:avLst>
            </a:prstGeom>
            <a:noFill/>
            <a:ln w="9525" cap="flat" cmpd="sng">
              <a:solidFill>
                <a:srgbClr val="E280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8" name="Google Shape;428;p5"/>
            <p:cNvSpPr/>
            <p:nvPr/>
          </p:nvSpPr>
          <p:spPr>
            <a:xfrm>
              <a:off x="6096000" y="2776546"/>
              <a:ext cx="4447309" cy="839586"/>
            </a:xfrm>
            <a:prstGeom prst="roundRect">
              <a:avLst>
                <a:gd name="adj" fmla="val 16667"/>
              </a:avLst>
            </a:prstGeom>
            <a:noFill/>
            <a:ln w="9525" cap="flat" cmpd="sng">
              <a:solidFill>
                <a:srgbClr val="E280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9" name="Google Shape;429;p5"/>
            <p:cNvSpPr/>
            <p:nvPr/>
          </p:nvSpPr>
          <p:spPr>
            <a:xfrm>
              <a:off x="6096000" y="4137031"/>
              <a:ext cx="4447309" cy="839586"/>
            </a:xfrm>
            <a:prstGeom prst="roundRect">
              <a:avLst>
                <a:gd name="adj" fmla="val 16667"/>
              </a:avLst>
            </a:prstGeom>
            <a:noFill/>
            <a:ln w="9525" cap="flat" cmpd="sng">
              <a:solidFill>
                <a:srgbClr val="E9542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30" name="Google Shape;430;p5"/>
            <p:cNvSpPr/>
            <p:nvPr/>
          </p:nvSpPr>
          <p:spPr>
            <a:xfrm>
              <a:off x="6096000" y="5497515"/>
              <a:ext cx="4447309" cy="839586"/>
            </a:xfrm>
            <a:prstGeom prst="roundRect">
              <a:avLst>
                <a:gd name="adj" fmla="val 16667"/>
              </a:avLst>
            </a:prstGeom>
            <a:noFill/>
            <a:ln w="9525" cap="flat" cmpd="sng">
              <a:solidFill>
                <a:srgbClr val="E644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31" name="Google Shape;431;p5"/>
          <p:cNvSpPr txBox="1"/>
          <p:nvPr/>
        </p:nvSpPr>
        <p:spPr>
          <a:xfrm>
            <a:off x="1884347" y="1405755"/>
            <a:ext cx="3556932"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600" b="1" i="0" u="none" strike="noStrike" cap="none" dirty="0">
                <a:solidFill>
                  <a:schemeClr val="dk1"/>
                </a:solidFill>
                <a:latin typeface="Calibri"/>
                <a:ea typeface="Calibri"/>
                <a:cs typeface="Calibri"/>
                <a:sym typeface="Calibri"/>
              </a:rPr>
              <a:t>Περιεχόμενο </a:t>
            </a:r>
            <a:r>
              <a:rPr lang="el" sz="1600" b="1" dirty="0">
                <a:solidFill>
                  <a:schemeClr val="dk1"/>
                </a:solidFill>
                <a:latin typeface="Calibri"/>
                <a:ea typeface="Calibri"/>
                <a:cs typeface="Calibri"/>
                <a:sym typeface="Calibri"/>
              </a:rPr>
              <a:t>μαθήματος </a:t>
            </a:r>
            <a:r>
              <a:rPr lang="el" sz="1600" b="0" i="0" u="none" strike="noStrike" cap="none" dirty="0">
                <a:solidFill>
                  <a:schemeClr val="dk1"/>
                </a:solidFill>
                <a:latin typeface="Calibri"/>
                <a:ea typeface="Calibri"/>
                <a:cs typeface="Calibri"/>
                <a:sym typeface="Calibri"/>
              </a:rPr>
              <a:t>Ταιριάζει στις μαθησιακές σας ανάγκες και στόχους </a:t>
            </a:r>
            <a:endParaRPr sz="1600" b="0" i="0" u="none" strike="noStrike" cap="none" dirty="0">
              <a:solidFill>
                <a:srgbClr val="171616"/>
              </a:solidFill>
              <a:latin typeface="Calibri"/>
              <a:ea typeface="Calibri"/>
              <a:cs typeface="Calibri"/>
              <a:sym typeface="Calibri"/>
            </a:endParaRPr>
          </a:p>
        </p:txBody>
      </p:sp>
      <p:sp>
        <p:nvSpPr>
          <p:cNvPr id="432" name="Google Shape;432;p5"/>
          <p:cNvSpPr txBox="1"/>
          <p:nvPr/>
        </p:nvSpPr>
        <p:spPr>
          <a:xfrm>
            <a:off x="7409989" y="1432672"/>
            <a:ext cx="3942692"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600" b="1">
                <a:solidFill>
                  <a:schemeClr val="dk1"/>
                </a:solidFill>
                <a:latin typeface="Calibri"/>
                <a:ea typeface="Calibri"/>
                <a:cs typeface="Calibri"/>
                <a:sym typeface="Calibri"/>
              </a:rPr>
              <a:t>Κόστος </a:t>
            </a:r>
            <a:r>
              <a:rPr lang="el" sz="1600" b="1" i="0" u="none" strike="noStrike" cap="none">
                <a:solidFill>
                  <a:schemeClr val="dk1"/>
                </a:solidFill>
                <a:latin typeface="Calibri"/>
                <a:ea typeface="Calibri"/>
                <a:cs typeface="Calibri"/>
                <a:sym typeface="Calibri"/>
              </a:rPr>
              <a:t>&amp; </a:t>
            </a:r>
            <a:r>
              <a:rPr lang="el" sz="1600" b="1">
                <a:solidFill>
                  <a:schemeClr val="dk1"/>
                </a:solidFill>
                <a:latin typeface="Calibri"/>
                <a:ea typeface="Calibri"/>
                <a:cs typeface="Calibri"/>
                <a:sym typeface="Calibri"/>
              </a:rPr>
              <a:t>οικονομική </a:t>
            </a:r>
            <a:r>
              <a:rPr lang="el" sz="1600" b="1" i="0" u="none" strike="noStrike" cap="none">
                <a:solidFill>
                  <a:schemeClr val="dk1"/>
                </a:solidFill>
                <a:latin typeface="Calibri"/>
                <a:ea typeface="Calibri"/>
                <a:cs typeface="Calibri"/>
                <a:sym typeface="Calibri"/>
              </a:rPr>
              <a:t>υποστήριξη </a:t>
            </a:r>
            <a:r>
              <a:rPr lang="el" sz="1600" b="0" i="0" u="none" strike="noStrike" cap="none">
                <a:solidFill>
                  <a:schemeClr val="dk1"/>
                </a:solidFill>
                <a:latin typeface="Calibri"/>
                <a:ea typeface="Calibri"/>
                <a:cs typeface="Calibri"/>
                <a:sym typeface="Calibri"/>
              </a:rPr>
              <a:t>Είναι οικονομικά προσιτό; Υπάρχουν διαθέσιμες υποτροφίες ή δωρεάν επιλογές </a:t>
            </a:r>
            <a:endParaRPr sz="1600">
              <a:solidFill>
                <a:srgbClr val="171616"/>
              </a:solidFill>
              <a:latin typeface="Calibri"/>
              <a:ea typeface="Calibri"/>
              <a:cs typeface="Calibri"/>
              <a:sym typeface="Calibri"/>
            </a:endParaRPr>
          </a:p>
        </p:txBody>
      </p:sp>
      <p:sp>
        <p:nvSpPr>
          <p:cNvPr id="433" name="Google Shape;433;p5"/>
          <p:cNvSpPr txBox="1"/>
          <p:nvPr/>
        </p:nvSpPr>
        <p:spPr>
          <a:xfrm>
            <a:off x="1884347" y="2910006"/>
            <a:ext cx="3556800" cy="585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600" b="1">
                <a:solidFill>
                  <a:schemeClr val="dk1"/>
                </a:solidFill>
                <a:latin typeface="Calibri"/>
                <a:ea typeface="Calibri"/>
                <a:cs typeface="Calibri"/>
                <a:sym typeface="Calibri"/>
              </a:rPr>
              <a:t>Διάρκεια και πρόγραμμα </a:t>
            </a:r>
            <a:br>
              <a:rPr lang="it-IT" sz="1600">
                <a:solidFill>
                  <a:schemeClr val="dk1"/>
                </a:solidFill>
                <a:latin typeface="Calibri"/>
                <a:ea typeface="Calibri"/>
                <a:cs typeface="Calibri"/>
                <a:sym typeface="Calibri"/>
              </a:rPr>
            </a:br>
            <a:r>
              <a:rPr lang="el" sz="1600">
                <a:solidFill>
                  <a:schemeClr val="dk1"/>
                </a:solidFill>
                <a:latin typeface="Calibri"/>
                <a:ea typeface="Calibri"/>
                <a:cs typeface="Calibri"/>
                <a:sym typeface="Calibri"/>
              </a:rPr>
              <a:t>Μπορείτε ρεαλιστικά να παρακολουθήσετε τις συνεδρίες;</a:t>
            </a:r>
            <a:endParaRPr sz="1600">
              <a:solidFill>
                <a:srgbClr val="171616"/>
              </a:solidFill>
              <a:latin typeface="Calibri"/>
              <a:ea typeface="Calibri"/>
              <a:cs typeface="Calibri"/>
              <a:sym typeface="Calibri"/>
            </a:endParaRPr>
          </a:p>
        </p:txBody>
      </p:sp>
      <p:sp>
        <p:nvSpPr>
          <p:cNvPr id="434" name="Google Shape;434;p5"/>
          <p:cNvSpPr txBox="1"/>
          <p:nvPr/>
        </p:nvSpPr>
        <p:spPr>
          <a:xfrm>
            <a:off x="7409989" y="2852932"/>
            <a:ext cx="3556932"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600" b="1" dirty="0">
                <a:solidFill>
                  <a:schemeClr val="dk1"/>
                </a:solidFill>
                <a:latin typeface="Calibri"/>
                <a:ea typeface="Calibri"/>
                <a:cs typeface="Calibri"/>
                <a:sym typeface="Calibri"/>
              </a:rPr>
              <a:t>Αναγνώριση </a:t>
            </a:r>
            <a:br>
              <a:rPr lang="it-IT" sz="1600" dirty="0">
                <a:solidFill>
                  <a:schemeClr val="dk1"/>
                </a:solidFill>
                <a:latin typeface="Calibri"/>
                <a:ea typeface="Calibri"/>
                <a:cs typeface="Calibri"/>
                <a:sym typeface="Calibri"/>
              </a:rPr>
            </a:br>
            <a:r>
              <a:rPr lang="el" sz="1600" dirty="0">
                <a:solidFill>
                  <a:schemeClr val="dk1"/>
                </a:solidFill>
                <a:latin typeface="Calibri"/>
                <a:ea typeface="Calibri"/>
                <a:cs typeface="Calibri"/>
                <a:sym typeface="Calibri"/>
              </a:rPr>
              <a:t>Προσφέρει το πρόγραμμα σπουδών πιστοποιητικό ή προσόν;</a:t>
            </a:r>
            <a:endParaRPr sz="1600" dirty="0">
              <a:solidFill>
                <a:srgbClr val="171616"/>
              </a:solidFill>
              <a:latin typeface="Calibri"/>
              <a:ea typeface="Calibri"/>
              <a:cs typeface="Calibri"/>
              <a:sym typeface="Calibri"/>
            </a:endParaRPr>
          </a:p>
        </p:txBody>
      </p:sp>
      <p:sp>
        <p:nvSpPr>
          <p:cNvPr id="435" name="Google Shape;435;p5"/>
          <p:cNvSpPr txBox="1"/>
          <p:nvPr/>
        </p:nvSpPr>
        <p:spPr>
          <a:xfrm>
            <a:off x="1884347" y="4248292"/>
            <a:ext cx="3556932"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600" b="1">
                <a:solidFill>
                  <a:schemeClr val="dk1"/>
                </a:solidFill>
                <a:latin typeface="Calibri"/>
                <a:ea typeface="Calibri"/>
                <a:cs typeface="Calibri"/>
                <a:sym typeface="Calibri"/>
              </a:rPr>
              <a:t>Μορφή </a:t>
            </a:r>
            <a:br>
              <a:rPr lang="it-IT" sz="1600">
                <a:solidFill>
                  <a:schemeClr val="dk1"/>
                </a:solidFill>
                <a:latin typeface="Calibri"/>
                <a:ea typeface="Calibri"/>
                <a:cs typeface="Calibri"/>
                <a:sym typeface="Calibri"/>
              </a:rPr>
            </a:br>
            <a:r>
              <a:rPr lang="el" sz="1600">
                <a:solidFill>
                  <a:schemeClr val="dk1"/>
                </a:solidFill>
                <a:latin typeface="Calibri"/>
                <a:ea typeface="Calibri"/>
                <a:cs typeface="Calibri"/>
                <a:sym typeface="Calibri"/>
              </a:rPr>
              <a:t>Είναι διαδικτυακή, αυτοπροσώπως ή μεικτή; Τι σας ταιριάζει καλύτερα;</a:t>
            </a:r>
            <a:endParaRPr sz="1600">
              <a:solidFill>
                <a:srgbClr val="171616"/>
              </a:solidFill>
              <a:latin typeface="Calibri"/>
              <a:ea typeface="Calibri"/>
              <a:cs typeface="Calibri"/>
              <a:sym typeface="Calibri"/>
            </a:endParaRPr>
          </a:p>
        </p:txBody>
      </p:sp>
      <p:sp>
        <p:nvSpPr>
          <p:cNvPr id="436" name="Google Shape;436;p5"/>
          <p:cNvSpPr txBox="1"/>
          <p:nvPr/>
        </p:nvSpPr>
        <p:spPr>
          <a:xfrm>
            <a:off x="7409989" y="4371402"/>
            <a:ext cx="3556800" cy="585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 sz="1600" b="1">
                <a:solidFill>
                  <a:schemeClr val="dk1"/>
                </a:solidFill>
                <a:latin typeface="Calibri"/>
                <a:ea typeface="Calibri"/>
                <a:cs typeface="Calibri"/>
                <a:sym typeface="Calibri"/>
              </a:rPr>
              <a:t>Εκπαιδευτής &amp; οργάνωση </a:t>
            </a:r>
            <a:br>
              <a:rPr lang="it-IT" sz="1600">
                <a:solidFill>
                  <a:schemeClr val="dk1"/>
                </a:solidFill>
                <a:latin typeface="Calibri"/>
                <a:ea typeface="Calibri"/>
                <a:cs typeface="Calibri"/>
                <a:sym typeface="Calibri"/>
              </a:rPr>
            </a:br>
            <a:r>
              <a:rPr lang="el" sz="1600">
                <a:solidFill>
                  <a:schemeClr val="dk1"/>
                </a:solidFill>
                <a:latin typeface="Calibri"/>
                <a:ea typeface="Calibri"/>
                <a:cs typeface="Calibri"/>
                <a:sym typeface="Calibri"/>
              </a:rPr>
              <a:t>Είναι ο πάροχος αξιόπιστος και έμπειρος;</a:t>
            </a:r>
            <a:endParaRPr/>
          </a:p>
        </p:txBody>
      </p:sp>
      <p:sp>
        <p:nvSpPr>
          <p:cNvPr id="2" name="CasellaDiTesto 1">
            <a:extLst>
              <a:ext uri="{FF2B5EF4-FFF2-40B4-BE49-F238E27FC236}">
                <a16:creationId xmlns:a16="http://schemas.microsoft.com/office/drawing/2014/main" id="{97C047BC-4D2D-FB3F-6C07-37AD8CA03962}"/>
              </a:ext>
            </a:extLst>
          </p:cNvPr>
          <p:cNvSpPr txBox="1"/>
          <p:nvPr/>
        </p:nvSpPr>
        <p:spPr>
          <a:xfrm>
            <a:off x="835230" y="5595257"/>
            <a:ext cx="10660082"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l" sz="2000" dirty="0"/>
              <a:t>📝 </a:t>
            </a:r>
            <a:r>
              <a:rPr lang="el" sz="2000" b="1" dirty="0">
                <a:latin typeface="Calibri"/>
              </a:rPr>
              <a:t>Μίνι δραστηριότητα: </a:t>
            </a:r>
            <a:r>
              <a:rPr lang="el" sz="2000" dirty="0">
                <a:latin typeface="Calibri"/>
              </a:rPr>
              <a:t>Επιλέξτε δύο πραγματικές ή φανταστικές επιλογές εκπαίδευσης.</a:t>
            </a:r>
            <a:endParaRPr lang="it-IT" sz="2000" dirty="0"/>
          </a:p>
          <a:p>
            <a:r>
              <a:rPr lang="el" sz="2000" dirty="0">
                <a:latin typeface="Calibri"/>
              </a:rPr>
              <a:t>Χρησιμοποιήστε αυτά τα κριτήρια για να τα συγκρίνετε και να αποφασίσετε ποιο είναι καταλληλότερο για τους στόχους και τις ανάγκες σας.</a:t>
            </a:r>
            <a:endParaRPr lang="en-US" sz="1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6"/>
          <p:cNvSpPr txBox="1">
            <a:spLocks noGrp="1"/>
          </p:cNvSpPr>
          <p:nvPr>
            <p:ph type="body" idx="1"/>
          </p:nvPr>
        </p:nvSpPr>
        <p:spPr>
          <a:xfrm>
            <a:off x="300251" y="143301"/>
            <a:ext cx="9553433" cy="66254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l" dirty="0"/>
              <a:t>Ισορροπώντας την εκπαίδευση με την πραγματική ζωή</a:t>
            </a:r>
            <a:endParaRPr dirty="0"/>
          </a:p>
        </p:txBody>
      </p:sp>
      <p:sp>
        <p:nvSpPr>
          <p:cNvPr id="442" name="Google Shape;442;p6"/>
          <p:cNvSpPr txBox="1">
            <a:spLocks noGrp="1"/>
          </p:cNvSpPr>
          <p:nvPr>
            <p:ph type="body" idx="2"/>
          </p:nvPr>
        </p:nvSpPr>
        <p:spPr>
          <a:xfrm>
            <a:off x="362081" y="1230283"/>
            <a:ext cx="6611925" cy="530586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800"/>
              <a:buNone/>
            </a:pPr>
            <a:r>
              <a:rPr lang="el" dirty="0"/>
              <a:t>Ακόμα και όταν το κίνητρο είναι υψηλό, </a:t>
            </a:r>
            <a:r>
              <a:rPr lang="el" b="1" dirty="0"/>
              <a:t>δεν είναι πάντα εύκολο να δημιουργηθεί χώρος για μάθηση.</a:t>
            </a:r>
            <a:endParaRPr dirty="0"/>
          </a:p>
          <a:p>
            <a:pPr marL="0" lvl="0" indent="0" algn="l" rtl="0">
              <a:lnSpc>
                <a:spcPct val="90000"/>
              </a:lnSpc>
              <a:spcBef>
                <a:spcPts val="1000"/>
              </a:spcBef>
              <a:spcAft>
                <a:spcPts val="0"/>
              </a:spcAft>
              <a:buSzPts val="1800"/>
              <a:buNone/>
            </a:pPr>
            <a:r>
              <a:rPr lang="el" dirty="0"/>
              <a:t>Η εργασία, η οικογένεια και άλλες ευθύνες συχνά ανταγωνίζονται για τον χρόνο και την ενέργειά σας.</a:t>
            </a:r>
            <a:endParaRPr dirty="0"/>
          </a:p>
          <a:p>
            <a:pPr marL="0" lvl="0" indent="0" algn="l" rtl="0">
              <a:lnSpc>
                <a:spcPct val="90000"/>
              </a:lnSpc>
              <a:spcBef>
                <a:spcPts val="1000"/>
              </a:spcBef>
              <a:spcAft>
                <a:spcPts val="0"/>
              </a:spcAft>
              <a:buSzPts val="1800"/>
              <a:buNone/>
            </a:pPr>
            <a:r>
              <a:rPr lang="el" b="1" dirty="0"/>
              <a:t>Για να κάνετε την εκπαίδευση βιώσιμη, πρέπει να είστε ρεαλιστές και ευγενικοί με τον εαυτό σας </a:t>
            </a:r>
            <a:r>
              <a:rPr lang="el" dirty="0"/>
              <a:t>.</a:t>
            </a:r>
            <a:endParaRPr dirty="0"/>
          </a:p>
          <a:p>
            <a:pPr marL="0" lvl="0" indent="0" algn="l" rtl="0">
              <a:lnSpc>
                <a:spcPct val="90000"/>
              </a:lnSpc>
              <a:spcBef>
                <a:spcPts val="1000"/>
              </a:spcBef>
              <a:spcAft>
                <a:spcPts val="0"/>
              </a:spcAft>
              <a:buSzPts val="1800"/>
              <a:buNone/>
            </a:pPr>
            <a:r>
              <a:rPr lang="el" dirty="0"/>
              <a:t>Αναρωτήσου :</a:t>
            </a:r>
            <a:endParaRPr dirty="0"/>
          </a:p>
          <a:p>
            <a:pPr marL="342900" lvl="0" indent="-342900" algn="l" rtl="0">
              <a:lnSpc>
                <a:spcPct val="90000"/>
              </a:lnSpc>
              <a:spcBef>
                <a:spcPts val="1000"/>
              </a:spcBef>
              <a:spcAft>
                <a:spcPts val="0"/>
              </a:spcAft>
              <a:buClr>
                <a:srgbClr val="E280AC"/>
              </a:buClr>
              <a:buSzPts val="1800"/>
              <a:buFont typeface="Noto Sans Symbols"/>
              <a:buChar char="▪"/>
            </a:pPr>
            <a:r>
              <a:rPr lang="el" dirty="0"/>
              <a:t>Πόσες ώρες μπορώ πραγματικά να αφιερώνω κάθε εβδομάδα;</a:t>
            </a:r>
            <a:endParaRPr dirty="0"/>
          </a:p>
          <a:p>
            <a:pPr marL="342900" lvl="0" indent="-342900" algn="l" rtl="0">
              <a:lnSpc>
                <a:spcPct val="90000"/>
              </a:lnSpc>
              <a:spcBef>
                <a:spcPts val="1000"/>
              </a:spcBef>
              <a:spcAft>
                <a:spcPts val="0"/>
              </a:spcAft>
              <a:buClr>
                <a:srgbClr val="E280AC"/>
              </a:buClr>
              <a:buSzPts val="1800"/>
              <a:buFont typeface="Noto Sans Symbols"/>
              <a:buChar char="▪"/>
            </a:pPr>
            <a:r>
              <a:rPr lang="el" dirty="0"/>
              <a:t>Χρειάζομαι ευελιξία (ασύγχρονα μαθήματα, ηχογραφημένες συνεδρίες);</a:t>
            </a:r>
            <a:endParaRPr dirty="0"/>
          </a:p>
          <a:p>
            <a:pPr marL="342900" lvl="0" indent="-342900" algn="l" rtl="0">
              <a:lnSpc>
                <a:spcPct val="90000"/>
              </a:lnSpc>
              <a:spcBef>
                <a:spcPts val="1000"/>
              </a:spcBef>
              <a:spcAft>
                <a:spcPts val="0"/>
              </a:spcAft>
              <a:buClr>
                <a:srgbClr val="E280AC"/>
              </a:buClr>
              <a:buSzPts val="1800"/>
              <a:buFont typeface="Noto Sans Symbols"/>
              <a:buChar char="▪"/>
            </a:pPr>
            <a:r>
              <a:rPr lang="el" dirty="0"/>
              <a:t>Μπορώ να λάβω υποστήριξη από την οικογένεια ή τους φίλους μου ενώ σπουδάζω;</a:t>
            </a:r>
            <a:endParaRPr dirty="0"/>
          </a:p>
          <a:p>
            <a:pPr marL="0" lvl="0" indent="0" algn="l" rtl="0">
              <a:lnSpc>
                <a:spcPct val="90000"/>
              </a:lnSpc>
              <a:spcBef>
                <a:spcPts val="1000"/>
              </a:spcBef>
              <a:spcAft>
                <a:spcPts val="0"/>
              </a:spcAft>
              <a:buSzPts val="1800"/>
              <a:buNone/>
            </a:pPr>
            <a:endParaRPr dirty="0"/>
          </a:p>
          <a:p>
            <a:pPr marL="0" lvl="0" indent="0" algn="l" rtl="0">
              <a:lnSpc>
                <a:spcPct val="90000"/>
              </a:lnSpc>
              <a:spcBef>
                <a:spcPts val="1000"/>
              </a:spcBef>
              <a:spcAft>
                <a:spcPts val="0"/>
              </a:spcAft>
              <a:buSzPts val="1800"/>
              <a:buNone/>
            </a:pPr>
            <a:r>
              <a:rPr lang="el" dirty="0">
                <a:solidFill>
                  <a:schemeClr val="dk1"/>
                </a:solidFill>
              </a:rPr>
              <a:t>Η ψηφιακή ευελιξία είναι απαραίτητη για τους ενήλικες μαθητές· η ΕΕ τονίζει αυτό στο </a:t>
            </a:r>
            <a:r>
              <a:rPr lang="el" i="1" dirty="0">
                <a:solidFill>
                  <a:schemeClr val="dk1"/>
                </a:solidFill>
              </a:rPr>
              <a:t>Σχέδιο Δράσης για την Ψηφιακή Εκπαίδευση 2021–2027 </a:t>
            </a:r>
            <a:r>
              <a:rPr lang="el" dirty="0">
                <a:solidFill>
                  <a:schemeClr val="dk1"/>
                </a:solidFill>
              </a:rPr>
              <a:t>.</a:t>
            </a:r>
            <a:r>
              <a:rPr lang="el" sz="1100" dirty="0">
                <a:solidFill>
                  <a:schemeClr val="dk1"/>
                </a:solidFill>
                <a:latin typeface="Arial"/>
                <a:ea typeface="Arial"/>
                <a:cs typeface="Arial"/>
                <a:sym typeface="Arial"/>
              </a:rPr>
              <a:t> </a:t>
            </a:r>
            <a:r>
              <a:rPr lang="el" i="1" dirty="0"/>
              <a:t>Ένα καλό μάθημα ταιριάζει όχι μόνο στους στόχους σου, αλλά και στη ζωή σου.</a:t>
            </a:r>
            <a:endParaRPr i="1" dirty="0"/>
          </a:p>
          <a:p>
            <a:pPr marL="0" lvl="0" indent="0" algn="l" rtl="0">
              <a:lnSpc>
                <a:spcPct val="90000"/>
              </a:lnSpc>
              <a:spcBef>
                <a:spcPts val="1000"/>
              </a:spcBef>
              <a:spcAft>
                <a:spcPts val="0"/>
              </a:spcAft>
              <a:buSzPts val="1800"/>
              <a:buNone/>
            </a:pPr>
            <a:endParaRPr i="1" dirty="0"/>
          </a:p>
        </p:txBody>
      </p:sp>
      <p:sp>
        <p:nvSpPr>
          <p:cNvPr id="3" name="Picture Placeholder 2">
            <a:extLst>
              <a:ext uri="{FF2B5EF4-FFF2-40B4-BE49-F238E27FC236}">
                <a16:creationId xmlns:a16="http://schemas.microsoft.com/office/drawing/2014/main" id="{8668A3A1-0013-CBB0-0C1E-D6D7F4F47F0A}"/>
              </a:ext>
            </a:extLst>
          </p:cNvPr>
          <p:cNvSpPr>
            <a:spLocks noGrp="1"/>
          </p:cNvSpPr>
          <p:nvPr>
            <p:ph type="pic" idx="3"/>
          </p:nvPr>
        </p:nvSpPr>
        <p:spPr/>
        <p:txBody>
          <a:bodyPr/>
          <a:lstStyle/>
          <a:p>
            <a:endParaRPr lang="el-GR"/>
          </a:p>
        </p:txBody>
      </p:sp>
      <p:pic>
        <p:nvPicPr>
          <p:cNvPr id="2" name="Google Shape;443;p6" title="donna-anziana-del-colpo-medio-che-studia-nell-aula.jpg">
            <a:extLst>
              <a:ext uri="{FF2B5EF4-FFF2-40B4-BE49-F238E27FC236}">
                <a16:creationId xmlns:a16="http://schemas.microsoft.com/office/drawing/2014/main" id="{FAEE0E38-C770-0011-F80C-19BB0260B64D}"/>
              </a:ext>
            </a:extLst>
          </p:cNvPr>
          <p:cNvPicPr preferRelativeResize="0">
            <a:picLocks/>
          </p:cNvPicPr>
          <p:nvPr/>
        </p:nvPicPr>
        <p:blipFill rotWithShape="1">
          <a:blip r:embed="rId3">
            <a:alphaModFix/>
          </a:blip>
          <a:srcRect t="18318" b="21581"/>
          <a:stretch/>
        </p:blipFill>
        <p:spPr>
          <a:xfrm>
            <a:off x="7573992" y="2070340"/>
            <a:ext cx="4618010" cy="446580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sellaDiTesto 14">
            <a:extLst>
              <a:ext uri="{FF2B5EF4-FFF2-40B4-BE49-F238E27FC236}">
                <a16:creationId xmlns:a16="http://schemas.microsoft.com/office/drawing/2014/main" id="{DEDBE5FC-8C53-F3DD-F918-56D688C34295}"/>
              </a:ext>
            </a:extLst>
          </p:cNvPr>
          <p:cNvSpPr txBox="1"/>
          <p:nvPr/>
        </p:nvSpPr>
        <p:spPr>
          <a:xfrm>
            <a:off x="310738" y="320634"/>
            <a:ext cx="547452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l" sz="4000" b="1" dirty="0">
                <a:solidFill>
                  <a:srgbClr val="E64424"/>
                </a:solidFill>
                <a:latin typeface="Calibri"/>
                <a:ea typeface="Calibri"/>
                <a:cs typeface="Calibri"/>
              </a:rPr>
              <a:t>Ολοκλήρωση συζήτησης</a:t>
            </a:r>
            <a:endParaRPr lang="en-US" dirty="0"/>
          </a:p>
        </p:txBody>
      </p:sp>
      <p:pic>
        <p:nvPicPr>
          <p:cNvPr id="16" name="Immagine 15" descr="Immagine che contiene Policromia, cerchio, Elementi grafici, arancione&#10;&#10;Il contenuto generato dall&amp;#39;IA potrebbe non essere corretto.">
            <a:extLst>
              <a:ext uri="{FF2B5EF4-FFF2-40B4-BE49-F238E27FC236}">
                <a16:creationId xmlns:a16="http://schemas.microsoft.com/office/drawing/2014/main" id="{3C9B31C9-3176-ABBE-8A97-08CA7D135432}"/>
              </a:ext>
            </a:extLst>
          </p:cNvPr>
          <p:cNvPicPr>
            <a:picLocks noChangeAspect="1"/>
          </p:cNvPicPr>
          <p:nvPr/>
        </p:nvPicPr>
        <p:blipFill>
          <a:blip r:embed="rId2"/>
          <a:stretch>
            <a:fillRect/>
          </a:stretch>
        </p:blipFill>
        <p:spPr>
          <a:xfrm>
            <a:off x="499135" y="4774252"/>
            <a:ext cx="438150" cy="438150"/>
          </a:xfrm>
          <a:prstGeom prst="rect">
            <a:avLst/>
          </a:prstGeom>
        </p:spPr>
      </p:pic>
      <p:pic>
        <p:nvPicPr>
          <p:cNvPr id="17" name="Immagine 16" descr="Immagine che contiene Policromia, cerchio, Elementi grafici, arancione&#10;&#10;Il contenuto generato dall&amp;#39;IA potrebbe non essere corretto.">
            <a:extLst>
              <a:ext uri="{FF2B5EF4-FFF2-40B4-BE49-F238E27FC236}">
                <a16:creationId xmlns:a16="http://schemas.microsoft.com/office/drawing/2014/main" id="{953F9E50-AF20-85A1-267B-CF03037D7CC7}"/>
              </a:ext>
            </a:extLst>
          </p:cNvPr>
          <p:cNvPicPr>
            <a:picLocks noChangeAspect="1"/>
          </p:cNvPicPr>
          <p:nvPr/>
        </p:nvPicPr>
        <p:blipFill>
          <a:blip r:embed="rId2"/>
          <a:stretch>
            <a:fillRect/>
          </a:stretch>
        </p:blipFill>
        <p:spPr>
          <a:xfrm>
            <a:off x="503464" y="3214997"/>
            <a:ext cx="438150" cy="438150"/>
          </a:xfrm>
          <a:prstGeom prst="rect">
            <a:avLst/>
          </a:prstGeom>
        </p:spPr>
      </p:pic>
      <p:pic>
        <p:nvPicPr>
          <p:cNvPr id="18" name="Immagine 17" descr="Immagine che contiene Policromia, cerchio, Elementi grafici, arancione&#10;&#10;Il contenuto generato dall&amp;#39;IA potrebbe non essere corretto.">
            <a:extLst>
              <a:ext uri="{FF2B5EF4-FFF2-40B4-BE49-F238E27FC236}">
                <a16:creationId xmlns:a16="http://schemas.microsoft.com/office/drawing/2014/main" id="{3CE45C0E-74C5-3572-9078-4297CC93A65F}"/>
              </a:ext>
            </a:extLst>
          </p:cNvPr>
          <p:cNvPicPr>
            <a:picLocks noChangeAspect="1"/>
          </p:cNvPicPr>
          <p:nvPr/>
        </p:nvPicPr>
        <p:blipFill>
          <a:blip r:embed="rId2"/>
          <a:stretch>
            <a:fillRect/>
          </a:stretch>
        </p:blipFill>
        <p:spPr>
          <a:xfrm>
            <a:off x="507794" y="1626053"/>
            <a:ext cx="438150" cy="438150"/>
          </a:xfrm>
          <a:prstGeom prst="rect">
            <a:avLst/>
          </a:prstGeom>
        </p:spPr>
      </p:pic>
      <p:sp>
        <p:nvSpPr>
          <p:cNvPr id="22" name="CasellaDiTesto 21">
            <a:extLst>
              <a:ext uri="{FF2B5EF4-FFF2-40B4-BE49-F238E27FC236}">
                <a16:creationId xmlns:a16="http://schemas.microsoft.com/office/drawing/2014/main" id="{2914007C-5925-E199-BE51-50D1B7CC147F}"/>
              </a:ext>
            </a:extLst>
          </p:cNvPr>
          <p:cNvSpPr txBox="1"/>
          <p:nvPr/>
        </p:nvSpPr>
        <p:spPr>
          <a:xfrm>
            <a:off x="1310244" y="1607127"/>
            <a:ext cx="806730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l" sz="2400" dirty="0">
                <a:latin typeface="Calibri" panose="020F0502020204030204" pitchFamily="34" charset="0"/>
                <a:cs typeface="Calibri" panose="020F0502020204030204" pitchFamily="34" charset="0"/>
              </a:rPr>
              <a:t>Τι πραγματικά θέλω να μάθω τώρα και γιατί;</a:t>
            </a:r>
            <a:endParaRPr lang="en-US" dirty="0">
              <a:latin typeface="Calibri" panose="020F0502020204030204" pitchFamily="34" charset="0"/>
              <a:cs typeface="Calibri" panose="020F0502020204030204" pitchFamily="34" charset="0"/>
            </a:endParaRPr>
          </a:p>
        </p:txBody>
      </p:sp>
      <p:sp>
        <p:nvSpPr>
          <p:cNvPr id="23" name="CasellaDiTesto 22">
            <a:extLst>
              <a:ext uri="{FF2B5EF4-FFF2-40B4-BE49-F238E27FC236}">
                <a16:creationId xmlns:a16="http://schemas.microsoft.com/office/drawing/2014/main" id="{4E880D9B-DEB6-2FA5-7777-61AB338A0EFE}"/>
              </a:ext>
            </a:extLst>
          </p:cNvPr>
          <p:cNvSpPr txBox="1"/>
          <p:nvPr/>
        </p:nvSpPr>
        <p:spPr>
          <a:xfrm>
            <a:off x="1310244" y="3210296"/>
            <a:ext cx="9396425"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l" sz="2400" dirty="0">
                <a:latin typeface="Calibri" panose="020F0502020204030204" pitchFamily="34" charset="0"/>
                <a:cs typeface="Calibri" panose="020F0502020204030204" pitchFamily="34" charset="0"/>
              </a:rPr>
              <a:t>Τι  μορφή εκπαίδευσης θα ταίριαζε καλύτερα στον χρόνο και την ενέργειά μου;</a:t>
            </a:r>
          </a:p>
          <a:p>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sp>
        <p:nvSpPr>
          <p:cNvPr id="24" name="CasellaDiTesto 23">
            <a:extLst>
              <a:ext uri="{FF2B5EF4-FFF2-40B4-BE49-F238E27FC236}">
                <a16:creationId xmlns:a16="http://schemas.microsoft.com/office/drawing/2014/main" id="{C138D184-366A-B1DD-8AA9-836DFA9327D8}"/>
              </a:ext>
            </a:extLst>
          </p:cNvPr>
          <p:cNvSpPr txBox="1"/>
          <p:nvPr/>
        </p:nvSpPr>
        <p:spPr>
          <a:xfrm>
            <a:off x="1310244" y="4585854"/>
            <a:ext cx="8166264"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l" sz="2400" dirty="0">
                <a:latin typeface="Calibri" panose="020F0502020204030204" pitchFamily="34" charset="0"/>
                <a:cs typeface="Calibri" panose="020F0502020204030204" pitchFamily="34" charset="0"/>
              </a:rPr>
              <a:t>Έχω ξεκινήσει ποτέ ένα μάθημα που δεν μου ταίριαζε;</a:t>
            </a:r>
            <a:endParaRPr lang="it-IT" dirty="0">
              <a:latin typeface="Calibri" panose="020F0502020204030204" pitchFamily="34" charset="0"/>
              <a:cs typeface="Calibri" panose="020F0502020204030204" pitchFamily="34" charset="0"/>
            </a:endParaRPr>
          </a:p>
          <a:p>
            <a:r>
              <a:rPr lang="el" sz="2400" dirty="0">
                <a:latin typeface="Calibri" panose="020F0502020204030204" pitchFamily="34" charset="0"/>
                <a:cs typeface="Calibri" panose="020F0502020204030204" pitchFamily="34" charset="0"/>
              </a:rPr>
              <a:t>Τι θα μπορούσα να κάνω διαφορετικά τώρα;</a:t>
            </a:r>
            <a:endParaRPr lang="it-IT"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747277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F8DAF-1757-5CCF-938D-5FAEE9A07C9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B2CA53E-4E97-5FF5-1395-B7B039999020}"/>
              </a:ext>
            </a:extLst>
          </p:cNvPr>
          <p:cNvSpPr>
            <a:spLocks noGrp="1"/>
          </p:cNvSpPr>
          <p:nvPr>
            <p:ph type="body" sz="quarter" idx="10"/>
          </p:nvPr>
        </p:nvSpPr>
        <p:spPr>
          <a:xfrm>
            <a:off x="432260" y="3142210"/>
            <a:ext cx="9327375" cy="1762299"/>
          </a:xfrm>
        </p:spPr>
        <p:txBody>
          <a:bodyPr/>
          <a:lstStyle/>
          <a:p>
            <a:pPr lvl="0">
              <a:spcBef>
                <a:spcPts val="0"/>
              </a:spcBef>
              <a:buClr>
                <a:schemeClr val="lt1"/>
              </a:buClr>
              <a:buSzPts val="4800"/>
            </a:pPr>
            <a:r>
              <a:rPr lang="el" noProof="0" dirty="0"/>
              <a:t>ΜΟΝΑΔΑ 3.4: </a:t>
            </a:r>
            <a:r>
              <a:rPr lang="el" dirty="0"/>
              <a:t>Διαδικασίες υποβολής αιτήσεων και εγγραφής</a:t>
            </a:r>
          </a:p>
          <a:p>
            <a:pPr lvl="0">
              <a:spcBef>
                <a:spcPts val="0"/>
              </a:spcBef>
              <a:buClr>
                <a:schemeClr val="lt1"/>
              </a:buClr>
              <a:buSzPts val="4800"/>
            </a:pPr>
            <a:endParaRPr lang="en-US" dirty="0"/>
          </a:p>
          <a:p>
            <a:pPr lvl="0">
              <a:spcBef>
                <a:spcPts val="0"/>
              </a:spcBef>
              <a:buClr>
                <a:schemeClr val="lt1"/>
              </a:buClr>
              <a:buSzPts val="4800"/>
            </a:pPr>
            <a:endParaRPr lang="en-US" dirty="0"/>
          </a:p>
          <a:p>
            <a:endParaRPr lang="en-GB" noProof="0" dirty="0"/>
          </a:p>
        </p:txBody>
      </p:sp>
    </p:spTree>
    <p:extLst>
      <p:ext uri="{BB962C8B-B14F-4D97-AF65-F5344CB8AC3E}">
        <p14:creationId xmlns:p14="http://schemas.microsoft.com/office/powerpoint/2010/main" val="1219159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1">
          <a:extLst>
            <a:ext uri="{FF2B5EF4-FFF2-40B4-BE49-F238E27FC236}">
              <a16:creationId xmlns:a16="http://schemas.microsoft.com/office/drawing/2014/main" id="{802DDCE9-2D3E-1EC5-9C55-7E295BC3C7A7}"/>
            </a:ext>
          </a:extLst>
        </p:cNvPr>
        <p:cNvGrpSpPr/>
        <p:nvPr/>
      </p:nvGrpSpPr>
      <p:grpSpPr>
        <a:xfrm>
          <a:off x="0" y="0"/>
          <a:ext cx="0" cy="0"/>
          <a:chOff x="0" y="0"/>
          <a:chExt cx="0" cy="0"/>
        </a:xfrm>
      </p:grpSpPr>
      <p:sp>
        <p:nvSpPr>
          <p:cNvPr id="333" name="Google Shape;333;g377fcdc439e_0_1212">
            <a:extLst>
              <a:ext uri="{FF2B5EF4-FFF2-40B4-BE49-F238E27FC236}">
                <a16:creationId xmlns:a16="http://schemas.microsoft.com/office/drawing/2014/main" id="{01D209AE-F065-6661-0F8B-91ABF2975B82}"/>
              </a:ext>
            </a:extLst>
          </p:cNvPr>
          <p:cNvSpPr txBox="1">
            <a:spLocks noGrp="1"/>
          </p:cNvSpPr>
          <p:nvPr>
            <p:ph type="body" idx="2"/>
          </p:nvPr>
        </p:nvSpPr>
        <p:spPr>
          <a:xfrm>
            <a:off x="4756312" y="2578499"/>
            <a:ext cx="6950400" cy="1954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2000"/>
              <a:buNone/>
            </a:pPr>
            <a:r>
              <a:rPr lang="el" sz="2200" dirty="0"/>
              <a:t>Θα μάθετε πώς να κάνετε πρακτικά βήματα για την εγγραφή σας σε ένα εκπαιδευτικό πρόγραμμα. Από την κατανόηση των απαραίτητων εγγράφων μέχρι το πού και πώς να υποβάλετε αίτηση, αυτό το μέρος θα σας βοηθήσει να μεταβείτε από το ενδιαφέρον στη δράση με αυτοπεποίθηση.</a:t>
            </a:r>
          </a:p>
        </p:txBody>
      </p:sp>
    </p:spTree>
    <p:extLst>
      <p:ext uri="{BB962C8B-B14F-4D97-AF65-F5344CB8AC3E}">
        <p14:creationId xmlns:p14="http://schemas.microsoft.com/office/powerpoint/2010/main" val="15288796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9"/>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l" dirty="0"/>
              <a:t>Τι μπορεί να χρειαστείτε για να υποβάλετε αίτηση</a:t>
            </a:r>
            <a:endParaRPr dirty="0"/>
          </a:p>
        </p:txBody>
      </p:sp>
      <p:sp>
        <p:nvSpPr>
          <p:cNvPr id="460" name="Google Shape;460;p9"/>
          <p:cNvSpPr txBox="1"/>
          <p:nvPr/>
        </p:nvSpPr>
        <p:spPr>
          <a:xfrm>
            <a:off x="954475" y="1301464"/>
            <a:ext cx="10876365" cy="646331"/>
          </a:xfrm>
          <a:prstGeom prst="rect">
            <a:avLst/>
          </a:prstGeom>
          <a:noFill/>
          <a:ln>
            <a:noFill/>
          </a:ln>
        </p:spPr>
        <p:txBody>
          <a:bodyPr spcFirstLastPara="1" wrap="square" lIns="91425" tIns="45700" rIns="91425" bIns="45700" anchor="t" anchorCtr="0">
            <a:spAutoFit/>
          </a:bodyPr>
          <a:lstStyle/>
          <a:p>
            <a:r>
              <a:rPr lang="el" sz="1800" b="1" dirty="0">
                <a:solidFill>
                  <a:schemeClr val="dk1"/>
                </a:solidFill>
                <a:latin typeface="Calibri"/>
                <a:ea typeface="Calibri"/>
                <a:cs typeface="Calibri"/>
                <a:sym typeface="Calibri"/>
              </a:rPr>
              <a:t>Προσωπικά Στοιχεία </a:t>
            </a:r>
            <a:r>
              <a:rPr lang="el" sz="1800" dirty="0">
                <a:solidFill>
                  <a:schemeClr val="dk1"/>
                </a:solidFill>
                <a:latin typeface="Calibri"/>
                <a:ea typeface="Calibri"/>
                <a:cs typeface="Calibri"/>
                <a:sym typeface="Calibri"/>
              </a:rPr>
              <a:t>( </a:t>
            </a:r>
            <a:r>
              <a:rPr lang="el" sz="1800" i="1" dirty="0">
                <a:solidFill>
                  <a:schemeClr val="dk1"/>
                </a:solidFill>
                <a:latin typeface="Calibri"/>
                <a:ea typeface="Calibri"/>
                <a:cs typeface="Calibri"/>
                <a:sym typeface="Calibri"/>
              </a:rPr>
              <a:t>Απαιτείται </a:t>
            </a:r>
            <a:r>
              <a:rPr lang="el" sz="1800" dirty="0">
                <a:solidFill>
                  <a:schemeClr val="dk1"/>
                </a:solidFill>
                <a:latin typeface="Calibri"/>
                <a:ea typeface="Calibri"/>
                <a:cs typeface="Calibri"/>
                <a:sym typeface="Calibri"/>
              </a:rPr>
              <a:t>) </a:t>
            </a:r>
            <a:br>
              <a:rPr lang="it-IT" sz="1800" dirty="0">
                <a:latin typeface="Calibri"/>
                <a:ea typeface="Calibri"/>
                <a:cs typeface="Calibri"/>
              </a:rPr>
            </a:br>
            <a:r>
              <a:rPr lang="el" sz="1800" dirty="0">
                <a:solidFill>
                  <a:schemeClr val="dk1"/>
                </a:solidFill>
                <a:latin typeface="Calibri"/>
                <a:ea typeface="Calibri"/>
                <a:cs typeface="Calibri"/>
                <a:sym typeface="Calibri"/>
              </a:rPr>
              <a:t>Ονοματεπώνυμο, στοιχεία επικοινωνίας, ημερομηνία γέννησης — πάντα να ελέγχετε ξανά την ορθογραφία!</a:t>
            </a:r>
            <a:endParaRPr lang="it-IT" sz="1800" dirty="0">
              <a:solidFill>
                <a:schemeClr val="dk1"/>
              </a:solidFill>
              <a:latin typeface="Calibri"/>
              <a:ea typeface="Calibri"/>
              <a:cs typeface="Calibri"/>
            </a:endParaRPr>
          </a:p>
        </p:txBody>
      </p:sp>
      <p:sp>
        <p:nvSpPr>
          <p:cNvPr id="461" name="Google Shape;461;p9"/>
          <p:cNvSpPr txBox="1"/>
          <p:nvPr/>
        </p:nvSpPr>
        <p:spPr>
          <a:xfrm>
            <a:off x="954475" y="2212176"/>
            <a:ext cx="10876365" cy="646331"/>
          </a:xfrm>
          <a:prstGeom prst="rect">
            <a:avLst/>
          </a:prstGeom>
          <a:noFill/>
          <a:ln>
            <a:noFill/>
          </a:ln>
        </p:spPr>
        <p:txBody>
          <a:bodyPr spcFirstLastPara="1" wrap="square" lIns="91425" tIns="45700" rIns="91425" bIns="45700" anchor="t" anchorCtr="0">
            <a:spAutoFit/>
          </a:bodyPr>
          <a:lstStyle/>
          <a:p>
            <a:r>
              <a:rPr lang="el" sz="1800" b="1" dirty="0">
                <a:solidFill>
                  <a:schemeClr val="dk1"/>
                </a:solidFill>
                <a:latin typeface="Calibri"/>
                <a:ea typeface="Calibri"/>
                <a:cs typeface="Calibri"/>
                <a:sym typeface="Calibri"/>
              </a:rPr>
              <a:t>Ταυτότητα ή Άδεια Διαμονής </a:t>
            </a:r>
            <a:r>
              <a:rPr lang="el" sz="1800" dirty="0">
                <a:solidFill>
                  <a:schemeClr val="dk1"/>
                </a:solidFill>
                <a:latin typeface="Calibri"/>
                <a:ea typeface="Calibri"/>
                <a:cs typeface="Calibri"/>
                <a:sym typeface="Calibri"/>
              </a:rPr>
              <a:t>( </a:t>
            </a:r>
            <a:r>
              <a:rPr lang="el" sz="1800" i="1" dirty="0">
                <a:solidFill>
                  <a:schemeClr val="dk1"/>
                </a:solidFill>
                <a:latin typeface="Calibri"/>
                <a:ea typeface="Calibri"/>
                <a:cs typeface="Calibri"/>
                <a:sym typeface="Calibri"/>
              </a:rPr>
              <a:t>Απαιτείται </a:t>
            </a:r>
            <a:r>
              <a:rPr lang="el" sz="1800" dirty="0">
                <a:solidFill>
                  <a:schemeClr val="dk1"/>
                </a:solidFill>
                <a:latin typeface="Calibri"/>
                <a:ea typeface="Calibri"/>
                <a:cs typeface="Calibri"/>
                <a:sym typeface="Calibri"/>
              </a:rPr>
              <a:t>) </a:t>
            </a:r>
            <a:br>
              <a:rPr lang="it-IT" sz="1800" dirty="0">
                <a:latin typeface="Calibri"/>
                <a:ea typeface="Calibri"/>
                <a:cs typeface="Calibri"/>
              </a:rPr>
            </a:br>
            <a:r>
              <a:rPr lang="el" sz="1800" dirty="0">
                <a:solidFill>
                  <a:schemeClr val="dk1"/>
                </a:solidFill>
                <a:latin typeface="Calibri"/>
                <a:ea typeface="Calibri"/>
                <a:cs typeface="Calibri"/>
                <a:sym typeface="Calibri"/>
              </a:rPr>
              <a:t>Ενδέχεται να απαιτείται σαρωμένο αντίγραφο της εθνικής σας ταυτότητας ή του εγγράφου νόμιμης διαμονής.</a:t>
            </a:r>
            <a:endParaRPr sz="1800" dirty="0">
              <a:solidFill>
                <a:schemeClr val="dk1"/>
              </a:solidFill>
              <a:latin typeface="Calibri"/>
              <a:ea typeface="Calibri"/>
              <a:cs typeface="Calibri"/>
              <a:sym typeface="Calibri"/>
            </a:endParaRPr>
          </a:p>
        </p:txBody>
      </p:sp>
      <p:sp>
        <p:nvSpPr>
          <p:cNvPr id="462" name="Google Shape;462;p9"/>
          <p:cNvSpPr txBox="1"/>
          <p:nvPr/>
        </p:nvSpPr>
        <p:spPr>
          <a:xfrm>
            <a:off x="954475" y="3122888"/>
            <a:ext cx="10876365" cy="646331"/>
          </a:xfrm>
          <a:prstGeom prst="rect">
            <a:avLst/>
          </a:prstGeom>
          <a:noFill/>
          <a:ln>
            <a:noFill/>
          </a:ln>
        </p:spPr>
        <p:txBody>
          <a:bodyPr spcFirstLastPara="1" wrap="square" lIns="91425" tIns="45700" rIns="91425" bIns="45700" anchor="t" anchorCtr="0">
            <a:spAutoFit/>
          </a:bodyPr>
          <a:lstStyle/>
          <a:p>
            <a:r>
              <a:rPr lang="el" sz="1800" b="1" dirty="0">
                <a:solidFill>
                  <a:schemeClr val="dk1"/>
                </a:solidFill>
                <a:latin typeface="Calibri"/>
                <a:ea typeface="Calibri"/>
                <a:cs typeface="Calibri"/>
                <a:sym typeface="Calibri"/>
              </a:rPr>
              <a:t>Βιογραφικό σημείωμα (CV) </a:t>
            </a:r>
            <a:r>
              <a:rPr lang="el" sz="1800" dirty="0">
                <a:solidFill>
                  <a:schemeClr val="dk1"/>
                </a:solidFill>
                <a:latin typeface="Calibri"/>
                <a:ea typeface="Calibri"/>
                <a:cs typeface="Calibri"/>
                <a:sym typeface="Calibri"/>
              </a:rPr>
              <a:t>( </a:t>
            </a:r>
            <a:r>
              <a:rPr lang="el" sz="1800" i="1" dirty="0">
                <a:solidFill>
                  <a:schemeClr val="dk1"/>
                </a:solidFill>
                <a:latin typeface="Calibri"/>
                <a:ea typeface="Calibri"/>
                <a:cs typeface="Calibri"/>
                <a:sym typeface="Calibri"/>
              </a:rPr>
              <a:t>Απαιτείται </a:t>
            </a:r>
            <a:r>
              <a:rPr lang="el" sz="1800" dirty="0">
                <a:solidFill>
                  <a:schemeClr val="dk1"/>
                </a:solidFill>
                <a:latin typeface="Calibri"/>
                <a:ea typeface="Calibri"/>
                <a:cs typeface="Calibri"/>
                <a:sym typeface="Calibri"/>
              </a:rPr>
              <a:t>) </a:t>
            </a:r>
            <a:br>
              <a:rPr lang="it-IT" sz="1800" dirty="0">
                <a:latin typeface="Calibri"/>
                <a:ea typeface="Calibri"/>
                <a:cs typeface="Calibri"/>
              </a:rPr>
            </a:br>
            <a:r>
              <a:rPr lang="el" sz="1800" dirty="0">
                <a:solidFill>
                  <a:schemeClr val="dk1"/>
                </a:solidFill>
                <a:latin typeface="Calibri"/>
                <a:ea typeface="Calibri"/>
                <a:cs typeface="Calibri"/>
                <a:sym typeface="Calibri"/>
              </a:rPr>
              <a:t>Ακόμα και για μαθήματα αρχάριου επιπέδου, ένα απλό βιογραφικό σημείωμα δείχνει το υπόβαθρο και το κίνητρό σας.</a:t>
            </a:r>
            <a:endParaRPr lang="it-IT" sz="1800" dirty="0">
              <a:solidFill>
                <a:schemeClr val="dk1"/>
              </a:solidFill>
              <a:latin typeface="Calibri"/>
              <a:ea typeface="Calibri"/>
              <a:cs typeface="Calibri"/>
            </a:endParaRPr>
          </a:p>
        </p:txBody>
      </p:sp>
      <p:sp>
        <p:nvSpPr>
          <p:cNvPr id="463" name="Google Shape;463;p9"/>
          <p:cNvSpPr txBox="1"/>
          <p:nvPr/>
        </p:nvSpPr>
        <p:spPr>
          <a:xfrm>
            <a:off x="954475" y="4033600"/>
            <a:ext cx="10876365" cy="646331"/>
          </a:xfrm>
          <a:prstGeom prst="rect">
            <a:avLst/>
          </a:prstGeom>
          <a:noFill/>
          <a:ln>
            <a:noFill/>
          </a:ln>
        </p:spPr>
        <p:txBody>
          <a:bodyPr spcFirstLastPara="1" wrap="square" lIns="91425" tIns="45700" rIns="91425" bIns="45700" anchor="t" anchorCtr="0">
            <a:spAutoFit/>
          </a:bodyPr>
          <a:lstStyle/>
          <a:p>
            <a:r>
              <a:rPr lang="el" sz="1800" b="1" dirty="0">
                <a:solidFill>
                  <a:schemeClr val="dk1"/>
                </a:solidFill>
                <a:latin typeface="Calibri"/>
                <a:ea typeface="Calibri"/>
                <a:cs typeface="Calibri"/>
                <a:sym typeface="Calibri"/>
              </a:rPr>
              <a:t>Δήλωση Κινήτρων </a:t>
            </a:r>
            <a:r>
              <a:rPr lang="el" sz="1800" i="1" dirty="0">
                <a:solidFill>
                  <a:schemeClr val="dk1"/>
                </a:solidFill>
                <a:latin typeface="Calibri"/>
                <a:ea typeface="Calibri"/>
                <a:cs typeface="Calibri"/>
                <a:sym typeface="Calibri"/>
              </a:rPr>
              <a:t>(Προαιρετικά – εάν ζητηθεί) </a:t>
            </a:r>
            <a:br>
              <a:rPr lang="it-IT" sz="1800" dirty="0">
                <a:latin typeface="Calibri"/>
                <a:ea typeface="Calibri"/>
                <a:cs typeface="Calibri"/>
              </a:rPr>
            </a:br>
            <a:r>
              <a:rPr lang="el" sz="1800" dirty="0">
                <a:solidFill>
                  <a:schemeClr val="dk1"/>
                </a:solidFill>
                <a:latin typeface="Calibri"/>
                <a:ea typeface="Calibri"/>
                <a:cs typeface="Calibri"/>
                <a:sym typeface="Calibri"/>
              </a:rPr>
              <a:t>Μια σύντομη παράγραφος που εξηγεί γιατί θέλετε να συμμετάσχετε στο μάθημα (εάν ζητηθεί).</a:t>
            </a:r>
            <a:endParaRPr sz="1800" dirty="0">
              <a:solidFill>
                <a:schemeClr val="dk1"/>
              </a:solidFill>
              <a:latin typeface="Calibri"/>
              <a:ea typeface="Calibri"/>
              <a:cs typeface="Calibri"/>
              <a:sym typeface="Calibri"/>
            </a:endParaRPr>
          </a:p>
        </p:txBody>
      </p:sp>
      <p:sp>
        <p:nvSpPr>
          <p:cNvPr id="464" name="Google Shape;464;p9"/>
          <p:cNvSpPr txBox="1"/>
          <p:nvPr/>
        </p:nvSpPr>
        <p:spPr>
          <a:xfrm>
            <a:off x="954475" y="4944312"/>
            <a:ext cx="10876365" cy="646331"/>
          </a:xfrm>
          <a:prstGeom prst="rect">
            <a:avLst/>
          </a:prstGeom>
          <a:noFill/>
          <a:ln>
            <a:noFill/>
          </a:ln>
        </p:spPr>
        <p:txBody>
          <a:bodyPr spcFirstLastPara="1" wrap="square" lIns="91425" tIns="45700" rIns="91425" bIns="45700" anchor="t" anchorCtr="0">
            <a:spAutoFit/>
          </a:bodyPr>
          <a:lstStyle/>
          <a:p>
            <a:r>
              <a:rPr lang="el" sz="1800" b="1" dirty="0">
                <a:solidFill>
                  <a:schemeClr val="dk1"/>
                </a:solidFill>
                <a:latin typeface="Calibri"/>
                <a:ea typeface="Calibri"/>
                <a:cs typeface="Calibri"/>
                <a:sym typeface="Calibri"/>
              </a:rPr>
              <a:t>Προηγούμενα Προσόντα </a:t>
            </a:r>
            <a:r>
              <a:rPr lang="el" sz="1800" i="1" dirty="0">
                <a:solidFill>
                  <a:schemeClr val="dk1"/>
                </a:solidFill>
                <a:latin typeface="Calibri"/>
                <a:ea typeface="Calibri"/>
                <a:cs typeface="Calibri"/>
                <a:sym typeface="Calibri"/>
              </a:rPr>
              <a:t>(Προαιρετικά – εφόσον ζητηθούν) </a:t>
            </a:r>
            <a:br>
              <a:rPr lang="it-IT" sz="1800" dirty="0">
                <a:latin typeface="Calibri"/>
                <a:ea typeface="Calibri"/>
                <a:cs typeface="Calibri"/>
              </a:rPr>
            </a:br>
            <a:r>
              <a:rPr lang="el" sz="1800" dirty="0">
                <a:solidFill>
                  <a:schemeClr val="dk1"/>
                </a:solidFill>
                <a:latin typeface="Calibri"/>
                <a:ea typeface="Calibri"/>
                <a:cs typeface="Calibri"/>
                <a:sym typeface="Calibri"/>
              </a:rPr>
              <a:t>Διπλώματα ή πιστοποιητικά από προηγούμενη εκπαίδευση ή κατάρτιση (εάν υπάρχουν).</a:t>
            </a:r>
            <a:endParaRPr lang="it-IT" sz="1800" dirty="0">
              <a:solidFill>
                <a:schemeClr val="dk1"/>
              </a:solidFill>
              <a:latin typeface="Calibri"/>
              <a:ea typeface="Calibri"/>
              <a:cs typeface="Calibri"/>
            </a:endParaRPr>
          </a:p>
        </p:txBody>
      </p:sp>
      <p:sp>
        <p:nvSpPr>
          <p:cNvPr id="465" name="Google Shape;465;p9"/>
          <p:cNvSpPr txBox="1"/>
          <p:nvPr/>
        </p:nvSpPr>
        <p:spPr>
          <a:xfrm>
            <a:off x="954475" y="5855024"/>
            <a:ext cx="10876365" cy="646331"/>
          </a:xfrm>
          <a:prstGeom prst="rect">
            <a:avLst/>
          </a:prstGeom>
          <a:noFill/>
          <a:ln>
            <a:noFill/>
          </a:ln>
        </p:spPr>
        <p:txBody>
          <a:bodyPr spcFirstLastPara="1" wrap="square" lIns="91425" tIns="45700" rIns="91425" bIns="45700" anchor="t" anchorCtr="0">
            <a:spAutoFit/>
          </a:bodyPr>
          <a:lstStyle/>
          <a:p>
            <a:r>
              <a:rPr lang="el" sz="1800" b="1" dirty="0">
                <a:solidFill>
                  <a:schemeClr val="dk1"/>
                </a:solidFill>
                <a:latin typeface="Calibri"/>
                <a:ea typeface="Calibri"/>
                <a:cs typeface="Calibri"/>
                <a:sym typeface="Calibri"/>
              </a:rPr>
              <a:t>Προθεσμίες Υποβολής Αιτήσεων </a:t>
            </a:r>
            <a:r>
              <a:rPr lang="el" sz="1800" dirty="0">
                <a:solidFill>
                  <a:schemeClr val="dk1"/>
                </a:solidFill>
                <a:latin typeface="Calibri"/>
                <a:ea typeface="Calibri"/>
                <a:cs typeface="Calibri"/>
                <a:sym typeface="Calibri"/>
              </a:rPr>
              <a:t>( </a:t>
            </a:r>
            <a:r>
              <a:rPr lang="el" sz="1800" i="1" dirty="0">
                <a:solidFill>
                  <a:schemeClr val="dk1"/>
                </a:solidFill>
                <a:latin typeface="Calibri"/>
                <a:ea typeface="Calibri"/>
                <a:cs typeface="Calibri"/>
                <a:sym typeface="Calibri"/>
              </a:rPr>
              <a:t>Απαιτείται </a:t>
            </a:r>
            <a:r>
              <a:rPr lang="el" sz="1800" dirty="0">
                <a:solidFill>
                  <a:schemeClr val="dk1"/>
                </a:solidFill>
                <a:latin typeface="Calibri"/>
                <a:ea typeface="Calibri"/>
                <a:cs typeface="Calibri"/>
                <a:sym typeface="Calibri"/>
              </a:rPr>
              <a:t>) </a:t>
            </a:r>
            <a:br>
              <a:rPr lang="it-IT" sz="1800" dirty="0">
                <a:latin typeface="Calibri"/>
                <a:ea typeface="Calibri"/>
                <a:cs typeface="Calibri"/>
              </a:rPr>
            </a:br>
            <a:r>
              <a:rPr lang="el" sz="1800" dirty="0">
                <a:solidFill>
                  <a:schemeClr val="dk1"/>
                </a:solidFill>
                <a:latin typeface="Calibri"/>
                <a:ea typeface="Calibri"/>
                <a:cs typeface="Calibri"/>
                <a:sym typeface="Calibri"/>
              </a:rPr>
              <a:t>Να ελέγχετε πάντα τις ημερομηνίες λήξης και να υποβάλλετε αίτηση νωρίς — οι εκπρόθεσμες αιτήσεις συχνά απορρίπτονται.</a:t>
            </a:r>
            <a:endParaRPr dirty="0">
              <a:solidFill>
                <a:schemeClr val="dk1"/>
              </a:solidFill>
            </a:endParaRPr>
          </a:p>
        </p:txBody>
      </p:sp>
      <p:pic>
        <p:nvPicPr>
          <p:cNvPr id="466" name="Google Shape;466;p9"/>
          <p:cNvPicPr preferRelativeResize="0"/>
          <p:nvPr/>
        </p:nvPicPr>
        <p:blipFill rotWithShape="1">
          <a:blip r:embed="rId3">
            <a:alphaModFix/>
          </a:blip>
          <a:srcRect/>
          <a:stretch/>
        </p:blipFill>
        <p:spPr>
          <a:xfrm rot="2700000">
            <a:off x="312764" y="1265273"/>
            <a:ext cx="441715" cy="441715"/>
          </a:xfrm>
          <a:prstGeom prst="rect">
            <a:avLst/>
          </a:prstGeom>
          <a:noFill/>
          <a:ln>
            <a:noFill/>
          </a:ln>
        </p:spPr>
      </p:pic>
      <p:pic>
        <p:nvPicPr>
          <p:cNvPr id="467" name="Google Shape;467;p9"/>
          <p:cNvPicPr preferRelativeResize="0"/>
          <p:nvPr/>
        </p:nvPicPr>
        <p:blipFill rotWithShape="1">
          <a:blip r:embed="rId3">
            <a:alphaModFix/>
          </a:blip>
          <a:srcRect/>
          <a:stretch/>
        </p:blipFill>
        <p:spPr>
          <a:xfrm rot="2700000">
            <a:off x="312764" y="2175985"/>
            <a:ext cx="441715" cy="441715"/>
          </a:xfrm>
          <a:prstGeom prst="rect">
            <a:avLst/>
          </a:prstGeom>
          <a:noFill/>
          <a:ln>
            <a:noFill/>
          </a:ln>
        </p:spPr>
      </p:pic>
      <p:pic>
        <p:nvPicPr>
          <p:cNvPr id="468" name="Google Shape;468;p9"/>
          <p:cNvPicPr preferRelativeResize="0"/>
          <p:nvPr/>
        </p:nvPicPr>
        <p:blipFill rotWithShape="1">
          <a:blip r:embed="rId3">
            <a:alphaModFix/>
          </a:blip>
          <a:srcRect/>
          <a:stretch/>
        </p:blipFill>
        <p:spPr>
          <a:xfrm rot="2700000">
            <a:off x="312764" y="3086697"/>
            <a:ext cx="441715" cy="441715"/>
          </a:xfrm>
          <a:prstGeom prst="rect">
            <a:avLst/>
          </a:prstGeom>
          <a:noFill/>
          <a:ln>
            <a:noFill/>
          </a:ln>
        </p:spPr>
      </p:pic>
      <p:pic>
        <p:nvPicPr>
          <p:cNvPr id="469" name="Google Shape;469;p9"/>
          <p:cNvPicPr preferRelativeResize="0"/>
          <p:nvPr/>
        </p:nvPicPr>
        <p:blipFill rotWithShape="1">
          <a:blip r:embed="rId3">
            <a:alphaModFix/>
          </a:blip>
          <a:srcRect/>
          <a:stretch/>
        </p:blipFill>
        <p:spPr>
          <a:xfrm rot="2700000">
            <a:off x="312764" y="3997409"/>
            <a:ext cx="441715" cy="441715"/>
          </a:xfrm>
          <a:prstGeom prst="rect">
            <a:avLst/>
          </a:prstGeom>
          <a:noFill/>
          <a:ln>
            <a:noFill/>
          </a:ln>
        </p:spPr>
      </p:pic>
      <p:pic>
        <p:nvPicPr>
          <p:cNvPr id="470" name="Google Shape;470;p9"/>
          <p:cNvPicPr preferRelativeResize="0"/>
          <p:nvPr/>
        </p:nvPicPr>
        <p:blipFill rotWithShape="1">
          <a:blip r:embed="rId3">
            <a:alphaModFix/>
          </a:blip>
          <a:srcRect/>
          <a:stretch/>
        </p:blipFill>
        <p:spPr>
          <a:xfrm rot="2700000">
            <a:off x="312764" y="4908121"/>
            <a:ext cx="441715" cy="441715"/>
          </a:xfrm>
          <a:prstGeom prst="rect">
            <a:avLst/>
          </a:prstGeom>
          <a:noFill/>
          <a:ln>
            <a:noFill/>
          </a:ln>
        </p:spPr>
      </p:pic>
      <p:pic>
        <p:nvPicPr>
          <p:cNvPr id="471" name="Google Shape;471;p9"/>
          <p:cNvPicPr preferRelativeResize="0"/>
          <p:nvPr/>
        </p:nvPicPr>
        <p:blipFill rotWithShape="1">
          <a:blip r:embed="rId3">
            <a:alphaModFix/>
          </a:blip>
          <a:srcRect/>
          <a:stretch/>
        </p:blipFill>
        <p:spPr>
          <a:xfrm rot="2700000">
            <a:off x="312764" y="5818833"/>
            <a:ext cx="441715" cy="44171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2" name="Rettangolo con angoli arrotondati 1">
            <a:extLst>
              <a:ext uri="{FF2B5EF4-FFF2-40B4-BE49-F238E27FC236}">
                <a16:creationId xmlns:a16="http://schemas.microsoft.com/office/drawing/2014/main" id="{F46103AB-420C-606F-9D6E-9DE721D00914}"/>
              </a:ext>
            </a:extLst>
          </p:cNvPr>
          <p:cNvSpPr/>
          <p:nvPr/>
        </p:nvSpPr>
        <p:spPr>
          <a:xfrm>
            <a:off x="190993" y="1191261"/>
            <a:ext cx="5773079" cy="1121830"/>
          </a:xfrm>
          <a:prstGeom prst="roundRect">
            <a:avLst/>
          </a:prstGeom>
          <a:solidFill>
            <a:srgbClr val="E95426">
              <a:alpha val="2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 sz="1800" baseline="0" dirty="0">
                <a:solidFill>
                  <a:srgbClr val="171616"/>
                </a:solidFill>
                <a:latin typeface="Calibri"/>
              </a:rPr>
              <a:t>🏫 </a:t>
            </a:r>
            <a:r>
              <a:rPr lang="el" sz="1800" b="1" baseline="0" dirty="0">
                <a:solidFill>
                  <a:srgbClr val="171616"/>
                </a:solidFill>
                <a:latin typeface="Calibri"/>
              </a:rPr>
              <a:t>Δημόσια κέντρα εκπαίδευσης ενηλίκων </a:t>
            </a:r>
            <a:r>
              <a:rPr lang="el" sz="1800" baseline="0" dirty="0">
                <a:solidFill>
                  <a:srgbClr val="171616"/>
                </a:solidFill>
                <a:latin typeface="Calibri"/>
              </a:rPr>
              <a:t>: Προσφέρουν ένα ευρύ φάσμα μαθημάτων, συχνά δωρεάν ή χαμηλού κόστους, προσαρμοσμένο για ενήλικες που επανεισέρχονται στην εκπαίδευση.</a:t>
            </a:r>
            <a:endParaRPr lang="it-IT" dirty="0">
              <a:cs typeface="Arial"/>
            </a:endParaRPr>
          </a:p>
        </p:txBody>
      </p:sp>
      <p:sp>
        <p:nvSpPr>
          <p:cNvPr id="476" name="Google Shape;476;p10"/>
          <p:cNvSpPr txBox="1">
            <a:spLocks noGrp="1"/>
          </p:cNvSpPr>
          <p:nvPr>
            <p:ph type="body" idx="1"/>
          </p:nvPr>
        </p:nvSpPr>
        <p:spPr>
          <a:xfrm>
            <a:off x="102357" y="81887"/>
            <a:ext cx="6912591" cy="65511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95426"/>
              </a:buClr>
              <a:buSzPts val="3200"/>
              <a:buNone/>
            </a:pPr>
            <a:r>
              <a:rPr lang="el" dirty="0"/>
              <a:t>Εύρεση και πρόσβαση σε μαθήματα</a:t>
            </a:r>
            <a:endParaRPr dirty="0"/>
          </a:p>
        </p:txBody>
      </p:sp>
      <p:sp>
        <p:nvSpPr>
          <p:cNvPr id="478" name="Google Shape;478;p10"/>
          <p:cNvSpPr txBox="1">
            <a:spLocks noGrp="1"/>
          </p:cNvSpPr>
          <p:nvPr>
            <p:ph type="body" idx="3"/>
          </p:nvPr>
        </p:nvSpPr>
        <p:spPr>
          <a:xfrm>
            <a:off x="6412248" y="1111072"/>
            <a:ext cx="5588759" cy="5447895"/>
          </a:xfrm>
          <a:prstGeom prst="rect">
            <a:avLst/>
          </a:prstGeom>
          <a:noFill/>
          <a:ln>
            <a:noFill/>
          </a:ln>
        </p:spPr>
        <p:txBody>
          <a:bodyPr spcFirstLastPara="1" wrap="square" lIns="91425" tIns="45700" rIns="91425" bIns="45700" anchor="t" anchorCtr="0">
            <a:noAutofit/>
          </a:bodyPr>
          <a:lstStyle/>
          <a:p>
            <a:pPr marL="0" indent="0">
              <a:spcBef>
                <a:spcPts val="0"/>
              </a:spcBef>
            </a:pPr>
            <a:r>
              <a:rPr lang="el" sz="1600" dirty="0">
                <a:latin typeface="Calibri"/>
                <a:ea typeface="Calibri"/>
                <a:cs typeface="Calibri"/>
                <a:sym typeface="Calibri"/>
              </a:rPr>
              <a:t>1. </a:t>
            </a:r>
            <a:r>
              <a:rPr lang="el" sz="1600" b="1" dirty="0">
                <a:latin typeface="Calibri"/>
                <a:ea typeface="Calibri"/>
                <a:cs typeface="Calibri"/>
                <a:sym typeface="Calibri"/>
              </a:rPr>
              <a:t>Χρησιμοποιήστε αξιόπιστες διαδικτυακές πλατφόρμες. </a:t>
            </a:r>
            <a:br>
              <a:rPr lang="it-IT" sz="1600" dirty="0">
                <a:latin typeface="Calibri"/>
                <a:ea typeface="Calibri"/>
                <a:cs typeface="Calibri"/>
              </a:rPr>
            </a:br>
            <a:r>
              <a:rPr lang="el" sz="1600" dirty="0">
                <a:latin typeface="Calibri"/>
                <a:ea typeface="Calibri"/>
                <a:cs typeface="Calibri"/>
                <a:sym typeface="Calibri"/>
              </a:rPr>
              <a:t>Εξερευνήστε πύλες όπως </a:t>
            </a:r>
            <a:r>
              <a:rPr lang="el" sz="1600" u="sng" dirty="0">
                <a:solidFill>
                  <a:schemeClr val="hlink"/>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η EPALE </a:t>
            </a:r>
            <a:r>
              <a:rPr lang="el" sz="1600" dirty="0">
                <a:latin typeface="Calibri"/>
                <a:ea typeface="Calibri"/>
                <a:cs typeface="Calibri"/>
                <a:sym typeface="Calibri"/>
              </a:rPr>
              <a:t>, </a:t>
            </a:r>
            <a:r>
              <a:rPr lang="el" sz="1600" u="sng" dirty="0">
                <a:solidFill>
                  <a:schemeClr val="hlink"/>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το EURES </a:t>
            </a:r>
            <a:r>
              <a:rPr lang="el" sz="1600" dirty="0">
                <a:latin typeface="Calibri"/>
                <a:ea typeface="Calibri"/>
                <a:cs typeface="Calibri"/>
                <a:sym typeface="Calibri"/>
              </a:rPr>
              <a:t>ή τα εθνικά/περιφερειακά κέντρα επαγγελματικής κατάρτισης. Αυτές οι πύλες δημοσιεύουν τακτικά πληροφορίες σχετικά με δωρεάν ή χρηματοδοτούμενες ευκαιρίες κατάρτισης.</a:t>
            </a:r>
            <a:endParaRPr lang="it-IT" sz="1600" dirty="0">
              <a:latin typeface="Calibri"/>
              <a:ea typeface="Calibri"/>
              <a:cs typeface="Calibri"/>
            </a:endParaRPr>
          </a:p>
          <a:p>
            <a:pPr marL="0" indent="0">
              <a:spcBef>
                <a:spcPts val="0"/>
              </a:spcBef>
            </a:pPr>
            <a:endParaRPr lang="it-IT" sz="1600" dirty="0">
              <a:latin typeface="Calibri"/>
              <a:ea typeface="Calibri"/>
              <a:cs typeface="Calibri"/>
              <a:sym typeface="Calibri"/>
            </a:endParaRPr>
          </a:p>
          <a:p>
            <a:pPr marL="0" indent="0">
              <a:spcBef>
                <a:spcPts val="0"/>
              </a:spcBef>
            </a:pPr>
            <a:r>
              <a:rPr lang="el" sz="1600" dirty="0">
                <a:latin typeface="Calibri"/>
                <a:ea typeface="Calibri"/>
                <a:cs typeface="Calibri"/>
                <a:sym typeface="Calibri"/>
              </a:rPr>
              <a:t>2. </a:t>
            </a:r>
            <a:r>
              <a:rPr lang="el" sz="1600" b="1" dirty="0">
                <a:latin typeface="Calibri"/>
                <a:ea typeface="Calibri"/>
                <a:cs typeface="Calibri"/>
                <a:sym typeface="Calibri"/>
              </a:rPr>
              <a:t>Αναζητήστε ενότητες εφαρμογής</a:t>
            </a:r>
            <a:endParaRPr lang="it-IT" sz="1600" dirty="0">
              <a:latin typeface="Calibri"/>
              <a:ea typeface="Calibri"/>
              <a:cs typeface="Calibri"/>
            </a:endParaRPr>
          </a:p>
          <a:p>
            <a:pPr marL="0" indent="0"/>
            <a:r>
              <a:rPr lang="el" sz="1600" dirty="0">
                <a:latin typeface="Calibri"/>
                <a:ea typeface="Calibri"/>
                <a:cs typeface="Calibri"/>
                <a:sym typeface="Calibri"/>
              </a:rPr>
              <a:t>Σε κάθε σελίδα μαθήματος, αναζητήστε κουμπιά ή συνδέσμους όπως: </a:t>
            </a:r>
            <a:r>
              <a:rPr lang="el" sz="1600" b="1" dirty="0">
                <a:latin typeface="Calibri"/>
                <a:ea typeface="Calibri"/>
                <a:cs typeface="Calibri"/>
                <a:sym typeface="Calibri"/>
              </a:rPr>
              <a:t>«Υποβολή αίτησης», «Εγγραφή», «Εγγραφή τώρα», «Έναρξη αίτησης» </a:t>
            </a:r>
            <a:r>
              <a:rPr lang="el" sz="1600" dirty="0">
                <a:latin typeface="Calibri"/>
                <a:ea typeface="Calibri"/>
                <a:cs typeface="Calibri"/>
                <a:sym typeface="Calibri"/>
              </a:rPr>
              <a:t>.</a:t>
            </a:r>
            <a:endParaRPr lang="it-IT" sz="1600" dirty="0">
              <a:latin typeface="Calibri"/>
              <a:ea typeface="Calibri"/>
              <a:cs typeface="Calibri"/>
            </a:endParaRPr>
          </a:p>
          <a:p>
            <a:pPr marL="0" indent="0"/>
            <a:r>
              <a:rPr lang="el" sz="1600" dirty="0">
                <a:latin typeface="Calibri"/>
                <a:ea typeface="Calibri"/>
                <a:cs typeface="Calibri"/>
                <a:sym typeface="Calibri"/>
              </a:rPr>
              <a:t>3. </a:t>
            </a:r>
            <a:r>
              <a:rPr lang="el" sz="1600" b="1" dirty="0">
                <a:latin typeface="Calibri"/>
                <a:ea typeface="Calibri"/>
                <a:cs typeface="Calibri"/>
                <a:sym typeface="Calibri"/>
              </a:rPr>
              <a:t>Μη διστάσετε να επικοινωνήσετε μαζί μας</a:t>
            </a:r>
            <a:endParaRPr lang="it-IT" sz="1600" dirty="0">
              <a:latin typeface="Calibri"/>
              <a:ea typeface="Calibri"/>
              <a:cs typeface="Calibri"/>
            </a:endParaRPr>
          </a:p>
          <a:p>
            <a:pPr marL="0" indent="0"/>
            <a:r>
              <a:rPr lang="el" sz="1600" dirty="0">
                <a:latin typeface="Calibri"/>
                <a:ea typeface="Calibri"/>
                <a:cs typeface="Calibri"/>
                <a:sym typeface="Calibri"/>
              </a:rPr>
              <a:t>Εάν κάτι δεν είναι σαφές, επικοινωνήστε με τον πάροχο εκπαίδευσης. Μπορείτε να ρωτήσετε σχετικά με το περιεχόμενο του μαθήματος, το πρόγραμμα, το κόστος ή την πιστοποίηση.</a:t>
            </a:r>
            <a:endParaRPr sz="1600" dirty="0">
              <a:latin typeface="Calibri"/>
              <a:ea typeface="Calibri"/>
              <a:cs typeface="Calibri"/>
            </a:endParaRPr>
          </a:p>
          <a:p>
            <a:pPr marL="0" indent="0"/>
            <a:r>
              <a:rPr lang="el" sz="1600" dirty="0">
                <a:latin typeface="Calibri"/>
                <a:ea typeface="Calibri"/>
                <a:cs typeface="Calibri"/>
                <a:sym typeface="Calibri"/>
              </a:rPr>
              <a:t>4. </a:t>
            </a:r>
            <a:r>
              <a:rPr lang="el" sz="1600" b="1" dirty="0">
                <a:latin typeface="Calibri"/>
                <a:ea typeface="Calibri"/>
                <a:cs typeface="Calibri"/>
                <a:sym typeface="Calibri"/>
              </a:rPr>
              <a:t>Μείνετε οργανωμένοι μετά την υποβολή αίτησης</a:t>
            </a:r>
            <a:endParaRPr lang="it-IT" sz="1600" b="1" dirty="0">
              <a:latin typeface="Calibri"/>
              <a:ea typeface="Calibri"/>
              <a:cs typeface="Calibri"/>
            </a:endParaRPr>
          </a:p>
          <a:p>
            <a:pPr marL="0" indent="0"/>
            <a:r>
              <a:rPr lang="el" sz="1600" dirty="0">
                <a:latin typeface="Calibri"/>
                <a:ea typeface="Calibri"/>
                <a:cs typeface="Calibri"/>
                <a:sym typeface="Calibri"/>
              </a:rPr>
              <a:t>Αποθηκεύστε όλα τα email επιβεβαίωσης και τις αποδείξεις αίτησης. Ορίστε υπενθυμίσεις για επόμενα βήματα, όπως εξετάσεις εισαγωγής, συνεντεύξεις ή ημερομηνίες πρώτης συνεδρίας. Δημιουργήστε έναν φάκελο στη συσκευή σας για να διατηρείτε μαζί τα έγγραφα και την αλληλογραφία</a:t>
            </a:r>
            <a:r>
              <a:rPr lang="el" dirty="0">
                <a:latin typeface="Calibri"/>
                <a:ea typeface="Calibri"/>
                <a:cs typeface="Calibri"/>
                <a:sym typeface="Calibri"/>
              </a:rPr>
              <a:t>.</a:t>
            </a:r>
            <a:endParaRPr dirty="0"/>
          </a:p>
        </p:txBody>
      </p:sp>
      <p:sp>
        <p:nvSpPr>
          <p:cNvPr id="3" name="Rettangolo con angoli arrotondati 2">
            <a:extLst>
              <a:ext uri="{FF2B5EF4-FFF2-40B4-BE49-F238E27FC236}">
                <a16:creationId xmlns:a16="http://schemas.microsoft.com/office/drawing/2014/main" id="{3634EA90-6B5D-DAA6-ECF3-D6CD449DB769}"/>
              </a:ext>
            </a:extLst>
          </p:cNvPr>
          <p:cNvSpPr/>
          <p:nvPr/>
        </p:nvSpPr>
        <p:spPr>
          <a:xfrm>
            <a:off x="190994" y="2447123"/>
            <a:ext cx="5959672" cy="1477132"/>
          </a:xfrm>
          <a:prstGeom prst="roundRect">
            <a:avLst/>
          </a:prstGeom>
          <a:solidFill>
            <a:srgbClr val="E95426">
              <a:alpha val="2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rtl="0"/>
            <a:r>
              <a:rPr lang="el" sz="1800" dirty="0">
                <a:latin typeface="Calibri"/>
                <a:ea typeface="Segoe UI"/>
                <a:cs typeface="Segoe UI"/>
              </a:rPr>
              <a:t>💼 </a:t>
            </a:r>
            <a:r>
              <a:rPr lang="el" sz="1800" b="1" baseline="0" dirty="0">
                <a:solidFill>
                  <a:srgbClr val="171616"/>
                </a:solidFill>
                <a:latin typeface="Calibri"/>
                <a:ea typeface="Segoe UI"/>
                <a:cs typeface="Segoe UI"/>
              </a:rPr>
              <a:t>Απασχόληση πρακτορεία ή υπηρεσίες σταδιοδρομίας </a:t>
            </a:r>
            <a:r>
              <a:rPr lang="el" sz="1800" baseline="0" dirty="0">
                <a:solidFill>
                  <a:srgbClr val="171616"/>
                </a:solidFill>
                <a:latin typeface="Calibri"/>
                <a:ea typeface="Segoe UI"/>
                <a:cs typeface="Segoe UI"/>
              </a:rPr>
              <a:t>: </a:t>
            </a:r>
            <a:r>
              <a:rPr lang="el" dirty="0">
                <a:solidFill>
                  <a:srgbClr val="171616"/>
                </a:solidFill>
                <a:latin typeface="Calibri"/>
                <a:ea typeface="Segoe UI"/>
                <a:cs typeface="Segoe UI"/>
              </a:rPr>
              <a:t>Σ</a:t>
            </a:r>
            <a:r>
              <a:rPr lang="el" sz="1800" baseline="0" dirty="0">
                <a:solidFill>
                  <a:srgbClr val="171616"/>
                </a:solidFill>
                <a:latin typeface="Calibri"/>
                <a:ea typeface="Segoe UI"/>
                <a:cs typeface="Segoe UI"/>
              </a:rPr>
              <a:t>υχνά παρέχουν υπηρεσίες συμβουλευτική</a:t>
            </a:r>
            <a:r>
              <a:rPr lang="el" dirty="0">
                <a:solidFill>
                  <a:srgbClr val="171616"/>
                </a:solidFill>
                <a:latin typeface="Calibri"/>
                <a:ea typeface="Segoe UI"/>
                <a:cs typeface="Segoe UI"/>
              </a:rPr>
              <a:t>ς</a:t>
            </a:r>
            <a:r>
              <a:rPr lang="el" sz="1800" baseline="0" dirty="0">
                <a:solidFill>
                  <a:srgbClr val="171616"/>
                </a:solidFill>
                <a:latin typeface="Calibri"/>
                <a:ea typeface="Segoe UI"/>
                <a:cs typeface="Segoe UI"/>
              </a:rPr>
              <a:t> σταδιοδρομίας, επαγγελματική κατάρτιση ή επιλογές επανεκπαίδευσης , ιδίως χρήσιμος αν είστε άνεργος ή αλλάζετε καριέρα </a:t>
            </a:r>
            <a:endParaRPr lang="it-IT" dirty="0">
              <a:cs typeface="Arial"/>
            </a:endParaRPr>
          </a:p>
        </p:txBody>
      </p:sp>
      <p:sp>
        <p:nvSpPr>
          <p:cNvPr id="4" name="Rettangolo con angoli arrotondati 3">
            <a:extLst>
              <a:ext uri="{FF2B5EF4-FFF2-40B4-BE49-F238E27FC236}">
                <a16:creationId xmlns:a16="http://schemas.microsoft.com/office/drawing/2014/main" id="{DFEB418D-64AF-7F24-EDAD-AEE409792111}"/>
              </a:ext>
            </a:extLst>
          </p:cNvPr>
          <p:cNvSpPr/>
          <p:nvPr/>
        </p:nvSpPr>
        <p:spPr>
          <a:xfrm>
            <a:off x="190993" y="5325528"/>
            <a:ext cx="5905007" cy="1234660"/>
          </a:xfrm>
          <a:prstGeom prst="roundRect">
            <a:avLst/>
          </a:prstGeom>
          <a:solidFill>
            <a:srgbClr val="E95426">
              <a:alpha val="2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 sz="1800" baseline="0" dirty="0">
                <a:solidFill>
                  <a:srgbClr val="171616"/>
                </a:solidFill>
                <a:latin typeface="Calibri"/>
              </a:rPr>
              <a:t>🏛️ </a:t>
            </a:r>
            <a:r>
              <a:rPr lang="el" sz="1800" b="1" baseline="0" dirty="0">
                <a:solidFill>
                  <a:srgbClr val="171616"/>
                </a:solidFill>
                <a:latin typeface="Calibri"/>
              </a:rPr>
              <a:t>Προγράμματα της ΕΕ ή της τοπικής αυτοδιοίκησης </a:t>
            </a:r>
            <a:r>
              <a:rPr lang="el" sz="1800" baseline="0" dirty="0">
                <a:solidFill>
                  <a:srgbClr val="171616"/>
                </a:solidFill>
                <a:latin typeface="Calibri"/>
              </a:rPr>
              <a:t>: Οι χρηματοδοτούμενες πρωτοβουλίες συχνά στοχεύουν σε συγκεκριμένες ομάδες (π.χ. γυναίκες 45+, άνεργοι, μετανάστες) και μπορεί να περιλαμβάνουν πιστοποιημένη εκπαίδευση υψηλής ποιότητας .</a:t>
            </a:r>
            <a:endParaRPr lang="it-IT" dirty="0">
              <a:cs typeface="Arial"/>
            </a:endParaRPr>
          </a:p>
        </p:txBody>
      </p:sp>
      <p:sp>
        <p:nvSpPr>
          <p:cNvPr id="5" name="Rettangolo con angoli arrotondati 4">
            <a:extLst>
              <a:ext uri="{FF2B5EF4-FFF2-40B4-BE49-F238E27FC236}">
                <a16:creationId xmlns:a16="http://schemas.microsoft.com/office/drawing/2014/main" id="{79B1DBD7-05D2-531A-2C50-5ED384317E75}"/>
              </a:ext>
            </a:extLst>
          </p:cNvPr>
          <p:cNvSpPr/>
          <p:nvPr/>
        </p:nvSpPr>
        <p:spPr>
          <a:xfrm>
            <a:off x="102357" y="4023215"/>
            <a:ext cx="6202909" cy="1121830"/>
          </a:xfrm>
          <a:prstGeom prst="roundRect">
            <a:avLst/>
          </a:prstGeom>
          <a:solidFill>
            <a:srgbClr val="E95426">
              <a:alpha val="2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 sz="1800" baseline="0" dirty="0">
                <a:solidFill>
                  <a:srgbClr val="171616"/>
                </a:solidFill>
                <a:latin typeface="Calibri"/>
              </a:rPr>
              <a:t>🏘️ </a:t>
            </a:r>
            <a:r>
              <a:rPr lang="el" sz="1800" b="1" baseline="0" dirty="0">
                <a:solidFill>
                  <a:srgbClr val="171616"/>
                </a:solidFill>
                <a:latin typeface="Calibri"/>
              </a:rPr>
              <a:t>ΜΚΟ και κοινοτικές οργανώσεις </a:t>
            </a:r>
            <a:r>
              <a:rPr lang="el" sz="1800" baseline="0" dirty="0">
                <a:solidFill>
                  <a:srgbClr val="171616"/>
                </a:solidFill>
                <a:latin typeface="Calibri"/>
              </a:rPr>
              <a:t>: Πολλές από αυτές διοργανώνουν δωρεάν προγράμματα κατάρτισης (ψηφιακές δεξιότητες, γλώσσες, οικονομικός αλφαβητισμός) στο πλαίσιο πρωτοβουλιών κοινωνικής ένταξης.</a:t>
            </a:r>
            <a:endParaRPr lang="it-IT" dirty="0">
              <a:cs typeface="Arial"/>
            </a:endParaRPr>
          </a:p>
        </p:txBody>
      </p:sp>
      <p:sp>
        <p:nvSpPr>
          <p:cNvPr id="6" name="CasellaDiTesto 5">
            <a:extLst>
              <a:ext uri="{FF2B5EF4-FFF2-40B4-BE49-F238E27FC236}">
                <a16:creationId xmlns:a16="http://schemas.microsoft.com/office/drawing/2014/main" id="{42586A00-3270-3C91-65F4-F8190CFA48E7}"/>
              </a:ext>
            </a:extLst>
          </p:cNvPr>
          <p:cNvSpPr txBox="1"/>
          <p:nvPr/>
        </p:nvSpPr>
        <p:spPr>
          <a:xfrm>
            <a:off x="102358" y="641446"/>
            <a:ext cx="5703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l" sz="1800" dirty="0">
                <a:solidFill>
                  <a:srgbClr val="171616"/>
                </a:solidFill>
                <a:latin typeface="Calibri"/>
              </a:rPr>
              <a:t>Ακολουθούν ορισμένα αξιόπιστα σημεία πρόσβασης:</a:t>
            </a:r>
            <a:endParaRPr lang="it-IT"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11"/>
          <p:cNvSpPr txBox="1">
            <a:spLocks noGrp="1"/>
          </p:cNvSpPr>
          <p:nvPr>
            <p:ph type="body" idx="1"/>
          </p:nvPr>
        </p:nvSpPr>
        <p:spPr>
          <a:xfrm>
            <a:off x="415637" y="352764"/>
            <a:ext cx="4141495" cy="18362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200"/>
              <a:buNone/>
            </a:pPr>
            <a:r>
              <a:rPr lang="el" dirty="0"/>
              <a:t>Τι να περιμένετε μετά την υποβολή της αίτησής σας</a:t>
            </a:r>
            <a:endParaRPr dirty="0"/>
          </a:p>
          <a:p>
            <a:pPr marL="0" lvl="0" indent="0" algn="l" rtl="0">
              <a:lnSpc>
                <a:spcPct val="90000"/>
              </a:lnSpc>
              <a:spcBef>
                <a:spcPts val="1000"/>
              </a:spcBef>
              <a:spcAft>
                <a:spcPts val="0"/>
              </a:spcAft>
              <a:buClr>
                <a:schemeClr val="lt1"/>
              </a:buClr>
              <a:buSzPts val="3200"/>
              <a:buNone/>
            </a:pPr>
            <a:endParaRPr dirty="0"/>
          </a:p>
        </p:txBody>
      </p:sp>
      <p:sp>
        <p:nvSpPr>
          <p:cNvPr id="484" name="Google Shape;484;p11"/>
          <p:cNvSpPr txBox="1">
            <a:spLocks noGrp="1"/>
          </p:cNvSpPr>
          <p:nvPr>
            <p:ph type="body" idx="2"/>
          </p:nvPr>
        </p:nvSpPr>
        <p:spPr>
          <a:xfrm>
            <a:off x="5131559" y="702861"/>
            <a:ext cx="6680826" cy="539086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171616"/>
              </a:buClr>
              <a:buSzPts val="1800"/>
              <a:buNone/>
            </a:pPr>
            <a:r>
              <a:rPr lang="el" b="1" dirty="0"/>
              <a:t>1. Επιβεβαίωση</a:t>
            </a:r>
            <a:endParaRPr dirty="0"/>
          </a:p>
          <a:p>
            <a:pPr marL="0" lvl="0" indent="0" algn="l" rtl="0">
              <a:lnSpc>
                <a:spcPct val="90000"/>
              </a:lnSpc>
              <a:spcBef>
                <a:spcPts val="1000"/>
              </a:spcBef>
              <a:spcAft>
                <a:spcPts val="0"/>
              </a:spcAft>
              <a:buClr>
                <a:srgbClr val="171616"/>
              </a:buClr>
              <a:buSzPts val="1800"/>
              <a:buNone/>
            </a:pPr>
            <a:r>
              <a:rPr lang="el" dirty="0"/>
              <a:t>Οι περισσότεροι πάροχοι εκπαίδευσης σάς στέλνουν </a:t>
            </a:r>
            <a:r>
              <a:rPr lang="el" b="1" dirty="0"/>
              <a:t>ένα email επιβεβαίωσης </a:t>
            </a:r>
            <a:r>
              <a:rPr lang="el" dirty="0"/>
              <a:t>. Φυλάξτε το με ασφάλεια,  Μπορεί να περιλαμβάνει τα στοιχεία  σύνδεσής σας ή τα επόμενα βήματα.</a:t>
            </a:r>
            <a:endParaRPr dirty="0"/>
          </a:p>
          <a:p>
            <a:pPr marL="0" lvl="0" indent="0" algn="l" rtl="0">
              <a:lnSpc>
                <a:spcPct val="90000"/>
              </a:lnSpc>
              <a:spcBef>
                <a:spcPts val="1000"/>
              </a:spcBef>
              <a:spcAft>
                <a:spcPts val="0"/>
              </a:spcAft>
              <a:buClr>
                <a:srgbClr val="171616"/>
              </a:buClr>
              <a:buSzPts val="1800"/>
              <a:buNone/>
            </a:pPr>
            <a:r>
              <a:rPr lang="el" b="1" dirty="0"/>
              <a:t>2. Χρόνος αναμονής</a:t>
            </a:r>
            <a:endParaRPr dirty="0"/>
          </a:p>
          <a:p>
            <a:pPr marL="0" lvl="0" indent="0" algn="l" rtl="0">
              <a:lnSpc>
                <a:spcPct val="90000"/>
              </a:lnSpc>
              <a:spcBef>
                <a:spcPts val="1000"/>
              </a:spcBef>
              <a:spcAft>
                <a:spcPts val="0"/>
              </a:spcAft>
              <a:buClr>
                <a:srgbClr val="171616"/>
              </a:buClr>
              <a:buSzPts val="1800"/>
              <a:buNone/>
            </a:pPr>
            <a:r>
              <a:rPr lang="el" b="1" dirty="0"/>
              <a:t>Μπορεί να περιμένετε μερικές ημέρες ή εβδομάδες </a:t>
            </a:r>
            <a:r>
              <a:rPr lang="el" dirty="0"/>
              <a:t>. Ορισμένα μαθήματα έχουν περιορισμένες θέσεις, επομένως τα αποτελέσματα ενδέχεται να εξαρτώνται από τη διαθεσιμότητα ή την επιλογή.</a:t>
            </a:r>
            <a:endParaRPr dirty="0"/>
          </a:p>
          <a:p>
            <a:pPr marL="0" lvl="0" indent="0" algn="l" rtl="0">
              <a:lnSpc>
                <a:spcPct val="90000"/>
              </a:lnSpc>
              <a:spcBef>
                <a:spcPts val="1000"/>
              </a:spcBef>
              <a:spcAft>
                <a:spcPts val="0"/>
              </a:spcAft>
              <a:buClr>
                <a:srgbClr val="171616"/>
              </a:buClr>
              <a:buSzPts val="1800"/>
              <a:buNone/>
            </a:pPr>
            <a:r>
              <a:rPr lang="el" b="1" dirty="0"/>
              <a:t>3. Επακόλουθη επικοινωνία</a:t>
            </a:r>
            <a:endParaRPr dirty="0"/>
          </a:p>
          <a:p>
            <a:pPr marL="0" lvl="0" indent="0" algn="l" rtl="0">
              <a:lnSpc>
                <a:spcPct val="90000"/>
              </a:lnSpc>
              <a:spcBef>
                <a:spcPts val="1000"/>
              </a:spcBef>
              <a:spcAft>
                <a:spcPts val="0"/>
              </a:spcAft>
              <a:buClr>
                <a:srgbClr val="171616"/>
              </a:buClr>
              <a:buSzPts val="1800"/>
              <a:buNone/>
            </a:pPr>
            <a:r>
              <a:rPr lang="el" b="1" dirty="0"/>
              <a:t>Προσέξτε για email ή κλήσεις </a:t>
            </a:r>
            <a:r>
              <a:rPr lang="el" dirty="0"/>
              <a:t>. Μπορεί να σας προσκαλέσουν σε συνέντευξη, ενημερωτική συνεδρία ή να σας ζητηθούν επιπλέον έγγραφα.</a:t>
            </a:r>
            <a:endParaRPr dirty="0"/>
          </a:p>
          <a:p>
            <a:pPr marL="0" lvl="0" indent="0" algn="l" rtl="0">
              <a:lnSpc>
                <a:spcPct val="90000"/>
              </a:lnSpc>
              <a:spcBef>
                <a:spcPts val="1000"/>
              </a:spcBef>
              <a:spcAft>
                <a:spcPts val="0"/>
              </a:spcAft>
              <a:buClr>
                <a:srgbClr val="171616"/>
              </a:buClr>
              <a:buSzPts val="1800"/>
              <a:buNone/>
            </a:pPr>
            <a:r>
              <a:rPr lang="el" b="1" dirty="0"/>
              <a:t>4. Μείνετε οργανωμένοι</a:t>
            </a:r>
            <a:endParaRPr b="1" dirty="0"/>
          </a:p>
          <a:p>
            <a:pPr marL="0" lvl="0" indent="0" algn="l" rtl="0">
              <a:lnSpc>
                <a:spcPct val="90000"/>
              </a:lnSpc>
              <a:spcBef>
                <a:spcPts val="1000"/>
              </a:spcBef>
              <a:spcAft>
                <a:spcPts val="0"/>
              </a:spcAft>
              <a:buClr>
                <a:srgbClr val="171616"/>
              </a:buClr>
              <a:buSzPts val="1800"/>
              <a:buNone/>
            </a:pPr>
            <a:r>
              <a:rPr lang="el" dirty="0"/>
              <a:t>Σημειώστε </a:t>
            </a:r>
            <a:r>
              <a:rPr lang="el" b="1" dirty="0"/>
              <a:t>τις βασικές ημερομηνίες σε ένα ημερολόγιο </a:t>
            </a:r>
            <a:r>
              <a:rPr lang="el" dirty="0"/>
              <a:t>. Ετοιμάστε οτιδήποτε άλλο μπορεί να χρειαστείτε (φροντίδα παιδιών, άδεια, συσκευές).</a:t>
            </a:r>
            <a:endParaRPr dirty="0"/>
          </a:p>
          <a:p>
            <a:pPr marL="0" lvl="0" indent="0" algn="l" rtl="0">
              <a:lnSpc>
                <a:spcPct val="90000"/>
              </a:lnSpc>
              <a:spcBef>
                <a:spcPts val="1000"/>
              </a:spcBef>
              <a:spcAft>
                <a:spcPts val="0"/>
              </a:spcAft>
              <a:buClr>
                <a:srgbClr val="171616"/>
              </a:buClr>
              <a:buSzPts val="1800"/>
              <a:buNone/>
            </a:pPr>
            <a:r>
              <a:rPr lang="el" b="1" dirty="0"/>
              <a:t>5. Συνεχίστε την εξερεύνηση</a:t>
            </a:r>
            <a:endParaRPr dirty="0"/>
          </a:p>
          <a:p>
            <a:pPr marL="0" lvl="0" indent="0" algn="l" rtl="0">
              <a:lnSpc>
                <a:spcPct val="90000"/>
              </a:lnSpc>
              <a:spcBef>
                <a:spcPts val="1000"/>
              </a:spcBef>
              <a:spcAft>
                <a:spcPts val="0"/>
              </a:spcAft>
              <a:buClr>
                <a:srgbClr val="171616"/>
              </a:buClr>
              <a:buSzPts val="1800"/>
              <a:buNone/>
            </a:pPr>
            <a:r>
              <a:rPr lang="el" dirty="0"/>
              <a:t>Ενώ περιμένετε, </a:t>
            </a:r>
            <a:r>
              <a:rPr lang="el" b="1" dirty="0"/>
              <a:t>συνεχίστε να ψάχνετε </a:t>
            </a:r>
            <a:r>
              <a:rPr lang="el" dirty="0"/>
              <a:t>! Η υποβολή αιτήσεων σε πολλά μαθήματα αυξάνει τις πιθανότητές σας — και σας κρατά παρακινημένους.</a:t>
            </a:r>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E83E4-07BF-37D0-DE4C-66AA312AFB76}"/>
            </a:ext>
          </a:extLst>
        </p:cNvPr>
        <p:cNvGrpSpPr/>
        <p:nvPr/>
      </p:nvGrpSpPr>
      <p:grpSpPr>
        <a:xfrm>
          <a:off x="0" y="0"/>
          <a:ext cx="0" cy="0"/>
          <a:chOff x="0" y="0"/>
          <a:chExt cx="0" cy="0"/>
        </a:xfrm>
      </p:grpSpPr>
      <p:sp>
        <p:nvSpPr>
          <p:cNvPr id="15" name="CasellaDiTesto 14">
            <a:extLst>
              <a:ext uri="{FF2B5EF4-FFF2-40B4-BE49-F238E27FC236}">
                <a16:creationId xmlns:a16="http://schemas.microsoft.com/office/drawing/2014/main" id="{DC016C34-34C7-7061-4F97-C911491F38C7}"/>
              </a:ext>
            </a:extLst>
          </p:cNvPr>
          <p:cNvSpPr txBox="1"/>
          <p:nvPr/>
        </p:nvSpPr>
        <p:spPr>
          <a:xfrm>
            <a:off x="61415" y="46636"/>
            <a:ext cx="5723847"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l" sz="4000" b="1" dirty="0">
                <a:solidFill>
                  <a:srgbClr val="E64424"/>
                </a:solidFill>
                <a:latin typeface="Calibri"/>
                <a:ea typeface="Calibri"/>
                <a:cs typeface="Calibri"/>
              </a:rPr>
              <a:t>Ολοκλήρωση συζήτησης</a:t>
            </a:r>
            <a:endParaRPr lang="en-US" dirty="0"/>
          </a:p>
        </p:txBody>
      </p:sp>
      <p:pic>
        <p:nvPicPr>
          <p:cNvPr id="16" name="Immagine 15" descr="Immagine che contiene Policromia, cerchio, Elementi grafici, arancione&#10;&#10;Il contenuto generato dall&amp;#39;IA potrebbe non essere corretto.">
            <a:extLst>
              <a:ext uri="{FF2B5EF4-FFF2-40B4-BE49-F238E27FC236}">
                <a16:creationId xmlns:a16="http://schemas.microsoft.com/office/drawing/2014/main" id="{01B6C30A-40F8-1AD8-9014-88C167817AE4}"/>
              </a:ext>
            </a:extLst>
          </p:cNvPr>
          <p:cNvPicPr>
            <a:picLocks noChangeAspect="1"/>
          </p:cNvPicPr>
          <p:nvPr/>
        </p:nvPicPr>
        <p:blipFill>
          <a:blip r:embed="rId2"/>
          <a:stretch>
            <a:fillRect/>
          </a:stretch>
        </p:blipFill>
        <p:spPr>
          <a:xfrm>
            <a:off x="492672" y="5366658"/>
            <a:ext cx="438150" cy="438150"/>
          </a:xfrm>
          <a:prstGeom prst="rect">
            <a:avLst/>
          </a:prstGeom>
        </p:spPr>
      </p:pic>
      <p:pic>
        <p:nvPicPr>
          <p:cNvPr id="17" name="Immagine 16" descr="Immagine che contiene Policromia, cerchio, Elementi grafici, arancione&#10;&#10;Il contenuto generato dall&amp;#39;IA potrebbe non essere corretto.">
            <a:extLst>
              <a:ext uri="{FF2B5EF4-FFF2-40B4-BE49-F238E27FC236}">
                <a16:creationId xmlns:a16="http://schemas.microsoft.com/office/drawing/2014/main" id="{446CABCE-D4A5-D9E9-AD90-A911C854F190}"/>
              </a:ext>
            </a:extLst>
          </p:cNvPr>
          <p:cNvPicPr>
            <a:picLocks noChangeAspect="1"/>
          </p:cNvPicPr>
          <p:nvPr/>
        </p:nvPicPr>
        <p:blipFill>
          <a:blip r:embed="rId2"/>
          <a:stretch>
            <a:fillRect/>
          </a:stretch>
        </p:blipFill>
        <p:spPr>
          <a:xfrm>
            <a:off x="503464" y="3996789"/>
            <a:ext cx="438150" cy="438150"/>
          </a:xfrm>
          <a:prstGeom prst="rect">
            <a:avLst/>
          </a:prstGeom>
        </p:spPr>
      </p:pic>
      <p:pic>
        <p:nvPicPr>
          <p:cNvPr id="18" name="Immagine 17" descr="Immagine che contiene Policromia, cerchio, Elementi grafici, arancione&#10;&#10;Il contenuto generato dall&amp;#39;IA potrebbe non essere corretto.">
            <a:extLst>
              <a:ext uri="{FF2B5EF4-FFF2-40B4-BE49-F238E27FC236}">
                <a16:creationId xmlns:a16="http://schemas.microsoft.com/office/drawing/2014/main" id="{CA35C1B6-67FC-C45E-D6B5-790BCAD94C68}"/>
              </a:ext>
            </a:extLst>
          </p:cNvPr>
          <p:cNvPicPr>
            <a:picLocks noChangeAspect="1"/>
          </p:cNvPicPr>
          <p:nvPr/>
        </p:nvPicPr>
        <p:blipFill>
          <a:blip r:embed="rId2"/>
          <a:stretch>
            <a:fillRect/>
          </a:stretch>
        </p:blipFill>
        <p:spPr>
          <a:xfrm>
            <a:off x="507794" y="2407845"/>
            <a:ext cx="438150" cy="438150"/>
          </a:xfrm>
          <a:prstGeom prst="rect">
            <a:avLst/>
          </a:prstGeom>
        </p:spPr>
      </p:pic>
      <p:sp>
        <p:nvSpPr>
          <p:cNvPr id="22" name="CasellaDiTesto 21">
            <a:extLst>
              <a:ext uri="{FF2B5EF4-FFF2-40B4-BE49-F238E27FC236}">
                <a16:creationId xmlns:a16="http://schemas.microsoft.com/office/drawing/2014/main" id="{3C0222B4-9056-FC0A-D513-240BA1C8DBAB}"/>
              </a:ext>
            </a:extLst>
          </p:cNvPr>
          <p:cNvSpPr txBox="1"/>
          <p:nvPr/>
        </p:nvSpPr>
        <p:spPr>
          <a:xfrm>
            <a:off x="1310244" y="2388919"/>
            <a:ext cx="916441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l" sz="2400" dirty="0">
                <a:latin typeface="Calibri" panose="020F0502020204030204" pitchFamily="34" charset="0"/>
                <a:cs typeface="Calibri" panose="020F0502020204030204" pitchFamily="34" charset="0"/>
              </a:rPr>
              <a:t>Ποιο είναι το πρώτο βήμα που μπορώ να κάνω αυτήν την εβδομάδα για να βρω ή να υποβάλω αίτηση για ένα </a:t>
            </a:r>
            <a:r>
              <a:rPr lang="el" sz="2400" dirty="0" err="1">
                <a:latin typeface="Calibri" panose="020F0502020204030204" pitchFamily="34" charset="0"/>
                <a:cs typeface="Calibri" panose="020F0502020204030204" pitchFamily="34" charset="0"/>
              </a:rPr>
              <a:t>πρόγραμμα κατάρτισης </a:t>
            </a:r>
            <a:r>
              <a:rPr lang="el" sz="2400" dirty="0">
                <a:latin typeface="Calibri" panose="020F0502020204030204" pitchFamily="34" charset="0"/>
                <a:cs typeface="Calibri" panose="020F0502020204030204" pitchFamily="34" charset="0"/>
              </a:rPr>
              <a:t>;</a:t>
            </a:r>
            <a:endParaRPr lang="it-IT" dirty="0">
              <a:latin typeface="Calibri" panose="020F0502020204030204" pitchFamily="34" charset="0"/>
              <a:cs typeface="Calibri" panose="020F0502020204030204" pitchFamily="34" charset="0"/>
            </a:endParaRPr>
          </a:p>
        </p:txBody>
      </p:sp>
      <p:sp>
        <p:nvSpPr>
          <p:cNvPr id="23" name="CasellaDiTesto 22">
            <a:extLst>
              <a:ext uri="{FF2B5EF4-FFF2-40B4-BE49-F238E27FC236}">
                <a16:creationId xmlns:a16="http://schemas.microsoft.com/office/drawing/2014/main" id="{935EB315-C001-478E-259F-F2B3410C66EC}"/>
              </a:ext>
            </a:extLst>
          </p:cNvPr>
          <p:cNvSpPr txBox="1"/>
          <p:nvPr/>
        </p:nvSpPr>
        <p:spPr>
          <a:xfrm>
            <a:off x="1310244" y="3788172"/>
            <a:ext cx="943296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l" sz="2400" dirty="0">
                <a:latin typeface="Calibri" panose="020F0502020204030204" pitchFamily="34" charset="0"/>
                <a:cs typeface="Calibri" panose="020F0502020204030204" pitchFamily="34" charset="0"/>
              </a:rPr>
              <a:t>Τι είδους υποστήριξη μπορεί να χρειαστώ για να κάνω εγγραφή σε ένα μάθημα (π.χ. ψηφιακή βοήθεια, φροντίδα παιδιών, άδεια);</a:t>
            </a:r>
            <a:endParaRPr lang="it-IT" dirty="0">
              <a:latin typeface="Calibri" panose="020F0502020204030204" pitchFamily="34" charset="0"/>
              <a:cs typeface="Calibri" panose="020F0502020204030204" pitchFamily="34" charset="0"/>
            </a:endParaRPr>
          </a:p>
        </p:txBody>
      </p:sp>
      <p:sp>
        <p:nvSpPr>
          <p:cNvPr id="24" name="CasellaDiTesto 23">
            <a:extLst>
              <a:ext uri="{FF2B5EF4-FFF2-40B4-BE49-F238E27FC236}">
                <a16:creationId xmlns:a16="http://schemas.microsoft.com/office/drawing/2014/main" id="{B8F3ADC8-8BE2-5AA8-C05F-8E07B74901F7}"/>
              </a:ext>
            </a:extLst>
          </p:cNvPr>
          <p:cNvSpPr txBox="1"/>
          <p:nvPr/>
        </p:nvSpPr>
        <p:spPr>
          <a:xfrm>
            <a:off x="1260763" y="5337831"/>
            <a:ext cx="816626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l" sz="2400" dirty="0">
                <a:latin typeface="Calibri" panose="020F0502020204030204" pitchFamily="34" charset="0"/>
                <a:cs typeface="Calibri" panose="020F0502020204030204" pitchFamily="34" charset="0"/>
              </a:rPr>
              <a:t>Ποια έγγραφα ή πληροφορίες έχω ήδη έτοιμα;</a:t>
            </a:r>
            <a:endParaRPr lang="it-IT" dirty="0">
              <a:latin typeface="Calibri" panose="020F0502020204030204" pitchFamily="34" charset="0"/>
              <a:cs typeface="Calibri" panose="020F0502020204030204" pitchFamily="34" charset="0"/>
            </a:endParaRPr>
          </a:p>
        </p:txBody>
      </p:sp>
      <p:sp>
        <p:nvSpPr>
          <p:cNvPr id="2" name="CasellaDiTesto 1">
            <a:extLst>
              <a:ext uri="{FF2B5EF4-FFF2-40B4-BE49-F238E27FC236}">
                <a16:creationId xmlns:a16="http://schemas.microsoft.com/office/drawing/2014/main" id="{9196C85D-C435-281F-7677-D8D667702D9A}"/>
              </a:ext>
            </a:extLst>
          </p:cNvPr>
          <p:cNvSpPr txBox="1"/>
          <p:nvPr/>
        </p:nvSpPr>
        <p:spPr>
          <a:xfrm>
            <a:off x="129654" y="1112293"/>
            <a:ext cx="1215333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l" sz="2400" i="1" dirty="0">
                <a:latin typeface="Calibri" panose="020F0502020204030204" pitchFamily="34" charset="0"/>
                <a:cs typeface="Calibri" panose="020F0502020204030204" pitchFamily="34" charset="0"/>
              </a:rPr>
              <a:t>Ας αφιερώσουμε λίγα λεπτά για να συλλογιστούμε και να μοιραστούμε τις απαντήσεις μας.</a:t>
            </a:r>
            <a:endParaRPr lang="it-IT" i="1" dirty="0">
              <a:latin typeface="Calibri" panose="020F0502020204030204" pitchFamily="34" charset="0"/>
              <a:cs typeface="Calibri" panose="020F0502020204030204" pitchFamily="34" charset="0"/>
            </a:endParaRPr>
          </a:p>
          <a:p>
            <a:r>
              <a:rPr lang="el" sz="2400" i="1" dirty="0">
                <a:latin typeface="Calibri" panose="020F0502020204030204" pitchFamily="34" charset="0"/>
                <a:cs typeface="Calibri" panose="020F0502020204030204" pitchFamily="34" charset="0"/>
              </a:rPr>
              <a:t>Αυτές οι ερωτήσεις θα σας βοηθήσουν να συνδέσετε το θέμα με την προσωπική σας κατάσταση.</a:t>
            </a:r>
            <a:endParaRPr lang="it-IT"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314384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90" name="Google Shape;490;p12"/>
          <p:cNvSpPr txBox="1">
            <a:spLocks noGrp="1"/>
          </p:cNvSpPr>
          <p:nvPr>
            <p:ph type="body" idx="2"/>
          </p:nvPr>
        </p:nvSpPr>
        <p:spPr>
          <a:xfrm>
            <a:off x="362081" y="1110592"/>
            <a:ext cx="10822200" cy="5252100"/>
          </a:xfrm>
          <a:prstGeom prst="rect">
            <a:avLst/>
          </a:prstGeom>
          <a:noFill/>
          <a:ln>
            <a:noFill/>
          </a:ln>
        </p:spPr>
        <p:txBody>
          <a:bodyPr spcFirstLastPara="1" wrap="square" lIns="91425" tIns="45700" rIns="91425" bIns="45700" anchor="t" anchorCtr="0">
            <a:noAutofit/>
          </a:bodyPr>
          <a:lstStyle/>
          <a:p>
            <a:pPr marL="133350" lvl="0" indent="0">
              <a:lnSpc>
                <a:spcPct val="115000"/>
              </a:lnSpc>
              <a:spcBef>
                <a:spcPts val="1200"/>
              </a:spcBef>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[1] UNESCO, International Standard Classification of Education (ISCED 2011). 2012. https://uis.unesco.org/en/topic/isced</a:t>
            </a:r>
            <a:br>
              <a:rPr lang="en-US" sz="1500" dirty="0">
                <a:solidFill>
                  <a:schemeClr val="dk1"/>
                </a:solidFill>
                <a:latin typeface="Calibri" panose="020F0502020204030204" pitchFamily="34" charset="0"/>
                <a:ea typeface="Arial"/>
                <a:cs typeface="Calibri" panose="020F0502020204030204" pitchFamily="34" charset="0"/>
                <a:sym typeface="Arial"/>
              </a:rPr>
            </a:br>
            <a:endParaRPr lang="en-US"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nSpc>
                <a:spcPct val="115000"/>
              </a:lnSpc>
              <a:spcBef>
                <a:spcPts val="0"/>
              </a:spcBef>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[2] CEDEFOP, Making lifelong learning a reality. 2020.. https://www.cedefop.europa.eu/en/tools/inventory-lifelong-guidance</a:t>
            </a:r>
            <a:br>
              <a:rPr lang="en-US" sz="1500" dirty="0">
                <a:solidFill>
                  <a:schemeClr val="dk1"/>
                </a:solidFill>
                <a:latin typeface="Calibri" panose="020F0502020204030204" pitchFamily="34" charset="0"/>
                <a:ea typeface="Arial"/>
                <a:cs typeface="Calibri" panose="020F0502020204030204" pitchFamily="34" charset="0"/>
                <a:sym typeface="Arial"/>
              </a:rPr>
            </a:br>
            <a:endParaRPr lang="en-US"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nSpc>
                <a:spcPct val="115000"/>
              </a:lnSpc>
              <a:spcBef>
                <a:spcPts val="0"/>
              </a:spcBef>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[3] European Commission, Digital Education Action Plan 2021–2027. 2020. https://education.ec.europa.eu</a:t>
            </a:r>
            <a:br>
              <a:rPr lang="en-US" sz="1500" dirty="0">
                <a:solidFill>
                  <a:schemeClr val="dk1"/>
                </a:solidFill>
                <a:latin typeface="Calibri" panose="020F0502020204030204" pitchFamily="34" charset="0"/>
                <a:ea typeface="Arial"/>
                <a:cs typeface="Calibri" panose="020F0502020204030204" pitchFamily="34" charset="0"/>
                <a:sym typeface="Arial"/>
              </a:rPr>
            </a:br>
            <a:endParaRPr lang="en-US"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nSpc>
                <a:spcPct val="115000"/>
              </a:lnSpc>
              <a:spcBef>
                <a:spcPts val="0"/>
              </a:spcBef>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[4] European Commission, European Skills Agenda. 2020. https://ec.europa.eu/social/main.jsp?catId=1223</a:t>
            </a:r>
            <a:br>
              <a:rPr lang="en-US" sz="1500" dirty="0">
                <a:solidFill>
                  <a:schemeClr val="dk1"/>
                </a:solidFill>
                <a:latin typeface="Calibri" panose="020F0502020204030204" pitchFamily="34" charset="0"/>
                <a:ea typeface="Arial"/>
                <a:cs typeface="Calibri" panose="020F0502020204030204" pitchFamily="34" charset="0"/>
                <a:sym typeface="Arial"/>
              </a:rPr>
            </a:br>
            <a:endParaRPr lang="en-US"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nSpc>
                <a:spcPct val="115000"/>
              </a:lnSpc>
              <a:spcBef>
                <a:spcPts val="0"/>
              </a:spcBef>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[5] European Association for the Education of Adults (EAEA), Adult learning for inclusion and participation. 2022. https://eaea.org</a:t>
            </a:r>
            <a:br>
              <a:rPr lang="en-US" sz="1500" dirty="0">
                <a:solidFill>
                  <a:schemeClr val="dk1"/>
                </a:solidFill>
                <a:latin typeface="Calibri" panose="020F0502020204030204" pitchFamily="34" charset="0"/>
                <a:ea typeface="Arial"/>
                <a:cs typeface="Calibri" panose="020F0502020204030204" pitchFamily="34" charset="0"/>
                <a:sym typeface="Arial"/>
              </a:rPr>
            </a:br>
            <a:endParaRPr lang="en-US"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nSpc>
                <a:spcPct val="115000"/>
              </a:lnSpc>
              <a:spcBef>
                <a:spcPts val="0"/>
              </a:spcBef>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[6] OECD, Getting Skills Right: Future-Ready Adult Learning Systems. 2019. https://www.oecd.org/publications/getting-skills-right-future-ready-adult-learning-systems</a:t>
            </a:r>
            <a:br>
              <a:rPr lang="en-US" sz="1500" dirty="0">
                <a:solidFill>
                  <a:schemeClr val="dk1"/>
                </a:solidFill>
                <a:latin typeface="Calibri" panose="020F0502020204030204" pitchFamily="34" charset="0"/>
                <a:ea typeface="Arial"/>
                <a:cs typeface="Calibri" panose="020F0502020204030204" pitchFamily="34" charset="0"/>
                <a:sym typeface="Arial"/>
              </a:rPr>
            </a:br>
            <a:endParaRPr lang="en-US"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nSpc>
                <a:spcPct val="115000"/>
              </a:lnSpc>
              <a:spcBef>
                <a:spcPts val="0"/>
              </a:spcBef>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[7] Joint Research Centre, </a:t>
            </a:r>
            <a:r>
              <a:rPr lang="en-US" sz="1500" dirty="0" err="1">
                <a:solidFill>
                  <a:schemeClr val="dk1"/>
                </a:solidFill>
                <a:latin typeface="Calibri" panose="020F0502020204030204" pitchFamily="34" charset="0"/>
                <a:ea typeface="Arial"/>
                <a:cs typeface="Calibri" panose="020F0502020204030204" pitchFamily="34" charset="0"/>
                <a:sym typeface="Arial"/>
              </a:rPr>
              <a:t>DigComp</a:t>
            </a:r>
            <a:r>
              <a:rPr lang="en-US" sz="1500" dirty="0">
                <a:solidFill>
                  <a:schemeClr val="dk1"/>
                </a:solidFill>
                <a:latin typeface="Calibri" panose="020F0502020204030204" pitchFamily="34" charset="0"/>
                <a:ea typeface="Arial"/>
                <a:cs typeface="Calibri" panose="020F0502020204030204" pitchFamily="34" charset="0"/>
                <a:sym typeface="Arial"/>
              </a:rPr>
              <a:t> 2.2: The Digital Competence Framework for Citizens. 2022. </a:t>
            </a:r>
            <a:r>
              <a:rPr lang="en-US" sz="1500" dirty="0">
                <a:solidFill>
                  <a:schemeClr val="dk1"/>
                </a:solidFill>
                <a:latin typeface="Calibri" panose="020F0502020204030204" pitchFamily="34" charset="0"/>
                <a:ea typeface="Arial"/>
                <a:cs typeface="Calibri" panose="020F0502020204030204" pitchFamily="34" charset="0"/>
                <a:sym typeface="Arial"/>
                <a:hlinkClick r:id="rId3"/>
              </a:rPr>
              <a:t>https://joint-research-centre.ec.europa.eu</a:t>
            </a:r>
            <a:endParaRPr lang="en-US" sz="1500" dirty="0">
              <a:solidFill>
                <a:schemeClr val="dk1"/>
              </a:solidFill>
              <a:latin typeface="Calibri" panose="020F0502020204030204" pitchFamily="34" charset="0"/>
              <a:ea typeface="Arial"/>
              <a:cs typeface="Calibri" panose="020F0502020204030204" pitchFamily="34" charset="0"/>
              <a:sym typeface="Arial"/>
            </a:endParaRPr>
          </a:p>
          <a:p>
            <a:pPr lvl="0" indent="-323850">
              <a:lnSpc>
                <a:spcPct val="115000"/>
              </a:lnSpc>
              <a:spcBef>
                <a:spcPts val="0"/>
              </a:spcBef>
              <a:buClr>
                <a:schemeClr val="dk1"/>
              </a:buClr>
              <a:buSzPts val="1500"/>
              <a:buAutoNum type="arabicPeriod"/>
            </a:pPr>
            <a:endParaRPr lang="en-US" sz="1500" dirty="0">
              <a:solidFill>
                <a:schemeClr val="dk1"/>
              </a:solidFill>
              <a:latin typeface="Calibri" panose="020F0502020204030204" pitchFamily="34" charset="0"/>
              <a:ea typeface="Arial"/>
              <a:cs typeface="Calibri" panose="020F0502020204030204" pitchFamily="34" charset="0"/>
              <a:sym typeface="Arial"/>
            </a:endParaRPr>
          </a:p>
          <a:p>
            <a:pPr marL="133350" lvl="0" indent="0">
              <a:lnSpc>
                <a:spcPct val="115000"/>
              </a:lnSpc>
              <a:spcBef>
                <a:spcPts val="0"/>
              </a:spcBef>
              <a:buClr>
                <a:schemeClr val="dk1"/>
              </a:buClr>
              <a:buSzPts val="1500"/>
            </a:pPr>
            <a:r>
              <a:rPr lang="en-US" sz="1500" dirty="0">
                <a:solidFill>
                  <a:schemeClr val="dk1"/>
                </a:solidFill>
                <a:latin typeface="Calibri" panose="020F0502020204030204" pitchFamily="34" charset="0"/>
                <a:ea typeface="Arial"/>
                <a:cs typeface="Calibri" panose="020F0502020204030204" pitchFamily="34" charset="0"/>
                <a:sym typeface="Arial"/>
              </a:rPr>
              <a:t>[8] EPALE, Electronic Platform for Adult Learning in Europe. https://epale.ec.europa.eu</a:t>
            </a:r>
            <a:br>
              <a:rPr lang="en-US" sz="1100" dirty="0">
                <a:solidFill>
                  <a:schemeClr val="dk1"/>
                </a:solidFill>
                <a:latin typeface="Calibri" panose="020F0502020204030204" pitchFamily="34" charset="0"/>
                <a:ea typeface="Arial"/>
                <a:cs typeface="Calibri" panose="020F0502020204030204" pitchFamily="34" charset="0"/>
                <a:sym typeface="Arial"/>
              </a:rPr>
            </a:br>
            <a:endParaRPr lang="en-US" sz="1400" dirty="0">
              <a:solidFill>
                <a:schemeClr val="dk1"/>
              </a:solidFill>
              <a:latin typeface="Calibri" panose="020F0502020204030204" pitchFamily="34" charset="0"/>
              <a:cs typeface="Calibri" panose="020F0502020204030204" pitchFamily="34" charset="0"/>
            </a:endParaRPr>
          </a:p>
          <a:p>
            <a:pPr marL="0" lvl="0" indent="0" algn="l" rtl="0">
              <a:lnSpc>
                <a:spcPct val="90000"/>
              </a:lnSpc>
              <a:spcBef>
                <a:spcPts val="1200"/>
              </a:spcBef>
              <a:spcAft>
                <a:spcPts val="0"/>
              </a:spcAft>
              <a:buNone/>
            </a:pPr>
            <a:endParaRPr b="1" dirty="0"/>
          </a:p>
          <a:p>
            <a:pPr marL="0" lvl="0" indent="0" algn="l" rtl="0">
              <a:lnSpc>
                <a:spcPct val="90000"/>
              </a:lnSpc>
              <a:spcBef>
                <a:spcPts val="1000"/>
              </a:spcBef>
              <a:spcAft>
                <a:spcPts val="0"/>
              </a:spcAft>
              <a:buClr>
                <a:srgbClr val="171616"/>
              </a:buClr>
              <a:buSzPts val="1800"/>
              <a:buNone/>
            </a:pPr>
            <a:endParaRPr dirty="0"/>
          </a:p>
        </p:txBody>
      </p:sp>
      <p:sp>
        <p:nvSpPr>
          <p:cNvPr id="7" name="Google Shape;247;p11">
            <a:extLst>
              <a:ext uri="{FF2B5EF4-FFF2-40B4-BE49-F238E27FC236}">
                <a16:creationId xmlns:a16="http://schemas.microsoft.com/office/drawing/2014/main" id="{CE07456C-BA88-E8E6-A36C-1463C7802E4C}"/>
              </a:ext>
            </a:extLst>
          </p:cNvPr>
          <p:cNvSpPr txBox="1">
            <a:spLocks noGrp="1"/>
          </p:cNvSpPr>
          <p:nvPr>
            <p:ph type="body" idx="1"/>
          </p:nvPr>
        </p:nvSpPr>
        <p:spPr>
          <a:xfrm>
            <a:off x="470723" y="352600"/>
            <a:ext cx="9829323" cy="483986"/>
          </a:xfrm>
          <a:prstGeom prst="rect">
            <a:avLst/>
          </a:prstGeom>
          <a:noFill/>
          <a:ln>
            <a:noFill/>
          </a:ln>
        </p:spPr>
        <p:txBody>
          <a:bodyPr spcFirstLastPara="1" wrap="square" lIns="91425" tIns="45700" rIns="91425" bIns="45700" anchor="t" anchorCtr="0">
            <a:noAutofit/>
          </a:bodyPr>
          <a:lstStyle/>
          <a:p>
            <a:pPr marL="0" lvl="0" indent="0" algn="l">
              <a:lnSpc>
                <a:spcPct val="90000"/>
              </a:lnSpc>
              <a:spcBef>
                <a:spcPts val="0"/>
              </a:spcBef>
              <a:spcAft>
                <a:spcPts val="0"/>
              </a:spcAft>
              <a:buNone/>
            </a:pPr>
            <a:r>
              <a:rPr lang="el" dirty="0">
                <a:latin typeface="Calibri" panose="020F0502020204030204" pitchFamily="34" charset="0"/>
                <a:cs typeface="Calibri" panose="020F0502020204030204" pitchFamily="34" charset="0"/>
              </a:rPr>
              <a:t>Αναφορές</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D170BCC-4181-8BB6-B85E-A32591FCBD46}"/>
              </a:ext>
            </a:extLst>
          </p:cNvPr>
          <p:cNvSpPr>
            <a:spLocks noGrp="1"/>
          </p:cNvSpPr>
          <p:nvPr>
            <p:ph type="body" sz="quarter" idx="10"/>
          </p:nvPr>
        </p:nvSpPr>
        <p:spPr/>
        <p:txBody>
          <a:bodyPr>
            <a:normAutofit fontScale="77500" lnSpcReduction="20000"/>
          </a:bodyPr>
          <a:lstStyle/>
          <a:p>
            <a:r>
              <a:rPr lang="el" dirty="0"/>
              <a:t>ΣΑΣ ΕΥΧΑΡΙΣΤΩ!</a:t>
            </a:r>
          </a:p>
        </p:txBody>
      </p:sp>
    </p:spTree>
    <p:extLst>
      <p:ext uri="{BB962C8B-B14F-4D97-AF65-F5344CB8AC3E}">
        <p14:creationId xmlns:p14="http://schemas.microsoft.com/office/powerpoint/2010/main" val="40529287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5B432F04CDDA544F8B48E23273A98591" ma:contentTypeVersion="15" ma:contentTypeDescription="Crear nuevo documento." ma:contentTypeScope="" ma:versionID="5d36289c5324dd498ef01f240d66e20c">
  <xsd:schema xmlns:xsd="http://www.w3.org/2001/XMLSchema" xmlns:xs="http://www.w3.org/2001/XMLSchema" xmlns:p="http://schemas.microsoft.com/office/2006/metadata/properties" xmlns:ns2="4172106c-0329-462c-8309-f6a8c7ae0f26" xmlns:ns3="8c43ccb9-9360-4c7e-8a49-c084974a2f46" targetNamespace="http://schemas.microsoft.com/office/2006/metadata/properties" ma:root="true" ma:fieldsID="aef08fbfca54a0a32a6b27485c819472" ns2:_="" ns3:_="">
    <xsd:import namespace="4172106c-0329-462c-8309-f6a8c7ae0f26"/>
    <xsd:import namespace="8c43ccb9-9360-4c7e-8a49-c084974a2f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Partner" minOccurs="0"/>
                <xsd:element ref="ns2:WPleader" minOccurs="0"/>
                <xsd:element ref="ns2:MediaLengthInSeconds" minOccurs="0"/>
                <xsd:element ref="ns2:MediaServiceLocation" minOccurs="0"/>
                <xsd:element ref="ns2:Please_x0020_enter_x0020_your_x0020_country_x003a__x0020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2106c-0329-462c-8309-f6a8c7ae0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70219bbc-0214-46f9-9639-8f642f599ea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Partner" ma:index="18" nillable="true" ma:displayName="Partner " ma:format="Dropdown" ma:list="UserInfo" ma:SharePointGroup="0" ma:internalName="Part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Pleader" ma:index="19" nillable="true" ma:displayName="WP leader" ma:format="Dropdown" ma:internalName="WPleader">
      <xsd:simpleType>
        <xsd:restriction base="dms:Choice">
          <xsd:enumeration value="NOVA"/>
          <xsd:enumeration value="SHINE"/>
          <xsd:enumeration value="iED"/>
          <xsd:enumeration value="AINIGMA"/>
          <xsd:enumeration value="RW"/>
          <xsd:enumeration value="BK-PLUS"/>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Please_x0020_enter_x0020_your_x0020_country_x003a__x0020_" ma:index="22" ma:displayName="Please enter your country: " ma:internalName="Please_x0020_enter_x0020_your_x0020_country_x003a__x0020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3ccb9-9360-4c7e-8a49-c084974a2f4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2ff825e-8d37-4704-8779-a0bbff279852}" ma:internalName="TaxCatchAll" ma:showField="CatchAllData" ma:web="8c43ccb9-9360-4c7e-8a49-c084974a2f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artner xmlns="4172106c-0329-462c-8309-f6a8c7ae0f26">
      <UserInfo>
        <DisplayName/>
        <AccountId xsi:nil="true"/>
        <AccountType/>
      </UserInfo>
    </Partner>
    <lcf76f155ced4ddcb4097134ff3c332f xmlns="4172106c-0329-462c-8309-f6a8c7ae0f26">
      <Terms xmlns="http://schemas.microsoft.com/office/infopath/2007/PartnerControls"/>
    </lcf76f155ced4ddcb4097134ff3c332f>
    <WPleader xmlns="4172106c-0329-462c-8309-f6a8c7ae0f26" xsi:nil="true"/>
    <TaxCatchAll xmlns="8c43ccb9-9360-4c7e-8a49-c084974a2f46" xsi:nil="true"/>
    <Please_x0020_enter_x0020_your_x0020_country_x003a__x0020_ xmlns="4172106c-0329-462c-8309-f6a8c7ae0f26"/>
  </documentManagement>
</p:properties>
</file>

<file path=customXml/itemProps1.xml><?xml version="1.0" encoding="utf-8"?>
<ds:datastoreItem xmlns:ds="http://schemas.openxmlformats.org/officeDocument/2006/customXml" ds:itemID="{FDC5C978-AB03-4722-8497-BFE64075DC1C}"/>
</file>

<file path=customXml/itemProps2.xml><?xml version="1.0" encoding="utf-8"?>
<ds:datastoreItem xmlns:ds="http://schemas.openxmlformats.org/officeDocument/2006/customXml" ds:itemID="{DD58DA99-FE3D-45B3-9BCF-4055E6B445AB}"/>
</file>

<file path=customXml/itemProps3.xml><?xml version="1.0" encoding="utf-8"?>
<ds:datastoreItem xmlns:ds="http://schemas.openxmlformats.org/officeDocument/2006/customXml" ds:itemID="{93E45846-A9DC-4287-B38F-B3FC50B7C28B}"/>
</file>

<file path=docProps/app.xml><?xml version="1.0" encoding="utf-8"?>
<Properties xmlns="http://schemas.openxmlformats.org/officeDocument/2006/extended-properties" xmlns:vt="http://schemas.openxmlformats.org/officeDocument/2006/docPropsVTypes">
  <TotalTime>61</TotalTime>
  <Words>3532</Words>
  <Application>Microsoft Office PowerPoint</Application>
  <PresentationFormat>Widescreen</PresentationFormat>
  <Paragraphs>343</Paragraphs>
  <Slides>36</Slides>
  <Notes>26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Aptos</vt:lpstr>
      <vt:lpstr>Aptos Display</vt:lpstr>
      <vt:lpstr>Arial</vt:lpstr>
      <vt:lpstr>Calibri</vt:lpstr>
      <vt:lpstr>Courier New</vt:lpstr>
      <vt:lpstr>Noto Sans Symbols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Nikolina Zervou</dc:creator>
  <cp:lastModifiedBy>Nikolina Zervou</cp:lastModifiedBy>
  <cp:revision>2</cp:revision>
  <dcterms:created xsi:type="dcterms:W3CDTF">2025-09-29T09:31:02Z</dcterms:created>
  <dcterms:modified xsi:type="dcterms:W3CDTF">2025-09-29T11:20:16Z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0x0101005B432F04CDDA544F8B48E23273A98591</vt:lpwstr>
  </property>
</Properties>
</file>