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 id="2147483747" r:id="rId5"/>
    <p:sldMasterId id="2147483775" r:id="rId6"/>
  </p:sldMasterIdLst>
  <p:notesMasterIdLst>
    <p:notesMasterId r:id="rId33"/>
  </p:notesMasterIdLst>
  <p:handoutMasterIdLst>
    <p:handoutMasterId r:id="rId34"/>
  </p:handoutMasterIdLst>
  <p:sldIdLst>
    <p:sldId id="256" r:id="rId7"/>
    <p:sldId id="324" r:id="rId8"/>
    <p:sldId id="329" r:id="rId9"/>
    <p:sldId id="334" r:id="rId10"/>
    <p:sldId id="302" r:id="rId11"/>
    <p:sldId id="326" r:id="rId12"/>
    <p:sldId id="257" r:id="rId13"/>
    <p:sldId id="327" r:id="rId14"/>
    <p:sldId id="294" r:id="rId15"/>
    <p:sldId id="320" r:id="rId16"/>
    <p:sldId id="262" r:id="rId17"/>
    <p:sldId id="308" r:id="rId18"/>
    <p:sldId id="309" r:id="rId19"/>
    <p:sldId id="321" r:id="rId20"/>
    <p:sldId id="310" r:id="rId21"/>
    <p:sldId id="275" r:id="rId22"/>
    <p:sldId id="328" r:id="rId23"/>
    <p:sldId id="277" r:id="rId24"/>
    <p:sldId id="314" r:id="rId25"/>
    <p:sldId id="313" r:id="rId26"/>
    <p:sldId id="322" r:id="rId27"/>
    <p:sldId id="316" r:id="rId28"/>
    <p:sldId id="317" r:id="rId29"/>
    <p:sldId id="318" r:id="rId30"/>
    <p:sldId id="323" r:id="rId31"/>
    <p:sldId id="349" r:id="rId32"/>
  </p:sldIdLst>
  <p:sldSz cx="12192000" cy="6858000"/>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BB7B64D-602A-CE49-BD6E-2060D401EE2E}">
          <p14:sldIdLst>
            <p14:sldId id="256"/>
            <p14:sldId id="324"/>
            <p14:sldId id="329"/>
          </p14:sldIdLst>
        </p14:section>
        <p14:section name="UNIT 1" id="{35A5056E-1D98-A043-B802-1066A81C7099}">
          <p14:sldIdLst>
            <p14:sldId id="334"/>
            <p14:sldId id="302"/>
            <p14:sldId id="326"/>
            <p14:sldId id="257"/>
            <p14:sldId id="327"/>
            <p14:sldId id="294"/>
          </p14:sldIdLst>
        </p14:section>
        <p14:section name="Self-mapping" id="{449DD82B-5614-B74F-8C5E-376E227A9DB1}">
          <p14:sldIdLst>
            <p14:sldId id="320"/>
            <p14:sldId id="262"/>
            <p14:sldId id="308"/>
            <p14:sldId id="309"/>
          </p14:sldIdLst>
        </p14:section>
        <p14:section name="Unit 3: Bridging the gap" id="{5733057C-C2F5-3347-A24C-3677AB54F6A5}">
          <p14:sldIdLst>
            <p14:sldId id="321"/>
            <p14:sldId id="310"/>
            <p14:sldId id="275"/>
            <p14:sldId id="328"/>
            <p14:sldId id="277"/>
            <p14:sldId id="314"/>
            <p14:sldId id="313"/>
          </p14:sldIdLst>
        </p14:section>
        <p14:section name="Unit 4: Creating your personal learning profile" id="{79C01557-F8FE-FC43-A8B0-CE00C9391CCB}">
          <p14:sldIdLst>
            <p14:sldId id="322"/>
            <p14:sldId id="316"/>
            <p14:sldId id="317"/>
            <p14:sldId id="318"/>
            <p14:sldId id="323"/>
            <p14:sldId id="34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25942C-BBA7-1F86-52A7-7738FB902424}" name="Nikolina Zervou" initials="NZ" userId="S::nzervou_ied.eu#ext#@enspunlpt.onmicrosoft.com::c6c1b477-1007-47f9-86e6-5960f676d31b" providerId="AD"/>
  <p188:author id="{778C1F41-CA90-F1D1-0B07-3081364B7969}" name="jelena@reshapingwork.net" initials="je" userId="S::jelena_reshapingwork.net#ext#@enspunlpt.onmicrosoft.com::e99bb400-16aa-4e84-bb03-8031f5475661" providerId="AD"/>
  <p188:author id="{1CBF8D7E-4D79-E206-25F1-D83877CAD147}" name="Tomás Puebla" initials="TP" userId="S::otri_cetem.es#ext#@enspunlpt.onmicrosoft.com::425d544d-19d1-4e1e-b573-c00234ca0ee0" providerId="AD"/>
  <p188:author id="{BC089395-CBB4-FAB9-479C-8F54A543A85A}" name="Ursula Choroba" initials="UC" userId="S::uschi_womenintechalliance.com#ext#@enspunlpt.onmicrosoft.com::f692cf1a-c5da-41dd-8630-3abab9d1d45a" providerId="AD"/>
  <p188:author id="{6D231FCF-9101-7743-EAE2-8B169A375DBD}" name="Jesus David Cortês Gil" initials="JG" userId="S::jesus.gil@ensp.unl.pt::cca21596-008c-44a8-9e08-e13131bfd1c9" providerId="AD"/>
  <p188:author id="{EF719BF7-C0E5-53B4-D7A6-7C5EE7F1A9B5}" name="Juliana Louceiro" initials="JL" userId="S::julianalouceiro@shine2.eu::9a66b88d-793f-4467-a734-447c2619d15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E1D3"/>
    <a:srgbClr val="FFFFFF"/>
    <a:srgbClr val="DAFCEE"/>
    <a:srgbClr val="E64424"/>
    <a:srgbClr val="E280AC"/>
    <a:srgbClr val="E95426"/>
    <a:srgbClr val="5B6F97"/>
    <a:srgbClr val="283143"/>
    <a:srgbClr val="3A6FA6"/>
    <a:srgbClr val="5622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DBED569-4797-4DF1-A0F4-6AAB3CD982D8}" styleName="Estilo Claro 3 - Destaque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em Estilo, Sem Grelh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9" d="100"/>
          <a:sy n="39" d="100"/>
        </p:scale>
        <p:origin x="60" y="46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microsoft.com/office/2018/10/relationships/authors" Target="authors.xml"/><Relationship Id="rId21" Type="http://schemas.openxmlformats.org/officeDocument/2006/relationships/slide" Target="slides/slide15.xml"/><Relationship Id="rId34"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a:extLst>
              <a:ext uri="{FF2B5EF4-FFF2-40B4-BE49-F238E27FC236}">
                <a16:creationId xmlns:a16="http://schemas.microsoft.com/office/drawing/2014/main" id="{C6A42913-CE3F-401E-92E8-8C7F43FDF9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a:extLst>
              <a:ext uri="{FF2B5EF4-FFF2-40B4-BE49-F238E27FC236}">
                <a16:creationId xmlns:a16="http://schemas.microsoft.com/office/drawing/2014/main" id="{C50A29E2-AF6F-4BFD-B720-CB083FD66C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02E094-694D-4F08-B3A5-F4C16E30709C}" type="datetimeFigureOut">
              <a:rPr lang="pt-PT" smtClean="0"/>
              <a:t>24/09/2025</a:t>
            </a:fld>
            <a:endParaRPr lang="pt-PT"/>
          </a:p>
        </p:txBody>
      </p:sp>
      <p:sp>
        <p:nvSpPr>
          <p:cNvPr id="4" name="Marcador de Posição do Rodapé 3">
            <a:extLst>
              <a:ext uri="{FF2B5EF4-FFF2-40B4-BE49-F238E27FC236}">
                <a16:creationId xmlns:a16="http://schemas.microsoft.com/office/drawing/2014/main" id="{C93A5D6A-9C7A-470A-995F-F9AE5E776DE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5" name="Marcador de Posição do Número do Diapositivo 4">
            <a:extLst>
              <a:ext uri="{FF2B5EF4-FFF2-40B4-BE49-F238E27FC236}">
                <a16:creationId xmlns:a16="http://schemas.microsoft.com/office/drawing/2014/main" id="{E12657C4-DBEA-4FED-8970-09376406D1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A116AC-9CDA-4AE9-8AFA-66C620143BEC}" type="slidenum">
              <a:rPr lang="pt-PT" smtClean="0"/>
              <a:t>‹N›</a:t>
            </a:fld>
            <a:endParaRPr lang="pt-PT"/>
          </a:p>
        </p:txBody>
      </p:sp>
    </p:spTree>
    <p:extLst>
      <p:ext uri="{BB962C8B-B14F-4D97-AF65-F5344CB8AC3E}">
        <p14:creationId xmlns:p14="http://schemas.microsoft.com/office/powerpoint/2010/main" val="39745889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C70B4D-4042-4C94-A639-C9937DF925B5}" type="datetimeFigureOut">
              <a:rPr lang="pt-PT" smtClean="0"/>
              <a:t>24/09/2025</a:t>
            </a:fld>
            <a:endParaRPr lang="pt-PT"/>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332BB1-54ED-45A2-83D4-A74CEE89F292}" type="slidenum">
              <a:rPr lang="pt-PT" smtClean="0"/>
              <a:t>‹N›</a:t>
            </a:fld>
            <a:endParaRPr lang="pt-PT"/>
          </a:p>
        </p:txBody>
      </p:sp>
    </p:spTree>
    <p:extLst>
      <p:ext uri="{BB962C8B-B14F-4D97-AF65-F5344CB8AC3E}">
        <p14:creationId xmlns:p14="http://schemas.microsoft.com/office/powerpoint/2010/main" val="989811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Aptos ExtraBold" panose="020F0502020204030204" pitchFamily="34" charset="0"/>
              </a:defRPr>
            </a:lvl1pPr>
          </a:lstStyle>
          <a:p>
            <a:pPr lvl="0"/>
            <a:r>
              <a:rPr lang="pt-PT"/>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Aptos" panose="020B0004020202020204" pitchFamily="34" charset="0"/>
              </a:defRPr>
            </a:lvl1pPr>
          </a:lstStyle>
          <a:p>
            <a:pPr lvl="0"/>
            <a:r>
              <a:rPr lang="pt-PT"/>
              <a:t>Date</a:t>
            </a:r>
          </a:p>
        </p:txBody>
      </p:sp>
    </p:spTree>
    <p:extLst>
      <p:ext uri="{BB962C8B-B14F-4D97-AF65-F5344CB8AC3E}">
        <p14:creationId xmlns:p14="http://schemas.microsoft.com/office/powerpoint/2010/main" val="1204152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Aptos ExtraBold" panose="020F0502020204030204" pitchFamily="34" charset="0"/>
              </a:defRPr>
            </a:lvl1pPr>
          </a:lstStyle>
          <a:p>
            <a:pPr lvl="0"/>
            <a:r>
              <a:rPr lang="pt-PT"/>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Aptos" panose="020B0004020202020204" pitchFamily="34" charset="0"/>
              </a:defRPr>
            </a:lvl1pPr>
          </a:lstStyle>
          <a:p>
            <a:pPr lvl="0"/>
            <a:r>
              <a:rPr lang="pt-PT"/>
              <a:t>Date</a:t>
            </a:r>
          </a:p>
        </p:txBody>
      </p:sp>
    </p:spTree>
    <p:extLst>
      <p:ext uri="{BB962C8B-B14F-4D97-AF65-F5344CB8AC3E}">
        <p14:creationId xmlns:p14="http://schemas.microsoft.com/office/powerpoint/2010/main" val="4068663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Aptos ExtraBold" panose="020F0502020204030204" pitchFamily="34" charset="0"/>
              </a:defRPr>
            </a:lvl1pPr>
          </a:lstStyle>
          <a:p>
            <a:pPr lvl="0"/>
            <a:r>
              <a:rPr lang="pt-PT"/>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Aptos" panose="020B0004020202020204" pitchFamily="34" charset="0"/>
              </a:defRPr>
            </a:lvl1pPr>
          </a:lstStyle>
          <a:p>
            <a:pPr lvl="0"/>
            <a:r>
              <a:rPr lang="pt-PT"/>
              <a:t>Date</a:t>
            </a:r>
          </a:p>
        </p:txBody>
      </p:sp>
    </p:spTree>
    <p:extLst>
      <p:ext uri="{BB962C8B-B14F-4D97-AF65-F5344CB8AC3E}">
        <p14:creationId xmlns:p14="http://schemas.microsoft.com/office/powerpoint/2010/main" val="2831660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8"/>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Aptos ExtraBold" panose="020F0502020204030204" pitchFamily="34" charset="0"/>
              </a:defRPr>
            </a:lvl1pPr>
          </a:lstStyle>
          <a:p>
            <a:pPr lvl="0"/>
            <a:r>
              <a:rPr lang="pt-PT"/>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Aptos" panose="020B0004020202020204" pitchFamily="34" charset="0"/>
              </a:defRPr>
            </a:lvl1pPr>
          </a:lstStyle>
          <a:p>
            <a:pPr lvl="0"/>
            <a:r>
              <a:rPr lang="pt-PT"/>
              <a:t>Date</a:t>
            </a:r>
          </a:p>
        </p:txBody>
      </p:sp>
    </p:spTree>
    <p:extLst>
      <p:ext uri="{BB962C8B-B14F-4D97-AF65-F5344CB8AC3E}">
        <p14:creationId xmlns:p14="http://schemas.microsoft.com/office/powerpoint/2010/main" val="1394636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3" name="Imagem 2" descr="Uma imagem com texto, Cara humana, vestuário, mulher&#10;&#10;Os conteúdos gerados por IA poderão estar incorretos.">
            <a:extLst>
              <a:ext uri="{FF2B5EF4-FFF2-40B4-BE49-F238E27FC236}">
                <a16:creationId xmlns:a16="http://schemas.microsoft.com/office/drawing/2014/main" id="{A6A62421-FCAC-FCD4-F681-542C811F5FC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Aptos ExtraBold" panose="020F0502020204030204" pitchFamily="34" charset="0"/>
              </a:defRPr>
            </a:lvl1pPr>
          </a:lstStyle>
          <a:p>
            <a:pPr lvl="0"/>
            <a:r>
              <a:rPr lang="pt-PT"/>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Aptos" panose="020B0004020202020204" pitchFamily="34" charset="0"/>
              </a:defRPr>
            </a:lvl1pPr>
          </a:lstStyle>
          <a:p>
            <a:pPr lvl="0"/>
            <a:r>
              <a:rPr lang="pt-PT"/>
              <a:t>Date</a:t>
            </a:r>
          </a:p>
        </p:txBody>
      </p:sp>
    </p:spTree>
    <p:extLst>
      <p:ext uri="{BB962C8B-B14F-4D97-AF65-F5344CB8AC3E}">
        <p14:creationId xmlns:p14="http://schemas.microsoft.com/office/powerpoint/2010/main" val="2459960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Aptos ExtraBold" panose="020F0502020204030204" pitchFamily="34" charset="0"/>
              </a:defRPr>
            </a:lvl1pPr>
          </a:lstStyle>
          <a:p>
            <a:pPr lvl="0"/>
            <a:r>
              <a:rPr lang="pt-PT"/>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Aptos" panose="020B0004020202020204" pitchFamily="34" charset="0"/>
              </a:defRPr>
            </a:lvl1pPr>
          </a:lstStyle>
          <a:p>
            <a:pPr lvl="0"/>
            <a:r>
              <a:rPr lang="pt-PT"/>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4683125" cy="6237288"/>
          </a:xfrm>
          <a:prstGeom prst="rect">
            <a:avLst/>
          </a:prstGeom>
        </p:spPr>
        <p:txBody>
          <a:bodyPr/>
          <a:lstStyle/>
          <a:p>
            <a:endParaRPr lang="en-GB"/>
          </a:p>
        </p:txBody>
      </p:sp>
    </p:spTree>
    <p:extLst>
      <p:ext uri="{BB962C8B-B14F-4D97-AF65-F5344CB8AC3E}">
        <p14:creationId xmlns:p14="http://schemas.microsoft.com/office/powerpoint/2010/main" val="3141856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2788528"/>
            <a:ext cx="4838550" cy="1762299"/>
          </a:xfrm>
          <a:prstGeom prst="rect">
            <a:avLst/>
          </a:prstGeom>
        </p:spPr>
        <p:txBody>
          <a:bodyPr/>
          <a:lstStyle>
            <a:lvl1pPr marL="0" indent="0" algn="l">
              <a:buNone/>
              <a:defRPr sz="3200" b="1">
                <a:solidFill>
                  <a:srgbClr val="283143"/>
                </a:solidFill>
                <a:latin typeface="Aptos ExtraBold" panose="020F0502020204030204" pitchFamily="34" charset="0"/>
              </a:defRPr>
            </a:lvl1pPr>
          </a:lstStyle>
          <a:p>
            <a:pPr lvl="0"/>
            <a:r>
              <a:rPr lang="pt-PT"/>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4764665"/>
            <a:ext cx="4838549" cy="457729"/>
          </a:xfrm>
          <a:prstGeom prst="rect">
            <a:avLst/>
          </a:prstGeom>
        </p:spPr>
        <p:txBody>
          <a:bodyPr/>
          <a:lstStyle>
            <a:lvl1pPr marL="0" indent="0" algn="l">
              <a:buNone/>
              <a:defRPr sz="2000" b="0">
                <a:solidFill>
                  <a:srgbClr val="5B6F97"/>
                </a:solidFill>
                <a:latin typeface="Aptos" panose="020B0004020202020204" pitchFamily="34" charset="0"/>
              </a:defRPr>
            </a:lvl1pPr>
          </a:lstStyle>
          <a:p>
            <a:pPr lvl="0"/>
            <a:r>
              <a:rPr lang="pt-PT"/>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6170344" cy="5426015"/>
          </a:xfrm>
          <a:prstGeom prst="rect">
            <a:avLst/>
          </a:prstGeom>
        </p:spPr>
        <p:txBody>
          <a:bodyPr/>
          <a:lstStyle/>
          <a:p>
            <a:endParaRPr lang="en-GB"/>
          </a:p>
        </p:txBody>
      </p:sp>
    </p:spTree>
    <p:extLst>
      <p:ext uri="{BB962C8B-B14F-4D97-AF65-F5344CB8AC3E}">
        <p14:creationId xmlns:p14="http://schemas.microsoft.com/office/powerpoint/2010/main" val="2858369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84AF3C0-550B-481B-996E-6DFCC1E3E125}"/>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321855"/>
            <a:ext cx="5733919"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a:t>TITLE</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p:nvPr>
        </p:nvSpPr>
        <p:spPr>
          <a:xfrm>
            <a:off x="362081" y="1230284"/>
            <a:ext cx="5733919" cy="5237018"/>
          </a:xfrm>
          <a:prstGeom prst="rect">
            <a:avLst/>
          </a:prstGeom>
        </p:spPr>
        <p:txBody>
          <a:bodyPr/>
          <a:lstStyle>
            <a:lvl1pPr marL="342900" indent="-342900">
              <a:buClr>
                <a:srgbClr val="E95426"/>
              </a:buClr>
              <a:buFont typeface="Wingdings" panose="05000000000000000000" pitchFamily="2" charset="2"/>
              <a:buChar char="§"/>
              <a:defRPr sz="2000" b="0">
                <a:solidFill>
                  <a:schemeClr val="tx1"/>
                </a:solidFill>
                <a:latin typeface="Aptos" panose="020B0004020202020204" pitchFamily="34" charset="0"/>
              </a:defRPr>
            </a:lvl1pPr>
          </a:lstStyle>
          <a:p>
            <a:pPr lvl="0"/>
            <a:endParaRPr lang="pt-PT"/>
          </a:p>
        </p:txBody>
      </p:sp>
    </p:spTree>
    <p:extLst>
      <p:ext uri="{BB962C8B-B14F-4D97-AF65-F5344CB8AC3E}">
        <p14:creationId xmlns:p14="http://schemas.microsoft.com/office/powerpoint/2010/main" val="356533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able of Content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F2FD5EF-D17C-AE8B-002C-5B4AC8D6659E}"/>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2" y="321855"/>
            <a:ext cx="6052574"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a:t>TITLE</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3"/>
            <a:ext cx="6052575" cy="5305861"/>
          </a:xfrm>
          <a:prstGeom prst="rect">
            <a:avLst/>
          </a:prstGeom>
        </p:spPr>
        <p:txBody>
          <a:bodyPr/>
          <a:lstStyle>
            <a:lvl1pPr marL="342900" indent="-342900">
              <a:buClr>
                <a:srgbClr val="E280AC"/>
              </a:buClr>
              <a:buFont typeface="Wingdings" panose="05000000000000000000" pitchFamily="2" charset="2"/>
              <a:buChar char="§"/>
              <a:defRPr sz="2000" b="0">
                <a:solidFill>
                  <a:schemeClr val="tx1"/>
                </a:solidFill>
                <a:latin typeface="Aptos" panose="020B0004020202020204" pitchFamily="34" charset="0"/>
              </a:defRPr>
            </a:lvl1pPr>
          </a:lstStyle>
          <a:p>
            <a:pPr lvl="0"/>
            <a:r>
              <a:rPr lang="pt-PT" err="1"/>
              <a:t>Text</a:t>
            </a:r>
            <a:r>
              <a:rPr lang="pt-PT"/>
              <a:t> </a:t>
            </a:r>
            <a:r>
              <a:rPr lang="pt-PT" err="1"/>
              <a:t>here</a:t>
            </a:r>
            <a:endParaRPr lang="pt-PT"/>
          </a:p>
        </p:txBody>
      </p:sp>
      <p:sp>
        <p:nvSpPr>
          <p:cNvPr id="7" name="Marcador de Posição da Imagem 6">
            <a:extLst>
              <a:ext uri="{FF2B5EF4-FFF2-40B4-BE49-F238E27FC236}">
                <a16:creationId xmlns:a16="http://schemas.microsoft.com/office/drawing/2014/main" id="{59140957-8C4D-1437-BE04-65C1D91780C5}"/>
              </a:ext>
            </a:extLst>
          </p:cNvPr>
          <p:cNvSpPr>
            <a:spLocks noGrp="1"/>
          </p:cNvSpPr>
          <p:nvPr>
            <p:ph type="pic" sz="quarter" idx="12"/>
          </p:nvPr>
        </p:nvSpPr>
        <p:spPr>
          <a:xfrm>
            <a:off x="7573992" y="2070340"/>
            <a:ext cx="4618008" cy="4157932"/>
          </a:xfrm>
          <a:prstGeom prst="rect">
            <a:avLst/>
          </a:prstGeom>
        </p:spPr>
        <p:txBody>
          <a:bodyPr/>
          <a:lstStyle/>
          <a:p>
            <a:endParaRPr lang="en-GB"/>
          </a:p>
        </p:txBody>
      </p:sp>
    </p:spTree>
    <p:extLst>
      <p:ext uri="{BB962C8B-B14F-4D97-AF65-F5344CB8AC3E}">
        <p14:creationId xmlns:p14="http://schemas.microsoft.com/office/powerpoint/2010/main" val="1814469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err="1"/>
              <a:t>Title</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237018"/>
          </a:xfrm>
          <a:prstGeom prst="rect">
            <a:avLst/>
          </a:prstGeom>
        </p:spPr>
        <p:txBody>
          <a:bodyPr/>
          <a:lstStyle>
            <a:lvl1pPr marL="0" indent="0">
              <a:buNone/>
              <a:defRPr sz="2000" b="0">
                <a:solidFill>
                  <a:srgbClr val="222240"/>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825815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err="1"/>
              <a:t>Title</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2000" b="0">
                <a:solidFill>
                  <a:srgbClr val="222240"/>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28807164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8"/>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err="1"/>
              <a:t>Title</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5"/>
            <a:ext cx="11450304" cy="4463150"/>
          </a:xfrm>
          <a:prstGeom prst="rect">
            <a:avLst/>
          </a:prstGeom>
        </p:spPr>
        <p:txBody>
          <a:bodyPr/>
          <a:lstStyle>
            <a:lvl1pPr marL="0" indent="0">
              <a:buNone/>
              <a:defRPr sz="2000" b="0">
                <a:solidFill>
                  <a:srgbClr val="222240"/>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3374171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Imag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6812A59-2407-1A07-DB68-50C1BBD83CC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err="1"/>
              <a:t>Title</a:t>
            </a:r>
            <a:endParaRPr lang="pt-PT"/>
          </a:p>
        </p:txBody>
      </p:sp>
      <p:sp>
        <p:nvSpPr>
          <p:cNvPr id="3" name="Marcador de Posição da Imagem 2">
            <a:extLst>
              <a:ext uri="{FF2B5EF4-FFF2-40B4-BE49-F238E27FC236}">
                <a16:creationId xmlns:a16="http://schemas.microsoft.com/office/drawing/2014/main" id="{6E41F346-FABD-7A11-E3A6-5472C239BB8A}"/>
              </a:ext>
            </a:extLst>
          </p:cNvPr>
          <p:cNvSpPr>
            <a:spLocks noGrp="1"/>
          </p:cNvSpPr>
          <p:nvPr>
            <p:ph type="pic" sz="quarter" idx="11" hasCustomPrompt="1"/>
          </p:nvPr>
        </p:nvSpPr>
        <p:spPr>
          <a:xfrm>
            <a:off x="362081" y="1180408"/>
            <a:ext cx="11450304" cy="4987480"/>
          </a:xfrm>
          <a:prstGeom prst="rect">
            <a:avLst/>
          </a:prstGeom>
        </p:spPr>
        <p:txBody>
          <a:bodyPr/>
          <a:lstStyle>
            <a:lvl1pPr marL="0" indent="0">
              <a:buNone/>
              <a:defRPr sz="2000">
                <a:solidFill>
                  <a:schemeClr val="bg2">
                    <a:lumMod val="25000"/>
                  </a:schemeClr>
                </a:solidFill>
              </a:defRPr>
            </a:lvl1pPr>
          </a:lstStyle>
          <a:p>
            <a:r>
              <a:rPr lang="pt-PT" err="1"/>
              <a:t>Image</a:t>
            </a:r>
            <a:endParaRPr lang="pt-PT"/>
          </a:p>
        </p:txBody>
      </p:sp>
    </p:spTree>
    <p:extLst>
      <p:ext uri="{BB962C8B-B14F-4D97-AF65-F5344CB8AC3E}">
        <p14:creationId xmlns:p14="http://schemas.microsoft.com/office/powerpoint/2010/main" val="513517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DF79A8C-FE91-3485-4E43-CE6FBD728A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err="1"/>
              <a:t>Title</a:t>
            </a:r>
            <a:endParaRPr lang="pt-PT"/>
          </a:p>
        </p:txBody>
      </p:sp>
      <p:sp>
        <p:nvSpPr>
          <p:cNvPr id="3" name="Marcador de Posição do Texto 4">
            <a:extLst>
              <a:ext uri="{FF2B5EF4-FFF2-40B4-BE49-F238E27FC236}">
                <a16:creationId xmlns:a16="http://schemas.microsoft.com/office/drawing/2014/main" id="{639A4524-3D4A-6E58-D139-90965EFF33B6}"/>
              </a:ext>
            </a:extLst>
          </p:cNvPr>
          <p:cNvSpPr>
            <a:spLocks noGrp="1"/>
          </p:cNvSpPr>
          <p:nvPr>
            <p:ph type="body" sz="quarter" idx="13" hasCustomPrompt="1"/>
          </p:nvPr>
        </p:nvSpPr>
        <p:spPr>
          <a:xfrm>
            <a:off x="362081" y="1116135"/>
            <a:ext cx="5383573" cy="5453729"/>
          </a:xfrm>
          <a:prstGeom prst="rect">
            <a:avLst/>
          </a:prstGeom>
        </p:spPr>
        <p:txBody>
          <a:bodyPr/>
          <a:lstStyle>
            <a:lvl1pPr marL="0" indent="0">
              <a:buNone/>
              <a:defRPr sz="20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6071563" y="1116135"/>
            <a:ext cx="5740822" cy="5453729"/>
          </a:xfrm>
          <a:prstGeom prst="rect">
            <a:avLst/>
          </a:prstGeom>
        </p:spPr>
        <p:txBody>
          <a:bodyPr/>
          <a:lstStyle>
            <a:lvl1pPr marL="0" indent="0">
              <a:buNone/>
              <a:defRPr sz="20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2335639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pic>
        <p:nvPicPr>
          <p:cNvPr id="7" name="Imagem 6" descr="Uma imagem com símbolo, Gráficos, design&#10;&#10;Os conteúdos gerados por IA poderão estar incorretos.">
            <a:extLst>
              <a:ext uri="{FF2B5EF4-FFF2-40B4-BE49-F238E27FC236}">
                <a16:creationId xmlns:a16="http://schemas.microsoft.com/office/drawing/2014/main" id="{627902F3-921B-1F4E-C8C9-16308750713F}"/>
              </a:ext>
            </a:extLst>
          </p:cNvPr>
          <p:cNvPicPr>
            <a:picLocks noChangeAspect="1"/>
          </p:cNvPicPr>
          <p:nvPr userDrawn="1"/>
        </p:nvPicPr>
        <p:blipFill>
          <a:blip r:embed="rId2"/>
          <a:stretch>
            <a:fillRect/>
          </a:stretch>
        </p:blipFill>
        <p:spPr>
          <a:xfrm>
            <a:off x="-858" y="495005"/>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946073" y="253012"/>
            <a:ext cx="6866312"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err="1"/>
              <a:t>Title</a:t>
            </a:r>
            <a:endParaRPr lang="pt-PT"/>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4946073" y="1116135"/>
            <a:ext cx="6866312" cy="3572243"/>
          </a:xfrm>
          <a:prstGeom prst="rect">
            <a:avLst/>
          </a:prstGeom>
        </p:spPr>
        <p:txBody>
          <a:bodyPr/>
          <a:lstStyle>
            <a:lvl1pPr marL="0" indent="0">
              <a:buNone/>
              <a:defRPr sz="20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5" name="Marcador de Posição da Imagem 2">
            <a:extLst>
              <a:ext uri="{FF2B5EF4-FFF2-40B4-BE49-F238E27FC236}">
                <a16:creationId xmlns:a16="http://schemas.microsoft.com/office/drawing/2014/main" id="{E1B454C2-6889-2E64-F4FF-F9FFA56C811F}"/>
              </a:ext>
            </a:extLst>
          </p:cNvPr>
          <p:cNvSpPr>
            <a:spLocks noGrp="1"/>
          </p:cNvSpPr>
          <p:nvPr>
            <p:ph type="pic" sz="quarter" idx="11" hasCustomPrompt="1"/>
          </p:nvPr>
        </p:nvSpPr>
        <p:spPr>
          <a:xfrm>
            <a:off x="858" y="-33250"/>
            <a:ext cx="4567367" cy="6924502"/>
          </a:xfrm>
          <a:prstGeom prst="rect">
            <a:avLst/>
          </a:prstGeom>
        </p:spPr>
        <p:txBody>
          <a:bodyPr/>
          <a:lstStyle>
            <a:lvl1pPr marL="0" indent="0">
              <a:buNone/>
              <a:defRPr sz="2000">
                <a:solidFill>
                  <a:schemeClr val="bg2">
                    <a:lumMod val="25000"/>
                  </a:schemeClr>
                </a:solidFill>
              </a:defRPr>
            </a:lvl1pPr>
          </a:lstStyle>
          <a:p>
            <a:r>
              <a:rPr lang="pt-PT" err="1"/>
              <a:t>Image</a:t>
            </a:r>
            <a:endParaRPr lang="pt-PT"/>
          </a:p>
        </p:txBody>
      </p:sp>
    </p:spTree>
    <p:extLst>
      <p:ext uri="{BB962C8B-B14F-4D97-AF65-F5344CB8AC3E}">
        <p14:creationId xmlns:p14="http://schemas.microsoft.com/office/powerpoint/2010/main" val="1160734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g title and text 01">
    <p:spTree>
      <p:nvGrpSpPr>
        <p:cNvPr id="1" name=""/>
        <p:cNvGrpSpPr/>
        <p:nvPr/>
      </p:nvGrpSpPr>
      <p:grpSpPr>
        <a:xfrm>
          <a:off x="0" y="0"/>
          <a:ext cx="0" cy="0"/>
          <a:chOff x="0" y="0"/>
          <a:chExt cx="0" cy="0"/>
        </a:xfrm>
      </p:grpSpPr>
      <p:pic>
        <p:nvPicPr>
          <p:cNvPr id="11" name="Imagem 10" descr="Uma imagem com símbolo, Gráficos, logótipo, design gráfico&#10;&#10;Os conteúdos gerados por IA poderão estar incorretos.">
            <a:extLst>
              <a:ext uri="{FF2B5EF4-FFF2-40B4-BE49-F238E27FC236}">
                <a16:creationId xmlns:a16="http://schemas.microsoft.com/office/drawing/2014/main" id="{1564B50D-1A1D-1525-A159-13ACD7A5CE4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Imagem 7" descr="Uma imagem com captura de ecrã, Gráficos, design gráfico, escuridão&#10;&#10;Os conteúdos gerados por IA poderão estar incorretos.">
            <a:extLst>
              <a:ext uri="{FF2B5EF4-FFF2-40B4-BE49-F238E27FC236}">
                <a16:creationId xmlns:a16="http://schemas.microsoft.com/office/drawing/2014/main" id="{65C488B6-DC2D-C8C2-2716-0A69EE5C1F5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15637" y="352764"/>
            <a:ext cx="4141495" cy="1836254"/>
          </a:xfrm>
          <a:prstGeom prst="rect">
            <a:avLst/>
          </a:prstGeom>
        </p:spPr>
        <p:txBody>
          <a:bodyPr/>
          <a:lstStyle>
            <a:lvl1pPr marL="0" indent="0">
              <a:buNone/>
              <a:defRPr sz="4800" b="1">
                <a:solidFill>
                  <a:schemeClr val="bg1"/>
                </a:solidFill>
                <a:latin typeface="Aptos" panose="020B0004020202020204" pitchFamily="34" charset="0"/>
              </a:defRPr>
            </a:lvl1pPr>
          </a:lstStyle>
          <a:p>
            <a:pPr lvl="0"/>
            <a:r>
              <a:rPr lang="pt-PT" b="1"/>
              <a:t>BIG TITLE</a:t>
            </a:r>
            <a:endParaRPr lang="pt-PT"/>
          </a:p>
        </p:txBody>
      </p:sp>
      <p:sp>
        <p:nvSpPr>
          <p:cNvPr id="3" name="Marcador de Posição do Texto 4">
            <a:extLst>
              <a:ext uri="{FF2B5EF4-FFF2-40B4-BE49-F238E27FC236}">
                <a16:creationId xmlns:a16="http://schemas.microsoft.com/office/drawing/2014/main" id="{6F9E96A4-61FD-FB7E-A251-5F0CD10831ED}"/>
              </a:ext>
            </a:extLst>
          </p:cNvPr>
          <p:cNvSpPr>
            <a:spLocks noGrp="1"/>
          </p:cNvSpPr>
          <p:nvPr>
            <p:ph type="body" sz="quarter" idx="14" hasCustomPrompt="1"/>
          </p:nvPr>
        </p:nvSpPr>
        <p:spPr>
          <a:xfrm>
            <a:off x="5777345" y="1136073"/>
            <a:ext cx="6035039" cy="5331229"/>
          </a:xfrm>
          <a:prstGeom prst="rect">
            <a:avLst/>
          </a:prstGeom>
        </p:spPr>
        <p:txBody>
          <a:bodyPr/>
          <a:lstStyle>
            <a:lvl1pPr marL="0" indent="0">
              <a:buNone/>
              <a:defRPr sz="20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20106634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Imagem 9" descr="Uma imagem com captura de ecrã, preto, escuridão, Gráficos&#10;&#10;Os conteúdos gerados por IA poderão estar incorretos.">
            <a:extLst>
              <a:ext uri="{FF2B5EF4-FFF2-40B4-BE49-F238E27FC236}">
                <a16:creationId xmlns:a16="http://schemas.microsoft.com/office/drawing/2014/main" id="{B4A098E0-056A-781B-DBCA-F105A25B3D8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280AC"/>
                </a:solidFill>
                <a:latin typeface="Aptos" panose="020B0004020202020204" pitchFamily="34" charset="0"/>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13811725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5ABD243A-205C-77FE-5DEE-B39F3343EAA2}"/>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95426"/>
                </a:solidFill>
                <a:latin typeface="Aptos" panose="020B0004020202020204" pitchFamily="34" charset="0"/>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11863507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64424"/>
          </a:solidFill>
          <a:ln>
            <a:solidFill>
              <a:srgbClr val="A47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4DBDFC11-384E-A3E9-FC5A-2323EC66850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11528561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Aptos" panose="020B0004020202020204" pitchFamily="34" charset="0"/>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a:p>
        </p:txBody>
      </p:sp>
    </p:spTree>
    <p:extLst>
      <p:ext uri="{BB962C8B-B14F-4D97-AF65-F5344CB8AC3E}">
        <p14:creationId xmlns:p14="http://schemas.microsoft.com/office/powerpoint/2010/main" val="40619388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Image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95426"/>
                </a:solidFill>
                <a:latin typeface="Aptos" panose="020B0004020202020204" pitchFamily="34" charset="0"/>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a:p>
        </p:txBody>
      </p:sp>
    </p:spTree>
    <p:extLst>
      <p:ext uri="{BB962C8B-B14F-4D97-AF65-F5344CB8AC3E}">
        <p14:creationId xmlns:p14="http://schemas.microsoft.com/office/powerpoint/2010/main" val="8680583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a:p>
        </p:txBody>
      </p:sp>
    </p:spTree>
    <p:extLst>
      <p:ext uri="{BB962C8B-B14F-4D97-AF65-F5344CB8AC3E}">
        <p14:creationId xmlns:p14="http://schemas.microsoft.com/office/powerpoint/2010/main" val="1523310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topics Image Slid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2C6EF11-08B2-16DB-CE44-F304F821E1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1" name="Marcador de Posição do Texto 4">
            <a:extLst>
              <a:ext uri="{FF2B5EF4-FFF2-40B4-BE49-F238E27FC236}">
                <a16:creationId xmlns:a16="http://schemas.microsoft.com/office/drawing/2014/main" id="{BE395DA5-BCC2-4C15-AD8B-A794C212ED29}"/>
              </a:ext>
            </a:extLst>
          </p:cNvPr>
          <p:cNvSpPr>
            <a:spLocks noGrp="1"/>
          </p:cNvSpPr>
          <p:nvPr>
            <p:ph type="body" sz="quarter" idx="13" hasCustomPrompt="1"/>
          </p:nvPr>
        </p:nvSpPr>
        <p:spPr>
          <a:xfrm>
            <a:off x="727841" y="1661775"/>
            <a:ext cx="6047032" cy="1057477"/>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12" name="Marcador de Posição do Texto 4">
            <a:extLst>
              <a:ext uri="{FF2B5EF4-FFF2-40B4-BE49-F238E27FC236}">
                <a16:creationId xmlns:a16="http://schemas.microsoft.com/office/drawing/2014/main" id="{9CDAA2B3-5DFD-4088-A14D-61485189275A}"/>
              </a:ext>
            </a:extLst>
          </p:cNvPr>
          <p:cNvSpPr>
            <a:spLocks noGrp="1"/>
          </p:cNvSpPr>
          <p:nvPr>
            <p:ph type="body" sz="quarter" idx="14" hasCustomPrompt="1"/>
          </p:nvPr>
        </p:nvSpPr>
        <p:spPr>
          <a:xfrm>
            <a:off x="727841" y="1102129"/>
            <a:ext cx="6047032" cy="353369"/>
          </a:xfrm>
          <a:prstGeom prst="rect">
            <a:avLst/>
          </a:prstGeom>
        </p:spPr>
        <p:txBody>
          <a:bodyPr/>
          <a:lstStyle>
            <a:lvl1pPr marL="0" indent="0">
              <a:buNone/>
              <a:defRPr sz="1800" b="1">
                <a:solidFill>
                  <a:srgbClr val="E280AC"/>
                </a:solidFill>
                <a:latin typeface="Aptos" panose="020B0004020202020204" pitchFamily="34" charset="0"/>
              </a:defRPr>
            </a:lvl1pPr>
          </a:lstStyle>
          <a:p>
            <a:pPr lvl="0"/>
            <a:r>
              <a:rPr lang="pt-PT" err="1"/>
              <a:t>Text</a:t>
            </a:r>
            <a:r>
              <a:rPr lang="pt-PT"/>
              <a:t> </a:t>
            </a:r>
            <a:r>
              <a:rPr lang="pt-PT" err="1"/>
              <a:t>here</a:t>
            </a:r>
            <a:endParaRPr lang="pt-PT"/>
          </a:p>
        </p:txBody>
      </p:sp>
      <p:sp>
        <p:nvSpPr>
          <p:cNvPr id="4" name="Retângulo 3">
            <a:extLst>
              <a:ext uri="{FF2B5EF4-FFF2-40B4-BE49-F238E27FC236}">
                <a16:creationId xmlns:a16="http://schemas.microsoft.com/office/drawing/2014/main" id="{91252F2E-AD91-4523-8522-0D35B6C2FF69}"/>
              </a:ext>
            </a:extLst>
          </p:cNvPr>
          <p:cNvSpPr/>
          <p:nvPr userDrawn="1"/>
        </p:nvSpPr>
        <p:spPr>
          <a:xfrm>
            <a:off x="362081" y="1102129"/>
            <a:ext cx="45719" cy="1617123"/>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2" name="Retângulo 21">
            <a:extLst>
              <a:ext uri="{FF2B5EF4-FFF2-40B4-BE49-F238E27FC236}">
                <a16:creationId xmlns:a16="http://schemas.microsoft.com/office/drawing/2014/main" id="{0084B701-7C5D-43ED-BDD3-03D12D837E62}"/>
              </a:ext>
            </a:extLst>
          </p:cNvPr>
          <p:cNvSpPr/>
          <p:nvPr userDrawn="1"/>
        </p:nvSpPr>
        <p:spPr>
          <a:xfrm>
            <a:off x="362081" y="2963685"/>
            <a:ext cx="45719" cy="1617123"/>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5" name="Retângulo 24">
            <a:extLst>
              <a:ext uri="{FF2B5EF4-FFF2-40B4-BE49-F238E27FC236}">
                <a16:creationId xmlns:a16="http://schemas.microsoft.com/office/drawing/2014/main" id="{6B668B8E-5B78-4F62-8BDC-942EF270C611}"/>
              </a:ext>
            </a:extLst>
          </p:cNvPr>
          <p:cNvSpPr/>
          <p:nvPr userDrawn="1"/>
        </p:nvSpPr>
        <p:spPr>
          <a:xfrm>
            <a:off x="362081" y="4825241"/>
            <a:ext cx="45719" cy="1617123"/>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0" name="Marcador de Posição da Imagem 9">
            <a:extLst>
              <a:ext uri="{FF2B5EF4-FFF2-40B4-BE49-F238E27FC236}">
                <a16:creationId xmlns:a16="http://schemas.microsoft.com/office/drawing/2014/main" id="{22DA165B-F315-4673-B1DC-08CD6FD61882}"/>
              </a:ext>
            </a:extLst>
          </p:cNvPr>
          <p:cNvSpPr>
            <a:spLocks noGrp="1"/>
          </p:cNvSpPr>
          <p:nvPr>
            <p:ph type="pic" sz="quarter" idx="19" hasCustomPrompt="1"/>
          </p:nvPr>
        </p:nvSpPr>
        <p:spPr>
          <a:xfrm>
            <a:off x="8021782" y="1260764"/>
            <a:ext cx="4170218" cy="5597236"/>
          </a:xfrm>
          <a:prstGeom prst="rect">
            <a:avLst/>
          </a:prstGeom>
        </p:spPr>
        <p:txBody>
          <a:bodyPr/>
          <a:lstStyle>
            <a:lvl1pPr marL="0" indent="0">
              <a:buNone/>
              <a:defRPr sz="2000">
                <a:solidFill>
                  <a:schemeClr val="bg2">
                    <a:lumMod val="25000"/>
                  </a:schemeClr>
                </a:solidFill>
              </a:defRPr>
            </a:lvl1pPr>
          </a:lstStyle>
          <a:p>
            <a:r>
              <a:rPr lang="pt-PT" err="1"/>
              <a:t>Image</a:t>
            </a:r>
            <a:endParaRPr lang="pt-PT"/>
          </a:p>
        </p:txBody>
      </p:sp>
      <p:sp>
        <p:nvSpPr>
          <p:cNvPr id="15" name="Marcador de Posição do Texto 4">
            <a:extLst>
              <a:ext uri="{FF2B5EF4-FFF2-40B4-BE49-F238E27FC236}">
                <a16:creationId xmlns:a16="http://schemas.microsoft.com/office/drawing/2014/main" id="{361EF140-3398-47B4-89A7-6A6E57D44471}"/>
              </a:ext>
            </a:extLst>
          </p:cNvPr>
          <p:cNvSpPr>
            <a:spLocks noGrp="1"/>
          </p:cNvSpPr>
          <p:nvPr>
            <p:ph type="body" sz="quarter" idx="10" hasCustomPrompt="1"/>
          </p:nvPr>
        </p:nvSpPr>
        <p:spPr>
          <a:xfrm>
            <a:off x="362082" y="253012"/>
            <a:ext cx="9059010"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a:t>TITLE</a:t>
            </a:r>
            <a:endParaRPr lang="pt-PT"/>
          </a:p>
        </p:txBody>
      </p:sp>
      <p:sp>
        <p:nvSpPr>
          <p:cNvPr id="7" name="Marcador de Posição do Texto 4">
            <a:extLst>
              <a:ext uri="{FF2B5EF4-FFF2-40B4-BE49-F238E27FC236}">
                <a16:creationId xmlns:a16="http://schemas.microsoft.com/office/drawing/2014/main" id="{FD69A608-2D5B-2081-6076-1BA9F1CF6F8C}"/>
              </a:ext>
            </a:extLst>
          </p:cNvPr>
          <p:cNvSpPr>
            <a:spLocks noGrp="1"/>
          </p:cNvSpPr>
          <p:nvPr>
            <p:ph type="body" sz="quarter" idx="20" hasCustomPrompt="1"/>
          </p:nvPr>
        </p:nvSpPr>
        <p:spPr>
          <a:xfrm>
            <a:off x="727841" y="3523331"/>
            <a:ext cx="6047032" cy="1057477"/>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8" name="Marcador de Posição do Texto 4">
            <a:extLst>
              <a:ext uri="{FF2B5EF4-FFF2-40B4-BE49-F238E27FC236}">
                <a16:creationId xmlns:a16="http://schemas.microsoft.com/office/drawing/2014/main" id="{CD86DA81-4332-44D5-0C4E-7B0C90076BC3}"/>
              </a:ext>
            </a:extLst>
          </p:cNvPr>
          <p:cNvSpPr>
            <a:spLocks noGrp="1"/>
          </p:cNvSpPr>
          <p:nvPr>
            <p:ph type="body" sz="quarter" idx="21" hasCustomPrompt="1"/>
          </p:nvPr>
        </p:nvSpPr>
        <p:spPr>
          <a:xfrm>
            <a:off x="727841" y="2963685"/>
            <a:ext cx="6047032" cy="353369"/>
          </a:xfrm>
          <a:prstGeom prst="rect">
            <a:avLst/>
          </a:prstGeom>
        </p:spPr>
        <p:txBody>
          <a:bodyPr/>
          <a:lstStyle>
            <a:lvl1pPr marL="0" indent="0">
              <a:buNone/>
              <a:defRPr sz="1800" b="1">
                <a:solidFill>
                  <a:srgbClr val="E95426"/>
                </a:solidFill>
                <a:latin typeface="Aptos" panose="020B0004020202020204" pitchFamily="34" charset="0"/>
              </a:defRPr>
            </a:lvl1pPr>
          </a:lstStyle>
          <a:p>
            <a:pPr lvl="0"/>
            <a:r>
              <a:rPr lang="pt-PT" err="1"/>
              <a:t>Text</a:t>
            </a:r>
            <a:r>
              <a:rPr lang="pt-PT"/>
              <a:t> </a:t>
            </a:r>
            <a:r>
              <a:rPr lang="pt-PT" err="1"/>
              <a:t>here</a:t>
            </a:r>
            <a:endParaRPr lang="pt-PT"/>
          </a:p>
        </p:txBody>
      </p:sp>
      <p:sp>
        <p:nvSpPr>
          <p:cNvPr id="9" name="Marcador de Posição do Texto 4">
            <a:extLst>
              <a:ext uri="{FF2B5EF4-FFF2-40B4-BE49-F238E27FC236}">
                <a16:creationId xmlns:a16="http://schemas.microsoft.com/office/drawing/2014/main" id="{8628617B-50EA-D39F-71ED-57CFE633FDF8}"/>
              </a:ext>
            </a:extLst>
          </p:cNvPr>
          <p:cNvSpPr>
            <a:spLocks noGrp="1"/>
          </p:cNvSpPr>
          <p:nvPr>
            <p:ph type="body" sz="quarter" idx="22" hasCustomPrompt="1"/>
          </p:nvPr>
        </p:nvSpPr>
        <p:spPr>
          <a:xfrm>
            <a:off x="727841" y="5384887"/>
            <a:ext cx="6047032" cy="1057477"/>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13" name="Marcador de Posição do Texto 4">
            <a:extLst>
              <a:ext uri="{FF2B5EF4-FFF2-40B4-BE49-F238E27FC236}">
                <a16:creationId xmlns:a16="http://schemas.microsoft.com/office/drawing/2014/main" id="{8BE3A118-AA8A-D679-CE62-C36D8F014F90}"/>
              </a:ext>
            </a:extLst>
          </p:cNvPr>
          <p:cNvSpPr>
            <a:spLocks noGrp="1"/>
          </p:cNvSpPr>
          <p:nvPr>
            <p:ph type="body" sz="quarter" idx="23" hasCustomPrompt="1"/>
          </p:nvPr>
        </p:nvSpPr>
        <p:spPr>
          <a:xfrm>
            <a:off x="727841" y="4825241"/>
            <a:ext cx="6047032" cy="353369"/>
          </a:xfrm>
          <a:prstGeom prst="rect">
            <a:avLst/>
          </a:prstGeom>
        </p:spPr>
        <p:txBody>
          <a:bodyPr/>
          <a:lstStyle>
            <a:lvl1pPr marL="0" indent="0">
              <a:buNone/>
              <a:defRPr sz="1800" b="1">
                <a:solidFill>
                  <a:srgbClr val="E64424"/>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3361464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ackground Title">
    <p:spTree>
      <p:nvGrpSpPr>
        <p:cNvPr id="1" name=""/>
        <p:cNvGrpSpPr/>
        <p:nvPr/>
      </p:nvGrpSpPr>
      <p:grpSpPr>
        <a:xfrm>
          <a:off x="0" y="0"/>
          <a:ext cx="0" cy="0"/>
          <a:chOff x="0" y="0"/>
          <a:chExt cx="0" cy="0"/>
        </a:xfrm>
      </p:grpSpPr>
      <p:pic>
        <p:nvPicPr>
          <p:cNvPr id="7" name="Imagem 6" descr="Uma imagem com captura de ecrã, Gráficos, texto, design gráfico&#10;&#10;Os conteúdos gerados por IA poderão estar incorretos.">
            <a:extLst>
              <a:ext uri="{FF2B5EF4-FFF2-40B4-BE49-F238E27FC236}">
                <a16:creationId xmlns:a16="http://schemas.microsoft.com/office/drawing/2014/main" id="{36BEB8DE-A9AD-00CB-4224-35458A257AA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599337" cy="483986"/>
          </a:xfrm>
          <a:prstGeom prst="rect">
            <a:avLst/>
          </a:prstGeom>
        </p:spPr>
        <p:txBody>
          <a:bodyPr/>
          <a:lstStyle>
            <a:lvl1pPr marL="0" indent="0">
              <a:buNone/>
              <a:defRPr sz="3200" b="1">
                <a:solidFill>
                  <a:schemeClr val="bg1"/>
                </a:solidFill>
                <a:latin typeface="Aptos" panose="020B0004020202020204" pitchFamily="34" charset="0"/>
              </a:defRPr>
            </a:lvl1pPr>
          </a:lstStyle>
          <a:p>
            <a:pPr lvl="0"/>
            <a:r>
              <a:rPr lang="pt-PT" b="1"/>
              <a:t>TITLE</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482137" y="2651760"/>
            <a:ext cx="11330247" cy="3815542"/>
          </a:xfrm>
          <a:prstGeom prst="rect">
            <a:avLst/>
          </a:prstGeom>
        </p:spPr>
        <p:txBody>
          <a:bodyPr/>
          <a:lstStyle>
            <a:lvl1pPr marL="0" indent="0">
              <a:buNone/>
              <a:defRPr sz="2000" b="0">
                <a:solidFill>
                  <a:srgbClr val="222240"/>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10273444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84FACAE-EF87-2C1D-74CB-403AFF0EAA42}"/>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743498" y="3767966"/>
            <a:ext cx="4705003" cy="790385"/>
          </a:xfrm>
          <a:prstGeom prst="rect">
            <a:avLst/>
          </a:prstGeom>
        </p:spPr>
        <p:txBody>
          <a:bodyPr/>
          <a:lstStyle>
            <a:lvl1pPr marL="0" indent="0" algn="ctr">
              <a:buNone/>
              <a:defRPr sz="6100" b="1">
                <a:solidFill>
                  <a:srgbClr val="283143"/>
                </a:solidFill>
                <a:latin typeface="Aptos ExtraBold" panose="020B0004020202020204" pitchFamily="34" charset="0"/>
              </a:defRPr>
            </a:lvl1pPr>
          </a:lstStyle>
          <a:p>
            <a:pPr lvl="0"/>
            <a:r>
              <a:rPr lang="pt-PT" b="1"/>
              <a:t>THANK YOU!</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743499" y="4822166"/>
            <a:ext cx="4705002" cy="569342"/>
          </a:xfrm>
          <a:prstGeom prst="rect">
            <a:avLst/>
          </a:prstGeom>
        </p:spPr>
        <p:txBody>
          <a:bodyPr/>
          <a:lstStyle>
            <a:lvl1pPr marL="0" indent="0" algn="ctr">
              <a:buNone/>
              <a:defRPr sz="1400" b="0">
                <a:solidFill>
                  <a:srgbClr val="283143"/>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12046981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Imagem 3" descr="Uma imagem com texto, captura de ecrã, Gráficos, design gráfico&#10;&#10;Os conteúdos gerados por IA poderão estar incorretos.">
            <a:extLst>
              <a:ext uri="{FF2B5EF4-FFF2-40B4-BE49-F238E27FC236}">
                <a16:creationId xmlns:a16="http://schemas.microsoft.com/office/drawing/2014/main" id="{084FACAE-EF87-2C1D-74CB-403AFF0EAA4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7135092" y="1689579"/>
            <a:ext cx="4705003" cy="790385"/>
          </a:xfrm>
          <a:prstGeom prst="rect">
            <a:avLst/>
          </a:prstGeom>
        </p:spPr>
        <p:txBody>
          <a:bodyPr/>
          <a:lstStyle>
            <a:lvl1pPr marL="0" indent="0" algn="ctr">
              <a:buNone/>
              <a:defRPr sz="6100" b="1">
                <a:solidFill>
                  <a:srgbClr val="E64424"/>
                </a:solidFill>
                <a:latin typeface="Aptos ExtraBold" panose="020B0004020202020204" pitchFamily="34" charset="0"/>
              </a:defRPr>
            </a:lvl1pPr>
          </a:lstStyle>
          <a:p>
            <a:pPr lvl="0"/>
            <a:r>
              <a:rPr lang="pt-PT" b="1"/>
              <a:t>THANK YOU!</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7135093" y="2978727"/>
            <a:ext cx="4705002" cy="3090240"/>
          </a:xfrm>
          <a:prstGeom prst="rect">
            <a:avLst/>
          </a:prstGeom>
        </p:spPr>
        <p:txBody>
          <a:bodyPr/>
          <a:lstStyle>
            <a:lvl1pPr marL="0" indent="0">
              <a:buNone/>
              <a:defRPr sz="1400" b="0">
                <a:solidFill>
                  <a:srgbClr val="5B6F97"/>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25555120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Cover">
  <p:cSld name="1_Cover">
    <p:spTree>
      <p:nvGrpSpPr>
        <p:cNvPr id="1" name="Shape 10"/>
        <p:cNvGrpSpPr/>
        <p:nvPr/>
      </p:nvGrpSpPr>
      <p:grpSpPr>
        <a:xfrm>
          <a:off x="0" y="0"/>
          <a:ext cx="0" cy="0"/>
          <a:chOff x="0" y="0"/>
          <a:chExt cx="0" cy="0"/>
        </a:xfrm>
      </p:grpSpPr>
      <p:pic>
        <p:nvPicPr>
          <p:cNvPr id="11" name="Google Shape;11;p3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2" name="Google Shape;12;p30"/>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30"/>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7910178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_Cover">
  <p:cSld name="3_Cover">
    <p:spTree>
      <p:nvGrpSpPr>
        <p:cNvPr id="1" name="Shape 14"/>
        <p:cNvGrpSpPr/>
        <p:nvPr/>
      </p:nvGrpSpPr>
      <p:grpSpPr>
        <a:xfrm>
          <a:off x="0" y="0"/>
          <a:ext cx="0" cy="0"/>
          <a:chOff x="0" y="0"/>
          <a:chExt cx="0" cy="0"/>
        </a:xfrm>
      </p:grpSpPr>
      <p:pic>
        <p:nvPicPr>
          <p:cNvPr id="15" name="Google Shape;15;p31"/>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16" name="Google Shape;16;p31"/>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 name="Google Shape;17;p31"/>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6761193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2_Cover">
  <p:cSld name="2_Cover">
    <p:spTree>
      <p:nvGrpSpPr>
        <p:cNvPr id="1" name="Shape 18"/>
        <p:cNvGrpSpPr/>
        <p:nvPr/>
      </p:nvGrpSpPr>
      <p:grpSpPr>
        <a:xfrm>
          <a:off x="0" y="0"/>
          <a:ext cx="0" cy="0"/>
          <a:chOff x="0" y="0"/>
          <a:chExt cx="0" cy="0"/>
        </a:xfrm>
      </p:grpSpPr>
      <p:pic>
        <p:nvPicPr>
          <p:cNvPr id="19" name="Google Shape;19;p32" descr="Uma imagem com texto, Cara humana, vestuário, mulher&#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0" name="Google Shape;20;p32"/>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 name="Google Shape;21;p32"/>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7507182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4_Cover">
  <p:cSld name="4_Cover">
    <p:spTree>
      <p:nvGrpSpPr>
        <p:cNvPr id="1" name="Shape 22"/>
        <p:cNvGrpSpPr/>
        <p:nvPr/>
      </p:nvGrpSpPr>
      <p:grpSpPr>
        <a:xfrm>
          <a:off x="0" y="0"/>
          <a:ext cx="0" cy="0"/>
          <a:chOff x="0" y="0"/>
          <a:chExt cx="0" cy="0"/>
        </a:xfrm>
      </p:grpSpPr>
      <p:pic>
        <p:nvPicPr>
          <p:cNvPr id="23" name="Google Shape;23;p33"/>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4" name="Google Shape;24;p33"/>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 name="Google Shape;25;p33"/>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 name="Google Shape;26;p33"/>
          <p:cNvSpPr>
            <a:spLocks noGrp="1"/>
          </p:cNvSpPr>
          <p:nvPr>
            <p:ph type="pic" idx="3"/>
          </p:nvPr>
        </p:nvSpPr>
        <p:spPr>
          <a:xfrm>
            <a:off x="6021655" y="0"/>
            <a:ext cx="4683125" cy="6237288"/>
          </a:xfrm>
          <a:prstGeom prst="rect">
            <a:avLst/>
          </a:prstGeom>
          <a:noFill/>
          <a:ln>
            <a:noFill/>
          </a:ln>
        </p:spPr>
      </p:sp>
    </p:spTree>
    <p:extLst>
      <p:ext uri="{BB962C8B-B14F-4D97-AF65-F5344CB8AC3E}">
        <p14:creationId xmlns:p14="http://schemas.microsoft.com/office/powerpoint/2010/main" val="35400298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5_Cover">
  <p:cSld name="5_Cover">
    <p:spTree>
      <p:nvGrpSpPr>
        <p:cNvPr id="1" name="Shape 27"/>
        <p:cNvGrpSpPr/>
        <p:nvPr/>
      </p:nvGrpSpPr>
      <p:grpSpPr>
        <a:xfrm>
          <a:off x="0" y="0"/>
          <a:ext cx="0" cy="0"/>
          <a:chOff x="0" y="0"/>
          <a:chExt cx="0" cy="0"/>
        </a:xfrm>
      </p:grpSpPr>
      <p:pic>
        <p:nvPicPr>
          <p:cNvPr id="28" name="Google Shape;28;p34"/>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29" name="Google Shape;29;p34"/>
          <p:cNvSpPr txBox="1">
            <a:spLocks noGrp="1"/>
          </p:cNvSpPr>
          <p:nvPr>
            <p:ph type="body" idx="1"/>
          </p:nvPr>
        </p:nvSpPr>
        <p:spPr>
          <a:xfrm>
            <a:off x="432261" y="2788528"/>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34"/>
          <p:cNvSpPr txBox="1">
            <a:spLocks noGrp="1"/>
          </p:cNvSpPr>
          <p:nvPr>
            <p:ph type="body" idx="2"/>
          </p:nvPr>
        </p:nvSpPr>
        <p:spPr>
          <a:xfrm>
            <a:off x="432259" y="4764665"/>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p34"/>
          <p:cNvSpPr>
            <a:spLocks noGrp="1"/>
          </p:cNvSpPr>
          <p:nvPr>
            <p:ph type="pic" idx="3"/>
          </p:nvPr>
        </p:nvSpPr>
        <p:spPr>
          <a:xfrm>
            <a:off x="6021655" y="0"/>
            <a:ext cx="6170344" cy="5426015"/>
          </a:xfrm>
          <a:prstGeom prst="rect">
            <a:avLst/>
          </a:prstGeom>
          <a:noFill/>
          <a:ln>
            <a:noFill/>
          </a:ln>
        </p:spPr>
      </p:sp>
    </p:spTree>
    <p:extLst>
      <p:ext uri="{BB962C8B-B14F-4D97-AF65-F5344CB8AC3E}">
        <p14:creationId xmlns:p14="http://schemas.microsoft.com/office/powerpoint/2010/main" val="8903949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2_Table of Contents">
  <p:cSld name="2_Table of Contents">
    <p:spTree>
      <p:nvGrpSpPr>
        <p:cNvPr id="1" name="Shape 32"/>
        <p:cNvGrpSpPr/>
        <p:nvPr/>
      </p:nvGrpSpPr>
      <p:grpSpPr>
        <a:xfrm>
          <a:off x="0" y="0"/>
          <a:ext cx="0" cy="0"/>
          <a:chOff x="0" y="0"/>
          <a:chExt cx="0" cy="0"/>
        </a:xfrm>
      </p:grpSpPr>
      <p:pic>
        <p:nvPicPr>
          <p:cNvPr id="33" name="Google Shape;33;p35"/>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34" name="Google Shape;34;p35"/>
          <p:cNvSpPr txBox="1">
            <a:spLocks noGrp="1"/>
          </p:cNvSpPr>
          <p:nvPr>
            <p:ph type="body" idx="1"/>
          </p:nvPr>
        </p:nvSpPr>
        <p:spPr>
          <a:xfrm>
            <a:off x="362082" y="321855"/>
            <a:ext cx="6052574"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 name="Google Shape;35;p35"/>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000"/>
              </a:spcBef>
              <a:spcAft>
                <a:spcPts val="0"/>
              </a:spcAft>
              <a:buClr>
                <a:srgbClr val="E280AC"/>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Google Shape;36;p35"/>
          <p:cNvSpPr>
            <a:spLocks noGrp="1"/>
          </p:cNvSpPr>
          <p:nvPr>
            <p:ph type="pic" idx="3"/>
          </p:nvPr>
        </p:nvSpPr>
        <p:spPr>
          <a:xfrm>
            <a:off x="7573992" y="2070340"/>
            <a:ext cx="4618008" cy="4157932"/>
          </a:xfrm>
          <a:prstGeom prst="rect">
            <a:avLst/>
          </a:prstGeom>
          <a:noFill/>
          <a:ln>
            <a:noFill/>
          </a:ln>
        </p:spPr>
      </p:sp>
    </p:spTree>
    <p:extLst>
      <p:ext uri="{BB962C8B-B14F-4D97-AF65-F5344CB8AC3E}">
        <p14:creationId xmlns:p14="http://schemas.microsoft.com/office/powerpoint/2010/main" val="32744060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37"/>
        <p:cNvGrpSpPr/>
        <p:nvPr/>
      </p:nvGrpSpPr>
      <p:grpSpPr>
        <a:xfrm>
          <a:off x="0" y="0"/>
          <a:ext cx="0" cy="0"/>
          <a:chOff x="0" y="0"/>
          <a:chExt cx="0" cy="0"/>
        </a:xfrm>
      </p:grpSpPr>
      <p:pic>
        <p:nvPicPr>
          <p:cNvPr id="38" name="Google Shape;38;p36"/>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39" name="Google Shape;39;p36"/>
          <p:cNvSpPr txBox="1">
            <a:spLocks noGrp="1"/>
          </p:cNvSpPr>
          <p:nvPr>
            <p:ph type="body" idx="1"/>
          </p:nvPr>
        </p:nvSpPr>
        <p:spPr>
          <a:xfrm>
            <a:off x="362081" y="321855"/>
            <a:ext cx="573391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Google Shape;40;p36"/>
          <p:cNvSpPr txBox="1">
            <a:spLocks noGrp="1"/>
          </p:cNvSpPr>
          <p:nvPr>
            <p:ph type="body" idx="2"/>
          </p:nvPr>
        </p:nvSpPr>
        <p:spPr>
          <a:xfrm>
            <a:off x="362081" y="1230284"/>
            <a:ext cx="5733919" cy="5237018"/>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000"/>
              </a:spcBef>
              <a:spcAft>
                <a:spcPts val="0"/>
              </a:spcAft>
              <a:buClr>
                <a:srgbClr val="E95426"/>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1843573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text 01">
  <p:cSld name="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6509093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_Title and text 01">
  <p:cSld name="1_Title and text 01">
    <p:spTree>
      <p:nvGrpSpPr>
        <p:cNvPr id="1" name="Shape 45"/>
        <p:cNvGrpSpPr/>
        <p:nvPr/>
      </p:nvGrpSpPr>
      <p:grpSpPr>
        <a:xfrm>
          <a:off x="0" y="0"/>
          <a:ext cx="0" cy="0"/>
          <a:chOff x="0" y="0"/>
          <a:chExt cx="0" cy="0"/>
        </a:xfrm>
      </p:grpSpPr>
      <p:pic>
        <p:nvPicPr>
          <p:cNvPr id="46" name="Google Shape;46;p38"/>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47" name="Google Shape;47;p38"/>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8" name="Google Shape;48;p38"/>
          <p:cNvSpPr txBox="1">
            <a:spLocks noGrp="1"/>
          </p:cNvSpPr>
          <p:nvPr>
            <p:ph type="body" idx="2"/>
          </p:nvPr>
        </p:nvSpPr>
        <p:spPr>
          <a:xfrm>
            <a:off x="362081" y="1230284"/>
            <a:ext cx="11450304" cy="502386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5838010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2_Title and text 01">
  <p:cSld name="2_Title and text 01">
    <p:spTree>
      <p:nvGrpSpPr>
        <p:cNvPr id="1" name="Shape 49"/>
        <p:cNvGrpSpPr/>
        <p:nvPr/>
      </p:nvGrpSpPr>
      <p:grpSpPr>
        <a:xfrm>
          <a:off x="0" y="0"/>
          <a:ext cx="0" cy="0"/>
          <a:chOff x="0" y="0"/>
          <a:chExt cx="0" cy="0"/>
        </a:xfrm>
      </p:grpSpPr>
      <p:pic>
        <p:nvPicPr>
          <p:cNvPr id="50" name="Google Shape;50;p39"/>
          <p:cNvPicPr preferRelativeResize="0"/>
          <p:nvPr/>
        </p:nvPicPr>
        <p:blipFill rotWithShape="1">
          <a:blip r:embed="rId2">
            <a:alphaModFix/>
          </a:blip>
          <a:srcRect/>
          <a:stretch/>
        </p:blipFill>
        <p:spPr>
          <a:xfrm>
            <a:off x="0" y="0"/>
            <a:ext cx="12191999" cy="6857998"/>
          </a:xfrm>
          <a:prstGeom prst="rect">
            <a:avLst/>
          </a:prstGeom>
          <a:noFill/>
          <a:ln>
            <a:noFill/>
          </a:ln>
        </p:spPr>
      </p:pic>
      <p:sp>
        <p:nvSpPr>
          <p:cNvPr id="51" name="Google Shape;51;p39"/>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2" name="Google Shape;52;p39"/>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5464433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Image 01">
  <p:cSld name="Title and Image 01">
    <p:spTree>
      <p:nvGrpSpPr>
        <p:cNvPr id="1" name="Shape 53"/>
        <p:cNvGrpSpPr/>
        <p:nvPr/>
      </p:nvGrpSpPr>
      <p:grpSpPr>
        <a:xfrm>
          <a:off x="0" y="0"/>
          <a:ext cx="0" cy="0"/>
          <a:chOff x="0" y="0"/>
          <a:chExt cx="0" cy="0"/>
        </a:xfrm>
      </p:grpSpPr>
      <p:pic>
        <p:nvPicPr>
          <p:cNvPr id="54" name="Google Shape;54;p4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55" name="Google Shape;55;p40"/>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6" name="Google Shape;56;p40"/>
          <p:cNvSpPr>
            <a:spLocks noGrp="1"/>
          </p:cNvSpPr>
          <p:nvPr>
            <p:ph type="pic" idx="2"/>
          </p:nvPr>
        </p:nvSpPr>
        <p:spPr>
          <a:xfrm>
            <a:off x="362081" y="1180408"/>
            <a:ext cx="11450304" cy="4987480"/>
          </a:xfrm>
          <a:prstGeom prst="rect">
            <a:avLst/>
          </a:prstGeom>
          <a:noFill/>
          <a:ln>
            <a:noFill/>
          </a:ln>
        </p:spPr>
      </p:sp>
    </p:spTree>
    <p:extLst>
      <p:ext uri="{BB962C8B-B14F-4D97-AF65-F5344CB8AC3E}">
        <p14:creationId xmlns:p14="http://schemas.microsoft.com/office/powerpoint/2010/main" val="13520653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57"/>
        <p:cNvGrpSpPr/>
        <p:nvPr/>
      </p:nvGrpSpPr>
      <p:grpSpPr>
        <a:xfrm>
          <a:off x="0" y="0"/>
          <a:ext cx="0" cy="0"/>
          <a:chOff x="0" y="0"/>
          <a:chExt cx="0" cy="0"/>
        </a:xfrm>
      </p:grpSpPr>
      <p:pic>
        <p:nvPicPr>
          <p:cNvPr id="58" name="Google Shape;58;p41"/>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59" name="Google Shape;59;p4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0" name="Google Shape;60;p41"/>
          <p:cNvSpPr txBox="1">
            <a:spLocks noGrp="1"/>
          </p:cNvSpPr>
          <p:nvPr>
            <p:ph type="body" idx="2"/>
          </p:nvPr>
        </p:nvSpPr>
        <p:spPr>
          <a:xfrm>
            <a:off x="362081" y="1116135"/>
            <a:ext cx="5383573"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41"/>
          <p:cNvSpPr txBox="1">
            <a:spLocks noGrp="1"/>
          </p:cNvSpPr>
          <p:nvPr>
            <p:ph type="body" idx="3"/>
          </p:nvPr>
        </p:nvSpPr>
        <p:spPr>
          <a:xfrm>
            <a:off x="6071563" y="1116135"/>
            <a:ext cx="5740822"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0375312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Image and text">
  <p:cSld name="Image and text">
    <p:spTree>
      <p:nvGrpSpPr>
        <p:cNvPr id="1" name="Shape 62"/>
        <p:cNvGrpSpPr/>
        <p:nvPr/>
      </p:nvGrpSpPr>
      <p:grpSpPr>
        <a:xfrm>
          <a:off x="0" y="0"/>
          <a:ext cx="0" cy="0"/>
          <a:chOff x="0" y="0"/>
          <a:chExt cx="0" cy="0"/>
        </a:xfrm>
      </p:grpSpPr>
      <p:pic>
        <p:nvPicPr>
          <p:cNvPr id="63" name="Google Shape;63;p42" descr="Uma imagem com símbolo, Gráficos, design&#10;&#10;Os conteúdos gerados por IA poderão estar incorretos."/>
          <p:cNvPicPr preferRelativeResize="0"/>
          <p:nvPr/>
        </p:nvPicPr>
        <p:blipFill rotWithShape="1">
          <a:blip r:embed="rId2">
            <a:alphaModFix/>
          </a:blip>
          <a:srcRect/>
          <a:stretch/>
        </p:blipFill>
        <p:spPr>
          <a:xfrm>
            <a:off x="-858" y="495005"/>
            <a:ext cx="12192000" cy="6858000"/>
          </a:xfrm>
          <a:prstGeom prst="rect">
            <a:avLst/>
          </a:prstGeom>
          <a:noFill/>
          <a:ln>
            <a:noFill/>
          </a:ln>
        </p:spPr>
      </p:pic>
      <p:sp>
        <p:nvSpPr>
          <p:cNvPr id="64" name="Google Shape;64;p42"/>
          <p:cNvSpPr txBox="1">
            <a:spLocks noGrp="1"/>
          </p:cNvSpPr>
          <p:nvPr>
            <p:ph type="body" idx="1"/>
          </p:nvPr>
        </p:nvSpPr>
        <p:spPr>
          <a:xfrm>
            <a:off x="4946073" y="253012"/>
            <a:ext cx="6866312"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 name="Google Shape;65;p42"/>
          <p:cNvSpPr txBox="1">
            <a:spLocks noGrp="1"/>
          </p:cNvSpPr>
          <p:nvPr>
            <p:ph type="body" idx="2"/>
          </p:nvPr>
        </p:nvSpPr>
        <p:spPr>
          <a:xfrm>
            <a:off x="4946073" y="1116135"/>
            <a:ext cx="6866312" cy="35722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6" name="Google Shape;66;p42"/>
          <p:cNvSpPr>
            <a:spLocks noGrp="1"/>
          </p:cNvSpPr>
          <p:nvPr>
            <p:ph type="pic" idx="3"/>
          </p:nvPr>
        </p:nvSpPr>
        <p:spPr>
          <a:xfrm>
            <a:off x="858" y="-33250"/>
            <a:ext cx="4567367" cy="6924502"/>
          </a:xfrm>
          <a:prstGeom prst="rect">
            <a:avLst/>
          </a:prstGeom>
          <a:noFill/>
          <a:ln>
            <a:noFill/>
          </a:ln>
        </p:spPr>
      </p:sp>
    </p:spTree>
    <p:extLst>
      <p:ext uri="{BB962C8B-B14F-4D97-AF65-F5344CB8AC3E}">
        <p14:creationId xmlns:p14="http://schemas.microsoft.com/office/powerpoint/2010/main" val="39613450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ig title and text 01">
  <p:cSld name="Big title and text 01">
    <p:spTree>
      <p:nvGrpSpPr>
        <p:cNvPr id="1" name="Shape 67"/>
        <p:cNvGrpSpPr/>
        <p:nvPr/>
      </p:nvGrpSpPr>
      <p:grpSpPr>
        <a:xfrm>
          <a:off x="0" y="0"/>
          <a:ext cx="0" cy="0"/>
          <a:chOff x="0" y="0"/>
          <a:chExt cx="0" cy="0"/>
        </a:xfrm>
      </p:grpSpPr>
      <p:pic>
        <p:nvPicPr>
          <p:cNvPr id="68" name="Google Shape;68;p43" descr="Uma imagem com símbolo, Gráficos, logótip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69" name="Google Shape;69;p43" descr="Uma imagem com captura de ecrã, Gráficos, design gráfico, escuridão&#10;&#10;Os conteúdos gerados por IA poderão estar incorretos."/>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70" name="Google Shape;70;p43"/>
          <p:cNvSpPr txBox="1">
            <a:spLocks noGrp="1"/>
          </p:cNvSpPr>
          <p:nvPr>
            <p:ph type="body" idx="1"/>
          </p:nvPr>
        </p:nvSpPr>
        <p:spPr>
          <a:xfrm>
            <a:off x="415637" y="352764"/>
            <a:ext cx="4141495" cy="18362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4800"/>
              <a:buFont typeface="Arial"/>
              <a:buNone/>
              <a:defRPr sz="48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 name="Google Shape;71;p43"/>
          <p:cNvSpPr txBox="1">
            <a:spLocks noGrp="1"/>
          </p:cNvSpPr>
          <p:nvPr>
            <p:ph type="body" idx="2"/>
          </p:nvPr>
        </p:nvSpPr>
        <p:spPr>
          <a:xfrm>
            <a:off x="5777345" y="1136073"/>
            <a:ext cx="6035039" cy="53312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3632998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ext Slide 01">
  <p:cSld name="Text Slide 01">
    <p:spTree>
      <p:nvGrpSpPr>
        <p:cNvPr id="1" name="Shape 72"/>
        <p:cNvGrpSpPr/>
        <p:nvPr/>
      </p:nvGrpSpPr>
      <p:grpSpPr>
        <a:xfrm>
          <a:off x="0" y="0"/>
          <a:ext cx="0" cy="0"/>
          <a:chOff x="0" y="0"/>
          <a:chExt cx="0" cy="0"/>
        </a:xfrm>
      </p:grpSpPr>
      <p:sp>
        <p:nvSpPr>
          <p:cNvPr id="73" name="Google Shape;73;p44"/>
          <p:cNvSpPr/>
          <p:nvPr/>
        </p:nvSpPr>
        <p:spPr>
          <a:xfrm>
            <a:off x="6388806" y="0"/>
            <a:ext cx="5803193"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74" name="Google Shape;74;p44"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75" name="Google Shape;75;p44"/>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6" name="Google Shape;76;p44"/>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Google Shape;77;p44"/>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3006973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78"/>
        <p:cNvGrpSpPr/>
        <p:nvPr/>
      </p:nvGrpSpPr>
      <p:grpSpPr>
        <a:xfrm>
          <a:off x="0" y="0"/>
          <a:ext cx="0" cy="0"/>
          <a:chOff x="0" y="0"/>
          <a:chExt cx="0" cy="0"/>
        </a:xfrm>
      </p:grpSpPr>
      <p:sp>
        <p:nvSpPr>
          <p:cNvPr id="79" name="Google Shape;79;p45"/>
          <p:cNvSpPr/>
          <p:nvPr/>
        </p:nvSpPr>
        <p:spPr>
          <a:xfrm>
            <a:off x="6388806" y="0"/>
            <a:ext cx="5803193"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80" name="Google Shape;80;p45" descr="Uma imagem com captura de ecrã, preto, escuridão, Gráficos&#10;&#10;Os conteúdos gerados por IA poderão estar incorretos."/>
          <p:cNvPicPr preferRelativeResize="0"/>
          <p:nvPr/>
        </p:nvPicPr>
        <p:blipFill rotWithShape="1">
          <a:blip r:embed="rId2">
            <a:alphaModFix/>
          </a:blip>
          <a:srcRect/>
          <a:stretch/>
        </p:blipFill>
        <p:spPr>
          <a:xfrm>
            <a:off x="-1" y="0"/>
            <a:ext cx="12192000" cy="6858000"/>
          </a:xfrm>
          <a:prstGeom prst="rect">
            <a:avLst/>
          </a:prstGeom>
          <a:noFill/>
          <a:ln>
            <a:noFill/>
          </a:ln>
        </p:spPr>
      </p:pic>
      <p:sp>
        <p:nvSpPr>
          <p:cNvPr id="81" name="Google Shape;81;p45"/>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45"/>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45"/>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17789090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84"/>
        <p:cNvGrpSpPr/>
        <p:nvPr/>
      </p:nvGrpSpPr>
      <p:grpSpPr>
        <a:xfrm>
          <a:off x="0" y="0"/>
          <a:ext cx="0" cy="0"/>
          <a:chOff x="0" y="0"/>
          <a:chExt cx="0" cy="0"/>
        </a:xfrm>
      </p:grpSpPr>
      <p:sp>
        <p:nvSpPr>
          <p:cNvPr id="85" name="Google Shape;85;p46"/>
          <p:cNvSpPr/>
          <p:nvPr/>
        </p:nvSpPr>
        <p:spPr>
          <a:xfrm>
            <a:off x="6388806" y="0"/>
            <a:ext cx="5803193" cy="6858000"/>
          </a:xfrm>
          <a:prstGeom prst="rect">
            <a:avLst/>
          </a:prstGeom>
          <a:solidFill>
            <a:srgbClr val="E64424"/>
          </a:solidFill>
          <a:ln w="12700" cap="flat" cmpd="sng">
            <a:solidFill>
              <a:srgbClr val="A47BB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86" name="Google Shape;86;p46"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87" name="Google Shape;87;p46"/>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8" name="Google Shape;88;p46"/>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9" name="Google Shape;89;p46"/>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3373553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Content Image Slide 01">
  <p:cSld name="Content Image Slide 01">
    <p:spTree>
      <p:nvGrpSpPr>
        <p:cNvPr id="1" name="Shape 90"/>
        <p:cNvGrpSpPr/>
        <p:nvPr/>
      </p:nvGrpSpPr>
      <p:grpSpPr>
        <a:xfrm>
          <a:off x="0" y="0"/>
          <a:ext cx="0" cy="0"/>
          <a:chOff x="0" y="0"/>
          <a:chExt cx="0" cy="0"/>
        </a:xfrm>
      </p:grpSpPr>
      <p:sp>
        <p:nvSpPr>
          <p:cNvPr id="91" name="Google Shape;91;p47"/>
          <p:cNvSpPr/>
          <p:nvPr/>
        </p:nvSpPr>
        <p:spPr>
          <a:xfrm>
            <a:off x="9293629" y="0"/>
            <a:ext cx="289837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2" name="Google Shape;92;p47"/>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3" name="Google Shape;93;p47"/>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4" name="Google Shape;94;p47"/>
          <p:cNvSpPr>
            <a:spLocks noGrp="1"/>
          </p:cNvSpPr>
          <p:nvPr>
            <p:ph type="pic" idx="3"/>
          </p:nvPr>
        </p:nvSpPr>
        <p:spPr>
          <a:xfrm>
            <a:off x="7872152" y="252413"/>
            <a:ext cx="3857885" cy="6264275"/>
          </a:xfrm>
          <a:prstGeom prst="rect">
            <a:avLst/>
          </a:prstGeom>
          <a:noFill/>
          <a:ln>
            <a:noFill/>
          </a:ln>
        </p:spPr>
      </p:sp>
    </p:spTree>
    <p:extLst>
      <p:ext uri="{BB962C8B-B14F-4D97-AF65-F5344CB8AC3E}">
        <p14:creationId xmlns:p14="http://schemas.microsoft.com/office/powerpoint/2010/main" val="27095537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Content Image Slide 02">
  <p:cSld name="Content Image Slide 02">
    <p:spTree>
      <p:nvGrpSpPr>
        <p:cNvPr id="1" name="Shape 95"/>
        <p:cNvGrpSpPr/>
        <p:nvPr/>
      </p:nvGrpSpPr>
      <p:grpSpPr>
        <a:xfrm>
          <a:off x="0" y="0"/>
          <a:ext cx="0" cy="0"/>
          <a:chOff x="0" y="0"/>
          <a:chExt cx="0" cy="0"/>
        </a:xfrm>
      </p:grpSpPr>
      <p:sp>
        <p:nvSpPr>
          <p:cNvPr id="96" name="Google Shape;96;p48"/>
          <p:cNvSpPr/>
          <p:nvPr/>
        </p:nvSpPr>
        <p:spPr>
          <a:xfrm>
            <a:off x="9293629" y="0"/>
            <a:ext cx="2898370"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7" name="Google Shape;97;p48"/>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8" name="Google Shape;98;p48"/>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9" name="Google Shape;99;p48"/>
          <p:cNvSpPr>
            <a:spLocks noGrp="1"/>
          </p:cNvSpPr>
          <p:nvPr>
            <p:ph type="pic" idx="3"/>
          </p:nvPr>
        </p:nvSpPr>
        <p:spPr>
          <a:xfrm>
            <a:off x="7872152" y="252413"/>
            <a:ext cx="3857885" cy="6264275"/>
          </a:xfrm>
          <a:prstGeom prst="rect">
            <a:avLst/>
          </a:prstGeom>
          <a:noFill/>
          <a:ln>
            <a:noFill/>
          </a:ln>
        </p:spPr>
      </p:sp>
    </p:spTree>
    <p:extLst>
      <p:ext uri="{BB962C8B-B14F-4D97-AF65-F5344CB8AC3E}">
        <p14:creationId xmlns:p14="http://schemas.microsoft.com/office/powerpoint/2010/main" val="6297773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Content Image Slide 03">
  <p:cSld name="Content Image Slide 03">
    <p:spTree>
      <p:nvGrpSpPr>
        <p:cNvPr id="1" name="Shape 100"/>
        <p:cNvGrpSpPr/>
        <p:nvPr/>
      </p:nvGrpSpPr>
      <p:grpSpPr>
        <a:xfrm>
          <a:off x="0" y="0"/>
          <a:ext cx="0" cy="0"/>
          <a:chOff x="0" y="0"/>
          <a:chExt cx="0" cy="0"/>
        </a:xfrm>
      </p:grpSpPr>
      <p:sp>
        <p:nvSpPr>
          <p:cNvPr id="101" name="Google Shape;101;p49"/>
          <p:cNvSpPr/>
          <p:nvPr/>
        </p:nvSpPr>
        <p:spPr>
          <a:xfrm>
            <a:off x="9293629" y="0"/>
            <a:ext cx="2898370" cy="6858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2" name="Google Shape;102;p49"/>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3" name="Google Shape;103;p49"/>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4" name="Google Shape;104;p49"/>
          <p:cNvSpPr>
            <a:spLocks noGrp="1"/>
          </p:cNvSpPr>
          <p:nvPr>
            <p:ph type="pic" idx="3"/>
          </p:nvPr>
        </p:nvSpPr>
        <p:spPr>
          <a:xfrm>
            <a:off x="7872152" y="252413"/>
            <a:ext cx="3857885" cy="6264275"/>
          </a:xfrm>
          <a:prstGeom prst="rect">
            <a:avLst/>
          </a:prstGeom>
          <a:noFill/>
          <a:ln>
            <a:noFill/>
          </a:ln>
        </p:spPr>
      </p:sp>
    </p:spTree>
    <p:extLst>
      <p:ext uri="{BB962C8B-B14F-4D97-AF65-F5344CB8AC3E}">
        <p14:creationId xmlns:p14="http://schemas.microsoft.com/office/powerpoint/2010/main" val="16042517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3 topics Image Slide 01">
  <p:cSld name="3 topics Image Slide 01">
    <p:spTree>
      <p:nvGrpSpPr>
        <p:cNvPr id="1" name="Shape 105"/>
        <p:cNvGrpSpPr/>
        <p:nvPr/>
      </p:nvGrpSpPr>
      <p:grpSpPr>
        <a:xfrm>
          <a:off x="0" y="0"/>
          <a:ext cx="0" cy="0"/>
          <a:chOff x="0" y="0"/>
          <a:chExt cx="0" cy="0"/>
        </a:xfrm>
      </p:grpSpPr>
      <p:pic>
        <p:nvPicPr>
          <p:cNvPr id="106" name="Google Shape;106;p5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07" name="Google Shape;107;p50"/>
          <p:cNvSpPr txBox="1">
            <a:spLocks noGrp="1"/>
          </p:cNvSpPr>
          <p:nvPr>
            <p:ph type="body" idx="1"/>
          </p:nvPr>
        </p:nvSpPr>
        <p:spPr>
          <a:xfrm>
            <a:off x="727841" y="1661775"/>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8" name="Google Shape;108;p50"/>
          <p:cNvSpPr txBox="1">
            <a:spLocks noGrp="1"/>
          </p:cNvSpPr>
          <p:nvPr>
            <p:ph type="body" idx="2"/>
          </p:nvPr>
        </p:nvSpPr>
        <p:spPr>
          <a:xfrm>
            <a:off x="727841" y="1102129"/>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1800"/>
              <a:buFont typeface="Arial"/>
              <a:buNone/>
              <a:defRPr sz="18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9" name="Google Shape;109;p50"/>
          <p:cNvSpPr/>
          <p:nvPr/>
        </p:nvSpPr>
        <p:spPr>
          <a:xfrm>
            <a:off x="362081" y="1102129"/>
            <a:ext cx="45719" cy="1617123"/>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0" name="Google Shape;110;p50"/>
          <p:cNvSpPr/>
          <p:nvPr/>
        </p:nvSpPr>
        <p:spPr>
          <a:xfrm>
            <a:off x="362081" y="2963685"/>
            <a:ext cx="45719" cy="1617123"/>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1" name="Google Shape;111;p50"/>
          <p:cNvSpPr/>
          <p:nvPr/>
        </p:nvSpPr>
        <p:spPr>
          <a:xfrm>
            <a:off x="362081" y="4825241"/>
            <a:ext cx="45719" cy="1617123"/>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2" name="Google Shape;112;p50"/>
          <p:cNvSpPr>
            <a:spLocks noGrp="1"/>
          </p:cNvSpPr>
          <p:nvPr>
            <p:ph type="pic" idx="3"/>
          </p:nvPr>
        </p:nvSpPr>
        <p:spPr>
          <a:xfrm>
            <a:off x="8021782" y="1260764"/>
            <a:ext cx="4170218" cy="5597236"/>
          </a:xfrm>
          <a:prstGeom prst="rect">
            <a:avLst/>
          </a:prstGeom>
          <a:noFill/>
          <a:ln>
            <a:noFill/>
          </a:ln>
        </p:spPr>
      </p:sp>
      <p:sp>
        <p:nvSpPr>
          <p:cNvPr id="113" name="Google Shape;113;p50"/>
          <p:cNvSpPr txBox="1">
            <a:spLocks noGrp="1"/>
          </p:cNvSpPr>
          <p:nvPr>
            <p:ph type="body" idx="4"/>
          </p:nvPr>
        </p:nvSpPr>
        <p:spPr>
          <a:xfrm>
            <a:off x="362082" y="253012"/>
            <a:ext cx="9059010"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4" name="Google Shape;114;p50"/>
          <p:cNvSpPr txBox="1">
            <a:spLocks noGrp="1"/>
          </p:cNvSpPr>
          <p:nvPr>
            <p:ph type="body" idx="5"/>
          </p:nvPr>
        </p:nvSpPr>
        <p:spPr>
          <a:xfrm>
            <a:off x="727841" y="3523331"/>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5" name="Google Shape;115;p50"/>
          <p:cNvSpPr txBox="1">
            <a:spLocks noGrp="1"/>
          </p:cNvSpPr>
          <p:nvPr>
            <p:ph type="body" idx="6"/>
          </p:nvPr>
        </p:nvSpPr>
        <p:spPr>
          <a:xfrm>
            <a:off x="727841" y="2963685"/>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1800"/>
              <a:buFont typeface="Arial"/>
              <a:buNone/>
              <a:defRPr sz="18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6" name="Google Shape;116;p50"/>
          <p:cNvSpPr txBox="1">
            <a:spLocks noGrp="1"/>
          </p:cNvSpPr>
          <p:nvPr>
            <p:ph type="body" idx="7"/>
          </p:nvPr>
        </p:nvSpPr>
        <p:spPr>
          <a:xfrm>
            <a:off x="727841" y="5384887"/>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50"/>
          <p:cNvSpPr txBox="1">
            <a:spLocks noGrp="1"/>
          </p:cNvSpPr>
          <p:nvPr>
            <p:ph type="body" idx="8"/>
          </p:nvPr>
        </p:nvSpPr>
        <p:spPr>
          <a:xfrm>
            <a:off x="727841" y="4825241"/>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1800"/>
              <a:buFont typeface="Arial"/>
              <a:buNone/>
              <a:defRPr sz="18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4839419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Background Title">
  <p:cSld name="Background Title">
    <p:spTree>
      <p:nvGrpSpPr>
        <p:cNvPr id="1" name="Shape 118"/>
        <p:cNvGrpSpPr/>
        <p:nvPr/>
      </p:nvGrpSpPr>
      <p:grpSpPr>
        <a:xfrm>
          <a:off x="0" y="0"/>
          <a:ext cx="0" cy="0"/>
          <a:chOff x="0" y="0"/>
          <a:chExt cx="0" cy="0"/>
        </a:xfrm>
      </p:grpSpPr>
      <p:pic>
        <p:nvPicPr>
          <p:cNvPr id="119" name="Google Shape;119;p51" descr="Uma imagem com captura de ecrã, Gráficos, text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20" name="Google Shape;120;p51"/>
          <p:cNvSpPr txBox="1">
            <a:spLocks noGrp="1"/>
          </p:cNvSpPr>
          <p:nvPr>
            <p:ph type="body" idx="1"/>
          </p:nvPr>
        </p:nvSpPr>
        <p:spPr>
          <a:xfrm>
            <a:off x="362081" y="253012"/>
            <a:ext cx="9599337"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1" name="Google Shape;121;p51"/>
          <p:cNvSpPr txBox="1">
            <a:spLocks noGrp="1"/>
          </p:cNvSpPr>
          <p:nvPr>
            <p:ph type="body" idx="2"/>
          </p:nvPr>
        </p:nvSpPr>
        <p:spPr>
          <a:xfrm>
            <a:off x="482137" y="2651760"/>
            <a:ext cx="11330247" cy="38155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6913141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1_End Slide">
  <p:cSld name="1_End Slide">
    <p:spTree>
      <p:nvGrpSpPr>
        <p:cNvPr id="1" name="Shape 122"/>
        <p:cNvGrpSpPr/>
        <p:nvPr/>
      </p:nvGrpSpPr>
      <p:grpSpPr>
        <a:xfrm>
          <a:off x="0" y="0"/>
          <a:ext cx="0" cy="0"/>
          <a:chOff x="0" y="0"/>
          <a:chExt cx="0" cy="0"/>
        </a:xfrm>
      </p:grpSpPr>
      <p:pic>
        <p:nvPicPr>
          <p:cNvPr id="123" name="Google Shape;123;p52"/>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24" name="Google Shape;124;p52"/>
          <p:cNvSpPr txBox="1">
            <a:spLocks noGrp="1"/>
          </p:cNvSpPr>
          <p:nvPr>
            <p:ph type="body" idx="1"/>
          </p:nvPr>
        </p:nvSpPr>
        <p:spPr>
          <a:xfrm>
            <a:off x="3743498" y="3767966"/>
            <a:ext cx="4705003" cy="790385"/>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283143"/>
              </a:buClr>
              <a:buSzPts val="6100"/>
              <a:buFont typeface="Arial"/>
              <a:buNone/>
              <a:defRPr sz="61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5" name="Google Shape;125;p52"/>
          <p:cNvSpPr txBox="1">
            <a:spLocks noGrp="1"/>
          </p:cNvSpPr>
          <p:nvPr>
            <p:ph type="body" idx="2"/>
          </p:nvPr>
        </p:nvSpPr>
        <p:spPr>
          <a:xfrm>
            <a:off x="3743499" y="4822166"/>
            <a:ext cx="4705002" cy="569342"/>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283143"/>
              </a:buClr>
              <a:buSzPts val="1400"/>
              <a:buFont typeface="Arial"/>
              <a:buNone/>
              <a:defRPr sz="1400" b="0"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7982052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End Slide">
  <p:cSld name="End Slide">
    <p:spTree>
      <p:nvGrpSpPr>
        <p:cNvPr id="1" name="Shape 126"/>
        <p:cNvGrpSpPr/>
        <p:nvPr/>
      </p:nvGrpSpPr>
      <p:grpSpPr>
        <a:xfrm>
          <a:off x="0" y="0"/>
          <a:ext cx="0" cy="0"/>
          <a:chOff x="0" y="0"/>
          <a:chExt cx="0" cy="0"/>
        </a:xfrm>
      </p:grpSpPr>
      <p:pic>
        <p:nvPicPr>
          <p:cNvPr id="127" name="Google Shape;127;p53" descr="Uma imagem com texto, captura de ecrã, Gráficos,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28" name="Google Shape;128;p53"/>
          <p:cNvSpPr txBox="1">
            <a:spLocks noGrp="1"/>
          </p:cNvSpPr>
          <p:nvPr>
            <p:ph type="body" idx="1"/>
          </p:nvPr>
        </p:nvSpPr>
        <p:spPr>
          <a:xfrm>
            <a:off x="7135092" y="1689579"/>
            <a:ext cx="4705003" cy="790385"/>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E64424"/>
              </a:buClr>
              <a:buSzPts val="6100"/>
              <a:buFont typeface="Arial"/>
              <a:buNone/>
              <a:defRPr sz="61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9" name="Google Shape;129;p53"/>
          <p:cNvSpPr txBox="1">
            <a:spLocks noGrp="1"/>
          </p:cNvSpPr>
          <p:nvPr>
            <p:ph type="body" idx="2"/>
          </p:nvPr>
        </p:nvSpPr>
        <p:spPr>
          <a:xfrm>
            <a:off x="7135093" y="2978727"/>
            <a:ext cx="4705002" cy="30902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1400"/>
              <a:buFont typeface="Arial"/>
              <a:buNone/>
              <a:defRPr sz="14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45141484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err="1"/>
              <a:t>Text</a:t>
            </a:r>
            <a:r>
              <a:rPr lang="pt-PT"/>
              <a:t> </a:t>
            </a:r>
            <a:r>
              <a:rPr lang="pt-PT" err="1"/>
              <a:t>here</a:t>
            </a:r>
            <a:endParaRPr lang="pt-PT"/>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a:p>
        </p:txBody>
      </p:sp>
    </p:spTree>
    <p:extLst>
      <p:ext uri="{BB962C8B-B14F-4D97-AF65-F5344CB8AC3E}">
        <p14:creationId xmlns:p14="http://schemas.microsoft.com/office/powerpoint/2010/main" val="88665952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err="1"/>
              <a:t>Text</a:t>
            </a:r>
            <a:r>
              <a:rPr lang="pt-PT"/>
              <a:t> </a:t>
            </a:r>
            <a:r>
              <a:rPr lang="pt-PT" err="1"/>
              <a:t>here</a:t>
            </a:r>
            <a:endParaRPr lang="pt-PT"/>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a:p>
        </p:txBody>
      </p:sp>
    </p:spTree>
    <p:extLst>
      <p:ext uri="{BB962C8B-B14F-4D97-AF65-F5344CB8AC3E}">
        <p14:creationId xmlns:p14="http://schemas.microsoft.com/office/powerpoint/2010/main" val="21875725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err="1"/>
              <a:t>Title</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32926157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568CE28D-0B7D-F186-E62F-BB29DB7E802F}"/>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8407637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5DADE4A5-3B93-A9FA-17CD-32F71F175E7C}"/>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40845616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4C52560C-92D0-86D2-A8A5-E1E28007B7C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49579948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7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8"/>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A9A06894-ABA5-55E7-5732-4D5207CC581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37232688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3" name="Imagem 2" descr="Uma imagem com texto, Cara humana, vestuário, mulher&#10;&#10;Os conteúdos gerados por IA poderão estar incorretos.">
            <a:extLst>
              <a:ext uri="{FF2B5EF4-FFF2-40B4-BE49-F238E27FC236}">
                <a16:creationId xmlns:a16="http://schemas.microsoft.com/office/drawing/2014/main" id="{A6A62421-FCAC-FCD4-F681-542C811F5FC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pic>
        <p:nvPicPr>
          <p:cNvPr id="7" name="Imagem 6" descr="Uma imagem com texto, Cara humana, sorrir, vestuário&#10;&#10;Os conteúdos gerados por IA podem estar incorretos.">
            <a:extLst>
              <a:ext uri="{FF2B5EF4-FFF2-40B4-BE49-F238E27FC236}">
                <a16:creationId xmlns:a16="http://schemas.microsoft.com/office/drawing/2014/main" id="{A3422D79-C071-CF36-EB09-E09F96ED1DB7}"/>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94112533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4683125" cy="6237288"/>
          </a:xfrm>
          <a:prstGeom prst="rect">
            <a:avLst/>
          </a:prstGeom>
        </p:spPr>
        <p:txBody>
          <a:bodyPr/>
          <a:lstStyle/>
          <a:p>
            <a:endParaRPr lang="en-GB"/>
          </a:p>
        </p:txBody>
      </p:sp>
      <p:pic>
        <p:nvPicPr>
          <p:cNvPr id="5" name="Imagem 4" descr="Uma imagem com texto, Cara humana, sorrir, vestuário&#10;&#10;Os conteúdos gerados por IA podem estar incorretos.">
            <a:extLst>
              <a:ext uri="{FF2B5EF4-FFF2-40B4-BE49-F238E27FC236}">
                <a16:creationId xmlns:a16="http://schemas.microsoft.com/office/drawing/2014/main" id="{A73A9BF6-6A9D-CCBD-FE8F-DBE8BB0320E0}"/>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4745242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2788528"/>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4764665"/>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6170344" cy="5426015"/>
          </a:xfrm>
          <a:prstGeom prst="rect">
            <a:avLst/>
          </a:prstGeom>
        </p:spPr>
        <p:txBody>
          <a:bodyPr/>
          <a:lstStyle/>
          <a:p>
            <a:endParaRPr lang="en-GB"/>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B8C28769-9B41-3F0D-FAB9-1B299E9EB59E}"/>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37659841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84AF3C0-550B-481B-996E-6DFCC1E3E125}"/>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321855"/>
            <a:ext cx="5733919"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p:nvPr>
        </p:nvSpPr>
        <p:spPr>
          <a:xfrm>
            <a:off x="362081" y="1230284"/>
            <a:ext cx="5733919" cy="5237018"/>
          </a:xfrm>
          <a:prstGeom prst="rect">
            <a:avLst/>
          </a:prstGeom>
        </p:spPr>
        <p:txBody>
          <a:bodyPr/>
          <a:lstStyle>
            <a:lvl1pPr marL="342900" indent="-342900">
              <a:buClr>
                <a:srgbClr val="E95426"/>
              </a:buClr>
              <a:buFont typeface="Wingdings" panose="05000000000000000000" pitchFamily="2" charset="2"/>
              <a:buChar char="§"/>
              <a:defRPr sz="1800" b="0">
                <a:solidFill>
                  <a:schemeClr val="bg2">
                    <a:lumMod val="10000"/>
                  </a:schemeClr>
                </a:solidFill>
                <a:latin typeface="+mn-lt"/>
              </a:defRPr>
            </a:lvl1pPr>
          </a:lstStyle>
          <a:p>
            <a:pPr lvl="0"/>
            <a:endParaRPr lang="pt-PT" dirty="0"/>
          </a:p>
        </p:txBody>
      </p:sp>
    </p:spTree>
    <p:extLst>
      <p:ext uri="{BB962C8B-B14F-4D97-AF65-F5344CB8AC3E}">
        <p14:creationId xmlns:p14="http://schemas.microsoft.com/office/powerpoint/2010/main" val="219409618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Table of Content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F2FD5EF-D17C-AE8B-002C-5B4AC8D6659E}"/>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2" y="321855"/>
            <a:ext cx="6052574"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3"/>
            <a:ext cx="6052575" cy="5305861"/>
          </a:xfrm>
          <a:prstGeom prst="rect">
            <a:avLst/>
          </a:prstGeom>
        </p:spPr>
        <p:txBody>
          <a:bodyPr/>
          <a:lstStyle>
            <a:lvl1pPr marL="342900" indent="-342900">
              <a:buClr>
                <a:srgbClr val="E280AC"/>
              </a:buClr>
              <a:buFont typeface="Wingdings" panose="05000000000000000000" pitchFamily="2" charset="2"/>
              <a:buChar char="§"/>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7" name="Marcador de Posição da Imagem 6">
            <a:extLst>
              <a:ext uri="{FF2B5EF4-FFF2-40B4-BE49-F238E27FC236}">
                <a16:creationId xmlns:a16="http://schemas.microsoft.com/office/drawing/2014/main" id="{59140957-8C4D-1437-BE04-65C1D91780C5}"/>
              </a:ext>
            </a:extLst>
          </p:cNvPr>
          <p:cNvSpPr>
            <a:spLocks noGrp="1"/>
          </p:cNvSpPr>
          <p:nvPr>
            <p:ph type="pic" sz="quarter" idx="12"/>
          </p:nvPr>
        </p:nvSpPr>
        <p:spPr>
          <a:xfrm>
            <a:off x="7573992" y="2070340"/>
            <a:ext cx="4618008" cy="4157932"/>
          </a:xfrm>
          <a:prstGeom prst="rect">
            <a:avLst/>
          </a:prstGeom>
        </p:spPr>
        <p:txBody>
          <a:bodyPr/>
          <a:lstStyle/>
          <a:p>
            <a:endParaRPr lang="en-GB" dirty="0"/>
          </a:p>
        </p:txBody>
      </p:sp>
    </p:spTree>
    <p:extLst>
      <p:ext uri="{BB962C8B-B14F-4D97-AF65-F5344CB8AC3E}">
        <p14:creationId xmlns:p14="http://schemas.microsoft.com/office/powerpoint/2010/main" val="318574159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237018"/>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1074468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46962405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8"/>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5"/>
            <a:ext cx="11450304" cy="4463150"/>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93972259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Imag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6812A59-2407-1A07-DB68-50C1BBD83CC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a Imagem 2">
            <a:extLst>
              <a:ext uri="{FF2B5EF4-FFF2-40B4-BE49-F238E27FC236}">
                <a16:creationId xmlns:a16="http://schemas.microsoft.com/office/drawing/2014/main" id="{6E41F346-FABD-7A11-E3A6-5472C239BB8A}"/>
              </a:ext>
            </a:extLst>
          </p:cNvPr>
          <p:cNvSpPr>
            <a:spLocks noGrp="1"/>
          </p:cNvSpPr>
          <p:nvPr>
            <p:ph type="pic" sz="quarter" idx="11" hasCustomPrompt="1"/>
          </p:nvPr>
        </p:nvSpPr>
        <p:spPr>
          <a:xfrm>
            <a:off x="362081" y="1180408"/>
            <a:ext cx="11450304" cy="4987480"/>
          </a:xfrm>
          <a:prstGeom prst="rect">
            <a:avLst/>
          </a:prstGeom>
        </p:spPr>
        <p:txBody>
          <a:bodyPr/>
          <a:lstStyle>
            <a:lvl1pPr marL="0" indent="0">
              <a:buNone/>
              <a:defRPr sz="1800">
                <a:solidFill>
                  <a:schemeClr val="bg2">
                    <a:lumMod val="10000"/>
                  </a:schemeClr>
                </a:solidFill>
              </a:defRPr>
            </a:lvl1pPr>
          </a:lstStyle>
          <a:p>
            <a:r>
              <a:rPr lang="pt-PT" dirty="0" err="1"/>
              <a:t>Image</a:t>
            </a:r>
            <a:endParaRPr lang="pt-PT" dirty="0"/>
          </a:p>
        </p:txBody>
      </p:sp>
    </p:spTree>
    <p:extLst>
      <p:ext uri="{BB962C8B-B14F-4D97-AF65-F5344CB8AC3E}">
        <p14:creationId xmlns:p14="http://schemas.microsoft.com/office/powerpoint/2010/main" val="4847872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DF79A8C-FE91-3485-4E43-CE6FBD728A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o Texto 4">
            <a:extLst>
              <a:ext uri="{FF2B5EF4-FFF2-40B4-BE49-F238E27FC236}">
                <a16:creationId xmlns:a16="http://schemas.microsoft.com/office/drawing/2014/main" id="{639A4524-3D4A-6E58-D139-90965EFF33B6}"/>
              </a:ext>
            </a:extLst>
          </p:cNvPr>
          <p:cNvSpPr>
            <a:spLocks noGrp="1"/>
          </p:cNvSpPr>
          <p:nvPr>
            <p:ph type="body" sz="quarter" idx="13" hasCustomPrompt="1"/>
          </p:nvPr>
        </p:nvSpPr>
        <p:spPr>
          <a:xfrm>
            <a:off x="362081" y="1116135"/>
            <a:ext cx="5383573"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6071563" y="1116135"/>
            <a:ext cx="5740822"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97647378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pic>
        <p:nvPicPr>
          <p:cNvPr id="7" name="Imagem 6" descr="Uma imagem com símbolo, Gráficos, design&#10;&#10;Os conteúdos gerados por IA poderão estar incorretos.">
            <a:extLst>
              <a:ext uri="{FF2B5EF4-FFF2-40B4-BE49-F238E27FC236}">
                <a16:creationId xmlns:a16="http://schemas.microsoft.com/office/drawing/2014/main" id="{627902F3-921B-1F4E-C8C9-16308750713F}"/>
              </a:ext>
            </a:extLst>
          </p:cNvPr>
          <p:cNvPicPr>
            <a:picLocks noChangeAspect="1"/>
          </p:cNvPicPr>
          <p:nvPr userDrawn="1"/>
        </p:nvPicPr>
        <p:blipFill>
          <a:blip r:embed="rId2"/>
          <a:stretch>
            <a:fillRect/>
          </a:stretch>
        </p:blipFill>
        <p:spPr>
          <a:xfrm>
            <a:off x="-858" y="495005"/>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946073" y="253012"/>
            <a:ext cx="6866312"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4946073" y="1116135"/>
            <a:ext cx="6866312" cy="3572243"/>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2">
            <a:extLst>
              <a:ext uri="{FF2B5EF4-FFF2-40B4-BE49-F238E27FC236}">
                <a16:creationId xmlns:a16="http://schemas.microsoft.com/office/drawing/2014/main" id="{E1B454C2-6889-2E64-F4FF-F9FFA56C811F}"/>
              </a:ext>
            </a:extLst>
          </p:cNvPr>
          <p:cNvSpPr>
            <a:spLocks noGrp="1"/>
          </p:cNvSpPr>
          <p:nvPr>
            <p:ph type="pic" sz="quarter" idx="11" hasCustomPrompt="1"/>
          </p:nvPr>
        </p:nvSpPr>
        <p:spPr>
          <a:xfrm>
            <a:off x="858" y="-33250"/>
            <a:ext cx="4567367" cy="6924502"/>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Tree>
    <p:extLst>
      <p:ext uri="{BB962C8B-B14F-4D97-AF65-F5344CB8AC3E}">
        <p14:creationId xmlns:p14="http://schemas.microsoft.com/office/powerpoint/2010/main" val="84946662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ig title and text 01">
    <p:spTree>
      <p:nvGrpSpPr>
        <p:cNvPr id="1" name=""/>
        <p:cNvGrpSpPr/>
        <p:nvPr/>
      </p:nvGrpSpPr>
      <p:grpSpPr>
        <a:xfrm>
          <a:off x="0" y="0"/>
          <a:ext cx="0" cy="0"/>
          <a:chOff x="0" y="0"/>
          <a:chExt cx="0" cy="0"/>
        </a:xfrm>
      </p:grpSpPr>
      <p:pic>
        <p:nvPicPr>
          <p:cNvPr id="11" name="Imagem 10" descr="Uma imagem com símbolo, Gráficos, logótipo, design gráfico&#10;&#10;Os conteúdos gerados por IA poderão estar incorretos.">
            <a:extLst>
              <a:ext uri="{FF2B5EF4-FFF2-40B4-BE49-F238E27FC236}">
                <a16:creationId xmlns:a16="http://schemas.microsoft.com/office/drawing/2014/main" id="{1564B50D-1A1D-1525-A159-13ACD7A5CE4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Imagem 7" descr="Uma imagem com captura de ecrã, Gráficos, design gráfico, escuridão&#10;&#10;Os conteúdos gerados por IA poderão estar incorretos.">
            <a:extLst>
              <a:ext uri="{FF2B5EF4-FFF2-40B4-BE49-F238E27FC236}">
                <a16:creationId xmlns:a16="http://schemas.microsoft.com/office/drawing/2014/main" id="{65C488B6-DC2D-C8C2-2716-0A69EE5C1F5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15637" y="352764"/>
            <a:ext cx="4141495" cy="1836254"/>
          </a:xfrm>
          <a:prstGeom prst="rect">
            <a:avLst/>
          </a:prstGeom>
        </p:spPr>
        <p:txBody>
          <a:bodyPr/>
          <a:lstStyle>
            <a:lvl1pPr marL="0" indent="0">
              <a:buNone/>
              <a:defRPr sz="3200" b="1">
                <a:solidFill>
                  <a:schemeClr val="bg1"/>
                </a:solidFill>
                <a:latin typeface="+mn-lt"/>
              </a:defRPr>
            </a:lvl1pPr>
          </a:lstStyle>
          <a:p>
            <a:pPr lvl="0"/>
            <a:r>
              <a:rPr lang="pt-PT" b="1" dirty="0"/>
              <a:t>BIG TITLE</a:t>
            </a:r>
            <a:endParaRPr lang="pt-PT" dirty="0"/>
          </a:p>
        </p:txBody>
      </p:sp>
      <p:sp>
        <p:nvSpPr>
          <p:cNvPr id="3" name="Marcador de Posição do Texto 4">
            <a:extLst>
              <a:ext uri="{FF2B5EF4-FFF2-40B4-BE49-F238E27FC236}">
                <a16:creationId xmlns:a16="http://schemas.microsoft.com/office/drawing/2014/main" id="{6F9E96A4-61FD-FB7E-A251-5F0CD10831ED}"/>
              </a:ext>
            </a:extLst>
          </p:cNvPr>
          <p:cNvSpPr>
            <a:spLocks noGrp="1"/>
          </p:cNvSpPr>
          <p:nvPr>
            <p:ph type="body" sz="quarter" idx="14" hasCustomPrompt="1"/>
          </p:nvPr>
        </p:nvSpPr>
        <p:spPr>
          <a:xfrm>
            <a:off x="5777345" y="1136073"/>
            <a:ext cx="6035039" cy="53312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51282245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Imagem 9" descr="Uma imagem com captura de ecrã, preto, escuridão, Gráficos&#10;&#10;Os conteúdos gerados por IA poderão estar incorretos.">
            <a:extLst>
              <a:ext uri="{FF2B5EF4-FFF2-40B4-BE49-F238E27FC236}">
                <a16:creationId xmlns:a16="http://schemas.microsoft.com/office/drawing/2014/main" id="{B4A098E0-056A-781B-DBCA-F105A25B3D8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00960881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5ABD243A-205C-77FE-5DEE-B39F3343EAA2}"/>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25347338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64424"/>
          </a:solidFill>
          <a:ln>
            <a:solidFill>
              <a:srgbClr val="A47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4DBDFC11-384E-A3E9-FC5A-2323EC66850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7941831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120726708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ent Image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21533169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3701986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 topics Image Slid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2C6EF11-08B2-16DB-CE44-F304F821E1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1" name="Marcador de Posição do Texto 4">
            <a:extLst>
              <a:ext uri="{FF2B5EF4-FFF2-40B4-BE49-F238E27FC236}">
                <a16:creationId xmlns:a16="http://schemas.microsoft.com/office/drawing/2014/main" id="{BE395DA5-BCC2-4C15-AD8B-A794C212ED29}"/>
              </a:ext>
            </a:extLst>
          </p:cNvPr>
          <p:cNvSpPr>
            <a:spLocks noGrp="1"/>
          </p:cNvSpPr>
          <p:nvPr>
            <p:ph type="body" sz="quarter" idx="13" hasCustomPrompt="1"/>
          </p:nvPr>
        </p:nvSpPr>
        <p:spPr>
          <a:xfrm>
            <a:off x="727841" y="1661775"/>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2" name="Marcador de Posição do Texto 4">
            <a:extLst>
              <a:ext uri="{FF2B5EF4-FFF2-40B4-BE49-F238E27FC236}">
                <a16:creationId xmlns:a16="http://schemas.microsoft.com/office/drawing/2014/main" id="{9CDAA2B3-5DFD-4088-A14D-61485189275A}"/>
              </a:ext>
            </a:extLst>
          </p:cNvPr>
          <p:cNvSpPr>
            <a:spLocks noGrp="1"/>
          </p:cNvSpPr>
          <p:nvPr>
            <p:ph type="body" sz="quarter" idx="14" hasCustomPrompt="1"/>
          </p:nvPr>
        </p:nvSpPr>
        <p:spPr>
          <a:xfrm>
            <a:off x="727841" y="1102129"/>
            <a:ext cx="6047032" cy="353369"/>
          </a:xfrm>
          <a:prstGeom prst="rect">
            <a:avLst/>
          </a:prstGeom>
        </p:spPr>
        <p:txBody>
          <a:bodyPr/>
          <a:lstStyle>
            <a:lvl1pPr marL="0" indent="0">
              <a:buNone/>
              <a:defRPr sz="1800" b="1">
                <a:solidFill>
                  <a:srgbClr val="E280AC"/>
                </a:solidFill>
                <a:latin typeface="+mn-lt"/>
              </a:defRPr>
            </a:lvl1pPr>
          </a:lstStyle>
          <a:p>
            <a:pPr lvl="0"/>
            <a:r>
              <a:rPr lang="pt-PT" dirty="0" err="1"/>
              <a:t>Text</a:t>
            </a:r>
            <a:r>
              <a:rPr lang="pt-PT" dirty="0"/>
              <a:t> </a:t>
            </a:r>
            <a:r>
              <a:rPr lang="pt-PT" dirty="0" err="1"/>
              <a:t>here</a:t>
            </a:r>
            <a:endParaRPr lang="pt-PT" dirty="0"/>
          </a:p>
        </p:txBody>
      </p:sp>
      <p:sp>
        <p:nvSpPr>
          <p:cNvPr id="4" name="Retângulo 3">
            <a:extLst>
              <a:ext uri="{FF2B5EF4-FFF2-40B4-BE49-F238E27FC236}">
                <a16:creationId xmlns:a16="http://schemas.microsoft.com/office/drawing/2014/main" id="{91252F2E-AD91-4523-8522-0D35B6C2FF69}"/>
              </a:ext>
            </a:extLst>
          </p:cNvPr>
          <p:cNvSpPr/>
          <p:nvPr userDrawn="1"/>
        </p:nvSpPr>
        <p:spPr>
          <a:xfrm>
            <a:off x="362081" y="1102129"/>
            <a:ext cx="45719" cy="1617123"/>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2" name="Retângulo 21">
            <a:extLst>
              <a:ext uri="{FF2B5EF4-FFF2-40B4-BE49-F238E27FC236}">
                <a16:creationId xmlns:a16="http://schemas.microsoft.com/office/drawing/2014/main" id="{0084B701-7C5D-43ED-BDD3-03D12D837E62}"/>
              </a:ext>
            </a:extLst>
          </p:cNvPr>
          <p:cNvSpPr/>
          <p:nvPr userDrawn="1"/>
        </p:nvSpPr>
        <p:spPr>
          <a:xfrm>
            <a:off x="362081" y="2963685"/>
            <a:ext cx="45719" cy="1617123"/>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5" name="Retângulo 24">
            <a:extLst>
              <a:ext uri="{FF2B5EF4-FFF2-40B4-BE49-F238E27FC236}">
                <a16:creationId xmlns:a16="http://schemas.microsoft.com/office/drawing/2014/main" id="{6B668B8E-5B78-4F62-8BDC-942EF270C611}"/>
              </a:ext>
            </a:extLst>
          </p:cNvPr>
          <p:cNvSpPr/>
          <p:nvPr userDrawn="1"/>
        </p:nvSpPr>
        <p:spPr>
          <a:xfrm>
            <a:off x="362081" y="4825241"/>
            <a:ext cx="45719" cy="1617123"/>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0" name="Marcador de Posição da Imagem 9">
            <a:extLst>
              <a:ext uri="{FF2B5EF4-FFF2-40B4-BE49-F238E27FC236}">
                <a16:creationId xmlns:a16="http://schemas.microsoft.com/office/drawing/2014/main" id="{22DA165B-F315-4673-B1DC-08CD6FD61882}"/>
              </a:ext>
            </a:extLst>
          </p:cNvPr>
          <p:cNvSpPr>
            <a:spLocks noGrp="1"/>
          </p:cNvSpPr>
          <p:nvPr>
            <p:ph type="pic" sz="quarter" idx="19" hasCustomPrompt="1"/>
          </p:nvPr>
        </p:nvSpPr>
        <p:spPr>
          <a:xfrm>
            <a:off x="8021782" y="1260764"/>
            <a:ext cx="4170218" cy="5597236"/>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
        <p:nvSpPr>
          <p:cNvPr id="15" name="Marcador de Posição do Texto 4">
            <a:extLst>
              <a:ext uri="{FF2B5EF4-FFF2-40B4-BE49-F238E27FC236}">
                <a16:creationId xmlns:a16="http://schemas.microsoft.com/office/drawing/2014/main" id="{361EF140-3398-47B4-89A7-6A6E57D44471}"/>
              </a:ext>
            </a:extLst>
          </p:cNvPr>
          <p:cNvSpPr>
            <a:spLocks noGrp="1"/>
          </p:cNvSpPr>
          <p:nvPr>
            <p:ph type="body" sz="quarter" idx="10" hasCustomPrompt="1"/>
          </p:nvPr>
        </p:nvSpPr>
        <p:spPr>
          <a:xfrm>
            <a:off x="362082" y="253012"/>
            <a:ext cx="9059010"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7" name="Marcador de Posição do Texto 4">
            <a:extLst>
              <a:ext uri="{FF2B5EF4-FFF2-40B4-BE49-F238E27FC236}">
                <a16:creationId xmlns:a16="http://schemas.microsoft.com/office/drawing/2014/main" id="{FD69A608-2D5B-2081-6076-1BA9F1CF6F8C}"/>
              </a:ext>
            </a:extLst>
          </p:cNvPr>
          <p:cNvSpPr>
            <a:spLocks noGrp="1"/>
          </p:cNvSpPr>
          <p:nvPr>
            <p:ph type="body" sz="quarter" idx="20" hasCustomPrompt="1"/>
          </p:nvPr>
        </p:nvSpPr>
        <p:spPr>
          <a:xfrm>
            <a:off x="727841" y="3523331"/>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8" name="Marcador de Posição do Texto 4">
            <a:extLst>
              <a:ext uri="{FF2B5EF4-FFF2-40B4-BE49-F238E27FC236}">
                <a16:creationId xmlns:a16="http://schemas.microsoft.com/office/drawing/2014/main" id="{CD86DA81-4332-44D5-0C4E-7B0C90076BC3}"/>
              </a:ext>
            </a:extLst>
          </p:cNvPr>
          <p:cNvSpPr>
            <a:spLocks noGrp="1"/>
          </p:cNvSpPr>
          <p:nvPr>
            <p:ph type="body" sz="quarter" idx="21" hasCustomPrompt="1"/>
          </p:nvPr>
        </p:nvSpPr>
        <p:spPr>
          <a:xfrm>
            <a:off x="727841" y="2963685"/>
            <a:ext cx="6047032" cy="353369"/>
          </a:xfrm>
          <a:prstGeom prst="rect">
            <a:avLst/>
          </a:prstGeom>
        </p:spPr>
        <p:txBody>
          <a:bodyPr/>
          <a:lstStyle>
            <a:lvl1pPr marL="0" indent="0">
              <a:buNone/>
              <a:defRPr sz="1800" b="1">
                <a:solidFill>
                  <a:srgbClr val="E95426"/>
                </a:solidFill>
                <a:latin typeface="+mn-lt"/>
              </a:defRPr>
            </a:lvl1pPr>
          </a:lstStyle>
          <a:p>
            <a:pPr lvl="0"/>
            <a:r>
              <a:rPr lang="pt-PT" dirty="0" err="1"/>
              <a:t>Text</a:t>
            </a:r>
            <a:r>
              <a:rPr lang="pt-PT" dirty="0"/>
              <a:t> </a:t>
            </a:r>
            <a:r>
              <a:rPr lang="pt-PT" dirty="0" err="1"/>
              <a:t>here</a:t>
            </a:r>
            <a:endParaRPr lang="pt-PT" dirty="0"/>
          </a:p>
        </p:txBody>
      </p:sp>
      <p:sp>
        <p:nvSpPr>
          <p:cNvPr id="9" name="Marcador de Posição do Texto 4">
            <a:extLst>
              <a:ext uri="{FF2B5EF4-FFF2-40B4-BE49-F238E27FC236}">
                <a16:creationId xmlns:a16="http://schemas.microsoft.com/office/drawing/2014/main" id="{8628617B-50EA-D39F-71ED-57CFE633FDF8}"/>
              </a:ext>
            </a:extLst>
          </p:cNvPr>
          <p:cNvSpPr>
            <a:spLocks noGrp="1"/>
          </p:cNvSpPr>
          <p:nvPr>
            <p:ph type="body" sz="quarter" idx="22" hasCustomPrompt="1"/>
          </p:nvPr>
        </p:nvSpPr>
        <p:spPr>
          <a:xfrm>
            <a:off x="727841" y="5384887"/>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3" name="Marcador de Posição do Texto 4">
            <a:extLst>
              <a:ext uri="{FF2B5EF4-FFF2-40B4-BE49-F238E27FC236}">
                <a16:creationId xmlns:a16="http://schemas.microsoft.com/office/drawing/2014/main" id="{8BE3A118-AA8A-D679-CE62-C36D8F014F90}"/>
              </a:ext>
            </a:extLst>
          </p:cNvPr>
          <p:cNvSpPr>
            <a:spLocks noGrp="1"/>
          </p:cNvSpPr>
          <p:nvPr>
            <p:ph type="body" sz="quarter" idx="23" hasCustomPrompt="1"/>
          </p:nvPr>
        </p:nvSpPr>
        <p:spPr>
          <a:xfrm>
            <a:off x="727841" y="4825241"/>
            <a:ext cx="6047032" cy="353369"/>
          </a:xfrm>
          <a:prstGeom prst="rect">
            <a:avLst/>
          </a:prstGeom>
        </p:spPr>
        <p:txBody>
          <a:bodyPr/>
          <a:lstStyle>
            <a:lvl1pPr marL="0" indent="0">
              <a:buNone/>
              <a:defRPr sz="1800" b="1">
                <a:solidFill>
                  <a:srgbClr val="E64424"/>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61660673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ackground Title">
    <p:spTree>
      <p:nvGrpSpPr>
        <p:cNvPr id="1" name=""/>
        <p:cNvGrpSpPr/>
        <p:nvPr/>
      </p:nvGrpSpPr>
      <p:grpSpPr>
        <a:xfrm>
          <a:off x="0" y="0"/>
          <a:ext cx="0" cy="0"/>
          <a:chOff x="0" y="0"/>
          <a:chExt cx="0" cy="0"/>
        </a:xfrm>
      </p:grpSpPr>
      <p:pic>
        <p:nvPicPr>
          <p:cNvPr id="7" name="Imagem 6" descr="Uma imagem com captura de ecrã, Gráficos, texto, design gráfico&#10;&#10;Os conteúdos gerados por IA poderão estar incorretos.">
            <a:extLst>
              <a:ext uri="{FF2B5EF4-FFF2-40B4-BE49-F238E27FC236}">
                <a16:creationId xmlns:a16="http://schemas.microsoft.com/office/drawing/2014/main" id="{36BEB8DE-A9AD-00CB-4224-35458A257AA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599337" cy="483986"/>
          </a:xfrm>
          <a:prstGeom prst="rect">
            <a:avLst/>
          </a:prstGeom>
        </p:spPr>
        <p:txBody>
          <a:bodyPr/>
          <a:lstStyle>
            <a:lvl1pPr marL="0" indent="0">
              <a:buNone/>
              <a:defRPr sz="3200" b="1">
                <a:solidFill>
                  <a:schemeClr val="bg1"/>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482137" y="2651760"/>
            <a:ext cx="11330247" cy="381554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81570341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84FACAE-EF87-2C1D-74CB-403AFF0EAA42}"/>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743498" y="3767966"/>
            <a:ext cx="4705003" cy="790385"/>
          </a:xfrm>
          <a:prstGeom prst="rect">
            <a:avLst/>
          </a:prstGeom>
        </p:spPr>
        <p:txBody>
          <a:bodyPr/>
          <a:lstStyle>
            <a:lvl1pPr marL="0" indent="0" algn="ctr">
              <a:buNone/>
              <a:defRPr sz="6100" b="1">
                <a:solidFill>
                  <a:srgbClr val="283143"/>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743499" y="4822166"/>
            <a:ext cx="4705002" cy="569342"/>
          </a:xfrm>
          <a:prstGeom prst="rect">
            <a:avLst/>
          </a:prstGeom>
        </p:spPr>
        <p:txBody>
          <a:bodyPr/>
          <a:lstStyle>
            <a:lvl1pPr marL="0" indent="0" algn="ctr">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F83FD3E8-7295-8B72-9C2C-37F4837C10D2}"/>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168619137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Imagem 3" descr="Uma imagem com texto, captura de ecrã, Gráficos, design gráfico&#10;&#10;Os conteúdos gerados por IA poderão estar incorretos.">
            <a:extLst>
              <a:ext uri="{FF2B5EF4-FFF2-40B4-BE49-F238E27FC236}">
                <a16:creationId xmlns:a16="http://schemas.microsoft.com/office/drawing/2014/main" id="{084FACAE-EF87-2C1D-74CB-403AFF0EAA4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7135092" y="1689579"/>
            <a:ext cx="4705003" cy="790385"/>
          </a:xfrm>
          <a:prstGeom prst="rect">
            <a:avLst/>
          </a:prstGeom>
        </p:spPr>
        <p:txBody>
          <a:bodyPr/>
          <a:lstStyle>
            <a:lvl1pPr marL="0" indent="0" algn="ctr">
              <a:buNone/>
              <a:defRPr sz="6100" b="1">
                <a:solidFill>
                  <a:srgbClr val="E64424"/>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7135093" y="2978727"/>
            <a:ext cx="4705002" cy="3090240"/>
          </a:xfrm>
          <a:prstGeom prst="rect">
            <a:avLst/>
          </a:prstGeom>
        </p:spPr>
        <p:txBody>
          <a:bodyPr/>
          <a:lstStyle>
            <a:lvl1pPr marL="0" indent="0">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2F288939-FC5F-9AC4-0CA8-AE6E494984F4}"/>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363793445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and text 01">
  <p:cSld name="3_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425204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28" Type="http://schemas.openxmlformats.org/officeDocument/2006/relationships/theme" Target="../theme/theme2.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slideLayout" Target="../slideLayouts/slideLayout5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26" Type="http://schemas.openxmlformats.org/officeDocument/2006/relationships/slideLayout" Target="../slideLayouts/slideLayout79.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5" Type="http://schemas.openxmlformats.org/officeDocument/2006/relationships/slideLayout" Target="../slideLayouts/slideLayout78.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slideLayout" Target="../slideLayouts/slideLayout77.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slideLayout" Target="../slideLayouts/slideLayout76.xml"/><Relationship Id="rId28" Type="http://schemas.openxmlformats.org/officeDocument/2006/relationships/theme" Target="../theme/theme3.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 Id="rId27"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1763717"/>
      </p:ext>
    </p:extLst>
  </p:cSld>
  <p:clrMap bg1="lt1" tx1="dk1" bg2="lt2" tx2="dk2" accent1="accent1" accent2="accent2" accent3="accent3" accent4="accent4" accent5="accent5" accent6="accent6" hlink="hlink" folHlink="folHlink"/>
  <p:sldLayoutIdLst>
    <p:sldLayoutId id="2147483691" r:id="rId1"/>
    <p:sldLayoutId id="2147483745" r:id="rId2"/>
    <p:sldLayoutId id="2147483739" r:id="rId3"/>
    <p:sldLayoutId id="2147483746" r:id="rId4"/>
    <p:sldLayoutId id="2147483738" r:id="rId5"/>
    <p:sldLayoutId id="2147483740" r:id="rId6"/>
    <p:sldLayoutId id="2147483741" r:id="rId7"/>
    <p:sldLayoutId id="2147483692" r:id="rId8"/>
    <p:sldLayoutId id="2147483710" r:id="rId9"/>
    <p:sldLayoutId id="2147483715" r:id="rId10"/>
    <p:sldLayoutId id="2147483742" r:id="rId11"/>
    <p:sldLayoutId id="2147483743" r:id="rId12"/>
    <p:sldLayoutId id="2147483718" r:id="rId13"/>
    <p:sldLayoutId id="2147483719" r:id="rId14"/>
    <p:sldLayoutId id="2147483720" r:id="rId15"/>
    <p:sldLayoutId id="2147483721" r:id="rId16"/>
    <p:sldLayoutId id="2147483701" r:id="rId17"/>
    <p:sldLayoutId id="2147483727" r:id="rId18"/>
    <p:sldLayoutId id="2147483728" r:id="rId19"/>
    <p:sldLayoutId id="2147483711" r:id="rId20"/>
    <p:sldLayoutId id="2147483730" r:id="rId21"/>
    <p:sldLayoutId id="2147483731" r:id="rId22"/>
    <p:sldLayoutId id="2147483699" r:id="rId23"/>
    <p:sldLayoutId id="2147483712" r:id="rId24"/>
    <p:sldLayoutId id="2147483744" r:id="rId25"/>
    <p:sldLayoutId id="2147483737" r:id="rId2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3487921861"/>
      </p:ext>
    </p:extLst>
  </p:cSld>
  <p:clrMap bg1="lt1" tx1="dk1" bg2="dk2" tx2="lt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 id="2147483765" r:id="rId18"/>
    <p:sldLayoutId id="2147483766" r:id="rId19"/>
    <p:sldLayoutId id="2147483767" r:id="rId20"/>
    <p:sldLayoutId id="2147483768" r:id="rId21"/>
    <p:sldLayoutId id="2147483769" r:id="rId22"/>
    <p:sldLayoutId id="2147483770" r:id="rId23"/>
    <p:sldLayoutId id="2147483771" r:id="rId24"/>
    <p:sldLayoutId id="2147483772" r:id="rId25"/>
    <p:sldLayoutId id="2147483773" r:id="rId26"/>
    <p:sldLayoutId id="2147483774" r:id="rId2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9751223"/>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 id="2147483793" r:id="rId18"/>
    <p:sldLayoutId id="2147483794" r:id="rId19"/>
    <p:sldLayoutId id="2147483795" r:id="rId20"/>
    <p:sldLayoutId id="2147483796" r:id="rId21"/>
    <p:sldLayoutId id="2147483797" r:id="rId22"/>
    <p:sldLayoutId id="2147483798" r:id="rId23"/>
    <p:sldLayoutId id="2147483799" r:id="rId24"/>
    <p:sldLayoutId id="2147483800" r:id="rId25"/>
    <p:sldLayoutId id="2147483801" r:id="rId26"/>
    <p:sldLayoutId id="2147483802"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hyperlink" Target="http://www.flickr.com/photos/co-laborate/7269014958/in/set-72157629894069392" TargetMode="External"/><Relationship Id="rId2" Type="http://schemas.openxmlformats.org/officeDocument/2006/relationships/image" Target="../media/image35.jpe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8" Type="http://schemas.openxmlformats.org/officeDocument/2006/relationships/hyperlink" Target="https://www.usebubbles.com/blog/effective-self-evaluation-techniques-guide" TargetMode="External"/><Relationship Id="rId3" Type="http://schemas.openxmlformats.org/officeDocument/2006/relationships/hyperlink" Target="https://asana.com/resources/process-mapping" TargetMode="External"/><Relationship Id="rId7" Type="http://schemas.openxmlformats.org/officeDocument/2006/relationships/hyperlink" Target="https://www.solarpowereurope.org/insights/outlooks/global-market-outlook-for-solar-power-2023-2027/detail" TargetMode="External"/><Relationship Id="rId2" Type="http://schemas.openxmlformats.org/officeDocument/2006/relationships/hyperlink" Target="https://doi.org/10.4018/978-1-5225-2808-1.ch005" TargetMode="External"/><Relationship Id="rId1" Type="http://schemas.openxmlformats.org/officeDocument/2006/relationships/slideLayout" Target="../slideLayouts/slideLayout11.xml"/><Relationship Id="rId6" Type="http://schemas.openxmlformats.org/officeDocument/2006/relationships/hyperlink" Target="https://doi.org/10.3390/electronics14061159" TargetMode="External"/><Relationship Id="rId5" Type="http://schemas.openxmlformats.org/officeDocument/2006/relationships/hyperlink" Target="https://www.nextgenlearning.org/articles/getting-to-know-you-learner-profiles-for-personalization" TargetMode="External"/><Relationship Id="rId4" Type="http://schemas.openxmlformats.org/officeDocument/2006/relationships/hyperlink" Target="https://www.oecd.org/en/publications/assessing-and-anticipating-skills-for-the-green-transition_28fa0bb5-en.html" TargetMode="External"/><Relationship Id="rId9" Type="http://schemas.openxmlformats.org/officeDocument/2006/relationships/hyperlink" Target="https://thirst.io/blog/how-to-identify-skills-gaps-2025-guide/"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00D05F31-03FA-C3E5-899D-B5939BD858F4}"/>
              </a:ext>
            </a:extLst>
          </p:cNvPr>
          <p:cNvSpPr>
            <a:spLocks noGrp="1"/>
          </p:cNvSpPr>
          <p:nvPr>
            <p:ph type="body" sz="quarter" idx="10"/>
          </p:nvPr>
        </p:nvSpPr>
        <p:spPr>
          <a:xfrm>
            <a:off x="441314" y="3333777"/>
            <a:ext cx="4838550" cy="1762299"/>
          </a:xfrm>
        </p:spPr>
        <p:txBody>
          <a:bodyPr lIns="91440" tIns="45720" rIns="91440" bIns="45720" anchor="t"/>
          <a:lstStyle/>
          <a:p>
            <a:r>
              <a:rPr lang="it-IT" dirty="0"/>
              <a:t>Modulo 2:</a:t>
            </a:r>
          </a:p>
          <a:p>
            <a:r>
              <a:rPr lang="it-IT" dirty="0"/>
              <a:t>Competenze e bisogni personali</a:t>
            </a:r>
          </a:p>
        </p:txBody>
      </p:sp>
    </p:spTree>
    <p:extLst>
      <p:ext uri="{BB962C8B-B14F-4D97-AF65-F5344CB8AC3E}">
        <p14:creationId xmlns:p14="http://schemas.microsoft.com/office/powerpoint/2010/main" val="38077687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468B2-C479-72C7-C37A-45F50DD30715}"/>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2BD05072-D765-FA28-DAE3-A55F17E4E71F}"/>
              </a:ext>
            </a:extLst>
          </p:cNvPr>
          <p:cNvSpPr txBox="1"/>
          <p:nvPr/>
        </p:nvSpPr>
        <p:spPr>
          <a:xfrm>
            <a:off x="183499" y="2347740"/>
            <a:ext cx="6170132"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69010" indent="-283210">
              <a:buFont typeface="Wingdings"/>
              <a:buChar char="ü"/>
            </a:pPr>
            <a:r>
              <a:rPr lang="it-IT" dirty="0"/>
              <a:t>Ricerca in uno o più settori rilevanti per la partecipante</a:t>
            </a:r>
          </a:p>
          <a:p>
            <a:pPr marL="969010" indent="-283210">
              <a:buFont typeface="Wingdings"/>
              <a:buChar char="ü"/>
            </a:pPr>
            <a:r>
              <a:rPr lang="it-IT" dirty="0"/>
              <a:t>Esplorare la domanda di competenze attuali e future</a:t>
            </a:r>
          </a:p>
          <a:p>
            <a:pPr marL="969010" indent="-283210">
              <a:buFont typeface="Wingdings"/>
              <a:buChar char="ü"/>
            </a:pPr>
            <a:r>
              <a:rPr lang="it-IT" dirty="0"/>
              <a:t>Analizzare i settori con carenza di competenze</a:t>
            </a:r>
          </a:p>
          <a:p>
            <a:pPr marL="969010" indent="-283210">
              <a:buFont typeface="Wingdings"/>
              <a:buChar char="ü"/>
            </a:pPr>
            <a:r>
              <a:rPr lang="it-IT" dirty="0"/>
              <a:t>Bisogni nei settori digitale e green</a:t>
            </a:r>
            <a:endParaRPr lang="en-US" dirty="0">
              <a:ea typeface="Calibri" panose="020F0502020204030204"/>
              <a:cs typeface="Calibri" panose="020F0502020204030204"/>
            </a:endParaRPr>
          </a:p>
        </p:txBody>
      </p:sp>
      <p:sp>
        <p:nvSpPr>
          <p:cNvPr id="13" name="TextBox 12">
            <a:extLst>
              <a:ext uri="{FF2B5EF4-FFF2-40B4-BE49-F238E27FC236}">
                <a16:creationId xmlns:a16="http://schemas.microsoft.com/office/drawing/2014/main" id="{F9DEEF9D-055A-E0B7-793D-613565BC8E80}"/>
              </a:ext>
            </a:extLst>
          </p:cNvPr>
          <p:cNvSpPr txBox="1"/>
          <p:nvPr/>
        </p:nvSpPr>
        <p:spPr>
          <a:xfrm>
            <a:off x="362081" y="5290985"/>
            <a:ext cx="496699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69010" indent="-283210">
              <a:buFont typeface="Wingdings"/>
              <a:buChar char="ü"/>
            </a:pPr>
            <a:r>
              <a:rPr lang="it-IT" dirty="0">
                <a:ea typeface="Calibri" panose="020F0502020204030204"/>
                <a:cs typeface="Calibri" panose="020F0502020204030204"/>
              </a:rPr>
              <a:t>Tipologie di competenze</a:t>
            </a:r>
          </a:p>
          <a:p>
            <a:pPr marL="969010" indent="-283210">
              <a:buFont typeface="Wingdings"/>
              <a:buChar char="ü"/>
            </a:pPr>
            <a:r>
              <a:rPr lang="it-IT" dirty="0">
                <a:ea typeface="Calibri" panose="020F0502020204030204"/>
                <a:cs typeface="Calibri" panose="020F0502020204030204"/>
              </a:rPr>
              <a:t>Fonti delle competenze</a:t>
            </a:r>
          </a:p>
          <a:p>
            <a:pPr marL="969010" indent="-283210">
              <a:buFont typeface="Wingdings"/>
              <a:buChar char="ü"/>
            </a:pPr>
            <a:r>
              <a:rPr lang="it-IT" dirty="0">
                <a:ea typeface="Calibri" panose="020F0502020204030204"/>
                <a:cs typeface="Calibri" panose="020F0502020204030204"/>
              </a:rPr>
              <a:t>Dall’esperienza alle competenze</a:t>
            </a:r>
            <a:endParaRPr lang="en-US" dirty="0">
              <a:ea typeface="Calibri" panose="020F0502020204030204"/>
              <a:cs typeface="Calibri" panose="020F0502020204030204"/>
            </a:endParaRPr>
          </a:p>
        </p:txBody>
      </p:sp>
      <p:sp>
        <p:nvSpPr>
          <p:cNvPr id="15" name="TextBox 14">
            <a:extLst>
              <a:ext uri="{FF2B5EF4-FFF2-40B4-BE49-F238E27FC236}">
                <a16:creationId xmlns:a16="http://schemas.microsoft.com/office/drawing/2014/main" id="{AAE4DBC9-7380-6FB4-2E52-3C97B10799C9}"/>
              </a:ext>
            </a:extLst>
          </p:cNvPr>
          <p:cNvSpPr txBox="1"/>
          <p:nvPr/>
        </p:nvSpPr>
        <p:spPr>
          <a:xfrm>
            <a:off x="6411166" y="2505670"/>
            <a:ext cx="515360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69010" indent="-283210">
              <a:buFont typeface="Wingdings"/>
              <a:buChar char="ü"/>
            </a:pPr>
            <a:r>
              <a:rPr lang="it-IT" dirty="0"/>
              <a:t>Confrontare le proprie competenze con i bisogni del settore</a:t>
            </a:r>
          </a:p>
          <a:p>
            <a:pPr marL="969010" indent="-283210">
              <a:buFont typeface="Wingdings"/>
              <a:buChar char="ü"/>
            </a:pPr>
            <a:r>
              <a:rPr lang="it-IT" dirty="0"/>
              <a:t>Identificare le aree di sviluppo</a:t>
            </a:r>
            <a:endParaRPr lang="en-US" dirty="0">
              <a:ea typeface="Calibri" panose="020F0502020204030204"/>
              <a:cs typeface="Calibri" panose="020F0502020204030204"/>
            </a:endParaRPr>
          </a:p>
        </p:txBody>
      </p:sp>
      <p:sp>
        <p:nvSpPr>
          <p:cNvPr id="17" name="TextBox 16">
            <a:extLst>
              <a:ext uri="{FF2B5EF4-FFF2-40B4-BE49-F238E27FC236}">
                <a16:creationId xmlns:a16="http://schemas.microsoft.com/office/drawing/2014/main" id="{41D97C20-5DEF-7EA9-77BE-FCB604A26147}"/>
              </a:ext>
            </a:extLst>
          </p:cNvPr>
          <p:cNvSpPr txBox="1"/>
          <p:nvPr/>
        </p:nvSpPr>
        <p:spPr>
          <a:xfrm>
            <a:off x="6365031" y="5233925"/>
            <a:ext cx="534799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69010" indent="-283210">
              <a:buFont typeface="Wingdings"/>
              <a:buChar char="ü"/>
            </a:pPr>
            <a:r>
              <a:rPr lang="it-IT" dirty="0"/>
              <a:t>Progettare il proprio profilo</a:t>
            </a:r>
          </a:p>
          <a:p>
            <a:pPr marL="969010" indent="-283210">
              <a:buFont typeface="Wingdings"/>
              <a:buChar char="ü"/>
            </a:pPr>
            <a:endParaRPr lang="en-US" dirty="0"/>
          </a:p>
        </p:txBody>
      </p:sp>
      <p:sp>
        <p:nvSpPr>
          <p:cNvPr id="5" name="Marcador de Posição do Texto 1">
            <a:extLst>
              <a:ext uri="{FF2B5EF4-FFF2-40B4-BE49-F238E27FC236}">
                <a16:creationId xmlns:a16="http://schemas.microsoft.com/office/drawing/2014/main" id="{DE847411-856E-77DC-1170-FD8F886DE6E4}"/>
              </a:ext>
            </a:extLst>
          </p:cNvPr>
          <p:cNvSpPr>
            <a:spLocks noGrp="1"/>
          </p:cNvSpPr>
          <p:nvPr>
            <p:ph type="body" sz="quarter" idx="10"/>
          </p:nvPr>
        </p:nvSpPr>
        <p:spPr>
          <a:xfrm>
            <a:off x="362081" y="253012"/>
            <a:ext cx="9829323" cy="483986"/>
          </a:xfrm>
        </p:spPr>
        <p:txBody>
          <a:bodyPr/>
          <a:lstStyle/>
          <a:p>
            <a:r>
              <a:rPr lang="it-IT" dirty="0"/>
              <a:t>MODULO 2: Competenze e bisogni personali – UNITÀ (1h 15 min)</a:t>
            </a:r>
          </a:p>
        </p:txBody>
      </p:sp>
      <p:grpSp>
        <p:nvGrpSpPr>
          <p:cNvPr id="2" name="Group 11">
            <a:extLst>
              <a:ext uri="{FF2B5EF4-FFF2-40B4-BE49-F238E27FC236}">
                <a16:creationId xmlns:a16="http://schemas.microsoft.com/office/drawing/2014/main" id="{C9A2B31F-A76A-36CE-CA29-BC28E39B5E82}"/>
              </a:ext>
            </a:extLst>
          </p:cNvPr>
          <p:cNvGrpSpPr/>
          <p:nvPr/>
        </p:nvGrpSpPr>
        <p:grpSpPr>
          <a:xfrm>
            <a:off x="840424" y="1284799"/>
            <a:ext cx="4750217" cy="896771"/>
            <a:chOff x="415948" y="1272847"/>
            <a:chExt cx="4750217" cy="896771"/>
          </a:xfrm>
        </p:grpSpPr>
        <p:sp>
          <p:nvSpPr>
            <p:cNvPr id="3" name="Retângulo: Cantos Arredondados 4">
              <a:extLst>
                <a:ext uri="{FF2B5EF4-FFF2-40B4-BE49-F238E27FC236}">
                  <a16:creationId xmlns:a16="http://schemas.microsoft.com/office/drawing/2014/main" id="{B786B225-2125-E48D-421C-5B59DEFAECAA}"/>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tângulo: Cantos Arredondados 11">
              <a:extLst>
                <a:ext uri="{FF2B5EF4-FFF2-40B4-BE49-F238E27FC236}">
                  <a16:creationId xmlns:a16="http://schemas.microsoft.com/office/drawing/2014/main" id="{6AF7CB24-9F3A-D269-07FF-03BEA0B584A4}"/>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aixaDeTexto 18">
              <a:extLst>
                <a:ext uri="{FF2B5EF4-FFF2-40B4-BE49-F238E27FC236}">
                  <a16:creationId xmlns:a16="http://schemas.microsoft.com/office/drawing/2014/main" id="{855F2301-3EAF-88F4-330D-E7257A1C9BA8}"/>
                </a:ext>
              </a:extLst>
            </p:cNvPr>
            <p:cNvSpPr txBox="1"/>
            <p:nvPr/>
          </p:nvSpPr>
          <p:spPr>
            <a:xfrm>
              <a:off x="1460979" y="1439017"/>
              <a:ext cx="3556932" cy="646331"/>
            </a:xfrm>
            <a:prstGeom prst="rect">
              <a:avLst/>
            </a:prstGeom>
            <a:noFill/>
          </p:spPr>
          <p:txBody>
            <a:bodyPr wrap="square" rtlCol="0">
              <a:spAutoFit/>
            </a:bodyPr>
            <a:lstStyle/>
            <a:p>
              <a:r>
                <a:rPr lang="it-IT" dirty="0"/>
                <a:t>Competenze richieste nel mondo che ci circonda</a:t>
              </a:r>
              <a:endParaRPr lang="en-GB" dirty="0">
                <a:solidFill>
                  <a:schemeClr val="bg2">
                    <a:lumMod val="10000"/>
                  </a:schemeClr>
                </a:solidFill>
              </a:endParaRPr>
            </a:p>
          </p:txBody>
        </p:sp>
        <p:sp>
          <p:nvSpPr>
            <p:cNvPr id="7" name="TextBox 5">
              <a:extLst>
                <a:ext uri="{FF2B5EF4-FFF2-40B4-BE49-F238E27FC236}">
                  <a16:creationId xmlns:a16="http://schemas.microsoft.com/office/drawing/2014/main" id="{797FA57F-BB89-7ABB-AAB3-A8B8A6DE7704}"/>
                </a:ext>
              </a:extLst>
            </p:cNvPr>
            <p:cNvSpPr txBox="1"/>
            <p:nvPr/>
          </p:nvSpPr>
          <p:spPr>
            <a:xfrm>
              <a:off x="473484" y="1398066"/>
              <a:ext cx="781703" cy="646331"/>
            </a:xfrm>
            <a:prstGeom prst="rect">
              <a:avLst/>
            </a:prstGeom>
            <a:noFill/>
          </p:spPr>
          <p:txBody>
            <a:bodyPr wrap="square" rtlCol="0">
              <a:spAutoFit/>
            </a:bodyPr>
            <a:lstStyle/>
            <a:p>
              <a:pPr algn="ctr"/>
              <a:r>
                <a:rPr lang="en-GB" b="1" dirty="0" err="1">
                  <a:solidFill>
                    <a:schemeClr val="bg1"/>
                  </a:solidFill>
                </a:rPr>
                <a:t>Unità</a:t>
              </a:r>
              <a:r>
                <a:rPr lang="en-GB" b="1" dirty="0">
                  <a:solidFill>
                    <a:schemeClr val="bg1"/>
                  </a:solidFill>
                </a:rPr>
                <a:t> 2.1 </a:t>
              </a:r>
            </a:p>
          </p:txBody>
        </p:sp>
      </p:grpSp>
      <p:grpSp>
        <p:nvGrpSpPr>
          <p:cNvPr id="8" name="Group 11">
            <a:extLst>
              <a:ext uri="{FF2B5EF4-FFF2-40B4-BE49-F238E27FC236}">
                <a16:creationId xmlns:a16="http://schemas.microsoft.com/office/drawing/2014/main" id="{E5D9C444-15AA-45FC-EBA6-C8F3FFB882EF}"/>
              </a:ext>
            </a:extLst>
          </p:cNvPr>
          <p:cNvGrpSpPr/>
          <p:nvPr/>
        </p:nvGrpSpPr>
        <p:grpSpPr>
          <a:xfrm>
            <a:off x="6962810" y="1284797"/>
            <a:ext cx="4750217" cy="896771"/>
            <a:chOff x="415948" y="1272847"/>
            <a:chExt cx="4750217" cy="896771"/>
          </a:xfrm>
        </p:grpSpPr>
        <p:sp>
          <p:nvSpPr>
            <p:cNvPr id="12" name="Retângulo: Cantos Arredondados 4">
              <a:extLst>
                <a:ext uri="{FF2B5EF4-FFF2-40B4-BE49-F238E27FC236}">
                  <a16:creationId xmlns:a16="http://schemas.microsoft.com/office/drawing/2014/main" id="{59A5555C-8E41-AB0E-570A-6A68DAE46D7F}"/>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tângulo: Cantos Arredondados 11">
              <a:extLst>
                <a:ext uri="{FF2B5EF4-FFF2-40B4-BE49-F238E27FC236}">
                  <a16:creationId xmlns:a16="http://schemas.microsoft.com/office/drawing/2014/main" id="{60592A44-0748-42AC-20E3-A0DD4F91F028}"/>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CaixaDeTexto 18">
              <a:extLst>
                <a:ext uri="{FF2B5EF4-FFF2-40B4-BE49-F238E27FC236}">
                  <a16:creationId xmlns:a16="http://schemas.microsoft.com/office/drawing/2014/main" id="{96FA8932-4CEE-AB88-1797-914B637893CB}"/>
                </a:ext>
              </a:extLst>
            </p:cNvPr>
            <p:cNvSpPr txBox="1"/>
            <p:nvPr/>
          </p:nvSpPr>
          <p:spPr>
            <a:xfrm>
              <a:off x="1460979" y="1439017"/>
              <a:ext cx="3556932" cy="369332"/>
            </a:xfrm>
            <a:prstGeom prst="rect">
              <a:avLst/>
            </a:prstGeom>
            <a:noFill/>
          </p:spPr>
          <p:txBody>
            <a:bodyPr wrap="square" rtlCol="0">
              <a:spAutoFit/>
            </a:bodyPr>
            <a:lstStyle/>
            <a:p>
              <a:r>
                <a:rPr lang="it-IT" dirty="0"/>
                <a:t>Colmare il divario</a:t>
              </a:r>
              <a:endParaRPr lang="en-GB" dirty="0">
                <a:solidFill>
                  <a:schemeClr val="bg2">
                    <a:lumMod val="10000"/>
                  </a:schemeClr>
                </a:solidFill>
              </a:endParaRPr>
            </a:p>
          </p:txBody>
        </p:sp>
        <p:sp>
          <p:nvSpPr>
            <p:cNvPr id="20" name="TextBox 5">
              <a:extLst>
                <a:ext uri="{FF2B5EF4-FFF2-40B4-BE49-F238E27FC236}">
                  <a16:creationId xmlns:a16="http://schemas.microsoft.com/office/drawing/2014/main" id="{4FED7FE2-4C24-5E77-54DC-BDB504AF5564}"/>
                </a:ext>
              </a:extLst>
            </p:cNvPr>
            <p:cNvSpPr txBox="1"/>
            <p:nvPr/>
          </p:nvSpPr>
          <p:spPr>
            <a:xfrm>
              <a:off x="473484" y="1398066"/>
              <a:ext cx="781703" cy="646331"/>
            </a:xfrm>
            <a:prstGeom prst="rect">
              <a:avLst/>
            </a:prstGeom>
            <a:noFill/>
          </p:spPr>
          <p:txBody>
            <a:bodyPr wrap="square" rtlCol="0">
              <a:spAutoFit/>
            </a:bodyPr>
            <a:lstStyle/>
            <a:p>
              <a:pPr algn="ctr"/>
              <a:r>
                <a:rPr lang="en-GB" b="1" dirty="0" err="1">
                  <a:solidFill>
                    <a:schemeClr val="bg1"/>
                  </a:solidFill>
                </a:rPr>
                <a:t>Unità</a:t>
              </a:r>
              <a:r>
                <a:rPr lang="en-GB" b="1" dirty="0">
                  <a:solidFill>
                    <a:schemeClr val="bg1"/>
                  </a:solidFill>
                </a:rPr>
                <a:t> 2.3 </a:t>
              </a:r>
            </a:p>
          </p:txBody>
        </p:sp>
      </p:grpSp>
      <p:grpSp>
        <p:nvGrpSpPr>
          <p:cNvPr id="26" name="Group 11">
            <a:extLst>
              <a:ext uri="{FF2B5EF4-FFF2-40B4-BE49-F238E27FC236}">
                <a16:creationId xmlns:a16="http://schemas.microsoft.com/office/drawing/2014/main" id="{845F3C23-4A77-483E-2473-9D4BE0EDE150}"/>
              </a:ext>
            </a:extLst>
          </p:cNvPr>
          <p:cNvGrpSpPr/>
          <p:nvPr/>
        </p:nvGrpSpPr>
        <p:grpSpPr>
          <a:xfrm>
            <a:off x="897960" y="4228044"/>
            <a:ext cx="4750217" cy="896771"/>
            <a:chOff x="415948" y="1272847"/>
            <a:chExt cx="4750217" cy="896771"/>
          </a:xfrm>
        </p:grpSpPr>
        <p:sp>
          <p:nvSpPr>
            <p:cNvPr id="27" name="Retângulo: Cantos Arredondados 4">
              <a:extLst>
                <a:ext uri="{FF2B5EF4-FFF2-40B4-BE49-F238E27FC236}">
                  <a16:creationId xmlns:a16="http://schemas.microsoft.com/office/drawing/2014/main" id="{8726A5C7-BC70-EEDF-35A9-F09B3CE4075B}"/>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tângulo: Cantos Arredondados 11">
              <a:extLst>
                <a:ext uri="{FF2B5EF4-FFF2-40B4-BE49-F238E27FC236}">
                  <a16:creationId xmlns:a16="http://schemas.microsoft.com/office/drawing/2014/main" id="{B2E9C2F6-700D-7024-A419-DF52C5FE325A}"/>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CaixaDeTexto 18">
              <a:extLst>
                <a:ext uri="{FF2B5EF4-FFF2-40B4-BE49-F238E27FC236}">
                  <a16:creationId xmlns:a16="http://schemas.microsoft.com/office/drawing/2014/main" id="{D648A3BD-4842-CB43-2DF8-950D53368568}"/>
                </a:ext>
              </a:extLst>
            </p:cNvPr>
            <p:cNvSpPr txBox="1"/>
            <p:nvPr/>
          </p:nvSpPr>
          <p:spPr>
            <a:xfrm>
              <a:off x="1460979" y="1439017"/>
              <a:ext cx="3556932" cy="369332"/>
            </a:xfrm>
            <a:prstGeom prst="rect">
              <a:avLst/>
            </a:prstGeom>
            <a:noFill/>
          </p:spPr>
          <p:txBody>
            <a:bodyPr wrap="square" rtlCol="0">
              <a:spAutoFit/>
            </a:bodyPr>
            <a:lstStyle/>
            <a:p>
              <a:r>
                <a:rPr lang="it-IT" dirty="0"/>
                <a:t>Auto-mappatura</a:t>
              </a:r>
              <a:endParaRPr lang="en-GB" dirty="0">
                <a:solidFill>
                  <a:schemeClr val="bg2">
                    <a:lumMod val="10000"/>
                  </a:schemeClr>
                </a:solidFill>
              </a:endParaRPr>
            </a:p>
          </p:txBody>
        </p:sp>
        <p:sp>
          <p:nvSpPr>
            <p:cNvPr id="30" name="TextBox 5">
              <a:extLst>
                <a:ext uri="{FF2B5EF4-FFF2-40B4-BE49-F238E27FC236}">
                  <a16:creationId xmlns:a16="http://schemas.microsoft.com/office/drawing/2014/main" id="{BDF3D8D8-B19E-248D-571D-FE6CF415EAA2}"/>
                </a:ext>
              </a:extLst>
            </p:cNvPr>
            <p:cNvSpPr txBox="1"/>
            <p:nvPr/>
          </p:nvSpPr>
          <p:spPr>
            <a:xfrm>
              <a:off x="473484" y="1398066"/>
              <a:ext cx="781703" cy="646331"/>
            </a:xfrm>
            <a:prstGeom prst="rect">
              <a:avLst/>
            </a:prstGeom>
            <a:noFill/>
          </p:spPr>
          <p:txBody>
            <a:bodyPr wrap="square" rtlCol="0">
              <a:spAutoFit/>
            </a:bodyPr>
            <a:lstStyle/>
            <a:p>
              <a:pPr algn="ctr"/>
              <a:r>
                <a:rPr lang="en-GB" b="1" dirty="0" err="1">
                  <a:solidFill>
                    <a:schemeClr val="bg1"/>
                  </a:solidFill>
                </a:rPr>
                <a:t>Unità</a:t>
              </a:r>
              <a:r>
                <a:rPr lang="en-GB" b="1" dirty="0">
                  <a:solidFill>
                    <a:schemeClr val="bg1"/>
                  </a:solidFill>
                </a:rPr>
                <a:t> 2.2</a:t>
              </a:r>
            </a:p>
          </p:txBody>
        </p:sp>
      </p:grpSp>
      <p:grpSp>
        <p:nvGrpSpPr>
          <p:cNvPr id="31" name="Group 11">
            <a:extLst>
              <a:ext uri="{FF2B5EF4-FFF2-40B4-BE49-F238E27FC236}">
                <a16:creationId xmlns:a16="http://schemas.microsoft.com/office/drawing/2014/main" id="{92DB02C1-EDFC-292D-1D92-13AA5F02BDE2}"/>
              </a:ext>
            </a:extLst>
          </p:cNvPr>
          <p:cNvGrpSpPr/>
          <p:nvPr/>
        </p:nvGrpSpPr>
        <p:grpSpPr>
          <a:xfrm>
            <a:off x="6962809" y="4255254"/>
            <a:ext cx="4750217" cy="896771"/>
            <a:chOff x="415948" y="1272847"/>
            <a:chExt cx="4750217" cy="896771"/>
          </a:xfrm>
        </p:grpSpPr>
        <p:sp>
          <p:nvSpPr>
            <p:cNvPr id="32" name="Retângulo: Cantos Arredondados 4">
              <a:extLst>
                <a:ext uri="{FF2B5EF4-FFF2-40B4-BE49-F238E27FC236}">
                  <a16:creationId xmlns:a16="http://schemas.microsoft.com/office/drawing/2014/main" id="{4EF03316-DE7E-A746-E7C6-5AE86A434E02}"/>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tângulo: Cantos Arredondados 11">
              <a:extLst>
                <a:ext uri="{FF2B5EF4-FFF2-40B4-BE49-F238E27FC236}">
                  <a16:creationId xmlns:a16="http://schemas.microsoft.com/office/drawing/2014/main" id="{42F00E12-1E1D-0805-8336-8201EB829107}"/>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CaixaDeTexto 18">
              <a:extLst>
                <a:ext uri="{FF2B5EF4-FFF2-40B4-BE49-F238E27FC236}">
                  <a16:creationId xmlns:a16="http://schemas.microsoft.com/office/drawing/2014/main" id="{42C2543D-6023-3484-11DF-FB964E82F186}"/>
                </a:ext>
              </a:extLst>
            </p:cNvPr>
            <p:cNvSpPr txBox="1"/>
            <p:nvPr/>
          </p:nvSpPr>
          <p:spPr>
            <a:xfrm>
              <a:off x="1460979" y="1439017"/>
              <a:ext cx="3556932" cy="646331"/>
            </a:xfrm>
            <a:prstGeom prst="rect">
              <a:avLst/>
            </a:prstGeom>
            <a:noFill/>
          </p:spPr>
          <p:txBody>
            <a:bodyPr wrap="square" rtlCol="0">
              <a:spAutoFit/>
            </a:bodyPr>
            <a:lstStyle/>
            <a:p>
              <a:r>
                <a:rPr lang="it-IT" dirty="0"/>
                <a:t>Creare il proprio profilo di apprendimento</a:t>
              </a:r>
              <a:endParaRPr lang="en-GB" dirty="0">
                <a:solidFill>
                  <a:schemeClr val="bg2">
                    <a:lumMod val="10000"/>
                  </a:schemeClr>
                </a:solidFill>
              </a:endParaRPr>
            </a:p>
          </p:txBody>
        </p:sp>
        <p:sp>
          <p:nvSpPr>
            <p:cNvPr id="35" name="TextBox 5">
              <a:extLst>
                <a:ext uri="{FF2B5EF4-FFF2-40B4-BE49-F238E27FC236}">
                  <a16:creationId xmlns:a16="http://schemas.microsoft.com/office/drawing/2014/main" id="{52488475-FBA8-8D55-35FE-D87020559B02}"/>
                </a:ext>
              </a:extLst>
            </p:cNvPr>
            <p:cNvSpPr txBox="1"/>
            <p:nvPr/>
          </p:nvSpPr>
          <p:spPr>
            <a:xfrm>
              <a:off x="473484" y="1398066"/>
              <a:ext cx="781703" cy="646331"/>
            </a:xfrm>
            <a:prstGeom prst="rect">
              <a:avLst/>
            </a:prstGeom>
            <a:noFill/>
          </p:spPr>
          <p:txBody>
            <a:bodyPr wrap="square" rtlCol="0">
              <a:spAutoFit/>
            </a:bodyPr>
            <a:lstStyle/>
            <a:p>
              <a:pPr algn="ctr"/>
              <a:r>
                <a:rPr lang="en-GB" b="1" dirty="0" err="1">
                  <a:solidFill>
                    <a:schemeClr val="bg1"/>
                  </a:solidFill>
                </a:rPr>
                <a:t>Unità</a:t>
              </a:r>
              <a:r>
                <a:rPr lang="en-GB" b="1" dirty="0">
                  <a:solidFill>
                    <a:schemeClr val="bg1"/>
                  </a:solidFill>
                </a:rPr>
                <a:t> 2.4 </a:t>
              </a:r>
            </a:p>
          </p:txBody>
        </p:sp>
      </p:grpSp>
    </p:spTree>
    <p:extLst>
      <p:ext uri="{BB962C8B-B14F-4D97-AF65-F5344CB8AC3E}">
        <p14:creationId xmlns:p14="http://schemas.microsoft.com/office/powerpoint/2010/main" val="963554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80B69C-D41F-7035-5A73-AEFE3886108B}"/>
              </a:ext>
            </a:extLst>
          </p:cNvPr>
          <p:cNvSpPr>
            <a:spLocks noGrp="1"/>
          </p:cNvSpPr>
          <p:nvPr>
            <p:ph type="body" idx="1"/>
          </p:nvPr>
        </p:nvSpPr>
        <p:spPr>
          <a:xfrm>
            <a:off x="2362677" y="397396"/>
            <a:ext cx="9829323" cy="483986"/>
          </a:xfrm>
        </p:spPr>
        <p:txBody>
          <a:bodyPr/>
          <a:lstStyle/>
          <a:p>
            <a:r>
              <a:rPr lang="it-IT" dirty="0"/>
              <a:t>Cosa imparerai in questo modulo?</a:t>
            </a:r>
          </a:p>
          <a:p>
            <a:endParaRPr lang="en-US" dirty="0"/>
          </a:p>
        </p:txBody>
      </p:sp>
      <p:sp>
        <p:nvSpPr>
          <p:cNvPr id="3" name="Text Placeholder 2">
            <a:extLst>
              <a:ext uri="{FF2B5EF4-FFF2-40B4-BE49-F238E27FC236}">
                <a16:creationId xmlns:a16="http://schemas.microsoft.com/office/drawing/2014/main" id="{B69A91E7-B505-C582-844A-7252BBD81619}"/>
              </a:ext>
            </a:extLst>
          </p:cNvPr>
          <p:cNvSpPr>
            <a:spLocks noGrp="1"/>
          </p:cNvSpPr>
          <p:nvPr>
            <p:ph type="body" idx="2"/>
          </p:nvPr>
        </p:nvSpPr>
        <p:spPr>
          <a:xfrm>
            <a:off x="481928" y="1433011"/>
            <a:ext cx="11450304" cy="5835933"/>
          </a:xfrm>
        </p:spPr>
        <p:txBody>
          <a:bodyPr/>
          <a:lstStyle/>
          <a:p>
            <a:pPr marL="514350" indent="-285750">
              <a:buClr>
                <a:srgbClr val="E280AC"/>
              </a:buClr>
              <a:buFont typeface="Wingdings" panose="05000000000000000000" pitchFamily="2" charset="2"/>
              <a:buChar char="§"/>
            </a:pPr>
            <a:r>
              <a:rPr lang="it-IT" sz="1800" b="1" dirty="0"/>
              <a:t>Conoscenze – Fatti, concetti e informazioni acquisiti attraverso l’apprendimento e lo studio.</a:t>
            </a:r>
            <a:br>
              <a:rPr lang="it-IT" sz="1800" dirty="0"/>
            </a:br>
            <a:r>
              <a:rPr lang="it-IT" sz="1800" i="1" dirty="0"/>
              <a:t>Esempio:</a:t>
            </a:r>
            <a:r>
              <a:rPr lang="it-IT" sz="1800" dirty="0"/>
              <a:t> comprendere le politiche sull’energia rinnovabile o conoscere le formule in Excel.</a:t>
            </a:r>
          </a:p>
          <a:p>
            <a:pPr marL="514350" indent="-285750">
              <a:buClr>
                <a:srgbClr val="E280AC"/>
              </a:buClr>
              <a:buFont typeface="Wingdings" panose="05000000000000000000" pitchFamily="2" charset="2"/>
              <a:buChar char="§"/>
            </a:pPr>
            <a:endParaRPr lang="it-IT" sz="1800" dirty="0"/>
          </a:p>
          <a:p>
            <a:pPr marL="514350" indent="-285750">
              <a:buClr>
                <a:srgbClr val="E280AC"/>
              </a:buClr>
              <a:buFont typeface="Wingdings" panose="05000000000000000000" pitchFamily="2" charset="2"/>
              <a:buChar char="§"/>
            </a:pPr>
            <a:r>
              <a:rPr lang="it-IT" sz="1800" dirty="0"/>
              <a:t>▪ </a:t>
            </a:r>
            <a:r>
              <a:rPr lang="it-IT" sz="1800" b="1" dirty="0"/>
              <a:t>Abilità – La capacità di applicare le conoscenze nella pratica, spesso dimostrata attraverso la performance.</a:t>
            </a:r>
            <a:br>
              <a:rPr lang="it-IT" sz="1800" dirty="0"/>
            </a:br>
            <a:r>
              <a:rPr lang="it-IT" sz="1800" i="1" dirty="0"/>
              <a:t>Esempio:</a:t>
            </a:r>
            <a:r>
              <a:rPr lang="it-IT" sz="1800" dirty="0"/>
              <a:t> creare un foglio Excel con formule per analizzare i costi.</a:t>
            </a:r>
          </a:p>
          <a:p>
            <a:pPr marL="514350" indent="-285750">
              <a:buClr>
                <a:srgbClr val="E280AC"/>
              </a:buClr>
              <a:buFont typeface="Wingdings" panose="05000000000000000000" pitchFamily="2" charset="2"/>
              <a:buChar char="§"/>
            </a:pPr>
            <a:endParaRPr lang="it-IT" sz="1800" dirty="0"/>
          </a:p>
          <a:p>
            <a:pPr marL="514350" indent="-285750">
              <a:buClr>
                <a:srgbClr val="E280AC"/>
              </a:buClr>
              <a:buFont typeface="Wingdings" panose="05000000000000000000" pitchFamily="2" charset="2"/>
              <a:buChar char="§"/>
            </a:pPr>
            <a:r>
              <a:rPr lang="it-IT" sz="1800" dirty="0"/>
              <a:t>▪ </a:t>
            </a:r>
            <a:r>
              <a:rPr lang="it-IT" sz="1800" b="1" dirty="0"/>
              <a:t>Competenze – L’integrazione più ampia di conoscenze, abilità e atteggiamenti (mentalità/comportamenti) per operare efficacemente in contesti reali.</a:t>
            </a:r>
            <a:br>
              <a:rPr lang="it-IT" sz="1800" b="1" dirty="0"/>
            </a:br>
            <a:r>
              <a:rPr lang="it-IT" sz="1800" i="1" dirty="0"/>
              <a:t>Esempio:</a:t>
            </a:r>
            <a:r>
              <a:rPr lang="it-IT" sz="1800" dirty="0"/>
              <a:t> gestire un team di progetto sulle energie rinnovabili combinando competenze tecniche, </a:t>
            </a:r>
            <a:r>
              <a:rPr lang="it-IT" sz="1800" dirty="0" err="1"/>
              <a:t>problem</a:t>
            </a:r>
            <a:r>
              <a:rPr lang="it-IT" sz="1800" dirty="0"/>
              <a:t> solving e la capacità di guidare e motivare gli altri.</a:t>
            </a:r>
          </a:p>
          <a:p>
            <a:pPr marL="0" marR="0" lvl="0" indent="0" algn="l" defTabSz="914400" rtl="0" eaLnBrk="1" fontAlgn="auto" latinLnBrk="0" hangingPunct="1">
              <a:lnSpc>
                <a:spcPct val="90000"/>
              </a:lnSpc>
              <a:spcBef>
                <a:spcPts val="1000"/>
              </a:spcBef>
              <a:spcAft>
                <a:spcPts val="0"/>
              </a:spcAft>
              <a:buClr>
                <a:srgbClr val="E280AC"/>
              </a:buClr>
              <a:buSzTx/>
              <a:tabLst/>
              <a:defRPr/>
            </a:pPr>
            <a:endParaRPr lang="en-GB" sz="1800" dirty="0">
              <a:solidFill>
                <a:srgbClr val="000000"/>
              </a:solidFill>
              <a:latin typeface="Calibri" panose="020F0502020204030204" pitchFamily="34" charset="0"/>
              <a:cs typeface="Calibri" panose="020F0502020204030204" pitchFamily="34" charset="0"/>
            </a:endParaRPr>
          </a:p>
          <a:p>
            <a:endParaRPr lang="en-US" sz="1800" dirty="0"/>
          </a:p>
        </p:txBody>
      </p:sp>
    </p:spTree>
    <p:extLst>
      <p:ext uri="{BB962C8B-B14F-4D97-AF65-F5344CB8AC3E}">
        <p14:creationId xmlns:p14="http://schemas.microsoft.com/office/powerpoint/2010/main" val="2754769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2128F-07B1-DEA4-0F70-313BE7BE062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B444470-A6E5-85C8-D18B-3B80636F7087}"/>
              </a:ext>
            </a:extLst>
          </p:cNvPr>
          <p:cNvSpPr>
            <a:spLocks noGrp="1"/>
          </p:cNvSpPr>
          <p:nvPr>
            <p:ph type="body" sz="quarter" idx="10"/>
          </p:nvPr>
        </p:nvSpPr>
        <p:spPr>
          <a:xfrm>
            <a:off x="432261" y="3142210"/>
            <a:ext cx="8530670" cy="1762299"/>
          </a:xfrm>
        </p:spPr>
        <p:txBody>
          <a:bodyPr/>
          <a:lstStyle/>
          <a:p>
            <a:r>
              <a:rPr lang="it-IT" dirty="0"/>
              <a:t>UNITÀ 2.1: Competenze richieste nel mondo che ci circonda</a:t>
            </a:r>
          </a:p>
        </p:txBody>
      </p:sp>
    </p:spTree>
    <p:extLst>
      <p:ext uri="{BB962C8B-B14F-4D97-AF65-F5344CB8AC3E}">
        <p14:creationId xmlns:p14="http://schemas.microsoft.com/office/powerpoint/2010/main" val="3565469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A2C39-F7A9-B6FE-0B14-C9F68953E0C4}"/>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B7711669-E302-25BD-75C9-475535E5C085}"/>
              </a:ext>
            </a:extLst>
          </p:cNvPr>
          <p:cNvSpPr>
            <a:spLocks noGrp="1"/>
          </p:cNvSpPr>
          <p:nvPr>
            <p:ph type="body" sz="quarter" idx="10"/>
          </p:nvPr>
        </p:nvSpPr>
        <p:spPr>
          <a:xfrm>
            <a:off x="44449" y="88900"/>
            <a:ext cx="6655115" cy="1005917"/>
          </a:xfrm>
        </p:spPr>
        <p:txBody>
          <a:bodyPr/>
          <a:lstStyle/>
          <a:p>
            <a:r>
              <a:rPr lang="it-IT" dirty="0"/>
              <a:t>Che cosa sono le competenze e perché sono importanti?</a:t>
            </a:r>
          </a:p>
        </p:txBody>
      </p:sp>
      <p:sp>
        <p:nvSpPr>
          <p:cNvPr id="3" name="Marcador de Posição do Texto 2">
            <a:extLst>
              <a:ext uri="{FF2B5EF4-FFF2-40B4-BE49-F238E27FC236}">
                <a16:creationId xmlns:a16="http://schemas.microsoft.com/office/drawing/2014/main" id="{236204BA-A47F-116E-10B3-4EC382776DC2}"/>
              </a:ext>
            </a:extLst>
          </p:cNvPr>
          <p:cNvSpPr>
            <a:spLocks noGrp="1"/>
          </p:cNvSpPr>
          <p:nvPr>
            <p:ph type="body" sz="quarter" idx="11"/>
          </p:nvPr>
        </p:nvSpPr>
        <p:spPr>
          <a:xfrm>
            <a:off x="82994" y="1230283"/>
            <a:ext cx="6980415" cy="5305861"/>
          </a:xfrm>
        </p:spPr>
        <p:txBody>
          <a:bodyPr lIns="91440" tIns="45720" rIns="91440" bIns="45720" anchor="t"/>
          <a:lstStyle/>
          <a:p>
            <a:r>
              <a:rPr lang="it-IT" dirty="0"/>
              <a:t>Quando parliamo di “competenze”, cosa significa davvero? </a:t>
            </a:r>
            <a:r>
              <a:rPr lang="it-IT" b="1" dirty="0"/>
              <a:t>Le competenze sono ciò che sai fare.</a:t>
            </a:r>
            <a:r>
              <a:rPr lang="it-IT" dirty="0"/>
              <a:t> Possono derivare dal lavoro, dal volontariato, dalla vita quotidiana o dallo studio.</a:t>
            </a:r>
          </a:p>
          <a:p>
            <a:r>
              <a:rPr lang="it-IT" dirty="0"/>
              <a:t>Alcune sono tecniche (come usare uno strumento o un computer). Alcune sono trasferibili (come la comunicazione o il </a:t>
            </a:r>
            <a:r>
              <a:rPr lang="it-IT" dirty="0" err="1"/>
              <a:t>problem</a:t>
            </a:r>
            <a:r>
              <a:rPr lang="it-IT" dirty="0"/>
              <a:t> solving). Alcune sono “soft” (come la pazienza o la capacità di lavorare bene in squadra).</a:t>
            </a:r>
          </a:p>
          <a:p>
            <a:r>
              <a:rPr lang="it-IT" b="1" dirty="0"/>
              <a:t>I modelli futuri di forza lavoro evidenziano perché le competenze sono essenziali:</a:t>
            </a:r>
            <a:endParaRPr lang="it-IT" dirty="0"/>
          </a:p>
          <a:p>
            <a:pPr marL="457200" indent="-457200">
              <a:buFont typeface="+mj-lt"/>
              <a:buAutoNum type="arabicPeriod"/>
            </a:pPr>
            <a:r>
              <a:rPr lang="it-IT" b="1" dirty="0"/>
              <a:t>Distributed </a:t>
            </a:r>
            <a:r>
              <a:rPr lang="it-IT" b="1" dirty="0" err="1"/>
              <a:t>workforce</a:t>
            </a:r>
            <a:r>
              <a:rPr lang="it-IT" b="1" dirty="0"/>
              <a:t>:</a:t>
            </a:r>
            <a:r>
              <a:rPr lang="it-IT" dirty="0"/>
              <a:t> competenze in collaborazione digitale, intelligenza culturale e coordinamento a distanza.</a:t>
            </a:r>
          </a:p>
          <a:p>
            <a:pPr marL="457200" indent="-457200">
              <a:buFont typeface="+mj-lt"/>
              <a:buAutoNum type="arabicPeriod"/>
            </a:pPr>
            <a:r>
              <a:rPr lang="it-IT" b="1" dirty="0" err="1"/>
              <a:t>Hybrid</a:t>
            </a:r>
            <a:r>
              <a:rPr lang="it-IT" b="1" dirty="0"/>
              <a:t> </a:t>
            </a:r>
            <a:r>
              <a:rPr lang="it-IT" b="1" dirty="0" err="1"/>
              <a:t>workforce</a:t>
            </a:r>
            <a:r>
              <a:rPr lang="it-IT" b="1" dirty="0"/>
              <a:t>:</a:t>
            </a:r>
            <a:r>
              <a:rPr lang="it-IT" dirty="0"/>
              <a:t> competenze in adattabilità, gestione del tempo e utilizzo di strumenti di comunicazione ibrida.</a:t>
            </a:r>
          </a:p>
          <a:p>
            <a:pPr marL="457200" indent="-457200">
              <a:buFont typeface="+mj-lt"/>
              <a:buAutoNum type="arabicPeriod"/>
            </a:pPr>
            <a:r>
              <a:rPr lang="it-IT" b="1" dirty="0"/>
              <a:t>Digital </a:t>
            </a:r>
            <a:r>
              <a:rPr lang="it-IT" b="1" dirty="0" err="1"/>
              <a:t>nomad</a:t>
            </a:r>
            <a:r>
              <a:rPr lang="it-IT" b="1" dirty="0"/>
              <a:t> </a:t>
            </a:r>
            <a:r>
              <a:rPr lang="it-IT" b="1" dirty="0" err="1"/>
              <a:t>workforce</a:t>
            </a:r>
            <a:r>
              <a:rPr lang="it-IT" b="1" dirty="0"/>
              <a:t>:</a:t>
            </a:r>
            <a:r>
              <a:rPr lang="it-IT" dirty="0"/>
              <a:t> competenze in auto-resilienza, networking virtuale e imprenditorialità digitale.</a:t>
            </a:r>
          </a:p>
          <a:p>
            <a:endParaRPr lang="en-GB" dirty="0"/>
          </a:p>
        </p:txBody>
      </p:sp>
      <p:pic>
        <p:nvPicPr>
          <p:cNvPr id="8" name="Marcador de Posição da Imagem 7">
            <a:extLst>
              <a:ext uri="{FF2B5EF4-FFF2-40B4-BE49-F238E27FC236}">
                <a16:creationId xmlns:a16="http://schemas.microsoft.com/office/drawing/2014/main" id="{464BD566-DC8D-7F78-F045-96BCDB663AE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9919" r="29919"/>
          <a:stretch/>
        </p:blipFill>
        <p:spPr>
          <a:xfrm>
            <a:off x="7063409" y="0"/>
            <a:ext cx="5128591" cy="6957390"/>
          </a:xfrm>
        </p:spPr>
      </p:pic>
    </p:spTree>
    <p:extLst>
      <p:ext uri="{BB962C8B-B14F-4D97-AF65-F5344CB8AC3E}">
        <p14:creationId xmlns:p14="http://schemas.microsoft.com/office/powerpoint/2010/main" val="2489489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50513-21EA-01C8-D486-7D4A114AF73D}"/>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C0228211-15C6-20BB-3D31-28054A85D3DD}"/>
              </a:ext>
            </a:extLst>
          </p:cNvPr>
          <p:cNvSpPr>
            <a:spLocks noGrp="1"/>
          </p:cNvSpPr>
          <p:nvPr>
            <p:ph type="body" sz="quarter" idx="10"/>
          </p:nvPr>
        </p:nvSpPr>
        <p:spPr>
          <a:xfrm>
            <a:off x="71610" y="251383"/>
            <a:ext cx="8717548" cy="1005917"/>
          </a:xfrm>
        </p:spPr>
        <p:txBody>
          <a:bodyPr/>
          <a:lstStyle/>
          <a:p>
            <a:r>
              <a:rPr lang="it-IT" dirty="0"/>
              <a:t>Perché le competenze sono importanti oggi?</a:t>
            </a:r>
          </a:p>
        </p:txBody>
      </p:sp>
      <p:sp>
        <p:nvSpPr>
          <p:cNvPr id="3" name="Marcador de Posição do Texto 2">
            <a:extLst>
              <a:ext uri="{FF2B5EF4-FFF2-40B4-BE49-F238E27FC236}">
                <a16:creationId xmlns:a16="http://schemas.microsoft.com/office/drawing/2014/main" id="{423FBE52-A975-CE1B-5BBE-27C61C00AA06}"/>
              </a:ext>
            </a:extLst>
          </p:cNvPr>
          <p:cNvSpPr>
            <a:spLocks noGrp="1"/>
          </p:cNvSpPr>
          <p:nvPr>
            <p:ph type="body" sz="quarter" idx="11"/>
          </p:nvPr>
        </p:nvSpPr>
        <p:spPr>
          <a:xfrm>
            <a:off x="362081" y="1257300"/>
            <a:ext cx="6559419" cy="5278844"/>
          </a:xfrm>
        </p:spPr>
        <p:txBody>
          <a:bodyPr lIns="91440" tIns="45720" rIns="91440" bIns="45720" anchor="t"/>
          <a:lstStyle/>
          <a:p>
            <a:pPr marL="0" indent="0">
              <a:buNone/>
            </a:pPr>
            <a:r>
              <a:rPr lang="it-IT" dirty="0"/>
              <a:t>Il mondo del lavoro sta cambiando. Alcuni lavori scompaiono e ne compaiono di nuovi. Molti settori (come l’energia verde, l’assistenza o i servizi digitali) stanno crescendo rapidamente.</a:t>
            </a:r>
          </a:p>
          <a:p>
            <a:pPr marL="0" indent="0">
              <a:buNone/>
            </a:pPr>
            <a:endParaRPr lang="en-GB" noProof="0" dirty="0">
              <a:latin typeface="Calibri"/>
              <a:ea typeface="Calibri"/>
              <a:cs typeface="Calibri"/>
            </a:endParaRPr>
          </a:p>
          <a:p>
            <a:pPr>
              <a:buNone/>
            </a:pPr>
            <a:r>
              <a:rPr lang="it-IT" b="1" dirty="0"/>
              <a:t>Capire quali competenze sono necessarie oggi può</a:t>
            </a:r>
          </a:p>
          <a:p>
            <a:pPr>
              <a:buNone/>
            </a:pPr>
            <a:r>
              <a:rPr lang="it-IT" b="1" dirty="0"/>
              <a:t>aiutarti a:</a:t>
            </a:r>
          </a:p>
          <a:p>
            <a:pPr>
              <a:buNone/>
            </a:pPr>
            <a:br>
              <a:rPr lang="it-IT" dirty="0"/>
            </a:br>
            <a:r>
              <a:rPr lang="it-IT" dirty="0"/>
              <a:t>▪ Scoprire nuove possibilità</a:t>
            </a:r>
            <a:br>
              <a:rPr lang="it-IT" dirty="0"/>
            </a:br>
            <a:r>
              <a:rPr lang="it-IT" dirty="0"/>
              <a:t>▪ Avere più fiducia nei tuoi punti di forza</a:t>
            </a:r>
            <a:br>
              <a:rPr lang="it-IT" dirty="0"/>
            </a:br>
            <a:r>
              <a:rPr lang="it-IT" dirty="0"/>
              <a:t>▪ Pianificare i prossimi passi, che si tratti di seguire una formazione, iniziare qualcosa di nuovo o trovare un lavoro che ti si addica</a:t>
            </a:r>
            <a:br>
              <a:rPr lang="it-IT" dirty="0"/>
            </a:br>
            <a:r>
              <a:rPr lang="it-IT" dirty="0"/>
              <a:t>▪ Prepararti al futuro del lavoro, in cui </a:t>
            </a:r>
            <a:r>
              <a:rPr lang="it-IT" b="1" dirty="0"/>
              <a:t>i lavori saranno sempre più remoti, flessibili e digitali</a:t>
            </a:r>
            <a:r>
              <a:rPr lang="it-IT" dirty="0"/>
              <a:t>, richiedendo di essere </a:t>
            </a:r>
            <a:r>
              <a:rPr lang="it-IT" b="1" dirty="0"/>
              <a:t>autonomi, proattivi e adattabili</a:t>
            </a:r>
            <a:endParaRPr lang="it-IT" dirty="0"/>
          </a:p>
          <a:p>
            <a:pPr marL="0" indent="0">
              <a:buNone/>
            </a:pPr>
            <a:endParaRPr lang="en-GB" noProof="0" dirty="0"/>
          </a:p>
        </p:txBody>
      </p:sp>
    </p:spTree>
    <p:extLst>
      <p:ext uri="{BB962C8B-B14F-4D97-AF65-F5344CB8AC3E}">
        <p14:creationId xmlns:p14="http://schemas.microsoft.com/office/powerpoint/2010/main" val="3623286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BEE0AD80-3638-53FC-030D-32130FD4E836}"/>
              </a:ext>
            </a:extLst>
          </p:cNvPr>
          <p:cNvSpPr>
            <a:spLocks noGrp="1"/>
          </p:cNvSpPr>
          <p:nvPr>
            <p:ph type="body" sz="quarter" idx="10"/>
          </p:nvPr>
        </p:nvSpPr>
        <p:spPr/>
        <p:txBody>
          <a:bodyPr/>
          <a:lstStyle/>
          <a:p>
            <a:r>
              <a:rPr lang="it-IT" dirty="0"/>
              <a:t>Il settore delle energie rinnovabili come esempio… Perché?</a:t>
            </a:r>
          </a:p>
        </p:txBody>
      </p:sp>
      <p:sp>
        <p:nvSpPr>
          <p:cNvPr id="5" name="Marcador de Posição do Texto 4">
            <a:extLst>
              <a:ext uri="{FF2B5EF4-FFF2-40B4-BE49-F238E27FC236}">
                <a16:creationId xmlns:a16="http://schemas.microsoft.com/office/drawing/2014/main" id="{0BFDFBDA-B366-2AED-242F-80E30A0D8454}"/>
              </a:ext>
            </a:extLst>
          </p:cNvPr>
          <p:cNvSpPr>
            <a:spLocks noGrp="1"/>
          </p:cNvSpPr>
          <p:nvPr>
            <p:ph type="body" sz="quarter" idx="11"/>
          </p:nvPr>
        </p:nvSpPr>
        <p:spPr>
          <a:xfrm>
            <a:off x="362080" y="1230285"/>
            <a:ext cx="11829919" cy="4463150"/>
          </a:xfrm>
        </p:spPr>
        <p:txBody>
          <a:bodyPr lIns="91440" tIns="45720" rIns="91440" bIns="45720" anchor="t"/>
          <a:lstStyle/>
          <a:p>
            <a:r>
              <a:rPr lang="it-IT" b="1" dirty="0">
                <a:solidFill>
                  <a:srgbClr val="E280AC"/>
                </a:solidFill>
              </a:rPr>
              <a:t>Sta crescendo rapidamente:</a:t>
            </a:r>
            <a:br>
              <a:rPr lang="it-IT" dirty="0"/>
            </a:br>
            <a:r>
              <a:rPr lang="it-IT" dirty="0"/>
              <a:t>L’Europa punta a diventare carbon </a:t>
            </a:r>
            <a:r>
              <a:rPr lang="it-IT" dirty="0" err="1"/>
              <a:t>neutral</a:t>
            </a:r>
            <a:r>
              <a:rPr lang="it-IT" dirty="0"/>
              <a:t> entro il 2050. Questo significa più posti di lavoro nell’eolico, solare e nello stoccaggio di energia.</a:t>
            </a:r>
          </a:p>
          <a:p>
            <a:r>
              <a:rPr lang="it-IT" b="1" dirty="0">
                <a:solidFill>
                  <a:srgbClr val="E280AC"/>
                </a:solidFill>
              </a:rPr>
              <a:t>C’è bisogno di persone:</a:t>
            </a:r>
            <a:br>
              <a:rPr lang="it-IT" dirty="0"/>
            </a:br>
            <a:r>
              <a:rPr lang="it-IT" dirty="0"/>
              <a:t>Molte aziende cercano lavoratori qualificati, come installatori di pannelli solari e ingegneri.</a:t>
            </a:r>
          </a:p>
          <a:p>
            <a:r>
              <a:rPr lang="it-IT" b="1" dirty="0">
                <a:solidFill>
                  <a:srgbClr val="E280AC"/>
                </a:solidFill>
              </a:rPr>
              <a:t>Combina competenze green e digitali:</a:t>
            </a:r>
            <a:br>
              <a:rPr lang="it-IT" dirty="0"/>
            </a:br>
            <a:r>
              <a:rPr lang="it-IT" dirty="0"/>
              <a:t>Troverai sia competenze tecnologiche (come sensori o sistemi di monitoraggio) sia conoscenze sulla sostenibilità.</a:t>
            </a:r>
            <a:br>
              <a:rPr lang="it-IT" dirty="0"/>
            </a:br>
            <a:r>
              <a:rPr lang="it-IT" dirty="0"/>
              <a:t>Gli strumenti digitali, come i sistemi </a:t>
            </a:r>
            <a:r>
              <a:rPr lang="it-IT" b="1" dirty="0"/>
              <a:t>SCADA</a:t>
            </a:r>
            <a:r>
              <a:rPr lang="it-IT" dirty="0"/>
              <a:t> (per monitorare e controllare l’uso dell’energia) e l’</a:t>
            </a:r>
            <a:r>
              <a:rPr lang="it-IT" b="1" dirty="0"/>
              <a:t>IoT</a:t>
            </a:r>
            <a:r>
              <a:rPr lang="it-IT" dirty="0"/>
              <a:t> (sensori intelligenti), sono fondamentali in questo settore.</a:t>
            </a:r>
          </a:p>
          <a:p>
            <a:r>
              <a:rPr lang="it-IT" b="1" dirty="0">
                <a:solidFill>
                  <a:srgbClr val="E280AC"/>
                </a:solidFill>
              </a:rPr>
              <a:t>Conoscenze trasferibili:</a:t>
            </a:r>
            <a:br>
              <a:rPr lang="it-IT" dirty="0">
                <a:solidFill>
                  <a:srgbClr val="E280AC"/>
                </a:solidFill>
              </a:rPr>
            </a:br>
            <a:r>
              <a:rPr lang="it-IT" dirty="0"/>
              <a:t>Pianificazione dei progetti, comunicazione, gestione dei dati: tutte competenze utili anche in altri settori.</a:t>
            </a:r>
          </a:p>
          <a:p>
            <a:r>
              <a:rPr lang="it-IT" b="1" dirty="0">
                <a:solidFill>
                  <a:srgbClr val="E280AC"/>
                </a:solidFill>
              </a:rPr>
              <a:t>Rilevanza locale:</a:t>
            </a:r>
            <a:br>
              <a:rPr lang="it-IT" dirty="0"/>
            </a:br>
            <a:r>
              <a:rPr lang="it-IT" dirty="0"/>
              <a:t>Molte regioni del progetto HERA hanno già attivi progetti di energia rinnovabile, che potrebbero offrire formazione o opportunità di lavoro.</a:t>
            </a:r>
          </a:p>
        </p:txBody>
      </p:sp>
    </p:spTree>
    <p:extLst>
      <p:ext uri="{BB962C8B-B14F-4D97-AF65-F5344CB8AC3E}">
        <p14:creationId xmlns:p14="http://schemas.microsoft.com/office/powerpoint/2010/main" val="176392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62393-DD56-3560-4197-D4B499DF257A}"/>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43CB6EE-F9A2-FBB6-5F8B-A8FF2DA68EDF}"/>
              </a:ext>
            </a:extLst>
          </p:cNvPr>
          <p:cNvSpPr>
            <a:spLocks noGrp="1"/>
          </p:cNvSpPr>
          <p:nvPr>
            <p:ph type="body" sz="quarter" idx="10"/>
          </p:nvPr>
        </p:nvSpPr>
        <p:spPr>
          <a:xfrm>
            <a:off x="356074" y="142306"/>
            <a:ext cx="9595528" cy="232873"/>
          </a:xfrm>
        </p:spPr>
        <p:txBody>
          <a:bodyPr lIns="91440" tIns="45720" rIns="91440" bIns="45720" anchor="t"/>
          <a:lstStyle/>
          <a:p>
            <a:r>
              <a:rPr lang="it-IT" dirty="0"/>
              <a:t>Competenze chiave richieste entro il 2030</a:t>
            </a:r>
          </a:p>
        </p:txBody>
      </p:sp>
      <p:sp>
        <p:nvSpPr>
          <p:cNvPr id="3" name="Marcador de Posição do Texto 2">
            <a:extLst>
              <a:ext uri="{FF2B5EF4-FFF2-40B4-BE49-F238E27FC236}">
                <a16:creationId xmlns:a16="http://schemas.microsoft.com/office/drawing/2014/main" id="{3624516F-291C-E169-67D5-5C53346B7B13}"/>
              </a:ext>
            </a:extLst>
          </p:cNvPr>
          <p:cNvSpPr>
            <a:spLocks noGrp="1"/>
          </p:cNvSpPr>
          <p:nvPr>
            <p:ph type="body" sz="quarter" idx="11"/>
          </p:nvPr>
        </p:nvSpPr>
        <p:spPr>
          <a:xfrm>
            <a:off x="356074" y="609757"/>
            <a:ext cx="11572070" cy="5638485"/>
          </a:xfrm>
        </p:spPr>
        <p:style>
          <a:lnRef idx="2">
            <a:schemeClr val="accent1"/>
          </a:lnRef>
          <a:fillRef idx="1">
            <a:schemeClr val="lt1"/>
          </a:fillRef>
          <a:effectRef idx="0">
            <a:schemeClr val="accent1"/>
          </a:effectRef>
          <a:fontRef idx="minor">
            <a:schemeClr val="dk1"/>
          </a:fontRef>
        </p:style>
        <p:txBody>
          <a:bodyPr lIns="91440" tIns="45720" rIns="91440" bIns="45720" anchor="t"/>
          <a:lstStyle/>
          <a:p>
            <a:r>
              <a:rPr lang="it-IT" b="1" dirty="0"/>
              <a:t>Competenze tecniche:</a:t>
            </a:r>
            <a:endParaRPr lang="it-IT" dirty="0"/>
          </a:p>
          <a:p>
            <a:pPr marL="457200" indent="-457200">
              <a:buClr>
                <a:srgbClr val="E64424"/>
              </a:buClr>
              <a:buFont typeface="+mj-lt"/>
              <a:buAutoNum type="arabicPeriod"/>
            </a:pPr>
            <a:r>
              <a:rPr lang="it-IT" dirty="0"/>
              <a:t>Comprendere le smart </a:t>
            </a:r>
            <a:r>
              <a:rPr lang="it-IT" dirty="0" err="1"/>
              <a:t>grids</a:t>
            </a:r>
            <a:r>
              <a:rPr lang="it-IT" dirty="0"/>
              <a:t> (reti energetiche digitali)</a:t>
            </a:r>
          </a:p>
          <a:p>
            <a:pPr marL="457200" indent="-457200">
              <a:buClr>
                <a:srgbClr val="E64424"/>
              </a:buClr>
              <a:buFont typeface="+mj-lt"/>
              <a:buAutoNum type="arabicPeriod"/>
            </a:pPr>
            <a:r>
              <a:rPr lang="it-IT" dirty="0"/>
              <a:t>Lavorare con tecnologie solari ed eoliche</a:t>
            </a:r>
          </a:p>
          <a:p>
            <a:pPr marL="457200" indent="-457200">
              <a:buClr>
                <a:srgbClr val="E64424"/>
              </a:buClr>
              <a:buFont typeface="+mj-lt"/>
              <a:buAutoNum type="arabicPeriod"/>
            </a:pPr>
            <a:r>
              <a:rPr lang="it-IT" dirty="0"/>
              <a:t>Utilizzare sistemi di accumulo dell’energia</a:t>
            </a:r>
          </a:p>
          <a:p>
            <a:r>
              <a:rPr lang="it-IT" b="1" dirty="0"/>
              <a:t>Competenze digitali e di gestione dei dati</a:t>
            </a:r>
            <a:r>
              <a:rPr lang="it-IT" dirty="0"/>
              <a:t> (uso di strumenti come SharePoint, </a:t>
            </a:r>
            <a:r>
              <a:rPr lang="it-IT" dirty="0" err="1"/>
              <a:t>Jira</a:t>
            </a:r>
            <a:r>
              <a:rPr lang="it-IT" dirty="0"/>
              <a:t>, Miro, </a:t>
            </a:r>
            <a:r>
              <a:rPr lang="it-IT" dirty="0" err="1"/>
              <a:t>Whiteboards</a:t>
            </a:r>
            <a:r>
              <a:rPr lang="it-IT" dirty="0"/>
              <a:t>, Zoom, Teams)</a:t>
            </a:r>
          </a:p>
          <a:p>
            <a:pPr marL="457200" indent="-457200">
              <a:buClr>
                <a:srgbClr val="E64424"/>
              </a:buClr>
              <a:buFont typeface="+mj-lt"/>
              <a:buAutoNum type="arabicPeriod"/>
            </a:pPr>
            <a:r>
              <a:rPr lang="it-IT" dirty="0"/>
              <a:t>Analisi dei dati</a:t>
            </a:r>
          </a:p>
          <a:p>
            <a:pPr marL="457200" indent="-457200">
              <a:buClr>
                <a:srgbClr val="E64424"/>
              </a:buClr>
              <a:buFont typeface="+mj-lt"/>
              <a:buAutoNum type="arabicPeriod"/>
            </a:pPr>
            <a:r>
              <a:rPr lang="it-IT" dirty="0"/>
              <a:t>Programmazione di base e automazione</a:t>
            </a:r>
          </a:p>
          <a:p>
            <a:pPr marL="457200" indent="-457200">
              <a:buClr>
                <a:srgbClr val="E64424"/>
              </a:buClr>
              <a:buFont typeface="+mj-lt"/>
              <a:buAutoNum type="arabicPeriod"/>
            </a:pPr>
            <a:r>
              <a:rPr lang="it-IT" dirty="0"/>
              <a:t>Consapevolezza sulla cybersicurezza</a:t>
            </a:r>
          </a:p>
          <a:p>
            <a:r>
              <a:rPr lang="it-IT" b="1" dirty="0"/>
              <a:t>Conoscenze di progetto e politiche:</a:t>
            </a:r>
            <a:endParaRPr lang="it-IT" dirty="0"/>
          </a:p>
          <a:p>
            <a:pPr marL="457200" indent="-457200">
              <a:buClr>
                <a:srgbClr val="E64424"/>
              </a:buClr>
              <a:buFont typeface="+mj-lt"/>
              <a:buAutoNum type="arabicPeriod"/>
            </a:pPr>
            <a:r>
              <a:rPr lang="it-IT" dirty="0"/>
              <a:t>Pianificazione e gestione dei progetti</a:t>
            </a:r>
          </a:p>
          <a:p>
            <a:pPr marL="457200" indent="-457200">
              <a:buClr>
                <a:srgbClr val="E64424"/>
              </a:buClr>
              <a:buFont typeface="+mj-lt"/>
              <a:buAutoNum type="arabicPeriod"/>
            </a:pPr>
            <a:r>
              <a:rPr lang="it-IT" dirty="0"/>
              <a:t>Comprendere regole e normative di base nel settore energetico</a:t>
            </a:r>
          </a:p>
          <a:p>
            <a:r>
              <a:rPr lang="it-IT" b="1" dirty="0"/>
              <a:t>Conoscenze sulla sostenibilità:</a:t>
            </a:r>
            <a:endParaRPr lang="it-IT" dirty="0"/>
          </a:p>
          <a:p>
            <a:pPr marL="457200" indent="-457200">
              <a:buClr>
                <a:srgbClr val="E64424"/>
              </a:buClr>
              <a:buFont typeface="+mj-lt"/>
              <a:buAutoNum type="arabicPeriod"/>
            </a:pPr>
            <a:r>
              <a:rPr lang="it-IT" dirty="0"/>
              <a:t>Analisi del ciclo di vita (misurare l’impatto complessivo di un prodotto)</a:t>
            </a:r>
          </a:p>
          <a:p>
            <a:pPr marL="457200" indent="-457200">
              <a:buClr>
                <a:srgbClr val="E64424"/>
              </a:buClr>
              <a:buFont typeface="+mj-lt"/>
              <a:buAutoNum type="arabicPeriod"/>
            </a:pPr>
            <a:r>
              <a:rPr lang="it-IT" dirty="0"/>
              <a:t>Carbon accounting (monitoraggio delle emissioni)</a:t>
            </a:r>
          </a:p>
          <a:p>
            <a:pPr>
              <a:buClr>
                <a:srgbClr val="E64424"/>
              </a:buClr>
            </a:pPr>
            <a:endParaRPr lang="en-GB" dirty="0">
              <a:latin typeface="Aptos"/>
            </a:endParaRPr>
          </a:p>
          <a:p>
            <a:pPr>
              <a:buClr>
                <a:srgbClr val="E64424"/>
              </a:buClr>
            </a:pPr>
            <a:endParaRPr lang="en-GB" b="1" dirty="0">
              <a:latin typeface="Aptos"/>
            </a:endParaRPr>
          </a:p>
          <a:p>
            <a:pPr>
              <a:buClr>
                <a:srgbClr val="E64424"/>
              </a:buClr>
            </a:pPr>
            <a:endParaRPr lang="en-GB" dirty="0">
              <a:latin typeface="Aptos"/>
            </a:endParaRPr>
          </a:p>
          <a:p>
            <a:r>
              <a:rPr lang="en-GB" noProof="0" dirty="0">
                <a:latin typeface="Aptos"/>
              </a:rPr>
              <a:t> </a:t>
            </a:r>
          </a:p>
        </p:txBody>
      </p:sp>
    </p:spTree>
    <p:extLst>
      <p:ext uri="{BB962C8B-B14F-4D97-AF65-F5344CB8AC3E}">
        <p14:creationId xmlns:p14="http://schemas.microsoft.com/office/powerpoint/2010/main" val="3687343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o Texto 2">
            <a:extLst>
              <a:ext uri="{FF2B5EF4-FFF2-40B4-BE49-F238E27FC236}">
                <a16:creationId xmlns:a16="http://schemas.microsoft.com/office/drawing/2014/main" id="{F2C5E3BC-936F-5CAE-86DB-292C28D5BF3F}"/>
              </a:ext>
            </a:extLst>
          </p:cNvPr>
          <p:cNvSpPr>
            <a:spLocks noGrp="1"/>
          </p:cNvSpPr>
          <p:nvPr>
            <p:ph type="body" sz="quarter" idx="13"/>
          </p:nvPr>
        </p:nvSpPr>
        <p:spPr>
          <a:xfrm>
            <a:off x="488571" y="1114339"/>
            <a:ext cx="7692311" cy="1057477"/>
          </a:xfrm>
        </p:spPr>
        <p:txBody>
          <a:bodyPr lIns="91440" tIns="45720" rIns="91440" bIns="45720" anchor="t"/>
          <a:lstStyle/>
          <a:p>
            <a:r>
              <a:rPr lang="it-IT" dirty="0">
                <a:latin typeface="Calibri"/>
                <a:ea typeface="Calibri"/>
                <a:cs typeface="Calibri"/>
              </a:rPr>
              <a:t>Accumulo di energia: progettazione e gestione di batterie su larga scala (es. come immagazzinare l’energia solare per l’uso notturno)</a:t>
            </a:r>
          </a:p>
          <a:p>
            <a:r>
              <a:rPr lang="it-IT" dirty="0">
                <a:latin typeface="Calibri"/>
                <a:ea typeface="Calibri"/>
                <a:cs typeface="Calibri"/>
              </a:rPr>
              <a:t>Connessione smart </a:t>
            </a:r>
            <a:r>
              <a:rPr lang="it-IT" dirty="0" err="1">
                <a:latin typeface="Calibri"/>
                <a:ea typeface="Calibri"/>
                <a:cs typeface="Calibri"/>
              </a:rPr>
              <a:t>grid</a:t>
            </a:r>
            <a:r>
              <a:rPr lang="it-IT" dirty="0">
                <a:latin typeface="Calibri"/>
                <a:ea typeface="Calibri"/>
                <a:cs typeface="Calibri"/>
              </a:rPr>
              <a:t>: integrazione delle energie rinnovabili nelle reti intelligenti</a:t>
            </a:r>
          </a:p>
          <a:p>
            <a:r>
              <a:rPr lang="it-IT" dirty="0">
                <a:latin typeface="Calibri"/>
                <a:ea typeface="Calibri"/>
                <a:cs typeface="Calibri"/>
              </a:rPr>
              <a:t>Idrogeno verde e regole sul carbonio: comprensione delle nuove normative sull’energia pulita</a:t>
            </a:r>
          </a:p>
          <a:p>
            <a:endParaRPr lang="en-GB" dirty="0">
              <a:latin typeface="Calibri"/>
              <a:ea typeface="Calibri"/>
              <a:cs typeface="Calibri"/>
            </a:endParaRPr>
          </a:p>
          <a:p>
            <a:endParaRPr lang="en-GB" dirty="0">
              <a:latin typeface="Calibri"/>
              <a:ea typeface="Calibri"/>
              <a:cs typeface="Calibri"/>
            </a:endParaRPr>
          </a:p>
          <a:p>
            <a:r>
              <a:rPr lang="it-IT" noProof="0" dirty="0">
                <a:latin typeface="Calibri"/>
                <a:ea typeface="Calibri"/>
                <a:cs typeface="Calibri"/>
              </a:rPr>
              <a:t>Dashboard e analisi dei dati: interpretazione dei dati per supportare le decisioni</a:t>
            </a:r>
          </a:p>
          <a:p>
            <a:r>
              <a:rPr lang="it-IT" noProof="0" dirty="0">
                <a:latin typeface="Calibri"/>
                <a:ea typeface="Calibri"/>
                <a:cs typeface="Calibri"/>
              </a:rPr>
              <a:t>Strumenti supportati dall’IA: applicare l’intelligenza artificiale nei compiti quotidiani</a:t>
            </a:r>
            <a:r>
              <a:rPr lang="en-GB" noProof="0" dirty="0">
                <a:solidFill>
                  <a:srgbClr val="E280AC"/>
                </a:solidFill>
                <a:latin typeface="Calibri"/>
                <a:ea typeface="Calibri"/>
                <a:cs typeface="Calibri"/>
              </a:rPr>
              <a:t> </a:t>
            </a:r>
          </a:p>
          <a:p>
            <a:r>
              <a:rPr lang="it-IT" b="1" noProof="0" dirty="0">
                <a:solidFill>
                  <a:srgbClr val="E280AC"/>
                </a:solidFill>
                <a:latin typeface="Calibri"/>
                <a:ea typeface="Calibri"/>
                <a:cs typeface="Calibri"/>
              </a:rPr>
              <a:t>Sostenibilità ed economia circolare: promuovere un uso efficiente delle risorse</a:t>
            </a:r>
          </a:p>
          <a:p>
            <a:r>
              <a:rPr lang="it-IT" noProof="0" dirty="0">
                <a:latin typeface="Calibri"/>
                <a:ea typeface="Calibri"/>
                <a:cs typeface="Calibri"/>
              </a:rPr>
              <a:t>Riutilizzo ed eco-design: creare prodotti con criteri di riciclo e riusabilità</a:t>
            </a:r>
          </a:p>
          <a:p>
            <a:r>
              <a:rPr lang="it-IT" noProof="0" dirty="0">
                <a:latin typeface="Calibri"/>
                <a:ea typeface="Calibri"/>
                <a:cs typeface="Calibri"/>
              </a:rPr>
              <a:t>Comprensione delle politiche e dei sussidi energetici: orientarsi tra regole e incentivi che plasmano il settore</a:t>
            </a:r>
            <a:endParaRPr lang="en-GB" noProof="0" dirty="0"/>
          </a:p>
        </p:txBody>
      </p:sp>
      <p:sp>
        <p:nvSpPr>
          <p:cNvPr id="5" name="Text Placeholder 4">
            <a:extLst>
              <a:ext uri="{FF2B5EF4-FFF2-40B4-BE49-F238E27FC236}">
                <a16:creationId xmlns:a16="http://schemas.microsoft.com/office/drawing/2014/main" id="{F373E98D-5C9B-EE0B-7EC9-99955B4D8E06}"/>
              </a:ext>
            </a:extLst>
          </p:cNvPr>
          <p:cNvSpPr>
            <a:spLocks noGrp="1"/>
          </p:cNvSpPr>
          <p:nvPr>
            <p:ph type="body" sz="quarter" idx="14"/>
          </p:nvPr>
        </p:nvSpPr>
        <p:spPr>
          <a:xfrm>
            <a:off x="488571" y="790026"/>
            <a:ext cx="9160395" cy="533807"/>
          </a:xfrm>
        </p:spPr>
        <p:txBody>
          <a:bodyPr lIns="91440" tIns="45720" rIns="91440" bIns="45720" anchor="t"/>
          <a:lstStyle/>
          <a:p>
            <a:r>
              <a:rPr lang="it-IT" dirty="0"/>
              <a:t>Sistemi di energia rinnovabile: installazione e manutenzione di impianti solari/eolici</a:t>
            </a:r>
            <a:endParaRPr lang="en-US" dirty="0"/>
          </a:p>
        </p:txBody>
      </p:sp>
      <p:pic>
        <p:nvPicPr>
          <p:cNvPr id="10" name="Picture Placeholder 9" descr="A dandelion seeds flying in the air&#10;&#10;AI-generated content may be incorrect.">
            <a:extLst>
              <a:ext uri="{FF2B5EF4-FFF2-40B4-BE49-F238E27FC236}">
                <a16:creationId xmlns:a16="http://schemas.microsoft.com/office/drawing/2014/main" id="{484E1E5B-28A8-71F1-115A-B936558F1AD1}"/>
              </a:ext>
            </a:extLst>
          </p:cNvPr>
          <p:cNvPicPr>
            <a:picLocks noGrp="1" noChangeAspect="1"/>
          </p:cNvPicPr>
          <p:nvPr>
            <p:ph type="pic" sz="quarter" idx="19"/>
          </p:nvPr>
        </p:nvPicPr>
        <p:blipFill>
          <a:blip r:embed="rId2"/>
          <a:srcRect l="22672" r="22672"/>
          <a:stretch/>
        </p:blipFill>
        <p:spPr>
          <a:xfrm>
            <a:off x="8289310" y="1449323"/>
            <a:ext cx="3904408" cy="5208750"/>
          </a:xfrm>
          <a:prstGeom prst="rect">
            <a:avLst/>
          </a:prstGeom>
        </p:spPr>
      </p:pic>
      <p:sp>
        <p:nvSpPr>
          <p:cNvPr id="2" name="Marcador de Posição do Texto 1">
            <a:extLst>
              <a:ext uri="{FF2B5EF4-FFF2-40B4-BE49-F238E27FC236}">
                <a16:creationId xmlns:a16="http://schemas.microsoft.com/office/drawing/2014/main" id="{C1C2B6E8-7A2F-4050-69F2-4D4FA600F46F}"/>
              </a:ext>
            </a:extLst>
          </p:cNvPr>
          <p:cNvSpPr>
            <a:spLocks noGrp="1"/>
          </p:cNvSpPr>
          <p:nvPr>
            <p:ph type="body" sz="quarter" idx="10"/>
          </p:nvPr>
        </p:nvSpPr>
        <p:spPr>
          <a:xfrm>
            <a:off x="504711" y="182748"/>
            <a:ext cx="9867587" cy="353762"/>
          </a:xfrm>
        </p:spPr>
        <p:txBody>
          <a:bodyPr lIns="91440" tIns="45720" rIns="91440" bIns="45720" anchor="t"/>
          <a:lstStyle/>
          <a:p>
            <a:r>
              <a:rPr lang="it-IT" dirty="0"/>
              <a:t>Anticipare i bisogni di competenze nel settore green</a:t>
            </a:r>
          </a:p>
        </p:txBody>
      </p:sp>
      <p:sp>
        <p:nvSpPr>
          <p:cNvPr id="9" name="Text Placeholder 8">
            <a:extLst>
              <a:ext uri="{FF2B5EF4-FFF2-40B4-BE49-F238E27FC236}">
                <a16:creationId xmlns:a16="http://schemas.microsoft.com/office/drawing/2014/main" id="{8F92E7CF-8B98-6CDE-0A7F-C0C1CCADE91E}"/>
              </a:ext>
            </a:extLst>
          </p:cNvPr>
          <p:cNvSpPr>
            <a:spLocks noGrp="1"/>
          </p:cNvSpPr>
          <p:nvPr>
            <p:ph type="body" sz="quarter" idx="23"/>
          </p:nvPr>
        </p:nvSpPr>
        <p:spPr>
          <a:xfrm>
            <a:off x="488571" y="3019801"/>
            <a:ext cx="7800739" cy="282111"/>
          </a:xfrm>
        </p:spPr>
        <p:txBody>
          <a:bodyPr lIns="91440" tIns="45720" rIns="91440" bIns="45720" anchor="t"/>
          <a:lstStyle/>
          <a:p>
            <a:r>
              <a:rPr lang="it-IT" dirty="0">
                <a:solidFill>
                  <a:srgbClr val="E280AC"/>
                </a:solidFill>
                <a:latin typeface="+mn-lt"/>
              </a:rPr>
              <a:t>Strumenti digitali e automazione: utilizzo del software per semplificare i processi</a:t>
            </a:r>
            <a:endParaRPr lang="en-US" dirty="0">
              <a:solidFill>
                <a:srgbClr val="E280AC"/>
              </a:solidFill>
              <a:latin typeface="+mn-lt"/>
            </a:endParaRPr>
          </a:p>
        </p:txBody>
      </p:sp>
    </p:spTree>
    <p:extLst>
      <p:ext uri="{BB962C8B-B14F-4D97-AF65-F5344CB8AC3E}">
        <p14:creationId xmlns:p14="http://schemas.microsoft.com/office/powerpoint/2010/main" val="2740869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D069A-2AE2-07C8-388F-2D8627A01E5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BA462A8-1646-C2AB-5645-C35F92FF755B}"/>
              </a:ext>
            </a:extLst>
          </p:cNvPr>
          <p:cNvSpPr>
            <a:spLocks noGrp="1"/>
          </p:cNvSpPr>
          <p:nvPr>
            <p:ph type="body" sz="quarter" idx="10"/>
          </p:nvPr>
        </p:nvSpPr>
        <p:spPr>
          <a:xfrm>
            <a:off x="432260" y="3142210"/>
            <a:ext cx="5995835" cy="1762299"/>
          </a:xfrm>
        </p:spPr>
        <p:txBody>
          <a:bodyPr/>
          <a:lstStyle/>
          <a:p>
            <a:r>
              <a:rPr lang="it-IT" dirty="0"/>
              <a:t>UNITÀ 2.2: Auto-mappatura</a:t>
            </a:r>
          </a:p>
        </p:txBody>
      </p:sp>
    </p:spTree>
    <p:extLst>
      <p:ext uri="{BB962C8B-B14F-4D97-AF65-F5344CB8AC3E}">
        <p14:creationId xmlns:p14="http://schemas.microsoft.com/office/powerpoint/2010/main" val="1647409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34B9DE62-D1F8-30A0-EC45-CEAD04CE6EEB}"/>
              </a:ext>
            </a:extLst>
          </p:cNvPr>
          <p:cNvSpPr>
            <a:spLocks noGrp="1"/>
          </p:cNvSpPr>
          <p:nvPr>
            <p:ph type="body" sz="quarter" idx="10"/>
          </p:nvPr>
        </p:nvSpPr>
        <p:spPr>
          <a:xfrm>
            <a:off x="4723436" y="253012"/>
            <a:ext cx="6866312" cy="483986"/>
          </a:xfrm>
        </p:spPr>
        <p:txBody>
          <a:bodyPr/>
          <a:lstStyle/>
          <a:p>
            <a:r>
              <a:rPr lang="it-IT" dirty="0"/>
              <a:t>Che cos’è l’auto-mappatura?</a:t>
            </a:r>
          </a:p>
        </p:txBody>
      </p:sp>
      <p:sp>
        <p:nvSpPr>
          <p:cNvPr id="3" name="Marcador de Posição do Texto 2">
            <a:extLst>
              <a:ext uri="{FF2B5EF4-FFF2-40B4-BE49-F238E27FC236}">
                <a16:creationId xmlns:a16="http://schemas.microsoft.com/office/drawing/2014/main" id="{163BC892-B396-2900-D011-EC0864531D9A}"/>
              </a:ext>
            </a:extLst>
          </p:cNvPr>
          <p:cNvSpPr>
            <a:spLocks noGrp="1"/>
          </p:cNvSpPr>
          <p:nvPr>
            <p:ph type="body" sz="quarter" idx="14"/>
          </p:nvPr>
        </p:nvSpPr>
        <p:spPr>
          <a:xfrm>
            <a:off x="4723436" y="886059"/>
            <a:ext cx="6866312" cy="5085882"/>
          </a:xfrm>
        </p:spPr>
        <p:txBody>
          <a:bodyPr lIns="91440" tIns="45720" rIns="91440" bIns="45720" anchor="t"/>
          <a:lstStyle/>
          <a:p>
            <a:pPr marL="342900" indent="-342900">
              <a:buClr>
                <a:srgbClr val="E64424"/>
              </a:buClr>
              <a:buFont typeface="Wingdings" panose="05000000000000000000" pitchFamily="2" charset="2"/>
              <a:buChar char="v"/>
            </a:pPr>
            <a:r>
              <a:rPr lang="it-IT" dirty="0"/>
              <a:t>L’auto-mappatura è un modo creativo per riflettere sulle proprie conoscenze, competenze ed esperienze.</a:t>
            </a:r>
          </a:p>
          <a:p>
            <a:pPr marL="342900" indent="-342900">
              <a:buClr>
                <a:srgbClr val="E64424"/>
              </a:buClr>
              <a:buFont typeface="Wingdings" panose="05000000000000000000" pitchFamily="2" charset="2"/>
              <a:buChar char="v"/>
            </a:pPr>
            <a:endParaRPr lang="it-IT" dirty="0"/>
          </a:p>
          <a:p>
            <a:pPr marL="342900" indent="-342900">
              <a:buClr>
                <a:srgbClr val="E64424"/>
              </a:buClr>
              <a:buFont typeface="Wingdings" panose="05000000000000000000" pitchFamily="2" charset="2"/>
              <a:buChar char="v"/>
            </a:pPr>
            <a:r>
              <a:rPr lang="it-IT" dirty="0"/>
              <a:t>Crei una “mappa” personale che mostra i tuoi ruoli passati, le competenze che hai acquisito e i tuoi obiettivi futuri.</a:t>
            </a:r>
          </a:p>
          <a:p>
            <a:pPr marL="342900" indent="-342900">
              <a:buClr>
                <a:srgbClr val="E64424"/>
              </a:buClr>
              <a:buFont typeface="Wingdings" panose="05000000000000000000" pitchFamily="2" charset="2"/>
              <a:buChar char="v"/>
            </a:pPr>
            <a:endParaRPr lang="it-IT" dirty="0"/>
          </a:p>
          <a:p>
            <a:pPr marL="342900" indent="-342900">
              <a:buClr>
                <a:srgbClr val="E64424"/>
              </a:buClr>
              <a:buFont typeface="Wingdings" panose="05000000000000000000" pitchFamily="2" charset="2"/>
              <a:buChar char="v"/>
            </a:pPr>
            <a:r>
              <a:rPr lang="it-IT" dirty="0"/>
              <a:t>Ti aiuta a vedere dove ti trovi ora — e dove potresti voler andare dopo.</a:t>
            </a:r>
          </a:p>
        </p:txBody>
      </p:sp>
      <p:pic>
        <p:nvPicPr>
          <p:cNvPr id="10" name="Marcador de Posição da Imagem 9">
            <a:extLst>
              <a:ext uri="{FF2B5EF4-FFF2-40B4-BE49-F238E27FC236}">
                <a16:creationId xmlns:a16="http://schemas.microsoft.com/office/drawing/2014/main" id="{C7FF30BA-3B6B-1CCE-024F-ADD72158C032}"/>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9" t="1000" r="-19" b="13997"/>
          <a:stretch/>
        </p:blipFill>
        <p:spPr>
          <a:xfrm>
            <a:off x="858" y="-33250"/>
            <a:ext cx="4567367" cy="6924502"/>
          </a:xfrm>
        </p:spPr>
      </p:pic>
    </p:spTree>
    <p:extLst>
      <p:ext uri="{BB962C8B-B14F-4D97-AF65-F5344CB8AC3E}">
        <p14:creationId xmlns:p14="http://schemas.microsoft.com/office/powerpoint/2010/main" val="801121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90F8B1-38CE-F596-2994-999B1E7126E4}"/>
              </a:ext>
            </a:extLst>
          </p:cNvPr>
          <p:cNvSpPr>
            <a:spLocks noGrp="1"/>
          </p:cNvSpPr>
          <p:nvPr>
            <p:ph type="body" sz="quarter" idx="10"/>
          </p:nvPr>
        </p:nvSpPr>
        <p:spPr/>
        <p:txBody>
          <a:bodyPr/>
          <a:lstStyle/>
          <a:p>
            <a:r>
              <a:rPr lang="it-IT" dirty="0"/>
              <a:t>Tipi di competenze da mappare e fonti delle tue competenze</a:t>
            </a:r>
            <a:endParaRPr lang="en-GB" noProof="0" dirty="0">
              <a:latin typeface="+mn-lt"/>
            </a:endParaRPr>
          </a:p>
        </p:txBody>
      </p:sp>
      <p:sp>
        <p:nvSpPr>
          <p:cNvPr id="3" name="Text Placeholder 2">
            <a:extLst>
              <a:ext uri="{FF2B5EF4-FFF2-40B4-BE49-F238E27FC236}">
                <a16:creationId xmlns:a16="http://schemas.microsoft.com/office/drawing/2014/main" id="{2EA4C040-6B7B-D5C1-1EDC-FFB529E20E35}"/>
              </a:ext>
            </a:extLst>
          </p:cNvPr>
          <p:cNvSpPr>
            <a:spLocks noGrp="1"/>
          </p:cNvSpPr>
          <p:nvPr>
            <p:ph type="body" sz="quarter" idx="13"/>
          </p:nvPr>
        </p:nvSpPr>
        <p:spPr>
          <a:xfrm>
            <a:off x="362081" y="1630674"/>
            <a:ext cx="4902069" cy="4211515"/>
          </a:xfrm>
        </p:spPr>
        <p:txBody>
          <a:bodyPr lIns="91440" tIns="45720" rIns="91440" bIns="45720" anchor="t"/>
          <a:lstStyle/>
          <a:p>
            <a:r>
              <a:rPr lang="it-IT" b="1" noProof="0" dirty="0">
                <a:solidFill>
                  <a:srgbClr val="E64424"/>
                </a:solidFill>
                <a:latin typeface="+mn-lt"/>
              </a:rPr>
              <a:t>Quali tipi di competenze puoi mappare</a:t>
            </a:r>
          </a:p>
          <a:p>
            <a:endParaRPr lang="en-GB" b="1" noProof="0" dirty="0">
              <a:latin typeface="+mn-lt"/>
            </a:endParaRPr>
          </a:p>
          <a:p>
            <a:pPr marL="342900" indent="-342900">
              <a:buClr>
                <a:srgbClr val="E280AC"/>
              </a:buClr>
              <a:buFont typeface="Wingdings" panose="05000000000000000000" pitchFamily="2" charset="2"/>
              <a:buChar char="Ø"/>
            </a:pPr>
            <a:r>
              <a:rPr lang="it-IT" dirty="0"/>
              <a:t>Competenze tecniche (es. usare Excel, manovrare una macchina)</a:t>
            </a:r>
          </a:p>
          <a:p>
            <a:pPr marL="342900" indent="-342900">
              <a:buClr>
                <a:srgbClr val="E280AC"/>
              </a:buClr>
              <a:buFont typeface="Wingdings" panose="05000000000000000000" pitchFamily="2" charset="2"/>
              <a:buChar char="Ø"/>
            </a:pPr>
            <a:r>
              <a:rPr lang="it-IT" dirty="0"/>
              <a:t>Competenze trasferibili (es. lavoro di squadra, </a:t>
            </a:r>
            <a:r>
              <a:rPr lang="it-IT" dirty="0" err="1"/>
              <a:t>problem</a:t>
            </a:r>
            <a:r>
              <a:rPr lang="it-IT" dirty="0"/>
              <a:t> solving, pianificazione di progetti)</a:t>
            </a:r>
          </a:p>
          <a:p>
            <a:pPr marL="342900" indent="-342900">
              <a:buClr>
                <a:srgbClr val="E280AC"/>
              </a:buClr>
              <a:buFont typeface="Wingdings" panose="05000000000000000000" pitchFamily="2" charset="2"/>
              <a:buChar char="Ø"/>
            </a:pPr>
            <a:r>
              <a:rPr lang="it-IT" dirty="0"/>
              <a:t>Soft skills (es. essere flessibili, saper ascoltare, mantenere la calma sotto pressione)</a:t>
            </a:r>
          </a:p>
          <a:p>
            <a:pPr marL="342900" indent="-342900">
              <a:buClr>
                <a:srgbClr val="E280AC"/>
              </a:buClr>
              <a:buFont typeface="Wingdings" panose="05000000000000000000" pitchFamily="2" charset="2"/>
              <a:buChar char="Ø"/>
            </a:pPr>
            <a:r>
              <a:rPr lang="it-IT" dirty="0"/>
              <a:t>Nuove competenze che stai sviluppando (es. ciò che stai imparando negli HERA Labs)</a:t>
            </a:r>
            <a:endParaRPr lang="en-GB" noProof="0" dirty="0"/>
          </a:p>
        </p:txBody>
      </p:sp>
      <p:sp>
        <p:nvSpPr>
          <p:cNvPr id="4" name="Text Placeholder 3">
            <a:extLst>
              <a:ext uri="{FF2B5EF4-FFF2-40B4-BE49-F238E27FC236}">
                <a16:creationId xmlns:a16="http://schemas.microsoft.com/office/drawing/2014/main" id="{25909267-F925-2486-1E69-AF12972F541B}"/>
              </a:ext>
            </a:extLst>
          </p:cNvPr>
          <p:cNvSpPr>
            <a:spLocks noGrp="1"/>
          </p:cNvSpPr>
          <p:nvPr>
            <p:ph type="body" sz="quarter" idx="14"/>
          </p:nvPr>
        </p:nvSpPr>
        <p:spPr>
          <a:xfrm>
            <a:off x="5992884" y="1630674"/>
            <a:ext cx="5837035" cy="5307679"/>
          </a:xfrm>
        </p:spPr>
        <p:txBody>
          <a:bodyPr lIns="91440" tIns="45720" rIns="91440" bIns="45720" anchor="t"/>
          <a:lstStyle/>
          <a:p>
            <a:r>
              <a:rPr lang="it-IT" b="1" noProof="0" dirty="0">
                <a:solidFill>
                  <a:srgbClr val="E64424"/>
                </a:solidFill>
                <a:latin typeface="+mn-lt"/>
              </a:rPr>
              <a:t>Da dove provengono le tue competenze</a:t>
            </a:r>
          </a:p>
          <a:p>
            <a:endParaRPr lang="en-GB" b="1" noProof="0" dirty="0">
              <a:latin typeface="+mn-lt"/>
            </a:endParaRPr>
          </a:p>
          <a:p>
            <a:pPr marL="342900" indent="-342900">
              <a:buClr>
                <a:srgbClr val="E280AC"/>
              </a:buClr>
              <a:buFont typeface="Wingdings" panose="05000000000000000000" pitchFamily="2" charset="2"/>
              <a:buChar char="Ø"/>
            </a:pPr>
            <a:r>
              <a:rPr lang="it-IT" dirty="0"/>
              <a:t>Lavori che hai svolto (es. ufficio, commercio, assistenza)</a:t>
            </a:r>
          </a:p>
          <a:p>
            <a:pPr marL="342900" indent="-342900">
              <a:buClr>
                <a:srgbClr val="E280AC"/>
              </a:buClr>
              <a:buFont typeface="Wingdings" panose="05000000000000000000" pitchFamily="2" charset="2"/>
              <a:buChar char="Ø"/>
            </a:pPr>
            <a:r>
              <a:rPr lang="it-IT" dirty="0"/>
              <a:t>Ruoli di volontariato o comunitari (es. supporto in eventi scolastici, mentoring tra pari)</a:t>
            </a:r>
          </a:p>
          <a:p>
            <a:pPr marL="342900" indent="-342900">
              <a:buClr>
                <a:srgbClr val="E280AC"/>
              </a:buClr>
              <a:buFont typeface="Wingdings" panose="05000000000000000000" pitchFamily="2" charset="2"/>
              <a:buChar char="Ø"/>
            </a:pPr>
            <a:r>
              <a:rPr lang="it-IT" dirty="0"/>
              <a:t>Istruzione e formazione (es. workshop, corsi online, diplomi)</a:t>
            </a:r>
          </a:p>
          <a:p>
            <a:pPr marL="342900" indent="-342900">
              <a:buClr>
                <a:srgbClr val="E280AC"/>
              </a:buClr>
              <a:buFont typeface="Wingdings" panose="05000000000000000000" pitchFamily="2" charset="2"/>
              <a:buChar char="Ø"/>
            </a:pPr>
            <a:r>
              <a:rPr lang="it-IT" dirty="0"/>
              <a:t>Vita quotidiana (es. organizzare eventi familiari = capacità organizzative; scrivere un blog = comunicazione)</a:t>
            </a:r>
            <a:endParaRPr lang="en-GB" b="1" noProof="0" dirty="0"/>
          </a:p>
        </p:txBody>
      </p:sp>
    </p:spTree>
    <p:extLst>
      <p:ext uri="{BB962C8B-B14F-4D97-AF65-F5344CB8AC3E}">
        <p14:creationId xmlns:p14="http://schemas.microsoft.com/office/powerpoint/2010/main" val="1159398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24541-A0A9-F15C-468E-7EC324485F2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4602078-685A-7458-D919-59C4331B931E}"/>
              </a:ext>
            </a:extLst>
          </p:cNvPr>
          <p:cNvSpPr>
            <a:spLocks noGrp="1"/>
          </p:cNvSpPr>
          <p:nvPr>
            <p:ph type="body" sz="quarter" idx="10"/>
          </p:nvPr>
        </p:nvSpPr>
        <p:spPr>
          <a:xfrm>
            <a:off x="6519553" y="213428"/>
            <a:ext cx="5353999" cy="909518"/>
          </a:xfrm>
        </p:spPr>
        <p:txBody>
          <a:bodyPr lIns="91440" tIns="45720" rIns="91440" bIns="45720" anchor="t"/>
          <a:lstStyle/>
          <a:p>
            <a:r>
              <a:rPr lang="en-GB" noProof="0" dirty="0" err="1">
                <a:latin typeface="Aptos"/>
              </a:rPr>
              <a:t>Esercizio</a:t>
            </a:r>
            <a:r>
              <a:rPr lang="en-GB" noProof="0" dirty="0">
                <a:latin typeface="Aptos"/>
              </a:rPr>
              <a:t> per la </a:t>
            </a:r>
            <a:r>
              <a:rPr lang="en-GB" noProof="0" dirty="0" err="1">
                <a:latin typeface="Aptos"/>
              </a:rPr>
              <a:t>mappa</a:t>
            </a:r>
            <a:br>
              <a:rPr lang="en-GB" noProof="0" dirty="0">
                <a:latin typeface="Aptos"/>
              </a:rPr>
            </a:br>
            <a:r>
              <a:rPr lang="en-GB" noProof="0" dirty="0" err="1">
                <a:latin typeface="Aptos"/>
              </a:rPr>
              <a:t>personale</a:t>
            </a:r>
            <a:endParaRPr lang="en-GB" noProof="0" dirty="0">
              <a:latin typeface="+mn-lt"/>
              <a:ea typeface="MingLiU_HKSCS"/>
              <a:cs typeface="Calibri"/>
            </a:endParaRPr>
          </a:p>
        </p:txBody>
      </p:sp>
      <p:sp>
        <p:nvSpPr>
          <p:cNvPr id="6" name="Rectangle 3">
            <a:extLst>
              <a:ext uri="{FF2B5EF4-FFF2-40B4-BE49-F238E27FC236}">
                <a16:creationId xmlns:a16="http://schemas.microsoft.com/office/drawing/2014/main" id="{1E7EBC2F-2D5D-636C-455F-F5F0DFC66E46}"/>
              </a:ext>
            </a:extLst>
          </p:cNvPr>
          <p:cNvSpPr>
            <a:spLocks noGrp="1" noChangeArrowheads="1"/>
          </p:cNvSpPr>
          <p:nvPr>
            <p:ph type="body" sz="quarter" idx="14"/>
          </p:nvPr>
        </p:nvSpPr>
        <p:spPr bwMode="auto">
          <a:xfrm>
            <a:off x="6425902" y="1332958"/>
            <a:ext cx="5541299"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
                <a:srgbClr val="E280AC"/>
              </a:buClr>
              <a:buSzTx/>
              <a:buFont typeface="Arial" panose="020B0604020202020204" pitchFamily="34" charset="0"/>
              <a:buChar char="•"/>
              <a:tabLst/>
            </a:pPr>
            <a:r>
              <a:rPr kumimoji="0" lang="it-IT" altLang="it-IT" sz="1800" b="1" i="0" u="none" strike="noStrike" cap="none" normalizeH="0" baseline="0" dirty="0">
                <a:ln>
                  <a:noFill/>
                </a:ln>
                <a:solidFill>
                  <a:srgbClr val="E280AC"/>
                </a:solidFill>
                <a:effectLst/>
                <a:latin typeface="Arial" panose="020B0604020202020204" pitchFamily="34" charset="0"/>
              </a:rPr>
              <a:t>Centro “Tu”</a:t>
            </a:r>
            <a:r>
              <a:rPr kumimoji="0" lang="it-IT" altLang="it-IT" sz="1800" b="0" i="0" u="none" strike="noStrike" cap="none" normalizeH="0" baseline="0" dirty="0">
                <a:ln>
                  <a:noFill/>
                </a:ln>
                <a:solidFill>
                  <a:srgbClr val="E280AC"/>
                </a:solidFill>
                <a:effectLst/>
                <a:latin typeface="Arial" panose="020B0604020202020204" pitchFamily="34" charset="0"/>
              </a:rPr>
              <a:t>: </a:t>
            </a:r>
            <a:r>
              <a:rPr kumimoji="0" lang="it-IT" altLang="it-IT" sz="1800" b="0" i="0" u="none" strike="noStrike" cap="none" normalizeH="0" baseline="0" dirty="0">
                <a:ln>
                  <a:noFill/>
                </a:ln>
                <a:solidFill>
                  <a:schemeClr val="tx1"/>
                </a:solidFill>
                <a:effectLst/>
                <a:latin typeface="Arial" panose="020B0604020202020204" pitchFamily="34" charset="0"/>
              </a:rPr>
              <a:t>collocati al centro (scrivi il tuo nome o usa un post-it).</a:t>
            </a:r>
          </a:p>
          <a:p>
            <a:pPr marL="285750" marR="0" lvl="0" indent="-285750" algn="l" defTabSz="914400" rtl="0" eaLnBrk="0" fontAlgn="base" latinLnBrk="0" hangingPunct="0">
              <a:lnSpc>
                <a:spcPct val="100000"/>
              </a:lnSpc>
              <a:spcBef>
                <a:spcPct val="0"/>
              </a:spcBef>
              <a:spcAft>
                <a:spcPct val="0"/>
              </a:spcAft>
              <a:buClr>
                <a:srgbClr val="E280AC"/>
              </a:buClr>
              <a:buSzTx/>
              <a:buFont typeface="Arial" panose="020B0604020202020204" pitchFamily="34" charset="0"/>
              <a:buChar char="•"/>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
                <a:srgbClr val="E280AC"/>
              </a:buClr>
              <a:buSzTx/>
              <a:buFont typeface="Arial" panose="020B0604020202020204" pitchFamily="34" charset="0"/>
              <a:buChar char="•"/>
              <a:tabLst/>
            </a:pPr>
            <a:r>
              <a:rPr kumimoji="0" lang="it-IT" altLang="it-IT" sz="1800" b="1" i="0" u="none" strike="noStrike" cap="none" normalizeH="0" baseline="0" dirty="0">
                <a:ln>
                  <a:noFill/>
                </a:ln>
                <a:solidFill>
                  <a:srgbClr val="E280AC"/>
                </a:solidFill>
                <a:effectLst/>
                <a:latin typeface="Arial" panose="020B0604020202020204" pitchFamily="34" charset="0"/>
              </a:rPr>
              <a:t>Nodi radianti</a:t>
            </a:r>
            <a:r>
              <a:rPr kumimoji="0" lang="it-IT" altLang="it-IT" sz="1800" b="0" i="0" u="none" strike="noStrike" cap="none" normalizeH="0" baseline="0" dirty="0">
                <a:ln>
                  <a:noFill/>
                </a:ln>
                <a:solidFill>
                  <a:srgbClr val="E280AC"/>
                </a:solidFill>
                <a:effectLst/>
                <a:latin typeface="Arial" panose="020B0604020202020204" pitchFamily="34" charset="0"/>
              </a:rPr>
              <a:t>: </a:t>
            </a:r>
            <a:r>
              <a:rPr kumimoji="0" lang="it-IT" altLang="it-IT" sz="1800" b="0" i="0" u="none" strike="noStrike" cap="none" normalizeH="0" baseline="0" dirty="0">
                <a:ln>
                  <a:noFill/>
                </a:ln>
                <a:solidFill>
                  <a:schemeClr val="tx1"/>
                </a:solidFill>
                <a:effectLst/>
                <a:latin typeface="Arial" panose="020B0604020202020204" pitchFamily="34" charset="0"/>
              </a:rPr>
              <a:t>intorno a te, inserisci bolle per ogni esperienza o ruolo importante.</a:t>
            </a:r>
          </a:p>
          <a:p>
            <a:pPr marL="285750" marR="0" lvl="0" indent="-285750" algn="l" defTabSz="914400" rtl="0" eaLnBrk="0" fontAlgn="base" latinLnBrk="0" hangingPunct="0">
              <a:lnSpc>
                <a:spcPct val="100000"/>
              </a:lnSpc>
              <a:spcBef>
                <a:spcPct val="0"/>
              </a:spcBef>
              <a:spcAft>
                <a:spcPct val="0"/>
              </a:spcAft>
              <a:buClr>
                <a:srgbClr val="E280AC"/>
              </a:buClr>
              <a:buSzTx/>
              <a:buFont typeface="Arial" panose="020B0604020202020204" pitchFamily="34" charset="0"/>
              <a:buChar char="•"/>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
                <a:srgbClr val="E280AC"/>
              </a:buClr>
              <a:buSzTx/>
              <a:buFont typeface="Arial" panose="020B0604020202020204" pitchFamily="34" charset="0"/>
              <a:buChar char="•"/>
              <a:tabLst/>
            </a:pPr>
            <a:r>
              <a:rPr kumimoji="0" lang="it-IT" altLang="it-IT" sz="1800" b="1" i="0" u="none" strike="noStrike" cap="none" normalizeH="0" baseline="0" dirty="0">
                <a:ln>
                  <a:noFill/>
                </a:ln>
                <a:solidFill>
                  <a:srgbClr val="E280AC"/>
                </a:solidFill>
                <a:effectLst/>
                <a:latin typeface="Arial" panose="020B0604020202020204" pitchFamily="34" charset="0"/>
              </a:rPr>
              <a:t>Dalla vita alle competenze</a:t>
            </a:r>
            <a:r>
              <a:rPr kumimoji="0" lang="it-IT" altLang="it-IT" sz="1800" b="0" i="0" u="none" strike="noStrike" cap="none" normalizeH="0" baseline="0" dirty="0">
                <a:ln>
                  <a:noFill/>
                </a:ln>
                <a:solidFill>
                  <a:schemeClr val="tx1"/>
                </a:solidFill>
                <a:effectLst/>
                <a:latin typeface="Arial" panose="020B0604020202020204" pitchFamily="34" charset="0"/>
              </a:rPr>
              <a:t>: da ogni bolla, disegna rami etichettati con le competenze specifiche acquisite.</a:t>
            </a:r>
          </a:p>
          <a:p>
            <a:pPr marL="285750" marR="0" lvl="0" indent="-285750" algn="l" defTabSz="914400" rtl="0" eaLnBrk="0" fontAlgn="base" latinLnBrk="0" hangingPunct="0">
              <a:lnSpc>
                <a:spcPct val="100000"/>
              </a:lnSpc>
              <a:spcBef>
                <a:spcPct val="0"/>
              </a:spcBef>
              <a:spcAft>
                <a:spcPct val="0"/>
              </a:spcAft>
              <a:buClr>
                <a:srgbClr val="E280AC"/>
              </a:buClr>
              <a:buSzTx/>
              <a:buFont typeface="Arial" panose="020B0604020202020204" pitchFamily="34" charset="0"/>
              <a:buChar char="•"/>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
                <a:srgbClr val="E280AC"/>
              </a:buClr>
              <a:buSzTx/>
              <a:buFont typeface="Arial" panose="020B0604020202020204" pitchFamily="34" charset="0"/>
              <a:buChar char="•"/>
              <a:tabLst/>
            </a:pPr>
            <a:r>
              <a:rPr kumimoji="0" lang="it-IT" altLang="it-IT" sz="1800" b="1" i="0" u="none" strike="noStrike" cap="none" normalizeH="0" baseline="0" dirty="0">
                <a:ln>
                  <a:noFill/>
                </a:ln>
                <a:solidFill>
                  <a:srgbClr val="E280AC"/>
                </a:solidFill>
                <a:effectLst/>
                <a:latin typeface="Arial" panose="020B0604020202020204" pitchFamily="34" charset="0"/>
              </a:rPr>
              <a:t>Traguardi e obiettivi</a:t>
            </a:r>
            <a:r>
              <a:rPr kumimoji="0" lang="it-IT" altLang="it-IT" sz="1800" b="0" i="0" u="none" strike="noStrike" cap="none" normalizeH="0" baseline="0" dirty="0">
                <a:ln>
                  <a:noFill/>
                </a:ln>
                <a:solidFill>
                  <a:schemeClr val="tx1"/>
                </a:solidFill>
                <a:effectLst/>
                <a:latin typeface="Arial" panose="020B0604020202020204" pitchFamily="34" charset="0"/>
              </a:rPr>
              <a:t>: segna i “meme” o i traguardi futuri verso il tuo obiettivo finale.</a:t>
            </a:r>
          </a:p>
        </p:txBody>
      </p:sp>
      <p:sp>
        <p:nvSpPr>
          <p:cNvPr id="7" name="Text Placeholder 1">
            <a:extLst>
              <a:ext uri="{FF2B5EF4-FFF2-40B4-BE49-F238E27FC236}">
                <a16:creationId xmlns:a16="http://schemas.microsoft.com/office/drawing/2014/main" id="{C4CD87E8-81E6-0473-2076-6FFD3347B4C3}"/>
              </a:ext>
            </a:extLst>
          </p:cNvPr>
          <p:cNvSpPr txBox="1">
            <a:spLocks/>
          </p:cNvSpPr>
          <p:nvPr/>
        </p:nvSpPr>
        <p:spPr>
          <a:xfrm>
            <a:off x="356725" y="163719"/>
            <a:ext cx="5864396" cy="909518"/>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E64424"/>
                </a:solidFill>
                <a:latin typeface="Aptos" panose="020B00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err="1">
                <a:solidFill>
                  <a:schemeClr val="tx1"/>
                </a:solidFill>
                <a:latin typeface="Aptos"/>
              </a:rPr>
              <a:t>Competenze</a:t>
            </a:r>
            <a:r>
              <a:rPr lang="en-GB" sz="1800" dirty="0">
                <a:solidFill>
                  <a:schemeClr val="tx1"/>
                </a:solidFill>
                <a:latin typeface="Aptos"/>
              </a:rPr>
              <a:t> </a:t>
            </a:r>
            <a:r>
              <a:rPr lang="en-GB" sz="1800" dirty="0" err="1">
                <a:solidFill>
                  <a:schemeClr val="tx1"/>
                </a:solidFill>
                <a:latin typeface="Aptos"/>
              </a:rPr>
              <a:t>che</a:t>
            </a:r>
            <a:r>
              <a:rPr lang="en-GB" sz="1800" dirty="0">
                <a:solidFill>
                  <a:schemeClr val="tx1"/>
                </a:solidFill>
                <a:latin typeface="Aptos"/>
              </a:rPr>
              <a:t> </a:t>
            </a:r>
            <a:r>
              <a:rPr lang="en-GB" sz="1800" dirty="0" err="1">
                <a:solidFill>
                  <a:schemeClr val="tx1"/>
                </a:solidFill>
                <a:latin typeface="Aptos"/>
              </a:rPr>
              <a:t>contribuisono</a:t>
            </a:r>
            <a:r>
              <a:rPr lang="en-GB" sz="1800" dirty="0">
                <a:solidFill>
                  <a:schemeClr val="tx1"/>
                </a:solidFill>
                <a:latin typeface="Aptos"/>
              </a:rPr>
              <a:t> </a:t>
            </a:r>
            <a:r>
              <a:rPr lang="en-GB" sz="1800" dirty="0" err="1">
                <a:solidFill>
                  <a:schemeClr val="tx1"/>
                </a:solidFill>
                <a:latin typeface="Aptos"/>
              </a:rPr>
              <a:t>alla</a:t>
            </a:r>
            <a:r>
              <a:rPr lang="en-GB" sz="1800" dirty="0">
                <a:solidFill>
                  <a:schemeClr val="tx1"/>
                </a:solidFill>
                <a:latin typeface="Aptos"/>
              </a:rPr>
              <a:t> </a:t>
            </a:r>
            <a:r>
              <a:rPr lang="en-GB" sz="1800" dirty="0" err="1">
                <a:solidFill>
                  <a:schemeClr val="tx1"/>
                </a:solidFill>
                <a:latin typeface="Aptos"/>
              </a:rPr>
              <a:t>mappa</a:t>
            </a:r>
            <a:r>
              <a:rPr lang="en-GB" sz="1800" dirty="0">
                <a:solidFill>
                  <a:schemeClr val="tx1"/>
                </a:solidFill>
                <a:latin typeface="Aptos"/>
              </a:rPr>
              <a:t> </a:t>
            </a:r>
            <a:r>
              <a:rPr lang="en-GB" sz="1800" dirty="0" err="1">
                <a:solidFill>
                  <a:schemeClr val="tx1"/>
                </a:solidFill>
                <a:latin typeface="Aptos"/>
              </a:rPr>
              <a:t>personale</a:t>
            </a:r>
            <a:r>
              <a:rPr lang="en-GB" sz="1800" dirty="0">
                <a:solidFill>
                  <a:schemeClr val="tx1"/>
                </a:solidFill>
                <a:latin typeface="Aptos"/>
              </a:rPr>
              <a:t> </a:t>
            </a:r>
            <a:endParaRPr lang="en-GB" sz="1800" dirty="0">
              <a:solidFill>
                <a:schemeClr val="tx1"/>
              </a:solidFill>
              <a:latin typeface="+mn-lt"/>
              <a:ea typeface="MingLiU_HKSCS"/>
              <a:cs typeface="Calibri"/>
            </a:endParaRPr>
          </a:p>
        </p:txBody>
      </p:sp>
      <p:pic>
        <p:nvPicPr>
          <p:cNvPr id="16" name="Immagine 15">
            <a:extLst>
              <a:ext uri="{FF2B5EF4-FFF2-40B4-BE49-F238E27FC236}">
                <a16:creationId xmlns:a16="http://schemas.microsoft.com/office/drawing/2014/main" id="{24EDB428-0DB5-3B74-089C-253FE0E91FFA}"/>
              </a:ext>
            </a:extLst>
          </p:cNvPr>
          <p:cNvPicPr>
            <a:picLocks noChangeAspect="1"/>
          </p:cNvPicPr>
          <p:nvPr/>
        </p:nvPicPr>
        <p:blipFill>
          <a:blip r:embed="rId2">
            <a:extLst>
              <a:ext uri="{28A0092B-C50C-407E-A947-70E740481C1C}">
                <a14:useLocalDpi xmlns:a14="http://schemas.microsoft.com/office/drawing/2010/main" val="0"/>
              </a:ext>
            </a:extLst>
          </a:blip>
          <a:srcRect l="3186" t="10150" r="39806"/>
          <a:stretch>
            <a:fillRect/>
          </a:stretch>
        </p:blipFill>
        <p:spPr>
          <a:xfrm>
            <a:off x="356725" y="554676"/>
            <a:ext cx="5864396" cy="6161964"/>
          </a:xfrm>
          <a:prstGeom prst="rect">
            <a:avLst/>
          </a:prstGeom>
        </p:spPr>
      </p:pic>
    </p:spTree>
    <p:extLst>
      <p:ext uri="{BB962C8B-B14F-4D97-AF65-F5344CB8AC3E}">
        <p14:creationId xmlns:p14="http://schemas.microsoft.com/office/powerpoint/2010/main" val="2074784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26C0B-8FE5-4149-1EA4-B5D759558AF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28B7498-0842-D46D-C46A-BFE071043EDB}"/>
              </a:ext>
            </a:extLst>
          </p:cNvPr>
          <p:cNvSpPr>
            <a:spLocks noGrp="1"/>
          </p:cNvSpPr>
          <p:nvPr>
            <p:ph type="body" sz="quarter" idx="10"/>
          </p:nvPr>
        </p:nvSpPr>
        <p:spPr>
          <a:xfrm>
            <a:off x="432260" y="3142210"/>
            <a:ext cx="5663739" cy="1762299"/>
          </a:xfrm>
        </p:spPr>
        <p:txBody>
          <a:bodyPr lIns="91440" tIns="45720" rIns="91440" bIns="45720" anchor="t"/>
          <a:lstStyle/>
          <a:p>
            <a:r>
              <a:rPr lang="it-IT" dirty="0"/>
              <a:t>UNITÀ 2.3: Colmare il divario</a:t>
            </a:r>
          </a:p>
        </p:txBody>
      </p:sp>
    </p:spTree>
    <p:extLst>
      <p:ext uri="{BB962C8B-B14F-4D97-AF65-F5344CB8AC3E}">
        <p14:creationId xmlns:p14="http://schemas.microsoft.com/office/powerpoint/2010/main" val="1556258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6127144-DAED-659E-884F-11F9E0D9D9BA}"/>
              </a:ext>
            </a:extLst>
          </p:cNvPr>
          <p:cNvSpPr>
            <a:spLocks noGrp="1"/>
          </p:cNvSpPr>
          <p:nvPr>
            <p:ph type="body" sz="quarter" idx="11"/>
          </p:nvPr>
        </p:nvSpPr>
        <p:spPr/>
        <p:txBody>
          <a:bodyPr lIns="91440" tIns="45720" rIns="91440" bIns="45720" anchor="t"/>
          <a:lstStyle/>
          <a:p>
            <a:r>
              <a:rPr lang="it-IT" dirty="0"/>
              <a:t>Comprendere i gap di competenze e il potere dell’autovalutazione</a:t>
            </a:r>
          </a:p>
        </p:txBody>
      </p:sp>
      <p:sp>
        <p:nvSpPr>
          <p:cNvPr id="6" name="Text Placeholder 5">
            <a:extLst>
              <a:ext uri="{FF2B5EF4-FFF2-40B4-BE49-F238E27FC236}">
                <a16:creationId xmlns:a16="http://schemas.microsoft.com/office/drawing/2014/main" id="{0553FC39-F80B-CCE8-AF8A-3FB565E4EAC0}"/>
              </a:ext>
            </a:extLst>
          </p:cNvPr>
          <p:cNvSpPr>
            <a:spLocks noGrp="1"/>
          </p:cNvSpPr>
          <p:nvPr>
            <p:ph type="body" sz="quarter" idx="13"/>
          </p:nvPr>
        </p:nvSpPr>
        <p:spPr>
          <a:xfrm>
            <a:off x="362080" y="1748323"/>
            <a:ext cx="6861678" cy="4768365"/>
          </a:xfrm>
        </p:spPr>
        <p:txBody>
          <a:bodyPr lIns="91440" tIns="45720" rIns="91440" bIns="45720" anchor="t"/>
          <a:lstStyle/>
          <a:p>
            <a:pPr marL="285750" indent="-285750" algn="just">
              <a:buChar char="•"/>
            </a:pPr>
            <a:r>
              <a:rPr lang="it-IT" b="1" noProof="0" dirty="0">
                <a:solidFill>
                  <a:srgbClr val="E64424"/>
                </a:solidFill>
              </a:rPr>
              <a:t>Comprendere</a:t>
            </a:r>
            <a:r>
              <a:rPr lang="it-IT" noProof="0" dirty="0">
                <a:solidFill>
                  <a:srgbClr val="E64424"/>
                </a:solidFill>
              </a:rPr>
              <a:t> </a:t>
            </a:r>
            <a:r>
              <a:rPr lang="it-IT" b="1" noProof="0" dirty="0">
                <a:solidFill>
                  <a:srgbClr val="E64424"/>
                </a:solidFill>
              </a:rPr>
              <a:t>i gap di competenze</a:t>
            </a:r>
            <a:r>
              <a:rPr lang="it-IT" noProof="0" dirty="0">
                <a:solidFill>
                  <a:srgbClr val="E64424"/>
                </a:solidFill>
              </a:rPr>
              <a:t>: </a:t>
            </a:r>
            <a:r>
              <a:rPr lang="it-IT" noProof="0" dirty="0"/>
              <a:t>i gap di competenze possono essere definiti come la differenza tra le competenze richieste dai datori di lavoro e quelle possedute dai lavoratori. Questi divari stanno diventando sempre più evidenti nell’era digitale, con l’emergere di nuove tecnologie e l’evoluzione dei modelli di business che ridefiniscono continuamente i ruoli professionali.</a:t>
            </a:r>
          </a:p>
          <a:p>
            <a:pPr marL="285750" indent="-285750" algn="just">
              <a:buChar char="•"/>
            </a:pPr>
            <a:r>
              <a:rPr lang="it-IT" b="1" noProof="0" dirty="0">
                <a:solidFill>
                  <a:srgbClr val="E64424"/>
                </a:solidFill>
              </a:rPr>
              <a:t>Il potere dell’autovalutazione: </a:t>
            </a:r>
            <a:r>
              <a:rPr lang="it-IT" noProof="0" dirty="0"/>
              <a:t>l’autovalutazione è uno strumento potente che può aiutare a identificare e affrontare questi gap di competenze. Un’autovalutazione regolare non solo permette agli individui di rimanere aggiornati rispetto ai requisiti in continua evoluzione dei settori, ma segnala anche ai potenziali datori di lavoro la capacità di adattarsi, migliorando così le prospettive occupazionali.</a:t>
            </a:r>
            <a:endParaRPr lang="en-GB" noProof="0" dirty="0"/>
          </a:p>
        </p:txBody>
      </p:sp>
      <p:pic>
        <p:nvPicPr>
          <p:cNvPr id="9" name="Picture Placeholder 8" descr="A group of women sitting at a table&#10;&#10;AI-generated content may be incorrect.">
            <a:extLst>
              <a:ext uri="{FF2B5EF4-FFF2-40B4-BE49-F238E27FC236}">
                <a16:creationId xmlns:a16="http://schemas.microsoft.com/office/drawing/2014/main" id="{38F58EB3-6896-5A4C-E1BD-07852EFB1B71}"/>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l="29473" r="29473"/>
          <a:stretch>
            <a:fillRect/>
          </a:stretch>
        </p:blipFill>
        <p:spPr/>
      </p:pic>
    </p:spTree>
    <p:extLst>
      <p:ext uri="{BB962C8B-B14F-4D97-AF65-F5344CB8AC3E}">
        <p14:creationId xmlns:p14="http://schemas.microsoft.com/office/powerpoint/2010/main" val="1077361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4F3FD46-D029-0B6E-B332-17B23A3A6BCF}"/>
              </a:ext>
            </a:extLst>
          </p:cNvPr>
          <p:cNvSpPr>
            <a:spLocks noGrp="1"/>
          </p:cNvSpPr>
          <p:nvPr>
            <p:ph type="body" sz="quarter" idx="11"/>
          </p:nvPr>
        </p:nvSpPr>
        <p:spPr>
          <a:xfrm>
            <a:off x="362079" y="253012"/>
            <a:ext cx="8556143" cy="819432"/>
          </a:xfrm>
        </p:spPr>
        <p:txBody>
          <a:bodyPr/>
          <a:lstStyle/>
          <a:p>
            <a:r>
              <a:rPr lang="it-IT" dirty="0"/>
              <a:t>Come identificare e colmare i tuoi gap di competenze</a:t>
            </a:r>
          </a:p>
          <a:p>
            <a:endParaRPr lang="en-GB" noProof="0" dirty="0"/>
          </a:p>
        </p:txBody>
      </p:sp>
      <p:sp>
        <p:nvSpPr>
          <p:cNvPr id="3" name="Marcador de Posição do Texto 2">
            <a:extLst>
              <a:ext uri="{FF2B5EF4-FFF2-40B4-BE49-F238E27FC236}">
                <a16:creationId xmlns:a16="http://schemas.microsoft.com/office/drawing/2014/main" id="{1B102BB2-6B02-6CD3-C4B3-EF8720074FDE}"/>
              </a:ext>
            </a:extLst>
          </p:cNvPr>
          <p:cNvSpPr>
            <a:spLocks noGrp="1"/>
          </p:cNvSpPr>
          <p:nvPr>
            <p:ph type="body" sz="quarter" idx="13"/>
          </p:nvPr>
        </p:nvSpPr>
        <p:spPr>
          <a:xfrm>
            <a:off x="298451" y="1325457"/>
            <a:ext cx="7170754" cy="5191232"/>
          </a:xfrm>
        </p:spPr>
        <p:txBody>
          <a:bodyPr/>
          <a:lstStyle/>
          <a:p>
            <a:r>
              <a:rPr lang="it-IT" dirty="0"/>
              <a:t>Ecco alcuni semplici passaggi che possono aiutarti a confrontare le tue competenze con quelle richieste e pianificare le tue prossime azioni:</a:t>
            </a:r>
          </a:p>
          <a:p>
            <a:pPr marL="342900" indent="-342900">
              <a:buFont typeface="+mj-lt"/>
              <a:buAutoNum type="arabicPeriod"/>
            </a:pPr>
            <a:r>
              <a:rPr lang="it-IT" dirty="0"/>
              <a:t>Autoriflessione e consapevolezza</a:t>
            </a:r>
          </a:p>
          <a:p>
            <a:pPr marL="342900" indent="-342900">
              <a:buFont typeface="+mj-lt"/>
              <a:buAutoNum type="arabicPeriod"/>
            </a:pPr>
            <a:r>
              <a:rPr lang="it-IT" dirty="0"/>
              <a:t>Rimanere informati sulle tendenze del settore</a:t>
            </a:r>
          </a:p>
          <a:p>
            <a:pPr marL="342900" indent="-342900">
              <a:buFont typeface="+mj-lt"/>
              <a:buAutoNum type="arabicPeriod"/>
            </a:pPr>
            <a:r>
              <a:rPr lang="it-IT" dirty="0"/>
              <a:t>Creare una visione del successo futuro</a:t>
            </a:r>
          </a:p>
          <a:p>
            <a:pPr marL="342900" indent="-342900">
              <a:buFont typeface="+mj-lt"/>
              <a:buAutoNum type="arabicPeriod"/>
            </a:pPr>
            <a:r>
              <a:rPr lang="it-IT" dirty="0"/>
              <a:t>Condurre un audit delle competenze: fai un elenco delle competenze attuali e confrontale con le offerte di lavoro</a:t>
            </a:r>
          </a:p>
          <a:p>
            <a:pPr marL="342900" indent="-342900">
              <a:buFont typeface="+mj-lt"/>
              <a:buAutoNum type="arabicPeriod"/>
            </a:pPr>
            <a:r>
              <a:rPr lang="it-IT" dirty="0"/>
              <a:t>Abbracciare l’apprendimento continuo</a:t>
            </a:r>
          </a:p>
          <a:p>
            <a:pPr marL="342900" indent="-342900">
              <a:buFont typeface="+mj-lt"/>
              <a:buAutoNum type="arabicPeriod"/>
            </a:pPr>
            <a:r>
              <a:rPr lang="it-IT" dirty="0"/>
              <a:t>Sviluppare un piano di apprendimento personalizzato</a:t>
            </a:r>
          </a:p>
          <a:p>
            <a:pPr marL="342900" indent="-342900">
              <a:buFont typeface="+mj-lt"/>
              <a:buAutoNum type="arabicPeriod"/>
            </a:pPr>
            <a:r>
              <a:rPr lang="it-IT" dirty="0"/>
              <a:t>Mettere in pratica e applicare le competenze: fare volontariato o partecipare a un progetto</a:t>
            </a:r>
          </a:p>
          <a:p>
            <a:pPr marL="342900" indent="-342900">
              <a:buFont typeface="+mj-lt"/>
              <a:buAutoNum type="arabicPeriod"/>
            </a:pPr>
            <a:r>
              <a:rPr lang="it-IT" dirty="0"/>
              <a:t>Cercare supporto e feedback (es. condividere il piano con un mentore)</a:t>
            </a:r>
          </a:p>
          <a:p>
            <a:pPr marL="342900" indent="-342900">
              <a:buFont typeface="+mj-lt"/>
              <a:buAutoNum type="arabicPeriod"/>
            </a:pPr>
            <a:r>
              <a:rPr lang="it-IT" dirty="0"/>
              <a:t>Monitorare i propri progressi</a:t>
            </a:r>
          </a:p>
          <a:p>
            <a:endParaRPr lang="en-GB" sz="1000" noProof="0" dirty="0"/>
          </a:p>
          <a:p>
            <a:endParaRPr lang="en-GB" noProof="0" dirty="0"/>
          </a:p>
        </p:txBody>
      </p:sp>
      <p:pic>
        <p:nvPicPr>
          <p:cNvPr id="6" name="Marcador de Posição da Imagem 5" descr="Uma imagem com pessoa, calças de ganga, Cara humana, vestuário&#10;&#10;Os conteúdos gerados por IA poderão estar incorretos.">
            <a:extLst>
              <a:ext uri="{FF2B5EF4-FFF2-40B4-BE49-F238E27FC236}">
                <a16:creationId xmlns:a16="http://schemas.microsoft.com/office/drawing/2014/main" id="{AB978F01-7464-314C-D80B-FBFF5BEC58BD}"/>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l="6356" t="3146" r="6356"/>
          <a:stretch/>
        </p:blipFill>
        <p:spPr>
          <a:xfrm>
            <a:off x="7469205" y="0"/>
            <a:ext cx="4360716" cy="6858000"/>
          </a:xfrm>
        </p:spPr>
      </p:pic>
    </p:spTree>
    <p:extLst>
      <p:ext uri="{BB962C8B-B14F-4D97-AF65-F5344CB8AC3E}">
        <p14:creationId xmlns:p14="http://schemas.microsoft.com/office/powerpoint/2010/main" val="1046195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AD7966-70D9-E91C-670A-E8D2E9884EA9}"/>
              </a:ext>
            </a:extLst>
          </p:cNvPr>
          <p:cNvSpPr>
            <a:spLocks noGrp="1"/>
          </p:cNvSpPr>
          <p:nvPr>
            <p:ph type="body" sz="quarter" idx="10"/>
          </p:nvPr>
        </p:nvSpPr>
        <p:spPr/>
        <p:txBody>
          <a:bodyPr lIns="91440" tIns="45720" rIns="91440" bIns="45720" anchor="t"/>
          <a:lstStyle/>
          <a:p>
            <a:r>
              <a:rPr lang="it-IT" dirty="0"/>
              <a:t>Passi per un auto mappatura efficace</a:t>
            </a:r>
          </a:p>
        </p:txBody>
      </p:sp>
      <p:pic>
        <p:nvPicPr>
          <p:cNvPr id="7" name="Immagine 6">
            <a:extLst>
              <a:ext uri="{FF2B5EF4-FFF2-40B4-BE49-F238E27FC236}">
                <a16:creationId xmlns:a16="http://schemas.microsoft.com/office/drawing/2014/main" id="{F9B26799-C449-D353-EB09-5A24AE2CAA98}"/>
              </a:ext>
            </a:extLst>
          </p:cNvPr>
          <p:cNvPicPr>
            <a:picLocks noChangeAspect="1"/>
          </p:cNvPicPr>
          <p:nvPr/>
        </p:nvPicPr>
        <p:blipFill>
          <a:blip r:embed="rId2">
            <a:extLst>
              <a:ext uri="{28A0092B-C50C-407E-A947-70E740481C1C}">
                <a14:useLocalDpi xmlns:a14="http://schemas.microsoft.com/office/drawing/2010/main" val="0"/>
              </a:ext>
            </a:extLst>
          </a:blip>
          <a:srcRect b="2319"/>
          <a:stretch>
            <a:fillRect/>
          </a:stretch>
        </p:blipFill>
        <p:spPr>
          <a:xfrm>
            <a:off x="3339193" y="672193"/>
            <a:ext cx="5513614" cy="5385707"/>
          </a:xfrm>
          <a:prstGeom prst="rect">
            <a:avLst/>
          </a:prstGeom>
        </p:spPr>
      </p:pic>
      <p:sp>
        <p:nvSpPr>
          <p:cNvPr id="8" name="CasellaDiTesto 7">
            <a:extLst>
              <a:ext uri="{FF2B5EF4-FFF2-40B4-BE49-F238E27FC236}">
                <a16:creationId xmlns:a16="http://schemas.microsoft.com/office/drawing/2014/main" id="{3C847FF1-C420-AD1F-84E0-C5FF31814A42}"/>
              </a:ext>
            </a:extLst>
          </p:cNvPr>
          <p:cNvSpPr txBox="1"/>
          <p:nvPr/>
        </p:nvSpPr>
        <p:spPr>
          <a:xfrm>
            <a:off x="3837214" y="6057900"/>
            <a:ext cx="2258786" cy="338554"/>
          </a:xfrm>
          <a:prstGeom prst="rect">
            <a:avLst/>
          </a:prstGeom>
          <a:noFill/>
        </p:spPr>
        <p:txBody>
          <a:bodyPr wrap="square" rtlCol="0">
            <a:spAutoFit/>
          </a:bodyPr>
          <a:lstStyle/>
          <a:p>
            <a:r>
              <a:rPr lang="it-IT" sz="1600" dirty="0"/>
              <a:t>di forza e di debolezza</a:t>
            </a:r>
          </a:p>
        </p:txBody>
      </p:sp>
      <p:sp>
        <p:nvSpPr>
          <p:cNvPr id="9" name="Rettangolo 8">
            <a:extLst>
              <a:ext uri="{FF2B5EF4-FFF2-40B4-BE49-F238E27FC236}">
                <a16:creationId xmlns:a16="http://schemas.microsoft.com/office/drawing/2014/main" id="{257F1F3D-6D4A-382C-694A-2F202A0704EE}"/>
              </a:ext>
            </a:extLst>
          </p:cNvPr>
          <p:cNvSpPr/>
          <p:nvPr/>
        </p:nvSpPr>
        <p:spPr>
          <a:xfrm>
            <a:off x="3510643" y="4131129"/>
            <a:ext cx="489857" cy="4839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0" name="CasellaDiTesto 9">
            <a:extLst>
              <a:ext uri="{FF2B5EF4-FFF2-40B4-BE49-F238E27FC236}">
                <a16:creationId xmlns:a16="http://schemas.microsoft.com/office/drawing/2014/main" id="{CE0FA72E-F66A-C0C2-C082-9EC87815E1F0}"/>
              </a:ext>
            </a:extLst>
          </p:cNvPr>
          <p:cNvSpPr txBox="1"/>
          <p:nvPr/>
        </p:nvSpPr>
        <p:spPr>
          <a:xfrm>
            <a:off x="3592285" y="4091895"/>
            <a:ext cx="489857" cy="461665"/>
          </a:xfrm>
          <a:prstGeom prst="rect">
            <a:avLst/>
          </a:prstGeom>
          <a:noFill/>
        </p:spPr>
        <p:txBody>
          <a:bodyPr wrap="square" rtlCol="0">
            <a:spAutoFit/>
          </a:bodyPr>
          <a:lstStyle/>
          <a:p>
            <a:r>
              <a:rPr lang="it-IT" sz="2400" b="1" dirty="0">
                <a:solidFill>
                  <a:srgbClr val="B1E1D3"/>
                </a:solidFill>
              </a:rPr>
              <a:t>2</a:t>
            </a:r>
            <a:endParaRPr lang="it-IT" b="1" dirty="0">
              <a:solidFill>
                <a:srgbClr val="B1E1D3"/>
              </a:solidFill>
            </a:endParaRPr>
          </a:p>
        </p:txBody>
      </p:sp>
    </p:spTree>
    <p:extLst>
      <p:ext uri="{BB962C8B-B14F-4D97-AF65-F5344CB8AC3E}">
        <p14:creationId xmlns:p14="http://schemas.microsoft.com/office/powerpoint/2010/main" val="3946898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489A8891-805A-B587-5FD5-05D0E61CA7DE}"/>
              </a:ext>
            </a:extLst>
          </p:cNvPr>
          <p:cNvSpPr>
            <a:spLocks noGrp="1"/>
          </p:cNvSpPr>
          <p:nvPr>
            <p:ph type="body" sz="quarter" idx="11"/>
          </p:nvPr>
        </p:nvSpPr>
        <p:spPr/>
        <p:txBody>
          <a:bodyPr lIns="91440" tIns="45720" rIns="91440" bIns="45720" anchor="t"/>
          <a:lstStyle/>
          <a:p>
            <a:r>
              <a:rPr lang="it-IT" dirty="0"/>
              <a:t>Domande da farti…</a:t>
            </a:r>
          </a:p>
        </p:txBody>
      </p:sp>
      <p:sp>
        <p:nvSpPr>
          <p:cNvPr id="3" name="Marcador de Posição do Texto 2">
            <a:extLst>
              <a:ext uri="{FF2B5EF4-FFF2-40B4-BE49-F238E27FC236}">
                <a16:creationId xmlns:a16="http://schemas.microsoft.com/office/drawing/2014/main" id="{C27B915E-B551-485A-85A5-8BDFA86E2127}"/>
              </a:ext>
            </a:extLst>
          </p:cNvPr>
          <p:cNvSpPr>
            <a:spLocks noGrp="1"/>
          </p:cNvSpPr>
          <p:nvPr>
            <p:ph type="body" sz="quarter" idx="13"/>
          </p:nvPr>
        </p:nvSpPr>
        <p:spPr>
          <a:xfrm>
            <a:off x="362079" y="907378"/>
            <a:ext cx="8080726" cy="5424577"/>
          </a:xfrm>
        </p:spPr>
        <p:txBody>
          <a:bodyPr lIns="91440" tIns="45720" rIns="91440" bIns="45720" anchor="t"/>
          <a:lstStyle/>
          <a:p>
            <a:r>
              <a:rPr lang="it-IT" b="1" dirty="0">
                <a:solidFill>
                  <a:srgbClr val="E280AC"/>
                </a:solidFill>
              </a:rPr>
              <a:t>Fase 1 – Riconoscere punti di forza e di debolezza:</a:t>
            </a:r>
            <a:endParaRPr lang="it-IT" dirty="0">
              <a:solidFill>
                <a:srgbClr val="E280AC"/>
              </a:solidFill>
            </a:endParaRPr>
          </a:p>
          <a:p>
            <a:pPr marL="285750" indent="-285750">
              <a:buFont typeface="Arial" panose="020B0604020202020204" pitchFamily="34" charset="0"/>
              <a:buChar char="•"/>
            </a:pPr>
            <a:r>
              <a:rPr lang="it-IT" dirty="0"/>
              <a:t>Quali sono i miei </a:t>
            </a:r>
            <a:r>
              <a:rPr lang="it-IT" b="1" dirty="0"/>
              <a:t>punti di forza e di debolezza</a:t>
            </a:r>
            <a:r>
              <a:rPr lang="it-IT" dirty="0"/>
              <a:t> nel ruolo attuale?</a:t>
            </a:r>
          </a:p>
          <a:p>
            <a:pPr marL="285750" indent="-285750">
              <a:buFont typeface="Arial" panose="020B0604020202020204" pitchFamily="34" charset="0"/>
              <a:buChar char="•"/>
            </a:pPr>
            <a:r>
              <a:rPr lang="it-IT" dirty="0"/>
              <a:t>Ci sono compiti o responsabilità specifiche con cui ho difficoltà?</a:t>
            </a:r>
          </a:p>
          <a:p>
            <a:pPr marL="285750" indent="-285750">
              <a:buFont typeface="Arial" panose="020B0604020202020204" pitchFamily="34" charset="0"/>
              <a:buChar char="•"/>
            </a:pPr>
            <a:r>
              <a:rPr lang="it-IT" dirty="0"/>
              <a:t>Mi sento sicura/o nell’usare gli </a:t>
            </a:r>
            <a:r>
              <a:rPr lang="it-IT" b="1" dirty="0"/>
              <a:t>strumenti e le tecnologie più recenti</a:t>
            </a:r>
            <a:r>
              <a:rPr lang="it-IT" dirty="0"/>
              <a:t> legati al mio lavoro?</a:t>
            </a:r>
          </a:p>
          <a:p>
            <a:pPr marL="285750" indent="-285750">
              <a:buFont typeface="Arial" panose="020B0604020202020204" pitchFamily="34" charset="0"/>
              <a:buChar char="•"/>
            </a:pPr>
            <a:r>
              <a:rPr lang="it-IT" dirty="0"/>
              <a:t>Ho ricevuto </a:t>
            </a:r>
            <a:r>
              <a:rPr lang="it-IT" b="1" dirty="0"/>
              <a:t>feedback</a:t>
            </a:r>
            <a:r>
              <a:rPr lang="it-IT" dirty="0"/>
              <a:t> da colleghi, superiori o clienti su aree in cui potrei migliorare?</a:t>
            </a:r>
          </a:p>
          <a:p>
            <a:pPr marL="285750" indent="-285750">
              <a:buFont typeface="Arial" panose="020B0604020202020204" pitchFamily="34" charset="0"/>
              <a:buChar char="•"/>
            </a:pPr>
            <a:r>
              <a:rPr lang="it-IT" dirty="0"/>
              <a:t>Sono aggiornata/o sulle </a:t>
            </a:r>
            <a:r>
              <a:rPr lang="it-IT" b="1" dirty="0"/>
              <a:t>tendenze del settore e le buone pratiche</a:t>
            </a:r>
            <a:r>
              <a:rPr lang="it-IT" dirty="0"/>
              <a:t>?</a:t>
            </a:r>
          </a:p>
          <a:p>
            <a:endParaRPr lang="it-IT" dirty="0"/>
          </a:p>
          <a:p>
            <a:r>
              <a:rPr lang="it-IT" b="1" dirty="0">
                <a:solidFill>
                  <a:srgbClr val="E280AC"/>
                </a:solidFill>
              </a:rPr>
              <a:t>Fase 2 – Identificare i gap di competenze e Fase 3 – Creare un piano:</a:t>
            </a:r>
            <a:endParaRPr lang="it-IT" dirty="0">
              <a:solidFill>
                <a:srgbClr val="E280AC"/>
              </a:solidFill>
            </a:endParaRPr>
          </a:p>
          <a:p>
            <a:pPr marL="285750" indent="-285750">
              <a:buFont typeface="Arial" panose="020B0604020202020204" pitchFamily="34" charset="0"/>
              <a:buChar char="•"/>
            </a:pPr>
            <a:r>
              <a:rPr lang="it-IT" dirty="0"/>
              <a:t>Che cosa significa per me </a:t>
            </a:r>
            <a:r>
              <a:rPr lang="it-IT" b="1" dirty="0"/>
              <a:t>avere successo</a:t>
            </a:r>
            <a:r>
              <a:rPr lang="it-IT" dirty="0"/>
              <a:t>?</a:t>
            </a:r>
          </a:p>
          <a:p>
            <a:pPr marL="285750" indent="-285750">
              <a:buFont typeface="Arial" panose="020B0604020202020204" pitchFamily="34" charset="0"/>
              <a:buChar char="•"/>
            </a:pPr>
            <a:r>
              <a:rPr lang="it-IT" dirty="0"/>
              <a:t>Se la mia </a:t>
            </a:r>
            <a:r>
              <a:rPr lang="it-IT" b="1" dirty="0"/>
              <a:t>carriera progredisse perfettamente nei prossimi 12 mesi</a:t>
            </a:r>
            <a:r>
              <a:rPr lang="it-IT" dirty="0"/>
              <a:t>, cosa cambierebbe?</a:t>
            </a:r>
          </a:p>
          <a:p>
            <a:pPr marL="285750" indent="-285750">
              <a:buFont typeface="Arial" panose="020B0604020202020204" pitchFamily="34" charset="0"/>
              <a:buChar char="•"/>
            </a:pPr>
            <a:r>
              <a:rPr lang="it-IT" dirty="0"/>
              <a:t>Quali sono le </a:t>
            </a:r>
            <a:r>
              <a:rPr lang="it-IT" b="1" dirty="0"/>
              <a:t>competenze e qualifiche</a:t>
            </a:r>
            <a:r>
              <a:rPr lang="it-IT" dirty="0"/>
              <a:t> richieste per il mio ruolo (o per quello a cui aspiro)? Come si </a:t>
            </a:r>
            <a:r>
              <a:rPr lang="it-IT" b="1" dirty="0"/>
              <a:t>confrontano con quelle che possiedo già</a:t>
            </a:r>
            <a:r>
              <a:rPr lang="it-IT" dirty="0"/>
              <a:t>?</a:t>
            </a:r>
          </a:p>
          <a:p>
            <a:pPr marL="285750" indent="-285750">
              <a:buFont typeface="Arial" panose="020B0604020202020204" pitchFamily="34" charset="0"/>
              <a:buChar char="•"/>
            </a:pPr>
            <a:r>
              <a:rPr lang="it-IT" dirty="0"/>
              <a:t>Come posso </a:t>
            </a:r>
            <a:r>
              <a:rPr lang="it-IT" b="1" dirty="0"/>
              <a:t>colmare i gap</a:t>
            </a:r>
            <a:r>
              <a:rPr lang="it-IT" dirty="0"/>
              <a:t> individuati?… Definisci i tuoi obiettivi, le competenze specifiche che vuoi sviluppare e la tempistica per raggiungerle.</a:t>
            </a:r>
          </a:p>
        </p:txBody>
      </p:sp>
      <p:pic>
        <p:nvPicPr>
          <p:cNvPr id="6" name="Marcador de Posição da Imagem 5" descr="Uma imagem com Cara humana, pessoa, sorrir, vestuário&#10;&#10;Os conteúdos gerados por IA poderão estar incorretos.">
            <a:extLst>
              <a:ext uri="{FF2B5EF4-FFF2-40B4-BE49-F238E27FC236}">
                <a16:creationId xmlns:a16="http://schemas.microsoft.com/office/drawing/2014/main" id="{2F284BD2-8562-434A-E35F-1BF21C60CFB9}"/>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l="25592" t="7735" r="29478"/>
          <a:stretch/>
        </p:blipFill>
        <p:spPr>
          <a:xfrm>
            <a:off x="8422440" y="381333"/>
            <a:ext cx="4732471" cy="6476666"/>
          </a:xfrm>
        </p:spPr>
      </p:pic>
    </p:spTree>
    <p:extLst>
      <p:ext uri="{BB962C8B-B14F-4D97-AF65-F5344CB8AC3E}">
        <p14:creationId xmlns:p14="http://schemas.microsoft.com/office/powerpoint/2010/main" val="26971909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1D2B06-92DE-87ED-99E9-DFE2E195733F}"/>
              </a:ext>
            </a:extLst>
          </p:cNvPr>
          <p:cNvSpPr>
            <a:spLocks noGrp="1"/>
          </p:cNvSpPr>
          <p:nvPr>
            <p:ph type="body" sz="quarter" idx="10"/>
          </p:nvPr>
        </p:nvSpPr>
        <p:spPr/>
        <p:txBody>
          <a:bodyPr lIns="91440" tIns="45720" rIns="91440" bIns="45720" anchor="t"/>
          <a:lstStyle/>
          <a:p>
            <a:r>
              <a:rPr lang="it-IT" dirty="0"/>
              <a:t>Il nostro approccio innovativo… La matrice di analisi dei gap</a:t>
            </a:r>
          </a:p>
        </p:txBody>
      </p:sp>
      <p:sp>
        <p:nvSpPr>
          <p:cNvPr id="3" name="Text Placeholder 2">
            <a:extLst>
              <a:ext uri="{FF2B5EF4-FFF2-40B4-BE49-F238E27FC236}">
                <a16:creationId xmlns:a16="http://schemas.microsoft.com/office/drawing/2014/main" id="{2D9F3766-30CD-33E4-06B6-A3967F6C3D75}"/>
              </a:ext>
            </a:extLst>
          </p:cNvPr>
          <p:cNvSpPr>
            <a:spLocks noGrp="1"/>
          </p:cNvSpPr>
          <p:nvPr>
            <p:ph type="body" sz="quarter" idx="11"/>
          </p:nvPr>
        </p:nvSpPr>
        <p:spPr/>
        <p:txBody>
          <a:bodyPr lIns="91440" tIns="45720" rIns="91440" bIns="45720" anchor="t"/>
          <a:lstStyle/>
          <a:p>
            <a:endParaRPr lang="en-GB" noProof="0" dirty="0"/>
          </a:p>
          <a:p>
            <a:endParaRPr lang="en-GB" noProof="0" dirty="0">
              <a:latin typeface="Calibri"/>
              <a:ea typeface="Calibri"/>
              <a:cs typeface="Calibri"/>
            </a:endParaRPr>
          </a:p>
          <a:p>
            <a:r>
              <a:rPr lang="it-IT" b="1" dirty="0">
                <a:solidFill>
                  <a:srgbClr val="E280AC"/>
                </a:solidFill>
              </a:rPr>
              <a:t>Come usarla:</a:t>
            </a:r>
            <a:endParaRPr lang="it-IT" dirty="0">
              <a:solidFill>
                <a:srgbClr val="E280AC"/>
              </a:solidFill>
            </a:endParaRPr>
          </a:p>
          <a:p>
            <a:pPr marL="342900" indent="-342900">
              <a:buFont typeface="Arial" panose="020B0604020202020204" pitchFamily="34" charset="0"/>
              <a:buChar char="•"/>
            </a:pPr>
            <a:r>
              <a:rPr lang="it-IT" dirty="0"/>
              <a:t>Elenca le 5–8 competenze principali che possiedi già.</a:t>
            </a:r>
          </a:p>
          <a:p>
            <a:pPr marL="342900" indent="-342900">
              <a:buFont typeface="Arial" panose="020B0604020202020204" pitchFamily="34" charset="0"/>
              <a:buChar char="•"/>
            </a:pPr>
            <a:r>
              <a:rPr lang="it-IT" dirty="0"/>
              <a:t>Segna “S” se le possiedi già; “N” se non le possiedi.</a:t>
            </a:r>
          </a:p>
          <a:p>
            <a:pPr marL="342900" indent="-342900">
              <a:buFont typeface="Arial" panose="020B0604020202020204" pitchFamily="34" charset="0"/>
              <a:buChar char="•"/>
            </a:pPr>
            <a:r>
              <a:rPr lang="it-IT" dirty="0"/>
              <a:t>Valuta il tuo livello di competenza (1=principiante, 5=esperto).</a:t>
            </a:r>
          </a:p>
          <a:p>
            <a:pPr marL="342900" indent="-342900">
              <a:buFont typeface="Arial" panose="020B0604020202020204" pitchFamily="34" charset="0"/>
              <a:buChar char="•"/>
            </a:pPr>
            <a:r>
              <a:rPr lang="it-IT" dirty="0"/>
              <a:t>Assegna una priorità in base all’impatto sul lavoro e al tuo interesse personale.</a:t>
            </a:r>
          </a:p>
          <a:p>
            <a:pPr marL="342900" indent="-342900">
              <a:buFont typeface="Arial" panose="020B0604020202020204" pitchFamily="34" charset="0"/>
              <a:buChar char="•"/>
            </a:pPr>
            <a:endParaRPr lang="it-IT" dirty="0"/>
          </a:p>
          <a:p>
            <a:r>
              <a:rPr lang="it-IT" b="1" dirty="0">
                <a:solidFill>
                  <a:srgbClr val="E280AC"/>
                </a:solidFill>
              </a:rPr>
              <a:t>Confronto passo dopo passo:</a:t>
            </a:r>
            <a:endParaRPr lang="it-IT" dirty="0">
              <a:solidFill>
                <a:srgbClr val="E280AC"/>
              </a:solidFill>
            </a:endParaRPr>
          </a:p>
          <a:p>
            <a:pPr marL="457200" indent="-457200">
              <a:buFont typeface="+mj-lt"/>
              <a:buAutoNum type="arabicPeriod"/>
            </a:pPr>
            <a:r>
              <a:rPr lang="it-IT" b="1" dirty="0"/>
              <a:t>Seleziona le competenze:</a:t>
            </a:r>
            <a:r>
              <a:rPr lang="it-IT" dirty="0"/>
              <a:t> scegli quelle critiche richieste dal settore a cui punti.</a:t>
            </a:r>
          </a:p>
          <a:p>
            <a:pPr marL="457200" indent="-457200">
              <a:buFont typeface="+mj-lt"/>
              <a:buAutoNum type="arabicPeriod"/>
            </a:pPr>
            <a:r>
              <a:rPr lang="it-IT" b="1" dirty="0"/>
              <a:t>Autovalutazione:</a:t>
            </a:r>
            <a:r>
              <a:rPr lang="it-IT" dirty="0"/>
              <a:t> valuta le tue competenze ed esperienze rispetto a quelle richieste.</a:t>
            </a:r>
          </a:p>
          <a:p>
            <a:pPr marL="457200" indent="-457200">
              <a:buFont typeface="+mj-lt"/>
              <a:buAutoNum type="arabicPeriod"/>
            </a:pPr>
            <a:r>
              <a:rPr lang="it-IT" b="1" dirty="0"/>
              <a:t>Segna i gap:</a:t>
            </a:r>
            <a:r>
              <a:rPr lang="it-IT" dirty="0"/>
              <a:t> qualsiasi competenza con “N” o livello di padronanza &lt;3 è un gap.</a:t>
            </a:r>
          </a:p>
          <a:p>
            <a:pPr marL="457200" indent="-457200">
              <a:buFont typeface="+mj-lt"/>
              <a:buAutoNum type="arabicPeriod"/>
            </a:pPr>
            <a:r>
              <a:rPr lang="it-IT" b="1" dirty="0"/>
              <a:t>Rivedi i risultati:</a:t>
            </a:r>
            <a:r>
              <a:rPr lang="it-IT" dirty="0"/>
              <a:t> individua quali gap sono ad alta priorità per il tuo percorso professionale.</a:t>
            </a:r>
          </a:p>
        </p:txBody>
      </p:sp>
      <p:graphicFrame>
        <p:nvGraphicFramePr>
          <p:cNvPr id="4" name="Table 3">
            <a:extLst>
              <a:ext uri="{FF2B5EF4-FFF2-40B4-BE49-F238E27FC236}">
                <a16:creationId xmlns:a16="http://schemas.microsoft.com/office/drawing/2014/main" id="{8DC91EDD-3088-4434-CE25-6965B64102E7}"/>
              </a:ext>
            </a:extLst>
          </p:cNvPr>
          <p:cNvGraphicFramePr>
            <a:graphicFrameLocks noGrp="1"/>
          </p:cNvGraphicFramePr>
          <p:nvPr>
            <p:extLst>
              <p:ext uri="{D42A27DB-BD31-4B8C-83A1-F6EECF244321}">
                <p14:modId xmlns:p14="http://schemas.microsoft.com/office/powerpoint/2010/main" val="2152216767"/>
              </p:ext>
            </p:extLst>
          </p:nvPr>
        </p:nvGraphicFramePr>
        <p:xfrm>
          <a:off x="379615" y="1168400"/>
          <a:ext cx="10612940" cy="701964"/>
        </p:xfrm>
        <a:graphic>
          <a:graphicData uri="http://schemas.openxmlformats.org/drawingml/2006/table">
            <a:tbl>
              <a:tblPr>
                <a:tableStyleId>{37CE84F3-28C3-443E-9E96-99CF82512B78}</a:tableStyleId>
              </a:tblPr>
              <a:tblGrid>
                <a:gridCol w="2653235">
                  <a:extLst>
                    <a:ext uri="{9D8B030D-6E8A-4147-A177-3AD203B41FA5}">
                      <a16:colId xmlns:a16="http://schemas.microsoft.com/office/drawing/2014/main" val="1057315091"/>
                    </a:ext>
                  </a:extLst>
                </a:gridCol>
                <a:gridCol w="2653235">
                  <a:extLst>
                    <a:ext uri="{9D8B030D-6E8A-4147-A177-3AD203B41FA5}">
                      <a16:colId xmlns:a16="http://schemas.microsoft.com/office/drawing/2014/main" val="2686735945"/>
                    </a:ext>
                  </a:extLst>
                </a:gridCol>
                <a:gridCol w="2653235">
                  <a:extLst>
                    <a:ext uri="{9D8B030D-6E8A-4147-A177-3AD203B41FA5}">
                      <a16:colId xmlns:a16="http://schemas.microsoft.com/office/drawing/2014/main" val="1984672407"/>
                    </a:ext>
                  </a:extLst>
                </a:gridCol>
                <a:gridCol w="2653235">
                  <a:extLst>
                    <a:ext uri="{9D8B030D-6E8A-4147-A177-3AD203B41FA5}">
                      <a16:colId xmlns:a16="http://schemas.microsoft.com/office/drawing/2014/main" val="1959206552"/>
                    </a:ext>
                  </a:extLst>
                </a:gridCol>
              </a:tblGrid>
              <a:tr h="701964">
                <a:tc>
                  <a:txBody>
                    <a:bodyPr/>
                    <a:lstStyle/>
                    <a:p>
                      <a:r>
                        <a:rPr lang="it-IT" b="1" dirty="0"/>
                        <a:t>Competenza richiesta dal settore</a:t>
                      </a:r>
                      <a:r>
                        <a:rPr lang="it-IT" dirty="0"/>
                        <a:t> </a:t>
                      </a:r>
                      <a:endParaRPr lang="en-GB" noProof="0" dirty="0"/>
                    </a:p>
                  </a:txBody>
                  <a:tcPr anchor="ctr"/>
                </a:tc>
                <a:tc>
                  <a:txBody>
                    <a:bodyPr/>
                    <a:lstStyle/>
                    <a:p>
                      <a:r>
                        <a:rPr lang="it-IT" dirty="0"/>
                        <a:t>Ce l’hai? (S/N)</a:t>
                      </a:r>
                      <a:endParaRPr lang="en-GB" noProof="0" dirty="0"/>
                    </a:p>
                  </a:txBody>
                  <a:tcPr anchor="ctr"/>
                </a:tc>
                <a:tc>
                  <a:txBody>
                    <a:bodyPr/>
                    <a:lstStyle/>
                    <a:p>
                      <a:r>
                        <a:rPr lang="it-IT" dirty="0"/>
                        <a:t>Livello di competenza (1–5)</a:t>
                      </a:r>
                      <a:endParaRPr lang="en-GB" noProof="0" dirty="0"/>
                    </a:p>
                  </a:txBody>
                  <a:tcPr anchor="ctr"/>
                </a:tc>
                <a:tc>
                  <a:txBody>
                    <a:bodyPr/>
                    <a:lstStyle/>
                    <a:p>
                      <a:r>
                        <a:rPr lang="it-IT" b="1" dirty="0"/>
                        <a:t>Priorità di sviluppo (Alta/Media/Bassa)</a:t>
                      </a:r>
                      <a:endParaRPr lang="en-GB" noProof="0" dirty="0"/>
                    </a:p>
                  </a:txBody>
                  <a:tcPr anchor="ctr"/>
                </a:tc>
                <a:extLst>
                  <a:ext uri="{0D108BD9-81ED-4DB2-BD59-A6C34878D82A}">
                    <a16:rowId xmlns:a16="http://schemas.microsoft.com/office/drawing/2014/main" val="3950436012"/>
                  </a:ext>
                </a:extLst>
              </a:tr>
            </a:tbl>
          </a:graphicData>
        </a:graphic>
      </p:graphicFrame>
    </p:spTree>
    <p:extLst>
      <p:ext uri="{BB962C8B-B14F-4D97-AF65-F5344CB8AC3E}">
        <p14:creationId xmlns:p14="http://schemas.microsoft.com/office/powerpoint/2010/main" val="911714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308200-F8C7-8CD4-2C47-BB7C7EB55F8D}"/>
              </a:ext>
            </a:extLst>
          </p:cNvPr>
          <p:cNvSpPr>
            <a:spLocks noGrp="1"/>
          </p:cNvSpPr>
          <p:nvPr>
            <p:ph type="body" sz="quarter" idx="11"/>
          </p:nvPr>
        </p:nvSpPr>
        <p:spPr/>
        <p:txBody>
          <a:bodyPr lIns="91440" tIns="45720" rIns="91440" bIns="45720" anchor="t"/>
          <a:lstStyle/>
          <a:p>
            <a:r>
              <a:rPr lang="it-IT" dirty="0"/>
              <a:t>Esercizio per colmare i gap</a:t>
            </a:r>
          </a:p>
        </p:txBody>
      </p:sp>
      <p:sp>
        <p:nvSpPr>
          <p:cNvPr id="3" name="Text Placeholder 2">
            <a:extLst>
              <a:ext uri="{FF2B5EF4-FFF2-40B4-BE49-F238E27FC236}">
                <a16:creationId xmlns:a16="http://schemas.microsoft.com/office/drawing/2014/main" id="{5AA224D4-55C4-9585-D57C-F1D583007455}"/>
              </a:ext>
            </a:extLst>
          </p:cNvPr>
          <p:cNvSpPr>
            <a:spLocks noGrp="1"/>
          </p:cNvSpPr>
          <p:nvPr>
            <p:ph type="body" sz="quarter" idx="13"/>
          </p:nvPr>
        </p:nvSpPr>
        <p:spPr/>
        <p:txBody>
          <a:bodyPr lIns="91440" tIns="45720" rIns="91440" bIns="45720" anchor="t"/>
          <a:lstStyle/>
          <a:p>
            <a:r>
              <a:rPr lang="it-IT" b="1" dirty="0"/>
              <a:t>Compito:</a:t>
            </a:r>
            <a:r>
              <a:rPr lang="it-IT" dirty="0"/>
              <a:t> completa la matrice di analisi dei gap per il settore scelto (es. energie rinnovabili).</a:t>
            </a:r>
          </a:p>
          <a:p>
            <a:endParaRPr lang="en-GB" noProof="0" dirty="0">
              <a:latin typeface="Calibri"/>
              <a:ea typeface="Calibri"/>
              <a:cs typeface="Calibri"/>
            </a:endParaRPr>
          </a:p>
          <a:p>
            <a:r>
              <a:rPr lang="it-IT" b="1" dirty="0"/>
              <a:t>Lavoro di gruppo:</a:t>
            </a:r>
            <a:r>
              <a:rPr lang="it-IT" dirty="0"/>
              <a:t> a coppie, confrontate le matrici e discutete:</a:t>
            </a:r>
          </a:p>
          <a:p>
            <a:br>
              <a:rPr lang="it-IT" dirty="0"/>
            </a:br>
            <a:r>
              <a:rPr lang="it-IT" dirty="0"/>
              <a:t>i. Quali gap ad alta priorità ti hanno sorpreso?</a:t>
            </a:r>
            <a:br>
              <a:rPr lang="it-IT" dirty="0"/>
            </a:br>
            <a:r>
              <a:rPr lang="it-IT" dirty="0"/>
              <a:t>ii. Quali risultati rapidi (</a:t>
            </a:r>
            <a:r>
              <a:rPr lang="it-IT" i="1" dirty="0" err="1"/>
              <a:t>quick</a:t>
            </a:r>
            <a:r>
              <a:rPr lang="it-IT" i="1" dirty="0"/>
              <a:t> </a:t>
            </a:r>
            <a:r>
              <a:rPr lang="it-IT" i="1" dirty="0" err="1"/>
              <a:t>wins</a:t>
            </a:r>
            <a:r>
              <a:rPr lang="it-IT" dirty="0"/>
              <a:t>) puoi iniziare subito?</a:t>
            </a:r>
            <a:br>
              <a:rPr lang="it-IT" dirty="0"/>
            </a:br>
            <a:r>
              <a:rPr lang="it-IT" dirty="0"/>
              <a:t>iii. Quali competenze di livello medio/alto richiedono piani a lungo termine?</a:t>
            </a:r>
          </a:p>
          <a:p>
            <a:endParaRPr lang="en-GB" noProof="0" dirty="0">
              <a:latin typeface="Calibri"/>
              <a:ea typeface="Calibri"/>
              <a:cs typeface="Calibri"/>
            </a:endParaRPr>
          </a:p>
          <a:p>
            <a:r>
              <a:rPr lang="it-IT" b="1" dirty="0"/>
              <a:t>Output:</a:t>
            </a:r>
            <a:r>
              <a:rPr lang="it-IT" dirty="0"/>
              <a:t> ogni coppia condivide con il gruppo le 2 priorità principali di sviluppo individuate.</a:t>
            </a:r>
            <a:endParaRPr lang="en-GB" b="1" noProof="0" dirty="0">
              <a:latin typeface="Calibri"/>
              <a:ea typeface="Calibri"/>
              <a:cs typeface="Calibri"/>
            </a:endParaRPr>
          </a:p>
        </p:txBody>
      </p:sp>
      <p:pic>
        <p:nvPicPr>
          <p:cNvPr id="8" name="Picture Placeholder 7" descr="A drawing of a map of a challenge&#10;&#10;AI-generated content may be incorrect.">
            <a:extLst>
              <a:ext uri="{FF2B5EF4-FFF2-40B4-BE49-F238E27FC236}">
                <a16:creationId xmlns:a16="http://schemas.microsoft.com/office/drawing/2014/main" id="{AB770DB5-D1F6-C38E-1E2E-74297F005849}"/>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8290" r="28290"/>
          <a:stretch>
            <a:fillRect/>
          </a:stretch>
        </p:blipFill>
        <p:spPr>
          <a:xfrm>
            <a:off x="7861300" y="-1"/>
            <a:ext cx="4330700" cy="6858001"/>
          </a:xfrm>
        </p:spPr>
      </p:pic>
    </p:spTree>
    <p:extLst>
      <p:ext uri="{BB962C8B-B14F-4D97-AF65-F5344CB8AC3E}">
        <p14:creationId xmlns:p14="http://schemas.microsoft.com/office/powerpoint/2010/main" val="41154873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76EF7-1CE7-ADFA-15C3-AC3A1381BEB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BA47D97-16E6-25EF-1F0B-E2FDA3ABE484}"/>
              </a:ext>
            </a:extLst>
          </p:cNvPr>
          <p:cNvSpPr>
            <a:spLocks noGrp="1"/>
          </p:cNvSpPr>
          <p:nvPr>
            <p:ph type="body" sz="quarter" idx="10"/>
          </p:nvPr>
        </p:nvSpPr>
        <p:spPr>
          <a:xfrm>
            <a:off x="432260" y="3142210"/>
            <a:ext cx="8729847" cy="1762299"/>
          </a:xfrm>
        </p:spPr>
        <p:txBody>
          <a:bodyPr lIns="91440" tIns="45720" rIns="91440" bIns="45720" anchor="t"/>
          <a:lstStyle/>
          <a:p>
            <a:r>
              <a:rPr lang="it-IT" dirty="0"/>
              <a:t>UNITÀ 2.4: Creare il tuo profilo di apprendimento personale</a:t>
            </a:r>
          </a:p>
        </p:txBody>
      </p:sp>
    </p:spTree>
    <p:extLst>
      <p:ext uri="{BB962C8B-B14F-4D97-AF65-F5344CB8AC3E}">
        <p14:creationId xmlns:p14="http://schemas.microsoft.com/office/powerpoint/2010/main" val="409016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9D6FD5-FC35-2B68-C8D6-C57A3A4E1510}"/>
              </a:ext>
            </a:extLst>
          </p:cNvPr>
          <p:cNvSpPr>
            <a:spLocks noGrp="1"/>
          </p:cNvSpPr>
          <p:nvPr>
            <p:ph type="body" sz="quarter" idx="10"/>
          </p:nvPr>
        </p:nvSpPr>
        <p:spPr>
          <a:xfrm>
            <a:off x="362081" y="264163"/>
            <a:ext cx="9829323" cy="483986"/>
          </a:xfrm>
        </p:spPr>
        <p:txBody>
          <a:bodyPr lIns="91440" tIns="45720" rIns="91440" bIns="45720" anchor="t"/>
          <a:lstStyle/>
          <a:p>
            <a:r>
              <a:rPr lang="it-IT" dirty="0"/>
              <a:t>Che cos’è un profilo di apprendimento personale?</a:t>
            </a:r>
          </a:p>
        </p:txBody>
      </p:sp>
      <p:sp>
        <p:nvSpPr>
          <p:cNvPr id="3" name="Text Placeholder 2">
            <a:extLst>
              <a:ext uri="{FF2B5EF4-FFF2-40B4-BE49-F238E27FC236}">
                <a16:creationId xmlns:a16="http://schemas.microsoft.com/office/drawing/2014/main" id="{7E064D3D-5ED5-52A6-3E01-5331B45DA781}"/>
              </a:ext>
            </a:extLst>
          </p:cNvPr>
          <p:cNvSpPr>
            <a:spLocks noGrp="1"/>
          </p:cNvSpPr>
          <p:nvPr>
            <p:ph type="body" sz="quarter" idx="11"/>
          </p:nvPr>
        </p:nvSpPr>
        <p:spPr>
          <a:xfrm>
            <a:off x="362081" y="1151467"/>
            <a:ext cx="11450304" cy="4541968"/>
          </a:xfrm>
        </p:spPr>
        <p:txBody>
          <a:bodyPr lIns="91440" tIns="45720" rIns="91440" bIns="45720" anchor="t"/>
          <a:lstStyle/>
          <a:p>
            <a:r>
              <a:rPr lang="it-IT" b="1" noProof="0" dirty="0">
                <a:solidFill>
                  <a:srgbClr val="E280AC"/>
                </a:solidFill>
                <a:latin typeface="Calibri"/>
                <a:ea typeface="Calibri"/>
                <a:cs typeface="Calibri"/>
              </a:rPr>
              <a:t>Un’istantanea di “te come persona che apprende”, che combina:</a:t>
            </a:r>
          </a:p>
          <a:p>
            <a:pPr marL="342900" indent="-342900">
              <a:buClr>
                <a:srgbClr val="E64424"/>
              </a:buClr>
              <a:buFont typeface="Arial" panose="020B0604020202020204" pitchFamily="34" charset="0"/>
              <a:buChar char="•"/>
            </a:pPr>
            <a:r>
              <a:rPr lang="it-IT" noProof="0" dirty="0">
                <a:latin typeface="Calibri"/>
                <a:ea typeface="Calibri"/>
                <a:cs typeface="Calibri"/>
              </a:rPr>
              <a:t>Punti di forza e competenze che hai mappato</a:t>
            </a:r>
          </a:p>
          <a:p>
            <a:pPr marL="342900" indent="-342900">
              <a:buClr>
                <a:srgbClr val="E64424"/>
              </a:buClr>
              <a:buFont typeface="Arial" panose="020B0604020202020204" pitchFamily="34" charset="0"/>
              <a:buChar char="•"/>
            </a:pPr>
            <a:r>
              <a:rPr lang="it-IT" noProof="0" dirty="0">
                <a:latin typeface="Calibri"/>
                <a:ea typeface="Calibri"/>
                <a:cs typeface="Calibri"/>
              </a:rPr>
              <a:t>Interessi e motivazioni</a:t>
            </a:r>
          </a:p>
          <a:p>
            <a:pPr marL="342900" indent="-342900">
              <a:buClr>
                <a:srgbClr val="E64424"/>
              </a:buClr>
              <a:buFont typeface="Arial" panose="020B0604020202020204" pitchFamily="34" charset="0"/>
              <a:buChar char="•"/>
            </a:pPr>
            <a:r>
              <a:rPr lang="it-IT" noProof="0" dirty="0">
                <a:latin typeface="Calibri"/>
                <a:ea typeface="Calibri"/>
                <a:cs typeface="Calibri"/>
              </a:rPr>
              <a:t>Barriere e supporti di cui hai bisogno</a:t>
            </a:r>
            <a:endParaRPr lang="en-GB" noProof="0" dirty="0">
              <a:latin typeface="Calibri"/>
              <a:ea typeface="Calibri"/>
              <a:cs typeface="Calibri"/>
            </a:endParaRPr>
          </a:p>
          <a:p>
            <a:r>
              <a:rPr lang="it-IT" b="1" noProof="0" dirty="0">
                <a:solidFill>
                  <a:srgbClr val="E280AC"/>
                </a:solidFill>
                <a:latin typeface="Calibri"/>
                <a:ea typeface="Calibri"/>
                <a:cs typeface="Calibri"/>
              </a:rPr>
              <a:t>Componenti chiave del tuo profilo:</a:t>
            </a:r>
          </a:p>
          <a:p>
            <a:pPr marL="514350" indent="-514350">
              <a:buClr>
                <a:srgbClr val="E64424"/>
              </a:buClr>
              <a:buFont typeface="+mj-lt"/>
              <a:buAutoNum type="romanLcPeriod"/>
            </a:pPr>
            <a:r>
              <a:rPr lang="it-IT" b="1" dirty="0"/>
              <a:t>Competenze ed esperienze:</a:t>
            </a:r>
            <a:r>
              <a:rPr lang="it-IT" dirty="0"/>
              <a:t> evidenzia le principali competenze tecniche, trasferibili e soft skills</a:t>
            </a:r>
          </a:p>
          <a:p>
            <a:pPr marL="514350" indent="-514350">
              <a:buClr>
                <a:srgbClr val="E64424"/>
              </a:buClr>
              <a:buFont typeface="+mj-lt"/>
              <a:buAutoNum type="romanLcPeriod"/>
            </a:pPr>
            <a:r>
              <a:rPr lang="it-IT" b="1" dirty="0"/>
              <a:t>Preferenze di apprendimento:</a:t>
            </a:r>
            <a:r>
              <a:rPr lang="it-IT" dirty="0"/>
              <a:t> come preferisci imparare (workshop, video, pratica diretta)</a:t>
            </a:r>
          </a:p>
          <a:p>
            <a:pPr marL="514350" indent="-514350">
              <a:buClr>
                <a:srgbClr val="E64424"/>
              </a:buClr>
              <a:buFont typeface="+mj-lt"/>
              <a:buAutoNum type="romanLcPeriod"/>
            </a:pPr>
            <a:r>
              <a:rPr lang="it-IT" b="1" dirty="0"/>
              <a:t>Obiettivi e aspirazioni:</a:t>
            </a:r>
            <a:r>
              <a:rPr lang="it-IT" dirty="0"/>
              <a:t> a breve e a lungo termine</a:t>
            </a:r>
          </a:p>
          <a:p>
            <a:pPr marL="514350" indent="-514350">
              <a:buClr>
                <a:srgbClr val="E64424"/>
              </a:buClr>
              <a:buFont typeface="+mj-lt"/>
              <a:buAutoNum type="romanLcPeriod"/>
            </a:pPr>
            <a:r>
              <a:rPr lang="it-IT" b="1" dirty="0"/>
              <a:t>Ostacoli potenziali:</a:t>
            </a:r>
            <a:r>
              <a:rPr lang="it-IT" dirty="0"/>
              <a:t> vincoli di tempo, accesso digitale e mancanza di fiducia</a:t>
            </a:r>
          </a:p>
          <a:p>
            <a:pPr marL="514350" indent="-514350">
              <a:buClr>
                <a:srgbClr val="E64424"/>
              </a:buClr>
              <a:buFont typeface="+mj-lt"/>
              <a:buAutoNum type="romanLcPeriod"/>
            </a:pPr>
            <a:r>
              <a:rPr lang="it-IT" b="1" dirty="0"/>
              <a:t>Strategie di supporto:</a:t>
            </a:r>
            <a:r>
              <a:rPr lang="it-IT" dirty="0"/>
              <a:t> mentori, gruppi di pari e strumenti digitali</a:t>
            </a:r>
            <a:endParaRPr lang="it-IT" b="1" noProof="0" dirty="0">
              <a:solidFill>
                <a:srgbClr val="E280AC"/>
              </a:solidFill>
              <a:latin typeface="Calibri"/>
              <a:ea typeface="Calibri"/>
              <a:cs typeface="Calibri"/>
            </a:endParaRPr>
          </a:p>
        </p:txBody>
      </p:sp>
    </p:spTree>
    <p:extLst>
      <p:ext uri="{BB962C8B-B14F-4D97-AF65-F5344CB8AC3E}">
        <p14:creationId xmlns:p14="http://schemas.microsoft.com/office/powerpoint/2010/main" val="14897546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8669935-78D7-277F-A140-082F050DF669}"/>
              </a:ext>
            </a:extLst>
          </p:cNvPr>
          <p:cNvSpPr>
            <a:spLocks noGrp="1"/>
          </p:cNvSpPr>
          <p:nvPr>
            <p:ph type="body" sz="quarter" idx="10"/>
          </p:nvPr>
        </p:nvSpPr>
        <p:spPr/>
        <p:txBody>
          <a:bodyPr/>
          <a:lstStyle/>
          <a:p>
            <a:r>
              <a:rPr lang="it-IT" dirty="0"/>
              <a:t>Costruire il profilo – processo</a:t>
            </a:r>
          </a:p>
        </p:txBody>
      </p:sp>
      <p:sp>
        <p:nvSpPr>
          <p:cNvPr id="8" name="Text Placeholder 7">
            <a:extLst>
              <a:ext uri="{FF2B5EF4-FFF2-40B4-BE49-F238E27FC236}">
                <a16:creationId xmlns:a16="http://schemas.microsoft.com/office/drawing/2014/main" id="{03832E85-99C1-28CA-F158-5B1BF519A913}"/>
              </a:ext>
            </a:extLst>
          </p:cNvPr>
          <p:cNvSpPr>
            <a:spLocks noGrp="1"/>
          </p:cNvSpPr>
          <p:nvPr>
            <p:ph type="body" sz="quarter" idx="20"/>
          </p:nvPr>
        </p:nvSpPr>
        <p:spPr>
          <a:xfrm>
            <a:off x="538999" y="1102129"/>
            <a:ext cx="7697703" cy="5315000"/>
          </a:xfrm>
        </p:spPr>
        <p:txBody>
          <a:bodyPr/>
          <a:lstStyle/>
          <a:p>
            <a:r>
              <a:rPr lang="it-IT" b="1" dirty="0">
                <a:solidFill>
                  <a:srgbClr val="E280AC"/>
                </a:solidFill>
              </a:rPr>
              <a:t>1. Raccogli i tuoi materiali</a:t>
            </a:r>
            <a:br>
              <a:rPr lang="it-IT" dirty="0"/>
            </a:br>
            <a:r>
              <a:rPr lang="it-IT" dirty="0"/>
              <a:t>Le tue competenze, i tuoi obiettivi e ciò di cui il mercato ha bisogno</a:t>
            </a:r>
          </a:p>
          <a:p>
            <a:endParaRPr lang="it-IT" dirty="0"/>
          </a:p>
          <a:p>
            <a:r>
              <a:rPr lang="it-IT" b="1" dirty="0">
                <a:solidFill>
                  <a:srgbClr val="E280AC"/>
                </a:solidFill>
              </a:rPr>
              <a:t>2. Scegli un formato che ti si addica</a:t>
            </a:r>
            <a:br>
              <a:rPr lang="it-IT" dirty="0"/>
            </a:br>
            <a:r>
              <a:rPr lang="it-IT" dirty="0"/>
              <a:t>Puoi usare un documento Word, una slide PowerPoint, una mappa mentale o anche un breve video. Qualsiasi formato ti sembri più semplice.</a:t>
            </a:r>
          </a:p>
          <a:p>
            <a:endParaRPr lang="it-IT" dirty="0"/>
          </a:p>
          <a:p>
            <a:r>
              <a:rPr lang="it-IT" b="1" dirty="0">
                <a:solidFill>
                  <a:srgbClr val="E280AC"/>
                </a:solidFill>
              </a:rPr>
              <a:t>3. Compila ogni sezione</a:t>
            </a:r>
            <a:br>
              <a:rPr lang="it-IT" dirty="0"/>
            </a:br>
            <a:r>
              <a:rPr lang="it-IT" dirty="0"/>
              <a:t>Usa domande guida (come “Quali sono le mie competenze principali?” o “Di quale supporto ho bisogno?”) per completare ciascuna parte del tuo profilo.</a:t>
            </a:r>
          </a:p>
          <a:p>
            <a:endParaRPr lang="it-IT" dirty="0"/>
          </a:p>
          <a:p>
            <a:r>
              <a:rPr lang="it-IT" b="1" dirty="0">
                <a:solidFill>
                  <a:srgbClr val="E280AC"/>
                </a:solidFill>
              </a:rPr>
              <a:t>4. Condividi e perfeziona</a:t>
            </a:r>
            <a:br>
              <a:rPr lang="it-IT" dirty="0"/>
            </a:br>
            <a:r>
              <a:rPr lang="it-IT" dirty="0"/>
              <a:t>Condividi la tua bozza con un collega o un formatore. Ricevi feedback e apporta modifiche se necessario.</a:t>
            </a:r>
          </a:p>
          <a:p>
            <a:endParaRPr lang="it-IT" dirty="0"/>
          </a:p>
          <a:p>
            <a:r>
              <a:rPr lang="it-IT" b="1" dirty="0">
                <a:solidFill>
                  <a:srgbClr val="E280AC"/>
                </a:solidFill>
              </a:rPr>
              <a:t>5. Rivedi e aggiorna</a:t>
            </a:r>
            <a:br>
              <a:rPr lang="it-IT" dirty="0"/>
            </a:br>
            <a:r>
              <a:rPr lang="it-IT" dirty="0" err="1"/>
              <a:t>Aggiorna</a:t>
            </a:r>
            <a:r>
              <a:rPr lang="it-IT" dirty="0"/>
              <a:t> il tuo profilo ogni volta che acquisisci nuove competenze, affronti nuove sfide o stabilisci nuovi obiettivi.</a:t>
            </a:r>
          </a:p>
        </p:txBody>
      </p:sp>
      <p:pic>
        <p:nvPicPr>
          <p:cNvPr id="12" name="Picture Placeholder 11" descr="A person holding a tablet and looking at a white board&#10;&#10;AI-generated content may be incorrect.">
            <a:extLst>
              <a:ext uri="{FF2B5EF4-FFF2-40B4-BE49-F238E27FC236}">
                <a16:creationId xmlns:a16="http://schemas.microsoft.com/office/drawing/2014/main" id="{EF982CB0-FD5E-23A6-D6EA-A5B94AF9687A}"/>
              </a:ext>
            </a:extLst>
          </p:cNvPr>
          <p:cNvPicPr>
            <a:picLocks noGrp="1" noChangeAspect="1"/>
          </p:cNvPicPr>
          <p:nvPr>
            <p:ph type="pic" sz="quarter" idx="19"/>
          </p:nvPr>
        </p:nvPicPr>
        <p:blipFill>
          <a:blip r:embed="rId2">
            <a:extLst>
              <a:ext uri="{28A0092B-C50C-407E-A947-70E740481C1C}">
                <a14:useLocalDpi xmlns:a14="http://schemas.microsoft.com/office/drawing/2010/main" val="0"/>
              </a:ext>
            </a:extLst>
          </a:blip>
          <a:srcRect l="27173" t="583" r="28004" b="1104"/>
          <a:stretch>
            <a:fillRect/>
          </a:stretch>
        </p:blipFill>
        <p:spPr>
          <a:xfrm>
            <a:off x="8236702" y="1279401"/>
            <a:ext cx="3955298" cy="5502859"/>
          </a:xfrm>
        </p:spPr>
      </p:pic>
    </p:spTree>
    <p:extLst>
      <p:ext uri="{BB962C8B-B14F-4D97-AF65-F5344CB8AC3E}">
        <p14:creationId xmlns:p14="http://schemas.microsoft.com/office/powerpoint/2010/main" val="20938756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FA685918-4C26-ABCF-5C5B-7D0D6753A7A1}"/>
              </a:ext>
            </a:extLst>
          </p:cNvPr>
          <p:cNvSpPr>
            <a:spLocks noGrp="1"/>
          </p:cNvSpPr>
          <p:nvPr>
            <p:ph type="body" sz="quarter" idx="11"/>
          </p:nvPr>
        </p:nvSpPr>
        <p:spPr>
          <a:xfrm>
            <a:off x="362079" y="253012"/>
            <a:ext cx="6861679" cy="483986"/>
          </a:xfrm>
          <a:prstGeom prst="rect">
            <a:avLst/>
          </a:prstGeom>
        </p:spPr>
        <p:txBody>
          <a:bodyPr lIns="91440" tIns="45720" rIns="91440" bIns="45720" anchor="t">
            <a:noAutofit/>
          </a:bodyPr>
          <a:lstStyle/>
          <a:p>
            <a:r>
              <a:rPr lang="it-IT" sz="2200" dirty="0"/>
              <a:t>Strumenti che puoi usare per creare il tuo profilo di apprendimento</a:t>
            </a:r>
          </a:p>
        </p:txBody>
      </p:sp>
      <p:sp>
        <p:nvSpPr>
          <p:cNvPr id="4" name="Rectangle 2">
            <a:extLst>
              <a:ext uri="{FF2B5EF4-FFF2-40B4-BE49-F238E27FC236}">
                <a16:creationId xmlns:a16="http://schemas.microsoft.com/office/drawing/2014/main" id="{796B58B0-4604-DFB2-9920-8523DB8BF21B}"/>
              </a:ext>
            </a:extLst>
          </p:cNvPr>
          <p:cNvSpPr>
            <a:spLocks noGrp="1" noChangeArrowheads="1"/>
          </p:cNvSpPr>
          <p:nvPr>
            <p:ph type="body" sz="quarter" idx="13"/>
          </p:nvPr>
        </p:nvSpPr>
        <p:spPr bwMode="auto">
          <a:xfrm>
            <a:off x="362080" y="1236287"/>
            <a:ext cx="7524620" cy="5280401"/>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t" anchorCtr="0" compatLnSpc="1">
            <a:prstTxWarp prst="textNoShape">
              <a:avLst/>
            </a:prstTxWarp>
            <a:normAutofit/>
          </a:bodyPr>
          <a:lstStyle/>
          <a:p>
            <a:r>
              <a:rPr lang="it-IT" sz="2000" dirty="0"/>
              <a:t>Puoi scegliere il formato che funziona meglio per te. Non esiste un unico modo corretto, solo quello che ti sembra più utile e naturale.</a:t>
            </a:r>
          </a:p>
          <a:p>
            <a:endParaRPr lang="it-IT" sz="2000" dirty="0"/>
          </a:p>
          <a:p>
            <a:r>
              <a:rPr lang="it-IT" sz="2000" dirty="0">
                <a:solidFill>
                  <a:srgbClr val="E64424"/>
                </a:solidFill>
              </a:rPr>
              <a:t>✔</a:t>
            </a:r>
            <a:r>
              <a:rPr lang="it-IT" sz="2000" dirty="0"/>
              <a:t> </a:t>
            </a:r>
            <a:r>
              <a:rPr lang="it-IT" sz="2000" b="1" dirty="0"/>
              <a:t>Modello (PowerPoint o Word):</a:t>
            </a:r>
            <a:r>
              <a:rPr lang="it-IT" sz="2000" dirty="0"/>
              <a:t> usa un file con sezioni dedicate a competenze, obiettivi, preferenze e bisogni di supporto.</a:t>
            </a:r>
          </a:p>
          <a:p>
            <a:r>
              <a:rPr lang="it-IT" sz="2000" dirty="0">
                <a:solidFill>
                  <a:srgbClr val="E64424"/>
                </a:solidFill>
              </a:rPr>
              <a:t>✔</a:t>
            </a:r>
            <a:r>
              <a:rPr lang="it-IT" sz="2000" dirty="0"/>
              <a:t> </a:t>
            </a:r>
            <a:r>
              <a:rPr lang="it-IT" sz="2000" b="1" dirty="0"/>
              <a:t>App per mappe mentali:</a:t>
            </a:r>
            <a:r>
              <a:rPr lang="it-IT" sz="2000" dirty="0"/>
              <a:t> usa strumenti online come </a:t>
            </a:r>
            <a:r>
              <a:rPr lang="it-IT" sz="2000" i="1" dirty="0"/>
              <a:t>Miro</a:t>
            </a:r>
            <a:r>
              <a:rPr lang="it-IT" sz="2000" dirty="0"/>
              <a:t> o </a:t>
            </a:r>
            <a:r>
              <a:rPr lang="it-IT" sz="2000" i="1" dirty="0" err="1"/>
              <a:t>MindMeister</a:t>
            </a:r>
            <a:r>
              <a:rPr lang="it-IT" sz="2000" dirty="0"/>
              <a:t>. Disegna o crea una mappa visiva che mostri le tue competenze e la tua direzione di apprendimento.</a:t>
            </a:r>
          </a:p>
          <a:p>
            <a:r>
              <a:rPr lang="it-IT" sz="2000" dirty="0">
                <a:solidFill>
                  <a:srgbClr val="E64424"/>
                </a:solidFill>
              </a:rPr>
              <a:t>✔</a:t>
            </a:r>
            <a:r>
              <a:rPr lang="it-IT" sz="2000" dirty="0"/>
              <a:t> </a:t>
            </a:r>
            <a:r>
              <a:rPr lang="it-IT" sz="2000" b="1" dirty="0"/>
              <a:t>Strumenti video:</a:t>
            </a:r>
            <a:r>
              <a:rPr lang="it-IT" sz="2000" dirty="0"/>
              <a:t> spiega il tuo profilo parlando e registrando un breve messaggio con il telefono o il computer.</a:t>
            </a:r>
          </a:p>
          <a:p>
            <a:r>
              <a:rPr lang="it-IT" sz="2000" dirty="0">
                <a:solidFill>
                  <a:srgbClr val="E64424"/>
                </a:solidFill>
              </a:rPr>
              <a:t>✔ </a:t>
            </a:r>
            <a:r>
              <a:rPr lang="it-IT" sz="2000" b="1" dirty="0"/>
              <a:t>Condivisione tra pari:</a:t>
            </a:r>
            <a:r>
              <a:rPr lang="it-IT" sz="2000" dirty="0"/>
              <a:t> scambia e discuti il tuo profilo con una persona di fiducia per ricevere feedback e nuove idee.</a:t>
            </a:r>
          </a:p>
          <a:p>
            <a:r>
              <a:rPr lang="it-IT" sz="2000" dirty="0">
                <a:solidFill>
                  <a:srgbClr val="E64424"/>
                </a:solidFill>
              </a:rPr>
              <a:t>✔</a:t>
            </a:r>
            <a:r>
              <a:rPr lang="it-IT" sz="2000" dirty="0"/>
              <a:t> Il tuo profilo di apprendimento è uno strumento a cui puoi tornare, che puoi aggiornare e usare mentre cresci</a:t>
            </a:r>
          </a:p>
          <a:p>
            <a:pPr lvl="0" eaLnBrk="0" fontAlgn="base" hangingPunct="0">
              <a:spcBef>
                <a:spcPct val="0"/>
              </a:spcBef>
              <a:spcAft>
                <a:spcPts val="600"/>
              </a:spcAft>
              <a:buClr>
                <a:srgbClr val="E95426"/>
              </a:buClr>
            </a:pPr>
            <a:endParaRPr kumimoji="0" lang="en-GB" sz="1700" i="0" u="none" strike="noStrike" cap="none" normalizeH="0" baseline="0" noProof="0" dirty="0">
              <a:ln>
                <a:noFill/>
              </a:ln>
              <a:effectLst/>
            </a:endParaRPr>
          </a:p>
          <a:p>
            <a:pPr marL="285750" marR="0" lvl="0" indent="-285750" defTabSz="914400" rtl="0" eaLnBrk="0" fontAlgn="base" latinLnBrk="0" hangingPunct="0">
              <a:spcBef>
                <a:spcPct val="0"/>
              </a:spcBef>
              <a:spcAft>
                <a:spcPts val="600"/>
              </a:spcAft>
              <a:buClr>
                <a:srgbClr val="E95426"/>
              </a:buClr>
              <a:buSzTx/>
              <a:buFont typeface="Wingdings" panose="05000000000000000000" pitchFamily="2" charset="2"/>
              <a:buChar char="ü"/>
              <a:tabLst/>
            </a:pPr>
            <a:endParaRPr kumimoji="0" lang="en-GB" sz="1700" i="0" u="none" strike="noStrike" cap="none" normalizeH="0" baseline="0" noProof="0" dirty="0">
              <a:ln>
                <a:noFill/>
              </a:ln>
              <a:effectLst/>
            </a:endParaRPr>
          </a:p>
        </p:txBody>
      </p:sp>
      <p:pic>
        <p:nvPicPr>
          <p:cNvPr id="8" name="Picture 7" descr="A person holding a file&#10;&#10;AI-generated content may be incorrect.">
            <a:extLst>
              <a:ext uri="{FF2B5EF4-FFF2-40B4-BE49-F238E27FC236}">
                <a16:creationId xmlns:a16="http://schemas.microsoft.com/office/drawing/2014/main" id="{17F805BB-E938-E505-4AD6-A1F2C690DB07}"/>
              </a:ext>
            </a:extLst>
          </p:cNvPr>
          <p:cNvPicPr>
            <a:picLocks noChangeAspect="1"/>
          </p:cNvPicPr>
          <p:nvPr/>
        </p:nvPicPr>
        <p:blipFill>
          <a:blip r:embed="rId2">
            <a:extLst>
              <a:ext uri="{28A0092B-C50C-407E-A947-70E740481C1C}">
                <a14:useLocalDpi xmlns:a14="http://schemas.microsoft.com/office/drawing/2010/main" val="0"/>
              </a:ext>
            </a:extLst>
          </a:blip>
          <a:srcRect l="43866" r="6866" b="1"/>
          <a:stretch>
            <a:fillRect/>
          </a:stretch>
        </p:blipFill>
        <p:spPr>
          <a:xfrm>
            <a:off x="8334898" y="-15572"/>
            <a:ext cx="3857885" cy="6871945"/>
          </a:xfrm>
          <a:prstGeom prst="rect">
            <a:avLst/>
          </a:prstGeom>
          <a:noFill/>
        </p:spPr>
      </p:pic>
    </p:spTree>
    <p:extLst>
      <p:ext uri="{BB962C8B-B14F-4D97-AF65-F5344CB8AC3E}">
        <p14:creationId xmlns:p14="http://schemas.microsoft.com/office/powerpoint/2010/main" val="2302524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9A1A942-BC30-7B24-9940-BAF30B00E2CC}"/>
              </a:ext>
            </a:extLst>
          </p:cNvPr>
          <p:cNvSpPr>
            <a:spLocks noGrp="1"/>
          </p:cNvSpPr>
          <p:nvPr>
            <p:ph type="body" sz="quarter" idx="11"/>
          </p:nvPr>
        </p:nvSpPr>
        <p:spPr/>
        <p:txBody>
          <a:bodyPr/>
          <a:lstStyle/>
          <a:p>
            <a:r>
              <a:rPr lang="en-GB" sz="1400" noProof="0" dirty="0"/>
              <a:t>[1] N. Anae, "Self-Mapping: The Power of Self-Produced 'Self' Images as a Stimulus to Action and Empowerment," </a:t>
            </a:r>
            <a:r>
              <a:rPr lang="en-GB" sz="1400" i="1" noProof="0" dirty="0"/>
              <a:t>IGI Global</a:t>
            </a:r>
            <a:r>
              <a:rPr lang="en-GB" sz="1400" noProof="0" dirty="0"/>
              <a:t>, Jan. 1, 2018. [Online]. Available: </a:t>
            </a:r>
            <a:r>
              <a:rPr lang="en-GB" sz="1400" noProof="0" dirty="0">
                <a:hlinkClick r:id="rId2"/>
              </a:rPr>
              <a:t>https://doi.org/10.4018/978-1-5225-2808-1.ch005</a:t>
            </a:r>
            <a:endParaRPr lang="en-GB" sz="1400" noProof="0" dirty="0"/>
          </a:p>
          <a:p>
            <a:r>
              <a:rPr lang="en-GB" sz="1400" noProof="0" dirty="0"/>
              <a:t>[2] Asana, "Guide to Process Mapping: Definition, How-to, and Tips," </a:t>
            </a:r>
            <a:r>
              <a:rPr lang="en-GB" sz="1400" i="1" noProof="0" dirty="0"/>
              <a:t>Asana</a:t>
            </a:r>
            <a:r>
              <a:rPr lang="en-GB" sz="1400" noProof="0" dirty="0"/>
              <a:t>, Jan. 8, 2024. [Online]. Available: </a:t>
            </a:r>
            <a:r>
              <a:rPr lang="en-GB" sz="1400" noProof="0" dirty="0">
                <a:hlinkClick r:id="rId3"/>
              </a:rPr>
              <a:t>https://asana.com/resources/process-mapping</a:t>
            </a:r>
            <a:endParaRPr lang="en-GB" sz="1400" noProof="0" dirty="0"/>
          </a:p>
          <a:p>
            <a:r>
              <a:rPr lang="en-GB" sz="1400" noProof="0" dirty="0"/>
              <a:t>[3] OECD, </a:t>
            </a:r>
            <a:r>
              <a:rPr lang="en-GB" sz="1400" i="1" noProof="0" dirty="0"/>
              <a:t>Assessing and Anticipating Skills for the Green Transition</a:t>
            </a:r>
            <a:r>
              <a:rPr lang="en-GB" sz="1400" noProof="0" dirty="0"/>
              <a:t>, 2025. [Online]. Available: </a:t>
            </a:r>
            <a:r>
              <a:rPr lang="en-GB" sz="1400" noProof="0" dirty="0">
                <a:hlinkClick r:id="rId4"/>
              </a:rPr>
              <a:t>https://www.oecd.org/en/publications/assessing-and-anticipating-skills-for-the-green-transition_28fa0bb5-en.html</a:t>
            </a:r>
            <a:endParaRPr lang="en-GB" sz="1400" noProof="0" dirty="0"/>
          </a:p>
          <a:p>
            <a:r>
              <a:rPr lang="en-GB" sz="1400" noProof="0" dirty="0"/>
              <a:t>[4] A. Avallone, "Getting to Know You: Learner Profiles for Personalization," </a:t>
            </a:r>
            <a:r>
              <a:rPr lang="en-GB" sz="1400" i="1" noProof="0" dirty="0"/>
              <a:t>Next Generation Learning Challenges</a:t>
            </a:r>
            <a:r>
              <a:rPr lang="en-GB" sz="1400" noProof="0" dirty="0"/>
              <a:t>, Mar. 22, 2020. [Online]. Available: </a:t>
            </a:r>
            <a:r>
              <a:rPr lang="en-GB" sz="1400" noProof="0" dirty="0">
                <a:hlinkClick r:id="rId5"/>
              </a:rPr>
              <a:t>https://www.nextgenlearning.org/articles/getting-to-know-you-learner-profiles-for-personalization</a:t>
            </a:r>
            <a:endParaRPr lang="en-GB" sz="1400" noProof="0" dirty="0"/>
          </a:p>
          <a:p>
            <a:r>
              <a:rPr lang="en-GB" sz="1400" noProof="0" dirty="0"/>
              <a:t>[5] M. Cavus, "Advancing Power Systems with Renewable Energy and Intelligent Technologies: A Comprehensive Review on Grid Transformation and Integration," </a:t>
            </a:r>
            <a:r>
              <a:rPr lang="en-GB" sz="1400" i="1" noProof="0" dirty="0"/>
              <a:t>Electronics</a:t>
            </a:r>
            <a:r>
              <a:rPr lang="en-GB" sz="1400" noProof="0" dirty="0"/>
              <a:t>, vol. 14, no. 6, p. 1159, 2025. [Online]. Available: </a:t>
            </a:r>
            <a:r>
              <a:rPr lang="en-GB" sz="1400" noProof="0" dirty="0">
                <a:hlinkClick r:id="rId6"/>
              </a:rPr>
              <a:t>https://doi.org/10.3390/electronics14061159</a:t>
            </a:r>
            <a:endParaRPr lang="en-GB" sz="1400" noProof="0" dirty="0"/>
          </a:p>
          <a:p>
            <a:r>
              <a:rPr lang="en-GB" sz="1400" noProof="0" dirty="0"/>
              <a:t>[6] W. </a:t>
            </a:r>
            <a:r>
              <a:rPr lang="en-GB" sz="1400" noProof="0" dirty="0" err="1"/>
              <a:t>Hemetsberger</a:t>
            </a:r>
            <a:r>
              <a:rPr lang="en-GB" sz="1400" noProof="0" dirty="0"/>
              <a:t>, M. </a:t>
            </a:r>
            <a:r>
              <a:rPr lang="en-GB" sz="1400" noProof="0" dirty="0" err="1"/>
              <a:t>Schmela</a:t>
            </a:r>
            <a:r>
              <a:rPr lang="en-GB" sz="1400" noProof="0" dirty="0"/>
              <a:t>, and T. Cruz-Capellan, </a:t>
            </a:r>
            <a:r>
              <a:rPr lang="en-GB" sz="1400" i="1" noProof="0" dirty="0"/>
              <a:t>Global Market Outlook for Solar Power 2023–2027</a:t>
            </a:r>
            <a:r>
              <a:rPr lang="en-GB" sz="1400" noProof="0" dirty="0"/>
              <a:t>, </a:t>
            </a:r>
            <a:r>
              <a:rPr lang="en-GB" sz="1400" noProof="0" dirty="0" err="1"/>
              <a:t>SolarPower</a:t>
            </a:r>
            <a:r>
              <a:rPr lang="en-GB" sz="1400" noProof="0" dirty="0"/>
              <a:t> Europe, Jun. 2023. [Online]. Available: </a:t>
            </a:r>
            <a:r>
              <a:rPr lang="en-GB" sz="1400" noProof="0" dirty="0">
                <a:hlinkClick r:id="rId7"/>
              </a:rPr>
              <a:t>https://www.solarpowereurope.org/insights/outlooks/global-market-outlook-for-solar-power-2023-2027/detail</a:t>
            </a:r>
            <a:endParaRPr lang="en-GB" sz="1400" noProof="0" dirty="0"/>
          </a:p>
          <a:p>
            <a:r>
              <a:rPr lang="en-GB" sz="1400" noProof="0" dirty="0"/>
              <a:t>[7] J. Moffat, "Effective Self Evaluation Techniques: The Comprehensive Guide," </a:t>
            </a:r>
            <a:r>
              <a:rPr lang="en-GB" sz="1400" i="1" noProof="0" dirty="0"/>
              <a:t>Bubbles</a:t>
            </a:r>
            <a:r>
              <a:rPr lang="en-GB" sz="1400" noProof="0" dirty="0"/>
              <a:t>, 2024. [Online]. Available: </a:t>
            </a:r>
            <a:r>
              <a:rPr lang="en-GB" sz="1400" noProof="0" dirty="0">
                <a:hlinkClick r:id="rId8"/>
              </a:rPr>
              <a:t>https://www.usebubbles.com/blog/effective-self-evaluation-techniques-guide</a:t>
            </a:r>
            <a:endParaRPr lang="en-GB" sz="1400" noProof="0" dirty="0"/>
          </a:p>
          <a:p>
            <a:r>
              <a:rPr lang="en-GB" sz="1400" noProof="0" dirty="0"/>
              <a:t>[8] B. Ryan, "How to Identify Skills Gaps [2025 Guide]," </a:t>
            </a:r>
            <a:r>
              <a:rPr lang="en-GB" sz="1400" i="1" noProof="0" dirty="0"/>
              <a:t>Thirst.io</a:t>
            </a:r>
            <a:r>
              <a:rPr lang="en-GB" sz="1400" noProof="0" dirty="0"/>
              <a:t>, Jan. 29, 2024. [Online]. Available: </a:t>
            </a:r>
            <a:r>
              <a:rPr lang="en-GB" sz="1400" noProof="0" dirty="0">
                <a:hlinkClick r:id="rId9"/>
              </a:rPr>
              <a:t>https://thirst.io/blog/how-to-identify-skills-gaps-2025-guide/</a:t>
            </a:r>
            <a:endParaRPr lang="en-GB" sz="1400" noProof="0" dirty="0"/>
          </a:p>
          <a:p>
            <a:endParaRPr lang="en-GB" noProof="0" dirty="0"/>
          </a:p>
        </p:txBody>
      </p:sp>
      <p:sp>
        <p:nvSpPr>
          <p:cNvPr id="4" name="Google Shape;247;p11">
            <a:extLst>
              <a:ext uri="{FF2B5EF4-FFF2-40B4-BE49-F238E27FC236}">
                <a16:creationId xmlns:a16="http://schemas.microsoft.com/office/drawing/2014/main" id="{8CA284A3-B8B3-254A-74CE-D3AAA6B809CE}"/>
              </a:ext>
            </a:extLst>
          </p:cNvPr>
          <p:cNvSpPr txBox="1">
            <a:spLocks/>
          </p:cNvSpPr>
          <p:nvPr/>
        </p:nvSpPr>
        <p:spPr>
          <a:xfrm>
            <a:off x="362081" y="361856"/>
            <a:ext cx="9829323" cy="48398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kern="0" dirty="0" err="1">
                <a:latin typeface="Calibri" panose="020F0502020204030204" pitchFamily="34" charset="0"/>
                <a:cs typeface="Calibri" panose="020F0502020204030204" pitchFamily="34" charset="0"/>
              </a:rPr>
              <a:t>Bibliografia</a:t>
            </a:r>
            <a:endParaRPr lang="en-US" kern="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005170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D170BCC-4181-8BB6-B85E-A32591FCBD46}"/>
              </a:ext>
            </a:extLst>
          </p:cNvPr>
          <p:cNvSpPr>
            <a:spLocks noGrp="1"/>
          </p:cNvSpPr>
          <p:nvPr>
            <p:ph type="body" sz="quarter" idx="10"/>
          </p:nvPr>
        </p:nvSpPr>
        <p:spPr/>
        <p:txBody>
          <a:bodyPr/>
          <a:lstStyle/>
          <a:p>
            <a:r>
              <a:rPr lang="en-GB" dirty="0"/>
              <a:t>GRAZIE!</a:t>
            </a:r>
          </a:p>
        </p:txBody>
      </p:sp>
    </p:spTree>
    <p:extLst>
      <p:ext uri="{BB962C8B-B14F-4D97-AF65-F5344CB8AC3E}">
        <p14:creationId xmlns:p14="http://schemas.microsoft.com/office/powerpoint/2010/main" val="163154563"/>
      </p:ext>
    </p:extLst>
  </p:cSld>
  <p:clrMapOvr>
    <a:masterClrMapping/>
  </p:clrMapOvr>
</p:sld>
</file>

<file path=ppt/theme/theme1.xml><?xml version="1.0" encoding="utf-8"?>
<a:theme xmlns:a="http://schemas.openxmlformats.org/drawingml/2006/main" name="Full Color Ver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Full Color Versio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Full Color Ver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5B432F04CDDA544F8B48E23273A98591" ma:contentTypeVersion="15" ma:contentTypeDescription="Crear nuevo documento." ma:contentTypeScope="" ma:versionID="5d36289c5324dd498ef01f240d66e20c">
  <xsd:schema xmlns:xsd="http://www.w3.org/2001/XMLSchema" xmlns:xs="http://www.w3.org/2001/XMLSchema" xmlns:p="http://schemas.microsoft.com/office/2006/metadata/properties" xmlns:ns2="4172106c-0329-462c-8309-f6a8c7ae0f26" xmlns:ns3="8c43ccb9-9360-4c7e-8a49-c084974a2f46" targetNamespace="http://schemas.microsoft.com/office/2006/metadata/properties" ma:root="true" ma:fieldsID="aef08fbfca54a0a32a6b27485c819472" ns2:_="" ns3:_="">
    <xsd:import namespace="4172106c-0329-462c-8309-f6a8c7ae0f26"/>
    <xsd:import namespace="8c43ccb9-9360-4c7e-8a49-c084974a2f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Partner" minOccurs="0"/>
                <xsd:element ref="ns2:WPleader" minOccurs="0"/>
                <xsd:element ref="ns2:MediaLengthInSeconds" minOccurs="0"/>
                <xsd:element ref="ns2:MediaServiceLocation" minOccurs="0"/>
                <xsd:element ref="ns2:Please_x0020_enter_x0020_your_x0020_country_x003a__x0020_"/>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2106c-0329-462c-8309-f6a8c7ae0f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70219bbc-0214-46f9-9639-8f642f599ea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Partner" ma:index="18" nillable="true" ma:displayName="Partner " ma:format="Dropdown" ma:list="UserInfo" ma:SharePointGroup="0" ma:internalName="Part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WPleader" ma:index="19" nillable="true" ma:displayName="WP leader" ma:format="Dropdown" ma:internalName="WPleader">
      <xsd:simpleType>
        <xsd:restriction base="dms:Choice">
          <xsd:enumeration value="NOVA"/>
          <xsd:enumeration value="SHINE"/>
          <xsd:enumeration value="iED"/>
          <xsd:enumeration value="AINIGMA"/>
          <xsd:enumeration value="RW"/>
          <xsd:enumeration value="BK-PLUS"/>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Please_x0020_enter_x0020_your_x0020_country_x003a__x0020_" ma:index="22" ma:displayName="Please enter your country: " ma:internalName="Please_x0020_enter_x0020_your_x0020_country_x003a__x0020_">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43ccb9-9360-4c7e-8a49-c084974a2f4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2ff825e-8d37-4704-8779-a0bbff279852}" ma:internalName="TaxCatchAll" ma:showField="CatchAllData" ma:web="8c43ccb9-9360-4c7e-8a49-c084974a2f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172106c-0329-462c-8309-f6a8c7ae0f26">
      <Terms xmlns="http://schemas.microsoft.com/office/infopath/2007/PartnerControls"/>
    </lcf76f155ced4ddcb4097134ff3c332f>
    <TaxCatchAll xmlns="8c43ccb9-9360-4c7e-8a49-c084974a2f46" xsi:nil="true"/>
    <Partner xmlns="4172106c-0329-462c-8309-f6a8c7ae0f26">
      <UserInfo>
        <DisplayName/>
        <AccountId xsi:nil="true"/>
        <AccountType/>
      </UserInfo>
    </Partner>
    <WPleader xmlns="4172106c-0329-462c-8309-f6a8c7ae0f26" xsi:nil="true"/>
    <Please_x0020_enter_x0020_your_x0020_country_x003a__x0020_ xmlns="4172106c-0329-462c-8309-f6a8c7ae0f26"/>
  </documentManagement>
</p:properties>
</file>

<file path=customXml/itemProps1.xml><?xml version="1.0" encoding="utf-8"?>
<ds:datastoreItem xmlns:ds="http://schemas.openxmlformats.org/officeDocument/2006/customXml" ds:itemID="{31EAB729-678B-4D2E-9C48-0533A055152C}"/>
</file>

<file path=customXml/itemProps2.xml><?xml version="1.0" encoding="utf-8"?>
<ds:datastoreItem xmlns:ds="http://schemas.openxmlformats.org/officeDocument/2006/customXml" ds:itemID="{DBD915B8-D8B7-4AFE-B8AB-7C1591277810}">
  <ds:schemaRefs>
    <ds:schemaRef ds:uri="http://schemas.microsoft.com/sharepoint/v3/contenttype/forms"/>
  </ds:schemaRefs>
</ds:datastoreItem>
</file>

<file path=customXml/itemProps3.xml><?xml version="1.0" encoding="utf-8"?>
<ds:datastoreItem xmlns:ds="http://schemas.openxmlformats.org/officeDocument/2006/customXml" ds:itemID="{5C6FE2DB-D92D-4F57-AD9A-35E307B291EE}">
  <ds:schemaRefs>
    <ds:schemaRef ds:uri="4172106c-0329-462c-8309-f6a8c7ae0f26"/>
    <ds:schemaRef ds:uri="8c43ccb9-9360-4c7e-8a49-c084974a2f4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2675</Words>
  <Application>Microsoft Office PowerPoint</Application>
  <PresentationFormat>Widescreen</PresentationFormat>
  <Paragraphs>204</Paragraphs>
  <Slides>26</Slides>
  <Notes>0</Notes>
  <HiddenSlides>0</HiddenSlides>
  <MMClips>0</MMClips>
  <ScaleCrop>false</ScaleCrop>
  <HeadingPairs>
    <vt:vector size="6" baseType="variant">
      <vt:variant>
        <vt:lpstr>Caratteri utilizzati</vt:lpstr>
      </vt:variant>
      <vt:variant>
        <vt:i4>6</vt:i4>
      </vt:variant>
      <vt:variant>
        <vt:lpstr>Tema</vt:lpstr>
      </vt:variant>
      <vt:variant>
        <vt:i4>3</vt:i4>
      </vt:variant>
      <vt:variant>
        <vt:lpstr>Titoli diapositive</vt:lpstr>
      </vt:variant>
      <vt:variant>
        <vt:i4>26</vt:i4>
      </vt:variant>
    </vt:vector>
  </HeadingPairs>
  <TitlesOfParts>
    <vt:vector size="35" baseType="lpstr">
      <vt:lpstr>Aptos</vt:lpstr>
      <vt:lpstr>Aptos ExtraBold</vt:lpstr>
      <vt:lpstr>Arial</vt:lpstr>
      <vt:lpstr>Calibri</vt:lpstr>
      <vt:lpstr>Noto Sans Symbols</vt:lpstr>
      <vt:lpstr>Wingdings</vt:lpstr>
      <vt:lpstr>Full Color Version</vt:lpstr>
      <vt:lpstr>1_Full Color Version</vt:lpstr>
      <vt:lpstr>2_Full Color Version</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Joana Oliveira Vieira</dc:creator>
  <cp:lastModifiedBy>Cosvitec Scarl</cp:lastModifiedBy>
  <cp:revision>640</cp:revision>
  <dcterms:created xsi:type="dcterms:W3CDTF">2021-11-15T23:44:31Z</dcterms:created>
  <dcterms:modified xsi:type="dcterms:W3CDTF">2025-09-24T16:42:21Z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0x0101005B432F04CDDA544F8B48E23273A98591</vt:lpwstr>
  </property>
  <property fmtid="{D5CDD505-2E9C-101B-9397-08002B2CF9AE}" pid="3" name="MediaServiceImageTags">
    <vt:lpwstr/>
  </property>
</Properties>
</file>