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 id="2147483747" r:id="rId5"/>
    <p:sldMasterId id="2147483775" r:id="rId6"/>
  </p:sldMasterIdLst>
  <p:notesMasterIdLst>
    <p:notesMasterId r:id="rId33"/>
  </p:notesMasterIdLst>
  <p:handoutMasterIdLst>
    <p:handoutMasterId r:id="rId34"/>
  </p:handoutMasterIdLst>
  <p:sldIdLst>
    <p:sldId id="256" r:id="rId7"/>
    <p:sldId id="307" r:id="rId8"/>
    <p:sldId id="329" r:id="rId9"/>
    <p:sldId id="334" r:id="rId10"/>
    <p:sldId id="302" r:id="rId11"/>
    <p:sldId id="326" r:id="rId12"/>
    <p:sldId id="257" r:id="rId13"/>
    <p:sldId id="327" r:id="rId14"/>
    <p:sldId id="294" r:id="rId15"/>
    <p:sldId id="320" r:id="rId16"/>
    <p:sldId id="262" r:id="rId17"/>
    <p:sldId id="308" r:id="rId18"/>
    <p:sldId id="309" r:id="rId19"/>
    <p:sldId id="321" r:id="rId20"/>
    <p:sldId id="310" r:id="rId21"/>
    <p:sldId id="275" r:id="rId22"/>
    <p:sldId id="328" r:id="rId23"/>
    <p:sldId id="277" r:id="rId24"/>
    <p:sldId id="314" r:id="rId25"/>
    <p:sldId id="313" r:id="rId26"/>
    <p:sldId id="322" r:id="rId27"/>
    <p:sldId id="316" r:id="rId28"/>
    <p:sldId id="317" r:id="rId29"/>
    <p:sldId id="318" r:id="rId30"/>
    <p:sldId id="323" r:id="rId31"/>
    <p:sldId id="349" r:id="rId32"/>
  </p:sldIdLst>
  <p:sldSz cx="12192000" cy="6858000"/>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BB7B64D-602A-CE49-BD6E-2060D401EE2E}">
          <p14:sldIdLst>
            <p14:sldId id="256"/>
            <p14:sldId id="307"/>
            <p14:sldId id="329"/>
          </p14:sldIdLst>
        </p14:section>
        <p14:section name="UNIT 1" id="{35A5056E-1D98-A043-B802-1066A81C7099}">
          <p14:sldIdLst>
            <p14:sldId id="334"/>
            <p14:sldId id="302"/>
            <p14:sldId id="326"/>
            <p14:sldId id="257"/>
            <p14:sldId id="327"/>
            <p14:sldId id="294"/>
          </p14:sldIdLst>
        </p14:section>
        <p14:section name="Self-mapping" id="{449DD82B-5614-B74F-8C5E-376E227A9DB1}">
          <p14:sldIdLst>
            <p14:sldId id="320"/>
            <p14:sldId id="262"/>
            <p14:sldId id="308"/>
            <p14:sldId id="309"/>
          </p14:sldIdLst>
        </p14:section>
        <p14:section name="Unit 3: Bridging the gap" id="{5733057C-C2F5-3347-A24C-3677AB54F6A5}">
          <p14:sldIdLst>
            <p14:sldId id="321"/>
            <p14:sldId id="310"/>
            <p14:sldId id="275"/>
            <p14:sldId id="328"/>
            <p14:sldId id="277"/>
            <p14:sldId id="314"/>
            <p14:sldId id="313"/>
          </p14:sldIdLst>
        </p14:section>
        <p14:section name="Unit 4: Creating your personal learning profile" id="{79C01557-F8FE-FC43-A8B0-CE00C9391CCB}">
          <p14:sldIdLst>
            <p14:sldId id="322"/>
            <p14:sldId id="316"/>
            <p14:sldId id="317"/>
            <p14:sldId id="318"/>
            <p14:sldId id="323"/>
            <p14:sldId id="34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25942C-BBA7-1F86-52A7-7738FB902424}" name="Nikolina Zervou" initials="NZ" userId="S::nzervou_ied.eu#ext#@enspunlpt.onmicrosoft.com::c6c1b477-1007-47f9-86e6-5960f676d31b" providerId="AD"/>
  <p188:author id="{778C1F41-CA90-F1D1-0B07-3081364B7969}" name="jelena@reshapingwork.net" initials="je" userId="S::jelena_reshapingwork.net#ext#@enspunlpt.onmicrosoft.com::e99bb400-16aa-4e84-bb03-8031f5475661" providerId="AD"/>
  <p188:author id="{1CBF8D7E-4D79-E206-25F1-D83877CAD147}" name="Tomás Puebla" initials="TP" userId="S::otri_cetem.es#ext#@enspunlpt.onmicrosoft.com::425d544d-19d1-4e1e-b573-c00234ca0ee0" providerId="AD"/>
  <p188:author id="{BC089395-CBB4-FAB9-479C-8F54A543A85A}" name="Ursula Choroba" initials="UC" userId="S::uschi_womenintechalliance.com#ext#@enspunlpt.onmicrosoft.com::f692cf1a-c5da-41dd-8630-3abab9d1d45a" providerId="AD"/>
  <p188:author id="{6D231FCF-9101-7743-EAE2-8B169A375DBD}" name="Jesus David Cortês Gil" initials="JG" userId="S::jesus.gil@ensp.unl.pt::cca21596-008c-44a8-9e08-e13131bfd1c9" providerId="AD"/>
  <p188:author id="{EF719BF7-C0E5-53B4-D7A6-7C5EE7F1A9B5}" name="Juliana Louceiro" initials="JL" userId="S::julianalouceiro@shine2.eu::9a66b88d-793f-4467-a734-447c2619d15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elena" initials="J" lastIdx="4" clrIdx="0">
    <p:extLst>
      <p:ext uri="{19B8F6BF-5375-455C-9EA6-DF929625EA0E}">
        <p15:presenceInfo xmlns:p15="http://schemas.microsoft.com/office/powerpoint/2012/main" userId="Jelen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80AC"/>
    <a:srgbClr val="E64424"/>
    <a:srgbClr val="E95426"/>
    <a:srgbClr val="5B6F97"/>
    <a:srgbClr val="283143"/>
    <a:srgbClr val="3A6FA6"/>
    <a:srgbClr val="562278"/>
    <a:srgbClr val="722B86"/>
    <a:srgbClr val="A47BB7"/>
    <a:srgbClr val="2892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7B5FD4-77F9-5436-F685-4604B6BFBF8D}" v="7" dt="2025-09-28T12:35:02.361"/>
  </p1510:revLst>
</p1510:revInfo>
</file>

<file path=ppt/tableStyles.xml><?xml version="1.0" encoding="utf-8"?>
<a:tblStyleLst xmlns:a="http://schemas.openxmlformats.org/drawingml/2006/main" def="{5C22544A-7EE6-4342-B048-85BDC9FD1C3A}">
  <a:tblStyle styleId="{BDBED569-4797-4DF1-A0F4-6AAB3CD982D8}" styleName="Estilo Claro 3 - Destaque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em Estilo, Sem Grelh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77" y="14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handoutMaster" Target="handoutMasters/handoutMaster1.xml"/><Relationship Id="rId42"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commentAuthors" Target="commentAuthor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lena@reshapingwork.net" userId="S::jelena_reshapingwork.net#ext#@enspunlpt.onmicrosoft.com::e99bb400-16aa-4e84-bb03-8031f5475661" providerId="AD" clId="Web-{EB7B5FD4-77F9-5436-F685-4604B6BFBF8D}"/>
    <pc:docChg chg="modSld">
      <pc:chgData name="jelena@reshapingwork.net" userId="S::jelena_reshapingwork.net#ext#@enspunlpt.onmicrosoft.com::e99bb400-16aa-4e84-bb03-8031f5475661" providerId="AD" clId="Web-{EB7B5FD4-77F9-5436-F685-4604B6BFBF8D}" dt="2025-09-28T12:35:01.845" v="5" actId="20577"/>
      <pc:docMkLst>
        <pc:docMk/>
      </pc:docMkLst>
      <pc:sldChg chg="modSp">
        <pc:chgData name="jelena@reshapingwork.net" userId="S::jelena_reshapingwork.net#ext#@enspunlpt.onmicrosoft.com::e99bb400-16aa-4e84-bb03-8031f5475661" providerId="AD" clId="Web-{EB7B5FD4-77F9-5436-F685-4604B6BFBF8D}" dt="2025-09-28T12:35:01.845" v="5" actId="20577"/>
        <pc:sldMkLst>
          <pc:docMk/>
          <pc:sldMk cId="1159398424" sldId="308"/>
        </pc:sldMkLst>
        <pc:spChg chg="mod">
          <ac:chgData name="jelena@reshapingwork.net" userId="S::jelena_reshapingwork.net#ext#@enspunlpt.onmicrosoft.com::e99bb400-16aa-4e84-bb03-8031f5475661" providerId="AD" clId="Web-{EB7B5FD4-77F9-5436-F685-4604B6BFBF8D}" dt="2025-09-28T12:35:01.845" v="5" actId="20577"/>
          <ac:spMkLst>
            <pc:docMk/>
            <pc:sldMk cId="1159398424" sldId="308"/>
            <ac:spMk id="3" creationId="{2EA4C040-6B7B-D5C1-1EDC-FFB529E20E3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a:extLst>
              <a:ext uri="{FF2B5EF4-FFF2-40B4-BE49-F238E27FC236}">
                <a16:creationId xmlns:a16="http://schemas.microsoft.com/office/drawing/2014/main" id="{C6A42913-CE3F-401E-92E8-8C7F43FDF9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a:extLst>
              <a:ext uri="{FF2B5EF4-FFF2-40B4-BE49-F238E27FC236}">
                <a16:creationId xmlns:a16="http://schemas.microsoft.com/office/drawing/2014/main" id="{C50A29E2-AF6F-4BFD-B720-CB083FD66C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02E094-694D-4F08-B3A5-F4C16E30709C}" type="datetimeFigureOut">
              <a:rPr lang="pt-PT" smtClean="0"/>
              <a:t>29/09/2025</a:t>
            </a:fld>
            <a:endParaRPr lang="pt-PT"/>
          </a:p>
        </p:txBody>
      </p:sp>
      <p:sp>
        <p:nvSpPr>
          <p:cNvPr id="4" name="Marcador de Posição do Rodapé 3">
            <a:extLst>
              <a:ext uri="{FF2B5EF4-FFF2-40B4-BE49-F238E27FC236}">
                <a16:creationId xmlns:a16="http://schemas.microsoft.com/office/drawing/2014/main" id="{C93A5D6A-9C7A-470A-995F-F9AE5E776DE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5" name="Marcador de Posição do Número do Diapositivo 4">
            <a:extLst>
              <a:ext uri="{FF2B5EF4-FFF2-40B4-BE49-F238E27FC236}">
                <a16:creationId xmlns:a16="http://schemas.microsoft.com/office/drawing/2014/main" id="{E12657C4-DBEA-4FED-8970-09376406D1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A116AC-9CDA-4AE9-8AFA-66C620143BEC}" type="slidenum">
              <a:rPr lang="pt-PT" smtClean="0"/>
              <a:t>‹Nº›</a:t>
            </a:fld>
            <a:endParaRPr lang="pt-PT"/>
          </a:p>
        </p:txBody>
      </p:sp>
    </p:spTree>
    <p:extLst>
      <p:ext uri="{BB962C8B-B14F-4D97-AF65-F5344CB8AC3E}">
        <p14:creationId xmlns:p14="http://schemas.microsoft.com/office/powerpoint/2010/main" val="3974588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C70B4D-4042-4C94-A639-C9937DF925B5}" type="datetimeFigureOut">
              <a:rPr lang="pt-PT" smtClean="0"/>
              <a:t>29/09/2025</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332BB1-54ED-45A2-83D4-A74CEE89F292}" type="slidenum">
              <a:rPr lang="pt-PT" smtClean="0"/>
              <a:t>‹Nº›</a:t>
            </a:fld>
            <a:endParaRPr lang="pt-PT"/>
          </a:p>
        </p:txBody>
      </p:sp>
    </p:spTree>
    <p:extLst>
      <p:ext uri="{BB962C8B-B14F-4D97-AF65-F5344CB8AC3E}">
        <p14:creationId xmlns:p14="http://schemas.microsoft.com/office/powerpoint/2010/main" val="989811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Aptos" panose="020B0004020202020204" pitchFamily="34" charset="0"/>
              </a:defRPr>
            </a:lvl1pPr>
          </a:lstStyle>
          <a:p>
            <a:pPr lvl="0"/>
            <a:r>
              <a:rPr lang="pt-PT"/>
              <a:t>Date</a:t>
            </a:r>
          </a:p>
        </p:txBody>
      </p:sp>
    </p:spTree>
    <p:extLst>
      <p:ext uri="{BB962C8B-B14F-4D97-AF65-F5344CB8AC3E}">
        <p14:creationId xmlns:p14="http://schemas.microsoft.com/office/powerpoint/2010/main" val="1204152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Aptos" panose="020B0004020202020204" pitchFamily="34" charset="0"/>
              </a:defRPr>
            </a:lvl1pPr>
          </a:lstStyle>
          <a:p>
            <a:pPr lvl="0"/>
            <a:r>
              <a:rPr lang="pt-PT"/>
              <a:t>Date</a:t>
            </a:r>
          </a:p>
        </p:txBody>
      </p:sp>
    </p:spTree>
    <p:extLst>
      <p:ext uri="{BB962C8B-B14F-4D97-AF65-F5344CB8AC3E}">
        <p14:creationId xmlns:p14="http://schemas.microsoft.com/office/powerpoint/2010/main" val="4068663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Aptos" panose="020B0004020202020204" pitchFamily="34" charset="0"/>
              </a:defRPr>
            </a:lvl1pPr>
          </a:lstStyle>
          <a:p>
            <a:pPr lvl="0"/>
            <a:r>
              <a:rPr lang="pt-PT"/>
              <a:t>Date</a:t>
            </a:r>
          </a:p>
        </p:txBody>
      </p:sp>
    </p:spTree>
    <p:extLst>
      <p:ext uri="{BB962C8B-B14F-4D97-AF65-F5344CB8AC3E}">
        <p14:creationId xmlns:p14="http://schemas.microsoft.com/office/powerpoint/2010/main" val="2831660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Aptos" panose="020B0004020202020204" pitchFamily="34" charset="0"/>
              </a:defRPr>
            </a:lvl1pPr>
          </a:lstStyle>
          <a:p>
            <a:pPr lvl="0"/>
            <a:r>
              <a:rPr lang="pt-PT"/>
              <a:t>Date</a:t>
            </a:r>
          </a:p>
        </p:txBody>
      </p:sp>
    </p:spTree>
    <p:extLst>
      <p:ext uri="{BB962C8B-B14F-4D97-AF65-F5344CB8AC3E}">
        <p14:creationId xmlns:p14="http://schemas.microsoft.com/office/powerpoint/2010/main" val="139463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10;&#10;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Aptos" panose="020B0004020202020204" pitchFamily="34" charset="0"/>
              </a:defRPr>
            </a:lvl1pPr>
          </a:lstStyle>
          <a:p>
            <a:pPr lvl="0"/>
            <a:r>
              <a:rPr lang="pt-PT"/>
              <a:t>Date</a:t>
            </a:r>
          </a:p>
        </p:txBody>
      </p:sp>
    </p:spTree>
    <p:extLst>
      <p:ext uri="{BB962C8B-B14F-4D97-AF65-F5344CB8AC3E}">
        <p14:creationId xmlns:p14="http://schemas.microsoft.com/office/powerpoint/2010/main" val="2459960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Aptos" panose="020B0004020202020204" pitchFamily="34" charset="0"/>
              </a:defRPr>
            </a:lvl1pPr>
          </a:lstStyle>
          <a:p>
            <a:pPr lvl="0"/>
            <a:r>
              <a:rPr lang="pt-PT"/>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spTree>
    <p:extLst>
      <p:ext uri="{BB962C8B-B14F-4D97-AF65-F5344CB8AC3E}">
        <p14:creationId xmlns:p14="http://schemas.microsoft.com/office/powerpoint/2010/main" val="3141856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Aptos" panose="020B0004020202020204" pitchFamily="34" charset="0"/>
              </a:defRPr>
            </a:lvl1pPr>
          </a:lstStyle>
          <a:p>
            <a:pPr lvl="0"/>
            <a:r>
              <a:rPr lang="pt-PT"/>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spTree>
    <p:extLst>
      <p:ext uri="{BB962C8B-B14F-4D97-AF65-F5344CB8AC3E}">
        <p14:creationId xmlns:p14="http://schemas.microsoft.com/office/powerpoint/2010/main" val="2858369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2000" b="0">
                <a:solidFill>
                  <a:schemeClr val="tx1"/>
                </a:solidFill>
                <a:latin typeface="Aptos" panose="020B0004020202020204" pitchFamily="34" charset="0"/>
              </a:defRPr>
            </a:lvl1pPr>
          </a:lstStyle>
          <a:p>
            <a:pPr lvl="0"/>
            <a:endParaRPr lang="pt-PT"/>
          </a:p>
        </p:txBody>
      </p:sp>
    </p:spTree>
    <p:extLst>
      <p:ext uri="{BB962C8B-B14F-4D97-AF65-F5344CB8AC3E}">
        <p14:creationId xmlns:p14="http://schemas.microsoft.com/office/powerpoint/2010/main" val="356533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2000" b="0">
                <a:solidFill>
                  <a:schemeClr val="tx1"/>
                </a:solidFill>
                <a:latin typeface="Aptos" panose="020B0004020202020204" pitchFamily="34" charset="0"/>
              </a:defRPr>
            </a:lvl1pPr>
          </a:lstStyle>
          <a:p>
            <a:pPr lvl="0"/>
            <a:r>
              <a:rPr lang="pt-PT" err="1"/>
              <a:t>Text</a:t>
            </a:r>
            <a:r>
              <a:rPr lang="pt-PT"/>
              <a:t> </a:t>
            </a:r>
            <a:r>
              <a:rPr lang="pt-PT" err="1"/>
              <a:t>here</a:t>
            </a:r>
            <a:endParaRPr lang="pt-PT"/>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a:p>
        </p:txBody>
      </p:sp>
    </p:spTree>
    <p:extLst>
      <p:ext uri="{BB962C8B-B14F-4D97-AF65-F5344CB8AC3E}">
        <p14:creationId xmlns:p14="http://schemas.microsoft.com/office/powerpoint/2010/main" val="1814469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2000" b="0">
                <a:solidFill>
                  <a:srgbClr val="222240"/>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82581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2000" b="0">
                <a:solidFill>
                  <a:srgbClr val="222240"/>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2880716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2000" b="0">
                <a:solidFill>
                  <a:srgbClr val="222240"/>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3374171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2000">
                <a:solidFill>
                  <a:schemeClr val="bg2">
                    <a:lumMod val="25000"/>
                  </a:schemeClr>
                </a:solidFill>
              </a:defRPr>
            </a:lvl1pPr>
          </a:lstStyle>
          <a:p>
            <a:r>
              <a:rPr lang="pt-PT" err="1"/>
              <a:t>Image</a:t>
            </a:r>
            <a:endParaRPr lang="pt-PT"/>
          </a:p>
        </p:txBody>
      </p:sp>
    </p:spTree>
    <p:extLst>
      <p:ext uri="{BB962C8B-B14F-4D97-AF65-F5344CB8AC3E}">
        <p14:creationId xmlns:p14="http://schemas.microsoft.com/office/powerpoint/2010/main" val="513517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20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20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2335639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10;&#10;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20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err="1"/>
              <a:t>Image</a:t>
            </a:r>
            <a:endParaRPr lang="pt-PT"/>
          </a:p>
        </p:txBody>
      </p:sp>
    </p:spTree>
    <p:extLst>
      <p:ext uri="{BB962C8B-B14F-4D97-AF65-F5344CB8AC3E}">
        <p14:creationId xmlns:p14="http://schemas.microsoft.com/office/powerpoint/2010/main" val="1160734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10;&#10;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10;&#10;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4800" b="1">
                <a:solidFill>
                  <a:schemeClr val="bg1"/>
                </a:solidFill>
                <a:latin typeface="Aptos" panose="020B0004020202020204" pitchFamily="34" charset="0"/>
              </a:defRPr>
            </a:lvl1pPr>
          </a:lstStyle>
          <a:p>
            <a:pPr lvl="0"/>
            <a:r>
              <a:rPr lang="pt-PT" b="1"/>
              <a:t>BIG TITLE</a:t>
            </a:r>
            <a:endParaRPr lang="pt-PT"/>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20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2010663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10;&#10;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Aptos" panose="020B0004020202020204" pitchFamily="34" charset="0"/>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13811725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Aptos" panose="020B0004020202020204" pitchFamily="34" charset="0"/>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1186350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11528561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Aptos" panose="020B0004020202020204" pitchFamily="34" charset="0"/>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4061938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Aptos" panose="020B0004020202020204" pitchFamily="34" charset="0"/>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868058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1523310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Aptos" panose="020B0004020202020204" pitchFamily="34" charset="0"/>
              </a:defRPr>
            </a:lvl1pPr>
          </a:lstStyle>
          <a:p>
            <a:pPr lvl="0"/>
            <a:r>
              <a:rPr lang="pt-PT" err="1"/>
              <a:t>Text</a:t>
            </a:r>
            <a:r>
              <a:rPr lang="pt-PT"/>
              <a:t> </a:t>
            </a:r>
            <a:r>
              <a:rPr lang="pt-PT" err="1"/>
              <a:t>here</a:t>
            </a:r>
            <a:endParaRPr lang="pt-PT"/>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err="1"/>
              <a:t>Image</a:t>
            </a:r>
            <a:endParaRPr lang="pt-PT"/>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a:t>TITLE</a:t>
            </a:r>
            <a:endParaRPr lang="pt-PT"/>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Aptos" panose="020B0004020202020204" pitchFamily="34" charset="0"/>
              </a:defRPr>
            </a:lvl1pPr>
          </a:lstStyle>
          <a:p>
            <a:pPr lvl="0"/>
            <a:r>
              <a:rPr lang="pt-PT" err="1"/>
              <a:t>Text</a:t>
            </a:r>
            <a:r>
              <a:rPr lang="pt-PT"/>
              <a:t> </a:t>
            </a:r>
            <a:r>
              <a:rPr lang="pt-PT" err="1"/>
              <a:t>here</a:t>
            </a:r>
            <a:endParaRPr lang="pt-PT"/>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3361464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10;&#10;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Aptos" panose="020B0004020202020204" pitchFamily="34" charset="0"/>
              </a:defRPr>
            </a:lvl1pPr>
          </a:lstStyle>
          <a:p>
            <a:pPr lvl="0"/>
            <a:r>
              <a:rPr lang="pt-PT" b="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2000" b="0">
                <a:solidFill>
                  <a:srgbClr val="222240"/>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10273444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Aptos ExtraBold" panose="020B0004020202020204" pitchFamily="34" charset="0"/>
              </a:defRPr>
            </a:lvl1pPr>
          </a:lstStyle>
          <a:p>
            <a:pPr lvl="0"/>
            <a:r>
              <a:rPr lang="pt-PT" b="1"/>
              <a:t>THANK YOU!</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400" b="0">
                <a:solidFill>
                  <a:srgbClr val="283143"/>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12046981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10;&#10;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Aptos ExtraBold" panose="020B0004020202020204" pitchFamily="34" charset="0"/>
              </a:defRPr>
            </a:lvl1pPr>
          </a:lstStyle>
          <a:p>
            <a:pPr lvl="0"/>
            <a:r>
              <a:rPr lang="pt-PT" b="1"/>
              <a:t>THANK YOU!</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400" b="0">
                <a:solidFill>
                  <a:srgbClr val="5B6F97"/>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25555120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0"/>
        <p:cNvGrpSpPr/>
        <p:nvPr/>
      </p:nvGrpSpPr>
      <p:grpSpPr>
        <a:xfrm>
          <a:off x="0" y="0"/>
          <a:ext cx="0" cy="0"/>
          <a:chOff x="0" y="0"/>
          <a:chExt cx="0" cy="0"/>
        </a:xfrm>
      </p:grpSpPr>
      <p:pic>
        <p:nvPicPr>
          <p:cNvPr id="11" name="Google Shape;11;p3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 name="Google Shape;12;p30"/>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30"/>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7910178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14"/>
        <p:cNvGrpSpPr/>
        <p:nvPr/>
      </p:nvGrpSpPr>
      <p:grpSpPr>
        <a:xfrm>
          <a:off x="0" y="0"/>
          <a:ext cx="0" cy="0"/>
          <a:chOff x="0" y="0"/>
          <a:chExt cx="0" cy="0"/>
        </a:xfrm>
      </p:grpSpPr>
      <p:pic>
        <p:nvPicPr>
          <p:cNvPr id="15" name="Google Shape;15;p31"/>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16" name="Google Shape;16;p31"/>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 name="Google Shape;17;p31"/>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6761193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2_Cover">
  <p:cSld name="2_Cover">
    <p:spTree>
      <p:nvGrpSpPr>
        <p:cNvPr id="1" name="Shape 18"/>
        <p:cNvGrpSpPr/>
        <p:nvPr/>
      </p:nvGrpSpPr>
      <p:grpSpPr>
        <a:xfrm>
          <a:off x="0" y="0"/>
          <a:ext cx="0" cy="0"/>
          <a:chOff x="0" y="0"/>
          <a:chExt cx="0" cy="0"/>
        </a:xfrm>
      </p:grpSpPr>
      <p:pic>
        <p:nvPicPr>
          <p:cNvPr id="19" name="Google Shape;19;p32" descr="Uma imagem com texto, Cara humana, vestuário, mulher&#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0" name="Google Shape;20;p32"/>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 name="Google Shape;21;p32"/>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7507182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22"/>
        <p:cNvGrpSpPr/>
        <p:nvPr/>
      </p:nvGrpSpPr>
      <p:grpSpPr>
        <a:xfrm>
          <a:off x="0" y="0"/>
          <a:ext cx="0" cy="0"/>
          <a:chOff x="0" y="0"/>
          <a:chExt cx="0" cy="0"/>
        </a:xfrm>
      </p:grpSpPr>
      <p:pic>
        <p:nvPicPr>
          <p:cNvPr id="23" name="Google Shape;23;p33"/>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4" name="Google Shape;24;p33"/>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 name="Google Shape;25;p33"/>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33"/>
          <p:cNvSpPr>
            <a:spLocks noGrp="1"/>
          </p:cNvSpPr>
          <p:nvPr>
            <p:ph type="pic" idx="3"/>
          </p:nvPr>
        </p:nvSpPr>
        <p:spPr>
          <a:xfrm>
            <a:off x="6021655" y="0"/>
            <a:ext cx="4683125" cy="6237288"/>
          </a:xfrm>
          <a:prstGeom prst="rect">
            <a:avLst/>
          </a:prstGeom>
          <a:noFill/>
          <a:ln>
            <a:noFill/>
          </a:ln>
        </p:spPr>
      </p:sp>
    </p:spTree>
    <p:extLst>
      <p:ext uri="{BB962C8B-B14F-4D97-AF65-F5344CB8AC3E}">
        <p14:creationId xmlns:p14="http://schemas.microsoft.com/office/powerpoint/2010/main" val="35400298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27"/>
        <p:cNvGrpSpPr/>
        <p:nvPr/>
      </p:nvGrpSpPr>
      <p:grpSpPr>
        <a:xfrm>
          <a:off x="0" y="0"/>
          <a:ext cx="0" cy="0"/>
          <a:chOff x="0" y="0"/>
          <a:chExt cx="0" cy="0"/>
        </a:xfrm>
      </p:grpSpPr>
      <p:pic>
        <p:nvPicPr>
          <p:cNvPr id="28" name="Google Shape;28;p34"/>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29" name="Google Shape;29;p34"/>
          <p:cNvSpPr txBox="1">
            <a:spLocks noGrp="1"/>
          </p:cNvSpPr>
          <p:nvPr>
            <p:ph type="body" idx="1"/>
          </p:nvPr>
        </p:nvSpPr>
        <p:spPr>
          <a:xfrm>
            <a:off x="432261" y="2788528"/>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34"/>
          <p:cNvSpPr txBox="1">
            <a:spLocks noGrp="1"/>
          </p:cNvSpPr>
          <p:nvPr>
            <p:ph type="body" idx="2"/>
          </p:nvPr>
        </p:nvSpPr>
        <p:spPr>
          <a:xfrm>
            <a:off x="432259" y="4764665"/>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34"/>
          <p:cNvSpPr>
            <a:spLocks noGrp="1"/>
          </p:cNvSpPr>
          <p:nvPr>
            <p:ph type="pic" idx="3"/>
          </p:nvPr>
        </p:nvSpPr>
        <p:spPr>
          <a:xfrm>
            <a:off x="6021655" y="0"/>
            <a:ext cx="6170344" cy="5426015"/>
          </a:xfrm>
          <a:prstGeom prst="rect">
            <a:avLst/>
          </a:prstGeom>
          <a:noFill/>
          <a:ln>
            <a:noFill/>
          </a:ln>
        </p:spPr>
      </p:sp>
    </p:spTree>
    <p:extLst>
      <p:ext uri="{BB962C8B-B14F-4D97-AF65-F5344CB8AC3E}">
        <p14:creationId xmlns:p14="http://schemas.microsoft.com/office/powerpoint/2010/main" val="8903949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32"/>
        <p:cNvGrpSpPr/>
        <p:nvPr/>
      </p:nvGrpSpPr>
      <p:grpSpPr>
        <a:xfrm>
          <a:off x="0" y="0"/>
          <a:ext cx="0" cy="0"/>
          <a:chOff x="0" y="0"/>
          <a:chExt cx="0" cy="0"/>
        </a:xfrm>
      </p:grpSpPr>
      <p:pic>
        <p:nvPicPr>
          <p:cNvPr id="33" name="Google Shape;33;p35"/>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4" name="Google Shape;34;p35"/>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35"/>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280AC"/>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35"/>
          <p:cNvSpPr>
            <a:spLocks noGrp="1"/>
          </p:cNvSpPr>
          <p:nvPr>
            <p:ph type="pic" idx="3"/>
          </p:nvPr>
        </p:nvSpPr>
        <p:spPr>
          <a:xfrm>
            <a:off x="7573992" y="2070340"/>
            <a:ext cx="4618008" cy="4157932"/>
          </a:xfrm>
          <a:prstGeom prst="rect">
            <a:avLst/>
          </a:prstGeom>
          <a:noFill/>
          <a:ln>
            <a:noFill/>
          </a:ln>
        </p:spPr>
      </p:sp>
    </p:spTree>
    <p:extLst>
      <p:ext uri="{BB962C8B-B14F-4D97-AF65-F5344CB8AC3E}">
        <p14:creationId xmlns:p14="http://schemas.microsoft.com/office/powerpoint/2010/main" val="32744060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37"/>
        <p:cNvGrpSpPr/>
        <p:nvPr/>
      </p:nvGrpSpPr>
      <p:grpSpPr>
        <a:xfrm>
          <a:off x="0" y="0"/>
          <a:ext cx="0" cy="0"/>
          <a:chOff x="0" y="0"/>
          <a:chExt cx="0" cy="0"/>
        </a:xfrm>
      </p:grpSpPr>
      <p:pic>
        <p:nvPicPr>
          <p:cNvPr id="38" name="Google Shape;38;p36"/>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9" name="Google Shape;39;p36"/>
          <p:cNvSpPr txBox="1">
            <a:spLocks noGrp="1"/>
          </p:cNvSpPr>
          <p:nvPr>
            <p:ph type="body" idx="1"/>
          </p:nvPr>
        </p:nvSpPr>
        <p:spPr>
          <a:xfrm>
            <a:off x="362081" y="321855"/>
            <a:ext cx="573391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p36"/>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95426"/>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1843573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6509093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45"/>
        <p:cNvGrpSpPr/>
        <p:nvPr/>
      </p:nvGrpSpPr>
      <p:grpSpPr>
        <a:xfrm>
          <a:off x="0" y="0"/>
          <a:ext cx="0" cy="0"/>
          <a:chOff x="0" y="0"/>
          <a:chExt cx="0" cy="0"/>
        </a:xfrm>
      </p:grpSpPr>
      <p:pic>
        <p:nvPicPr>
          <p:cNvPr id="46" name="Google Shape;46;p38"/>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47" name="Google Shape;47;p38"/>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Google Shape;48;p38"/>
          <p:cNvSpPr txBox="1">
            <a:spLocks noGrp="1"/>
          </p:cNvSpPr>
          <p:nvPr>
            <p:ph type="body" idx="2"/>
          </p:nvPr>
        </p:nvSpPr>
        <p:spPr>
          <a:xfrm>
            <a:off x="362081" y="1230284"/>
            <a:ext cx="11450304" cy="50238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5838010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49"/>
        <p:cNvGrpSpPr/>
        <p:nvPr/>
      </p:nvGrpSpPr>
      <p:grpSpPr>
        <a:xfrm>
          <a:off x="0" y="0"/>
          <a:ext cx="0" cy="0"/>
          <a:chOff x="0" y="0"/>
          <a:chExt cx="0" cy="0"/>
        </a:xfrm>
      </p:grpSpPr>
      <p:pic>
        <p:nvPicPr>
          <p:cNvPr id="50" name="Google Shape;50;p39"/>
          <p:cNvPicPr preferRelativeResize="0"/>
          <p:nvPr/>
        </p:nvPicPr>
        <p:blipFill rotWithShape="1">
          <a:blip r:embed="rId2">
            <a:alphaModFix/>
          </a:blip>
          <a:srcRect/>
          <a:stretch/>
        </p:blipFill>
        <p:spPr>
          <a:xfrm>
            <a:off x="0" y="0"/>
            <a:ext cx="12191999" cy="6857998"/>
          </a:xfrm>
          <a:prstGeom prst="rect">
            <a:avLst/>
          </a:prstGeom>
          <a:noFill/>
          <a:ln>
            <a:noFill/>
          </a:ln>
        </p:spPr>
      </p:pic>
      <p:sp>
        <p:nvSpPr>
          <p:cNvPr id="51" name="Google Shape;51;p39"/>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2" name="Google Shape;52;p39"/>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5464433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Image 01">
  <p:cSld name="Title and Image 01">
    <p:spTree>
      <p:nvGrpSpPr>
        <p:cNvPr id="1" name="Shape 53"/>
        <p:cNvGrpSpPr/>
        <p:nvPr/>
      </p:nvGrpSpPr>
      <p:grpSpPr>
        <a:xfrm>
          <a:off x="0" y="0"/>
          <a:ext cx="0" cy="0"/>
          <a:chOff x="0" y="0"/>
          <a:chExt cx="0" cy="0"/>
        </a:xfrm>
      </p:grpSpPr>
      <p:pic>
        <p:nvPicPr>
          <p:cNvPr id="54" name="Google Shape;54;p4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55" name="Google Shape;55;p40"/>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6" name="Google Shape;56;p40"/>
          <p:cNvSpPr>
            <a:spLocks noGrp="1"/>
          </p:cNvSpPr>
          <p:nvPr>
            <p:ph type="pic" idx="2"/>
          </p:nvPr>
        </p:nvSpPr>
        <p:spPr>
          <a:xfrm>
            <a:off x="362081" y="1180408"/>
            <a:ext cx="11450304" cy="4987480"/>
          </a:xfrm>
          <a:prstGeom prst="rect">
            <a:avLst/>
          </a:prstGeom>
          <a:noFill/>
          <a:ln>
            <a:noFill/>
          </a:ln>
        </p:spPr>
      </p:sp>
    </p:spTree>
    <p:extLst>
      <p:ext uri="{BB962C8B-B14F-4D97-AF65-F5344CB8AC3E}">
        <p14:creationId xmlns:p14="http://schemas.microsoft.com/office/powerpoint/2010/main" val="13520653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57"/>
        <p:cNvGrpSpPr/>
        <p:nvPr/>
      </p:nvGrpSpPr>
      <p:grpSpPr>
        <a:xfrm>
          <a:off x="0" y="0"/>
          <a:ext cx="0" cy="0"/>
          <a:chOff x="0" y="0"/>
          <a:chExt cx="0" cy="0"/>
        </a:xfrm>
      </p:grpSpPr>
      <p:pic>
        <p:nvPicPr>
          <p:cNvPr id="58" name="Google Shape;58;p41"/>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59" name="Google Shape;59;p4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0" name="Google Shape;60;p41"/>
          <p:cNvSpPr txBox="1">
            <a:spLocks noGrp="1"/>
          </p:cNvSpPr>
          <p:nvPr>
            <p:ph type="body" idx="2"/>
          </p:nvPr>
        </p:nvSpPr>
        <p:spPr>
          <a:xfrm>
            <a:off x="362081" y="1116135"/>
            <a:ext cx="5383573"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41"/>
          <p:cNvSpPr txBox="1">
            <a:spLocks noGrp="1"/>
          </p:cNvSpPr>
          <p:nvPr>
            <p:ph type="body" idx="3"/>
          </p:nvPr>
        </p:nvSpPr>
        <p:spPr>
          <a:xfrm>
            <a:off x="6071563" y="1116135"/>
            <a:ext cx="5740822"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0375312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62"/>
        <p:cNvGrpSpPr/>
        <p:nvPr/>
      </p:nvGrpSpPr>
      <p:grpSpPr>
        <a:xfrm>
          <a:off x="0" y="0"/>
          <a:ext cx="0" cy="0"/>
          <a:chOff x="0" y="0"/>
          <a:chExt cx="0" cy="0"/>
        </a:xfrm>
      </p:grpSpPr>
      <p:pic>
        <p:nvPicPr>
          <p:cNvPr id="63" name="Google Shape;63;p42" descr="Uma imagem com símbolo, Gráficos, design&#10;&#10;Os conteúdos gerados por IA poderão estar incorretos."/>
          <p:cNvPicPr preferRelativeResize="0"/>
          <p:nvPr/>
        </p:nvPicPr>
        <p:blipFill rotWithShape="1">
          <a:blip r:embed="rId2">
            <a:alphaModFix/>
          </a:blip>
          <a:srcRect/>
          <a:stretch/>
        </p:blipFill>
        <p:spPr>
          <a:xfrm>
            <a:off x="-858" y="495005"/>
            <a:ext cx="12192000" cy="6858000"/>
          </a:xfrm>
          <a:prstGeom prst="rect">
            <a:avLst/>
          </a:prstGeom>
          <a:noFill/>
          <a:ln>
            <a:noFill/>
          </a:ln>
        </p:spPr>
      </p:pic>
      <p:sp>
        <p:nvSpPr>
          <p:cNvPr id="64" name="Google Shape;64;p42"/>
          <p:cNvSpPr txBox="1">
            <a:spLocks noGrp="1"/>
          </p:cNvSpPr>
          <p:nvPr>
            <p:ph type="body" idx="1"/>
          </p:nvPr>
        </p:nvSpPr>
        <p:spPr>
          <a:xfrm>
            <a:off x="4946073" y="253012"/>
            <a:ext cx="6866312"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42"/>
          <p:cNvSpPr txBox="1">
            <a:spLocks noGrp="1"/>
          </p:cNvSpPr>
          <p:nvPr>
            <p:ph type="body" idx="2"/>
          </p:nvPr>
        </p:nvSpPr>
        <p:spPr>
          <a:xfrm>
            <a:off x="4946073" y="1116135"/>
            <a:ext cx="6866312" cy="35722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6" name="Google Shape;66;p42"/>
          <p:cNvSpPr>
            <a:spLocks noGrp="1"/>
          </p:cNvSpPr>
          <p:nvPr>
            <p:ph type="pic" idx="3"/>
          </p:nvPr>
        </p:nvSpPr>
        <p:spPr>
          <a:xfrm>
            <a:off x="858" y="-33250"/>
            <a:ext cx="4567367" cy="6924502"/>
          </a:xfrm>
          <a:prstGeom prst="rect">
            <a:avLst/>
          </a:prstGeom>
          <a:noFill/>
          <a:ln>
            <a:noFill/>
          </a:ln>
        </p:spPr>
      </p:sp>
    </p:spTree>
    <p:extLst>
      <p:ext uri="{BB962C8B-B14F-4D97-AF65-F5344CB8AC3E}">
        <p14:creationId xmlns:p14="http://schemas.microsoft.com/office/powerpoint/2010/main" val="39613450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67"/>
        <p:cNvGrpSpPr/>
        <p:nvPr/>
      </p:nvGrpSpPr>
      <p:grpSpPr>
        <a:xfrm>
          <a:off x="0" y="0"/>
          <a:ext cx="0" cy="0"/>
          <a:chOff x="0" y="0"/>
          <a:chExt cx="0" cy="0"/>
        </a:xfrm>
      </p:grpSpPr>
      <p:pic>
        <p:nvPicPr>
          <p:cNvPr id="68" name="Google Shape;68;p43" descr="Uma imagem com símbolo, Gráficos, logótip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69" name="Google Shape;69;p43" descr="Uma imagem com captura de ecrã, Gráficos, design gráfico, escuridão&#10;&#10;Os conteúdos gerados por IA poderão estar incorretos."/>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70" name="Google Shape;70;p43"/>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800"/>
              <a:buFont typeface="Arial"/>
              <a:buNone/>
              <a:defRPr sz="48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43"/>
          <p:cNvSpPr txBox="1">
            <a:spLocks noGrp="1"/>
          </p:cNvSpPr>
          <p:nvPr>
            <p:ph type="body" idx="2"/>
          </p:nvPr>
        </p:nvSpPr>
        <p:spPr>
          <a:xfrm>
            <a:off x="5777345" y="1136073"/>
            <a:ext cx="6035039" cy="53312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3632998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72"/>
        <p:cNvGrpSpPr/>
        <p:nvPr/>
      </p:nvGrpSpPr>
      <p:grpSpPr>
        <a:xfrm>
          <a:off x="0" y="0"/>
          <a:ext cx="0" cy="0"/>
          <a:chOff x="0" y="0"/>
          <a:chExt cx="0" cy="0"/>
        </a:xfrm>
      </p:grpSpPr>
      <p:sp>
        <p:nvSpPr>
          <p:cNvPr id="73" name="Google Shape;73;p44"/>
          <p:cNvSpPr/>
          <p:nvPr/>
        </p:nvSpPr>
        <p:spPr>
          <a:xfrm>
            <a:off x="6388806" y="0"/>
            <a:ext cx="5803193"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74" name="Google Shape;74;p44"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5" name="Google Shape;75;p44"/>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 name="Google Shape;76;p44"/>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44"/>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3006973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78"/>
        <p:cNvGrpSpPr/>
        <p:nvPr/>
      </p:nvGrpSpPr>
      <p:grpSpPr>
        <a:xfrm>
          <a:off x="0" y="0"/>
          <a:ext cx="0" cy="0"/>
          <a:chOff x="0" y="0"/>
          <a:chExt cx="0" cy="0"/>
        </a:xfrm>
      </p:grpSpPr>
      <p:sp>
        <p:nvSpPr>
          <p:cNvPr id="79" name="Google Shape;79;p45"/>
          <p:cNvSpPr/>
          <p:nvPr/>
        </p:nvSpPr>
        <p:spPr>
          <a:xfrm>
            <a:off x="6388806" y="0"/>
            <a:ext cx="5803193"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0" name="Google Shape;80;p45" descr="Uma imagem com captura de ecrã, preto, escuridão, Gráficos&#10;&#10;Os conteúdos gerados por IA poderão estar incorretos."/>
          <p:cNvPicPr preferRelativeResize="0"/>
          <p:nvPr/>
        </p:nvPicPr>
        <p:blipFill rotWithShape="1">
          <a:blip r:embed="rId2">
            <a:alphaModFix/>
          </a:blip>
          <a:srcRect/>
          <a:stretch/>
        </p:blipFill>
        <p:spPr>
          <a:xfrm>
            <a:off x="-1" y="0"/>
            <a:ext cx="12192000" cy="6858000"/>
          </a:xfrm>
          <a:prstGeom prst="rect">
            <a:avLst/>
          </a:prstGeom>
          <a:noFill/>
          <a:ln>
            <a:noFill/>
          </a:ln>
        </p:spPr>
      </p:pic>
      <p:sp>
        <p:nvSpPr>
          <p:cNvPr id="81" name="Google Shape;81;p45"/>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45"/>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45"/>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1778909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84"/>
        <p:cNvGrpSpPr/>
        <p:nvPr/>
      </p:nvGrpSpPr>
      <p:grpSpPr>
        <a:xfrm>
          <a:off x="0" y="0"/>
          <a:ext cx="0" cy="0"/>
          <a:chOff x="0" y="0"/>
          <a:chExt cx="0" cy="0"/>
        </a:xfrm>
      </p:grpSpPr>
      <p:sp>
        <p:nvSpPr>
          <p:cNvPr id="85" name="Google Shape;85;p46"/>
          <p:cNvSpPr/>
          <p:nvPr/>
        </p:nvSpPr>
        <p:spPr>
          <a:xfrm>
            <a:off x="6388806" y="0"/>
            <a:ext cx="5803193"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6" name="Google Shape;86;p46"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87" name="Google Shape;87;p46"/>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8" name="Google Shape;88;p46"/>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9" name="Google Shape;89;p46"/>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3373553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90"/>
        <p:cNvGrpSpPr/>
        <p:nvPr/>
      </p:nvGrpSpPr>
      <p:grpSpPr>
        <a:xfrm>
          <a:off x="0" y="0"/>
          <a:ext cx="0" cy="0"/>
          <a:chOff x="0" y="0"/>
          <a:chExt cx="0" cy="0"/>
        </a:xfrm>
      </p:grpSpPr>
      <p:sp>
        <p:nvSpPr>
          <p:cNvPr id="91" name="Google Shape;91;p47"/>
          <p:cNvSpPr/>
          <p:nvPr/>
        </p:nvSpPr>
        <p:spPr>
          <a:xfrm>
            <a:off x="9293629" y="0"/>
            <a:ext cx="289837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2" name="Google Shape;92;p47"/>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47"/>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4" name="Google Shape;94;p47"/>
          <p:cNvSpPr>
            <a:spLocks noGrp="1"/>
          </p:cNvSpPr>
          <p:nvPr>
            <p:ph type="pic" idx="3"/>
          </p:nvPr>
        </p:nvSpPr>
        <p:spPr>
          <a:xfrm>
            <a:off x="7872152" y="252413"/>
            <a:ext cx="3857885" cy="6264275"/>
          </a:xfrm>
          <a:prstGeom prst="rect">
            <a:avLst/>
          </a:prstGeom>
          <a:noFill/>
          <a:ln>
            <a:noFill/>
          </a:ln>
        </p:spPr>
      </p:sp>
    </p:spTree>
    <p:extLst>
      <p:ext uri="{BB962C8B-B14F-4D97-AF65-F5344CB8AC3E}">
        <p14:creationId xmlns:p14="http://schemas.microsoft.com/office/powerpoint/2010/main" val="27095537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95"/>
        <p:cNvGrpSpPr/>
        <p:nvPr/>
      </p:nvGrpSpPr>
      <p:grpSpPr>
        <a:xfrm>
          <a:off x="0" y="0"/>
          <a:ext cx="0" cy="0"/>
          <a:chOff x="0" y="0"/>
          <a:chExt cx="0" cy="0"/>
        </a:xfrm>
      </p:grpSpPr>
      <p:sp>
        <p:nvSpPr>
          <p:cNvPr id="96" name="Google Shape;96;p48"/>
          <p:cNvSpPr/>
          <p:nvPr/>
        </p:nvSpPr>
        <p:spPr>
          <a:xfrm>
            <a:off x="9293629" y="0"/>
            <a:ext cx="289837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7" name="Google Shape;97;p48"/>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8" name="Google Shape;98;p48"/>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9" name="Google Shape;99;p48"/>
          <p:cNvSpPr>
            <a:spLocks noGrp="1"/>
          </p:cNvSpPr>
          <p:nvPr>
            <p:ph type="pic" idx="3"/>
          </p:nvPr>
        </p:nvSpPr>
        <p:spPr>
          <a:xfrm>
            <a:off x="7872152" y="252413"/>
            <a:ext cx="3857885" cy="6264275"/>
          </a:xfrm>
          <a:prstGeom prst="rect">
            <a:avLst/>
          </a:prstGeom>
          <a:noFill/>
          <a:ln>
            <a:noFill/>
          </a:ln>
        </p:spPr>
      </p:sp>
    </p:spTree>
    <p:extLst>
      <p:ext uri="{BB962C8B-B14F-4D97-AF65-F5344CB8AC3E}">
        <p14:creationId xmlns:p14="http://schemas.microsoft.com/office/powerpoint/2010/main" val="6297773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100"/>
        <p:cNvGrpSpPr/>
        <p:nvPr/>
      </p:nvGrpSpPr>
      <p:grpSpPr>
        <a:xfrm>
          <a:off x="0" y="0"/>
          <a:ext cx="0" cy="0"/>
          <a:chOff x="0" y="0"/>
          <a:chExt cx="0" cy="0"/>
        </a:xfrm>
      </p:grpSpPr>
      <p:sp>
        <p:nvSpPr>
          <p:cNvPr id="101" name="Google Shape;101;p49"/>
          <p:cNvSpPr/>
          <p:nvPr/>
        </p:nvSpPr>
        <p:spPr>
          <a:xfrm>
            <a:off x="9293629" y="0"/>
            <a:ext cx="289837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2" name="Google Shape;102;p49"/>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3" name="Google Shape;103;p49"/>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4" name="Google Shape;104;p49"/>
          <p:cNvSpPr>
            <a:spLocks noGrp="1"/>
          </p:cNvSpPr>
          <p:nvPr>
            <p:ph type="pic" idx="3"/>
          </p:nvPr>
        </p:nvSpPr>
        <p:spPr>
          <a:xfrm>
            <a:off x="7872152" y="252413"/>
            <a:ext cx="3857885" cy="6264275"/>
          </a:xfrm>
          <a:prstGeom prst="rect">
            <a:avLst/>
          </a:prstGeom>
          <a:noFill/>
          <a:ln>
            <a:noFill/>
          </a:ln>
        </p:spPr>
      </p:sp>
    </p:spTree>
    <p:extLst>
      <p:ext uri="{BB962C8B-B14F-4D97-AF65-F5344CB8AC3E}">
        <p14:creationId xmlns:p14="http://schemas.microsoft.com/office/powerpoint/2010/main" val="16042517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105"/>
        <p:cNvGrpSpPr/>
        <p:nvPr/>
      </p:nvGrpSpPr>
      <p:grpSpPr>
        <a:xfrm>
          <a:off x="0" y="0"/>
          <a:ext cx="0" cy="0"/>
          <a:chOff x="0" y="0"/>
          <a:chExt cx="0" cy="0"/>
        </a:xfrm>
      </p:grpSpPr>
      <p:pic>
        <p:nvPicPr>
          <p:cNvPr id="106" name="Google Shape;106;p5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07" name="Google Shape;107;p50"/>
          <p:cNvSpPr txBox="1">
            <a:spLocks noGrp="1"/>
          </p:cNvSpPr>
          <p:nvPr>
            <p:ph type="body" idx="1"/>
          </p:nvPr>
        </p:nvSpPr>
        <p:spPr>
          <a:xfrm>
            <a:off x="727841" y="1661775"/>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50"/>
          <p:cNvSpPr txBox="1">
            <a:spLocks noGrp="1"/>
          </p:cNvSpPr>
          <p:nvPr>
            <p:ph type="body" idx="2"/>
          </p:nvPr>
        </p:nvSpPr>
        <p:spPr>
          <a:xfrm>
            <a:off x="727841" y="1102129"/>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1800"/>
              <a:buFont typeface="Arial"/>
              <a:buNone/>
              <a:defRPr sz="18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9" name="Google Shape;109;p50"/>
          <p:cNvSpPr/>
          <p:nvPr/>
        </p:nvSpPr>
        <p:spPr>
          <a:xfrm>
            <a:off x="362081" y="1102129"/>
            <a:ext cx="45719" cy="1617123"/>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0" name="Google Shape;110;p50"/>
          <p:cNvSpPr/>
          <p:nvPr/>
        </p:nvSpPr>
        <p:spPr>
          <a:xfrm>
            <a:off x="362081" y="2963685"/>
            <a:ext cx="45719" cy="1617123"/>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50"/>
          <p:cNvSpPr/>
          <p:nvPr/>
        </p:nvSpPr>
        <p:spPr>
          <a:xfrm>
            <a:off x="362081" y="4825241"/>
            <a:ext cx="45719" cy="1617123"/>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2" name="Google Shape;112;p50"/>
          <p:cNvSpPr>
            <a:spLocks noGrp="1"/>
          </p:cNvSpPr>
          <p:nvPr>
            <p:ph type="pic" idx="3"/>
          </p:nvPr>
        </p:nvSpPr>
        <p:spPr>
          <a:xfrm>
            <a:off x="8021782" y="1260764"/>
            <a:ext cx="4170218" cy="5597236"/>
          </a:xfrm>
          <a:prstGeom prst="rect">
            <a:avLst/>
          </a:prstGeom>
          <a:noFill/>
          <a:ln>
            <a:noFill/>
          </a:ln>
        </p:spPr>
      </p:sp>
      <p:sp>
        <p:nvSpPr>
          <p:cNvPr id="113" name="Google Shape;113;p50"/>
          <p:cNvSpPr txBox="1">
            <a:spLocks noGrp="1"/>
          </p:cNvSpPr>
          <p:nvPr>
            <p:ph type="body" idx="4"/>
          </p:nvPr>
        </p:nvSpPr>
        <p:spPr>
          <a:xfrm>
            <a:off x="362082" y="253012"/>
            <a:ext cx="9059010"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50"/>
          <p:cNvSpPr txBox="1">
            <a:spLocks noGrp="1"/>
          </p:cNvSpPr>
          <p:nvPr>
            <p:ph type="body" idx="5"/>
          </p:nvPr>
        </p:nvSpPr>
        <p:spPr>
          <a:xfrm>
            <a:off x="727841" y="3523331"/>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5" name="Google Shape;115;p50"/>
          <p:cNvSpPr txBox="1">
            <a:spLocks noGrp="1"/>
          </p:cNvSpPr>
          <p:nvPr>
            <p:ph type="body" idx="6"/>
          </p:nvPr>
        </p:nvSpPr>
        <p:spPr>
          <a:xfrm>
            <a:off x="727841" y="2963685"/>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1800"/>
              <a:buFont typeface="Arial"/>
              <a:buNone/>
              <a:defRPr sz="18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6" name="Google Shape;116;p50"/>
          <p:cNvSpPr txBox="1">
            <a:spLocks noGrp="1"/>
          </p:cNvSpPr>
          <p:nvPr>
            <p:ph type="body" idx="7"/>
          </p:nvPr>
        </p:nvSpPr>
        <p:spPr>
          <a:xfrm>
            <a:off x="727841" y="5384887"/>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50"/>
          <p:cNvSpPr txBox="1">
            <a:spLocks noGrp="1"/>
          </p:cNvSpPr>
          <p:nvPr>
            <p:ph type="body" idx="8"/>
          </p:nvPr>
        </p:nvSpPr>
        <p:spPr>
          <a:xfrm>
            <a:off x="727841" y="4825241"/>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1800"/>
              <a:buFont typeface="Arial"/>
              <a:buNone/>
              <a:defRPr sz="18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839419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118"/>
        <p:cNvGrpSpPr/>
        <p:nvPr/>
      </p:nvGrpSpPr>
      <p:grpSpPr>
        <a:xfrm>
          <a:off x="0" y="0"/>
          <a:ext cx="0" cy="0"/>
          <a:chOff x="0" y="0"/>
          <a:chExt cx="0" cy="0"/>
        </a:xfrm>
      </p:grpSpPr>
      <p:pic>
        <p:nvPicPr>
          <p:cNvPr id="119" name="Google Shape;119;p51" descr="Uma imagem com captura de ecrã, Gráficos, text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20" name="Google Shape;120;p51"/>
          <p:cNvSpPr txBox="1">
            <a:spLocks noGrp="1"/>
          </p:cNvSpPr>
          <p:nvPr>
            <p:ph type="body" idx="1"/>
          </p:nvPr>
        </p:nvSpPr>
        <p:spPr>
          <a:xfrm>
            <a:off x="362081" y="253012"/>
            <a:ext cx="9599337"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1" name="Google Shape;121;p51"/>
          <p:cNvSpPr txBox="1">
            <a:spLocks noGrp="1"/>
          </p:cNvSpPr>
          <p:nvPr>
            <p:ph type="body" idx="2"/>
          </p:nvPr>
        </p:nvSpPr>
        <p:spPr>
          <a:xfrm>
            <a:off x="482137" y="2651760"/>
            <a:ext cx="11330247" cy="38155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6913141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1_End Slide">
  <p:cSld name="1_End Slide">
    <p:spTree>
      <p:nvGrpSpPr>
        <p:cNvPr id="1" name="Shape 122"/>
        <p:cNvGrpSpPr/>
        <p:nvPr/>
      </p:nvGrpSpPr>
      <p:grpSpPr>
        <a:xfrm>
          <a:off x="0" y="0"/>
          <a:ext cx="0" cy="0"/>
          <a:chOff x="0" y="0"/>
          <a:chExt cx="0" cy="0"/>
        </a:xfrm>
      </p:grpSpPr>
      <p:pic>
        <p:nvPicPr>
          <p:cNvPr id="123" name="Google Shape;123;p52"/>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4" name="Google Shape;124;p52"/>
          <p:cNvSpPr txBox="1">
            <a:spLocks noGrp="1"/>
          </p:cNvSpPr>
          <p:nvPr>
            <p:ph type="body" idx="1"/>
          </p:nvPr>
        </p:nvSpPr>
        <p:spPr>
          <a:xfrm>
            <a:off x="3743498" y="3767966"/>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283143"/>
              </a:buClr>
              <a:buSzPts val="6100"/>
              <a:buFont typeface="Arial"/>
              <a:buNone/>
              <a:defRPr sz="61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p52"/>
          <p:cNvSpPr txBox="1">
            <a:spLocks noGrp="1"/>
          </p:cNvSpPr>
          <p:nvPr>
            <p:ph type="body" idx="2"/>
          </p:nvPr>
        </p:nvSpPr>
        <p:spPr>
          <a:xfrm>
            <a:off x="3743499" y="4822166"/>
            <a:ext cx="4705002" cy="569342"/>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283143"/>
              </a:buClr>
              <a:buSzPts val="1400"/>
              <a:buFont typeface="Arial"/>
              <a:buNone/>
              <a:defRPr sz="1400" b="0"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7982052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126"/>
        <p:cNvGrpSpPr/>
        <p:nvPr/>
      </p:nvGrpSpPr>
      <p:grpSpPr>
        <a:xfrm>
          <a:off x="0" y="0"/>
          <a:ext cx="0" cy="0"/>
          <a:chOff x="0" y="0"/>
          <a:chExt cx="0" cy="0"/>
        </a:xfrm>
      </p:grpSpPr>
      <p:pic>
        <p:nvPicPr>
          <p:cNvPr id="127" name="Google Shape;127;p53" descr="Uma imagem com texto, captura de ecrã, Gráficos,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28" name="Google Shape;128;p53"/>
          <p:cNvSpPr txBox="1">
            <a:spLocks noGrp="1"/>
          </p:cNvSpPr>
          <p:nvPr>
            <p:ph type="body" idx="1"/>
          </p:nvPr>
        </p:nvSpPr>
        <p:spPr>
          <a:xfrm>
            <a:off x="7135092" y="1689579"/>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E64424"/>
              </a:buClr>
              <a:buSzPts val="6100"/>
              <a:buFont typeface="Arial"/>
              <a:buNone/>
              <a:defRPr sz="61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9" name="Google Shape;129;p53"/>
          <p:cNvSpPr txBox="1">
            <a:spLocks noGrp="1"/>
          </p:cNvSpPr>
          <p:nvPr>
            <p:ph type="body" idx="2"/>
          </p:nvPr>
        </p:nvSpPr>
        <p:spPr>
          <a:xfrm>
            <a:off x="7135093" y="2978727"/>
            <a:ext cx="4705002" cy="30902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1400"/>
              <a:buFont typeface="Arial"/>
              <a:buNone/>
              <a:defRPr sz="14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4514148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8866595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21875725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err="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32926157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568CE28D-0B7D-F186-E62F-BB29DB7E802F}"/>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8407637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5DADE4A5-3B93-A9FA-17CD-32F71F175E7C}"/>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40845616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4C52560C-92D0-86D2-A8A5-E1E28007B7C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4957994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A9A06894-ABA5-55E7-5732-4D5207CC581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3723268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10;&#10;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pic>
        <p:nvPicPr>
          <p:cNvPr id="7" name="Imagem 6" descr="Uma imagem com texto, Cara humana, sorrir, vestuário&#10;&#10;Os conteúdos gerados por IA podem estar incorretos.">
            <a:extLst>
              <a:ext uri="{FF2B5EF4-FFF2-40B4-BE49-F238E27FC236}">
                <a16:creationId xmlns:a16="http://schemas.microsoft.com/office/drawing/2014/main" id="{A3422D79-C071-CF36-EB09-E09F96ED1DB7}"/>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9411253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pic>
        <p:nvPicPr>
          <p:cNvPr id="5" name="Imagem 4" descr="Uma imagem com texto, Cara humana, sorrir, vestuário&#10;&#10;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4745242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B8C28769-9B41-3F0D-FAB9-1B299E9EB59E}"/>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7659841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1800" b="0">
                <a:solidFill>
                  <a:schemeClr val="bg2">
                    <a:lumMod val="10000"/>
                  </a:schemeClr>
                </a:solidFill>
                <a:latin typeface="+mn-lt"/>
              </a:defRPr>
            </a:lvl1pPr>
          </a:lstStyle>
          <a:p>
            <a:pPr lvl="0"/>
            <a:endParaRPr lang="pt-PT" dirty="0"/>
          </a:p>
        </p:txBody>
      </p:sp>
    </p:spTree>
    <p:extLst>
      <p:ext uri="{BB962C8B-B14F-4D97-AF65-F5344CB8AC3E}">
        <p14:creationId xmlns:p14="http://schemas.microsoft.com/office/powerpoint/2010/main" val="21940961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dirty="0"/>
          </a:p>
        </p:txBody>
      </p:sp>
    </p:spTree>
    <p:extLst>
      <p:ext uri="{BB962C8B-B14F-4D97-AF65-F5344CB8AC3E}">
        <p14:creationId xmlns:p14="http://schemas.microsoft.com/office/powerpoint/2010/main" val="31857415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1074468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46962405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93972259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1800">
                <a:solidFill>
                  <a:schemeClr val="bg2">
                    <a:lumMod val="10000"/>
                  </a:schemeClr>
                </a:solidFill>
              </a:defRPr>
            </a:lvl1pPr>
          </a:lstStyle>
          <a:p>
            <a:r>
              <a:rPr lang="pt-PT" dirty="0" err="1"/>
              <a:t>Image</a:t>
            </a:r>
            <a:endParaRPr lang="pt-PT" dirty="0"/>
          </a:p>
        </p:txBody>
      </p:sp>
    </p:spTree>
    <p:extLst>
      <p:ext uri="{BB962C8B-B14F-4D97-AF65-F5344CB8AC3E}">
        <p14:creationId xmlns:p14="http://schemas.microsoft.com/office/powerpoint/2010/main" val="4847872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97647378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10;&#10;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Tree>
    <p:extLst>
      <p:ext uri="{BB962C8B-B14F-4D97-AF65-F5344CB8AC3E}">
        <p14:creationId xmlns:p14="http://schemas.microsoft.com/office/powerpoint/2010/main" val="84946662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10;&#10;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10;&#10;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3200" b="1">
                <a:solidFill>
                  <a:schemeClr val="bg1"/>
                </a:solidFill>
                <a:latin typeface="+mn-lt"/>
              </a:defRPr>
            </a:lvl1pPr>
          </a:lstStyle>
          <a:p>
            <a:pPr lvl="0"/>
            <a:r>
              <a:rPr lang="pt-PT" b="1" dirty="0"/>
              <a:t>BIG TITLE</a:t>
            </a:r>
            <a:endParaRPr lang="pt-PT" dirty="0"/>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5128224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10;&#10;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0096088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25347338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7941831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12072670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21533169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3701986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mn-lt"/>
              </a:defRPr>
            </a:lvl1pPr>
          </a:lstStyle>
          <a:p>
            <a:pPr lvl="0"/>
            <a:r>
              <a:rPr lang="pt-PT" dirty="0" err="1"/>
              <a:t>Text</a:t>
            </a:r>
            <a:r>
              <a:rPr lang="pt-PT" dirty="0"/>
              <a:t> </a:t>
            </a:r>
            <a:r>
              <a:rPr lang="pt-PT" dirty="0" err="1"/>
              <a:t>here</a:t>
            </a:r>
            <a:endParaRPr lang="pt-PT" dirty="0"/>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mn-lt"/>
              </a:defRPr>
            </a:lvl1pPr>
          </a:lstStyle>
          <a:p>
            <a:pPr lvl="0"/>
            <a:r>
              <a:rPr lang="pt-PT" dirty="0" err="1"/>
              <a:t>Text</a:t>
            </a:r>
            <a:r>
              <a:rPr lang="pt-PT" dirty="0"/>
              <a:t> </a:t>
            </a:r>
            <a:r>
              <a:rPr lang="pt-PT" dirty="0" err="1"/>
              <a:t>here</a:t>
            </a:r>
            <a:endParaRPr lang="pt-PT" dirty="0"/>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61660673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10;&#10;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81570341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68619137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10;&#10;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2F288939-FC5F-9AC4-0CA8-AE6E494984F4}"/>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63793445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25204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theme" Target="../theme/theme2.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28" Type="http://schemas.openxmlformats.org/officeDocument/2006/relationships/theme" Target="../theme/theme3.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1763717"/>
      </p:ext>
    </p:extLst>
  </p:cSld>
  <p:clrMap bg1="lt1" tx1="dk1" bg2="lt2" tx2="dk2" accent1="accent1" accent2="accent2" accent3="accent3" accent4="accent4" accent5="accent5" accent6="accent6" hlink="hlink" folHlink="folHlink"/>
  <p:sldLayoutIdLst>
    <p:sldLayoutId id="2147483691" r:id="rId1"/>
    <p:sldLayoutId id="2147483745" r:id="rId2"/>
    <p:sldLayoutId id="2147483739" r:id="rId3"/>
    <p:sldLayoutId id="2147483746" r:id="rId4"/>
    <p:sldLayoutId id="2147483738" r:id="rId5"/>
    <p:sldLayoutId id="2147483740" r:id="rId6"/>
    <p:sldLayoutId id="2147483741" r:id="rId7"/>
    <p:sldLayoutId id="2147483692" r:id="rId8"/>
    <p:sldLayoutId id="2147483710" r:id="rId9"/>
    <p:sldLayoutId id="2147483715" r:id="rId10"/>
    <p:sldLayoutId id="2147483742" r:id="rId11"/>
    <p:sldLayoutId id="2147483743" r:id="rId12"/>
    <p:sldLayoutId id="2147483718" r:id="rId13"/>
    <p:sldLayoutId id="2147483719" r:id="rId14"/>
    <p:sldLayoutId id="2147483720" r:id="rId15"/>
    <p:sldLayoutId id="2147483721" r:id="rId16"/>
    <p:sldLayoutId id="2147483701" r:id="rId17"/>
    <p:sldLayoutId id="2147483727" r:id="rId18"/>
    <p:sldLayoutId id="2147483728" r:id="rId19"/>
    <p:sldLayoutId id="2147483711" r:id="rId20"/>
    <p:sldLayoutId id="2147483730" r:id="rId21"/>
    <p:sldLayoutId id="2147483731" r:id="rId22"/>
    <p:sldLayoutId id="2147483699" r:id="rId23"/>
    <p:sldLayoutId id="2147483712" r:id="rId24"/>
    <p:sldLayoutId id="2147483744" r:id="rId25"/>
    <p:sldLayoutId id="2147483737" r:id="rId2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3487921861"/>
      </p:ext>
    </p:extLst>
  </p:cSld>
  <p:clrMap bg1="lt1" tx1="dk1" bg2="dk2"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 id="2147483766" r:id="rId19"/>
    <p:sldLayoutId id="2147483767" r:id="rId20"/>
    <p:sldLayoutId id="2147483768" r:id="rId21"/>
    <p:sldLayoutId id="2147483769" r:id="rId22"/>
    <p:sldLayoutId id="2147483770" r:id="rId23"/>
    <p:sldLayoutId id="2147483771" r:id="rId24"/>
    <p:sldLayoutId id="2147483772" r:id="rId25"/>
    <p:sldLayoutId id="2147483773" r:id="rId26"/>
    <p:sldLayoutId id="2147483774" r:id="rId2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9751223"/>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 id="2147483793" r:id="rId18"/>
    <p:sldLayoutId id="2147483794" r:id="rId19"/>
    <p:sldLayoutId id="2147483795" r:id="rId20"/>
    <p:sldLayoutId id="2147483796" r:id="rId21"/>
    <p:sldLayoutId id="2147483797" r:id="rId22"/>
    <p:sldLayoutId id="2147483798" r:id="rId23"/>
    <p:sldLayoutId id="2147483799" r:id="rId24"/>
    <p:sldLayoutId id="2147483800" r:id="rId25"/>
    <p:sldLayoutId id="2147483801" r:id="rId26"/>
    <p:sldLayoutId id="2147483802"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hyperlink" Target="http://www.flickr.com/photos/co-laborate/7269014958/in/set-72157629894069392" TargetMode="External"/><Relationship Id="rId2" Type="http://schemas.openxmlformats.org/officeDocument/2006/relationships/image" Target="../media/image35.jpe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8" Type="http://schemas.openxmlformats.org/officeDocument/2006/relationships/hyperlink" Target="https://www.usebubbles.com/blog/effective-self-evaluation-techniques-guide" TargetMode="External"/><Relationship Id="rId3" Type="http://schemas.openxmlformats.org/officeDocument/2006/relationships/hyperlink" Target="https://asana.com/resources/process-mapping" TargetMode="External"/><Relationship Id="rId7" Type="http://schemas.openxmlformats.org/officeDocument/2006/relationships/hyperlink" Target="https://www.solarpowereurope.org/insights/outlooks/global-market-outlook-for-solar-power-2023-2027/detail" TargetMode="External"/><Relationship Id="rId2" Type="http://schemas.openxmlformats.org/officeDocument/2006/relationships/hyperlink" Target="https://doi.org/10.4018/978-1-5225-2808-1.ch005" TargetMode="External"/><Relationship Id="rId1" Type="http://schemas.openxmlformats.org/officeDocument/2006/relationships/slideLayout" Target="../slideLayouts/slideLayout11.xml"/><Relationship Id="rId6" Type="http://schemas.openxmlformats.org/officeDocument/2006/relationships/hyperlink" Target="https://doi.org/10.3390/electronics14061159" TargetMode="External"/><Relationship Id="rId5" Type="http://schemas.openxmlformats.org/officeDocument/2006/relationships/hyperlink" Target="https://www.nextgenlearning.org/articles/getting-to-know-you-learner-profiles-for-personalization" TargetMode="External"/><Relationship Id="rId4" Type="http://schemas.openxmlformats.org/officeDocument/2006/relationships/hyperlink" Target="https://www.oecd.org/en/publications/assessing-and-anticipating-skills-for-the-green-transition_28fa0bb5-en.html" TargetMode="External"/><Relationship Id="rId9" Type="http://schemas.openxmlformats.org/officeDocument/2006/relationships/hyperlink" Target="https://thirst.io/blog/how-to-identify-skills-gaps-2025-guide/"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00D05F31-03FA-C3E5-899D-B5939BD858F4}"/>
              </a:ext>
            </a:extLst>
          </p:cNvPr>
          <p:cNvSpPr>
            <a:spLocks noGrp="1"/>
          </p:cNvSpPr>
          <p:nvPr>
            <p:ph type="body" sz="quarter" idx="10"/>
          </p:nvPr>
        </p:nvSpPr>
        <p:spPr>
          <a:xfrm>
            <a:off x="441314" y="3333777"/>
            <a:ext cx="4838550" cy="1762299"/>
          </a:xfrm>
        </p:spPr>
        <p:txBody>
          <a:bodyPr lIns="91440" tIns="45720" rIns="91440" bIns="45720" anchor="t"/>
          <a:lstStyle/>
          <a:p>
            <a:r>
              <a:rPr lang="en-GB" noProof="0" dirty="0">
                <a:latin typeface="Calibri"/>
                <a:ea typeface="Calibri"/>
                <a:cs typeface="Calibri"/>
              </a:rPr>
              <a:t>Module 2: </a:t>
            </a:r>
          </a:p>
          <a:p>
            <a:r>
              <a:rPr lang="sr-Latn-RS" dirty="0"/>
              <a:t>Eigen </a:t>
            </a:r>
            <a:r>
              <a:rPr lang="sr-Latn-RS" dirty="0">
                <a:latin typeface="+mn-lt"/>
              </a:rPr>
              <a:t>vaardigheden</a:t>
            </a:r>
            <a:r>
              <a:rPr lang="sr-Latn-RS" dirty="0"/>
              <a:t> en behoeften</a:t>
            </a:r>
            <a:endParaRPr lang="en-GB" noProof="0" dirty="0">
              <a:latin typeface="Calibri"/>
              <a:ea typeface="Calibri"/>
              <a:cs typeface="Calibri"/>
            </a:endParaRPr>
          </a:p>
        </p:txBody>
      </p:sp>
    </p:spTree>
    <p:extLst>
      <p:ext uri="{BB962C8B-B14F-4D97-AF65-F5344CB8AC3E}">
        <p14:creationId xmlns:p14="http://schemas.microsoft.com/office/powerpoint/2010/main" val="3807768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720FC-3D74-1AFF-D981-6953D0BEC040}"/>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411A5F82-FF34-133E-18DE-543A317870E3}"/>
              </a:ext>
            </a:extLst>
          </p:cNvPr>
          <p:cNvSpPr>
            <a:spLocks noGrp="1"/>
          </p:cNvSpPr>
          <p:nvPr>
            <p:ph type="body" sz="quarter" idx="10"/>
          </p:nvPr>
        </p:nvSpPr>
        <p:spPr>
          <a:xfrm>
            <a:off x="362081" y="253012"/>
            <a:ext cx="10509119" cy="483986"/>
          </a:xfrm>
        </p:spPr>
        <p:txBody>
          <a:bodyPr/>
          <a:lstStyle/>
          <a:p>
            <a:r>
              <a:rPr lang="nl-NL" sz="2800" dirty="0"/>
              <a:t>MODULE 1: Eigen vaardigheden en behoeften – ONDERDELEN (1u 15 min)</a:t>
            </a:r>
            <a:endParaRPr lang="en-GB" sz="2800" dirty="0"/>
          </a:p>
        </p:txBody>
      </p:sp>
      <p:sp>
        <p:nvSpPr>
          <p:cNvPr id="3" name="Marcador de Posição do Texto 2">
            <a:extLst>
              <a:ext uri="{FF2B5EF4-FFF2-40B4-BE49-F238E27FC236}">
                <a16:creationId xmlns:a16="http://schemas.microsoft.com/office/drawing/2014/main" id="{D2394577-8430-D045-40D9-76195331527C}"/>
              </a:ext>
            </a:extLst>
          </p:cNvPr>
          <p:cNvSpPr>
            <a:spLocks noGrp="1"/>
          </p:cNvSpPr>
          <p:nvPr>
            <p:ph type="body" sz="quarter" idx="13"/>
          </p:nvPr>
        </p:nvSpPr>
        <p:spPr>
          <a:xfrm>
            <a:off x="379615" y="2118231"/>
            <a:ext cx="5383573" cy="896772"/>
          </a:xfrm>
        </p:spPr>
        <p:txBody>
          <a:bodyPr/>
          <a:lstStyle/>
          <a:p>
            <a:pPr marL="971550" lvl="1" indent="-285750">
              <a:buFont typeface="Wingdings" panose="05000000000000000000" pitchFamily="2" charset="2"/>
              <a:buChar char="ü"/>
            </a:pPr>
            <a:r>
              <a:rPr lang="nl-NL" sz="1800" dirty="0"/>
              <a:t>Onderzoek in één of meer relevante sectoren voor de deelnemer  </a:t>
            </a:r>
          </a:p>
          <a:p>
            <a:pPr marL="971550" lvl="1" indent="-285750">
              <a:buFont typeface="Wingdings" panose="05000000000000000000" pitchFamily="2" charset="2"/>
              <a:buChar char="ü"/>
            </a:pPr>
            <a:r>
              <a:rPr lang="nl-NL" sz="1800" dirty="0"/>
              <a:t>Verkennen van huidige en toekomstige vraag naar vaardigheden </a:t>
            </a:r>
          </a:p>
          <a:p>
            <a:pPr marL="971550" lvl="1" indent="-285750">
              <a:buFont typeface="Wingdings" panose="05000000000000000000" pitchFamily="2" charset="2"/>
              <a:buChar char="ü"/>
            </a:pPr>
            <a:r>
              <a:rPr lang="nl-NL" sz="1800" dirty="0"/>
              <a:t>Kijken naar sectoren met een tekort aan vaardigheden  </a:t>
            </a:r>
          </a:p>
          <a:p>
            <a:pPr marL="971550" lvl="1" indent="-285750">
              <a:buFont typeface="Wingdings" panose="05000000000000000000" pitchFamily="2" charset="2"/>
              <a:buChar char="ü"/>
            </a:pPr>
            <a:r>
              <a:rPr lang="nl-NL" sz="1800" dirty="0"/>
              <a:t>Behoeften in de digitale en groene sectoren</a:t>
            </a:r>
          </a:p>
          <a:p>
            <a:endParaRPr lang="en-GB" dirty="0"/>
          </a:p>
        </p:txBody>
      </p:sp>
      <p:grpSp>
        <p:nvGrpSpPr>
          <p:cNvPr id="5" name="Group 11">
            <a:extLst>
              <a:ext uri="{FF2B5EF4-FFF2-40B4-BE49-F238E27FC236}">
                <a16:creationId xmlns:a16="http://schemas.microsoft.com/office/drawing/2014/main" id="{AD9DD25D-CD94-5D65-396B-E2863924AE71}"/>
              </a:ext>
            </a:extLst>
          </p:cNvPr>
          <p:cNvGrpSpPr/>
          <p:nvPr/>
        </p:nvGrpSpPr>
        <p:grpSpPr>
          <a:xfrm>
            <a:off x="526525" y="1116135"/>
            <a:ext cx="4750217" cy="896771"/>
            <a:chOff x="415948" y="1272847"/>
            <a:chExt cx="4750217" cy="896771"/>
          </a:xfrm>
        </p:grpSpPr>
        <p:sp>
          <p:nvSpPr>
            <p:cNvPr id="6" name="Retângulo: Cantos Arredondados 4">
              <a:extLst>
                <a:ext uri="{FF2B5EF4-FFF2-40B4-BE49-F238E27FC236}">
                  <a16:creationId xmlns:a16="http://schemas.microsoft.com/office/drawing/2014/main" id="{42C79A9E-99E4-8ADB-82E5-DA9BA683A0EA}"/>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11">
              <a:extLst>
                <a:ext uri="{FF2B5EF4-FFF2-40B4-BE49-F238E27FC236}">
                  <a16:creationId xmlns:a16="http://schemas.microsoft.com/office/drawing/2014/main" id="{E47942E4-7B9D-CAA7-BCD2-A33D39CA416A}"/>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aixaDeTexto 18">
              <a:extLst>
                <a:ext uri="{FF2B5EF4-FFF2-40B4-BE49-F238E27FC236}">
                  <a16:creationId xmlns:a16="http://schemas.microsoft.com/office/drawing/2014/main" id="{AC56CD28-CDE2-41FD-8AAA-BDCF18BA6C03}"/>
                </a:ext>
              </a:extLst>
            </p:cNvPr>
            <p:cNvSpPr txBox="1"/>
            <p:nvPr/>
          </p:nvSpPr>
          <p:spPr>
            <a:xfrm>
              <a:off x="1460979" y="1418298"/>
              <a:ext cx="3556932" cy="646331"/>
            </a:xfrm>
            <a:prstGeom prst="rect">
              <a:avLst/>
            </a:prstGeom>
            <a:noFill/>
          </p:spPr>
          <p:txBody>
            <a:bodyPr wrap="square" rtlCol="0">
              <a:spAutoFit/>
            </a:bodyPr>
            <a:lstStyle/>
            <a:p>
              <a:r>
                <a:rPr lang="nl-NL" dirty="0"/>
                <a:t>Vaardigheden die nodig zijn in de wereld om ons heen</a:t>
              </a:r>
              <a:endParaRPr lang="en-GB" dirty="0">
                <a:solidFill>
                  <a:schemeClr val="bg2">
                    <a:lumMod val="10000"/>
                  </a:schemeClr>
                </a:solidFill>
              </a:endParaRPr>
            </a:p>
          </p:txBody>
        </p:sp>
        <p:sp>
          <p:nvSpPr>
            <p:cNvPr id="9" name="TextBox 5">
              <a:extLst>
                <a:ext uri="{FF2B5EF4-FFF2-40B4-BE49-F238E27FC236}">
                  <a16:creationId xmlns:a16="http://schemas.microsoft.com/office/drawing/2014/main" id="{296242E5-F91A-19EB-F1AF-4A9F2EFF9C8D}"/>
                </a:ext>
              </a:extLst>
            </p:cNvPr>
            <p:cNvSpPr txBox="1"/>
            <p:nvPr/>
          </p:nvSpPr>
          <p:spPr>
            <a:xfrm>
              <a:off x="547613" y="1392720"/>
              <a:ext cx="633446" cy="646331"/>
            </a:xfrm>
            <a:prstGeom prst="rect">
              <a:avLst/>
            </a:prstGeom>
            <a:noFill/>
          </p:spPr>
          <p:txBody>
            <a:bodyPr wrap="square" rtlCol="0">
              <a:spAutoFit/>
            </a:bodyPr>
            <a:lstStyle/>
            <a:p>
              <a:pPr algn="ctr"/>
              <a:r>
                <a:rPr lang="en-GB" b="1" dirty="0">
                  <a:solidFill>
                    <a:schemeClr val="bg1"/>
                  </a:solidFill>
                </a:rPr>
                <a:t>Unit 2.1 </a:t>
              </a:r>
            </a:p>
          </p:txBody>
        </p:sp>
      </p:grpSp>
      <p:grpSp>
        <p:nvGrpSpPr>
          <p:cNvPr id="10" name="Group 11">
            <a:extLst>
              <a:ext uri="{FF2B5EF4-FFF2-40B4-BE49-F238E27FC236}">
                <a16:creationId xmlns:a16="http://schemas.microsoft.com/office/drawing/2014/main" id="{2F8097AA-D5CD-C90D-4684-32961BBB168F}"/>
              </a:ext>
            </a:extLst>
          </p:cNvPr>
          <p:cNvGrpSpPr/>
          <p:nvPr/>
        </p:nvGrpSpPr>
        <p:grpSpPr>
          <a:xfrm>
            <a:off x="526525" y="4311999"/>
            <a:ext cx="4750217" cy="896771"/>
            <a:chOff x="415948" y="1272847"/>
            <a:chExt cx="4750217" cy="896771"/>
          </a:xfrm>
        </p:grpSpPr>
        <p:sp>
          <p:nvSpPr>
            <p:cNvPr id="11" name="Retângulo: Cantos Arredondados 4">
              <a:extLst>
                <a:ext uri="{FF2B5EF4-FFF2-40B4-BE49-F238E27FC236}">
                  <a16:creationId xmlns:a16="http://schemas.microsoft.com/office/drawing/2014/main" id="{4034F228-ABA3-49D5-6083-731D81ED6A50}"/>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tângulo: Cantos Arredondados 11">
              <a:extLst>
                <a:ext uri="{FF2B5EF4-FFF2-40B4-BE49-F238E27FC236}">
                  <a16:creationId xmlns:a16="http://schemas.microsoft.com/office/drawing/2014/main" id="{F2FB520B-1B71-7A35-3BF6-60EAAE847A47}"/>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CaixaDeTexto 18">
              <a:extLst>
                <a:ext uri="{FF2B5EF4-FFF2-40B4-BE49-F238E27FC236}">
                  <a16:creationId xmlns:a16="http://schemas.microsoft.com/office/drawing/2014/main" id="{9E8413E2-1F93-B076-5AD4-91EE5CDD6963}"/>
                </a:ext>
              </a:extLst>
            </p:cNvPr>
            <p:cNvSpPr txBox="1"/>
            <p:nvPr/>
          </p:nvSpPr>
          <p:spPr>
            <a:xfrm>
              <a:off x="1460979" y="1561998"/>
              <a:ext cx="3556932" cy="369332"/>
            </a:xfrm>
            <a:prstGeom prst="rect">
              <a:avLst/>
            </a:prstGeom>
            <a:noFill/>
          </p:spPr>
          <p:txBody>
            <a:bodyPr wrap="square" rtlCol="0">
              <a:spAutoFit/>
            </a:bodyPr>
            <a:lstStyle/>
            <a:p>
              <a:r>
                <a:rPr lang="nl-NL" dirty="0"/>
                <a:t>Zelfinzicht in vaardigheden</a:t>
              </a:r>
              <a:endParaRPr lang="en-GB" dirty="0">
                <a:solidFill>
                  <a:schemeClr val="bg2">
                    <a:lumMod val="10000"/>
                  </a:schemeClr>
                </a:solidFill>
              </a:endParaRPr>
            </a:p>
          </p:txBody>
        </p:sp>
        <p:sp>
          <p:nvSpPr>
            <p:cNvPr id="14" name="TextBox 5">
              <a:extLst>
                <a:ext uri="{FF2B5EF4-FFF2-40B4-BE49-F238E27FC236}">
                  <a16:creationId xmlns:a16="http://schemas.microsoft.com/office/drawing/2014/main" id="{ABFC35A5-DD65-23CF-D3B1-53231438A071}"/>
                </a:ext>
              </a:extLst>
            </p:cNvPr>
            <p:cNvSpPr txBox="1"/>
            <p:nvPr/>
          </p:nvSpPr>
          <p:spPr>
            <a:xfrm>
              <a:off x="547613" y="1392720"/>
              <a:ext cx="633446" cy="646331"/>
            </a:xfrm>
            <a:prstGeom prst="rect">
              <a:avLst/>
            </a:prstGeom>
            <a:noFill/>
          </p:spPr>
          <p:txBody>
            <a:bodyPr wrap="square" rtlCol="0">
              <a:spAutoFit/>
            </a:bodyPr>
            <a:lstStyle/>
            <a:p>
              <a:pPr algn="ctr"/>
              <a:r>
                <a:rPr lang="en-GB" b="1" dirty="0">
                  <a:solidFill>
                    <a:schemeClr val="bg1"/>
                  </a:solidFill>
                </a:rPr>
                <a:t>Unit 2.2 </a:t>
              </a:r>
            </a:p>
          </p:txBody>
        </p:sp>
      </p:grpSp>
      <p:sp>
        <p:nvSpPr>
          <p:cNvPr id="15" name="Marcador de Posição do Texto 2">
            <a:extLst>
              <a:ext uri="{FF2B5EF4-FFF2-40B4-BE49-F238E27FC236}">
                <a16:creationId xmlns:a16="http://schemas.microsoft.com/office/drawing/2014/main" id="{25493A05-9D62-E5C4-1275-7C7F48BEF8CD}"/>
              </a:ext>
            </a:extLst>
          </p:cNvPr>
          <p:cNvSpPr txBox="1">
            <a:spLocks/>
          </p:cNvSpPr>
          <p:nvPr/>
        </p:nvSpPr>
        <p:spPr>
          <a:xfrm>
            <a:off x="379615" y="5314096"/>
            <a:ext cx="5383573" cy="89677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nl-NL" sz="1800" dirty="0"/>
              <a:t>Typen vaardigheden  </a:t>
            </a:r>
          </a:p>
          <a:p>
            <a:pPr marL="971550" lvl="1" indent="-285750">
              <a:buFont typeface="Wingdings" panose="05000000000000000000" pitchFamily="2" charset="2"/>
              <a:buChar char="ü"/>
            </a:pPr>
            <a:r>
              <a:rPr lang="nl-NL" sz="1800" dirty="0"/>
              <a:t>Bronnen van vaardigheden  </a:t>
            </a:r>
          </a:p>
          <a:p>
            <a:pPr marL="971550" lvl="1" indent="-285750">
              <a:buFont typeface="Wingdings" panose="05000000000000000000" pitchFamily="2" charset="2"/>
              <a:buChar char="ü"/>
            </a:pPr>
            <a:r>
              <a:rPr lang="nl-NL" sz="1800" dirty="0"/>
              <a:t>Van ervaring naar vaardigheden</a:t>
            </a:r>
          </a:p>
          <a:p>
            <a:endParaRPr lang="en-US" dirty="0"/>
          </a:p>
          <a:p>
            <a:endParaRPr lang="en-GB" dirty="0"/>
          </a:p>
        </p:txBody>
      </p:sp>
      <p:grpSp>
        <p:nvGrpSpPr>
          <p:cNvPr id="16" name="Group 11">
            <a:extLst>
              <a:ext uri="{FF2B5EF4-FFF2-40B4-BE49-F238E27FC236}">
                <a16:creationId xmlns:a16="http://schemas.microsoft.com/office/drawing/2014/main" id="{AD84B09A-0D7F-326B-8812-E4917288E62B}"/>
              </a:ext>
            </a:extLst>
          </p:cNvPr>
          <p:cNvGrpSpPr/>
          <p:nvPr/>
        </p:nvGrpSpPr>
        <p:grpSpPr>
          <a:xfrm>
            <a:off x="6391661" y="1157086"/>
            <a:ext cx="4750217" cy="896771"/>
            <a:chOff x="415948" y="1272847"/>
            <a:chExt cx="4750217" cy="896771"/>
          </a:xfrm>
        </p:grpSpPr>
        <p:sp>
          <p:nvSpPr>
            <p:cNvPr id="17" name="Retângulo: Cantos Arredondados 4">
              <a:extLst>
                <a:ext uri="{FF2B5EF4-FFF2-40B4-BE49-F238E27FC236}">
                  <a16:creationId xmlns:a16="http://schemas.microsoft.com/office/drawing/2014/main" id="{E5DCBB5F-3F8F-2B74-1910-D1ADC5F9E8AE}"/>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tângulo: Cantos Arredondados 11">
              <a:extLst>
                <a:ext uri="{FF2B5EF4-FFF2-40B4-BE49-F238E27FC236}">
                  <a16:creationId xmlns:a16="http://schemas.microsoft.com/office/drawing/2014/main" id="{EE323FC4-1071-F70F-B208-89C49CF67C62}"/>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aixaDeTexto 18">
              <a:extLst>
                <a:ext uri="{FF2B5EF4-FFF2-40B4-BE49-F238E27FC236}">
                  <a16:creationId xmlns:a16="http://schemas.microsoft.com/office/drawing/2014/main" id="{691B8D94-867B-CD37-893F-1D339A177BFE}"/>
                </a:ext>
              </a:extLst>
            </p:cNvPr>
            <p:cNvSpPr txBox="1"/>
            <p:nvPr/>
          </p:nvSpPr>
          <p:spPr>
            <a:xfrm>
              <a:off x="1460979" y="1442514"/>
              <a:ext cx="3556932" cy="369332"/>
            </a:xfrm>
            <a:prstGeom prst="rect">
              <a:avLst/>
            </a:prstGeom>
            <a:noFill/>
          </p:spPr>
          <p:txBody>
            <a:bodyPr wrap="square" rtlCol="0">
              <a:spAutoFit/>
            </a:bodyPr>
            <a:lstStyle/>
            <a:p>
              <a:r>
                <a:rPr lang="sr-Latn-RS" dirty="0"/>
                <a:t>De kloof overbruggen</a:t>
              </a:r>
              <a:endParaRPr lang="en-GB" dirty="0">
                <a:solidFill>
                  <a:schemeClr val="bg2">
                    <a:lumMod val="10000"/>
                  </a:schemeClr>
                </a:solidFill>
              </a:endParaRPr>
            </a:p>
          </p:txBody>
        </p:sp>
        <p:sp>
          <p:nvSpPr>
            <p:cNvPr id="20" name="TextBox 5">
              <a:extLst>
                <a:ext uri="{FF2B5EF4-FFF2-40B4-BE49-F238E27FC236}">
                  <a16:creationId xmlns:a16="http://schemas.microsoft.com/office/drawing/2014/main" id="{D8D87FE8-C2B7-1D97-84F7-5D63818C7EFD}"/>
                </a:ext>
              </a:extLst>
            </p:cNvPr>
            <p:cNvSpPr txBox="1"/>
            <p:nvPr/>
          </p:nvSpPr>
          <p:spPr>
            <a:xfrm>
              <a:off x="547613" y="1392720"/>
              <a:ext cx="633446" cy="646331"/>
            </a:xfrm>
            <a:prstGeom prst="rect">
              <a:avLst/>
            </a:prstGeom>
            <a:noFill/>
          </p:spPr>
          <p:txBody>
            <a:bodyPr wrap="square" rtlCol="0">
              <a:spAutoFit/>
            </a:bodyPr>
            <a:lstStyle/>
            <a:p>
              <a:pPr algn="ctr"/>
              <a:r>
                <a:rPr lang="en-GB" b="1" dirty="0">
                  <a:solidFill>
                    <a:schemeClr val="bg1"/>
                  </a:solidFill>
                </a:rPr>
                <a:t>Unit 2.3 </a:t>
              </a:r>
            </a:p>
          </p:txBody>
        </p:sp>
      </p:grpSp>
      <p:sp>
        <p:nvSpPr>
          <p:cNvPr id="21" name="Marcador de Posição do Texto 2">
            <a:extLst>
              <a:ext uri="{FF2B5EF4-FFF2-40B4-BE49-F238E27FC236}">
                <a16:creationId xmlns:a16="http://schemas.microsoft.com/office/drawing/2014/main" id="{D90C2D59-55AD-18A8-B561-38F05C8B462C}"/>
              </a:ext>
            </a:extLst>
          </p:cNvPr>
          <p:cNvSpPr txBox="1">
            <a:spLocks noGrp="1"/>
          </p:cNvSpPr>
          <p:nvPr>
            <p:ph type="body" sz="quarter" idx="14"/>
          </p:nvPr>
        </p:nvSpPr>
        <p:spPr>
          <a:xfrm>
            <a:off x="6096000" y="2242150"/>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nl-NL" sz="1800" dirty="0"/>
              <a:t>Vergelijk je eigen vaardigheden met de behoeften in de sector  </a:t>
            </a:r>
          </a:p>
          <a:p>
            <a:pPr marL="971550" lvl="1" indent="-285750">
              <a:buFont typeface="Wingdings" panose="05000000000000000000" pitchFamily="2" charset="2"/>
              <a:buChar char="ü"/>
            </a:pPr>
            <a:r>
              <a:rPr lang="nl-NL" sz="1800" dirty="0"/>
              <a:t>Identificeer ontwikkelpunten</a:t>
            </a:r>
          </a:p>
          <a:p>
            <a:endParaRPr lang="en-GB" dirty="0"/>
          </a:p>
        </p:txBody>
      </p:sp>
      <p:grpSp>
        <p:nvGrpSpPr>
          <p:cNvPr id="22" name="Group 11">
            <a:extLst>
              <a:ext uri="{FF2B5EF4-FFF2-40B4-BE49-F238E27FC236}">
                <a16:creationId xmlns:a16="http://schemas.microsoft.com/office/drawing/2014/main" id="{46B84E30-C4C5-529B-12D1-F9B9B75A0F5F}"/>
              </a:ext>
            </a:extLst>
          </p:cNvPr>
          <p:cNvGrpSpPr/>
          <p:nvPr/>
        </p:nvGrpSpPr>
        <p:grpSpPr>
          <a:xfrm>
            <a:off x="6391661" y="3527763"/>
            <a:ext cx="4750217" cy="896771"/>
            <a:chOff x="415948" y="1272847"/>
            <a:chExt cx="4750217" cy="896771"/>
          </a:xfrm>
        </p:grpSpPr>
        <p:sp>
          <p:nvSpPr>
            <p:cNvPr id="23" name="Retângulo: Cantos Arredondados 4">
              <a:extLst>
                <a:ext uri="{FF2B5EF4-FFF2-40B4-BE49-F238E27FC236}">
                  <a16:creationId xmlns:a16="http://schemas.microsoft.com/office/drawing/2014/main" id="{FC0B50DD-44EA-8705-2CE3-C334C41EEC33}"/>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tângulo: Cantos Arredondados 11">
              <a:extLst>
                <a:ext uri="{FF2B5EF4-FFF2-40B4-BE49-F238E27FC236}">
                  <a16:creationId xmlns:a16="http://schemas.microsoft.com/office/drawing/2014/main" id="{E856E4CA-8B9C-4F7F-B908-9602DC63DBB8}"/>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CaixaDeTexto 18">
              <a:extLst>
                <a:ext uri="{FF2B5EF4-FFF2-40B4-BE49-F238E27FC236}">
                  <a16:creationId xmlns:a16="http://schemas.microsoft.com/office/drawing/2014/main" id="{159CEE4A-B3BA-7007-E824-8A2184C219DE}"/>
                </a:ext>
              </a:extLst>
            </p:cNvPr>
            <p:cNvSpPr txBox="1"/>
            <p:nvPr/>
          </p:nvSpPr>
          <p:spPr>
            <a:xfrm>
              <a:off x="1460979" y="1561998"/>
              <a:ext cx="3556932" cy="369332"/>
            </a:xfrm>
            <a:prstGeom prst="rect">
              <a:avLst/>
            </a:prstGeom>
            <a:noFill/>
          </p:spPr>
          <p:txBody>
            <a:bodyPr wrap="square" rtlCol="0">
              <a:spAutoFit/>
            </a:bodyPr>
            <a:lstStyle/>
            <a:p>
              <a:r>
                <a:rPr lang="sr-Latn-RS" dirty="0"/>
                <a:t>Je persoonlijke leerprofiel creëre</a:t>
              </a:r>
              <a:endParaRPr lang="en-GB" dirty="0">
                <a:solidFill>
                  <a:schemeClr val="bg2">
                    <a:lumMod val="10000"/>
                  </a:schemeClr>
                </a:solidFill>
              </a:endParaRPr>
            </a:p>
          </p:txBody>
        </p:sp>
        <p:sp>
          <p:nvSpPr>
            <p:cNvPr id="26" name="TextBox 5">
              <a:extLst>
                <a:ext uri="{FF2B5EF4-FFF2-40B4-BE49-F238E27FC236}">
                  <a16:creationId xmlns:a16="http://schemas.microsoft.com/office/drawing/2014/main" id="{940A8CC9-FAD6-0B8B-8443-5FAF8618D40D}"/>
                </a:ext>
              </a:extLst>
            </p:cNvPr>
            <p:cNvSpPr txBox="1"/>
            <p:nvPr/>
          </p:nvSpPr>
          <p:spPr>
            <a:xfrm>
              <a:off x="547613" y="1392720"/>
              <a:ext cx="633446" cy="646331"/>
            </a:xfrm>
            <a:prstGeom prst="rect">
              <a:avLst/>
            </a:prstGeom>
            <a:noFill/>
          </p:spPr>
          <p:txBody>
            <a:bodyPr wrap="square" rtlCol="0">
              <a:spAutoFit/>
            </a:bodyPr>
            <a:lstStyle/>
            <a:p>
              <a:pPr algn="ctr"/>
              <a:r>
                <a:rPr lang="en-GB" b="1" dirty="0">
                  <a:solidFill>
                    <a:schemeClr val="bg1"/>
                  </a:solidFill>
                </a:rPr>
                <a:t>Unit 2.4 </a:t>
              </a:r>
            </a:p>
          </p:txBody>
        </p:sp>
      </p:grpSp>
      <p:sp>
        <p:nvSpPr>
          <p:cNvPr id="27" name="Marcador de Posição do Texto 2">
            <a:extLst>
              <a:ext uri="{FF2B5EF4-FFF2-40B4-BE49-F238E27FC236}">
                <a16:creationId xmlns:a16="http://schemas.microsoft.com/office/drawing/2014/main" id="{1DBB16A0-7460-5998-425A-10B3B78F6E09}"/>
              </a:ext>
            </a:extLst>
          </p:cNvPr>
          <p:cNvSpPr txBox="1">
            <a:spLocks/>
          </p:cNvSpPr>
          <p:nvPr/>
        </p:nvSpPr>
        <p:spPr>
          <a:xfrm>
            <a:off x="6096000" y="4684739"/>
            <a:ext cx="5740400" cy="77746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nl-NL" sz="1800" dirty="0"/>
              <a:t>Ontwerp je eigen profiel</a:t>
            </a:r>
          </a:p>
          <a:p>
            <a:endParaRPr lang="en-GB" dirty="0"/>
          </a:p>
        </p:txBody>
      </p:sp>
    </p:spTree>
    <p:extLst>
      <p:ext uri="{BB962C8B-B14F-4D97-AF65-F5344CB8AC3E}">
        <p14:creationId xmlns:p14="http://schemas.microsoft.com/office/powerpoint/2010/main" val="2375274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80B69C-D41F-7035-5A73-AEFE3886108B}"/>
              </a:ext>
            </a:extLst>
          </p:cNvPr>
          <p:cNvSpPr>
            <a:spLocks noGrp="1"/>
          </p:cNvSpPr>
          <p:nvPr>
            <p:ph type="body" idx="1"/>
          </p:nvPr>
        </p:nvSpPr>
        <p:spPr>
          <a:xfrm>
            <a:off x="2362677" y="397396"/>
            <a:ext cx="9829323" cy="483986"/>
          </a:xfrm>
        </p:spPr>
        <p:txBody>
          <a:bodyPr/>
          <a:lstStyle/>
          <a:p>
            <a:r>
              <a:rPr lang="nl-NL" dirty="0">
                <a:latin typeface="Calibri" panose="020F0502020204030204" pitchFamily="34" charset="0"/>
                <a:cs typeface="Calibri" panose="020F0502020204030204" pitchFamily="34" charset="0"/>
              </a:rPr>
              <a:t>Wat levert dit module je op?</a:t>
            </a:r>
            <a:endParaRPr lang="en-US" dirty="0">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B69A91E7-B505-C582-844A-7252BBD81619}"/>
              </a:ext>
            </a:extLst>
          </p:cNvPr>
          <p:cNvSpPr>
            <a:spLocks noGrp="1"/>
          </p:cNvSpPr>
          <p:nvPr>
            <p:ph type="body" idx="2"/>
          </p:nvPr>
        </p:nvSpPr>
        <p:spPr>
          <a:xfrm>
            <a:off x="481928" y="1433011"/>
            <a:ext cx="11450304" cy="5835933"/>
          </a:xfrm>
        </p:spPr>
        <p:txBody>
          <a:bodyPr/>
          <a:lstStyle/>
          <a:p>
            <a:pPr marL="514350" indent="-285750">
              <a:buFont typeface="Wingdings" panose="05000000000000000000" pitchFamily="2" charset="2"/>
              <a:buChar char="§"/>
            </a:pPr>
            <a:r>
              <a:rPr lang="nl-NL" sz="1800" b="1" kern="1200" dirty="0">
                <a:solidFill>
                  <a:schemeClr val="tx1"/>
                </a:solidFill>
                <a:latin typeface="Calibri" panose="020F0502020204030204" pitchFamily="34" charset="0"/>
                <a:ea typeface="+mn-ea"/>
                <a:cs typeface="Calibri" panose="020F0502020204030204" pitchFamily="34" charset="0"/>
              </a:rPr>
              <a:t>Kennis – Feiten, concepten en informatie die je opdoet door te leren en te studeren.</a:t>
            </a:r>
            <a:endParaRPr lang="sr-Latn-RS" sz="1800" b="1" kern="1200" dirty="0">
              <a:solidFill>
                <a:schemeClr val="tx1"/>
              </a:solidFill>
              <a:latin typeface="Calibri" panose="020F0502020204030204" pitchFamily="34" charset="0"/>
              <a:ea typeface="+mn-ea"/>
              <a:cs typeface="Calibri" panose="020F0502020204030204" pitchFamily="34" charset="0"/>
            </a:endParaRPr>
          </a:p>
          <a:p>
            <a:r>
              <a:rPr lang="nl-NL" sz="1800" kern="1200" dirty="0">
                <a:solidFill>
                  <a:schemeClr val="tx1"/>
                </a:solidFill>
                <a:latin typeface="Calibri" panose="020F0502020204030204" pitchFamily="34" charset="0"/>
                <a:ea typeface="+mn-ea"/>
                <a:cs typeface="Calibri" panose="020F0502020204030204" pitchFamily="34" charset="0"/>
              </a:rPr>
              <a:t>Voorbeeld: het begrijpen van beleid rondom hernieuwbare energie of het kennen van de formules in Excel.</a:t>
            </a:r>
          </a:p>
          <a:p>
            <a:pPr marL="514350" indent="-285750">
              <a:buFont typeface="Wingdings" panose="05000000000000000000" pitchFamily="2" charset="2"/>
              <a:buChar char="§"/>
            </a:pPr>
            <a:r>
              <a:rPr lang="nl-NL" sz="1800" b="1" kern="1200" dirty="0">
                <a:solidFill>
                  <a:schemeClr val="tx1"/>
                </a:solidFill>
                <a:latin typeface="Calibri" panose="020F0502020204030204" pitchFamily="34" charset="0"/>
                <a:ea typeface="+mn-ea"/>
                <a:cs typeface="Calibri" panose="020F0502020204030204" pitchFamily="34" charset="0"/>
              </a:rPr>
              <a:t>Vaardigheden – Het vermogen om kennis in de praktijk toe te passen, vaak zichtbaar in prestaties.</a:t>
            </a:r>
            <a:endParaRPr lang="sr-Latn-RS" sz="1800" b="1" kern="1200" dirty="0">
              <a:solidFill>
                <a:schemeClr val="tx1"/>
              </a:solidFill>
              <a:latin typeface="Calibri" panose="020F0502020204030204" pitchFamily="34" charset="0"/>
              <a:ea typeface="+mn-ea"/>
              <a:cs typeface="Calibri" panose="020F0502020204030204" pitchFamily="34" charset="0"/>
            </a:endParaRPr>
          </a:p>
          <a:p>
            <a:r>
              <a:rPr lang="nl-NL" sz="1800" kern="1200" dirty="0">
                <a:solidFill>
                  <a:schemeClr val="tx1"/>
                </a:solidFill>
                <a:latin typeface="Calibri" panose="020F0502020204030204" pitchFamily="34" charset="0"/>
                <a:ea typeface="+mn-ea"/>
                <a:cs typeface="Calibri" panose="020F0502020204030204" pitchFamily="34" charset="0"/>
              </a:rPr>
              <a:t>Voorbeeld: het maken van een Excel-spreadsheet met formules om kosten te analyseren.</a:t>
            </a:r>
          </a:p>
          <a:p>
            <a:pPr marL="514350" indent="-285750">
              <a:buFont typeface="Wingdings" panose="05000000000000000000" pitchFamily="2" charset="2"/>
              <a:buChar char="§"/>
            </a:pPr>
            <a:r>
              <a:rPr lang="nl-NL" sz="1800" b="1" kern="1200" dirty="0">
                <a:solidFill>
                  <a:schemeClr val="tx1"/>
                </a:solidFill>
                <a:latin typeface="Calibri" panose="020F0502020204030204" pitchFamily="34" charset="0"/>
                <a:ea typeface="+mn-ea"/>
                <a:cs typeface="Calibri" panose="020F0502020204030204" pitchFamily="34" charset="0"/>
              </a:rPr>
              <a:t>Competenties – De bredere integratie van kennis, vaardigheden en attitudes (mindset/gedragingen) om</a:t>
            </a:r>
            <a:r>
              <a:rPr lang="sr-Latn-RS" sz="1800" b="1" kern="1200" dirty="0">
                <a:solidFill>
                  <a:schemeClr val="tx1"/>
                </a:solidFill>
                <a:latin typeface="Calibri" panose="020F0502020204030204" pitchFamily="34" charset="0"/>
                <a:ea typeface="+mn-ea"/>
                <a:cs typeface="Calibri" panose="020F0502020204030204" pitchFamily="34" charset="0"/>
              </a:rPr>
              <a:t> </a:t>
            </a:r>
            <a:r>
              <a:rPr lang="nl-NL" sz="1800" b="1" kern="1200" dirty="0">
                <a:solidFill>
                  <a:schemeClr val="tx1"/>
                </a:solidFill>
                <a:latin typeface="Calibri" panose="020F0502020204030204" pitchFamily="34" charset="0"/>
                <a:ea typeface="+mn-ea"/>
                <a:cs typeface="Calibri" panose="020F0502020204030204" pitchFamily="34" charset="0"/>
              </a:rPr>
              <a:t>effectief te functioneren in realistische contexten.</a:t>
            </a:r>
            <a:endParaRPr lang="sr-Latn-RS" sz="1800" b="1" kern="1200" dirty="0">
              <a:solidFill>
                <a:schemeClr val="tx1"/>
              </a:solidFill>
              <a:latin typeface="Calibri" panose="020F0502020204030204" pitchFamily="34" charset="0"/>
              <a:ea typeface="+mn-ea"/>
              <a:cs typeface="Calibri" panose="020F0502020204030204" pitchFamily="34" charset="0"/>
            </a:endParaRPr>
          </a:p>
          <a:p>
            <a:r>
              <a:rPr lang="nl-NL" sz="1800" kern="1200" dirty="0">
                <a:solidFill>
                  <a:schemeClr val="tx1"/>
                </a:solidFill>
                <a:latin typeface="Calibri" panose="020F0502020204030204" pitchFamily="34" charset="0"/>
                <a:ea typeface="+mn-ea"/>
                <a:cs typeface="Calibri" panose="020F0502020204030204" pitchFamily="34" charset="0"/>
              </a:rPr>
              <a:t>Voorbeeld: het leiden van een projectteam rond hernieuwbare energie door technische expertise te</a:t>
            </a:r>
            <a:r>
              <a:rPr lang="sr-Latn-RS" sz="1800" kern="1200" dirty="0">
                <a:solidFill>
                  <a:schemeClr val="tx1"/>
                </a:solidFill>
                <a:latin typeface="Calibri" panose="020F0502020204030204" pitchFamily="34" charset="0"/>
                <a:ea typeface="+mn-ea"/>
                <a:cs typeface="Calibri" panose="020F0502020204030204" pitchFamily="34" charset="0"/>
              </a:rPr>
              <a:t> </a:t>
            </a:r>
            <a:r>
              <a:rPr lang="nl-NL" sz="1800" kern="1200" dirty="0">
                <a:solidFill>
                  <a:schemeClr val="tx1"/>
                </a:solidFill>
                <a:latin typeface="Calibri" panose="020F0502020204030204" pitchFamily="34" charset="0"/>
                <a:ea typeface="+mn-ea"/>
                <a:cs typeface="Calibri" panose="020F0502020204030204" pitchFamily="34" charset="0"/>
              </a:rPr>
              <a:t>combineren met probleemoplossende vaardigheden en het vermogen om anderen te begeleiden en te motiveren.</a:t>
            </a:r>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2128F-07B1-DEA4-0F70-313BE7BE062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444470-A6E5-85C8-D18B-3B80636F7087}"/>
              </a:ext>
            </a:extLst>
          </p:cNvPr>
          <p:cNvSpPr>
            <a:spLocks noGrp="1"/>
          </p:cNvSpPr>
          <p:nvPr>
            <p:ph type="body" sz="quarter" idx="10"/>
          </p:nvPr>
        </p:nvSpPr>
        <p:spPr>
          <a:xfrm>
            <a:off x="432261" y="3142210"/>
            <a:ext cx="8530670" cy="1762299"/>
          </a:xfrm>
        </p:spPr>
        <p:txBody>
          <a:bodyPr/>
          <a:lstStyle/>
          <a:p>
            <a:r>
              <a:rPr lang="nl-NL" dirty="0"/>
              <a:t>UNIT 2.1: Vaardigheden die nodig zijn in de wereld om ons heen</a:t>
            </a:r>
            <a:endParaRPr lang="en-GB" noProof="0" dirty="0"/>
          </a:p>
        </p:txBody>
      </p:sp>
    </p:spTree>
    <p:extLst>
      <p:ext uri="{BB962C8B-B14F-4D97-AF65-F5344CB8AC3E}">
        <p14:creationId xmlns:p14="http://schemas.microsoft.com/office/powerpoint/2010/main" val="3565469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A2C39-F7A9-B6FE-0B14-C9F68953E0C4}"/>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B7711669-E302-25BD-75C9-475535E5C085}"/>
              </a:ext>
            </a:extLst>
          </p:cNvPr>
          <p:cNvSpPr>
            <a:spLocks noGrp="1"/>
          </p:cNvSpPr>
          <p:nvPr>
            <p:ph type="body" sz="quarter" idx="10"/>
          </p:nvPr>
        </p:nvSpPr>
        <p:spPr>
          <a:xfrm>
            <a:off x="240632" y="88900"/>
            <a:ext cx="6458932" cy="1005917"/>
          </a:xfrm>
        </p:spPr>
        <p:txBody>
          <a:bodyPr/>
          <a:lstStyle/>
          <a:p>
            <a:r>
              <a:rPr lang="nl-NL" dirty="0">
                <a:latin typeface="+mn-lt"/>
              </a:rPr>
              <a:t>Wat zijn vaardigheden en waarom zijn ze belangrijk?</a:t>
            </a:r>
            <a:endParaRPr lang="en-GB" noProof="0" dirty="0">
              <a:latin typeface="+mn-lt"/>
            </a:endParaRPr>
          </a:p>
        </p:txBody>
      </p:sp>
      <p:sp>
        <p:nvSpPr>
          <p:cNvPr id="3" name="Marcador de Posição do Texto 2">
            <a:extLst>
              <a:ext uri="{FF2B5EF4-FFF2-40B4-BE49-F238E27FC236}">
                <a16:creationId xmlns:a16="http://schemas.microsoft.com/office/drawing/2014/main" id="{236204BA-A47F-116E-10B3-4EC382776DC2}"/>
              </a:ext>
            </a:extLst>
          </p:cNvPr>
          <p:cNvSpPr>
            <a:spLocks noGrp="1"/>
          </p:cNvSpPr>
          <p:nvPr>
            <p:ph type="body" sz="quarter" idx="11"/>
          </p:nvPr>
        </p:nvSpPr>
        <p:spPr>
          <a:xfrm>
            <a:off x="362081" y="1117989"/>
            <a:ext cx="6458932" cy="5305861"/>
          </a:xfrm>
        </p:spPr>
        <p:txBody>
          <a:bodyPr lIns="91440" tIns="45720" rIns="91440" bIns="45720" anchor="t"/>
          <a:lstStyle/>
          <a:p>
            <a:r>
              <a:rPr lang="nl-NL" sz="1800" dirty="0">
                <a:latin typeface="+mn-lt"/>
              </a:rPr>
              <a:t>We hebben het vaak over “vaardigheden”, maar wat betekent dat eigenlijk? </a:t>
            </a:r>
            <a:r>
              <a:rPr lang="nl-NL" sz="1800" b="1" dirty="0">
                <a:latin typeface="+mn-lt"/>
              </a:rPr>
              <a:t>Vaardigheden zijn de dingen die je weet hoe je moet doen. </a:t>
            </a:r>
            <a:r>
              <a:rPr lang="nl-NL" sz="1800" dirty="0">
                <a:latin typeface="+mn-lt"/>
              </a:rPr>
              <a:t>Ze kunnen voortkomen uit werk, vrijwilligerswerk, het dagelijks leven of leren. Sommige zijn technisch (zoals het gebruiken van een gereedschap of computer). </a:t>
            </a:r>
            <a:endParaRPr lang="sr-Latn-RS" sz="1800" dirty="0">
              <a:latin typeface="+mn-lt"/>
            </a:endParaRPr>
          </a:p>
          <a:p>
            <a:r>
              <a:rPr lang="nl-NL" sz="1800" dirty="0">
                <a:latin typeface="+mn-lt"/>
              </a:rPr>
              <a:t>Andere zijn overdraagbaar (zoals communiceren of problemen oplossen). Weer andere worden “soft skills” genoemd (zoals geduld hebben of goed kunnen samenwerken in een team).</a:t>
            </a:r>
            <a:endParaRPr lang="sr-Latn-RS" sz="1800" dirty="0">
              <a:latin typeface="+mn-lt"/>
            </a:endParaRPr>
          </a:p>
          <a:p>
            <a:r>
              <a:rPr lang="nl-NL" sz="1800" b="1" dirty="0">
                <a:latin typeface="+mn-lt"/>
              </a:rPr>
              <a:t>Toekomstige modellen van de arbeidsmarkt laten zien waarom vaardigheden essentieel zijn:</a:t>
            </a:r>
            <a:endParaRPr lang="sr-Latn-RS" sz="1800" b="1" dirty="0">
              <a:latin typeface="+mn-lt"/>
            </a:endParaRPr>
          </a:p>
          <a:p>
            <a:pPr marL="457200" indent="-457200">
              <a:buAutoNum type="arabicPeriod"/>
            </a:pPr>
            <a:r>
              <a:rPr lang="nl-NL" sz="1800" b="1" dirty="0">
                <a:latin typeface="+mn-lt"/>
                <a:ea typeface="Calibri"/>
                <a:cs typeface="Calibri"/>
              </a:rPr>
              <a:t>Gedecentraliseerde arbeidskrachten: </a:t>
            </a:r>
            <a:r>
              <a:rPr lang="nl-NL" sz="1800" dirty="0">
                <a:latin typeface="+mn-lt"/>
                <a:ea typeface="Calibri"/>
                <a:cs typeface="Calibri"/>
              </a:rPr>
              <a:t>vaardigheden in digitale samenwerking, culturele intelligentie en coördinatie op afstand.  </a:t>
            </a:r>
            <a:endParaRPr lang="sr-Latn-RS" sz="1800" dirty="0">
              <a:latin typeface="+mn-lt"/>
              <a:ea typeface="Calibri"/>
              <a:cs typeface="Calibri"/>
            </a:endParaRPr>
          </a:p>
          <a:p>
            <a:pPr marL="457200" indent="-457200">
              <a:buAutoNum type="arabicPeriod"/>
            </a:pPr>
            <a:r>
              <a:rPr lang="nl-NL" sz="1800" b="1" dirty="0">
                <a:latin typeface="+mn-lt"/>
                <a:ea typeface="Calibri"/>
                <a:cs typeface="Calibri"/>
              </a:rPr>
              <a:t>Hybride arbeidskrachten: </a:t>
            </a:r>
            <a:r>
              <a:rPr lang="nl-NL" sz="1800" dirty="0">
                <a:latin typeface="+mn-lt"/>
                <a:ea typeface="Calibri"/>
                <a:cs typeface="Calibri"/>
              </a:rPr>
              <a:t>vaardigheden in aanpassingsvermogen, timemanagement en het gebruik van hybride communicatietools.  </a:t>
            </a:r>
            <a:endParaRPr lang="sr-Latn-RS" sz="1800" dirty="0">
              <a:latin typeface="+mn-lt"/>
              <a:ea typeface="Calibri"/>
              <a:cs typeface="Calibri"/>
            </a:endParaRPr>
          </a:p>
          <a:p>
            <a:pPr marL="457200" indent="-457200">
              <a:buAutoNum type="arabicPeriod"/>
            </a:pPr>
            <a:r>
              <a:rPr lang="nl-NL" sz="1800" b="1" dirty="0">
                <a:latin typeface="+mn-lt"/>
                <a:ea typeface="Calibri"/>
                <a:cs typeface="Calibri"/>
              </a:rPr>
              <a:t>Digitale nomaden: </a:t>
            </a:r>
            <a:r>
              <a:rPr lang="nl-NL" sz="1800" dirty="0">
                <a:latin typeface="+mn-lt"/>
                <a:ea typeface="Calibri"/>
                <a:cs typeface="Calibri"/>
              </a:rPr>
              <a:t>vaardigheden in zelfredzaamheid, virtueel netwerken en digitaal ondernemerschap.</a:t>
            </a:r>
            <a:endParaRPr lang="en-GB" sz="1800" dirty="0">
              <a:latin typeface="+mn-lt"/>
            </a:endParaRPr>
          </a:p>
        </p:txBody>
      </p:sp>
      <p:pic>
        <p:nvPicPr>
          <p:cNvPr id="8" name="Marcador de Posição da Imagem 7">
            <a:extLst>
              <a:ext uri="{FF2B5EF4-FFF2-40B4-BE49-F238E27FC236}">
                <a16:creationId xmlns:a16="http://schemas.microsoft.com/office/drawing/2014/main" id="{464BD566-DC8D-7F78-F045-96BCDB663AE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9919" r="29919"/>
          <a:stretch/>
        </p:blipFill>
        <p:spPr>
          <a:xfrm>
            <a:off x="7063409" y="1"/>
            <a:ext cx="5128591" cy="6957390"/>
          </a:xfrm>
        </p:spPr>
      </p:pic>
    </p:spTree>
    <p:extLst>
      <p:ext uri="{BB962C8B-B14F-4D97-AF65-F5344CB8AC3E}">
        <p14:creationId xmlns:p14="http://schemas.microsoft.com/office/powerpoint/2010/main" val="2489489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50513-21EA-01C8-D486-7D4A114AF73D}"/>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C0228211-15C6-20BB-3D31-28054A85D3DD}"/>
              </a:ext>
            </a:extLst>
          </p:cNvPr>
          <p:cNvSpPr>
            <a:spLocks noGrp="1"/>
          </p:cNvSpPr>
          <p:nvPr>
            <p:ph type="body" sz="quarter" idx="10"/>
          </p:nvPr>
        </p:nvSpPr>
        <p:spPr>
          <a:xfrm>
            <a:off x="71610" y="251383"/>
            <a:ext cx="7462661" cy="1005917"/>
          </a:xfrm>
        </p:spPr>
        <p:txBody>
          <a:bodyPr/>
          <a:lstStyle/>
          <a:p>
            <a:r>
              <a:rPr lang="nl-NL" dirty="0">
                <a:latin typeface="Calibri" panose="020F0502020204030204" pitchFamily="34" charset="0"/>
                <a:cs typeface="Calibri" panose="020F0502020204030204" pitchFamily="34" charset="0"/>
              </a:rPr>
              <a:t>Waarom zijn vaardigheden vandaag belangrijk?</a:t>
            </a:r>
            <a:endParaRPr lang="en-GB" noProof="0" dirty="0">
              <a:latin typeface="Calibri" panose="020F0502020204030204" pitchFamily="34" charset="0"/>
              <a:cs typeface="Calibri" panose="020F0502020204030204" pitchFamily="34" charset="0"/>
            </a:endParaRPr>
          </a:p>
        </p:txBody>
      </p:sp>
      <p:sp>
        <p:nvSpPr>
          <p:cNvPr id="3" name="Marcador de Posição do Texto 2">
            <a:extLst>
              <a:ext uri="{FF2B5EF4-FFF2-40B4-BE49-F238E27FC236}">
                <a16:creationId xmlns:a16="http://schemas.microsoft.com/office/drawing/2014/main" id="{423FBE52-A975-CE1B-5BBE-27C61C00AA06}"/>
              </a:ext>
            </a:extLst>
          </p:cNvPr>
          <p:cNvSpPr>
            <a:spLocks noGrp="1"/>
          </p:cNvSpPr>
          <p:nvPr>
            <p:ph type="body" sz="quarter" idx="11"/>
          </p:nvPr>
        </p:nvSpPr>
        <p:spPr>
          <a:xfrm>
            <a:off x="362081" y="1257300"/>
            <a:ext cx="6559419" cy="5278844"/>
          </a:xfrm>
        </p:spPr>
        <p:txBody>
          <a:bodyPr lIns="91440" tIns="45720" rIns="91440" bIns="45720" anchor="t"/>
          <a:lstStyle/>
          <a:p>
            <a:pPr marL="0" indent="0">
              <a:buNone/>
            </a:pPr>
            <a:r>
              <a:rPr lang="nl-NL" dirty="0">
                <a:latin typeface="Calibri" panose="020F0502020204030204" pitchFamily="34" charset="0"/>
                <a:ea typeface="Calibri"/>
                <a:cs typeface="Calibri" panose="020F0502020204030204" pitchFamily="34" charset="0"/>
              </a:rPr>
              <a:t>De wereld van werk verandert. Sommige banen verdwijnen en nieuwe banen ontstaan. Veel sectoren, zoals groene energie, zorg en digitale diensten, groeien snel.</a:t>
            </a:r>
            <a:endParaRPr lang="sr-Latn-RS" dirty="0">
              <a:latin typeface="Calibri" panose="020F0502020204030204" pitchFamily="34" charset="0"/>
              <a:ea typeface="Calibri"/>
              <a:cs typeface="Calibri" panose="020F0502020204030204" pitchFamily="34" charset="0"/>
            </a:endParaRPr>
          </a:p>
          <a:p>
            <a:pPr marL="0" indent="0">
              <a:buNone/>
            </a:pPr>
            <a:endParaRPr lang="en-GB" noProof="0" dirty="0">
              <a:latin typeface="Calibri" panose="020F0502020204030204" pitchFamily="34" charset="0"/>
              <a:ea typeface="Calibri"/>
              <a:cs typeface="Calibri" panose="020F0502020204030204" pitchFamily="34" charset="0"/>
            </a:endParaRPr>
          </a:p>
          <a:p>
            <a:pPr marL="0" indent="0">
              <a:buNone/>
            </a:pPr>
            <a:r>
              <a:rPr lang="nl-NL" b="1" dirty="0">
                <a:latin typeface="Calibri" panose="020F0502020204030204" pitchFamily="34" charset="0"/>
                <a:ea typeface="Calibri"/>
                <a:cs typeface="Calibri" panose="020F0502020204030204" pitchFamily="34" charset="0"/>
              </a:rPr>
              <a:t>Inzicht in welke vaardigheden vandaag nodig zijn kan </a:t>
            </a:r>
            <a:r>
              <a:rPr lang="sr-Latn-RS" b="1" dirty="0">
                <a:latin typeface="Calibri" panose="020F0502020204030204" pitchFamily="34" charset="0"/>
                <a:ea typeface="Calibri"/>
                <a:cs typeface="Calibri" panose="020F0502020204030204" pitchFamily="34" charset="0"/>
              </a:rPr>
              <a:t>u</a:t>
            </a:r>
            <a:r>
              <a:rPr lang="nl-NL" b="1" dirty="0">
                <a:latin typeface="Calibri" panose="020F0502020204030204" pitchFamily="34" charset="0"/>
                <a:ea typeface="Calibri"/>
                <a:cs typeface="Calibri" panose="020F0502020204030204" pitchFamily="34" charset="0"/>
              </a:rPr>
              <a:t> helpen om:</a:t>
            </a:r>
            <a:endParaRPr lang="en-GB" b="1" noProof="0" dirty="0">
              <a:latin typeface="Calibri" panose="020F0502020204030204" pitchFamily="34" charset="0"/>
              <a:ea typeface="Calibri"/>
              <a:cs typeface="Calibri" panose="020F0502020204030204" pitchFamily="34" charset="0"/>
            </a:endParaRPr>
          </a:p>
          <a:p>
            <a:r>
              <a:rPr lang="en-GB" noProof="0" dirty="0">
                <a:latin typeface="Calibri" panose="020F0502020204030204" pitchFamily="34" charset="0"/>
                <a:ea typeface="Calibri"/>
                <a:cs typeface="Calibri" panose="020F0502020204030204" pitchFamily="34" charset="0"/>
              </a:rPr>
              <a:t>Plan your </a:t>
            </a:r>
            <a:r>
              <a:rPr lang="en-GB" noProof="0" dirty="0" err="1">
                <a:latin typeface="Calibri" panose="020F0502020204030204" pitchFamily="34" charset="0"/>
                <a:ea typeface="Calibri"/>
                <a:cs typeface="Calibri" panose="020F0502020204030204" pitchFamily="34" charset="0"/>
              </a:rPr>
              <a:t>nex</a:t>
            </a:r>
            <a:r>
              <a:rPr lang="sr-Latn-RS" dirty="0">
                <a:latin typeface="Calibri" panose="020F0502020204030204" pitchFamily="34" charset="0"/>
                <a:cs typeface="Calibri" panose="020F0502020204030204" pitchFamily="34" charset="0"/>
              </a:rPr>
              <a:t>Ontdek nieuwe mogelijkheden</a:t>
            </a:r>
            <a:endParaRPr lang="en-GB" dirty="0">
              <a:latin typeface="Calibri" panose="020F0502020204030204" pitchFamily="34" charset="0"/>
              <a:cs typeface="Calibri" panose="020F0502020204030204" pitchFamily="34" charset="0"/>
            </a:endParaRPr>
          </a:p>
          <a:p>
            <a:r>
              <a:rPr lang="nl-NL" dirty="0">
                <a:latin typeface="Calibri" panose="020F0502020204030204" pitchFamily="34" charset="0"/>
                <a:cs typeface="Calibri" panose="020F0502020204030204" pitchFamily="34" charset="0"/>
              </a:rPr>
              <a:t>Krijg meer zelfvertrouwen in je sterke punten</a:t>
            </a:r>
            <a:endParaRPr lang="sr-Latn-RS" dirty="0">
              <a:latin typeface="Calibri" panose="020F0502020204030204" pitchFamily="34" charset="0"/>
              <a:cs typeface="Calibri" panose="020F0502020204030204" pitchFamily="34" charset="0"/>
            </a:endParaRPr>
          </a:p>
          <a:p>
            <a:r>
              <a:rPr lang="nl-NL" dirty="0">
                <a:latin typeface="Calibri" panose="020F0502020204030204" pitchFamily="34" charset="0"/>
                <a:cs typeface="Calibri" panose="020F0502020204030204" pitchFamily="34" charset="0"/>
              </a:rPr>
              <a:t>Plan je volgende stappen, of dat nu een training volgen is, iets nieuws beginnen of werk vinden dat bij je past.</a:t>
            </a:r>
            <a:endParaRPr lang="sr-Latn-RS" dirty="0">
              <a:latin typeface="Calibri" panose="020F0502020204030204" pitchFamily="34" charset="0"/>
              <a:cs typeface="Calibri" panose="020F0502020204030204" pitchFamily="34" charset="0"/>
            </a:endParaRPr>
          </a:p>
          <a:p>
            <a:r>
              <a:rPr lang="nl-NL" dirty="0">
                <a:latin typeface="Calibri" panose="020F0502020204030204" pitchFamily="34" charset="0"/>
                <a:ea typeface="Calibri"/>
                <a:cs typeface="Calibri" panose="020F0502020204030204" pitchFamily="34" charset="0"/>
              </a:rPr>
              <a:t>Bereid je voor op de toekomst van werk; waarin banen vaker op afstand, flexibel en digitaal zullen zijn en waarin </a:t>
            </a:r>
            <a:r>
              <a:rPr lang="nl-NL" b="1" dirty="0">
                <a:latin typeface="Calibri" panose="020F0502020204030204" pitchFamily="34" charset="0"/>
                <a:ea typeface="Calibri"/>
                <a:cs typeface="Calibri" panose="020F0502020204030204" pitchFamily="34" charset="0"/>
              </a:rPr>
              <a:t>zelfsturing, proactiviteit en aanpassingsvermogen nodig zijn.</a:t>
            </a:r>
            <a:endParaRPr lang="en-GB" b="1" noProof="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23286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BEE0AD80-3638-53FC-030D-32130FD4E836}"/>
              </a:ext>
            </a:extLst>
          </p:cNvPr>
          <p:cNvSpPr>
            <a:spLocks noGrp="1"/>
          </p:cNvSpPr>
          <p:nvPr>
            <p:ph type="body" sz="quarter" idx="10"/>
          </p:nvPr>
        </p:nvSpPr>
        <p:spPr/>
        <p:txBody>
          <a:bodyPr/>
          <a:lstStyle/>
          <a:p>
            <a:r>
              <a:rPr lang="nl-NL" dirty="0">
                <a:latin typeface="Calibri" panose="020F0502020204030204" pitchFamily="34" charset="0"/>
                <a:cs typeface="Calibri" panose="020F0502020204030204" pitchFamily="34" charset="0"/>
              </a:rPr>
              <a:t>De sector hernieuwbare energie als ons voorbeeld… Waarom?</a:t>
            </a:r>
            <a:endParaRPr lang="en-GB" noProof="0" dirty="0">
              <a:latin typeface="Calibri" panose="020F0502020204030204" pitchFamily="34" charset="0"/>
              <a:cs typeface="Calibri" panose="020F0502020204030204" pitchFamily="34" charset="0"/>
            </a:endParaRPr>
          </a:p>
        </p:txBody>
      </p:sp>
      <p:sp>
        <p:nvSpPr>
          <p:cNvPr id="5" name="Marcador de Posição do Texto 4">
            <a:extLst>
              <a:ext uri="{FF2B5EF4-FFF2-40B4-BE49-F238E27FC236}">
                <a16:creationId xmlns:a16="http://schemas.microsoft.com/office/drawing/2014/main" id="{0BFDFBDA-B366-2AED-242F-80E30A0D8454}"/>
              </a:ext>
            </a:extLst>
          </p:cNvPr>
          <p:cNvSpPr>
            <a:spLocks noGrp="1"/>
          </p:cNvSpPr>
          <p:nvPr>
            <p:ph type="body" sz="quarter" idx="11"/>
          </p:nvPr>
        </p:nvSpPr>
        <p:spPr/>
        <p:txBody>
          <a:bodyPr lIns="91440" tIns="45720" rIns="91440" bIns="45720" anchor="t"/>
          <a:lstStyle/>
          <a:p>
            <a:r>
              <a:rPr lang="sr-Latn-RS" b="1" dirty="0">
                <a:solidFill>
                  <a:srgbClr val="E280AC"/>
                </a:solidFill>
                <a:latin typeface="Calibri" panose="020F0502020204030204" pitchFamily="34" charset="0"/>
                <a:cs typeface="Calibri" panose="020F0502020204030204" pitchFamily="34" charset="0"/>
              </a:rPr>
              <a:t>Het groeit snel: </a:t>
            </a:r>
            <a:r>
              <a:rPr lang="nl-NL" dirty="0">
                <a:solidFill>
                  <a:schemeClr val="tx1"/>
                </a:solidFill>
                <a:latin typeface="Calibri" panose="020F0502020204030204" pitchFamily="34" charset="0"/>
                <a:cs typeface="Calibri" panose="020F0502020204030204" pitchFamily="34" charset="0"/>
              </a:rPr>
              <a:t>Europa wil tegen 2050 klimaatneutraal zijn. Dit betekent meer banen in windenergie, zonne-energie en energieopslag.</a:t>
            </a:r>
            <a:endParaRPr lang="sr-Latn-RS" dirty="0">
              <a:solidFill>
                <a:schemeClr val="tx1"/>
              </a:solidFill>
              <a:latin typeface="Calibri" panose="020F0502020204030204" pitchFamily="34" charset="0"/>
              <a:cs typeface="Calibri" panose="020F0502020204030204" pitchFamily="34" charset="0"/>
            </a:endParaRPr>
          </a:p>
          <a:p>
            <a:r>
              <a:rPr lang="nl-NL" b="1" dirty="0">
                <a:solidFill>
                  <a:srgbClr val="E280AC"/>
                </a:solidFill>
                <a:latin typeface="Calibri" panose="020F0502020204030204" pitchFamily="34" charset="0"/>
                <a:cs typeface="Calibri" panose="020F0502020204030204" pitchFamily="34" charset="0"/>
              </a:rPr>
              <a:t>Er is behoefte aan mensen: </a:t>
            </a:r>
            <a:br>
              <a:rPr lang="en-GB" noProof="0" dirty="0">
                <a:latin typeface="Calibri" panose="020F0502020204030204" pitchFamily="34" charset="0"/>
                <a:cs typeface="Calibri" panose="020F0502020204030204" pitchFamily="34" charset="0"/>
              </a:rPr>
            </a:br>
            <a:r>
              <a:rPr lang="nl-NL" dirty="0">
                <a:latin typeface="Calibri" panose="020F0502020204030204" pitchFamily="34" charset="0"/>
                <a:ea typeface="Calibri"/>
                <a:cs typeface="Calibri" panose="020F0502020204030204" pitchFamily="34" charset="0"/>
              </a:rPr>
              <a:t>Veel bedrijven zijn op zoek naar vakmensen, zoals installateurs van zonnepanelen en ingenieurs.</a:t>
            </a:r>
            <a:endParaRPr lang="en-GB" noProof="0" dirty="0">
              <a:latin typeface="Calibri" panose="020F0502020204030204" pitchFamily="34" charset="0"/>
              <a:ea typeface="Calibri"/>
              <a:cs typeface="Calibri" panose="020F0502020204030204" pitchFamily="34" charset="0"/>
            </a:endParaRPr>
          </a:p>
          <a:p>
            <a:r>
              <a:rPr lang="nl-NL" b="1" dirty="0">
                <a:solidFill>
                  <a:srgbClr val="E280AC"/>
                </a:solidFill>
                <a:latin typeface="Calibri" panose="020F0502020204030204" pitchFamily="34" charset="0"/>
                <a:ea typeface="Calibri"/>
                <a:cs typeface="Calibri" panose="020F0502020204030204" pitchFamily="34" charset="0"/>
              </a:rPr>
              <a:t>Het combineert groene en digitale vaardigheden:</a:t>
            </a:r>
            <a:br>
              <a:rPr lang="en-GB" noProof="0" dirty="0">
                <a:latin typeface="Calibri" panose="020F0502020204030204" pitchFamily="34" charset="0"/>
                <a:cs typeface="Calibri" panose="020F0502020204030204" pitchFamily="34" charset="0"/>
              </a:rPr>
            </a:br>
            <a:r>
              <a:rPr lang="nl-NL" dirty="0">
                <a:latin typeface="Calibri" panose="020F0502020204030204" pitchFamily="34" charset="0"/>
                <a:ea typeface="Calibri"/>
                <a:cs typeface="Calibri" panose="020F0502020204030204" pitchFamily="34" charset="0"/>
              </a:rPr>
              <a:t>Je vindt er zowel technologische hulpmiddelen (zoals sensoren of monitoringsystemen) als kennis over duurzaamheid. Digitale tools, zoals SCADA (systemen die helpen bij het monitoren en beheren van energiegebruik) en IoT (slimme sensoren), zijn essentieel in deze sector.</a:t>
            </a:r>
            <a:endParaRPr lang="sr-Latn-RS" dirty="0">
              <a:latin typeface="Calibri" panose="020F0502020204030204" pitchFamily="34" charset="0"/>
              <a:ea typeface="Calibri"/>
              <a:cs typeface="Calibri" panose="020F0502020204030204" pitchFamily="34" charset="0"/>
            </a:endParaRPr>
          </a:p>
          <a:p>
            <a:r>
              <a:rPr lang="en-GB" b="1" dirty="0" err="1">
                <a:solidFill>
                  <a:srgbClr val="E280AC"/>
                </a:solidFill>
                <a:latin typeface="Calibri" panose="020F0502020204030204" pitchFamily="34" charset="0"/>
                <a:ea typeface="Calibri"/>
                <a:cs typeface="Calibri" panose="020F0502020204030204" pitchFamily="34" charset="0"/>
              </a:rPr>
              <a:t>Overdraagbare</a:t>
            </a:r>
            <a:r>
              <a:rPr lang="en-GB" b="1" dirty="0">
                <a:solidFill>
                  <a:srgbClr val="E280AC"/>
                </a:solidFill>
                <a:latin typeface="Calibri" panose="020F0502020204030204" pitchFamily="34" charset="0"/>
                <a:ea typeface="Calibri"/>
                <a:cs typeface="Calibri" panose="020F0502020204030204" pitchFamily="34" charset="0"/>
              </a:rPr>
              <a:t> </a:t>
            </a:r>
            <a:r>
              <a:rPr lang="en-GB" b="1" dirty="0" err="1">
                <a:solidFill>
                  <a:srgbClr val="E280AC"/>
                </a:solidFill>
                <a:latin typeface="Calibri" panose="020F0502020204030204" pitchFamily="34" charset="0"/>
                <a:ea typeface="Calibri"/>
                <a:cs typeface="Calibri" panose="020F0502020204030204" pitchFamily="34" charset="0"/>
              </a:rPr>
              <a:t>kennis</a:t>
            </a:r>
            <a:r>
              <a:rPr lang="en-GB" b="1" dirty="0">
                <a:solidFill>
                  <a:srgbClr val="E280AC"/>
                </a:solidFill>
                <a:latin typeface="Calibri" panose="020F0502020204030204" pitchFamily="34" charset="0"/>
                <a:ea typeface="Calibri"/>
                <a:cs typeface="Calibri" panose="020F0502020204030204" pitchFamily="34" charset="0"/>
              </a:rPr>
              <a:t>:</a:t>
            </a:r>
            <a:br>
              <a:rPr lang="en-GB" noProof="0" dirty="0">
                <a:latin typeface="Calibri" panose="020F0502020204030204" pitchFamily="34" charset="0"/>
                <a:cs typeface="Calibri" panose="020F0502020204030204" pitchFamily="34" charset="0"/>
              </a:rPr>
            </a:br>
            <a:r>
              <a:rPr lang="nl-NL" dirty="0">
                <a:latin typeface="Calibri" panose="020F0502020204030204" pitchFamily="34" charset="0"/>
                <a:ea typeface="Calibri"/>
                <a:cs typeface="Calibri" panose="020F0502020204030204" pitchFamily="34" charset="0"/>
              </a:rPr>
              <a:t>Projectplanning, communicatie, dataverwerking – al deze vaardigheden zijn ook nuttig in andere vakgebieden.</a:t>
            </a:r>
            <a:endParaRPr lang="sr-Latn-RS" dirty="0">
              <a:latin typeface="Calibri" panose="020F0502020204030204" pitchFamily="34" charset="0"/>
              <a:ea typeface="Calibri"/>
              <a:cs typeface="Calibri" panose="020F0502020204030204" pitchFamily="34" charset="0"/>
            </a:endParaRPr>
          </a:p>
          <a:p>
            <a:r>
              <a:rPr lang="en-GB" b="1" dirty="0" err="1">
                <a:solidFill>
                  <a:srgbClr val="E280AC"/>
                </a:solidFill>
                <a:latin typeface="Calibri" panose="020F0502020204030204" pitchFamily="34" charset="0"/>
                <a:ea typeface="Calibri"/>
                <a:cs typeface="Calibri" panose="020F0502020204030204" pitchFamily="34" charset="0"/>
              </a:rPr>
              <a:t>Lokaal</a:t>
            </a:r>
            <a:r>
              <a:rPr lang="en-GB" b="1" dirty="0">
                <a:solidFill>
                  <a:srgbClr val="E280AC"/>
                </a:solidFill>
                <a:latin typeface="Calibri" panose="020F0502020204030204" pitchFamily="34" charset="0"/>
                <a:ea typeface="Calibri"/>
                <a:cs typeface="Calibri" panose="020F0502020204030204" pitchFamily="34" charset="0"/>
              </a:rPr>
              <a:t> relevant:</a:t>
            </a:r>
            <a:br>
              <a:rPr lang="en-GB" noProof="0" dirty="0">
                <a:latin typeface="Calibri" panose="020F0502020204030204" pitchFamily="34" charset="0"/>
                <a:cs typeface="Calibri" panose="020F0502020204030204" pitchFamily="34" charset="0"/>
              </a:rPr>
            </a:br>
            <a:r>
              <a:rPr lang="nl-NL" dirty="0">
                <a:latin typeface="Calibri" panose="020F0502020204030204" pitchFamily="34" charset="0"/>
                <a:ea typeface="Calibri"/>
                <a:cs typeface="Calibri" panose="020F0502020204030204" pitchFamily="34" charset="0"/>
              </a:rPr>
              <a:t>In veel HERA-regio’s lopen al projecten rond hernieuwbare energie, die kansen kunnen bieden voor opleidingen of werk.</a:t>
            </a:r>
            <a:endParaRPr lang="en-GB" noProof="0" dirty="0">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176392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62393-DD56-3560-4197-D4B499DF257A}"/>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43CB6EE-F9A2-FBB6-5F8B-A8FF2DA68EDF}"/>
              </a:ext>
            </a:extLst>
          </p:cNvPr>
          <p:cNvSpPr>
            <a:spLocks noGrp="1"/>
          </p:cNvSpPr>
          <p:nvPr>
            <p:ph type="body" sz="quarter" idx="10"/>
          </p:nvPr>
        </p:nvSpPr>
        <p:spPr>
          <a:xfrm>
            <a:off x="362081" y="253012"/>
            <a:ext cx="9595528" cy="232873"/>
          </a:xfrm>
        </p:spPr>
        <p:txBody>
          <a:bodyPr lIns="91440" tIns="45720" rIns="91440" bIns="45720" anchor="t"/>
          <a:lstStyle/>
          <a:p>
            <a:r>
              <a:rPr lang="nl-NL" dirty="0">
                <a:latin typeface="Calibri" panose="020F0502020204030204" pitchFamily="34" charset="0"/>
                <a:cs typeface="Calibri" panose="020F0502020204030204" pitchFamily="34" charset="0"/>
              </a:rPr>
              <a:t>Belangrijkste gevraagde vaardigheden tegen 2030</a:t>
            </a:r>
            <a:endParaRPr lang="en-GB" noProof="0" dirty="0">
              <a:latin typeface="Calibri" panose="020F0502020204030204" pitchFamily="34" charset="0"/>
              <a:cs typeface="Calibri" panose="020F0502020204030204" pitchFamily="34" charset="0"/>
            </a:endParaRPr>
          </a:p>
        </p:txBody>
      </p:sp>
      <p:sp>
        <p:nvSpPr>
          <p:cNvPr id="3" name="Marcador de Posição do Texto 2">
            <a:extLst>
              <a:ext uri="{FF2B5EF4-FFF2-40B4-BE49-F238E27FC236}">
                <a16:creationId xmlns:a16="http://schemas.microsoft.com/office/drawing/2014/main" id="{3624516F-291C-E169-67D5-5C53346B7B13}"/>
              </a:ext>
            </a:extLst>
          </p:cNvPr>
          <p:cNvSpPr>
            <a:spLocks noGrp="1"/>
          </p:cNvSpPr>
          <p:nvPr>
            <p:ph type="body" sz="quarter" idx="11"/>
          </p:nvPr>
        </p:nvSpPr>
        <p:spPr>
          <a:xfrm>
            <a:off x="356073" y="844336"/>
            <a:ext cx="11627727" cy="5638485"/>
          </a:xfrm>
        </p:spPr>
        <p:style>
          <a:lnRef idx="2">
            <a:schemeClr val="accent1"/>
          </a:lnRef>
          <a:fillRef idx="1">
            <a:schemeClr val="lt1"/>
          </a:fillRef>
          <a:effectRef idx="0">
            <a:schemeClr val="accent1"/>
          </a:effectRef>
          <a:fontRef idx="minor">
            <a:schemeClr val="dk1"/>
          </a:fontRef>
        </p:style>
        <p:txBody>
          <a:bodyPr lIns="91440" tIns="45720" rIns="91440" bIns="45720" anchor="t"/>
          <a:lstStyle/>
          <a:p>
            <a:r>
              <a:rPr lang="en-GB" b="1" dirty="0" err="1">
                <a:latin typeface="Calibri" panose="020F0502020204030204" pitchFamily="34" charset="0"/>
                <a:ea typeface="Calibri"/>
                <a:cs typeface="Calibri" panose="020F0502020204030204" pitchFamily="34" charset="0"/>
              </a:rPr>
              <a:t>Technische</a:t>
            </a:r>
            <a:r>
              <a:rPr lang="en-GB" b="1" dirty="0">
                <a:latin typeface="Calibri" panose="020F0502020204030204" pitchFamily="34" charset="0"/>
                <a:ea typeface="Calibri"/>
                <a:cs typeface="Calibri" panose="020F0502020204030204" pitchFamily="34" charset="0"/>
              </a:rPr>
              <a:t> </a:t>
            </a:r>
            <a:r>
              <a:rPr lang="en-GB" b="1" dirty="0" err="1">
                <a:latin typeface="Calibri" panose="020F0502020204030204" pitchFamily="34" charset="0"/>
                <a:ea typeface="Calibri"/>
                <a:cs typeface="Calibri" panose="020F0502020204030204" pitchFamily="34" charset="0"/>
              </a:rPr>
              <a:t>vaardigheden</a:t>
            </a:r>
            <a:endParaRPr lang="sr-Latn-RS" b="1" dirty="0">
              <a:latin typeface="Calibri" panose="020F0502020204030204" pitchFamily="34" charset="0"/>
              <a:ea typeface="Calibri"/>
              <a:cs typeface="Calibri" panose="020F0502020204030204" pitchFamily="34" charset="0"/>
            </a:endParaRPr>
          </a:p>
          <a:p>
            <a:pPr marL="457200" indent="-457200">
              <a:buClr>
                <a:srgbClr val="E64424"/>
              </a:buClr>
              <a:buAutoNum type="arabicPeriod"/>
            </a:pPr>
            <a:r>
              <a:rPr lang="nl-NL" dirty="0">
                <a:latin typeface="Calibri" panose="020F0502020204030204" pitchFamily="34" charset="0"/>
                <a:ea typeface="Calibri"/>
                <a:cs typeface="Calibri" panose="020F0502020204030204" pitchFamily="34" charset="0"/>
              </a:rPr>
              <a:t>Werken met zonne- en windtechnologieën  </a:t>
            </a:r>
            <a:endParaRPr lang="sr-Latn-RS" dirty="0">
              <a:latin typeface="Calibri" panose="020F0502020204030204" pitchFamily="34" charset="0"/>
              <a:ea typeface="Calibri"/>
              <a:cs typeface="Calibri" panose="020F0502020204030204" pitchFamily="34" charset="0"/>
            </a:endParaRPr>
          </a:p>
          <a:p>
            <a:pPr marL="457200" indent="-457200">
              <a:buClr>
                <a:srgbClr val="E64424"/>
              </a:buClr>
              <a:buAutoNum type="arabicPeriod"/>
            </a:pPr>
            <a:r>
              <a:rPr lang="nl-NL" dirty="0">
                <a:latin typeface="Calibri" panose="020F0502020204030204" pitchFamily="34" charset="0"/>
                <a:ea typeface="Calibri"/>
                <a:cs typeface="Calibri" panose="020F0502020204030204" pitchFamily="34" charset="0"/>
              </a:rPr>
              <a:t>Gebruikmaken van energieopslagsystemen </a:t>
            </a:r>
            <a:endParaRPr lang="sr-Latn-RS" dirty="0">
              <a:latin typeface="Calibri" panose="020F0502020204030204" pitchFamily="34" charset="0"/>
              <a:ea typeface="Calibri"/>
              <a:cs typeface="Calibri" panose="020F0502020204030204" pitchFamily="34" charset="0"/>
            </a:endParaRPr>
          </a:p>
          <a:p>
            <a:pPr marL="457200" indent="-457200">
              <a:buClr>
                <a:srgbClr val="E64424"/>
              </a:buClr>
              <a:buAutoNum type="arabicPeriod"/>
            </a:pPr>
            <a:r>
              <a:rPr lang="nl-NL" dirty="0">
                <a:latin typeface="Calibri" panose="020F0502020204030204" pitchFamily="34" charset="0"/>
                <a:ea typeface="Calibri"/>
                <a:cs typeface="Calibri" panose="020F0502020204030204" pitchFamily="34" charset="0"/>
              </a:rPr>
              <a:t>Inzicht in slimme netwerken (digitale energienetwerken)</a:t>
            </a:r>
            <a:endParaRPr lang="sr-Latn-RS" dirty="0">
              <a:latin typeface="Calibri" panose="020F0502020204030204" pitchFamily="34" charset="0"/>
              <a:ea typeface="Calibri"/>
              <a:cs typeface="Calibri" panose="020F0502020204030204" pitchFamily="34" charset="0"/>
            </a:endParaRPr>
          </a:p>
          <a:p>
            <a:pPr>
              <a:buClr>
                <a:srgbClr val="E64424"/>
              </a:buClr>
            </a:pPr>
            <a:r>
              <a:rPr lang="en-GB" b="1" dirty="0" err="1">
                <a:latin typeface="Calibri" panose="020F0502020204030204" pitchFamily="34" charset="0"/>
                <a:ea typeface="Calibri"/>
                <a:cs typeface="Calibri" panose="020F0502020204030204" pitchFamily="34" charset="0"/>
              </a:rPr>
              <a:t>Digitale</a:t>
            </a:r>
            <a:r>
              <a:rPr lang="en-GB" b="1" dirty="0">
                <a:latin typeface="Calibri" panose="020F0502020204030204" pitchFamily="34" charset="0"/>
                <a:ea typeface="Calibri"/>
                <a:cs typeface="Calibri" panose="020F0502020204030204" pitchFamily="34" charset="0"/>
              </a:rPr>
              <a:t> </a:t>
            </a:r>
            <a:r>
              <a:rPr lang="en-GB" b="1" dirty="0" err="1">
                <a:latin typeface="Calibri" panose="020F0502020204030204" pitchFamily="34" charset="0"/>
                <a:ea typeface="Calibri"/>
                <a:cs typeface="Calibri" panose="020F0502020204030204" pitchFamily="34" charset="0"/>
              </a:rPr>
              <a:t>en</a:t>
            </a:r>
            <a:r>
              <a:rPr lang="en-GB" b="1" dirty="0">
                <a:latin typeface="Calibri" panose="020F0502020204030204" pitchFamily="34" charset="0"/>
                <a:ea typeface="Calibri"/>
                <a:cs typeface="Calibri" panose="020F0502020204030204" pitchFamily="34" charset="0"/>
              </a:rPr>
              <a:t> data-</a:t>
            </a:r>
            <a:r>
              <a:rPr lang="en-GB" b="1" dirty="0" err="1">
                <a:latin typeface="Calibri" panose="020F0502020204030204" pitchFamily="34" charset="0"/>
                <a:ea typeface="Calibri"/>
                <a:cs typeface="Calibri" panose="020F0502020204030204" pitchFamily="34" charset="0"/>
              </a:rPr>
              <a:t>vaardigheden</a:t>
            </a:r>
            <a:r>
              <a:rPr lang="en-GB" b="1" dirty="0">
                <a:latin typeface="Calibri" panose="020F0502020204030204" pitchFamily="34" charset="0"/>
                <a:ea typeface="Calibri"/>
                <a:cs typeface="Calibri" panose="020F0502020204030204" pitchFamily="34" charset="0"/>
              </a:rPr>
              <a:t> </a:t>
            </a:r>
            <a:r>
              <a:rPr lang="en-GB" dirty="0">
                <a:latin typeface="Calibri" panose="020F0502020204030204" pitchFamily="34" charset="0"/>
                <a:ea typeface="Calibri"/>
                <a:cs typeface="Calibri" panose="020F0502020204030204" pitchFamily="34" charset="0"/>
              </a:rPr>
              <a:t>(</a:t>
            </a:r>
            <a:r>
              <a:rPr lang="sr-Latn-RS" dirty="0">
                <a:latin typeface="Calibri" panose="020F0502020204030204" pitchFamily="34" charset="0"/>
                <a:ea typeface="Calibri"/>
                <a:cs typeface="Calibri" panose="020F0502020204030204" pitchFamily="34" charset="0"/>
              </a:rPr>
              <a:t>gebruik van tools zoals SharePoint, Jira, Miro, Whiteboards, Zoom, Teams</a:t>
            </a:r>
            <a:r>
              <a:rPr lang="en-GB" dirty="0">
                <a:latin typeface="Calibri" panose="020F0502020204030204" pitchFamily="34" charset="0"/>
                <a:ea typeface="Calibri"/>
                <a:cs typeface="Calibri" panose="020F0502020204030204" pitchFamily="34" charset="0"/>
              </a:rPr>
              <a:t>)</a:t>
            </a:r>
            <a:endParaRPr lang="en-GB" noProof="0" dirty="0">
              <a:latin typeface="Calibri" panose="020F0502020204030204" pitchFamily="34" charset="0"/>
              <a:ea typeface="Calibri"/>
              <a:cs typeface="Calibri" panose="020F0502020204030204" pitchFamily="34" charset="0"/>
            </a:endParaRPr>
          </a:p>
          <a:p>
            <a:pPr marL="457200" indent="-457200">
              <a:buClr>
                <a:srgbClr val="E64424"/>
              </a:buClr>
              <a:buAutoNum type="arabicPeriod"/>
            </a:pPr>
            <a:r>
              <a:rPr lang="nl-NL" dirty="0">
                <a:latin typeface="Calibri" panose="020F0502020204030204" pitchFamily="34" charset="0"/>
                <a:ea typeface="Calibri"/>
                <a:cs typeface="Calibri" panose="020F0502020204030204" pitchFamily="34" charset="0"/>
              </a:rPr>
              <a:t>Data-analyse  </a:t>
            </a:r>
            <a:endParaRPr lang="sr-Latn-RS" dirty="0">
              <a:latin typeface="Calibri" panose="020F0502020204030204" pitchFamily="34" charset="0"/>
              <a:ea typeface="Calibri"/>
              <a:cs typeface="Calibri" panose="020F0502020204030204" pitchFamily="34" charset="0"/>
            </a:endParaRPr>
          </a:p>
          <a:p>
            <a:pPr marL="457200" indent="-457200">
              <a:buClr>
                <a:srgbClr val="E64424"/>
              </a:buClr>
              <a:buAutoNum type="arabicPeriod"/>
            </a:pPr>
            <a:r>
              <a:rPr lang="nl-NL" dirty="0">
                <a:latin typeface="Calibri" panose="020F0502020204030204" pitchFamily="34" charset="0"/>
                <a:ea typeface="Calibri"/>
                <a:cs typeface="Calibri" panose="020F0502020204030204" pitchFamily="34" charset="0"/>
              </a:rPr>
              <a:t>Basis programmeren en automatisering  </a:t>
            </a:r>
            <a:endParaRPr lang="sr-Latn-RS" dirty="0">
              <a:latin typeface="Calibri" panose="020F0502020204030204" pitchFamily="34" charset="0"/>
              <a:ea typeface="Calibri"/>
              <a:cs typeface="Calibri" panose="020F0502020204030204" pitchFamily="34" charset="0"/>
            </a:endParaRPr>
          </a:p>
          <a:p>
            <a:pPr marL="457200" indent="-457200">
              <a:buClr>
                <a:srgbClr val="E64424"/>
              </a:buClr>
              <a:buAutoNum type="arabicPeriod"/>
            </a:pPr>
            <a:r>
              <a:rPr lang="nl-NL" dirty="0">
                <a:latin typeface="Calibri" panose="020F0502020204030204" pitchFamily="34" charset="0"/>
                <a:ea typeface="Calibri"/>
                <a:cs typeface="Calibri" panose="020F0502020204030204" pitchFamily="34" charset="0"/>
              </a:rPr>
              <a:t>Bewustzijn van cyberveiligheid</a:t>
            </a:r>
            <a:endParaRPr lang="sr-Latn-RS" dirty="0">
              <a:latin typeface="Calibri" panose="020F0502020204030204" pitchFamily="34" charset="0"/>
              <a:ea typeface="Calibri"/>
              <a:cs typeface="Calibri" panose="020F0502020204030204" pitchFamily="34" charset="0"/>
            </a:endParaRPr>
          </a:p>
          <a:p>
            <a:pPr>
              <a:buClr>
                <a:srgbClr val="E64424"/>
              </a:buClr>
            </a:pPr>
            <a:r>
              <a:rPr lang="sr-Latn-RS" b="1" dirty="0">
                <a:latin typeface="Calibri" panose="020F0502020204030204" pitchFamily="34" charset="0"/>
                <a:cs typeface="Calibri" panose="020F0502020204030204" pitchFamily="34" charset="0"/>
              </a:rPr>
              <a:t>Kennis van projecten &amp; beleid</a:t>
            </a:r>
          </a:p>
          <a:p>
            <a:pPr marL="457200" indent="-457200">
              <a:buClr>
                <a:srgbClr val="E64424"/>
              </a:buClr>
              <a:buFont typeface="Arial" panose="020B0604020202020204" pitchFamily="34" charset="0"/>
              <a:buAutoNum type="arabicPeriod"/>
            </a:pPr>
            <a:r>
              <a:rPr lang="nl-NL" dirty="0">
                <a:latin typeface="Calibri" panose="020F0502020204030204" pitchFamily="34" charset="0"/>
                <a:ea typeface="Calibri"/>
                <a:cs typeface="Calibri" panose="020F0502020204030204" pitchFamily="34" charset="0"/>
              </a:rPr>
              <a:t>Projecten plannen en beheren  </a:t>
            </a:r>
            <a:endParaRPr lang="sr-Latn-RS" dirty="0">
              <a:latin typeface="Calibri" panose="020F0502020204030204" pitchFamily="34" charset="0"/>
              <a:ea typeface="Calibri"/>
              <a:cs typeface="Calibri" panose="020F0502020204030204" pitchFamily="34" charset="0"/>
            </a:endParaRPr>
          </a:p>
          <a:p>
            <a:pPr marL="457200" indent="-457200">
              <a:buClr>
                <a:srgbClr val="E64424"/>
              </a:buClr>
              <a:buFont typeface="Arial" panose="020B0604020202020204" pitchFamily="34" charset="0"/>
              <a:buAutoNum type="arabicPeriod"/>
            </a:pPr>
            <a:r>
              <a:rPr lang="nl-NL" dirty="0">
                <a:latin typeface="Calibri" panose="020F0502020204030204" pitchFamily="34" charset="0"/>
                <a:ea typeface="Calibri"/>
                <a:cs typeface="Calibri" panose="020F0502020204030204" pitchFamily="34" charset="0"/>
              </a:rPr>
              <a:t>Basisregels en regelgeving in de energiesector begrijpen</a:t>
            </a:r>
            <a:endParaRPr lang="sr-Latn-RS" dirty="0">
              <a:latin typeface="Calibri" panose="020F0502020204030204" pitchFamily="34" charset="0"/>
              <a:ea typeface="Calibri"/>
              <a:cs typeface="Calibri" panose="020F0502020204030204" pitchFamily="34" charset="0"/>
            </a:endParaRPr>
          </a:p>
          <a:p>
            <a:pPr>
              <a:buClr>
                <a:srgbClr val="E64424"/>
              </a:buClr>
            </a:pPr>
            <a:r>
              <a:rPr lang="sr-Latn-RS" b="1" dirty="0">
                <a:latin typeface="Calibri" panose="020F0502020204030204" pitchFamily="34" charset="0"/>
                <a:cs typeface="Calibri" panose="020F0502020204030204" pitchFamily="34" charset="0"/>
              </a:rPr>
              <a:t>Kennis van duurzaamheid</a:t>
            </a:r>
          </a:p>
          <a:p>
            <a:pPr marL="457200" indent="-457200">
              <a:buClr>
                <a:srgbClr val="E64424"/>
              </a:buClr>
              <a:buFont typeface="Arial" panose="020B0604020202020204" pitchFamily="34" charset="0"/>
              <a:buAutoNum type="arabicPeriod"/>
            </a:pPr>
            <a:r>
              <a:rPr lang="nl-NL" dirty="0">
                <a:latin typeface="Calibri" panose="020F0502020204030204" pitchFamily="34" charset="0"/>
                <a:ea typeface="Calibri"/>
                <a:cs typeface="Calibri" panose="020F0502020204030204" pitchFamily="34" charset="0"/>
              </a:rPr>
              <a:t>Levenscyclusanalyse (de volledige impact van een product meten)  </a:t>
            </a:r>
            <a:endParaRPr lang="sr-Latn-RS" dirty="0">
              <a:latin typeface="Calibri" panose="020F0502020204030204" pitchFamily="34" charset="0"/>
              <a:ea typeface="Calibri"/>
              <a:cs typeface="Calibri" panose="020F0502020204030204" pitchFamily="34" charset="0"/>
            </a:endParaRPr>
          </a:p>
          <a:p>
            <a:pPr marL="457200" indent="-457200">
              <a:buClr>
                <a:srgbClr val="E64424"/>
              </a:buClr>
              <a:buFont typeface="Arial" panose="020B0604020202020204" pitchFamily="34" charset="0"/>
              <a:buAutoNum type="arabicPeriod"/>
            </a:pPr>
            <a:r>
              <a:rPr lang="nl-NL" dirty="0">
                <a:latin typeface="Calibri" panose="020F0502020204030204" pitchFamily="34" charset="0"/>
                <a:ea typeface="Calibri"/>
                <a:cs typeface="Calibri" panose="020F0502020204030204" pitchFamily="34" charset="0"/>
              </a:rPr>
              <a:t>Koolstofboekhouding (het bijhouden van emissies)</a:t>
            </a:r>
            <a:endParaRPr lang="en-GB" dirty="0">
              <a:latin typeface="Calibri" panose="020F0502020204030204" pitchFamily="34" charset="0"/>
              <a:cs typeface="Calibri" panose="020F0502020204030204" pitchFamily="34" charset="0"/>
            </a:endParaRPr>
          </a:p>
          <a:p>
            <a:pPr>
              <a:buClr>
                <a:srgbClr val="E64424"/>
              </a:buClr>
            </a:pPr>
            <a:endParaRPr lang="en-GB" b="1" dirty="0">
              <a:latin typeface="Calibri" panose="020F0502020204030204" pitchFamily="34" charset="0"/>
              <a:cs typeface="Calibri" panose="020F0502020204030204" pitchFamily="34" charset="0"/>
            </a:endParaRPr>
          </a:p>
          <a:p>
            <a:pPr>
              <a:buClr>
                <a:srgbClr val="E64424"/>
              </a:buClr>
            </a:pPr>
            <a:endParaRPr lang="en-GB" dirty="0">
              <a:latin typeface="Calibri" panose="020F0502020204030204" pitchFamily="34" charset="0"/>
              <a:cs typeface="Calibri" panose="020F0502020204030204" pitchFamily="34" charset="0"/>
            </a:endParaRPr>
          </a:p>
          <a:p>
            <a:r>
              <a:rPr lang="en-GB" noProof="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687343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Texto 2">
            <a:extLst>
              <a:ext uri="{FF2B5EF4-FFF2-40B4-BE49-F238E27FC236}">
                <a16:creationId xmlns:a16="http://schemas.microsoft.com/office/drawing/2014/main" id="{F2C5E3BC-936F-5CAE-86DB-292C28D5BF3F}"/>
              </a:ext>
            </a:extLst>
          </p:cNvPr>
          <p:cNvSpPr>
            <a:spLocks noGrp="1"/>
          </p:cNvSpPr>
          <p:nvPr>
            <p:ph type="body" sz="quarter" idx="13"/>
          </p:nvPr>
        </p:nvSpPr>
        <p:spPr>
          <a:xfrm>
            <a:off x="464263" y="1394235"/>
            <a:ext cx="7825047" cy="1057477"/>
          </a:xfrm>
        </p:spPr>
        <p:txBody>
          <a:bodyPr lIns="91440" tIns="45720" rIns="91440" bIns="45720" anchor="t"/>
          <a:lstStyle/>
          <a:p>
            <a:r>
              <a:rPr lang="nl-NL" sz="1600" dirty="0">
                <a:latin typeface="Calibri" panose="020F0502020204030204" pitchFamily="34" charset="0"/>
                <a:ea typeface="Calibri"/>
                <a:cs typeface="Calibri" panose="020F0502020204030204" pitchFamily="34" charset="0"/>
              </a:rPr>
              <a:t>Batterijopslag: ontwerpen en beheren van grootschalige energieopslag (bijv. hoe zonne-energie kan worden opgeslagen voor gebruik ’s nachts)  </a:t>
            </a:r>
            <a:endParaRPr lang="sr-Latn-RS" sz="1600" dirty="0">
              <a:latin typeface="Calibri" panose="020F0502020204030204" pitchFamily="34" charset="0"/>
              <a:ea typeface="Calibri"/>
              <a:cs typeface="Calibri" panose="020F0502020204030204" pitchFamily="34" charset="0"/>
            </a:endParaRPr>
          </a:p>
          <a:p>
            <a:r>
              <a:rPr lang="nl-NL" sz="1600" dirty="0">
                <a:latin typeface="Calibri" panose="020F0502020204030204" pitchFamily="34" charset="0"/>
                <a:ea typeface="Calibri"/>
                <a:cs typeface="Calibri" panose="020F0502020204030204" pitchFamily="34" charset="0"/>
              </a:rPr>
              <a:t>Slimme-netwerkaansluiting (smart grid): hernieuwbare energie integreren in intelligente netwerken  </a:t>
            </a:r>
            <a:endParaRPr lang="sr-Latn-RS" sz="1600" dirty="0">
              <a:latin typeface="Calibri" panose="020F0502020204030204" pitchFamily="34" charset="0"/>
              <a:ea typeface="Calibri"/>
              <a:cs typeface="Calibri" panose="020F0502020204030204" pitchFamily="34" charset="0"/>
            </a:endParaRPr>
          </a:p>
          <a:p>
            <a:r>
              <a:rPr lang="nl-NL" sz="1600" dirty="0">
                <a:latin typeface="Calibri" panose="020F0502020204030204" pitchFamily="34" charset="0"/>
                <a:ea typeface="Calibri"/>
                <a:cs typeface="Calibri" panose="020F0502020204030204" pitchFamily="34" charset="0"/>
              </a:rPr>
              <a:t>Groene waterstof &amp; koolstofregels: nieuwe regelgeving rond schone energie begrijpen</a:t>
            </a:r>
            <a:endParaRPr lang="sr-Latn-RS" sz="1600" dirty="0">
              <a:latin typeface="Calibri" panose="020F0502020204030204" pitchFamily="34" charset="0"/>
              <a:ea typeface="Calibri"/>
              <a:cs typeface="Calibri" panose="020F0502020204030204" pitchFamily="34" charset="0"/>
            </a:endParaRPr>
          </a:p>
          <a:p>
            <a:endParaRPr lang="sr-Latn-RS" sz="1600" noProof="0" dirty="0">
              <a:latin typeface="Calibri" panose="020F0502020204030204" pitchFamily="34" charset="0"/>
              <a:cs typeface="Calibri" panose="020F0502020204030204" pitchFamily="34" charset="0"/>
            </a:endParaRPr>
          </a:p>
          <a:p>
            <a:endParaRPr lang="sr-Latn-RS" sz="1600" dirty="0">
              <a:latin typeface="Calibri" panose="020F0502020204030204" pitchFamily="34" charset="0"/>
              <a:cs typeface="Calibri" panose="020F0502020204030204" pitchFamily="34" charset="0"/>
            </a:endParaRPr>
          </a:p>
          <a:p>
            <a:r>
              <a:rPr lang="nl-NL" sz="1600" dirty="0">
                <a:latin typeface="Calibri" panose="020F0502020204030204" pitchFamily="34" charset="0"/>
                <a:cs typeface="Calibri" panose="020F0502020204030204" pitchFamily="34" charset="0"/>
              </a:rPr>
              <a:t>Dashboards &amp; data-analyse: gegevens interpreteren om beslissingen te ondersteunen</a:t>
            </a:r>
            <a:endParaRPr lang="sr-Latn-RS" sz="1600" dirty="0">
              <a:latin typeface="Calibri" panose="020F0502020204030204" pitchFamily="34" charset="0"/>
              <a:cs typeface="Calibri" panose="020F0502020204030204" pitchFamily="34" charset="0"/>
            </a:endParaRPr>
          </a:p>
          <a:p>
            <a:r>
              <a:rPr lang="nl-NL" sz="1600" dirty="0">
                <a:latin typeface="Calibri" panose="020F0502020204030204" pitchFamily="34" charset="0"/>
                <a:cs typeface="Calibri" panose="020F0502020204030204" pitchFamily="34" charset="0"/>
              </a:rPr>
              <a:t>  AI-ondersteunde tools: kunstmatige intelligentie toepassen in dagelijkse taken</a:t>
            </a:r>
            <a:endParaRPr lang="sr-Latn-RS" sz="1600" dirty="0">
              <a:latin typeface="Calibri" panose="020F0502020204030204" pitchFamily="34" charset="0"/>
              <a:cs typeface="Calibri" panose="020F0502020204030204" pitchFamily="34" charset="0"/>
            </a:endParaRPr>
          </a:p>
          <a:p>
            <a:endParaRPr lang="sr-Latn-RS" sz="1600" noProof="0" dirty="0">
              <a:latin typeface="Calibri" panose="020F0502020204030204" pitchFamily="34" charset="0"/>
              <a:cs typeface="Calibri" panose="020F0502020204030204" pitchFamily="34" charset="0"/>
            </a:endParaRPr>
          </a:p>
          <a:p>
            <a:endParaRPr lang="sr-Latn-RS" sz="1600" dirty="0">
              <a:latin typeface="Calibri" panose="020F0502020204030204" pitchFamily="34" charset="0"/>
              <a:cs typeface="Calibri" panose="020F0502020204030204" pitchFamily="34" charset="0"/>
            </a:endParaRPr>
          </a:p>
          <a:p>
            <a:endParaRPr lang="sr-Latn-RS" sz="1600" noProof="0" dirty="0">
              <a:latin typeface="Calibri" panose="020F0502020204030204" pitchFamily="34" charset="0"/>
              <a:cs typeface="Calibri" panose="020F0502020204030204" pitchFamily="34" charset="0"/>
            </a:endParaRPr>
          </a:p>
          <a:p>
            <a:r>
              <a:rPr lang="nl-NL" sz="1600" dirty="0">
                <a:latin typeface="Calibri" panose="020F0502020204030204" pitchFamily="34" charset="0"/>
                <a:cs typeface="Calibri" panose="020F0502020204030204" pitchFamily="34" charset="0"/>
              </a:rPr>
              <a:t>Hergebruik &amp; eco-design: producten ontwikkelen met recycling en herbruikbaarheid in gedachten</a:t>
            </a:r>
          </a:p>
          <a:p>
            <a:r>
              <a:rPr lang="nl-NL" sz="1600" dirty="0">
                <a:latin typeface="Calibri" panose="020F0502020204030204" pitchFamily="34" charset="0"/>
                <a:cs typeface="Calibri" panose="020F0502020204030204" pitchFamily="34" charset="0"/>
              </a:rPr>
              <a:t>Inzicht in energiebeleid &amp; subsidies: regels en stimuleringsmaatregelen begrijpen die de sector vormgeven</a:t>
            </a:r>
          </a:p>
          <a:p>
            <a:endParaRPr lang="en-GB" sz="1600" noProof="0" dirty="0">
              <a:latin typeface="Calibri" panose="020F0502020204030204" pitchFamily="34" charset="0"/>
              <a:cs typeface="Calibri" panose="020F0502020204030204" pitchFamily="34" charset="0"/>
            </a:endParaRPr>
          </a:p>
        </p:txBody>
      </p:sp>
      <p:sp>
        <p:nvSpPr>
          <p:cNvPr id="5" name="Text Placeholder 4">
            <a:extLst>
              <a:ext uri="{FF2B5EF4-FFF2-40B4-BE49-F238E27FC236}">
                <a16:creationId xmlns:a16="http://schemas.microsoft.com/office/drawing/2014/main" id="{F373E98D-5C9B-EE0B-7EC9-99955B4D8E06}"/>
              </a:ext>
            </a:extLst>
          </p:cNvPr>
          <p:cNvSpPr>
            <a:spLocks noGrp="1"/>
          </p:cNvSpPr>
          <p:nvPr>
            <p:ph type="body" sz="quarter" idx="14"/>
          </p:nvPr>
        </p:nvSpPr>
        <p:spPr>
          <a:xfrm>
            <a:off x="488572" y="1094824"/>
            <a:ext cx="9585870" cy="353763"/>
          </a:xfrm>
        </p:spPr>
        <p:txBody>
          <a:bodyPr lIns="91440" tIns="45720" rIns="91440" bIns="45720" anchor="t"/>
          <a:lstStyle/>
          <a:p>
            <a:r>
              <a:rPr lang="nl-NL" dirty="0">
                <a:latin typeface="Calibri" panose="020F0502020204030204" pitchFamily="34" charset="0"/>
                <a:ea typeface="Calibri"/>
                <a:cs typeface="Calibri" panose="020F0502020204030204" pitchFamily="34" charset="0"/>
              </a:rPr>
              <a:t>Groene energiesystemen: installeren en onderhouden van zonne- en windapparatuur</a:t>
            </a:r>
            <a:endParaRPr lang="en-US" dirty="0">
              <a:latin typeface="Calibri" panose="020F0502020204030204" pitchFamily="34" charset="0"/>
              <a:cs typeface="Calibri" panose="020F0502020204030204" pitchFamily="34" charset="0"/>
            </a:endParaRPr>
          </a:p>
        </p:txBody>
      </p:sp>
      <p:pic>
        <p:nvPicPr>
          <p:cNvPr id="10" name="Picture Placeholder 9" descr="A dandelion seeds flying in the air&#10;&#10;AI-generated content may be incorrect.">
            <a:extLst>
              <a:ext uri="{FF2B5EF4-FFF2-40B4-BE49-F238E27FC236}">
                <a16:creationId xmlns:a16="http://schemas.microsoft.com/office/drawing/2014/main" id="{484E1E5B-28A8-71F1-115A-B936558F1AD1}"/>
              </a:ext>
            </a:extLst>
          </p:cNvPr>
          <p:cNvPicPr>
            <a:picLocks noGrp="1" noChangeAspect="1"/>
          </p:cNvPicPr>
          <p:nvPr>
            <p:ph type="pic" sz="quarter" idx="19"/>
          </p:nvPr>
        </p:nvPicPr>
        <p:blipFill>
          <a:blip r:embed="rId2"/>
          <a:srcRect l="22672" r="22672"/>
          <a:stretch/>
        </p:blipFill>
        <p:spPr>
          <a:xfrm>
            <a:off x="8289310" y="1449323"/>
            <a:ext cx="3904408" cy="5208750"/>
          </a:xfrm>
          <a:prstGeom prst="rect">
            <a:avLst/>
          </a:prstGeom>
        </p:spPr>
      </p:pic>
      <p:sp>
        <p:nvSpPr>
          <p:cNvPr id="2" name="Marcador de Posição do Texto 1">
            <a:extLst>
              <a:ext uri="{FF2B5EF4-FFF2-40B4-BE49-F238E27FC236}">
                <a16:creationId xmlns:a16="http://schemas.microsoft.com/office/drawing/2014/main" id="{C1C2B6E8-7A2F-4050-69F2-4D4FA600F46F}"/>
              </a:ext>
            </a:extLst>
          </p:cNvPr>
          <p:cNvSpPr>
            <a:spLocks noGrp="1"/>
          </p:cNvSpPr>
          <p:nvPr>
            <p:ph type="body" sz="quarter" idx="10"/>
          </p:nvPr>
        </p:nvSpPr>
        <p:spPr>
          <a:xfrm>
            <a:off x="504712" y="182748"/>
            <a:ext cx="9826404" cy="353762"/>
          </a:xfrm>
        </p:spPr>
        <p:txBody>
          <a:bodyPr lIns="91440" tIns="45720" rIns="91440" bIns="45720" anchor="t"/>
          <a:lstStyle/>
          <a:p>
            <a:r>
              <a:rPr lang="nl-NL" dirty="0">
                <a:latin typeface="Calibri" panose="020F0502020204030204" pitchFamily="34" charset="0"/>
                <a:cs typeface="Calibri" panose="020F0502020204030204" pitchFamily="34" charset="0"/>
              </a:rPr>
              <a:t>Vooruitlopen op toekomstige vaardigheidsbehoeften in de groene sector</a:t>
            </a:r>
            <a:endParaRPr lang="en-GB" noProof="0" dirty="0">
              <a:latin typeface="Calibri" panose="020F0502020204030204" pitchFamily="34" charset="0"/>
              <a:ea typeface="Calibri"/>
              <a:cs typeface="Calibri" panose="020F0502020204030204" pitchFamily="34" charset="0"/>
            </a:endParaRPr>
          </a:p>
        </p:txBody>
      </p:sp>
      <p:sp>
        <p:nvSpPr>
          <p:cNvPr id="9" name="Text Placeholder 8">
            <a:extLst>
              <a:ext uri="{FF2B5EF4-FFF2-40B4-BE49-F238E27FC236}">
                <a16:creationId xmlns:a16="http://schemas.microsoft.com/office/drawing/2014/main" id="{8F92E7CF-8B98-6CDE-0A7F-C0C1CCADE91E}"/>
              </a:ext>
            </a:extLst>
          </p:cNvPr>
          <p:cNvSpPr>
            <a:spLocks noGrp="1"/>
          </p:cNvSpPr>
          <p:nvPr>
            <p:ph type="body" sz="quarter" idx="23"/>
          </p:nvPr>
        </p:nvSpPr>
        <p:spPr>
          <a:xfrm>
            <a:off x="504712" y="3021519"/>
            <a:ext cx="7157551" cy="353762"/>
          </a:xfrm>
        </p:spPr>
        <p:txBody>
          <a:bodyPr lIns="91440" tIns="45720" rIns="91440" bIns="45720" anchor="t"/>
          <a:lstStyle/>
          <a:p>
            <a:r>
              <a:rPr lang="nl-NL" dirty="0">
                <a:latin typeface="Calibri" panose="020F0502020204030204" pitchFamily="34" charset="0"/>
                <a:cs typeface="Calibri" panose="020F0502020204030204" pitchFamily="34" charset="0"/>
              </a:rPr>
              <a:t>Digitale tools &amp; automatisering: software gebruiken om processen te stroomlijnen</a:t>
            </a:r>
            <a:endParaRPr lang="en-US" dirty="0">
              <a:solidFill>
                <a:srgbClr val="E280AC"/>
              </a:solidFill>
              <a:latin typeface="Calibri" panose="020F0502020204030204" pitchFamily="34" charset="0"/>
              <a:cs typeface="Calibri" panose="020F0502020204030204" pitchFamily="34" charset="0"/>
            </a:endParaRPr>
          </a:p>
        </p:txBody>
      </p:sp>
      <p:sp>
        <p:nvSpPr>
          <p:cNvPr id="7" name="Text Placeholder 4">
            <a:extLst>
              <a:ext uri="{FF2B5EF4-FFF2-40B4-BE49-F238E27FC236}">
                <a16:creationId xmlns:a16="http://schemas.microsoft.com/office/drawing/2014/main" id="{BE351F62-39CE-E114-576C-C38AC068A48C}"/>
              </a:ext>
            </a:extLst>
          </p:cNvPr>
          <p:cNvSpPr txBox="1">
            <a:spLocks/>
          </p:cNvSpPr>
          <p:nvPr/>
        </p:nvSpPr>
        <p:spPr>
          <a:xfrm>
            <a:off x="488572" y="4728361"/>
            <a:ext cx="7660817" cy="353763"/>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1800" b="1" kern="1200">
                <a:solidFill>
                  <a:srgbClr val="E280AC"/>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latin typeface="Calibri" panose="020F0502020204030204" pitchFamily="34" charset="0"/>
                <a:cs typeface="Calibri" panose="020F0502020204030204" pitchFamily="34" charset="0"/>
              </a:rPr>
              <a:t>Duurzaamheid &amp; circulaire economie: efficiënt gebruik van hulpbronnen bevorderen</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40869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D069A-2AE2-07C8-388F-2D8627A01E5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BA462A8-1646-C2AB-5645-C35F92FF755B}"/>
              </a:ext>
            </a:extLst>
          </p:cNvPr>
          <p:cNvSpPr>
            <a:spLocks noGrp="1"/>
          </p:cNvSpPr>
          <p:nvPr>
            <p:ph type="body" sz="quarter" idx="10"/>
          </p:nvPr>
        </p:nvSpPr>
        <p:spPr/>
        <p:txBody>
          <a:bodyPr/>
          <a:lstStyle/>
          <a:p>
            <a:r>
              <a:rPr lang="sr-Latn-RS" dirty="0">
                <a:latin typeface="Calibri" panose="020F0502020204030204" pitchFamily="34" charset="0"/>
                <a:cs typeface="Calibri" panose="020F0502020204030204" pitchFamily="34" charset="0"/>
              </a:rPr>
              <a:t>UNIT 2.2: Zelf-mapping</a:t>
            </a:r>
            <a:endParaRPr lang="en-GB" noProof="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47409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34B9DE62-D1F8-30A0-EC45-CEAD04CE6EEB}"/>
              </a:ext>
            </a:extLst>
          </p:cNvPr>
          <p:cNvSpPr>
            <a:spLocks noGrp="1"/>
          </p:cNvSpPr>
          <p:nvPr>
            <p:ph type="body" sz="quarter" idx="10"/>
          </p:nvPr>
        </p:nvSpPr>
        <p:spPr>
          <a:xfrm>
            <a:off x="4723436" y="253012"/>
            <a:ext cx="6866312" cy="483986"/>
          </a:xfrm>
        </p:spPr>
        <p:txBody>
          <a:bodyPr/>
          <a:lstStyle/>
          <a:p>
            <a:r>
              <a:rPr lang="sr-Latn-RS" dirty="0">
                <a:latin typeface="Calibri" panose="020F0502020204030204" pitchFamily="34" charset="0"/>
                <a:cs typeface="Calibri" panose="020F0502020204030204" pitchFamily="34" charset="0"/>
              </a:rPr>
              <a:t>Wat is zelf-mapping?</a:t>
            </a:r>
            <a:endParaRPr lang="en-GB" noProof="0" dirty="0">
              <a:latin typeface="Calibri" panose="020F0502020204030204" pitchFamily="34" charset="0"/>
              <a:cs typeface="Calibri" panose="020F0502020204030204" pitchFamily="34" charset="0"/>
            </a:endParaRPr>
          </a:p>
        </p:txBody>
      </p:sp>
      <p:sp>
        <p:nvSpPr>
          <p:cNvPr id="3" name="Marcador de Posição do Texto 2">
            <a:extLst>
              <a:ext uri="{FF2B5EF4-FFF2-40B4-BE49-F238E27FC236}">
                <a16:creationId xmlns:a16="http://schemas.microsoft.com/office/drawing/2014/main" id="{163BC892-B396-2900-D011-EC0864531D9A}"/>
              </a:ext>
            </a:extLst>
          </p:cNvPr>
          <p:cNvSpPr>
            <a:spLocks noGrp="1"/>
          </p:cNvSpPr>
          <p:nvPr>
            <p:ph type="body" sz="quarter" idx="14"/>
          </p:nvPr>
        </p:nvSpPr>
        <p:spPr>
          <a:xfrm>
            <a:off x="4723436" y="886059"/>
            <a:ext cx="6866312" cy="5085882"/>
          </a:xfrm>
        </p:spPr>
        <p:txBody>
          <a:bodyPr lIns="91440" tIns="45720" rIns="91440" bIns="45720" anchor="t"/>
          <a:lstStyle/>
          <a:p>
            <a:pPr marL="342900" indent="-342900">
              <a:buFont typeface="Arial" panose="020B0604020202020204" pitchFamily="34" charset="0"/>
              <a:buChar char="•"/>
            </a:pPr>
            <a:endParaRPr lang="en-GB" noProof="0" dirty="0">
              <a:latin typeface="Calibri" panose="020F0502020204030204" pitchFamily="34" charset="0"/>
              <a:cs typeface="Calibri" panose="020F0502020204030204" pitchFamily="34" charset="0"/>
            </a:endParaRPr>
          </a:p>
          <a:p>
            <a:pPr marL="342900" indent="-342900">
              <a:buClr>
                <a:srgbClr val="E64424"/>
              </a:buClr>
              <a:buFont typeface="Wingdings" panose="05000000000000000000" pitchFamily="2" charset="2"/>
              <a:buChar char="v"/>
            </a:pPr>
            <a:r>
              <a:rPr lang="nl-NL" dirty="0">
                <a:latin typeface="Calibri" panose="020F0502020204030204" pitchFamily="34" charset="0"/>
                <a:cs typeface="Calibri" panose="020F0502020204030204" pitchFamily="34" charset="0"/>
              </a:rPr>
              <a:t>Zelf-mapping is een creatieve manier om te reflecteren op je kennis, vaardigheden en ervaringen.  </a:t>
            </a:r>
            <a:endParaRPr lang="sr-Latn-RS" dirty="0">
              <a:latin typeface="Calibri" panose="020F0502020204030204" pitchFamily="34" charset="0"/>
              <a:cs typeface="Calibri" panose="020F0502020204030204" pitchFamily="34" charset="0"/>
            </a:endParaRPr>
          </a:p>
          <a:p>
            <a:pPr>
              <a:buClr>
                <a:srgbClr val="E64424"/>
              </a:buClr>
            </a:pPr>
            <a:endParaRPr lang="sr-Latn-RS" dirty="0">
              <a:latin typeface="Calibri" panose="020F0502020204030204" pitchFamily="34" charset="0"/>
              <a:cs typeface="Calibri" panose="020F0502020204030204" pitchFamily="34" charset="0"/>
            </a:endParaRPr>
          </a:p>
          <a:p>
            <a:pPr marL="342900" indent="-342900">
              <a:buClr>
                <a:srgbClr val="E64424"/>
              </a:buClr>
              <a:buFont typeface="Wingdings" panose="05000000000000000000" pitchFamily="2" charset="2"/>
              <a:buChar char="v"/>
            </a:pPr>
            <a:r>
              <a:rPr lang="nl-NL" dirty="0">
                <a:latin typeface="Calibri" panose="020F0502020204030204" pitchFamily="34" charset="0"/>
                <a:cs typeface="Calibri" panose="020F0502020204030204" pitchFamily="34" charset="0"/>
              </a:rPr>
              <a:t>Je maakt een persoonlijke “kaart” die je vroegere rollen laat zien, de vaardigheden die je hebt opgedaan en je toekomstige doelen.  </a:t>
            </a:r>
            <a:endParaRPr lang="sr-Latn-RS" dirty="0">
              <a:latin typeface="Calibri" panose="020F0502020204030204" pitchFamily="34" charset="0"/>
              <a:cs typeface="Calibri" panose="020F0502020204030204" pitchFamily="34" charset="0"/>
            </a:endParaRPr>
          </a:p>
          <a:p>
            <a:pPr>
              <a:buClr>
                <a:srgbClr val="E64424"/>
              </a:buClr>
            </a:pPr>
            <a:endParaRPr lang="sr-Latn-RS" dirty="0">
              <a:latin typeface="Calibri" panose="020F0502020204030204" pitchFamily="34" charset="0"/>
              <a:cs typeface="Calibri" panose="020F0502020204030204" pitchFamily="34" charset="0"/>
            </a:endParaRPr>
          </a:p>
          <a:p>
            <a:pPr marL="342900" indent="-342900">
              <a:buClr>
                <a:srgbClr val="E64424"/>
              </a:buClr>
              <a:buFont typeface="Wingdings" panose="05000000000000000000" pitchFamily="2" charset="2"/>
              <a:buChar char="v"/>
            </a:pPr>
            <a:r>
              <a:rPr lang="nl-NL" dirty="0">
                <a:latin typeface="Calibri" panose="020F0502020204030204" pitchFamily="34" charset="0"/>
                <a:cs typeface="Calibri" panose="020F0502020204030204" pitchFamily="34" charset="0"/>
              </a:rPr>
              <a:t>Het helpt je om te zien waar je nu staat — en waar je misschien naartoe wilt gaan.a</a:t>
            </a:r>
            <a:endParaRPr lang="en-GB" noProof="0" dirty="0">
              <a:latin typeface="Calibri" panose="020F0502020204030204" pitchFamily="34" charset="0"/>
              <a:cs typeface="Calibri" panose="020F0502020204030204" pitchFamily="34" charset="0"/>
            </a:endParaRPr>
          </a:p>
        </p:txBody>
      </p:sp>
      <p:pic>
        <p:nvPicPr>
          <p:cNvPr id="10" name="Marcador de Posição da Imagem 9">
            <a:extLst>
              <a:ext uri="{FF2B5EF4-FFF2-40B4-BE49-F238E27FC236}">
                <a16:creationId xmlns:a16="http://schemas.microsoft.com/office/drawing/2014/main" id="{C7FF30BA-3B6B-1CCE-024F-ADD72158C032}"/>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9" t="1000" r="-19" b="13997"/>
          <a:stretch/>
        </p:blipFill>
        <p:spPr>
          <a:xfrm>
            <a:off x="858" y="-33250"/>
            <a:ext cx="4567367" cy="6924502"/>
          </a:xfrm>
        </p:spPr>
      </p:pic>
    </p:spTree>
    <p:extLst>
      <p:ext uri="{BB962C8B-B14F-4D97-AF65-F5344CB8AC3E}">
        <p14:creationId xmlns:p14="http://schemas.microsoft.com/office/powerpoint/2010/main" val="801121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90F8B1-38CE-F596-2994-999B1E7126E4}"/>
              </a:ext>
            </a:extLst>
          </p:cNvPr>
          <p:cNvSpPr>
            <a:spLocks noGrp="1"/>
          </p:cNvSpPr>
          <p:nvPr>
            <p:ph type="body" sz="quarter" idx="10"/>
          </p:nvPr>
        </p:nvSpPr>
        <p:spPr/>
        <p:txBody>
          <a:bodyPr/>
          <a:lstStyle/>
          <a:p>
            <a:r>
              <a:rPr lang="nl-NL" dirty="0">
                <a:latin typeface="Calibri" panose="020F0502020204030204" pitchFamily="34" charset="0"/>
                <a:cs typeface="Calibri" panose="020F0502020204030204" pitchFamily="34" charset="0"/>
              </a:rPr>
              <a:t>Soorten vaardigheden die je kunt in kaart brengen</a:t>
            </a:r>
            <a:endParaRPr lang="en-GB" noProof="0" dirty="0">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2EA4C040-6B7B-D5C1-1EDC-FFB529E20E35}"/>
              </a:ext>
            </a:extLst>
          </p:cNvPr>
          <p:cNvSpPr>
            <a:spLocks noGrp="1"/>
          </p:cNvSpPr>
          <p:nvPr>
            <p:ph type="body" sz="quarter" idx="13"/>
          </p:nvPr>
        </p:nvSpPr>
        <p:spPr>
          <a:xfrm>
            <a:off x="298581" y="1262185"/>
            <a:ext cx="4902069" cy="4211515"/>
          </a:xfrm>
        </p:spPr>
        <p:txBody>
          <a:bodyPr lIns="91440" tIns="45720" rIns="91440" bIns="45720" anchor="t"/>
          <a:lstStyle/>
          <a:p>
            <a:r>
              <a:rPr lang="nl-NL" b="1" dirty="0">
                <a:solidFill>
                  <a:srgbClr val="E64424"/>
                </a:solidFill>
                <a:latin typeface="Calibri" panose="020F0502020204030204" pitchFamily="34" charset="0"/>
                <a:cs typeface="Calibri" panose="020F0502020204030204" pitchFamily="34" charset="0"/>
              </a:rPr>
              <a:t>Welke soorten vaardigheden kun je in kaart brengen</a:t>
            </a:r>
            <a:endParaRPr lang="sr-Latn-RS" b="1" dirty="0">
              <a:solidFill>
                <a:srgbClr val="E64424"/>
              </a:solidFill>
              <a:latin typeface="Calibri" panose="020F0502020204030204" pitchFamily="34" charset="0"/>
              <a:cs typeface="Calibri" panose="020F0502020204030204" pitchFamily="34" charset="0"/>
            </a:endParaRPr>
          </a:p>
          <a:p>
            <a:endParaRPr lang="en-GB" b="1" noProof="0" dirty="0">
              <a:latin typeface="Calibri" panose="020F0502020204030204" pitchFamily="34" charset="0"/>
              <a:cs typeface="Calibri" panose="020F0502020204030204" pitchFamily="34" charset="0"/>
            </a:endParaRPr>
          </a:p>
          <a:p>
            <a:pPr marL="342900" indent="-342900">
              <a:buClr>
                <a:srgbClr val="E280AC"/>
              </a:buClr>
              <a:buFont typeface="Wingdings" panose="05000000000000000000" pitchFamily="2" charset="2"/>
              <a:buChar char="Ø"/>
            </a:pPr>
            <a:r>
              <a:rPr lang="nl-NL" dirty="0">
                <a:latin typeface="Calibri" panose="020F0502020204030204" pitchFamily="34" charset="0"/>
                <a:cs typeface="Calibri" panose="020F0502020204030204" pitchFamily="34" charset="0"/>
              </a:rPr>
              <a:t>Technische vaardigheden (bijv. Excel gebruiken, een machine bedienen)  </a:t>
            </a:r>
            <a:endParaRPr lang="sr-Latn-RS" dirty="0">
              <a:latin typeface="Calibri" panose="020F0502020204030204" pitchFamily="34" charset="0"/>
              <a:cs typeface="Calibri" panose="020F0502020204030204" pitchFamily="34" charset="0"/>
            </a:endParaRPr>
          </a:p>
          <a:p>
            <a:pPr marL="342900" indent="-342900">
              <a:buClr>
                <a:srgbClr val="E280AC"/>
              </a:buClr>
              <a:buFont typeface="Wingdings" panose="05000000000000000000" pitchFamily="2" charset="2"/>
              <a:buChar char="Ø"/>
            </a:pPr>
            <a:r>
              <a:rPr lang="nl-NL" dirty="0">
                <a:latin typeface="Calibri"/>
                <a:ea typeface="Calibri"/>
                <a:cs typeface="Calibri"/>
              </a:rPr>
              <a:t>Overdraagbare of inzetbare vaardigheden (bijv. teamwork, probleemoplossing, projectplanning)  </a:t>
            </a:r>
            <a:endParaRPr lang="sr-Latn-RS" dirty="0">
              <a:latin typeface="Calibri"/>
              <a:ea typeface="Calibri"/>
              <a:cs typeface="Calibri"/>
            </a:endParaRPr>
          </a:p>
          <a:p>
            <a:pPr marL="342900" indent="-342900">
              <a:buClr>
                <a:srgbClr val="E280AC"/>
              </a:buClr>
              <a:buFont typeface="Wingdings" panose="05000000000000000000" pitchFamily="2" charset="2"/>
              <a:buChar char="Ø"/>
            </a:pPr>
            <a:r>
              <a:rPr lang="nl-NL" dirty="0">
                <a:latin typeface="Aptos"/>
                <a:cs typeface="Calibri"/>
              </a:rPr>
              <a:t>Sociale vaardigheden or interpersoonlijke vaardigheden</a:t>
            </a:r>
            <a:r>
              <a:rPr lang="nl-NL" dirty="0">
                <a:latin typeface="Calibri"/>
                <a:ea typeface="Calibri"/>
                <a:cs typeface="Calibri"/>
              </a:rPr>
              <a:t> (bijv. flexibel zijn, goed kunnen luisteren, kalm blijven onder druk)  </a:t>
            </a:r>
            <a:endParaRPr lang="sr-Latn-RS" dirty="0">
              <a:latin typeface="Calibri"/>
              <a:ea typeface="Calibri"/>
              <a:cs typeface="Calibri"/>
            </a:endParaRPr>
          </a:p>
          <a:p>
            <a:pPr marL="342900" indent="-342900">
              <a:buClr>
                <a:srgbClr val="E280AC"/>
              </a:buClr>
              <a:buFont typeface="Wingdings" panose="05000000000000000000" pitchFamily="2" charset="2"/>
              <a:buChar char="Ø"/>
            </a:pPr>
            <a:r>
              <a:rPr lang="nl-NL" dirty="0">
                <a:latin typeface="Calibri" panose="020F0502020204030204" pitchFamily="34" charset="0"/>
                <a:cs typeface="Calibri" panose="020F0502020204030204" pitchFamily="34" charset="0"/>
              </a:rPr>
              <a:t>Nieuwe vaardigheden die je ontwikkelt (bijv. wat je leert in HERA Labs)</a:t>
            </a:r>
            <a:endParaRPr lang="en-GB" noProof="0" dirty="0">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25909267-F925-2486-1E69-AF12972F541B}"/>
              </a:ext>
            </a:extLst>
          </p:cNvPr>
          <p:cNvSpPr>
            <a:spLocks noGrp="1"/>
          </p:cNvSpPr>
          <p:nvPr>
            <p:ph type="body" sz="quarter" idx="14"/>
          </p:nvPr>
        </p:nvSpPr>
        <p:spPr>
          <a:xfrm>
            <a:off x="5975350" y="1262185"/>
            <a:ext cx="5837035" cy="5307679"/>
          </a:xfrm>
        </p:spPr>
        <p:txBody>
          <a:bodyPr lIns="91440" tIns="45720" rIns="91440" bIns="45720" anchor="t"/>
          <a:lstStyle/>
          <a:p>
            <a:r>
              <a:rPr lang="nl-NL" b="1" dirty="0">
                <a:solidFill>
                  <a:srgbClr val="E64424"/>
                </a:solidFill>
                <a:latin typeface="Calibri" panose="020F0502020204030204" pitchFamily="34" charset="0"/>
                <a:cs typeface="Calibri" panose="020F0502020204030204" pitchFamily="34" charset="0"/>
              </a:rPr>
              <a:t>Waar je vaardigheden vandaan komen</a:t>
            </a:r>
            <a:endParaRPr lang="sr-Latn-RS" b="1" dirty="0">
              <a:solidFill>
                <a:srgbClr val="E64424"/>
              </a:solidFill>
              <a:latin typeface="Calibri" panose="020F0502020204030204" pitchFamily="34" charset="0"/>
              <a:cs typeface="Calibri" panose="020F0502020204030204" pitchFamily="34" charset="0"/>
            </a:endParaRPr>
          </a:p>
          <a:p>
            <a:endParaRPr lang="en-GB" b="1" noProof="0" dirty="0">
              <a:latin typeface="Calibri" panose="020F0502020204030204" pitchFamily="34" charset="0"/>
              <a:cs typeface="Calibri" panose="020F0502020204030204" pitchFamily="34" charset="0"/>
            </a:endParaRPr>
          </a:p>
          <a:p>
            <a:pPr marL="342900" indent="-342900">
              <a:buClr>
                <a:srgbClr val="E280AC"/>
              </a:buClr>
              <a:buFont typeface="Wingdings" panose="05000000000000000000" pitchFamily="2" charset="2"/>
              <a:buChar char="Ø"/>
            </a:pPr>
            <a:r>
              <a:rPr lang="en-GB" dirty="0">
                <a:latin typeface="Calibri" panose="020F0502020204030204" pitchFamily="34" charset="0"/>
                <a:cs typeface="Calibri" panose="020F0502020204030204" pitchFamily="34" charset="0"/>
              </a:rPr>
              <a:t>Banen die je </a:t>
            </a:r>
            <a:r>
              <a:rPr lang="en-GB" dirty="0" err="1">
                <a:latin typeface="Calibri" panose="020F0502020204030204" pitchFamily="34" charset="0"/>
                <a:cs typeface="Calibri" panose="020F0502020204030204" pitchFamily="34" charset="0"/>
              </a:rPr>
              <a:t>hebt</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gehad</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bijv</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kantoorwerk</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detailhandel</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mantelzorg</a:t>
            </a:r>
            <a:r>
              <a:rPr lang="en-GB" dirty="0">
                <a:latin typeface="Calibri" panose="020F0502020204030204" pitchFamily="34" charset="0"/>
                <a:cs typeface="Calibri" panose="020F0502020204030204" pitchFamily="34" charset="0"/>
              </a:rPr>
              <a:t>)  </a:t>
            </a:r>
            <a:endParaRPr lang="sr-Latn-RS" dirty="0">
              <a:latin typeface="Calibri" panose="020F0502020204030204" pitchFamily="34" charset="0"/>
              <a:cs typeface="Calibri" panose="020F0502020204030204" pitchFamily="34" charset="0"/>
            </a:endParaRPr>
          </a:p>
          <a:p>
            <a:pPr marL="342900" indent="-342900">
              <a:buClr>
                <a:srgbClr val="E280AC"/>
              </a:buClr>
              <a:buFont typeface="Wingdings" panose="05000000000000000000" pitchFamily="2" charset="2"/>
              <a:buChar char="Ø"/>
            </a:pPr>
            <a:r>
              <a:rPr lang="en-GB" dirty="0" err="1">
                <a:latin typeface="Calibri" panose="020F0502020204030204" pitchFamily="34" charset="0"/>
                <a:cs typeface="Calibri" panose="020F0502020204030204" pitchFamily="34" charset="0"/>
              </a:rPr>
              <a:t>Vrijwilligerswerk</a:t>
            </a:r>
            <a:r>
              <a:rPr lang="en-GB" dirty="0">
                <a:latin typeface="Calibri" panose="020F0502020204030204" pitchFamily="34" charset="0"/>
                <a:cs typeface="Calibri" panose="020F0502020204030204" pitchFamily="34" charset="0"/>
              </a:rPr>
              <a:t> of </a:t>
            </a:r>
            <a:r>
              <a:rPr lang="en-GB" dirty="0" err="1">
                <a:latin typeface="Calibri" panose="020F0502020204030204" pitchFamily="34" charset="0"/>
                <a:cs typeface="Calibri" panose="020F0502020204030204" pitchFamily="34" charset="0"/>
              </a:rPr>
              <a:t>gemeenschapsrollen</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bijv</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helpen</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bij</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schoolactiviteiten</a:t>
            </a:r>
            <a:r>
              <a:rPr lang="en-GB" dirty="0">
                <a:latin typeface="Calibri" panose="020F0502020204030204" pitchFamily="34" charset="0"/>
                <a:cs typeface="Calibri" panose="020F0502020204030204" pitchFamily="34" charset="0"/>
              </a:rPr>
              <a:t>, peer mentoring)  </a:t>
            </a:r>
            <a:endParaRPr lang="sr-Latn-RS" dirty="0">
              <a:latin typeface="Calibri" panose="020F0502020204030204" pitchFamily="34" charset="0"/>
              <a:cs typeface="Calibri" panose="020F0502020204030204" pitchFamily="34" charset="0"/>
            </a:endParaRPr>
          </a:p>
          <a:p>
            <a:pPr marL="342900" indent="-342900">
              <a:buClr>
                <a:srgbClr val="E280AC"/>
              </a:buClr>
              <a:buFont typeface="Wingdings" panose="05000000000000000000" pitchFamily="2" charset="2"/>
              <a:buChar char="Ø"/>
            </a:pPr>
            <a:r>
              <a:rPr lang="en-GB" dirty="0" err="1">
                <a:latin typeface="Calibri" panose="020F0502020204030204" pitchFamily="34" charset="0"/>
                <a:cs typeface="Calibri" panose="020F0502020204030204" pitchFamily="34" charset="0"/>
              </a:rPr>
              <a:t>Onderwijs</a:t>
            </a:r>
            <a:r>
              <a:rPr lang="en-GB" dirty="0">
                <a:latin typeface="Calibri" panose="020F0502020204030204" pitchFamily="34" charset="0"/>
                <a:cs typeface="Calibri" panose="020F0502020204030204" pitchFamily="34" charset="0"/>
              </a:rPr>
              <a:t> &amp; training (</a:t>
            </a:r>
            <a:r>
              <a:rPr lang="en-GB" dirty="0" err="1">
                <a:latin typeface="Calibri" panose="020F0502020204030204" pitchFamily="34" charset="0"/>
                <a:cs typeface="Calibri" panose="020F0502020204030204" pitchFamily="34" charset="0"/>
              </a:rPr>
              <a:t>bijv</a:t>
            </a:r>
            <a:r>
              <a:rPr lang="en-GB" dirty="0">
                <a:latin typeface="Calibri" panose="020F0502020204030204" pitchFamily="34" charset="0"/>
                <a:cs typeface="Calibri" panose="020F0502020204030204" pitchFamily="34" charset="0"/>
              </a:rPr>
              <a:t>. workshops, online </a:t>
            </a:r>
            <a:r>
              <a:rPr lang="en-GB" dirty="0" err="1">
                <a:latin typeface="Calibri" panose="020F0502020204030204" pitchFamily="34" charset="0"/>
                <a:cs typeface="Calibri" panose="020F0502020204030204" pitchFamily="34" charset="0"/>
              </a:rPr>
              <a:t>cursussen</a:t>
            </a:r>
            <a:r>
              <a:rPr lang="en-GB" dirty="0">
                <a:latin typeface="Calibri" panose="020F0502020204030204" pitchFamily="34" charset="0"/>
                <a:cs typeface="Calibri" panose="020F0502020204030204" pitchFamily="34" charset="0"/>
              </a:rPr>
              <a:t>, diploma’s)  </a:t>
            </a:r>
            <a:endParaRPr lang="sr-Latn-RS" dirty="0">
              <a:latin typeface="Calibri" panose="020F0502020204030204" pitchFamily="34" charset="0"/>
              <a:cs typeface="Calibri" panose="020F0502020204030204" pitchFamily="34" charset="0"/>
            </a:endParaRPr>
          </a:p>
          <a:p>
            <a:pPr marL="342900" indent="-342900">
              <a:buClr>
                <a:srgbClr val="E280AC"/>
              </a:buClr>
              <a:buFont typeface="Wingdings" panose="05000000000000000000" pitchFamily="2" charset="2"/>
              <a:buChar char="Ø"/>
            </a:pPr>
            <a:r>
              <a:rPr lang="en-GB" dirty="0" err="1">
                <a:latin typeface="Calibri" panose="020F0502020204030204" pitchFamily="34" charset="0"/>
                <a:cs typeface="Calibri" panose="020F0502020204030204" pitchFamily="34" charset="0"/>
              </a:rPr>
              <a:t>Dagelijks</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leven</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bijv</a:t>
            </a:r>
            <a:r>
              <a:rPr lang="en-GB" dirty="0">
                <a:latin typeface="Calibri" panose="020F0502020204030204" pitchFamily="34" charset="0"/>
                <a:cs typeface="Calibri" panose="020F0502020204030204" pitchFamily="34" charset="0"/>
              </a:rPr>
              <a:t>. het </a:t>
            </a:r>
            <a:r>
              <a:rPr lang="en-GB" dirty="0" err="1">
                <a:latin typeface="Calibri" panose="020F0502020204030204" pitchFamily="34" charset="0"/>
                <a:cs typeface="Calibri" panose="020F0502020204030204" pitchFamily="34" charset="0"/>
              </a:rPr>
              <a:t>plannen</a:t>
            </a:r>
            <a:r>
              <a:rPr lang="en-GB" dirty="0">
                <a:latin typeface="Calibri" panose="020F0502020204030204" pitchFamily="34" charset="0"/>
                <a:cs typeface="Calibri" panose="020F0502020204030204" pitchFamily="34" charset="0"/>
              </a:rPr>
              <a:t> van </a:t>
            </a:r>
            <a:r>
              <a:rPr lang="en-GB" dirty="0" err="1">
                <a:latin typeface="Calibri" panose="020F0502020204030204" pitchFamily="34" charset="0"/>
                <a:cs typeface="Calibri" panose="020F0502020204030204" pitchFamily="34" charset="0"/>
              </a:rPr>
              <a:t>familie-evenementen</a:t>
            </a:r>
            <a:r>
              <a:rPr lang="en-GB" dirty="0">
                <a:latin typeface="Calibri" panose="020F0502020204030204" pitchFamily="34" charset="0"/>
                <a:cs typeface="Calibri" panose="020F0502020204030204" pitchFamily="34" charset="0"/>
              </a:rPr>
              <a:t> = </a:t>
            </a:r>
            <a:r>
              <a:rPr lang="en-GB" dirty="0" err="1">
                <a:latin typeface="Calibri" panose="020F0502020204030204" pitchFamily="34" charset="0"/>
                <a:cs typeface="Calibri" panose="020F0502020204030204" pitchFamily="34" charset="0"/>
              </a:rPr>
              <a:t>organisatietalent</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bloggen</a:t>
            </a:r>
            <a:r>
              <a:rPr lang="en-GB" dirty="0">
                <a:latin typeface="Calibri" panose="020F0502020204030204" pitchFamily="34" charset="0"/>
                <a:cs typeface="Calibri" panose="020F0502020204030204" pitchFamily="34" charset="0"/>
              </a:rPr>
              <a:t> = </a:t>
            </a:r>
            <a:r>
              <a:rPr lang="en-GB" dirty="0" err="1">
                <a:latin typeface="Calibri" panose="020F0502020204030204" pitchFamily="34" charset="0"/>
                <a:cs typeface="Calibri" panose="020F0502020204030204" pitchFamily="34" charset="0"/>
              </a:rPr>
              <a:t>communicatie</a:t>
            </a:r>
            <a:r>
              <a:rPr lang="en-GB" dirty="0">
                <a:latin typeface="Calibri" panose="020F0502020204030204" pitchFamily="34" charset="0"/>
                <a:cs typeface="Calibri" panose="020F0502020204030204" pitchFamily="34" charset="0"/>
              </a:rPr>
              <a:t>)</a:t>
            </a:r>
            <a:endParaRPr lang="en-GB" b="1" noProof="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59398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24541-A0A9-F15C-468E-7EC324485F2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4602078-685A-7458-D919-59C4331B931E}"/>
              </a:ext>
            </a:extLst>
          </p:cNvPr>
          <p:cNvSpPr>
            <a:spLocks noGrp="1"/>
          </p:cNvSpPr>
          <p:nvPr>
            <p:ph type="body" sz="quarter" idx="10"/>
          </p:nvPr>
        </p:nvSpPr>
        <p:spPr>
          <a:xfrm>
            <a:off x="6519553" y="213428"/>
            <a:ext cx="6866312" cy="909518"/>
          </a:xfrm>
        </p:spPr>
        <p:txBody>
          <a:bodyPr lIns="91440" tIns="45720" rIns="91440" bIns="45720" anchor="t"/>
          <a:lstStyle/>
          <a:p>
            <a:r>
              <a:rPr lang="en-GB" dirty="0" err="1">
                <a:latin typeface="Calibri" panose="020F0502020204030204" pitchFamily="34" charset="0"/>
                <a:cs typeface="Calibri" panose="020F0502020204030204" pitchFamily="34" charset="0"/>
              </a:rPr>
              <a:t>Zelf</a:t>
            </a:r>
            <a:r>
              <a:rPr lang="en-GB" dirty="0">
                <a:latin typeface="Calibri" panose="020F0502020204030204" pitchFamily="34" charset="0"/>
                <a:cs typeface="Calibri" panose="020F0502020204030204" pitchFamily="34" charset="0"/>
              </a:rPr>
              <a:t>-mapping </a:t>
            </a:r>
            <a:r>
              <a:rPr lang="en-GB" dirty="0" err="1">
                <a:latin typeface="Calibri" panose="020F0502020204030204" pitchFamily="34" charset="0"/>
                <a:cs typeface="Calibri" panose="020F0502020204030204" pitchFamily="34" charset="0"/>
              </a:rPr>
              <a:t>oefening</a:t>
            </a:r>
            <a:endParaRPr lang="en-GB" noProof="0" dirty="0">
              <a:latin typeface="Calibri" panose="020F0502020204030204" pitchFamily="34" charset="0"/>
              <a:ea typeface="MingLiU_HKSCS"/>
              <a:cs typeface="Calibri" panose="020F0502020204030204" pitchFamily="34" charset="0"/>
            </a:endParaRPr>
          </a:p>
        </p:txBody>
      </p:sp>
      <p:sp>
        <p:nvSpPr>
          <p:cNvPr id="3" name="Text Placeholder 2">
            <a:extLst>
              <a:ext uri="{FF2B5EF4-FFF2-40B4-BE49-F238E27FC236}">
                <a16:creationId xmlns:a16="http://schemas.microsoft.com/office/drawing/2014/main" id="{1C054B1E-DD0B-B112-AF60-7A0758940F75}"/>
              </a:ext>
            </a:extLst>
          </p:cNvPr>
          <p:cNvSpPr>
            <a:spLocks noGrp="1"/>
          </p:cNvSpPr>
          <p:nvPr>
            <p:ph type="body" sz="quarter" idx="14"/>
          </p:nvPr>
        </p:nvSpPr>
        <p:spPr>
          <a:xfrm>
            <a:off x="6427961" y="818475"/>
            <a:ext cx="5475281" cy="4116528"/>
          </a:xfrm>
        </p:spPr>
        <p:txBody>
          <a:bodyPr lIns="91440" tIns="45720" rIns="91440" bIns="45720" anchor="t"/>
          <a:lstStyle/>
          <a:p>
            <a:pPr marL="342900" indent="-342900">
              <a:buFont typeface="Arial" panose="020B0604020202020204" pitchFamily="34" charset="0"/>
              <a:buChar char="•"/>
            </a:pPr>
            <a:r>
              <a:rPr lang="en-GB" b="1" dirty="0">
                <a:solidFill>
                  <a:srgbClr val="E280AC"/>
                </a:solidFill>
                <a:latin typeface="Calibri" panose="020F0502020204030204" pitchFamily="34" charset="0"/>
                <a:cs typeface="Calibri" panose="020F0502020204030204" pitchFamily="34" charset="0"/>
              </a:rPr>
              <a:t>Midden “</a:t>
            </a:r>
            <a:r>
              <a:rPr lang="en-GB" b="1" dirty="0" err="1">
                <a:solidFill>
                  <a:srgbClr val="E280AC"/>
                </a:solidFill>
                <a:latin typeface="Calibri" panose="020F0502020204030204" pitchFamily="34" charset="0"/>
                <a:cs typeface="Calibri" panose="020F0502020204030204" pitchFamily="34" charset="0"/>
              </a:rPr>
              <a:t>Jij</a:t>
            </a:r>
            <a:r>
              <a:rPr lang="en-GB" b="1" dirty="0">
                <a:solidFill>
                  <a:srgbClr val="E280AC"/>
                </a:solidFill>
                <a:latin typeface="Calibri" panose="020F0502020204030204" pitchFamily="34" charset="0"/>
                <a:cs typeface="Calibri" panose="020F0502020204030204" pitchFamily="34" charset="0"/>
              </a:rPr>
              <a:t>”:</a:t>
            </a:r>
            <a:r>
              <a:rPr lang="sr-Latn-RS" b="1" dirty="0">
                <a:solidFill>
                  <a:srgbClr val="E280AC"/>
                </a:solidFill>
                <a:latin typeface="Calibri" panose="020F0502020204030204" pitchFamily="34" charset="0"/>
                <a:cs typeface="Calibri" panose="020F0502020204030204" pitchFamily="34" charset="0"/>
              </a:rPr>
              <a:t> </a:t>
            </a:r>
            <a:r>
              <a:rPr lang="nl-NL" dirty="0">
                <a:latin typeface="Calibri" panose="020F0502020204030204" pitchFamily="34" charset="0"/>
                <a:cs typeface="Calibri" panose="020F0502020204030204" pitchFamily="34" charset="0"/>
              </a:rPr>
              <a:t>Plaats jezelf in het midden (schrijf je naam op of gebruik een plakbriefje).</a:t>
            </a:r>
            <a:endParaRPr lang="en-GB" noProof="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b="1" dirty="0" err="1">
                <a:solidFill>
                  <a:srgbClr val="E280AC"/>
                </a:solidFill>
                <a:latin typeface="Calibri" panose="020F0502020204030204" pitchFamily="34" charset="0"/>
                <a:cs typeface="Calibri" panose="020F0502020204030204" pitchFamily="34" charset="0"/>
              </a:rPr>
              <a:t>Uitstralende</a:t>
            </a:r>
            <a:r>
              <a:rPr lang="en-GB" b="1" dirty="0">
                <a:solidFill>
                  <a:srgbClr val="E280AC"/>
                </a:solidFill>
                <a:latin typeface="Calibri" panose="020F0502020204030204" pitchFamily="34" charset="0"/>
                <a:cs typeface="Calibri" panose="020F0502020204030204" pitchFamily="34" charset="0"/>
              </a:rPr>
              <a:t> </a:t>
            </a:r>
            <a:r>
              <a:rPr lang="en-GB" b="1" dirty="0" err="1">
                <a:solidFill>
                  <a:srgbClr val="E280AC"/>
                </a:solidFill>
                <a:latin typeface="Calibri" panose="020F0502020204030204" pitchFamily="34" charset="0"/>
                <a:cs typeface="Calibri" panose="020F0502020204030204" pitchFamily="34" charset="0"/>
              </a:rPr>
              <a:t>knooppunten</a:t>
            </a:r>
            <a:r>
              <a:rPr lang="en-GB" b="1" noProof="0" dirty="0">
                <a:solidFill>
                  <a:srgbClr val="E280AC"/>
                </a:solidFill>
                <a:latin typeface="Calibri" panose="020F0502020204030204" pitchFamily="34" charset="0"/>
                <a:cs typeface="Calibri" panose="020F0502020204030204" pitchFamily="34" charset="0"/>
              </a:rPr>
              <a:t>: </a:t>
            </a:r>
            <a:r>
              <a:rPr lang="nl-NL" dirty="0">
                <a:latin typeface="Calibri" panose="020F0502020204030204" pitchFamily="34" charset="0"/>
                <a:cs typeface="Calibri" panose="020F0502020204030204" pitchFamily="34" charset="0"/>
              </a:rPr>
              <a:t>Rondom jezelf plaats je cirkels of vakjes voor elke belangrijke ervaring of rol.</a:t>
            </a:r>
            <a:endParaRPr lang="en-GB"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b="1" dirty="0">
                <a:solidFill>
                  <a:srgbClr val="E280AC"/>
                </a:solidFill>
                <a:latin typeface="Calibri" panose="020F0502020204030204" pitchFamily="34" charset="0"/>
                <a:cs typeface="Calibri" panose="020F0502020204030204" pitchFamily="34" charset="0"/>
              </a:rPr>
              <a:t>Van </a:t>
            </a:r>
            <a:r>
              <a:rPr lang="en-GB" b="1" dirty="0" err="1">
                <a:solidFill>
                  <a:srgbClr val="E280AC"/>
                </a:solidFill>
                <a:latin typeface="Calibri" panose="020F0502020204030204" pitchFamily="34" charset="0"/>
                <a:cs typeface="Calibri" panose="020F0502020204030204" pitchFamily="34" charset="0"/>
              </a:rPr>
              <a:t>leven</a:t>
            </a:r>
            <a:r>
              <a:rPr lang="en-GB" b="1" dirty="0">
                <a:solidFill>
                  <a:srgbClr val="E280AC"/>
                </a:solidFill>
                <a:latin typeface="Calibri" panose="020F0502020204030204" pitchFamily="34" charset="0"/>
                <a:cs typeface="Calibri" panose="020F0502020204030204" pitchFamily="34" charset="0"/>
              </a:rPr>
              <a:t> </a:t>
            </a:r>
            <a:r>
              <a:rPr lang="en-GB" b="1" dirty="0" err="1">
                <a:solidFill>
                  <a:srgbClr val="E280AC"/>
                </a:solidFill>
                <a:latin typeface="Calibri" panose="020F0502020204030204" pitchFamily="34" charset="0"/>
                <a:cs typeface="Calibri" panose="020F0502020204030204" pitchFamily="34" charset="0"/>
              </a:rPr>
              <a:t>naar</a:t>
            </a:r>
            <a:r>
              <a:rPr lang="en-GB" b="1" dirty="0">
                <a:solidFill>
                  <a:srgbClr val="E280AC"/>
                </a:solidFill>
                <a:latin typeface="Calibri" panose="020F0502020204030204" pitchFamily="34" charset="0"/>
                <a:cs typeface="Calibri" panose="020F0502020204030204" pitchFamily="34" charset="0"/>
              </a:rPr>
              <a:t> </a:t>
            </a:r>
            <a:r>
              <a:rPr lang="en-GB" b="1" dirty="0" err="1">
                <a:solidFill>
                  <a:srgbClr val="E280AC"/>
                </a:solidFill>
                <a:latin typeface="Calibri" panose="020F0502020204030204" pitchFamily="34" charset="0"/>
                <a:cs typeface="Calibri" panose="020F0502020204030204" pitchFamily="34" charset="0"/>
              </a:rPr>
              <a:t>vaardigheden</a:t>
            </a:r>
            <a:r>
              <a:rPr lang="en-GB" b="1" dirty="0">
                <a:solidFill>
                  <a:srgbClr val="E280AC"/>
                </a:solidFill>
                <a:latin typeface="Calibri" panose="020F0502020204030204" pitchFamily="34" charset="0"/>
                <a:cs typeface="Calibri" panose="020F0502020204030204" pitchFamily="34" charset="0"/>
              </a:rPr>
              <a:t>: </a:t>
            </a:r>
            <a:r>
              <a:rPr lang="nl-NL" dirty="0">
                <a:latin typeface="Calibri" panose="020F0502020204030204" pitchFamily="34" charset="0"/>
                <a:cs typeface="Calibri" panose="020F0502020204030204" pitchFamily="34" charset="0"/>
              </a:rPr>
              <a:t>Vanuit elke cirkel trek je lijnen waarop je de specifieke vaardigheden noteert die je daar hebt opgedaan.</a:t>
            </a:r>
            <a:endParaRPr lang="en-GB" noProof="0" dirty="0">
              <a:solidFill>
                <a:srgbClr val="3B3838"/>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b="1" dirty="0" err="1">
                <a:solidFill>
                  <a:srgbClr val="E280AC"/>
                </a:solidFill>
                <a:latin typeface="Calibri" panose="020F0502020204030204" pitchFamily="34" charset="0"/>
                <a:cs typeface="Calibri" panose="020F0502020204030204" pitchFamily="34" charset="0"/>
              </a:rPr>
              <a:t>Mijlpalen</a:t>
            </a:r>
            <a:r>
              <a:rPr lang="en-GB" b="1" dirty="0">
                <a:solidFill>
                  <a:srgbClr val="E280AC"/>
                </a:solidFill>
                <a:latin typeface="Calibri" panose="020F0502020204030204" pitchFamily="34" charset="0"/>
                <a:cs typeface="Calibri" panose="020F0502020204030204" pitchFamily="34" charset="0"/>
              </a:rPr>
              <a:t> </a:t>
            </a:r>
            <a:r>
              <a:rPr lang="en-GB" b="1" dirty="0" err="1">
                <a:solidFill>
                  <a:srgbClr val="E280AC"/>
                </a:solidFill>
                <a:latin typeface="Calibri" panose="020F0502020204030204" pitchFamily="34" charset="0"/>
                <a:cs typeface="Calibri" panose="020F0502020204030204" pitchFamily="34" charset="0"/>
              </a:rPr>
              <a:t>en</a:t>
            </a:r>
            <a:r>
              <a:rPr lang="en-GB" b="1" dirty="0">
                <a:solidFill>
                  <a:srgbClr val="E280AC"/>
                </a:solidFill>
                <a:latin typeface="Calibri" panose="020F0502020204030204" pitchFamily="34" charset="0"/>
                <a:cs typeface="Calibri" panose="020F0502020204030204" pitchFamily="34" charset="0"/>
              </a:rPr>
              <a:t> </a:t>
            </a:r>
            <a:r>
              <a:rPr lang="en-GB" b="1" dirty="0" err="1">
                <a:solidFill>
                  <a:srgbClr val="E280AC"/>
                </a:solidFill>
                <a:latin typeface="Calibri" panose="020F0502020204030204" pitchFamily="34" charset="0"/>
                <a:cs typeface="Calibri" panose="020F0502020204030204" pitchFamily="34" charset="0"/>
              </a:rPr>
              <a:t>doelen</a:t>
            </a:r>
            <a:r>
              <a:rPr lang="en-GB" b="1" noProof="0" dirty="0">
                <a:solidFill>
                  <a:srgbClr val="E280AC"/>
                </a:solidFill>
                <a:latin typeface="Calibri" panose="020F0502020204030204" pitchFamily="34" charset="0"/>
                <a:cs typeface="Calibri" panose="020F0502020204030204" pitchFamily="34" charset="0"/>
              </a:rPr>
              <a:t>: </a:t>
            </a:r>
            <a:r>
              <a:rPr lang="nl-NL" dirty="0">
                <a:latin typeface="Calibri" panose="020F0502020204030204" pitchFamily="34" charset="0"/>
                <a:cs typeface="Calibri" panose="020F0502020204030204" pitchFamily="34" charset="0"/>
              </a:rPr>
              <a:t>Markeer toekomstgerichte “mijlpalen” of belangrijke momenten die je richting je einddoel leiden.</a:t>
            </a:r>
            <a:endParaRPr lang="en-GB" b="1" noProof="0" dirty="0">
              <a:latin typeface="Calibri" panose="020F0502020204030204" pitchFamily="34" charset="0"/>
              <a:cs typeface="Calibri" panose="020F0502020204030204" pitchFamily="34" charset="0"/>
            </a:endParaRPr>
          </a:p>
        </p:txBody>
      </p:sp>
      <p:pic>
        <p:nvPicPr>
          <p:cNvPr id="10" name="Picture Placeholder 9" descr="A diagram of a self-map&#10;&#10;AI-generated content may be incorrect.">
            <a:extLst>
              <a:ext uri="{FF2B5EF4-FFF2-40B4-BE49-F238E27FC236}">
                <a16:creationId xmlns:a16="http://schemas.microsoft.com/office/drawing/2014/main" id="{2CB89CF6-55D4-B2ED-CFD6-DFEC1FC756D7}"/>
              </a:ext>
            </a:extLst>
          </p:cNvPr>
          <p:cNvPicPr>
            <a:picLocks noGrp="1" noChangeAspect="1"/>
          </p:cNvPicPr>
          <p:nvPr>
            <p:ph type="pic" sz="quarter" idx="11"/>
          </p:nvPr>
        </p:nvPicPr>
        <p:blipFill>
          <a:blip r:embed="rId2"/>
          <a:srcRect l="8880" t="46" r="8929" b="4618"/>
          <a:stretch>
            <a:fillRect/>
          </a:stretch>
        </p:blipFill>
        <p:spPr>
          <a:xfrm>
            <a:off x="1588" y="0"/>
            <a:ext cx="6089972" cy="6816353"/>
          </a:xfrm>
          <a:prstGeom prst="rect">
            <a:avLst/>
          </a:prstGeom>
        </p:spPr>
      </p:pic>
    </p:spTree>
    <p:extLst>
      <p:ext uri="{BB962C8B-B14F-4D97-AF65-F5344CB8AC3E}">
        <p14:creationId xmlns:p14="http://schemas.microsoft.com/office/powerpoint/2010/main" val="2074784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26C0B-8FE5-4149-1EA4-B5D759558AF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28B7498-0842-D46D-C46A-BFE071043EDB}"/>
              </a:ext>
            </a:extLst>
          </p:cNvPr>
          <p:cNvSpPr>
            <a:spLocks noGrp="1"/>
          </p:cNvSpPr>
          <p:nvPr>
            <p:ph type="body" sz="quarter" idx="10"/>
          </p:nvPr>
        </p:nvSpPr>
        <p:spPr>
          <a:xfrm>
            <a:off x="432260" y="3142210"/>
            <a:ext cx="6705657" cy="1762299"/>
          </a:xfrm>
        </p:spPr>
        <p:txBody>
          <a:bodyPr lIns="91440" tIns="45720" rIns="91440" bIns="45720" anchor="t"/>
          <a:lstStyle/>
          <a:p>
            <a:r>
              <a:rPr lang="nl-NL" dirty="0">
                <a:latin typeface="Calibri" panose="020F0502020204030204" pitchFamily="34" charset="0"/>
                <a:cs typeface="Calibri" panose="020F0502020204030204" pitchFamily="34" charset="0"/>
              </a:rPr>
              <a:t>UNIT 2.3: De kloof overbruggen</a:t>
            </a:r>
            <a:endParaRPr lang="en-GB" noProof="0" dirty="0">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1556258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6127144-DAED-659E-884F-11F9E0D9D9BA}"/>
              </a:ext>
            </a:extLst>
          </p:cNvPr>
          <p:cNvSpPr>
            <a:spLocks noGrp="1"/>
          </p:cNvSpPr>
          <p:nvPr>
            <p:ph type="body" sz="quarter" idx="11"/>
          </p:nvPr>
        </p:nvSpPr>
        <p:spPr/>
        <p:txBody>
          <a:bodyPr lIns="91440" tIns="45720" rIns="91440" bIns="45720" anchor="t"/>
          <a:lstStyle/>
          <a:p>
            <a:r>
              <a:rPr lang="nl-NL" dirty="0">
                <a:latin typeface="Calibri" panose="020F0502020204030204" pitchFamily="34" charset="0"/>
                <a:cs typeface="Calibri" panose="020F0502020204030204" pitchFamily="34" charset="0"/>
              </a:rPr>
              <a:t>Inzicht in vaardigheidskloven en de kracht van zelfevaluatie</a:t>
            </a:r>
            <a:endParaRPr lang="en-GB" noProof="0" dirty="0">
              <a:latin typeface="Calibri" panose="020F0502020204030204" pitchFamily="34" charset="0"/>
              <a:ea typeface="Calibri"/>
              <a:cs typeface="Calibri" panose="020F0502020204030204" pitchFamily="34" charset="0"/>
            </a:endParaRPr>
          </a:p>
        </p:txBody>
      </p:sp>
      <p:sp>
        <p:nvSpPr>
          <p:cNvPr id="6" name="Text Placeholder 5">
            <a:extLst>
              <a:ext uri="{FF2B5EF4-FFF2-40B4-BE49-F238E27FC236}">
                <a16:creationId xmlns:a16="http://schemas.microsoft.com/office/drawing/2014/main" id="{0553FC39-F80B-CCE8-AF8A-3FB565E4EAC0}"/>
              </a:ext>
            </a:extLst>
          </p:cNvPr>
          <p:cNvSpPr>
            <a:spLocks noGrp="1"/>
          </p:cNvSpPr>
          <p:nvPr>
            <p:ph type="body" sz="quarter" idx="13"/>
          </p:nvPr>
        </p:nvSpPr>
        <p:spPr>
          <a:xfrm>
            <a:off x="362080" y="1748323"/>
            <a:ext cx="6861678" cy="4768365"/>
          </a:xfrm>
        </p:spPr>
        <p:txBody>
          <a:bodyPr lIns="91440" tIns="45720" rIns="91440" bIns="45720" anchor="t"/>
          <a:lstStyle/>
          <a:p>
            <a:pPr marL="285750" indent="-285750" algn="just">
              <a:buChar char="•"/>
            </a:pPr>
            <a:r>
              <a:rPr lang="nl-NL" b="1" dirty="0">
                <a:solidFill>
                  <a:srgbClr val="E64424"/>
                </a:solidFill>
                <a:latin typeface="Calibri" panose="020F0502020204030204" pitchFamily="34" charset="0"/>
                <a:ea typeface="Calibri"/>
                <a:cs typeface="Calibri" panose="020F0502020204030204" pitchFamily="34" charset="0"/>
              </a:rPr>
              <a:t>Inzicht in vaardigheidskloven: </a:t>
            </a:r>
            <a:r>
              <a:rPr lang="nl-NL" dirty="0">
                <a:latin typeface="Calibri" panose="020F0502020204030204" pitchFamily="34" charset="0"/>
                <a:cs typeface="Calibri" panose="020F0502020204030204" pitchFamily="34" charset="0"/>
              </a:rPr>
              <a:t>Vaardigheidskloven kunnen worden gedefinieerd als het verschil tussen de vaardigheden waar werkgevers om vragen en de vaardigheden die hun werknemers daadwerkelijk bezitten. Deze kloven worden steeds duidelijker in het digitale tijdperk, omdat nieuwe technologieën en de evolutie van bedrijfsmodellen functierollen voortdurend opnieuw vormgeven</a:t>
            </a:r>
            <a:r>
              <a:rPr lang="sr-Latn-RS" dirty="0">
                <a:latin typeface="Calibri" panose="020F0502020204030204" pitchFamily="34" charset="0"/>
                <a:cs typeface="Calibri" panose="020F0502020204030204" pitchFamily="34" charset="0"/>
              </a:rPr>
              <a:t>.</a:t>
            </a:r>
            <a:endParaRPr lang="en-GB" dirty="0">
              <a:latin typeface="Calibri" panose="020F0502020204030204" pitchFamily="34" charset="0"/>
              <a:cs typeface="Calibri" panose="020F0502020204030204" pitchFamily="34" charset="0"/>
            </a:endParaRPr>
          </a:p>
          <a:p>
            <a:pPr marL="285750" indent="-285750" algn="just">
              <a:buChar char="•"/>
            </a:pPr>
            <a:r>
              <a:rPr lang="nl-NL" b="1" dirty="0">
                <a:solidFill>
                  <a:srgbClr val="E64424"/>
                </a:solidFill>
                <a:latin typeface="Calibri" panose="020F0502020204030204" pitchFamily="34" charset="0"/>
                <a:ea typeface="Calibri"/>
                <a:cs typeface="Calibri" panose="020F0502020204030204" pitchFamily="34" charset="0"/>
              </a:rPr>
              <a:t>De kracht van zelfevaluatie: </a:t>
            </a:r>
            <a:r>
              <a:rPr lang="nl-NL" dirty="0">
                <a:latin typeface="Calibri" panose="020F0502020204030204" pitchFamily="34" charset="0"/>
                <a:cs typeface="Calibri" panose="020F0502020204030204" pitchFamily="34" charset="0"/>
              </a:rPr>
              <a:t>Zelfevaluatie is een krachtig hulpmiddel om deze vaardigheidskloven te identificeren en aan te pakken. Regelmatige zelfevaluatie helpt individuen niet alleen om op de hoogte te blijven van veranderende eisen in de sector, maar laat ook hun aanpassingsvermogen zien aan potentiële werkgevers, wat hun carrièremogelijkheden vergroot.</a:t>
            </a:r>
            <a:endParaRPr lang="en-GB" dirty="0">
              <a:latin typeface="Calibri" panose="020F0502020204030204" pitchFamily="34" charset="0"/>
              <a:cs typeface="Calibri" panose="020F0502020204030204" pitchFamily="34" charset="0"/>
            </a:endParaRPr>
          </a:p>
        </p:txBody>
      </p:sp>
      <p:pic>
        <p:nvPicPr>
          <p:cNvPr id="9" name="Picture Placeholder 8" descr="A group of women sitting at a table&#10;&#10;AI-generated content may be incorrect.">
            <a:extLst>
              <a:ext uri="{FF2B5EF4-FFF2-40B4-BE49-F238E27FC236}">
                <a16:creationId xmlns:a16="http://schemas.microsoft.com/office/drawing/2014/main" id="{38F58EB3-6896-5A4C-E1BD-07852EFB1B71}"/>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29473" r="29473"/>
          <a:stretch>
            <a:fillRect/>
          </a:stretch>
        </p:blipFill>
        <p:spPr/>
      </p:pic>
    </p:spTree>
    <p:extLst>
      <p:ext uri="{BB962C8B-B14F-4D97-AF65-F5344CB8AC3E}">
        <p14:creationId xmlns:p14="http://schemas.microsoft.com/office/powerpoint/2010/main" val="1077361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4F3FD46-D029-0B6E-B332-17B23A3A6BCF}"/>
              </a:ext>
            </a:extLst>
          </p:cNvPr>
          <p:cNvSpPr>
            <a:spLocks noGrp="1"/>
          </p:cNvSpPr>
          <p:nvPr>
            <p:ph type="body" sz="quarter" idx="11"/>
          </p:nvPr>
        </p:nvSpPr>
        <p:spPr>
          <a:xfrm>
            <a:off x="362079" y="253012"/>
            <a:ext cx="8556143" cy="819432"/>
          </a:xfrm>
        </p:spPr>
        <p:txBody>
          <a:bodyPr/>
          <a:lstStyle/>
          <a:p>
            <a:r>
              <a:rPr lang="nl-NL" dirty="0">
                <a:latin typeface="Calibri" panose="020F0502020204030204" pitchFamily="34" charset="0"/>
                <a:cs typeface="Calibri" panose="020F0502020204030204" pitchFamily="34" charset="0"/>
              </a:rPr>
              <a:t>Hoe kun je vaardigheidskloven herkennen en aanpakken</a:t>
            </a:r>
            <a:endParaRPr lang="en-GB" noProof="0" dirty="0">
              <a:latin typeface="Calibri" panose="020F0502020204030204" pitchFamily="34" charset="0"/>
              <a:cs typeface="Calibri" panose="020F0502020204030204" pitchFamily="34" charset="0"/>
            </a:endParaRPr>
          </a:p>
        </p:txBody>
      </p:sp>
      <p:sp>
        <p:nvSpPr>
          <p:cNvPr id="3" name="Marcador de Posição do Texto 2">
            <a:extLst>
              <a:ext uri="{FF2B5EF4-FFF2-40B4-BE49-F238E27FC236}">
                <a16:creationId xmlns:a16="http://schemas.microsoft.com/office/drawing/2014/main" id="{1B102BB2-6B02-6CD3-C4B3-EF8720074FDE}"/>
              </a:ext>
            </a:extLst>
          </p:cNvPr>
          <p:cNvSpPr>
            <a:spLocks noGrp="1"/>
          </p:cNvSpPr>
          <p:nvPr>
            <p:ph type="body" sz="quarter" idx="13"/>
          </p:nvPr>
        </p:nvSpPr>
        <p:spPr>
          <a:xfrm>
            <a:off x="298451" y="1325457"/>
            <a:ext cx="7170754" cy="5191232"/>
          </a:xfrm>
        </p:spPr>
        <p:txBody>
          <a:bodyPr/>
          <a:lstStyle/>
          <a:p>
            <a:r>
              <a:rPr lang="nl-NL" dirty="0">
                <a:latin typeface="Calibri" panose="020F0502020204030204" pitchFamily="34" charset="0"/>
                <a:cs typeface="Calibri" panose="020F0502020204030204" pitchFamily="34" charset="0"/>
              </a:rPr>
              <a:t>Hier zijn enkele eenvoudige stappen die je kunnen helpen om je eigen vaardigheden te vergelijken met wat er gevraagd wordt en om je volgende acties te plannen.</a:t>
            </a:r>
            <a:endParaRPr lang="en-GB" noProof="0" dirty="0">
              <a:latin typeface="Calibri" panose="020F0502020204030204" pitchFamily="34" charset="0"/>
              <a:cs typeface="Calibri" panose="020F0502020204030204" pitchFamily="34" charset="0"/>
            </a:endParaRPr>
          </a:p>
          <a:p>
            <a:pPr marL="342900" indent="-342900">
              <a:buFont typeface="+mj-lt"/>
              <a:buAutoNum type="arabicPeriod"/>
            </a:pPr>
            <a:r>
              <a:rPr lang="nl-NL" dirty="0">
                <a:latin typeface="Calibri" panose="020F0502020204030204" pitchFamily="34" charset="0"/>
                <a:cs typeface="Calibri" panose="020F0502020204030204" pitchFamily="34" charset="0"/>
              </a:rPr>
              <a:t>Zelfreflectie en bewustzijn  </a:t>
            </a:r>
            <a:endParaRPr lang="sr-Latn-RS" dirty="0">
              <a:latin typeface="Calibri" panose="020F0502020204030204" pitchFamily="34" charset="0"/>
              <a:cs typeface="Calibri" panose="020F0502020204030204" pitchFamily="34" charset="0"/>
            </a:endParaRPr>
          </a:p>
          <a:p>
            <a:pPr marL="342900" indent="-342900">
              <a:buFont typeface="+mj-lt"/>
              <a:buAutoNum type="arabicPeriod"/>
            </a:pPr>
            <a:r>
              <a:rPr lang="nl-NL" dirty="0">
                <a:latin typeface="Calibri" panose="020F0502020204030204" pitchFamily="34" charset="0"/>
                <a:cs typeface="Calibri" panose="020F0502020204030204" pitchFamily="34" charset="0"/>
              </a:rPr>
              <a:t>Blijf op de hoogte van trends in de sector  </a:t>
            </a:r>
            <a:endParaRPr lang="sr-Latn-RS" dirty="0">
              <a:latin typeface="Calibri" panose="020F0502020204030204" pitchFamily="34" charset="0"/>
              <a:cs typeface="Calibri" panose="020F0502020204030204" pitchFamily="34" charset="0"/>
            </a:endParaRPr>
          </a:p>
          <a:p>
            <a:pPr marL="342900" indent="-342900">
              <a:buFont typeface="+mj-lt"/>
              <a:buAutoNum type="arabicPeriod"/>
            </a:pPr>
            <a:r>
              <a:rPr lang="nl-NL" dirty="0">
                <a:latin typeface="Calibri" panose="020F0502020204030204" pitchFamily="34" charset="0"/>
                <a:cs typeface="Calibri" panose="020F0502020204030204" pitchFamily="34" charset="0"/>
              </a:rPr>
              <a:t>Ontwikkel een beeld van toekomstig succes  </a:t>
            </a:r>
            <a:endParaRPr lang="sr-Latn-RS" dirty="0">
              <a:latin typeface="Calibri" panose="020F0502020204030204" pitchFamily="34" charset="0"/>
              <a:cs typeface="Calibri" panose="020F0502020204030204" pitchFamily="34" charset="0"/>
            </a:endParaRPr>
          </a:p>
          <a:p>
            <a:pPr marL="342900" indent="-342900">
              <a:buFont typeface="+mj-lt"/>
              <a:buAutoNum type="arabicPeriod"/>
            </a:pPr>
            <a:r>
              <a:rPr lang="nl-NL" dirty="0">
                <a:latin typeface="Calibri" panose="020F0502020204030204" pitchFamily="34" charset="0"/>
                <a:cs typeface="Calibri" panose="020F0502020204030204" pitchFamily="34" charset="0"/>
              </a:rPr>
              <a:t>Voer een vaardighedenscan uit; maak een lijst van je huidige vaardigheden en vergelijk die met vacatures  </a:t>
            </a:r>
            <a:endParaRPr lang="sr-Latn-RS" dirty="0">
              <a:latin typeface="Calibri" panose="020F0502020204030204" pitchFamily="34" charset="0"/>
              <a:cs typeface="Calibri" panose="020F0502020204030204" pitchFamily="34" charset="0"/>
            </a:endParaRPr>
          </a:p>
          <a:p>
            <a:pPr marL="342900" indent="-342900">
              <a:buFont typeface="+mj-lt"/>
              <a:buAutoNum type="arabicPeriod"/>
            </a:pPr>
            <a:r>
              <a:rPr lang="nl-NL" dirty="0">
                <a:latin typeface="Calibri" panose="020F0502020204030204" pitchFamily="34" charset="0"/>
                <a:cs typeface="Calibri" panose="020F0502020204030204" pitchFamily="34" charset="0"/>
              </a:rPr>
              <a:t>Omarm levenslang leren  </a:t>
            </a:r>
            <a:endParaRPr lang="sr-Latn-RS" dirty="0">
              <a:latin typeface="Calibri" panose="020F0502020204030204" pitchFamily="34" charset="0"/>
              <a:cs typeface="Calibri" panose="020F0502020204030204" pitchFamily="34" charset="0"/>
            </a:endParaRPr>
          </a:p>
          <a:p>
            <a:pPr marL="342900" indent="-342900">
              <a:buFont typeface="+mj-lt"/>
              <a:buAutoNum type="arabicPeriod"/>
            </a:pPr>
            <a:r>
              <a:rPr lang="nl-NL" dirty="0">
                <a:latin typeface="Calibri" panose="020F0502020204030204" pitchFamily="34" charset="0"/>
                <a:cs typeface="Calibri" panose="020F0502020204030204" pitchFamily="34" charset="0"/>
              </a:rPr>
              <a:t>Ontwikkel een persoonlijk leerplan  </a:t>
            </a:r>
            <a:endParaRPr lang="sr-Latn-RS" dirty="0">
              <a:latin typeface="Calibri" panose="020F0502020204030204" pitchFamily="34" charset="0"/>
              <a:cs typeface="Calibri" panose="020F0502020204030204" pitchFamily="34" charset="0"/>
            </a:endParaRPr>
          </a:p>
          <a:p>
            <a:pPr marL="342900" indent="-342900">
              <a:buFont typeface="+mj-lt"/>
              <a:buAutoNum type="arabicPeriod"/>
            </a:pPr>
            <a:r>
              <a:rPr lang="nl-NL" dirty="0">
                <a:latin typeface="Calibri" panose="020F0502020204030204" pitchFamily="34" charset="0"/>
                <a:cs typeface="Calibri" panose="020F0502020204030204" pitchFamily="34" charset="0"/>
              </a:rPr>
              <a:t>Oefen en pas je vaardigheden toe; doe vrijwilligerswerk of neem deel aan een project  </a:t>
            </a:r>
            <a:endParaRPr lang="sr-Latn-RS" dirty="0">
              <a:latin typeface="Calibri" panose="020F0502020204030204" pitchFamily="34" charset="0"/>
              <a:cs typeface="Calibri" panose="020F0502020204030204" pitchFamily="34" charset="0"/>
            </a:endParaRPr>
          </a:p>
          <a:p>
            <a:pPr marL="342900" indent="-342900">
              <a:buFont typeface="+mj-lt"/>
              <a:buAutoNum type="arabicPeriod"/>
            </a:pPr>
            <a:r>
              <a:rPr lang="nl-NL" dirty="0">
                <a:latin typeface="Calibri" panose="020F0502020204030204" pitchFamily="34" charset="0"/>
                <a:cs typeface="Calibri" panose="020F0502020204030204" pitchFamily="34" charset="0"/>
              </a:rPr>
              <a:t>Zoek steun en feedback (bijv. deel je plan met een mentor)  </a:t>
            </a:r>
            <a:endParaRPr lang="sr-Latn-RS" dirty="0">
              <a:latin typeface="Calibri" panose="020F0502020204030204" pitchFamily="34" charset="0"/>
              <a:cs typeface="Calibri" panose="020F0502020204030204" pitchFamily="34" charset="0"/>
            </a:endParaRPr>
          </a:p>
          <a:p>
            <a:pPr marL="342900" indent="-342900">
              <a:buFont typeface="+mj-lt"/>
              <a:buAutoNum type="arabicPeriod"/>
            </a:pPr>
            <a:r>
              <a:rPr lang="nl-NL" dirty="0">
                <a:latin typeface="Calibri" panose="020F0502020204030204" pitchFamily="34" charset="0"/>
                <a:cs typeface="Calibri" panose="020F0502020204030204" pitchFamily="34" charset="0"/>
              </a:rPr>
              <a:t>Monitor je vooruitgang</a:t>
            </a:r>
            <a:endParaRPr lang="en-GB" sz="1000" noProof="0" dirty="0">
              <a:latin typeface="Calibri" panose="020F0502020204030204" pitchFamily="34" charset="0"/>
              <a:cs typeface="Calibri" panose="020F0502020204030204" pitchFamily="34" charset="0"/>
            </a:endParaRPr>
          </a:p>
          <a:p>
            <a:endParaRPr lang="en-GB" noProof="0" dirty="0">
              <a:latin typeface="Calibri" panose="020F0502020204030204" pitchFamily="34" charset="0"/>
              <a:cs typeface="Calibri" panose="020F0502020204030204" pitchFamily="34" charset="0"/>
            </a:endParaRPr>
          </a:p>
        </p:txBody>
      </p:sp>
      <p:pic>
        <p:nvPicPr>
          <p:cNvPr id="6" name="Marcador de Posição da Imagem 5" descr="Uma imagem com pessoa, calças de ganga, Cara humana, vestuário&#10;&#10;Os conteúdos gerados por IA poderão estar incorretos.">
            <a:extLst>
              <a:ext uri="{FF2B5EF4-FFF2-40B4-BE49-F238E27FC236}">
                <a16:creationId xmlns:a16="http://schemas.microsoft.com/office/drawing/2014/main" id="{AB978F01-7464-314C-D80B-FBFF5BEC58BD}"/>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6356" t="3146" r="6356"/>
          <a:stretch/>
        </p:blipFill>
        <p:spPr>
          <a:xfrm>
            <a:off x="7469205" y="0"/>
            <a:ext cx="4360716" cy="6858000"/>
          </a:xfrm>
        </p:spPr>
      </p:pic>
    </p:spTree>
    <p:extLst>
      <p:ext uri="{BB962C8B-B14F-4D97-AF65-F5344CB8AC3E}">
        <p14:creationId xmlns:p14="http://schemas.microsoft.com/office/powerpoint/2010/main" val="1046195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AD7966-70D9-E91C-670A-E8D2E9884EA9}"/>
              </a:ext>
            </a:extLst>
          </p:cNvPr>
          <p:cNvSpPr>
            <a:spLocks noGrp="1"/>
          </p:cNvSpPr>
          <p:nvPr>
            <p:ph type="body" sz="quarter" idx="10"/>
          </p:nvPr>
        </p:nvSpPr>
        <p:spPr/>
        <p:txBody>
          <a:bodyPr lIns="91440" tIns="45720" rIns="91440" bIns="45720" anchor="t"/>
          <a:lstStyle/>
          <a:p>
            <a:r>
              <a:rPr lang="nl-NL" dirty="0">
                <a:latin typeface="+mn-lt"/>
              </a:rPr>
              <a:t>Hoe maak je een effectieve zelf-mapping</a:t>
            </a:r>
            <a:endParaRPr lang="en-GB" dirty="0">
              <a:latin typeface="+mn-lt"/>
            </a:endParaRPr>
          </a:p>
        </p:txBody>
      </p:sp>
      <p:pic>
        <p:nvPicPr>
          <p:cNvPr id="4" name="Picture Placeholder 3" descr="A diagram of steps with icons and text&#10;&#10;AI-generated content may be incorrect.">
            <a:extLst>
              <a:ext uri="{FF2B5EF4-FFF2-40B4-BE49-F238E27FC236}">
                <a16:creationId xmlns:a16="http://schemas.microsoft.com/office/drawing/2014/main" id="{0698A5DC-5E34-369A-481A-BF7A82DB551E}"/>
              </a:ext>
            </a:extLst>
          </p:cNvPr>
          <p:cNvPicPr>
            <a:picLocks noGrp="1" noChangeAspect="1"/>
          </p:cNvPicPr>
          <p:nvPr>
            <p:ph type="pic" sz="quarter" idx="11"/>
          </p:nvPr>
        </p:nvPicPr>
        <p:blipFill>
          <a:blip r:embed="rId2"/>
          <a:srcRect l="-103" t="7107" r="-149" b="5950"/>
          <a:stretch>
            <a:fillRect/>
          </a:stretch>
        </p:blipFill>
        <p:spPr>
          <a:xfrm>
            <a:off x="1152836" y="1236060"/>
            <a:ext cx="10012556" cy="4927904"/>
          </a:xfrm>
          <a:prstGeom prst="rect">
            <a:avLst/>
          </a:prstGeom>
        </p:spPr>
      </p:pic>
    </p:spTree>
    <p:extLst>
      <p:ext uri="{BB962C8B-B14F-4D97-AF65-F5344CB8AC3E}">
        <p14:creationId xmlns:p14="http://schemas.microsoft.com/office/powerpoint/2010/main" val="3946898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489A8891-805A-B587-5FD5-05D0E61CA7DE}"/>
              </a:ext>
            </a:extLst>
          </p:cNvPr>
          <p:cNvSpPr>
            <a:spLocks noGrp="1"/>
          </p:cNvSpPr>
          <p:nvPr>
            <p:ph type="body" sz="quarter" idx="11"/>
          </p:nvPr>
        </p:nvSpPr>
        <p:spPr>
          <a:xfrm>
            <a:off x="362079" y="256674"/>
            <a:ext cx="8605458" cy="480324"/>
          </a:xfrm>
        </p:spPr>
        <p:txBody>
          <a:bodyPr lIns="91440" tIns="45720" rIns="91440" bIns="45720" anchor="t"/>
          <a:lstStyle/>
          <a:p>
            <a:r>
              <a:rPr lang="nl-NL" dirty="0">
                <a:latin typeface="Calibri" panose="020F0502020204030204" pitchFamily="34" charset="0"/>
                <a:ea typeface="Calibri"/>
                <a:cs typeface="Calibri" panose="020F0502020204030204" pitchFamily="34" charset="0"/>
              </a:rPr>
              <a:t>Waar je jezelf vragen over kunt stellen…</a:t>
            </a:r>
            <a:endParaRPr lang="en-GB" noProof="0" dirty="0">
              <a:latin typeface="Calibri" panose="020F0502020204030204" pitchFamily="34" charset="0"/>
              <a:cs typeface="Calibri" panose="020F0502020204030204" pitchFamily="34" charset="0"/>
            </a:endParaRPr>
          </a:p>
        </p:txBody>
      </p:sp>
      <p:sp>
        <p:nvSpPr>
          <p:cNvPr id="3" name="Marcador de Posição do Texto 2">
            <a:extLst>
              <a:ext uri="{FF2B5EF4-FFF2-40B4-BE49-F238E27FC236}">
                <a16:creationId xmlns:a16="http://schemas.microsoft.com/office/drawing/2014/main" id="{C27B915E-B551-485A-85A5-8BDFA86E2127}"/>
              </a:ext>
            </a:extLst>
          </p:cNvPr>
          <p:cNvSpPr>
            <a:spLocks noGrp="1"/>
          </p:cNvSpPr>
          <p:nvPr>
            <p:ph type="body" sz="quarter" idx="13"/>
          </p:nvPr>
        </p:nvSpPr>
        <p:spPr>
          <a:xfrm>
            <a:off x="194422" y="907378"/>
            <a:ext cx="7265107" cy="5424577"/>
          </a:xfrm>
        </p:spPr>
        <p:txBody>
          <a:bodyPr lIns="91440" tIns="45720" rIns="91440" bIns="45720" anchor="t"/>
          <a:lstStyle/>
          <a:p>
            <a:r>
              <a:rPr lang="nl-NL" sz="1600" b="1" dirty="0">
                <a:solidFill>
                  <a:srgbClr val="E280AC"/>
                </a:solidFill>
                <a:latin typeface="Calibri" panose="020F0502020204030204" pitchFamily="34" charset="0"/>
                <a:ea typeface="Calibri"/>
                <a:cs typeface="Calibri" panose="020F0502020204030204" pitchFamily="34" charset="0"/>
              </a:rPr>
              <a:t>Stap 1 – Herkennen van sterke en zwakke punten:</a:t>
            </a:r>
            <a:endParaRPr lang="sr-Latn-RS" sz="1600" b="1" dirty="0">
              <a:solidFill>
                <a:srgbClr val="E280AC"/>
              </a:solidFill>
              <a:latin typeface="Calibri" panose="020F0502020204030204" pitchFamily="34" charset="0"/>
              <a:ea typeface="Calibri"/>
              <a:cs typeface="Calibri" panose="020F0502020204030204" pitchFamily="34" charset="0"/>
            </a:endParaRPr>
          </a:p>
          <a:p>
            <a:r>
              <a:rPr lang="nl-NL" sz="1600" dirty="0">
                <a:latin typeface="Calibri" panose="020F0502020204030204" pitchFamily="34" charset="0"/>
                <a:cs typeface="Calibri" panose="020F0502020204030204" pitchFamily="34" charset="0"/>
              </a:rPr>
              <a:t>Wat zijn mijn sterke en zwakke punten in mijn huidige rol?</a:t>
            </a:r>
            <a:endParaRPr lang="sr-Latn-RS" sz="1600" dirty="0">
              <a:latin typeface="Calibri" panose="020F0502020204030204" pitchFamily="34" charset="0"/>
              <a:cs typeface="Calibri" panose="020F0502020204030204" pitchFamily="34" charset="0"/>
            </a:endParaRPr>
          </a:p>
          <a:p>
            <a:r>
              <a:rPr lang="nl-NL" sz="1600" dirty="0">
                <a:latin typeface="Calibri" panose="020F0502020204030204" pitchFamily="34" charset="0"/>
                <a:cs typeface="Calibri" panose="020F0502020204030204" pitchFamily="34" charset="0"/>
              </a:rPr>
              <a:t>Zijn er specifieke taken of verantwoordelijkheden waar ik moeite mee heb?</a:t>
            </a:r>
            <a:endParaRPr lang="sr-Latn-RS" sz="1600" dirty="0">
              <a:latin typeface="Calibri" panose="020F0502020204030204" pitchFamily="34" charset="0"/>
              <a:cs typeface="Calibri" panose="020F0502020204030204" pitchFamily="34" charset="0"/>
            </a:endParaRPr>
          </a:p>
          <a:p>
            <a:r>
              <a:rPr lang="nl-NL" sz="1600" dirty="0">
                <a:latin typeface="Calibri" panose="020F0502020204030204" pitchFamily="34" charset="0"/>
                <a:cs typeface="Calibri" panose="020F0502020204030204" pitchFamily="34" charset="0"/>
              </a:rPr>
              <a:t>Voel ik me zelfverzekerd in het gebruik van de nieuwste tools en technologieën die bij mijn werk horen?</a:t>
            </a:r>
            <a:endParaRPr lang="sr-Latn-RS" sz="1600" dirty="0">
              <a:latin typeface="Calibri" panose="020F0502020204030204" pitchFamily="34" charset="0"/>
              <a:cs typeface="Calibri" panose="020F0502020204030204" pitchFamily="34" charset="0"/>
            </a:endParaRPr>
          </a:p>
          <a:p>
            <a:r>
              <a:rPr lang="nl-NL" sz="1600" dirty="0">
                <a:latin typeface="Calibri" panose="020F0502020204030204" pitchFamily="34" charset="0"/>
                <a:cs typeface="Calibri" panose="020F0502020204030204" pitchFamily="34" charset="0"/>
              </a:rPr>
              <a:t>Heb ik feedback gekregen van collega’s, leidinggevenden of klanten over gebieden waarop ik kan verbeteren?</a:t>
            </a:r>
            <a:endParaRPr lang="sr-Latn-RS" sz="1600" dirty="0">
              <a:latin typeface="Calibri" panose="020F0502020204030204" pitchFamily="34" charset="0"/>
              <a:cs typeface="Calibri" panose="020F0502020204030204" pitchFamily="34" charset="0"/>
            </a:endParaRPr>
          </a:p>
          <a:p>
            <a:r>
              <a:rPr lang="nl-NL" sz="1600" dirty="0">
                <a:latin typeface="Calibri" panose="020F0502020204030204" pitchFamily="34" charset="0"/>
                <a:cs typeface="Calibri" panose="020F0502020204030204" pitchFamily="34" charset="0"/>
              </a:rPr>
              <a:t>Ben ik op de hoogte van trends en best practices in de sector?</a:t>
            </a:r>
            <a:endParaRPr lang="sr-Latn-RS" sz="1600" dirty="0">
              <a:latin typeface="Calibri" panose="020F0502020204030204" pitchFamily="34" charset="0"/>
              <a:cs typeface="Calibri" panose="020F0502020204030204" pitchFamily="34" charset="0"/>
            </a:endParaRPr>
          </a:p>
          <a:p>
            <a:r>
              <a:rPr lang="nl-NL" sz="1600" b="1" dirty="0">
                <a:solidFill>
                  <a:srgbClr val="E280AC"/>
                </a:solidFill>
                <a:latin typeface="Calibri" panose="020F0502020204030204" pitchFamily="34" charset="0"/>
                <a:ea typeface="Calibri"/>
                <a:cs typeface="Calibri" panose="020F0502020204030204" pitchFamily="34" charset="0"/>
              </a:rPr>
              <a:t>Stap 2 – Vaardigheidskloven identificeren &amp; Stap 3 – Een plan maken:</a:t>
            </a:r>
            <a:endParaRPr lang="sr-Latn-RS" sz="1600" b="1" dirty="0">
              <a:solidFill>
                <a:srgbClr val="E280AC"/>
              </a:solidFill>
              <a:latin typeface="Calibri" panose="020F0502020204030204" pitchFamily="34" charset="0"/>
              <a:ea typeface="Calibri"/>
              <a:cs typeface="Calibri" panose="020F0502020204030204" pitchFamily="34" charset="0"/>
            </a:endParaRPr>
          </a:p>
          <a:p>
            <a:r>
              <a:rPr lang="nl-NL" sz="1600" dirty="0">
                <a:latin typeface="Calibri" panose="020F0502020204030204" pitchFamily="34" charset="0"/>
                <a:cs typeface="Calibri" panose="020F0502020204030204" pitchFamily="34" charset="0"/>
              </a:rPr>
              <a:t>Hoe ziet succes er voor mij uit?</a:t>
            </a:r>
            <a:endParaRPr lang="sr-Latn-RS" sz="1600" dirty="0">
              <a:latin typeface="Calibri" panose="020F0502020204030204" pitchFamily="34" charset="0"/>
              <a:cs typeface="Calibri" panose="020F0502020204030204" pitchFamily="34" charset="0"/>
            </a:endParaRPr>
          </a:p>
          <a:p>
            <a:r>
              <a:rPr lang="nl-NL" sz="1600" dirty="0">
                <a:latin typeface="Calibri" panose="020F0502020204030204" pitchFamily="34" charset="0"/>
                <a:cs typeface="Calibri" panose="020F0502020204030204" pitchFamily="34" charset="0"/>
              </a:rPr>
              <a:t>Als mijn loopbaan in de komende 12 maanden perfect zou verlopen, wat zou er dan anders zijn?</a:t>
            </a:r>
            <a:endParaRPr lang="sr-Latn-RS" sz="1600" dirty="0">
              <a:latin typeface="Calibri" panose="020F0502020204030204" pitchFamily="34" charset="0"/>
              <a:cs typeface="Calibri" panose="020F0502020204030204" pitchFamily="34" charset="0"/>
            </a:endParaRPr>
          </a:p>
          <a:p>
            <a:r>
              <a:rPr lang="nl-NL" sz="1600" dirty="0">
                <a:latin typeface="Calibri" panose="020F0502020204030204" pitchFamily="34" charset="0"/>
                <a:cs typeface="Calibri" panose="020F0502020204030204" pitchFamily="34" charset="0"/>
              </a:rPr>
              <a:t>Wat zijn de vaardigheden en kwalificaties die vereist zijn voor mijn huidige rol of de rol waarnaar ik streef? </a:t>
            </a:r>
            <a:endParaRPr lang="sr-Latn-RS" sz="1600" dirty="0">
              <a:latin typeface="Calibri" panose="020F0502020204030204" pitchFamily="34" charset="0"/>
              <a:cs typeface="Calibri" panose="020F0502020204030204" pitchFamily="34" charset="0"/>
            </a:endParaRPr>
          </a:p>
          <a:p>
            <a:r>
              <a:rPr lang="nl-NL" sz="1600" dirty="0">
                <a:latin typeface="Calibri" panose="020F0502020204030204" pitchFamily="34" charset="0"/>
                <a:cs typeface="Calibri" panose="020F0502020204030204" pitchFamily="34" charset="0"/>
              </a:rPr>
              <a:t>Hoe verhouden die zich tot de vaardigheden die ik nu al heb?</a:t>
            </a:r>
            <a:endParaRPr lang="sr-Latn-RS" sz="1600" dirty="0">
              <a:latin typeface="Calibri" panose="020F0502020204030204" pitchFamily="34" charset="0"/>
              <a:cs typeface="Calibri" panose="020F0502020204030204" pitchFamily="34" charset="0"/>
            </a:endParaRPr>
          </a:p>
          <a:p>
            <a:r>
              <a:rPr lang="nl-NL" sz="1600" dirty="0">
                <a:latin typeface="Calibri" panose="020F0502020204030204" pitchFamily="34" charset="0"/>
                <a:cs typeface="Calibri" panose="020F0502020204030204" pitchFamily="34" charset="0"/>
              </a:rPr>
              <a:t>Hoe kan ik de geïdentificeerde kloven overbruggen? … </a:t>
            </a:r>
            <a:endParaRPr lang="sr-Latn-RS" sz="1600" dirty="0">
              <a:latin typeface="Calibri" panose="020F0502020204030204" pitchFamily="34" charset="0"/>
              <a:cs typeface="Calibri" panose="020F0502020204030204" pitchFamily="34" charset="0"/>
            </a:endParaRPr>
          </a:p>
          <a:p>
            <a:r>
              <a:rPr lang="nl-NL" sz="1600" dirty="0">
                <a:latin typeface="Calibri" panose="020F0502020204030204" pitchFamily="34" charset="0"/>
                <a:cs typeface="Calibri" panose="020F0502020204030204" pitchFamily="34" charset="0"/>
              </a:rPr>
              <a:t>Stel je doelen op, de specifieke vaardigheden die je wilt ontwikkelen en de tijdslijn om die te bereiken.</a:t>
            </a:r>
            <a:endParaRPr lang="en-GB" sz="1600" dirty="0">
              <a:latin typeface="Calibri" panose="020F0502020204030204" pitchFamily="34" charset="0"/>
              <a:cs typeface="Calibri" panose="020F0502020204030204" pitchFamily="34" charset="0"/>
            </a:endParaRPr>
          </a:p>
        </p:txBody>
      </p:sp>
      <p:pic>
        <p:nvPicPr>
          <p:cNvPr id="6" name="Marcador de Posição da Imagem 5" descr="Uma imagem com Cara humana, pessoa, sorrir, vestuário&#10;&#10;Os conteúdos gerados por IA poderão estar incorretos.">
            <a:extLst>
              <a:ext uri="{FF2B5EF4-FFF2-40B4-BE49-F238E27FC236}">
                <a16:creationId xmlns:a16="http://schemas.microsoft.com/office/drawing/2014/main" id="{2F284BD2-8562-434A-E35F-1BF21C60CFB9}"/>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25592" t="7735" r="29478"/>
          <a:stretch/>
        </p:blipFill>
        <p:spPr>
          <a:xfrm>
            <a:off x="7459529" y="381334"/>
            <a:ext cx="4732471" cy="6476666"/>
          </a:xfrm>
        </p:spPr>
      </p:pic>
    </p:spTree>
    <p:extLst>
      <p:ext uri="{BB962C8B-B14F-4D97-AF65-F5344CB8AC3E}">
        <p14:creationId xmlns:p14="http://schemas.microsoft.com/office/powerpoint/2010/main" val="2697190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1D2B06-92DE-87ED-99E9-DFE2E195733F}"/>
              </a:ext>
            </a:extLst>
          </p:cNvPr>
          <p:cNvSpPr>
            <a:spLocks noGrp="1"/>
          </p:cNvSpPr>
          <p:nvPr>
            <p:ph type="body" sz="quarter" idx="10"/>
          </p:nvPr>
        </p:nvSpPr>
        <p:spPr/>
        <p:txBody>
          <a:bodyPr lIns="91440" tIns="45720" rIns="91440" bIns="45720" anchor="t"/>
          <a:lstStyle/>
          <a:p>
            <a:r>
              <a:rPr lang="nl-NL" dirty="0">
                <a:latin typeface="Calibri" panose="020F0502020204030204" pitchFamily="34" charset="0"/>
                <a:ea typeface="Calibri"/>
                <a:cs typeface="Calibri" panose="020F0502020204030204" pitchFamily="34" charset="0"/>
              </a:rPr>
              <a:t>Onze innovatieve aanpak… de kloofanalyse-matrix (gap-analyse)</a:t>
            </a:r>
            <a:endParaRPr lang="en-GB" noProof="0" dirty="0">
              <a:latin typeface="Calibri" panose="020F0502020204030204" pitchFamily="34" charset="0"/>
              <a:ea typeface="Calibri"/>
              <a:cs typeface="Calibri" panose="020F0502020204030204" pitchFamily="34" charset="0"/>
            </a:endParaRPr>
          </a:p>
        </p:txBody>
      </p:sp>
      <p:sp>
        <p:nvSpPr>
          <p:cNvPr id="3" name="Text Placeholder 2">
            <a:extLst>
              <a:ext uri="{FF2B5EF4-FFF2-40B4-BE49-F238E27FC236}">
                <a16:creationId xmlns:a16="http://schemas.microsoft.com/office/drawing/2014/main" id="{2D9F3766-30CD-33E4-06B6-A3967F6C3D75}"/>
              </a:ext>
            </a:extLst>
          </p:cNvPr>
          <p:cNvSpPr>
            <a:spLocks noGrp="1"/>
          </p:cNvSpPr>
          <p:nvPr>
            <p:ph type="body" sz="quarter" idx="11"/>
          </p:nvPr>
        </p:nvSpPr>
        <p:spPr/>
        <p:txBody>
          <a:bodyPr lIns="91440" tIns="45720" rIns="91440" bIns="45720" anchor="t"/>
          <a:lstStyle/>
          <a:p>
            <a:endParaRPr lang="en-GB" noProof="0" dirty="0">
              <a:latin typeface="Calibri" panose="020F0502020204030204" pitchFamily="34" charset="0"/>
              <a:cs typeface="Calibri" panose="020F0502020204030204" pitchFamily="34" charset="0"/>
            </a:endParaRPr>
          </a:p>
          <a:p>
            <a:endParaRPr lang="en-GB" noProof="0" dirty="0">
              <a:latin typeface="Calibri" panose="020F0502020204030204" pitchFamily="34" charset="0"/>
              <a:ea typeface="Calibri"/>
              <a:cs typeface="Calibri" panose="020F0502020204030204" pitchFamily="34" charset="0"/>
            </a:endParaRPr>
          </a:p>
          <a:p>
            <a:r>
              <a:rPr lang="en-GB" b="1" dirty="0">
                <a:solidFill>
                  <a:srgbClr val="E280AC"/>
                </a:solidFill>
                <a:latin typeface="Calibri" panose="020F0502020204030204" pitchFamily="34" charset="0"/>
                <a:ea typeface="Calibri"/>
                <a:cs typeface="Calibri" panose="020F0502020204030204" pitchFamily="34" charset="0"/>
              </a:rPr>
              <a:t>Hoe </a:t>
            </a:r>
            <a:r>
              <a:rPr lang="en-GB" b="1" dirty="0" err="1">
                <a:solidFill>
                  <a:srgbClr val="E280AC"/>
                </a:solidFill>
                <a:latin typeface="Calibri" panose="020F0502020204030204" pitchFamily="34" charset="0"/>
                <a:ea typeface="Calibri"/>
                <a:cs typeface="Calibri" panose="020F0502020204030204" pitchFamily="34" charset="0"/>
              </a:rPr>
              <a:t>te</a:t>
            </a:r>
            <a:r>
              <a:rPr lang="en-GB" b="1" dirty="0">
                <a:solidFill>
                  <a:srgbClr val="E280AC"/>
                </a:solidFill>
                <a:latin typeface="Calibri" panose="020F0502020204030204" pitchFamily="34" charset="0"/>
                <a:ea typeface="Calibri"/>
                <a:cs typeface="Calibri" panose="020F0502020204030204" pitchFamily="34" charset="0"/>
              </a:rPr>
              <a:t> </a:t>
            </a:r>
            <a:r>
              <a:rPr lang="en-GB" b="1" dirty="0" err="1">
                <a:solidFill>
                  <a:srgbClr val="E280AC"/>
                </a:solidFill>
                <a:latin typeface="Calibri" panose="020F0502020204030204" pitchFamily="34" charset="0"/>
                <a:ea typeface="Calibri"/>
                <a:cs typeface="Calibri" panose="020F0502020204030204" pitchFamily="34" charset="0"/>
              </a:rPr>
              <a:t>gebruiken</a:t>
            </a:r>
            <a:r>
              <a:rPr lang="en-GB" b="1" dirty="0">
                <a:solidFill>
                  <a:srgbClr val="E280AC"/>
                </a:solidFill>
                <a:latin typeface="Calibri" panose="020F0502020204030204" pitchFamily="34" charset="0"/>
                <a:ea typeface="Calibri"/>
                <a:cs typeface="Calibri" panose="020F0502020204030204" pitchFamily="34" charset="0"/>
              </a:rPr>
              <a:t>:</a:t>
            </a:r>
            <a:endParaRPr lang="en-GB" b="1" noProof="0" dirty="0">
              <a:solidFill>
                <a:srgbClr val="E280AC"/>
              </a:solidFill>
              <a:latin typeface="Calibri" panose="020F0502020204030204" pitchFamily="34" charset="0"/>
              <a:ea typeface="Calibri"/>
              <a:cs typeface="Calibri" panose="020F0502020204030204" pitchFamily="34" charset="0"/>
            </a:endParaRPr>
          </a:p>
          <a:p>
            <a:pPr marL="457200" indent="-457200">
              <a:buFont typeface="+mj-lt"/>
              <a:buAutoNum type="arabicPeriod"/>
            </a:pPr>
            <a:r>
              <a:rPr lang="nl-NL" dirty="0">
                <a:latin typeface="Calibri" panose="020F0502020204030204" pitchFamily="34" charset="0"/>
                <a:ea typeface="Calibri"/>
                <a:cs typeface="Calibri" panose="020F0502020204030204" pitchFamily="34" charset="0"/>
              </a:rPr>
              <a:t>N</a:t>
            </a:r>
            <a:r>
              <a:rPr lang="nl-NL" dirty="0">
                <a:latin typeface="Calibri" panose="020F0502020204030204" pitchFamily="34" charset="0"/>
                <a:cs typeface="Calibri" panose="020F0502020204030204" pitchFamily="34" charset="0"/>
              </a:rPr>
              <a:t>oteer de top 5–8 vaardigheden die je al hebt.  </a:t>
            </a:r>
            <a:endParaRPr lang="sr-Latn-RS" dirty="0">
              <a:latin typeface="Calibri" panose="020F0502020204030204" pitchFamily="34" charset="0"/>
              <a:cs typeface="Calibri" panose="020F0502020204030204" pitchFamily="34" charset="0"/>
            </a:endParaRPr>
          </a:p>
          <a:p>
            <a:pPr marL="457200" indent="-457200">
              <a:buFont typeface="+mj-lt"/>
              <a:buAutoNum type="arabicPeriod"/>
            </a:pPr>
            <a:r>
              <a:rPr lang="nl-NL" dirty="0">
                <a:latin typeface="Calibri" panose="020F0502020204030204" pitchFamily="34" charset="0"/>
                <a:cs typeface="Calibri" panose="020F0502020204030204" pitchFamily="34" charset="0"/>
              </a:rPr>
              <a:t>Markeer ‘</a:t>
            </a:r>
            <a:r>
              <a:rPr lang="sr-Latn-RS" dirty="0">
                <a:latin typeface="Calibri" panose="020F0502020204030204" pitchFamily="34" charset="0"/>
                <a:cs typeface="Calibri" panose="020F0502020204030204" pitchFamily="34" charset="0"/>
              </a:rPr>
              <a:t>J</a:t>
            </a:r>
            <a:r>
              <a:rPr lang="nl-NL" dirty="0">
                <a:latin typeface="Calibri" panose="020F0502020204030204" pitchFamily="34" charset="0"/>
                <a:cs typeface="Calibri" panose="020F0502020204030204" pitchFamily="34" charset="0"/>
              </a:rPr>
              <a:t>’ als je de vaardigheid bezit; ‘N’ als dat niet zo is.  </a:t>
            </a:r>
            <a:endParaRPr lang="sr-Latn-RS" dirty="0">
              <a:latin typeface="Calibri" panose="020F0502020204030204" pitchFamily="34" charset="0"/>
              <a:cs typeface="Calibri" panose="020F0502020204030204" pitchFamily="34" charset="0"/>
            </a:endParaRPr>
          </a:p>
          <a:p>
            <a:pPr marL="457200" indent="-457200">
              <a:buFont typeface="+mj-lt"/>
              <a:buAutoNum type="arabicPeriod"/>
            </a:pPr>
            <a:r>
              <a:rPr lang="nl-NL" dirty="0">
                <a:latin typeface="Calibri" panose="020F0502020204030204" pitchFamily="34" charset="0"/>
                <a:cs typeface="Calibri" panose="020F0502020204030204" pitchFamily="34" charset="0"/>
              </a:rPr>
              <a:t>Beoordeel je vaardigheidsniveau (1 = beginner, 5 = expert).  </a:t>
            </a:r>
            <a:endParaRPr lang="sr-Latn-RS" dirty="0">
              <a:latin typeface="Calibri" panose="020F0502020204030204" pitchFamily="34" charset="0"/>
              <a:cs typeface="Calibri" panose="020F0502020204030204" pitchFamily="34" charset="0"/>
            </a:endParaRPr>
          </a:p>
          <a:p>
            <a:pPr marL="457200" indent="-457200">
              <a:buFont typeface="+mj-lt"/>
              <a:buAutoNum type="arabicPeriod"/>
            </a:pPr>
            <a:r>
              <a:rPr lang="nl-NL" dirty="0">
                <a:latin typeface="Calibri" panose="020F0502020204030204" pitchFamily="34" charset="0"/>
                <a:cs typeface="Calibri" panose="020F0502020204030204" pitchFamily="34" charset="0"/>
              </a:rPr>
              <a:t>Ken een prioriteit toe op basis van impact op werk/organisatie en persoonlijke interesse</a:t>
            </a:r>
            <a:r>
              <a:rPr lang="nl-NL" dirty="0">
                <a:latin typeface="Calibri" panose="020F0502020204030204" pitchFamily="34" charset="0"/>
                <a:ea typeface="Calibri"/>
                <a:cs typeface="Calibri" panose="020F0502020204030204" pitchFamily="34" charset="0"/>
              </a:rPr>
              <a:t>.</a:t>
            </a:r>
            <a:endParaRPr lang="sr-Latn-RS" dirty="0">
              <a:latin typeface="Calibri" panose="020F0502020204030204" pitchFamily="34" charset="0"/>
              <a:ea typeface="Calibri"/>
              <a:cs typeface="Calibri" panose="020F0502020204030204" pitchFamily="34" charset="0"/>
            </a:endParaRPr>
          </a:p>
          <a:p>
            <a:r>
              <a:rPr lang="en-GB" b="1" dirty="0" err="1">
                <a:solidFill>
                  <a:srgbClr val="E280AC"/>
                </a:solidFill>
                <a:latin typeface="Calibri" panose="020F0502020204030204" pitchFamily="34" charset="0"/>
                <a:ea typeface="Calibri"/>
                <a:cs typeface="Calibri" panose="020F0502020204030204" pitchFamily="34" charset="0"/>
              </a:rPr>
              <a:t>Stapsgewijze</a:t>
            </a:r>
            <a:r>
              <a:rPr lang="en-GB" b="1" dirty="0">
                <a:solidFill>
                  <a:srgbClr val="E280AC"/>
                </a:solidFill>
                <a:latin typeface="Calibri" panose="020F0502020204030204" pitchFamily="34" charset="0"/>
                <a:ea typeface="Calibri"/>
                <a:cs typeface="Calibri" panose="020F0502020204030204" pitchFamily="34" charset="0"/>
              </a:rPr>
              <a:t> </a:t>
            </a:r>
            <a:r>
              <a:rPr lang="en-GB" b="1" dirty="0" err="1">
                <a:solidFill>
                  <a:srgbClr val="E280AC"/>
                </a:solidFill>
                <a:latin typeface="Calibri" panose="020F0502020204030204" pitchFamily="34" charset="0"/>
                <a:ea typeface="Calibri"/>
                <a:cs typeface="Calibri" panose="020F0502020204030204" pitchFamily="34" charset="0"/>
              </a:rPr>
              <a:t>vergelijking</a:t>
            </a:r>
            <a:endParaRPr lang="sr-Latn-RS" dirty="0">
              <a:latin typeface="Calibri" panose="020F0502020204030204" pitchFamily="34" charset="0"/>
              <a:cs typeface="Calibri" panose="020F0502020204030204" pitchFamily="34" charset="0"/>
            </a:endParaRPr>
          </a:p>
          <a:p>
            <a:pPr marL="457200" indent="-457200">
              <a:buAutoNum type="arabicPeriod"/>
            </a:pPr>
            <a:r>
              <a:rPr lang="nl-NL" b="1" dirty="0">
                <a:latin typeface="Calibri" panose="020F0502020204030204" pitchFamily="34" charset="0"/>
                <a:cs typeface="Calibri" panose="020F0502020204030204" pitchFamily="34" charset="0"/>
              </a:rPr>
              <a:t>Selecteer vaardigheden: </a:t>
            </a:r>
            <a:r>
              <a:rPr lang="nl-NL" dirty="0">
                <a:latin typeface="Calibri" panose="020F0502020204030204" pitchFamily="34" charset="0"/>
                <a:cs typeface="Calibri" panose="020F0502020204030204" pitchFamily="34" charset="0"/>
              </a:rPr>
              <a:t>kies de kritieke vaardigheden die jouw doelsector vraagt.  </a:t>
            </a:r>
            <a:endParaRPr lang="sr-Latn-RS" dirty="0">
              <a:latin typeface="Calibri" panose="020F0502020204030204" pitchFamily="34" charset="0"/>
              <a:cs typeface="Calibri" panose="020F0502020204030204" pitchFamily="34" charset="0"/>
            </a:endParaRPr>
          </a:p>
          <a:p>
            <a:pPr marL="457200" indent="-457200">
              <a:buAutoNum type="arabicPeriod"/>
            </a:pPr>
            <a:r>
              <a:rPr lang="nl-NL" b="1" dirty="0">
                <a:latin typeface="Calibri" panose="020F0502020204030204" pitchFamily="34" charset="0"/>
                <a:cs typeface="Calibri" panose="020F0502020204030204" pitchFamily="34" charset="0"/>
              </a:rPr>
              <a:t>Zelfevaluatie: </a:t>
            </a:r>
            <a:r>
              <a:rPr lang="nl-NL" dirty="0">
                <a:latin typeface="Calibri" panose="020F0502020204030204" pitchFamily="34" charset="0"/>
                <a:cs typeface="Calibri" panose="020F0502020204030204" pitchFamily="34" charset="0"/>
              </a:rPr>
              <a:t>beoordeel je eigen niveau en ervaring ten opzichte van deze sectorvaardigheden.  </a:t>
            </a:r>
            <a:endParaRPr lang="sr-Latn-RS" dirty="0">
              <a:latin typeface="Calibri" panose="020F0502020204030204" pitchFamily="34" charset="0"/>
              <a:cs typeface="Calibri" panose="020F0502020204030204" pitchFamily="34" charset="0"/>
            </a:endParaRPr>
          </a:p>
          <a:p>
            <a:pPr marL="457200" indent="-457200">
              <a:buAutoNum type="arabicPeriod"/>
            </a:pPr>
            <a:r>
              <a:rPr lang="nl-NL" b="1" dirty="0">
                <a:latin typeface="Calibri" panose="020F0502020204030204" pitchFamily="34" charset="0"/>
                <a:cs typeface="Calibri" panose="020F0502020204030204" pitchFamily="34" charset="0"/>
              </a:rPr>
              <a:t>Markeer kloven: </a:t>
            </a:r>
            <a:r>
              <a:rPr lang="nl-NL" dirty="0">
                <a:latin typeface="Calibri" panose="020F0502020204030204" pitchFamily="34" charset="0"/>
                <a:cs typeface="Calibri" panose="020F0502020204030204" pitchFamily="34" charset="0"/>
              </a:rPr>
              <a:t>elke vaardigheid met een ‘N’ of een niveau &lt; 3 is een kloof.  </a:t>
            </a:r>
            <a:endParaRPr lang="sr-Latn-RS" dirty="0">
              <a:latin typeface="Calibri" panose="020F0502020204030204" pitchFamily="34" charset="0"/>
              <a:cs typeface="Calibri" panose="020F0502020204030204" pitchFamily="34" charset="0"/>
            </a:endParaRPr>
          </a:p>
          <a:p>
            <a:pPr marL="457200" indent="-457200">
              <a:buAutoNum type="arabicPeriod"/>
            </a:pPr>
            <a:r>
              <a:rPr lang="nl-NL" b="1" dirty="0">
                <a:latin typeface="Calibri" panose="020F0502020204030204" pitchFamily="34" charset="0"/>
                <a:cs typeface="Calibri" panose="020F0502020204030204" pitchFamily="34" charset="0"/>
              </a:rPr>
              <a:t>Evalueer resultaten</a:t>
            </a:r>
            <a:r>
              <a:rPr lang="nl-NL" dirty="0">
                <a:latin typeface="Calibri" panose="020F0502020204030204" pitchFamily="34" charset="0"/>
                <a:cs typeface="Calibri" panose="020F0502020204030204" pitchFamily="34" charset="0"/>
              </a:rPr>
              <a:t>: bekijk welke kloven hoge prioriteit hebben voor jouw loopbaanpad</a:t>
            </a:r>
            <a:endParaRPr lang="en-GB" b="1" noProof="0" dirty="0">
              <a:latin typeface="Calibri" panose="020F0502020204030204" pitchFamily="34" charset="0"/>
              <a:ea typeface="Calibri"/>
              <a:cs typeface="Calibri" panose="020F0502020204030204" pitchFamily="34" charset="0"/>
            </a:endParaRPr>
          </a:p>
        </p:txBody>
      </p:sp>
      <p:graphicFrame>
        <p:nvGraphicFramePr>
          <p:cNvPr id="4" name="Table 3">
            <a:extLst>
              <a:ext uri="{FF2B5EF4-FFF2-40B4-BE49-F238E27FC236}">
                <a16:creationId xmlns:a16="http://schemas.microsoft.com/office/drawing/2014/main" id="{8DC91EDD-3088-4434-CE25-6965B64102E7}"/>
              </a:ext>
            </a:extLst>
          </p:cNvPr>
          <p:cNvGraphicFramePr>
            <a:graphicFrameLocks noGrp="1"/>
          </p:cNvGraphicFramePr>
          <p:nvPr>
            <p:extLst>
              <p:ext uri="{D42A27DB-BD31-4B8C-83A1-F6EECF244321}">
                <p14:modId xmlns:p14="http://schemas.microsoft.com/office/powerpoint/2010/main" val="1777821225"/>
              </p:ext>
            </p:extLst>
          </p:nvPr>
        </p:nvGraphicFramePr>
        <p:xfrm>
          <a:off x="379615" y="1168400"/>
          <a:ext cx="10612940" cy="701964"/>
        </p:xfrm>
        <a:graphic>
          <a:graphicData uri="http://schemas.openxmlformats.org/drawingml/2006/table">
            <a:tbl>
              <a:tblPr>
                <a:tableStyleId>{37CE84F3-28C3-443E-9E96-99CF82512B78}</a:tableStyleId>
              </a:tblPr>
              <a:tblGrid>
                <a:gridCol w="2653235">
                  <a:extLst>
                    <a:ext uri="{9D8B030D-6E8A-4147-A177-3AD203B41FA5}">
                      <a16:colId xmlns:a16="http://schemas.microsoft.com/office/drawing/2014/main" val="1057315091"/>
                    </a:ext>
                  </a:extLst>
                </a:gridCol>
                <a:gridCol w="2653235">
                  <a:extLst>
                    <a:ext uri="{9D8B030D-6E8A-4147-A177-3AD203B41FA5}">
                      <a16:colId xmlns:a16="http://schemas.microsoft.com/office/drawing/2014/main" val="2686735945"/>
                    </a:ext>
                  </a:extLst>
                </a:gridCol>
                <a:gridCol w="2653235">
                  <a:extLst>
                    <a:ext uri="{9D8B030D-6E8A-4147-A177-3AD203B41FA5}">
                      <a16:colId xmlns:a16="http://schemas.microsoft.com/office/drawing/2014/main" val="1984672407"/>
                    </a:ext>
                  </a:extLst>
                </a:gridCol>
                <a:gridCol w="2653235">
                  <a:extLst>
                    <a:ext uri="{9D8B030D-6E8A-4147-A177-3AD203B41FA5}">
                      <a16:colId xmlns:a16="http://schemas.microsoft.com/office/drawing/2014/main" val="1959206552"/>
                    </a:ext>
                  </a:extLst>
                </a:gridCol>
              </a:tblGrid>
              <a:tr h="701964">
                <a:tc>
                  <a:txBody>
                    <a:bodyPr/>
                    <a:lstStyle/>
                    <a:p>
                      <a:r>
                        <a:rPr lang="sr-Latn-RS" dirty="0"/>
                        <a:t>Sectorvereiste vaardigheid</a:t>
                      </a:r>
                      <a:endParaRPr lang="en-GB" noProof="0" dirty="0"/>
                    </a:p>
                  </a:txBody>
                  <a:tcPr anchor="ctr"/>
                </a:tc>
                <a:tc>
                  <a:txBody>
                    <a:bodyPr/>
                    <a:lstStyle/>
                    <a:p>
                      <a:r>
                        <a:rPr lang="nl-NL" dirty="0"/>
                        <a:t>Bezit je deze vaardigheid? (J/N)</a:t>
                      </a:r>
                      <a:endParaRPr lang="en-GB" noProof="0" dirty="0"/>
                    </a:p>
                  </a:txBody>
                  <a:tcPr anchor="ctr"/>
                </a:tc>
                <a:tc>
                  <a:txBody>
                    <a:bodyPr/>
                    <a:lstStyle/>
                    <a:p>
                      <a:r>
                        <a:rPr lang="sr-Latn-RS" dirty="0"/>
                        <a:t>Bekwaamheidsniveau (1–5)</a:t>
                      </a:r>
                      <a:endParaRPr lang="en-GB" noProof="0" dirty="0"/>
                    </a:p>
                  </a:txBody>
                  <a:tcPr anchor="ctr"/>
                </a:tc>
                <a:tc>
                  <a:txBody>
                    <a:bodyPr/>
                    <a:lstStyle/>
                    <a:p>
                      <a:r>
                        <a:rPr lang="sr-Latn-RS" b="0" dirty="0"/>
                        <a:t>Ontwikkelprioriteit (Hoog/Middel/Laag)</a:t>
                      </a:r>
                      <a:endParaRPr lang="en-GB" b="0" noProof="0" dirty="0"/>
                    </a:p>
                  </a:txBody>
                  <a:tcPr anchor="ctr"/>
                </a:tc>
                <a:extLst>
                  <a:ext uri="{0D108BD9-81ED-4DB2-BD59-A6C34878D82A}">
                    <a16:rowId xmlns:a16="http://schemas.microsoft.com/office/drawing/2014/main" val="3950436012"/>
                  </a:ext>
                </a:extLst>
              </a:tr>
            </a:tbl>
          </a:graphicData>
        </a:graphic>
      </p:graphicFrame>
    </p:spTree>
    <p:extLst>
      <p:ext uri="{BB962C8B-B14F-4D97-AF65-F5344CB8AC3E}">
        <p14:creationId xmlns:p14="http://schemas.microsoft.com/office/powerpoint/2010/main" val="911714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308200-F8C7-8CD4-2C47-BB7C7EB55F8D}"/>
              </a:ext>
            </a:extLst>
          </p:cNvPr>
          <p:cNvSpPr>
            <a:spLocks noGrp="1"/>
          </p:cNvSpPr>
          <p:nvPr>
            <p:ph type="body" sz="quarter" idx="11"/>
          </p:nvPr>
        </p:nvSpPr>
        <p:spPr/>
        <p:txBody>
          <a:bodyPr lIns="91440" tIns="45720" rIns="91440" bIns="45720" anchor="t"/>
          <a:lstStyle/>
          <a:p>
            <a:r>
              <a:rPr lang="sr-Latn-RS" dirty="0">
                <a:latin typeface="Calibri" panose="020F0502020204030204" pitchFamily="34" charset="0"/>
                <a:cs typeface="Calibri" panose="020F0502020204030204" pitchFamily="34" charset="0"/>
              </a:rPr>
              <a:t>Oefening: de kloof overbruggen</a:t>
            </a:r>
            <a:endParaRPr lang="en-GB" noProof="0" dirty="0">
              <a:latin typeface="Calibri" panose="020F0502020204030204" pitchFamily="34" charset="0"/>
              <a:ea typeface="Calibri"/>
              <a:cs typeface="Calibri" panose="020F0502020204030204" pitchFamily="34" charset="0"/>
            </a:endParaRPr>
          </a:p>
        </p:txBody>
      </p:sp>
      <p:sp>
        <p:nvSpPr>
          <p:cNvPr id="3" name="Text Placeholder 2">
            <a:extLst>
              <a:ext uri="{FF2B5EF4-FFF2-40B4-BE49-F238E27FC236}">
                <a16:creationId xmlns:a16="http://schemas.microsoft.com/office/drawing/2014/main" id="{5AA224D4-55C4-9585-D57C-F1D583007455}"/>
              </a:ext>
            </a:extLst>
          </p:cNvPr>
          <p:cNvSpPr>
            <a:spLocks noGrp="1"/>
          </p:cNvSpPr>
          <p:nvPr>
            <p:ph type="body" sz="quarter" idx="13"/>
          </p:nvPr>
        </p:nvSpPr>
        <p:spPr/>
        <p:txBody>
          <a:bodyPr lIns="91440" tIns="45720" rIns="91440" bIns="45720" anchor="t"/>
          <a:lstStyle/>
          <a:p>
            <a:r>
              <a:rPr lang="nl-NL" b="1" dirty="0">
                <a:latin typeface="Calibri" panose="020F0502020204030204" pitchFamily="34" charset="0"/>
                <a:ea typeface="Calibri"/>
                <a:cs typeface="Calibri" panose="020F0502020204030204" pitchFamily="34" charset="0"/>
              </a:rPr>
              <a:t>Opdracht: </a:t>
            </a:r>
            <a:r>
              <a:rPr lang="nl-NL" dirty="0">
                <a:latin typeface="Calibri" panose="020F0502020204030204" pitchFamily="34" charset="0"/>
                <a:ea typeface="Calibri"/>
                <a:cs typeface="Calibri" panose="020F0502020204030204" pitchFamily="34" charset="0"/>
              </a:rPr>
              <a:t>Vul de kloofanalyse-matrix in voor de door jou gekozen sector (bijv. hernieuwbare energie).</a:t>
            </a:r>
            <a:endParaRPr lang="sr-Latn-RS" dirty="0">
              <a:latin typeface="Calibri" panose="020F0502020204030204" pitchFamily="34" charset="0"/>
              <a:ea typeface="Calibri"/>
              <a:cs typeface="Calibri" panose="020F0502020204030204" pitchFamily="34" charset="0"/>
            </a:endParaRPr>
          </a:p>
          <a:p>
            <a:endParaRPr lang="en-GB" noProof="0" dirty="0">
              <a:latin typeface="Calibri" panose="020F0502020204030204" pitchFamily="34" charset="0"/>
              <a:ea typeface="Calibri"/>
              <a:cs typeface="Calibri" panose="020F0502020204030204" pitchFamily="34" charset="0"/>
            </a:endParaRPr>
          </a:p>
          <a:p>
            <a:r>
              <a:rPr lang="nl-NL" b="1" dirty="0">
                <a:latin typeface="Calibri" panose="020F0502020204030204" pitchFamily="34" charset="0"/>
                <a:ea typeface="Calibri"/>
                <a:cs typeface="Calibri" panose="020F0502020204030204" pitchFamily="34" charset="0"/>
              </a:rPr>
              <a:t>Groepswerk: </a:t>
            </a:r>
            <a:r>
              <a:rPr lang="nl-NL" dirty="0">
                <a:latin typeface="Calibri" panose="020F0502020204030204" pitchFamily="34" charset="0"/>
                <a:ea typeface="Calibri"/>
                <a:cs typeface="Calibri" panose="020F0502020204030204" pitchFamily="34" charset="0"/>
              </a:rPr>
              <a:t>Werk in tweetallen, vergelijk jullie matrices en bespreek:</a:t>
            </a:r>
            <a:endParaRPr lang="sr-Latn-RS" dirty="0">
              <a:latin typeface="Calibri" panose="020F0502020204030204" pitchFamily="34" charset="0"/>
              <a:ea typeface="Calibri"/>
              <a:cs typeface="Calibri" panose="020F0502020204030204" pitchFamily="34" charset="0"/>
            </a:endParaRPr>
          </a:p>
          <a:p>
            <a:pPr marL="400050" indent="-400050">
              <a:buAutoNum type="romanLcPeriod"/>
            </a:pPr>
            <a:r>
              <a:rPr lang="nl-NL" dirty="0">
                <a:latin typeface="Calibri" panose="020F0502020204030204" pitchFamily="34" charset="0"/>
                <a:ea typeface="Calibri"/>
                <a:cs typeface="Calibri" panose="020F0502020204030204" pitchFamily="34" charset="0"/>
              </a:rPr>
              <a:t>Welke hiërgeprioriteerde kloven hebben je verrast?</a:t>
            </a:r>
            <a:endParaRPr lang="sr-Latn-RS" dirty="0">
              <a:latin typeface="Calibri" panose="020F0502020204030204" pitchFamily="34" charset="0"/>
              <a:ea typeface="Calibri"/>
              <a:cs typeface="Calibri" panose="020F0502020204030204" pitchFamily="34" charset="0"/>
            </a:endParaRPr>
          </a:p>
          <a:p>
            <a:pPr marL="400050" indent="-400050">
              <a:buAutoNum type="romanLcPeriod"/>
            </a:pPr>
            <a:r>
              <a:rPr lang="nl-NL" dirty="0">
                <a:latin typeface="Calibri" panose="020F0502020204030204" pitchFamily="34" charset="0"/>
                <a:ea typeface="Calibri"/>
                <a:cs typeface="Calibri" panose="020F0502020204030204" pitchFamily="34" charset="0"/>
              </a:rPr>
              <a:t>Welke “quick wins” (laaghangend fruit) kun je direct oppakken?</a:t>
            </a:r>
            <a:endParaRPr lang="sr-Latn-RS" dirty="0">
              <a:latin typeface="Calibri" panose="020F0502020204030204" pitchFamily="34" charset="0"/>
              <a:ea typeface="Calibri"/>
              <a:cs typeface="Calibri" panose="020F0502020204030204" pitchFamily="34" charset="0"/>
            </a:endParaRPr>
          </a:p>
          <a:p>
            <a:pPr marL="400050" indent="-400050">
              <a:buAutoNum type="romanLcPeriod"/>
            </a:pPr>
            <a:r>
              <a:rPr lang="nl-NL" dirty="0">
                <a:latin typeface="Calibri" panose="020F0502020204030204" pitchFamily="34" charset="0"/>
                <a:ea typeface="Calibri"/>
                <a:cs typeface="Calibri" panose="020F0502020204030204" pitchFamily="34" charset="0"/>
              </a:rPr>
              <a:t>Welke middelgrote/grote vaardigheden vereisen een langetermijnplan?</a:t>
            </a:r>
            <a:endParaRPr lang="sr-Latn-RS" dirty="0">
              <a:latin typeface="Calibri" panose="020F0502020204030204" pitchFamily="34" charset="0"/>
              <a:ea typeface="Calibri"/>
              <a:cs typeface="Calibri" panose="020F0502020204030204" pitchFamily="34" charset="0"/>
            </a:endParaRPr>
          </a:p>
          <a:p>
            <a:endParaRPr lang="en-GB" noProof="0" dirty="0">
              <a:latin typeface="Calibri" panose="020F0502020204030204" pitchFamily="34" charset="0"/>
              <a:ea typeface="Calibri"/>
              <a:cs typeface="Calibri" panose="020F0502020204030204" pitchFamily="34" charset="0"/>
            </a:endParaRPr>
          </a:p>
          <a:p>
            <a:r>
              <a:rPr lang="nl-NL" b="1" dirty="0">
                <a:latin typeface="Calibri" panose="020F0502020204030204" pitchFamily="34" charset="0"/>
                <a:ea typeface="Calibri"/>
                <a:cs typeface="Calibri" panose="020F0502020204030204" pitchFamily="34" charset="0"/>
              </a:rPr>
              <a:t>Resultaat: </a:t>
            </a:r>
            <a:r>
              <a:rPr lang="nl-NL" dirty="0">
                <a:latin typeface="Calibri" panose="020F0502020204030204" pitchFamily="34" charset="0"/>
                <a:ea typeface="Calibri"/>
                <a:cs typeface="Calibri" panose="020F0502020204030204" pitchFamily="34" charset="0"/>
              </a:rPr>
              <a:t>Elk tweetal deelt zijn 2 belangrijkste ontwikkelprioriteiten met de groep.</a:t>
            </a:r>
            <a:endParaRPr lang="en-GB" noProof="0" dirty="0">
              <a:latin typeface="Calibri" panose="020F0502020204030204" pitchFamily="34" charset="0"/>
              <a:ea typeface="Calibri"/>
              <a:cs typeface="Calibri" panose="020F0502020204030204" pitchFamily="34" charset="0"/>
            </a:endParaRPr>
          </a:p>
        </p:txBody>
      </p:sp>
      <p:pic>
        <p:nvPicPr>
          <p:cNvPr id="8" name="Picture Placeholder 7" descr="A drawing of a map of a challenge&#10;&#10;AI-generated content may be incorrect.">
            <a:extLst>
              <a:ext uri="{FF2B5EF4-FFF2-40B4-BE49-F238E27FC236}">
                <a16:creationId xmlns:a16="http://schemas.microsoft.com/office/drawing/2014/main" id="{AB770DB5-D1F6-C38E-1E2E-74297F005849}"/>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8290" r="28290"/>
          <a:stretch>
            <a:fillRect/>
          </a:stretch>
        </p:blipFill>
        <p:spPr>
          <a:xfrm>
            <a:off x="7861300" y="-1"/>
            <a:ext cx="4330700" cy="6858001"/>
          </a:xfrm>
        </p:spPr>
      </p:pic>
    </p:spTree>
    <p:extLst>
      <p:ext uri="{BB962C8B-B14F-4D97-AF65-F5344CB8AC3E}">
        <p14:creationId xmlns:p14="http://schemas.microsoft.com/office/powerpoint/2010/main" val="41154873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76EF7-1CE7-ADFA-15C3-AC3A1381BEB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A47D97-16E6-25EF-1F0B-E2FDA3ABE484}"/>
              </a:ext>
            </a:extLst>
          </p:cNvPr>
          <p:cNvSpPr>
            <a:spLocks noGrp="1"/>
          </p:cNvSpPr>
          <p:nvPr>
            <p:ph type="body" sz="quarter" idx="10"/>
          </p:nvPr>
        </p:nvSpPr>
        <p:spPr>
          <a:xfrm>
            <a:off x="432260" y="3142210"/>
            <a:ext cx="8729847" cy="1762299"/>
          </a:xfrm>
        </p:spPr>
        <p:txBody>
          <a:bodyPr lIns="91440" tIns="45720" rIns="91440" bIns="45720" anchor="t"/>
          <a:lstStyle/>
          <a:p>
            <a:r>
              <a:rPr lang="nl-NL" dirty="0">
                <a:latin typeface="Calibri" panose="020F0502020204030204" pitchFamily="34" charset="0"/>
                <a:cs typeface="Calibri" panose="020F0502020204030204" pitchFamily="34" charset="0"/>
              </a:rPr>
              <a:t>UNIT 2.4: Je persoonlijke leerprofiel creëren</a:t>
            </a:r>
            <a:endParaRPr lang="en-GB" noProof="0" dirty="0" err="1">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409016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9D6FD5-FC35-2B68-C8D6-C57A3A4E1510}"/>
              </a:ext>
            </a:extLst>
          </p:cNvPr>
          <p:cNvSpPr>
            <a:spLocks noGrp="1"/>
          </p:cNvSpPr>
          <p:nvPr>
            <p:ph type="body" sz="quarter" idx="10"/>
          </p:nvPr>
        </p:nvSpPr>
        <p:spPr>
          <a:xfrm>
            <a:off x="362081" y="264163"/>
            <a:ext cx="9829323" cy="483986"/>
          </a:xfrm>
        </p:spPr>
        <p:txBody>
          <a:bodyPr lIns="91440" tIns="45720" rIns="91440" bIns="45720" anchor="t"/>
          <a:lstStyle/>
          <a:p>
            <a:r>
              <a:rPr lang="nl-NL" dirty="0">
                <a:latin typeface="Calibri" panose="020F0502020204030204" pitchFamily="34" charset="0"/>
                <a:cs typeface="Calibri" panose="020F0502020204030204" pitchFamily="34" charset="0"/>
              </a:rPr>
              <a:t>Wat is een persoonlijk leerprofiel?</a:t>
            </a:r>
            <a:endParaRPr lang="en-GB" noProof="0" dirty="0">
              <a:latin typeface="Calibri" panose="020F0502020204030204" pitchFamily="34" charset="0"/>
              <a:ea typeface="Calibri"/>
              <a:cs typeface="Calibri" panose="020F0502020204030204" pitchFamily="34" charset="0"/>
            </a:endParaRPr>
          </a:p>
        </p:txBody>
      </p:sp>
      <p:sp>
        <p:nvSpPr>
          <p:cNvPr id="3" name="Text Placeholder 2">
            <a:extLst>
              <a:ext uri="{FF2B5EF4-FFF2-40B4-BE49-F238E27FC236}">
                <a16:creationId xmlns:a16="http://schemas.microsoft.com/office/drawing/2014/main" id="{7E064D3D-5ED5-52A6-3E01-5331B45DA781}"/>
              </a:ext>
            </a:extLst>
          </p:cNvPr>
          <p:cNvSpPr>
            <a:spLocks noGrp="1"/>
          </p:cNvSpPr>
          <p:nvPr>
            <p:ph type="body" sz="quarter" idx="11"/>
          </p:nvPr>
        </p:nvSpPr>
        <p:spPr>
          <a:xfrm>
            <a:off x="362081" y="1151467"/>
            <a:ext cx="11450304" cy="4541968"/>
          </a:xfrm>
        </p:spPr>
        <p:txBody>
          <a:bodyPr lIns="91440" tIns="45720" rIns="91440" bIns="45720" anchor="t"/>
          <a:lstStyle/>
          <a:p>
            <a:r>
              <a:rPr lang="nl-NL" b="1" dirty="0">
                <a:solidFill>
                  <a:srgbClr val="E280AC"/>
                </a:solidFill>
                <a:latin typeface="Calibri" panose="020F0502020204030204" pitchFamily="34" charset="0"/>
                <a:ea typeface="Calibri"/>
                <a:cs typeface="Calibri" panose="020F0502020204030204" pitchFamily="34" charset="0"/>
              </a:rPr>
              <a:t>Een persoonlijk leerprofiel is een momentopname van “jij als lerende”, waarin je het volgende samenbrengt:</a:t>
            </a:r>
            <a:endParaRPr lang="sr-Latn-RS" b="1" dirty="0">
              <a:solidFill>
                <a:srgbClr val="E280AC"/>
              </a:solidFill>
              <a:latin typeface="Calibri" panose="020F0502020204030204" pitchFamily="34" charset="0"/>
              <a:ea typeface="Calibri"/>
              <a:cs typeface="Calibri" panose="020F0502020204030204" pitchFamily="34" charset="0"/>
            </a:endParaRPr>
          </a:p>
          <a:p>
            <a:pPr marL="342900" indent="-342900">
              <a:buClr>
                <a:srgbClr val="E95426"/>
              </a:buClr>
              <a:buFont typeface="Arial" panose="020B0604020202020204" pitchFamily="34" charset="0"/>
              <a:buChar char="•"/>
            </a:pPr>
            <a:r>
              <a:rPr lang="nl-NL" dirty="0">
                <a:latin typeface="Calibri" panose="020F0502020204030204" pitchFamily="34" charset="0"/>
                <a:cs typeface="Calibri" panose="020F0502020204030204" pitchFamily="34" charset="0"/>
              </a:rPr>
              <a:t>Sterke punten en vaardigheden die je in kaart hebt gebracht</a:t>
            </a:r>
            <a:endParaRPr lang="sr-Latn-RS" dirty="0">
              <a:latin typeface="Calibri" panose="020F0502020204030204" pitchFamily="34" charset="0"/>
              <a:cs typeface="Calibri" panose="020F0502020204030204" pitchFamily="34" charset="0"/>
            </a:endParaRPr>
          </a:p>
          <a:p>
            <a:pPr marL="342900" indent="-342900">
              <a:buClr>
                <a:srgbClr val="E95426"/>
              </a:buClr>
              <a:buFont typeface="Arial" panose="020B0604020202020204" pitchFamily="34" charset="0"/>
              <a:buChar char="•"/>
            </a:pPr>
            <a:r>
              <a:rPr lang="nl-NL" dirty="0">
                <a:latin typeface="Calibri" panose="020F0502020204030204" pitchFamily="34" charset="0"/>
                <a:ea typeface="Calibri"/>
                <a:cs typeface="Calibri" panose="020F0502020204030204" pitchFamily="34" charset="0"/>
              </a:rPr>
              <a:t>Je interesses en motivatie  </a:t>
            </a:r>
            <a:endParaRPr lang="sr-Latn-RS" dirty="0">
              <a:latin typeface="Calibri" panose="020F0502020204030204" pitchFamily="34" charset="0"/>
              <a:ea typeface="Calibri"/>
              <a:cs typeface="Calibri" panose="020F0502020204030204" pitchFamily="34" charset="0"/>
            </a:endParaRPr>
          </a:p>
          <a:p>
            <a:pPr marL="342900" indent="-342900">
              <a:buClr>
                <a:srgbClr val="E95426"/>
              </a:buClr>
              <a:buFont typeface="Arial" panose="020B0604020202020204" pitchFamily="34" charset="0"/>
              <a:buChar char="•"/>
            </a:pPr>
            <a:r>
              <a:rPr lang="nl-NL" dirty="0">
                <a:latin typeface="Calibri" panose="020F0502020204030204" pitchFamily="34" charset="0"/>
                <a:ea typeface="Calibri"/>
                <a:cs typeface="Calibri" panose="020F0502020204030204" pitchFamily="34" charset="0"/>
              </a:rPr>
              <a:t>Barrières en steun die je nodig hebt</a:t>
            </a:r>
            <a:endParaRPr lang="en-GB" noProof="0" dirty="0">
              <a:latin typeface="Calibri" panose="020F0502020204030204" pitchFamily="34" charset="0"/>
              <a:ea typeface="Calibri"/>
              <a:cs typeface="Calibri" panose="020F0502020204030204" pitchFamily="34" charset="0"/>
            </a:endParaRPr>
          </a:p>
          <a:p>
            <a:r>
              <a:rPr lang="nl-NL" b="1" dirty="0">
                <a:solidFill>
                  <a:srgbClr val="E280AC"/>
                </a:solidFill>
                <a:latin typeface="Calibri" panose="020F0502020204030204" pitchFamily="34" charset="0"/>
                <a:ea typeface="Calibri"/>
                <a:cs typeface="Calibri" panose="020F0502020204030204" pitchFamily="34" charset="0"/>
              </a:rPr>
              <a:t>Belangrijke onderdelen van je profiel:</a:t>
            </a:r>
            <a:endParaRPr lang="en-GB" b="1" noProof="0" dirty="0">
              <a:solidFill>
                <a:srgbClr val="E280AC"/>
              </a:solidFill>
              <a:latin typeface="Calibri" panose="020F0502020204030204" pitchFamily="34" charset="0"/>
              <a:ea typeface="Calibri"/>
              <a:cs typeface="Calibri" panose="020F0502020204030204" pitchFamily="34" charset="0"/>
            </a:endParaRPr>
          </a:p>
          <a:p>
            <a:pPr marL="514350" indent="-514350">
              <a:buClr>
                <a:srgbClr val="E64424"/>
              </a:buClr>
              <a:buAutoNum type="romanLcPeriod"/>
            </a:pPr>
            <a:r>
              <a:rPr lang="nl-NL" b="1" dirty="0">
                <a:latin typeface="Calibri" panose="020F0502020204030204" pitchFamily="34" charset="0"/>
                <a:ea typeface="Calibri"/>
                <a:cs typeface="Calibri" panose="020F0502020204030204" pitchFamily="34" charset="0"/>
              </a:rPr>
              <a:t>Vaardigheden en ervaringen: </a:t>
            </a:r>
            <a:r>
              <a:rPr lang="nl-NL" dirty="0">
                <a:latin typeface="Calibri" panose="020F0502020204030204" pitchFamily="34" charset="0"/>
                <a:ea typeface="Calibri"/>
                <a:cs typeface="Calibri" panose="020F0502020204030204" pitchFamily="34" charset="0"/>
              </a:rPr>
              <a:t>benadruk je belangrijkste technische, overdraagbare en soft skills  </a:t>
            </a:r>
            <a:endParaRPr lang="sr-Latn-RS" dirty="0">
              <a:latin typeface="Calibri" panose="020F0502020204030204" pitchFamily="34" charset="0"/>
              <a:ea typeface="Calibri"/>
              <a:cs typeface="Calibri" panose="020F0502020204030204" pitchFamily="34" charset="0"/>
            </a:endParaRPr>
          </a:p>
          <a:p>
            <a:pPr marL="514350" indent="-514350">
              <a:buClr>
                <a:srgbClr val="E64424"/>
              </a:buClr>
              <a:buAutoNum type="romanLcPeriod"/>
            </a:pPr>
            <a:r>
              <a:rPr lang="nl-NL" b="1" dirty="0">
                <a:latin typeface="Calibri" panose="020F0502020204030204" pitchFamily="34" charset="0"/>
                <a:ea typeface="Calibri"/>
                <a:cs typeface="Calibri" panose="020F0502020204030204" pitchFamily="34" charset="0"/>
              </a:rPr>
              <a:t>Leer­voorkeuren: </a:t>
            </a:r>
            <a:r>
              <a:rPr lang="nl-NL" dirty="0">
                <a:latin typeface="Calibri" panose="020F0502020204030204" pitchFamily="34" charset="0"/>
                <a:ea typeface="Calibri"/>
                <a:cs typeface="Calibri" panose="020F0502020204030204" pitchFamily="34" charset="0"/>
              </a:rPr>
              <a:t>hoe jij het liefst leert (workshops, video’s, praktijkgericht)  </a:t>
            </a:r>
            <a:endParaRPr lang="sr-Latn-RS" dirty="0">
              <a:latin typeface="Calibri" panose="020F0502020204030204" pitchFamily="34" charset="0"/>
              <a:ea typeface="Calibri"/>
              <a:cs typeface="Calibri" panose="020F0502020204030204" pitchFamily="34" charset="0"/>
            </a:endParaRPr>
          </a:p>
          <a:p>
            <a:pPr marL="514350" indent="-514350">
              <a:buClr>
                <a:srgbClr val="E64424"/>
              </a:buClr>
              <a:buAutoNum type="romanLcPeriod"/>
            </a:pPr>
            <a:r>
              <a:rPr lang="nl-NL" b="1" dirty="0">
                <a:latin typeface="Calibri" panose="020F0502020204030204" pitchFamily="34" charset="0"/>
                <a:ea typeface="Calibri"/>
                <a:cs typeface="Calibri" panose="020F0502020204030204" pitchFamily="34" charset="0"/>
              </a:rPr>
              <a:t>Doelen en ambities:</a:t>
            </a:r>
            <a:r>
              <a:rPr lang="nl-NL" dirty="0">
                <a:latin typeface="Calibri" panose="020F0502020204030204" pitchFamily="34" charset="0"/>
                <a:ea typeface="Calibri"/>
                <a:cs typeface="Calibri" panose="020F0502020204030204" pitchFamily="34" charset="0"/>
              </a:rPr>
              <a:t> korte- en langetermijn  </a:t>
            </a:r>
            <a:endParaRPr lang="sr-Latn-RS" dirty="0">
              <a:latin typeface="Calibri" panose="020F0502020204030204" pitchFamily="34" charset="0"/>
              <a:ea typeface="Calibri"/>
              <a:cs typeface="Calibri" panose="020F0502020204030204" pitchFamily="34" charset="0"/>
            </a:endParaRPr>
          </a:p>
          <a:p>
            <a:pPr marL="514350" indent="-514350">
              <a:buClr>
                <a:srgbClr val="E64424"/>
              </a:buClr>
              <a:buAutoNum type="romanLcPeriod"/>
            </a:pPr>
            <a:r>
              <a:rPr lang="nl-NL" b="1" dirty="0">
                <a:latin typeface="Calibri" panose="020F0502020204030204" pitchFamily="34" charset="0"/>
                <a:ea typeface="Calibri"/>
                <a:cs typeface="Calibri" panose="020F0502020204030204" pitchFamily="34" charset="0"/>
              </a:rPr>
              <a:t>Mogelijke barrières</a:t>
            </a:r>
            <a:r>
              <a:rPr lang="nl-NL" dirty="0">
                <a:latin typeface="Calibri" panose="020F0502020204030204" pitchFamily="34" charset="0"/>
                <a:ea typeface="Calibri"/>
                <a:cs typeface="Calibri" panose="020F0502020204030204" pitchFamily="34" charset="0"/>
              </a:rPr>
              <a:t>: tijdsdruk, digitale toegang en onzekerheden  </a:t>
            </a:r>
            <a:endParaRPr lang="sr-Latn-RS" dirty="0">
              <a:latin typeface="Calibri" panose="020F0502020204030204" pitchFamily="34" charset="0"/>
              <a:ea typeface="Calibri"/>
              <a:cs typeface="Calibri" panose="020F0502020204030204" pitchFamily="34" charset="0"/>
            </a:endParaRPr>
          </a:p>
          <a:p>
            <a:pPr marL="514350" indent="-514350">
              <a:buClr>
                <a:srgbClr val="E64424"/>
              </a:buClr>
              <a:buAutoNum type="romanLcPeriod"/>
            </a:pPr>
            <a:r>
              <a:rPr lang="nl-NL" b="1" dirty="0">
                <a:latin typeface="Calibri" panose="020F0502020204030204" pitchFamily="34" charset="0"/>
                <a:ea typeface="Calibri"/>
                <a:cs typeface="Calibri" panose="020F0502020204030204" pitchFamily="34" charset="0"/>
              </a:rPr>
              <a:t>Ondersteuningsstrategieën: </a:t>
            </a:r>
            <a:r>
              <a:rPr lang="nl-NL" dirty="0">
                <a:latin typeface="Calibri" panose="020F0502020204030204" pitchFamily="34" charset="0"/>
                <a:ea typeface="Calibri"/>
                <a:cs typeface="Calibri" panose="020F0502020204030204" pitchFamily="34" charset="0"/>
              </a:rPr>
              <a:t>mentoren, peergroepen en digitale hulpmiddelen</a:t>
            </a:r>
            <a:endParaRPr lang="sr-Latn-RS" dirty="0">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14897546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3E244E2-E7E5-946B-7D17-69F8A0FCB7AD}"/>
              </a:ext>
            </a:extLst>
          </p:cNvPr>
          <p:cNvSpPr>
            <a:spLocks noGrp="1"/>
          </p:cNvSpPr>
          <p:nvPr>
            <p:ph type="body" sz="quarter" idx="13"/>
          </p:nvPr>
        </p:nvSpPr>
        <p:spPr>
          <a:xfrm>
            <a:off x="626242" y="1583473"/>
            <a:ext cx="6148631" cy="1135779"/>
          </a:xfrm>
        </p:spPr>
        <p:txBody>
          <a:bodyPr/>
          <a:lstStyle/>
          <a:p>
            <a:r>
              <a:rPr lang="nl-NL" dirty="0">
                <a:latin typeface="Calibri" panose="020F0502020204030204" pitchFamily="34" charset="0"/>
                <a:cs typeface="Calibri" panose="020F0502020204030204" pitchFamily="34" charset="0"/>
              </a:rPr>
              <a:t>Je vaardigheden, je doelen en wat de markt nodig heeft.</a:t>
            </a:r>
            <a:endParaRPr lang="en-GB" noProof="0" dirty="0">
              <a:latin typeface="Calibri" panose="020F0502020204030204" pitchFamily="34" charset="0"/>
              <a:ea typeface="Calibri"/>
              <a:cs typeface="Calibri" panose="020F0502020204030204" pitchFamily="34" charset="0"/>
            </a:endParaRPr>
          </a:p>
        </p:txBody>
      </p:sp>
      <p:sp>
        <p:nvSpPr>
          <p:cNvPr id="6" name="Text Placeholder 5">
            <a:extLst>
              <a:ext uri="{FF2B5EF4-FFF2-40B4-BE49-F238E27FC236}">
                <a16:creationId xmlns:a16="http://schemas.microsoft.com/office/drawing/2014/main" id="{FCA8AA01-0AE6-0036-5C98-A25BCA415FE0}"/>
              </a:ext>
            </a:extLst>
          </p:cNvPr>
          <p:cNvSpPr>
            <a:spLocks noGrp="1"/>
          </p:cNvSpPr>
          <p:nvPr>
            <p:ph type="body" sz="quarter" idx="14"/>
          </p:nvPr>
        </p:nvSpPr>
        <p:spPr/>
        <p:txBody>
          <a:bodyPr/>
          <a:lstStyle/>
          <a:p>
            <a:r>
              <a:rPr lang="en-GB" noProof="0" dirty="0">
                <a:latin typeface="Calibri" panose="020F0502020204030204" pitchFamily="34" charset="0"/>
                <a:ea typeface="Calibri"/>
                <a:cs typeface="Calibri" panose="020F0502020204030204" pitchFamily="34" charset="0"/>
              </a:rPr>
              <a:t>1. </a:t>
            </a:r>
            <a:r>
              <a:rPr lang="sr-Latn-RS" dirty="0">
                <a:latin typeface="Calibri" panose="020F0502020204030204" pitchFamily="34" charset="0"/>
                <a:cs typeface="Calibri" panose="020F0502020204030204" pitchFamily="34" charset="0"/>
              </a:rPr>
              <a:t>Verzamel je materiaal</a:t>
            </a:r>
            <a:endParaRPr lang="en-GB" noProof="0" dirty="0">
              <a:latin typeface="Calibri" panose="020F0502020204030204" pitchFamily="34" charset="0"/>
              <a:ea typeface="Calibri"/>
              <a:cs typeface="Calibri" panose="020F0502020204030204" pitchFamily="34" charset="0"/>
            </a:endParaRPr>
          </a:p>
        </p:txBody>
      </p:sp>
      <p:sp>
        <p:nvSpPr>
          <p:cNvPr id="4" name="Text Placeholder 3">
            <a:extLst>
              <a:ext uri="{FF2B5EF4-FFF2-40B4-BE49-F238E27FC236}">
                <a16:creationId xmlns:a16="http://schemas.microsoft.com/office/drawing/2014/main" id="{C8669935-78D7-277F-A140-082F050DF669}"/>
              </a:ext>
            </a:extLst>
          </p:cNvPr>
          <p:cNvSpPr>
            <a:spLocks noGrp="1"/>
          </p:cNvSpPr>
          <p:nvPr>
            <p:ph type="body" sz="quarter" idx="10"/>
          </p:nvPr>
        </p:nvSpPr>
        <p:spPr/>
        <p:txBody>
          <a:bodyPr/>
          <a:lstStyle/>
          <a:p>
            <a:r>
              <a:rPr lang="sr-Latn-RS" dirty="0">
                <a:latin typeface="Calibri" panose="020F0502020204030204" pitchFamily="34" charset="0"/>
                <a:cs typeface="Calibri" panose="020F0502020204030204" pitchFamily="34" charset="0"/>
              </a:rPr>
              <a:t>Het profiel-proces opbouwen</a:t>
            </a:r>
            <a:endParaRPr lang="en-GB" noProof="0" dirty="0">
              <a:latin typeface="Calibri" panose="020F0502020204030204" pitchFamily="34" charset="0"/>
              <a:ea typeface="Calibri"/>
              <a:cs typeface="Calibri" panose="020F0502020204030204" pitchFamily="34" charset="0"/>
            </a:endParaRPr>
          </a:p>
        </p:txBody>
      </p:sp>
      <p:sp>
        <p:nvSpPr>
          <p:cNvPr id="8" name="Text Placeholder 7">
            <a:extLst>
              <a:ext uri="{FF2B5EF4-FFF2-40B4-BE49-F238E27FC236}">
                <a16:creationId xmlns:a16="http://schemas.microsoft.com/office/drawing/2014/main" id="{03832E85-99C1-28CA-F158-5B1BF519A913}"/>
              </a:ext>
            </a:extLst>
          </p:cNvPr>
          <p:cNvSpPr>
            <a:spLocks noGrp="1"/>
          </p:cNvSpPr>
          <p:nvPr>
            <p:ph type="body" sz="quarter" idx="20"/>
          </p:nvPr>
        </p:nvSpPr>
        <p:spPr>
          <a:xfrm>
            <a:off x="727842" y="2508250"/>
            <a:ext cx="6974708" cy="2090175"/>
          </a:xfrm>
        </p:spPr>
        <p:txBody>
          <a:bodyPr/>
          <a:lstStyle/>
          <a:p>
            <a:r>
              <a:rPr lang="nl-NL" dirty="0">
                <a:latin typeface="Calibri" panose="020F0502020204030204" pitchFamily="34" charset="0"/>
                <a:cs typeface="Calibri" panose="020F0502020204030204" pitchFamily="34" charset="0"/>
              </a:rPr>
              <a:t>Je kunt een Word-document, een PowerPoint-dia, een mindmap of zelfs een korte video gebruiken. Wat voor jou het makkelijkst voelt.</a:t>
            </a:r>
            <a:endParaRPr lang="sr-Latn-RS" dirty="0">
              <a:latin typeface="Calibri" panose="020F0502020204030204" pitchFamily="34" charset="0"/>
              <a:cs typeface="Calibri" panose="020F0502020204030204" pitchFamily="34" charset="0"/>
            </a:endParaRPr>
          </a:p>
          <a:p>
            <a:r>
              <a:rPr lang="en-GB" b="1" dirty="0">
                <a:solidFill>
                  <a:srgbClr val="E280AC"/>
                </a:solidFill>
                <a:latin typeface="Calibri" panose="020F0502020204030204" pitchFamily="34" charset="0"/>
                <a:cs typeface="Calibri" panose="020F0502020204030204" pitchFamily="34" charset="0"/>
              </a:rPr>
              <a:t>3</a:t>
            </a:r>
            <a:r>
              <a:rPr lang="sr-Latn-RS" b="1" dirty="0">
                <a:solidFill>
                  <a:srgbClr val="E280AC"/>
                </a:solidFill>
                <a:latin typeface="Calibri" panose="020F0502020204030204" pitchFamily="34" charset="0"/>
                <a:cs typeface="Calibri" panose="020F0502020204030204" pitchFamily="34" charset="0"/>
              </a:rPr>
              <a:t>.  Vul elk onderdeel in</a:t>
            </a:r>
            <a:endParaRPr lang="en-GB" b="1" dirty="0">
              <a:solidFill>
                <a:srgbClr val="E280AC"/>
              </a:solidFill>
              <a:latin typeface="Calibri" panose="020F0502020204030204" pitchFamily="34" charset="0"/>
              <a:cs typeface="Calibri" panose="020F0502020204030204" pitchFamily="34" charset="0"/>
            </a:endParaRPr>
          </a:p>
          <a:p>
            <a:r>
              <a:rPr lang="nl-NL" dirty="0">
                <a:latin typeface="Calibri" panose="020F0502020204030204" pitchFamily="34" charset="0"/>
                <a:ea typeface="Calibri"/>
                <a:cs typeface="Calibri" panose="020F0502020204030204" pitchFamily="34" charset="0"/>
              </a:rPr>
              <a:t>Gebruik leidende vragen (zoals “Wat zijn mijn belangrijkste vaardigheden?” of “Welke steun heb ik nodig?”) om elk onderdeel van je profiel te voltooien.</a:t>
            </a:r>
            <a:endParaRPr lang="sr-Latn-RS" dirty="0">
              <a:latin typeface="Calibri" panose="020F0502020204030204" pitchFamily="34" charset="0"/>
              <a:ea typeface="Calibri"/>
              <a:cs typeface="Calibri" panose="020F0502020204030204" pitchFamily="34" charset="0"/>
            </a:endParaRPr>
          </a:p>
          <a:p>
            <a:r>
              <a:rPr lang="en-GB" b="1" dirty="0">
                <a:solidFill>
                  <a:srgbClr val="E280AC"/>
                </a:solidFill>
                <a:latin typeface="Calibri" panose="020F0502020204030204" pitchFamily="34" charset="0"/>
                <a:cs typeface="Calibri" panose="020F0502020204030204" pitchFamily="34" charset="0"/>
              </a:rPr>
              <a:t>4</a:t>
            </a:r>
            <a:r>
              <a:rPr lang="sr-Latn-RS" b="1" dirty="0">
                <a:solidFill>
                  <a:srgbClr val="E280AC"/>
                </a:solidFill>
                <a:latin typeface="Calibri" panose="020F0502020204030204" pitchFamily="34" charset="0"/>
                <a:cs typeface="Calibri" panose="020F0502020204030204" pitchFamily="34" charset="0"/>
              </a:rPr>
              <a:t>. Deel en verfijn</a:t>
            </a:r>
            <a:endParaRPr lang="en-GB" b="1" dirty="0">
              <a:solidFill>
                <a:srgbClr val="E280AC"/>
              </a:solidFill>
              <a:latin typeface="Calibri" panose="020F0502020204030204" pitchFamily="34" charset="0"/>
              <a:cs typeface="Calibri" panose="020F0502020204030204" pitchFamily="34" charset="0"/>
            </a:endParaRPr>
          </a:p>
          <a:p>
            <a:r>
              <a:rPr lang="nl-NL" dirty="0">
                <a:latin typeface="Calibri" panose="020F0502020204030204" pitchFamily="34" charset="0"/>
                <a:cs typeface="Calibri" panose="020F0502020204030204" pitchFamily="34" charset="0"/>
              </a:rPr>
              <a:t>Deel je concept met een mede-cursist of trainer. Vraag om feedback en maak zo nodig aanpassingen.</a:t>
            </a:r>
            <a:r>
              <a:rPr lang="sr-Latn-RS" dirty="0">
                <a:latin typeface="Calibri" panose="020F0502020204030204" pitchFamily="34" charset="0"/>
                <a:cs typeface="Calibri" panose="020F0502020204030204" pitchFamily="34" charset="0"/>
              </a:rPr>
              <a:t> </a:t>
            </a:r>
          </a:p>
          <a:p>
            <a:endParaRPr lang="en-GB" b="1" noProof="0" dirty="0">
              <a:solidFill>
                <a:srgbClr val="E64424"/>
              </a:solidFill>
              <a:latin typeface="Calibri" panose="020F0502020204030204" pitchFamily="34" charset="0"/>
              <a:ea typeface="Calibri"/>
              <a:cs typeface="Calibri" panose="020F0502020204030204" pitchFamily="34" charset="0"/>
            </a:endParaRPr>
          </a:p>
        </p:txBody>
      </p:sp>
      <p:sp>
        <p:nvSpPr>
          <p:cNvPr id="9" name="Text Placeholder 8">
            <a:extLst>
              <a:ext uri="{FF2B5EF4-FFF2-40B4-BE49-F238E27FC236}">
                <a16:creationId xmlns:a16="http://schemas.microsoft.com/office/drawing/2014/main" id="{DFEE503E-1275-1CA6-9EF0-415C70157503}"/>
              </a:ext>
            </a:extLst>
          </p:cNvPr>
          <p:cNvSpPr>
            <a:spLocks noGrp="1"/>
          </p:cNvSpPr>
          <p:nvPr>
            <p:ph type="body" sz="quarter" idx="21"/>
          </p:nvPr>
        </p:nvSpPr>
        <p:spPr>
          <a:xfrm>
            <a:off x="677040" y="2075210"/>
            <a:ext cx="6047033" cy="611053"/>
          </a:xfrm>
        </p:spPr>
        <p:txBody>
          <a:bodyPr/>
          <a:lstStyle/>
          <a:p>
            <a:r>
              <a:rPr lang="en-GB" noProof="0" dirty="0">
                <a:solidFill>
                  <a:srgbClr val="E280AC"/>
                </a:solidFill>
                <a:latin typeface="Calibri" panose="020F0502020204030204" pitchFamily="34" charset="0"/>
                <a:ea typeface="Calibri"/>
                <a:cs typeface="Calibri" panose="020F0502020204030204" pitchFamily="34" charset="0"/>
              </a:rPr>
              <a:t>2</a:t>
            </a:r>
            <a:r>
              <a:rPr lang="en-GB" dirty="0">
                <a:solidFill>
                  <a:srgbClr val="E280AC"/>
                </a:solidFill>
                <a:latin typeface="Calibri" panose="020F0502020204030204" pitchFamily="34" charset="0"/>
                <a:cs typeface="Calibri" panose="020F0502020204030204" pitchFamily="34" charset="0"/>
              </a:rPr>
              <a:t>. </a:t>
            </a:r>
            <a:r>
              <a:rPr lang="nl-NL" dirty="0">
                <a:solidFill>
                  <a:srgbClr val="E280AC"/>
                </a:solidFill>
                <a:latin typeface="Calibri" panose="020F0502020204030204" pitchFamily="34" charset="0"/>
                <a:cs typeface="Calibri" panose="020F0502020204030204" pitchFamily="34" charset="0"/>
              </a:rPr>
              <a:t>Kies een format dat bij je past</a:t>
            </a:r>
            <a:endParaRPr lang="en-GB" dirty="0">
              <a:solidFill>
                <a:srgbClr val="E280AC"/>
              </a:solidFill>
              <a:latin typeface="Calibri" panose="020F0502020204030204" pitchFamily="34" charset="0"/>
              <a:cs typeface="Calibri" panose="020F0502020204030204" pitchFamily="34" charset="0"/>
            </a:endParaRPr>
          </a:p>
        </p:txBody>
      </p:sp>
      <p:sp>
        <p:nvSpPr>
          <p:cNvPr id="10" name="Text Placeholder 9">
            <a:extLst>
              <a:ext uri="{FF2B5EF4-FFF2-40B4-BE49-F238E27FC236}">
                <a16:creationId xmlns:a16="http://schemas.microsoft.com/office/drawing/2014/main" id="{77747A25-603D-C3E2-9182-97C817D9F90B}"/>
              </a:ext>
            </a:extLst>
          </p:cNvPr>
          <p:cNvSpPr>
            <a:spLocks noGrp="1"/>
          </p:cNvSpPr>
          <p:nvPr>
            <p:ph type="body" sz="quarter" idx="22"/>
          </p:nvPr>
        </p:nvSpPr>
        <p:spPr>
          <a:xfrm>
            <a:off x="727840" y="5637404"/>
            <a:ext cx="6974707" cy="997464"/>
          </a:xfrm>
        </p:spPr>
        <p:txBody>
          <a:bodyPr/>
          <a:lstStyle/>
          <a:p>
            <a:r>
              <a:rPr lang="nl-NL" dirty="0">
                <a:latin typeface="Calibri" panose="020F0502020204030204" pitchFamily="34" charset="0"/>
                <a:cs typeface="Calibri" panose="020F0502020204030204" pitchFamily="34" charset="0"/>
              </a:rPr>
              <a:t>Werk je profiel bij telkens wanneer je nieuwe vaardigheden ontwikkelt, nieuwe uitdagingen tegenkomt of nieuwe doelen stelt.</a:t>
            </a:r>
            <a:endParaRPr lang="en-GB" noProof="0" dirty="0">
              <a:latin typeface="Calibri" panose="020F0502020204030204" pitchFamily="34" charset="0"/>
              <a:ea typeface="Calibri"/>
              <a:cs typeface="Calibri" panose="020F0502020204030204" pitchFamily="34" charset="0"/>
            </a:endParaRPr>
          </a:p>
        </p:txBody>
      </p:sp>
      <p:sp>
        <p:nvSpPr>
          <p:cNvPr id="11" name="Text Placeholder 10">
            <a:extLst>
              <a:ext uri="{FF2B5EF4-FFF2-40B4-BE49-F238E27FC236}">
                <a16:creationId xmlns:a16="http://schemas.microsoft.com/office/drawing/2014/main" id="{E18E823B-DF16-E7AC-2716-3551D9C53350}"/>
              </a:ext>
            </a:extLst>
          </p:cNvPr>
          <p:cNvSpPr>
            <a:spLocks noGrp="1"/>
          </p:cNvSpPr>
          <p:nvPr>
            <p:ph type="body" sz="quarter" idx="23"/>
          </p:nvPr>
        </p:nvSpPr>
        <p:spPr>
          <a:xfrm>
            <a:off x="727840" y="5287878"/>
            <a:ext cx="6047032" cy="301400"/>
          </a:xfrm>
        </p:spPr>
        <p:txBody>
          <a:bodyPr/>
          <a:lstStyle/>
          <a:p>
            <a:r>
              <a:rPr lang="en-GB" dirty="0">
                <a:solidFill>
                  <a:srgbClr val="E280AC"/>
                </a:solidFill>
                <a:latin typeface="Calibri" panose="020F0502020204030204" pitchFamily="34" charset="0"/>
                <a:cs typeface="Calibri" panose="020F0502020204030204" pitchFamily="34" charset="0"/>
              </a:rPr>
              <a:t>5.</a:t>
            </a:r>
            <a:r>
              <a:rPr lang="sr-Latn-RS" dirty="0">
                <a:solidFill>
                  <a:srgbClr val="E280AC"/>
                </a:solidFill>
                <a:latin typeface="Calibri" panose="020F0502020204030204" pitchFamily="34" charset="0"/>
                <a:cs typeface="Calibri" panose="020F0502020204030204" pitchFamily="34" charset="0"/>
              </a:rPr>
              <a:t> Herzie en verfijn</a:t>
            </a:r>
            <a:endParaRPr lang="en-GB" dirty="0">
              <a:solidFill>
                <a:srgbClr val="E280AC"/>
              </a:solidFill>
              <a:latin typeface="Calibri" panose="020F0502020204030204" pitchFamily="34" charset="0"/>
              <a:cs typeface="Calibri" panose="020F0502020204030204" pitchFamily="34" charset="0"/>
            </a:endParaRPr>
          </a:p>
        </p:txBody>
      </p:sp>
      <p:pic>
        <p:nvPicPr>
          <p:cNvPr id="12" name="Picture Placeholder 11" descr="A person holding a tablet and looking at a white board&#10;&#10;AI-generated content may be incorrect.">
            <a:extLst>
              <a:ext uri="{FF2B5EF4-FFF2-40B4-BE49-F238E27FC236}">
                <a16:creationId xmlns:a16="http://schemas.microsoft.com/office/drawing/2014/main" id="{EF982CB0-FD5E-23A6-D6EA-A5B94AF9687A}"/>
              </a:ext>
            </a:extLst>
          </p:cNvPr>
          <p:cNvPicPr>
            <a:picLocks noGrp="1" noChangeAspect="1"/>
          </p:cNvPicPr>
          <p:nvPr>
            <p:ph type="pic" sz="quarter" idx="19"/>
          </p:nvPr>
        </p:nvPicPr>
        <p:blipFill>
          <a:blip r:embed="rId2">
            <a:extLst>
              <a:ext uri="{28A0092B-C50C-407E-A947-70E740481C1C}">
                <a14:useLocalDpi xmlns:a14="http://schemas.microsoft.com/office/drawing/2010/main" val="0"/>
              </a:ext>
            </a:extLst>
          </a:blip>
          <a:srcRect l="25138" r="25138"/>
          <a:stretch>
            <a:fillRect/>
          </a:stretch>
        </p:blipFill>
        <p:spPr>
          <a:xfrm>
            <a:off x="7804150" y="1102129"/>
            <a:ext cx="4387850" cy="5597236"/>
          </a:xfrm>
        </p:spPr>
      </p:pic>
    </p:spTree>
    <p:extLst>
      <p:ext uri="{BB962C8B-B14F-4D97-AF65-F5344CB8AC3E}">
        <p14:creationId xmlns:p14="http://schemas.microsoft.com/office/powerpoint/2010/main" val="2093875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FA685918-4C26-ABCF-5C5B-7D0D6753A7A1}"/>
              </a:ext>
            </a:extLst>
          </p:cNvPr>
          <p:cNvSpPr>
            <a:spLocks noGrp="1"/>
          </p:cNvSpPr>
          <p:nvPr>
            <p:ph type="body" sz="quarter" idx="11"/>
          </p:nvPr>
        </p:nvSpPr>
        <p:spPr>
          <a:xfrm>
            <a:off x="362079" y="253012"/>
            <a:ext cx="6861679" cy="483986"/>
          </a:xfrm>
          <a:prstGeom prst="rect">
            <a:avLst/>
          </a:prstGeom>
        </p:spPr>
        <p:txBody>
          <a:bodyPr lIns="91440" tIns="45720" rIns="91440" bIns="45720" anchor="t">
            <a:normAutofit fontScale="92500"/>
          </a:bodyPr>
          <a:lstStyle/>
          <a:p>
            <a:r>
              <a:rPr lang="nl-NL" sz="2400" dirty="0">
                <a:latin typeface="Calibri" panose="020F0502020204030204" pitchFamily="34" charset="0"/>
                <a:cs typeface="Calibri" panose="020F0502020204030204" pitchFamily="34" charset="0"/>
              </a:rPr>
              <a:t>Tools die je kunt gebruiken om je leerprofiel te maken</a:t>
            </a:r>
            <a:endParaRPr lang="en-GB" sz="2200" noProof="0" dirty="0">
              <a:latin typeface="Calibri" panose="020F0502020204030204" pitchFamily="34" charset="0"/>
              <a:ea typeface="Calibri"/>
              <a:cs typeface="Calibri" panose="020F0502020204030204" pitchFamily="34" charset="0"/>
            </a:endParaRPr>
          </a:p>
        </p:txBody>
      </p:sp>
      <p:sp>
        <p:nvSpPr>
          <p:cNvPr id="4" name="Rectangle 2">
            <a:extLst>
              <a:ext uri="{FF2B5EF4-FFF2-40B4-BE49-F238E27FC236}">
                <a16:creationId xmlns:a16="http://schemas.microsoft.com/office/drawing/2014/main" id="{796B58B0-4604-DFB2-9920-8523DB8BF21B}"/>
              </a:ext>
            </a:extLst>
          </p:cNvPr>
          <p:cNvSpPr>
            <a:spLocks noGrp="1" noChangeArrowheads="1"/>
          </p:cNvSpPr>
          <p:nvPr>
            <p:ph type="body" sz="quarter" idx="13"/>
          </p:nvPr>
        </p:nvSpPr>
        <p:spPr bwMode="auto">
          <a:xfrm>
            <a:off x="362080" y="1236287"/>
            <a:ext cx="6861680" cy="528040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a:bodyPr>
          <a:lstStyle/>
          <a:p>
            <a:pPr lvl="0" eaLnBrk="0" fontAlgn="base" hangingPunct="0">
              <a:spcBef>
                <a:spcPct val="0"/>
              </a:spcBef>
              <a:spcAft>
                <a:spcPts val="600"/>
              </a:spcAft>
              <a:buClr>
                <a:srgbClr val="E95426"/>
              </a:buClr>
            </a:pPr>
            <a:r>
              <a:rPr lang="nl-NL" sz="1600" dirty="0">
                <a:latin typeface="Calibri" panose="020F0502020204030204" pitchFamily="34" charset="0"/>
                <a:cs typeface="Calibri" panose="020F0502020204030204" pitchFamily="34" charset="0"/>
              </a:rPr>
              <a:t>Je kunt het format kiezen dat het beste voor jou werkt. Er is geen enkele juiste manier – alleen wat voor jou het meest nuttig en natuurlijk aanvoelt.</a:t>
            </a:r>
            <a:endParaRPr lang="sr-Latn-RS" sz="1600" dirty="0">
              <a:latin typeface="Calibri" panose="020F0502020204030204" pitchFamily="34" charset="0"/>
              <a:cs typeface="Calibri" panose="020F0502020204030204" pitchFamily="34" charset="0"/>
            </a:endParaRPr>
          </a:p>
          <a:p>
            <a:pPr lvl="0" eaLnBrk="0" fontAlgn="base" hangingPunct="0">
              <a:spcBef>
                <a:spcPct val="0"/>
              </a:spcBef>
              <a:spcAft>
                <a:spcPts val="600"/>
              </a:spcAft>
              <a:buClr>
                <a:srgbClr val="E95426"/>
              </a:buClr>
            </a:pPr>
            <a:endParaRPr lang="en-GB" sz="1700" i="0" u="none" strike="noStrike" cap="none" normalizeH="0" baseline="0" noProof="0" dirty="0">
              <a:ln>
                <a:noFill/>
              </a:ln>
              <a:effectLst/>
              <a:latin typeface="Calibri" panose="020F0502020204030204" pitchFamily="34" charset="0"/>
              <a:ea typeface="Calibri"/>
              <a:cs typeface="Calibri" panose="020F0502020204030204" pitchFamily="34" charset="0"/>
            </a:endParaRPr>
          </a:p>
          <a:p>
            <a:pPr marL="285750" indent="-285750" eaLnBrk="0" fontAlgn="base" hangingPunct="0">
              <a:spcBef>
                <a:spcPct val="0"/>
              </a:spcBef>
              <a:spcAft>
                <a:spcPts val="600"/>
              </a:spcAft>
              <a:buClr>
                <a:srgbClr val="E95426"/>
              </a:buClr>
              <a:buFont typeface="Wingdings" panose="05000000000000000000" pitchFamily="2" charset="2"/>
              <a:buChar char="ü"/>
            </a:pPr>
            <a:r>
              <a:rPr lang="nl-NL" sz="1700" dirty="0">
                <a:latin typeface="Calibri" panose="020F0502020204030204" pitchFamily="34" charset="0"/>
                <a:ea typeface="Calibri"/>
                <a:cs typeface="Calibri" panose="020F0502020204030204" pitchFamily="34" charset="0"/>
              </a:rPr>
              <a:t>Sjabloon (PowerPoint of Word): gebruik een bestand met onderdelen voor je vaardigheden, doelen, voorkeuren en ondersteuningsbehoeften.</a:t>
            </a:r>
            <a:endParaRPr lang="sr-Latn-RS" sz="1700" dirty="0">
              <a:latin typeface="Calibri" panose="020F0502020204030204" pitchFamily="34" charset="0"/>
              <a:ea typeface="Calibri"/>
              <a:cs typeface="Calibri" panose="020F0502020204030204" pitchFamily="34" charset="0"/>
            </a:endParaRPr>
          </a:p>
          <a:p>
            <a:pPr marL="285750" indent="-285750" eaLnBrk="0" fontAlgn="base" hangingPunct="0">
              <a:spcBef>
                <a:spcPct val="0"/>
              </a:spcBef>
              <a:spcAft>
                <a:spcPts val="600"/>
              </a:spcAft>
              <a:buClr>
                <a:srgbClr val="E95426"/>
              </a:buClr>
              <a:buFont typeface="Wingdings" panose="05000000000000000000" pitchFamily="2" charset="2"/>
              <a:buChar char="ü"/>
            </a:pPr>
            <a:r>
              <a:rPr lang="nl-NL" sz="1700" dirty="0">
                <a:latin typeface="Calibri" panose="020F0502020204030204" pitchFamily="34" charset="0"/>
                <a:ea typeface="Calibri"/>
                <a:cs typeface="Calibri" panose="020F0502020204030204" pitchFamily="34" charset="0"/>
              </a:rPr>
              <a:t>Mindmap-apps: gebruik online tools zoals Miro of MindMeister. Teken of maak een visuele kaart die je vaardigheden en je leer­richting weergeeft.</a:t>
            </a:r>
            <a:endParaRPr lang="sr-Latn-RS" sz="1700" dirty="0">
              <a:latin typeface="Calibri" panose="020F0502020204030204" pitchFamily="34" charset="0"/>
              <a:ea typeface="Calibri"/>
              <a:cs typeface="Calibri" panose="020F0502020204030204" pitchFamily="34" charset="0"/>
            </a:endParaRPr>
          </a:p>
          <a:p>
            <a:pPr marL="285750" indent="-285750" eaLnBrk="0" fontAlgn="base" hangingPunct="0">
              <a:spcBef>
                <a:spcPct val="0"/>
              </a:spcBef>
              <a:spcAft>
                <a:spcPts val="600"/>
              </a:spcAft>
              <a:buClr>
                <a:srgbClr val="E95426"/>
              </a:buClr>
              <a:buFont typeface="Wingdings" panose="05000000000000000000" pitchFamily="2" charset="2"/>
              <a:buChar char="ü"/>
            </a:pPr>
            <a:r>
              <a:rPr lang="nl-NL" sz="1700" dirty="0">
                <a:latin typeface="Calibri" panose="020F0502020204030204" pitchFamily="34" charset="0"/>
                <a:ea typeface="Calibri"/>
                <a:cs typeface="Calibri" panose="020F0502020204030204" pitchFamily="34" charset="0"/>
              </a:rPr>
              <a:t>Videotools: leg je profiel uit door het in te spreken en een kort bericht op te nemen met je telefoon of computer.</a:t>
            </a:r>
            <a:endParaRPr lang="sr-Latn-RS" sz="1700" dirty="0">
              <a:latin typeface="Calibri" panose="020F0502020204030204" pitchFamily="34" charset="0"/>
              <a:ea typeface="Calibri"/>
              <a:cs typeface="Calibri" panose="020F0502020204030204" pitchFamily="34" charset="0"/>
            </a:endParaRPr>
          </a:p>
          <a:p>
            <a:pPr marL="285750" indent="-285750" eaLnBrk="0" fontAlgn="base" hangingPunct="0">
              <a:spcBef>
                <a:spcPct val="0"/>
              </a:spcBef>
              <a:spcAft>
                <a:spcPts val="600"/>
              </a:spcAft>
              <a:buClr>
                <a:srgbClr val="E95426"/>
              </a:buClr>
              <a:buFont typeface="Wingdings" panose="05000000000000000000" pitchFamily="2" charset="2"/>
              <a:buChar char="ü"/>
            </a:pPr>
            <a:r>
              <a:rPr lang="nl-NL" sz="1700" dirty="0">
                <a:latin typeface="Calibri" panose="020F0502020204030204" pitchFamily="34" charset="0"/>
                <a:ea typeface="Calibri"/>
                <a:cs typeface="Calibri" panose="020F0502020204030204" pitchFamily="34" charset="0"/>
              </a:rPr>
              <a:t>Delen met een ander: wissel je profiel uit en bespreek het met iemand die je vertrouwt om feedback en nieuwe ideeën te krijgen.</a:t>
            </a:r>
            <a:endParaRPr lang="sr-Latn-RS" sz="1700" dirty="0">
              <a:latin typeface="Calibri" panose="020F0502020204030204" pitchFamily="34" charset="0"/>
              <a:ea typeface="Calibri"/>
              <a:cs typeface="Calibri" panose="020F0502020204030204" pitchFamily="34" charset="0"/>
            </a:endParaRPr>
          </a:p>
          <a:p>
            <a:pPr eaLnBrk="0" fontAlgn="base" hangingPunct="0">
              <a:spcBef>
                <a:spcPct val="0"/>
              </a:spcBef>
              <a:spcAft>
                <a:spcPts val="600"/>
              </a:spcAft>
              <a:buClr>
                <a:srgbClr val="E95426"/>
              </a:buClr>
            </a:pPr>
            <a:endParaRPr lang="sr-Latn-RS" sz="1700" dirty="0">
              <a:latin typeface="Calibri" panose="020F0502020204030204" pitchFamily="34" charset="0"/>
              <a:ea typeface="Calibri"/>
              <a:cs typeface="Calibri" panose="020F0502020204030204" pitchFamily="34" charset="0"/>
            </a:endParaRPr>
          </a:p>
          <a:p>
            <a:pPr eaLnBrk="0" fontAlgn="base" hangingPunct="0">
              <a:spcBef>
                <a:spcPct val="0"/>
              </a:spcBef>
              <a:spcAft>
                <a:spcPts val="600"/>
              </a:spcAft>
              <a:buClr>
                <a:srgbClr val="E95426"/>
              </a:buClr>
            </a:pPr>
            <a:r>
              <a:rPr lang="nl-NL" sz="1700" dirty="0">
                <a:latin typeface="Calibri" panose="020F0502020204030204" pitchFamily="34" charset="0"/>
                <a:ea typeface="Calibri"/>
                <a:cs typeface="Calibri" panose="020F0502020204030204" pitchFamily="34" charset="0"/>
              </a:rPr>
              <a:t>Je leerprofiel is een hulpmiddel waar je steeds op kunt terugkomen, dat je kunt bijwerken en gebruiken terwijl je groeit.</a:t>
            </a:r>
            <a:endParaRPr kumimoji="0" lang="en-GB" sz="1700" i="0" u="none" strike="noStrike" cap="none" normalizeH="0" baseline="0" noProof="0" dirty="0">
              <a:ln>
                <a:noFill/>
              </a:ln>
              <a:effectLst/>
              <a:latin typeface="Calibri" panose="020F0502020204030204" pitchFamily="34" charset="0"/>
              <a:cs typeface="Calibri" panose="020F0502020204030204" pitchFamily="34" charset="0"/>
            </a:endParaRPr>
          </a:p>
          <a:p>
            <a:pPr marL="285750" marR="0" lvl="0" indent="-285750" defTabSz="914400" rtl="0" eaLnBrk="0" fontAlgn="base" latinLnBrk="0" hangingPunct="0">
              <a:spcBef>
                <a:spcPct val="0"/>
              </a:spcBef>
              <a:spcAft>
                <a:spcPts val="600"/>
              </a:spcAft>
              <a:buClr>
                <a:srgbClr val="E95426"/>
              </a:buClr>
              <a:buSzTx/>
              <a:buFont typeface="Wingdings" panose="05000000000000000000" pitchFamily="2" charset="2"/>
              <a:buChar char="ü"/>
              <a:tabLst/>
            </a:pPr>
            <a:endParaRPr kumimoji="0" lang="en-GB" sz="1700" i="0" u="none" strike="noStrike" cap="none" normalizeH="0" baseline="0" noProof="0" dirty="0">
              <a:ln>
                <a:noFill/>
              </a:ln>
              <a:effectLst/>
              <a:latin typeface="Calibri" panose="020F0502020204030204" pitchFamily="34" charset="0"/>
              <a:cs typeface="Calibri" panose="020F0502020204030204" pitchFamily="34" charset="0"/>
            </a:endParaRPr>
          </a:p>
        </p:txBody>
      </p:sp>
      <p:pic>
        <p:nvPicPr>
          <p:cNvPr id="8" name="Picture 7" descr="A person holding a file&#10;&#10;AI-generated content may be incorrect.">
            <a:extLst>
              <a:ext uri="{FF2B5EF4-FFF2-40B4-BE49-F238E27FC236}">
                <a16:creationId xmlns:a16="http://schemas.microsoft.com/office/drawing/2014/main" id="{17F805BB-E938-E505-4AD6-A1F2C690DB07}"/>
              </a:ext>
            </a:extLst>
          </p:cNvPr>
          <p:cNvPicPr>
            <a:picLocks noChangeAspect="1"/>
          </p:cNvPicPr>
          <p:nvPr/>
        </p:nvPicPr>
        <p:blipFill>
          <a:blip r:embed="rId2">
            <a:extLst>
              <a:ext uri="{28A0092B-C50C-407E-A947-70E740481C1C}">
                <a14:useLocalDpi xmlns:a14="http://schemas.microsoft.com/office/drawing/2010/main" val="0"/>
              </a:ext>
            </a:extLst>
          </a:blip>
          <a:srcRect l="43866" r="6866" b="1"/>
          <a:stretch>
            <a:fillRect/>
          </a:stretch>
        </p:blipFill>
        <p:spPr>
          <a:xfrm>
            <a:off x="8334898" y="-15572"/>
            <a:ext cx="3857885" cy="6871945"/>
          </a:xfrm>
          <a:prstGeom prst="rect">
            <a:avLst/>
          </a:prstGeom>
          <a:noFill/>
        </p:spPr>
      </p:pic>
    </p:spTree>
    <p:extLst>
      <p:ext uri="{BB962C8B-B14F-4D97-AF65-F5344CB8AC3E}">
        <p14:creationId xmlns:p14="http://schemas.microsoft.com/office/powerpoint/2010/main" val="2302524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9A1A942-BC30-7B24-9940-BAF30B00E2CC}"/>
              </a:ext>
            </a:extLst>
          </p:cNvPr>
          <p:cNvSpPr>
            <a:spLocks noGrp="1"/>
          </p:cNvSpPr>
          <p:nvPr>
            <p:ph type="body" sz="quarter" idx="11"/>
          </p:nvPr>
        </p:nvSpPr>
        <p:spPr/>
        <p:txBody>
          <a:bodyPr/>
          <a:lstStyle/>
          <a:p>
            <a:r>
              <a:rPr lang="en-GB" sz="1400" noProof="0" dirty="0"/>
              <a:t>[1] N. Anae, "Self-Mapping: The Power of Self-Produced 'Self' Images as a Stimulus to Action and Empowerment," </a:t>
            </a:r>
            <a:r>
              <a:rPr lang="en-GB" sz="1400" i="1" noProof="0" dirty="0"/>
              <a:t>IGI Global</a:t>
            </a:r>
            <a:r>
              <a:rPr lang="en-GB" sz="1400" noProof="0" dirty="0"/>
              <a:t>, Jan. 1, 2018. [Online]. Available: </a:t>
            </a:r>
            <a:r>
              <a:rPr lang="en-GB" sz="1400" noProof="0" dirty="0">
                <a:hlinkClick r:id="rId2"/>
              </a:rPr>
              <a:t>https://doi.org/10.4018/978-1-5225-2808-1.ch005</a:t>
            </a:r>
            <a:endParaRPr lang="en-GB" sz="1400" noProof="0" dirty="0"/>
          </a:p>
          <a:p>
            <a:r>
              <a:rPr lang="en-GB" sz="1400" noProof="0" dirty="0"/>
              <a:t>[2] Asana, "Guide to Process Mapping: Definition, How-to, and Tips," </a:t>
            </a:r>
            <a:r>
              <a:rPr lang="en-GB" sz="1400" i="1" noProof="0" dirty="0"/>
              <a:t>Asana</a:t>
            </a:r>
            <a:r>
              <a:rPr lang="en-GB" sz="1400" noProof="0" dirty="0"/>
              <a:t>, Jan. 8, 2024. [Online]. Available: </a:t>
            </a:r>
            <a:r>
              <a:rPr lang="en-GB" sz="1400" noProof="0" dirty="0">
                <a:hlinkClick r:id="rId3"/>
              </a:rPr>
              <a:t>https://asana.com/resources/process-mapping</a:t>
            </a:r>
            <a:endParaRPr lang="en-GB" sz="1400" noProof="0" dirty="0"/>
          </a:p>
          <a:p>
            <a:r>
              <a:rPr lang="en-GB" sz="1400" noProof="0" dirty="0"/>
              <a:t>[3] OECD, </a:t>
            </a:r>
            <a:r>
              <a:rPr lang="en-GB" sz="1400" i="1" noProof="0" dirty="0"/>
              <a:t>Assessing and Anticipating Skills for the Green Transition</a:t>
            </a:r>
            <a:r>
              <a:rPr lang="en-GB" sz="1400" noProof="0" dirty="0"/>
              <a:t>, 2025. [Online]. Available: </a:t>
            </a:r>
            <a:r>
              <a:rPr lang="en-GB" sz="1400" noProof="0" dirty="0">
                <a:hlinkClick r:id="rId4"/>
              </a:rPr>
              <a:t>https://www.oecd.org/en/publications/assessing-and-anticipating-skills-for-the-green-transition_28fa0bb5-en.html</a:t>
            </a:r>
            <a:endParaRPr lang="en-GB" sz="1400" noProof="0" dirty="0"/>
          </a:p>
          <a:p>
            <a:r>
              <a:rPr lang="en-GB" sz="1400" noProof="0" dirty="0"/>
              <a:t>[4] A. Avallone, "Getting to Know You: Learner Profiles for Personalization," </a:t>
            </a:r>
            <a:r>
              <a:rPr lang="en-GB" sz="1400" i="1" noProof="0" dirty="0"/>
              <a:t>Next Generation Learning Challenges</a:t>
            </a:r>
            <a:r>
              <a:rPr lang="en-GB" sz="1400" noProof="0" dirty="0"/>
              <a:t>, Mar. 22, 2020. [Online]. Available: </a:t>
            </a:r>
            <a:r>
              <a:rPr lang="en-GB" sz="1400" noProof="0" dirty="0">
                <a:hlinkClick r:id="rId5"/>
              </a:rPr>
              <a:t>https://www.nextgenlearning.org/articles/getting-to-know-you-learner-profiles-for-personalization</a:t>
            </a:r>
            <a:endParaRPr lang="en-GB" sz="1400" noProof="0" dirty="0"/>
          </a:p>
          <a:p>
            <a:r>
              <a:rPr lang="en-GB" sz="1400" noProof="0" dirty="0"/>
              <a:t>[5] M. Cavus, "Advancing Power Systems with Renewable Energy and Intelligent Technologies: A Comprehensive Review on Grid Transformation and Integration," </a:t>
            </a:r>
            <a:r>
              <a:rPr lang="en-GB" sz="1400" i="1" noProof="0" dirty="0"/>
              <a:t>Electronics</a:t>
            </a:r>
            <a:r>
              <a:rPr lang="en-GB" sz="1400" noProof="0" dirty="0"/>
              <a:t>, vol. 14, no. 6, p. 1159, 2025. [Online]. Available: </a:t>
            </a:r>
            <a:r>
              <a:rPr lang="en-GB" sz="1400" noProof="0" dirty="0">
                <a:hlinkClick r:id="rId6"/>
              </a:rPr>
              <a:t>https://doi.org/10.3390/electronics14061159</a:t>
            </a:r>
            <a:endParaRPr lang="en-GB" sz="1400" noProof="0" dirty="0"/>
          </a:p>
          <a:p>
            <a:r>
              <a:rPr lang="en-GB" sz="1400" noProof="0" dirty="0"/>
              <a:t>[6] W. </a:t>
            </a:r>
            <a:r>
              <a:rPr lang="en-GB" sz="1400" noProof="0" dirty="0" err="1"/>
              <a:t>Hemetsberger</a:t>
            </a:r>
            <a:r>
              <a:rPr lang="en-GB" sz="1400" noProof="0" dirty="0"/>
              <a:t>, M. </a:t>
            </a:r>
            <a:r>
              <a:rPr lang="en-GB" sz="1400" noProof="0" dirty="0" err="1"/>
              <a:t>Schmela</a:t>
            </a:r>
            <a:r>
              <a:rPr lang="en-GB" sz="1400" noProof="0" dirty="0"/>
              <a:t>, and T. Cruz-Capellan, </a:t>
            </a:r>
            <a:r>
              <a:rPr lang="en-GB" sz="1400" i="1" noProof="0" dirty="0"/>
              <a:t>Global Market Outlook for Solar Power 2023–2027</a:t>
            </a:r>
            <a:r>
              <a:rPr lang="en-GB" sz="1400" noProof="0" dirty="0"/>
              <a:t>, </a:t>
            </a:r>
            <a:r>
              <a:rPr lang="en-GB" sz="1400" noProof="0" dirty="0" err="1"/>
              <a:t>SolarPower</a:t>
            </a:r>
            <a:r>
              <a:rPr lang="en-GB" sz="1400" noProof="0" dirty="0"/>
              <a:t> Europe, Jun. 2023. [Online]. Available: </a:t>
            </a:r>
            <a:r>
              <a:rPr lang="en-GB" sz="1400" noProof="0" dirty="0">
                <a:hlinkClick r:id="rId7"/>
              </a:rPr>
              <a:t>https://www.solarpowereurope.org/insights/outlooks/global-market-outlook-for-solar-power-2023-2027/detail</a:t>
            </a:r>
            <a:endParaRPr lang="en-GB" sz="1400" noProof="0" dirty="0"/>
          </a:p>
          <a:p>
            <a:r>
              <a:rPr lang="en-GB" sz="1400" noProof="0" dirty="0"/>
              <a:t>[7] J. Moffat, "Effective Self Evaluation Techniques: The Comprehensive Guide," </a:t>
            </a:r>
            <a:r>
              <a:rPr lang="en-GB" sz="1400" i="1" noProof="0" dirty="0"/>
              <a:t>Bubbles</a:t>
            </a:r>
            <a:r>
              <a:rPr lang="en-GB" sz="1400" noProof="0" dirty="0"/>
              <a:t>, 2024. [Online]. Available: </a:t>
            </a:r>
            <a:r>
              <a:rPr lang="en-GB" sz="1400" noProof="0" dirty="0">
                <a:hlinkClick r:id="rId8"/>
              </a:rPr>
              <a:t>https://www.usebubbles.com/blog/effective-self-evaluation-techniques-guide</a:t>
            </a:r>
            <a:endParaRPr lang="en-GB" sz="1400" noProof="0" dirty="0"/>
          </a:p>
          <a:p>
            <a:r>
              <a:rPr lang="en-GB" sz="1400" noProof="0" dirty="0"/>
              <a:t>[8] B. Ryan, "How to Identify Skills Gaps [2025 Guide]," </a:t>
            </a:r>
            <a:r>
              <a:rPr lang="en-GB" sz="1400" i="1" noProof="0" dirty="0"/>
              <a:t>Thirst.io</a:t>
            </a:r>
            <a:r>
              <a:rPr lang="en-GB" sz="1400" noProof="0" dirty="0"/>
              <a:t>, Jan. 29, 2024. [Online]. Available: </a:t>
            </a:r>
            <a:r>
              <a:rPr lang="en-GB" sz="1400" noProof="0" dirty="0">
                <a:hlinkClick r:id="rId9"/>
              </a:rPr>
              <a:t>https://thirst.io/blog/how-to-identify-skills-gaps-2025-guide/</a:t>
            </a:r>
            <a:endParaRPr lang="en-GB" sz="1400" noProof="0" dirty="0"/>
          </a:p>
          <a:p>
            <a:endParaRPr lang="en-GB" noProof="0" dirty="0"/>
          </a:p>
        </p:txBody>
      </p:sp>
      <p:sp>
        <p:nvSpPr>
          <p:cNvPr id="4" name="Google Shape;247;p11">
            <a:extLst>
              <a:ext uri="{FF2B5EF4-FFF2-40B4-BE49-F238E27FC236}">
                <a16:creationId xmlns:a16="http://schemas.microsoft.com/office/drawing/2014/main" id="{8CA284A3-B8B3-254A-74CE-D3AAA6B809CE}"/>
              </a:ext>
            </a:extLst>
          </p:cNvPr>
          <p:cNvSpPr txBox="1">
            <a:spLocks/>
          </p:cNvSpPr>
          <p:nvPr/>
        </p:nvSpPr>
        <p:spPr>
          <a:xfrm>
            <a:off x="362081" y="361856"/>
            <a:ext cx="9829323" cy="48398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sr-Latn-RS" dirty="0">
                <a:latin typeface="Calibri" panose="020F0502020204030204" pitchFamily="34" charset="0"/>
                <a:cs typeface="Calibri" panose="020F0502020204030204" pitchFamily="34" charset="0"/>
              </a:rPr>
              <a:t>Bronnen</a:t>
            </a:r>
            <a:r>
              <a:rPr lang="sr-Latn-RS" b="0" dirty="0">
                <a:latin typeface="Calibri" panose="020F0502020204030204" pitchFamily="34" charset="0"/>
                <a:cs typeface="Calibri" panose="020F0502020204030204" pitchFamily="34" charset="0"/>
              </a:rPr>
              <a:t>​</a:t>
            </a:r>
            <a:endParaRPr lang="en-US" kern="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00517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p:txBody>
          <a:bodyPr/>
          <a:lstStyle/>
          <a:p>
            <a:r>
              <a:rPr lang="sr-Latn-RS" dirty="0"/>
              <a:t>BEDANKT!</a:t>
            </a:r>
            <a:r>
              <a:rPr lang="sr-Latn-RS" b="0" dirty="0"/>
              <a:t>​</a:t>
            </a:r>
            <a:endParaRPr lang="en-GB" dirty="0"/>
          </a:p>
        </p:txBody>
      </p:sp>
    </p:spTree>
    <p:extLst>
      <p:ext uri="{BB962C8B-B14F-4D97-AF65-F5344CB8AC3E}">
        <p14:creationId xmlns:p14="http://schemas.microsoft.com/office/powerpoint/2010/main" val="163154563"/>
      </p:ext>
    </p:extLst>
  </p:cSld>
  <p:clrMapOvr>
    <a:masterClrMapping/>
  </p:clrMapOvr>
</p:sld>
</file>

<file path=ppt/theme/theme1.xml><?xml version="1.0" encoding="utf-8"?>
<a:theme xmlns:a="http://schemas.openxmlformats.org/drawingml/2006/main" name="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172106c-0329-462c-8309-f6a8c7ae0f26">
      <Terms xmlns="http://schemas.microsoft.com/office/infopath/2007/PartnerControls"/>
    </lcf76f155ced4ddcb4097134ff3c332f>
    <TaxCatchAll xmlns="8c43ccb9-9360-4c7e-8a49-c084974a2f46" xsi:nil="true"/>
    <Partner xmlns="4172106c-0329-462c-8309-f6a8c7ae0f26">
      <UserInfo>
        <DisplayName/>
        <AccountId xsi:nil="true"/>
        <AccountType/>
      </UserInfo>
    </Partner>
    <WPleader xmlns="4172106c-0329-462c-8309-f6a8c7ae0f26" xsi:nil="true"/>
    <Please_x0020_enter_x0020_your_x0020_country_x003a__x0020_ xmlns="4172106c-0329-462c-8309-f6a8c7ae0f26"/>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C6FE2DB-D92D-4F57-AD9A-35E307B291EE}">
  <ds:schemaRefs>
    <ds:schemaRef ds:uri="4172106c-0329-462c-8309-f6a8c7ae0f26"/>
    <ds:schemaRef ds:uri="8c43ccb9-9360-4c7e-8a49-c084974a2f4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BD915B8-D8B7-4AFE-B8AB-7C1591277810}">
  <ds:schemaRefs>
    <ds:schemaRef ds:uri="http://schemas.microsoft.com/sharepoint/v3/contenttype/forms"/>
  </ds:schemaRefs>
</ds:datastoreItem>
</file>

<file path=customXml/itemProps3.xml><?xml version="1.0" encoding="utf-8"?>
<ds:datastoreItem xmlns:ds="http://schemas.openxmlformats.org/officeDocument/2006/customXml" ds:itemID="{363344F3-3ABF-4A9B-AEF5-B52A4112570F}"/>
</file>

<file path=docProps/app.xml><?xml version="1.0" encoding="utf-8"?>
<Properties xmlns="http://schemas.openxmlformats.org/officeDocument/2006/extended-properties" xmlns:vt="http://schemas.openxmlformats.org/officeDocument/2006/docPropsVTypes">
  <TotalTime>475</TotalTime>
  <Words>2586</Words>
  <Application>Microsoft Office PowerPoint</Application>
  <PresentationFormat>Panorámica</PresentationFormat>
  <Paragraphs>208</Paragraphs>
  <Slides>26</Slides>
  <Notes>0</Notes>
  <HiddenSlides>0</HiddenSlides>
  <MMClips>0</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26</vt:i4>
      </vt:variant>
    </vt:vector>
  </HeadingPairs>
  <TitlesOfParts>
    <vt:vector size="35" baseType="lpstr">
      <vt:lpstr>Aptos</vt:lpstr>
      <vt:lpstr>Aptos ExtraBold</vt:lpstr>
      <vt:lpstr>Arial</vt:lpstr>
      <vt:lpstr>Calibri</vt:lpstr>
      <vt:lpstr>Noto Sans Symbols</vt:lpstr>
      <vt:lpstr>Wingdings</vt:lpstr>
      <vt:lpstr>Full Color Version</vt:lpstr>
      <vt:lpstr>1_Full Color Version</vt:lpstr>
      <vt:lpstr>2_Full Color Version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Joana Oliveira Vieira</dc:creator>
  <cp:lastModifiedBy>Tomás Puebla</cp:lastModifiedBy>
  <cp:revision>656</cp:revision>
  <dcterms:created xsi:type="dcterms:W3CDTF">2021-11-15T23:44:31Z</dcterms:created>
  <dcterms:modified xsi:type="dcterms:W3CDTF">2025-09-29T07:53:50Z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