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  <p:sldMasterId id="2147483747" r:id="rId5"/>
    <p:sldMasterId id="2147483775" r:id="rId6"/>
    <p:sldMasterId id="2147483803" r:id="rId7"/>
  </p:sldMasterIdLst>
  <p:notesMasterIdLst>
    <p:notesMasterId r:id="rId34"/>
  </p:notesMasterIdLst>
  <p:handoutMasterIdLst>
    <p:handoutMasterId r:id="rId35"/>
  </p:handoutMasterIdLst>
  <p:sldIdLst>
    <p:sldId id="256" r:id="rId8"/>
    <p:sldId id="307" r:id="rId9"/>
    <p:sldId id="329" r:id="rId10"/>
    <p:sldId id="334" r:id="rId11"/>
    <p:sldId id="302" r:id="rId12"/>
    <p:sldId id="326" r:id="rId13"/>
    <p:sldId id="257" r:id="rId14"/>
    <p:sldId id="327" r:id="rId15"/>
    <p:sldId id="294" r:id="rId16"/>
    <p:sldId id="320" r:id="rId17"/>
    <p:sldId id="262" r:id="rId18"/>
    <p:sldId id="308" r:id="rId19"/>
    <p:sldId id="309" r:id="rId20"/>
    <p:sldId id="321" r:id="rId21"/>
    <p:sldId id="310" r:id="rId22"/>
    <p:sldId id="275" r:id="rId23"/>
    <p:sldId id="328" r:id="rId24"/>
    <p:sldId id="277" r:id="rId25"/>
    <p:sldId id="314" r:id="rId26"/>
    <p:sldId id="313" r:id="rId27"/>
    <p:sldId id="322" r:id="rId28"/>
    <p:sldId id="316" r:id="rId29"/>
    <p:sldId id="317" r:id="rId30"/>
    <p:sldId id="318" r:id="rId31"/>
    <p:sldId id="323" r:id="rId32"/>
    <p:sldId id="349" r:id="rId3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BB7B64D-602A-CE49-BD6E-2060D401EE2E}">
          <p14:sldIdLst>
            <p14:sldId id="256"/>
            <p14:sldId id="307"/>
            <p14:sldId id="329"/>
          </p14:sldIdLst>
        </p14:section>
        <p14:section name="Delmoment 1" id="{35A5056E-1D98-A043-B802-1066A81C7099}">
          <p14:sldIdLst>
            <p14:sldId id="334"/>
            <p14:sldId id="302"/>
            <p14:sldId id="326"/>
            <p14:sldId id="257"/>
            <p14:sldId id="327"/>
            <p14:sldId id="294"/>
          </p14:sldIdLst>
        </p14:section>
        <p14:section name="Delmoment 2: Självkartläggning" id="{449DD82B-5614-B74F-8C5E-376E227A9DB1}">
          <p14:sldIdLst>
            <p14:sldId id="320"/>
            <p14:sldId id="262"/>
            <p14:sldId id="308"/>
            <p14:sldId id="309"/>
          </p14:sldIdLst>
        </p14:section>
        <p14:section name="Delmoment 2.3:Överbrygga klyftan" id="{5733057C-C2F5-3347-A24C-3677AB54F6A5}">
          <p14:sldIdLst>
            <p14:sldId id="321"/>
            <p14:sldId id="310"/>
            <p14:sldId id="275"/>
            <p14:sldId id="328"/>
            <p14:sldId id="277"/>
            <p14:sldId id="314"/>
            <p14:sldId id="313"/>
          </p14:sldIdLst>
        </p14:section>
        <p14:section name="DELMOMENT 2.4: Skapa din personliga lärprofil" id="{79C01557-F8FE-FC43-A8B0-CE00C9391CCB}">
          <p14:sldIdLst>
            <p14:sldId id="322"/>
            <p14:sldId id="316"/>
            <p14:sldId id="317"/>
            <p14:sldId id="318"/>
            <p14:sldId id="323"/>
            <p14:sldId id="34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25942C-BBA7-1F86-52A7-7738FB902424}" name="Nikolina Zervou" initials="NZ" userId="S::nzervou_ied.eu#ext#@enspunlpt.onmicrosoft.com::c6c1b477-1007-47f9-86e6-5960f676d31b" providerId="AD"/>
  <p188:author id="{778C1F41-CA90-F1D1-0B07-3081364B7969}" name="jelena@reshapingwork.net" initials="je" userId="S::jelena_reshapingwork.net#ext#@enspunlpt.onmicrosoft.com::e99bb400-16aa-4e84-bb03-8031f5475661" providerId="AD"/>
  <p188:author id="{1CBF8D7E-4D79-E206-25F1-D83877CAD147}" name="Tomás Puebla" initials="TP" userId="S::otri_cetem.es#ext#@enspunlpt.onmicrosoft.com::425d544d-19d1-4e1e-b573-c00234ca0ee0" providerId="AD"/>
  <p188:author id="{145BC387-1FD6-8DA0-504A-995384A35E16}" name="pinelopi@when.org.gr" initials="pi" userId="S::pinelopi_when.org.gr#ext#@enspunlpt.onmicrosoft.com::aaaf8eb5-e05b-4f25-9bc5-7529f72f15cc" providerId="AD"/>
  <p188:author id="{BC089395-CBB4-FAB9-479C-8F54A543A85A}" name="Ursula Choroba" initials="UC" userId="S::uschi_womenintechalliance.com#ext#@enspunlpt.onmicrosoft.com::f692cf1a-c5da-41dd-8630-3abab9d1d45a" providerId="AD"/>
  <p188:author id="{6D231FCF-9101-7743-EAE2-8B169A375DBD}" name="Jesus David Cortês Gil" initials="JG" userId="S::jesus.gil@ensp.unl.pt::cca21596-008c-44a8-9e08-e13131bfd1c9" providerId="AD"/>
  <p188:author id="{EF719BF7-C0E5-53B4-D7A6-7C5EE7F1A9B5}" name="Juliana Louceiro" initials="JL" userId="S::julianalouceiro@shine2.eu::9a66b88d-793f-4467-a734-447c2619d1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0AC"/>
    <a:srgbClr val="E64424"/>
    <a:srgbClr val="E95426"/>
    <a:srgbClr val="5B6F97"/>
    <a:srgbClr val="283143"/>
    <a:srgbClr val="3A6FA6"/>
    <a:srgbClr val="562278"/>
    <a:srgbClr val="722B86"/>
    <a:srgbClr val="A47BB7"/>
    <a:srgbClr val="289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DF3FEF-9048-3331-1324-BB8593EFD2C5}" v="8" dt="2025-09-24T06:42:15.320"/>
    <p1510:client id="{660D00E3-4926-64AA-D2AC-53095800BCD1}" v="44" dt="2025-09-23T12:58:52.200"/>
    <p1510:client id="{8B16AA89-75F8-E995-2501-6690418BF4D8}" v="21" dt="2025-09-23T11:01:56.492"/>
    <p1510:client id="{A0DB1AFF-B40E-C550-B03D-02E55C0512D6}" v="8" dt="2025-09-24T06:41:53.627"/>
  </p1510:revLst>
</p1510:revInfo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Estilo Claro 3 - Destaqu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–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–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34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42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rsula Choroba" userId="S::uschi@womenintechalliance.com::a39a1ed5-d243-4f6c-a20e-e6be56484d7b" providerId="AD" clId="Web-{A0DB1AFF-B40E-C550-B03D-02E55C0512D6}"/>
    <pc:docChg chg="modSld">
      <pc:chgData name="Ursula Choroba" userId="S::uschi@womenintechalliance.com::a39a1ed5-d243-4f6c-a20e-e6be56484d7b" providerId="AD" clId="Web-{A0DB1AFF-B40E-C550-B03D-02E55C0512D6}" dt="2025-09-24T06:41:50.658" v="6" actId="20577"/>
      <pc:docMkLst>
        <pc:docMk/>
      </pc:docMkLst>
      <pc:sldChg chg="modSp">
        <pc:chgData name="Ursula Choroba" userId="S::uschi@womenintechalliance.com::a39a1ed5-d243-4f6c-a20e-e6be56484d7b" providerId="AD" clId="Web-{A0DB1AFF-B40E-C550-B03D-02E55C0512D6}" dt="2025-09-24T06:41:50.658" v="6" actId="20577"/>
        <pc:sldMkLst>
          <pc:docMk/>
          <pc:sldMk cId="2375274840" sldId="307"/>
        </pc:sldMkLst>
        <pc:spChg chg="mod">
          <ac:chgData name="Ursula Choroba" userId="S::uschi@womenintechalliance.com::a39a1ed5-d243-4f6c-a20e-e6be56484d7b" providerId="AD" clId="Web-{A0DB1AFF-B40E-C550-B03D-02E55C0512D6}" dt="2025-09-24T06:41:50.658" v="6" actId="20577"/>
          <ac:spMkLst>
            <pc:docMk/>
            <pc:sldMk cId="2375274840" sldId="307"/>
            <ac:spMk id="2" creationId="{411A5F82-FF34-133E-18DE-543A317870E3}"/>
          </ac:spMkLst>
        </pc:spChg>
      </pc:sldChg>
    </pc:docChg>
  </pc:docChgLst>
  <pc:docChgLst>
    <pc:chgData name="Ursula Choroba" userId="S::uschi@womenintechalliance.com::a39a1ed5-d243-4f6c-a20e-e6be56484d7b" providerId="AD" clId="Web-{8B16AA89-75F8-E995-2501-6690418BF4D8}"/>
    <pc:docChg chg="modSld">
      <pc:chgData name="Ursula Choroba" userId="S::uschi@womenintechalliance.com::a39a1ed5-d243-4f6c-a20e-e6be56484d7b" providerId="AD" clId="Web-{8B16AA89-75F8-E995-2501-6690418BF4D8}" dt="2025-09-23T11:01:56.492" v="18" actId="20577"/>
      <pc:docMkLst>
        <pc:docMk/>
      </pc:docMkLst>
      <pc:sldChg chg="modSp">
        <pc:chgData name="Ursula Choroba" userId="S::uschi@womenintechalliance.com::a39a1ed5-d243-4f6c-a20e-e6be56484d7b" providerId="AD" clId="Web-{8B16AA89-75F8-E995-2501-6690418BF4D8}" dt="2025-09-23T11:01:18.570" v="14" actId="20577"/>
        <pc:sldMkLst>
          <pc:docMk/>
          <pc:sldMk cId="1647409311" sldId="320"/>
        </pc:sldMkLst>
        <pc:spChg chg="mod">
          <ac:chgData name="Ursula Choroba" userId="S::uschi@womenintechalliance.com::a39a1ed5-d243-4f6c-a20e-e6be56484d7b" providerId="AD" clId="Web-{8B16AA89-75F8-E995-2501-6690418BF4D8}" dt="2025-09-23T11:01:18.570" v="14" actId="20577"/>
          <ac:spMkLst>
            <pc:docMk/>
            <pc:sldMk cId="1647409311" sldId="320"/>
            <ac:spMk id="5" creationId="{DBA462A8-1646-C2AB-5645-C35F92FF755B}"/>
          </ac:spMkLst>
        </pc:spChg>
      </pc:sldChg>
      <pc:sldChg chg="modSp">
        <pc:chgData name="Ursula Choroba" userId="S::uschi@womenintechalliance.com::a39a1ed5-d243-4f6c-a20e-e6be56484d7b" providerId="AD" clId="Web-{8B16AA89-75F8-E995-2501-6690418BF4D8}" dt="2025-09-23T11:01:38.461" v="16" actId="14100"/>
        <pc:sldMkLst>
          <pc:docMk/>
          <pc:sldMk cId="1556258758" sldId="321"/>
        </pc:sldMkLst>
        <pc:spChg chg="mod">
          <ac:chgData name="Ursula Choroba" userId="S::uschi@womenintechalliance.com::a39a1ed5-d243-4f6c-a20e-e6be56484d7b" providerId="AD" clId="Web-{8B16AA89-75F8-E995-2501-6690418BF4D8}" dt="2025-09-23T11:01:38.461" v="16" actId="14100"/>
          <ac:spMkLst>
            <pc:docMk/>
            <pc:sldMk cId="1556258758" sldId="321"/>
            <ac:spMk id="5" creationId="{128B7498-0842-D46D-C46A-BFE071043EDB}"/>
          </ac:spMkLst>
        </pc:spChg>
      </pc:sldChg>
      <pc:sldChg chg="modSp">
        <pc:chgData name="Ursula Choroba" userId="S::uschi@womenintechalliance.com::a39a1ed5-d243-4f6c-a20e-e6be56484d7b" providerId="AD" clId="Web-{8B16AA89-75F8-E995-2501-6690418BF4D8}" dt="2025-09-23T11:01:56.492" v="18" actId="20577"/>
        <pc:sldMkLst>
          <pc:docMk/>
          <pc:sldMk cId="409016646" sldId="322"/>
        </pc:sldMkLst>
        <pc:spChg chg="mod">
          <ac:chgData name="Ursula Choroba" userId="S::uschi@womenintechalliance.com::a39a1ed5-d243-4f6c-a20e-e6be56484d7b" providerId="AD" clId="Web-{8B16AA89-75F8-E995-2501-6690418BF4D8}" dt="2025-09-23T11:01:56.492" v="18" actId="20577"/>
          <ac:spMkLst>
            <pc:docMk/>
            <pc:sldMk cId="409016646" sldId="322"/>
            <ac:spMk id="5" creationId="{3BA47D97-16E6-25EF-1F0B-E2FDA3ABE484}"/>
          </ac:spMkLst>
        </pc:spChg>
      </pc:sldChg>
      <pc:sldChg chg="modSp">
        <pc:chgData name="Ursula Choroba" userId="S::uschi@womenintechalliance.com::a39a1ed5-d243-4f6c-a20e-e6be56484d7b" providerId="AD" clId="Web-{8B16AA89-75F8-E995-2501-6690418BF4D8}" dt="2025-09-23T11:00:50.399" v="10" actId="20577"/>
        <pc:sldMkLst>
          <pc:docMk/>
          <pc:sldMk cId="3565469805" sldId="334"/>
        </pc:sldMkLst>
        <pc:spChg chg="mod">
          <ac:chgData name="Ursula Choroba" userId="S::uschi@womenintechalliance.com::a39a1ed5-d243-4f6c-a20e-e6be56484d7b" providerId="AD" clId="Web-{8B16AA89-75F8-E995-2501-6690418BF4D8}" dt="2025-09-23T11:00:50.399" v="10" actId="20577"/>
          <ac:spMkLst>
            <pc:docMk/>
            <pc:sldMk cId="3565469805" sldId="334"/>
            <ac:spMk id="5" creationId="{3B444470-A6E5-85C8-D18B-3B80636F7087}"/>
          </ac:spMkLst>
        </pc:spChg>
      </pc:sldChg>
    </pc:docChg>
  </pc:docChgLst>
  <pc:docChgLst>
    <pc:chgData name="Ursula Choroba" userId="S::uschi@womenintechalliance.com::a39a1ed5-d243-4f6c-a20e-e6be56484d7b" providerId="AD" clId="Web-{51DF3FEF-9048-3331-1324-BB8593EFD2C5}"/>
    <pc:docChg chg="modSld">
      <pc:chgData name="Ursula Choroba" userId="S::uschi@womenintechalliance.com::a39a1ed5-d243-4f6c-a20e-e6be56484d7b" providerId="AD" clId="Web-{51DF3FEF-9048-3331-1324-BB8593EFD2C5}" dt="2025-09-24T06:42:12.163" v="6" actId="20577"/>
      <pc:docMkLst>
        <pc:docMk/>
      </pc:docMkLst>
      <pc:sldChg chg="modSp">
        <pc:chgData name="Ursula Choroba" userId="S::uschi@womenintechalliance.com::a39a1ed5-d243-4f6c-a20e-e6be56484d7b" providerId="AD" clId="Web-{51DF3FEF-9048-3331-1324-BB8593EFD2C5}" dt="2025-09-24T06:42:12.163" v="6" actId="20577"/>
        <pc:sldMkLst>
          <pc:docMk/>
          <pc:sldMk cId="2375274840" sldId="307"/>
        </pc:sldMkLst>
        <pc:spChg chg="mod">
          <ac:chgData name="Ursula Choroba" userId="S::uschi@womenintechalliance.com::a39a1ed5-d243-4f6c-a20e-e6be56484d7b" providerId="AD" clId="Web-{51DF3FEF-9048-3331-1324-BB8593EFD2C5}" dt="2025-09-24T06:42:12.163" v="6" actId="20577"/>
          <ac:spMkLst>
            <pc:docMk/>
            <pc:sldMk cId="2375274840" sldId="307"/>
            <ac:spMk id="2" creationId="{411A5F82-FF34-133E-18DE-543A317870E3}"/>
          </ac:spMkLst>
        </pc:spChg>
      </pc:sldChg>
    </pc:docChg>
  </pc:docChgLst>
  <pc:docChgLst>
    <pc:chgData name="Ursula Choroba" userId="S::uschi@womenintechalliance.com::a39a1ed5-d243-4f6c-a20e-e6be56484d7b" providerId="AD" clId="Web-{660D00E3-4926-64AA-D2AC-53095800BCD1}"/>
    <pc:docChg chg="modSld">
      <pc:chgData name="Ursula Choroba" userId="S::uschi@womenintechalliance.com::a39a1ed5-d243-4f6c-a20e-e6be56484d7b" providerId="AD" clId="Web-{660D00E3-4926-64AA-D2AC-53095800BCD1}" dt="2025-09-23T12:58:52.200" v="29" actId="1076"/>
      <pc:docMkLst>
        <pc:docMk/>
      </pc:docMkLst>
      <pc:sldChg chg="modSp">
        <pc:chgData name="Ursula Choroba" userId="S::uschi@womenintechalliance.com::a39a1ed5-d243-4f6c-a20e-e6be56484d7b" providerId="AD" clId="Web-{660D00E3-4926-64AA-D2AC-53095800BCD1}" dt="2025-09-23T12:58:52.200" v="29" actId="1076"/>
        <pc:sldMkLst>
          <pc:docMk/>
          <pc:sldMk cId="2375274840" sldId="307"/>
        </pc:sldMkLst>
        <pc:spChg chg="mod">
          <ac:chgData name="Ursula Choroba" userId="S::uschi@womenintechalliance.com::a39a1ed5-d243-4f6c-a20e-e6be56484d7b" providerId="AD" clId="Web-{660D00E3-4926-64AA-D2AC-53095800BCD1}" dt="2025-09-23T12:58:12.982" v="11" actId="1076"/>
          <ac:spMkLst>
            <pc:docMk/>
            <pc:sldMk cId="2375274840" sldId="307"/>
            <ac:spMk id="4" creationId="{950904C7-9C1B-8EB7-F73E-DD4593274FF8}"/>
          </ac:spMkLst>
        </pc:spChg>
        <pc:spChg chg="mod">
          <ac:chgData name="Ursula Choroba" userId="S::uschi@womenintechalliance.com::a39a1ed5-d243-4f6c-a20e-e6be56484d7b" providerId="AD" clId="Web-{660D00E3-4926-64AA-D2AC-53095800BCD1}" dt="2025-09-23T12:57:52.216" v="3" actId="1076"/>
          <ac:spMkLst>
            <pc:docMk/>
            <pc:sldMk cId="2375274840" sldId="307"/>
            <ac:spMk id="9" creationId="{296242E5-F91A-19EB-F1AF-4A9F2EFF9C8D}"/>
          </ac:spMkLst>
        </pc:spChg>
        <pc:spChg chg="mod">
          <ac:chgData name="Ursula Choroba" userId="S::uschi@womenintechalliance.com::a39a1ed5-d243-4f6c-a20e-e6be56484d7b" providerId="AD" clId="Web-{660D00E3-4926-64AA-D2AC-53095800BCD1}" dt="2025-09-23T12:58:26.778" v="19" actId="1076"/>
          <ac:spMkLst>
            <pc:docMk/>
            <pc:sldMk cId="2375274840" sldId="307"/>
            <ac:spMk id="14" creationId="{ABFC35A5-DD65-23CF-D3B1-53231438A071}"/>
          </ac:spMkLst>
        </pc:spChg>
        <pc:spChg chg="mod">
          <ac:chgData name="Ursula Choroba" userId="S::uschi@womenintechalliance.com::a39a1ed5-d243-4f6c-a20e-e6be56484d7b" providerId="AD" clId="Web-{660D00E3-4926-64AA-D2AC-53095800BCD1}" dt="2025-09-23T12:58:52.200" v="29" actId="1076"/>
          <ac:spMkLst>
            <pc:docMk/>
            <pc:sldMk cId="2375274840" sldId="307"/>
            <ac:spMk id="26" creationId="{940A8CC9-FAD6-0B8B-8443-5FAF8618D40D}"/>
          </ac:spMkLst>
        </pc:spChg>
        <pc:grpChg chg="mod">
          <ac:chgData name="Ursula Choroba" userId="S::uschi@womenintechalliance.com::a39a1ed5-d243-4f6c-a20e-e6be56484d7b" providerId="AD" clId="Web-{660D00E3-4926-64AA-D2AC-53095800BCD1}" dt="2025-09-23T12:58:09.200" v="10" actId="1076"/>
          <ac:grpSpMkLst>
            <pc:docMk/>
            <pc:sldMk cId="2375274840" sldId="307"/>
            <ac:grpSpMk id="16" creationId="{AD84B09A-0D7F-326B-8812-E4917288E62B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C6A42913-CE3F-401E-92E8-8C7F43FDF9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50A29E2-AF6F-4BFD-B720-CB083FD66C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2E094-694D-4F08-B3A5-F4C16E30709C}" type="datetimeFigureOut">
              <a:rPr lang="pt-PT" smtClean="0"/>
              <a:t>25/09/2025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93A5D6A-9C7A-470A-995F-F9AE5E776D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12657C4-DBEA-4FED-8970-09376406D1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116AC-9CDA-4AE9-8AFA-66C620143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458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70B4D-4042-4C94-A639-C9937DF925B5}" type="datetimeFigureOut">
              <a:rPr lang="pt-PT" smtClean="0"/>
              <a:t>25/09/2025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32BB1-54ED-45A2-83D4-A74CEE89F29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981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04152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68663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3166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9463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5996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85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6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2000" b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53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2000" b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46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581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0716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417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3517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5639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0734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BIG 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066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1172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6350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2856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1938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8058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31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146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7344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>
                <a:solidFill>
                  <a:srgbClr val="28314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4698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5512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017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1193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ver">
  <p:cSld name="2_Cov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2" descr="Uma imagem com texto, Cara humana, vestuário, mulher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2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0718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40029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90394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74406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43573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09093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8010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6443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52065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75312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61345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299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06973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2">
  <p:cSld name="Text Slide 0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45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5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7890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73553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09553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297773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042517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topics Image Slide 01">
  <p:cSld name="3 topics Image Slide 0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0"/>
          <p:cNvSpPr txBox="1">
            <a:spLocks noGrp="1"/>
          </p:cNvSpPr>
          <p:nvPr>
            <p:ph type="body" idx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50"/>
          <p:cNvSpPr txBox="1">
            <a:spLocks noGrp="1"/>
          </p:cNvSpPr>
          <p:nvPr>
            <p:ph type="body" idx="2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50"/>
          <p:cNvSpPr/>
          <p:nvPr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0"/>
          <p:cNvSpPr/>
          <p:nvPr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0"/>
          <p:cNvSpPr/>
          <p:nvPr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0"/>
          <p:cNvSpPr>
            <a:spLocks noGrp="1"/>
          </p:cNvSpPr>
          <p:nvPr>
            <p:ph type="pic" idx="3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50"/>
          <p:cNvSpPr txBox="1">
            <a:spLocks noGrp="1"/>
          </p:cNvSpPr>
          <p:nvPr>
            <p:ph type="body" idx="4"/>
          </p:nvPr>
        </p:nvSpPr>
        <p:spPr>
          <a:xfrm>
            <a:off x="362082" y="253012"/>
            <a:ext cx="9059010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50"/>
          <p:cNvSpPr txBox="1">
            <a:spLocks noGrp="1"/>
          </p:cNvSpPr>
          <p:nvPr>
            <p:ph type="body" idx="5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50"/>
          <p:cNvSpPr txBox="1">
            <a:spLocks noGrp="1"/>
          </p:cNvSpPr>
          <p:nvPr>
            <p:ph type="body" idx="6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50"/>
          <p:cNvSpPr txBox="1">
            <a:spLocks noGrp="1"/>
          </p:cNvSpPr>
          <p:nvPr>
            <p:ph type="body" idx="7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50"/>
          <p:cNvSpPr txBox="1">
            <a:spLocks noGrp="1"/>
          </p:cNvSpPr>
          <p:nvPr>
            <p:ph type="body" idx="8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39419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3141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d Slide">
  <p:cSld name="1_End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2"/>
          <p:cNvSpPr txBox="1">
            <a:spLocks noGrp="1"/>
          </p:cNvSpPr>
          <p:nvPr>
            <p:ph type="body" idx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52"/>
          <p:cNvSpPr txBox="1">
            <a:spLocks noGrp="1"/>
          </p:cNvSpPr>
          <p:nvPr>
            <p:ph type="body" idx="2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82052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14148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66595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75725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6157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637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561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994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268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253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242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841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40961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741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7446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96240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97225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4787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64737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94666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/>
              <a:t>BIG 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28224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96088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534733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941831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72670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33169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1986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66067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57034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913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344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52046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614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t>Avdelning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t>Datum</a:t>
            </a:r>
          </a:p>
        </p:txBody>
      </p:sp>
      <p:pic>
        <p:nvPicPr>
          <p:cNvPr id="2" name="Imagem 1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377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895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5781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15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t>Avdelning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t>Datum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" name="Imagem 4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8614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394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t>Avdelning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645899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t>Avdelning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88627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t>Rubrik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</p:spTree>
    <p:extLst>
      <p:ext uri="{BB962C8B-B14F-4D97-AF65-F5344CB8AC3E}">
        <p14:creationId xmlns:p14="http://schemas.microsoft.com/office/powerpoint/2010/main" val="39457078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t>Rubrik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</p:spTree>
    <p:extLst>
      <p:ext uri="{BB962C8B-B14F-4D97-AF65-F5344CB8AC3E}">
        <p14:creationId xmlns:p14="http://schemas.microsoft.com/office/powerpoint/2010/main" val="38236055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80006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9209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t>Rubrik</a:t>
            </a:r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</p:spTree>
    <p:extLst>
      <p:ext uri="{BB962C8B-B14F-4D97-AF65-F5344CB8AC3E}">
        <p14:creationId xmlns:p14="http://schemas.microsoft.com/office/powerpoint/2010/main" val="377498951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  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t>Rubrik</a:t>
            </a:r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3921300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/>
              <a:t>BIG 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265286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pic>
        <p:nvPicPr>
          <p:cNvPr id="10" name="Imagem 9" descr="Uma imagem com captura de ecrã, preto, escuridão, Gráficos  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t>Rubrik</a:t>
            </a:r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t>Text här</a:t>
            </a:r>
          </a:p>
        </p:txBody>
      </p:sp>
    </p:spTree>
    <p:extLst>
      <p:ext uri="{BB962C8B-B14F-4D97-AF65-F5344CB8AC3E}">
        <p14:creationId xmlns:p14="http://schemas.microsoft.com/office/powerpoint/2010/main" val="204975394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099221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pic>
        <p:nvPicPr>
          <p:cNvPr id="3" name="Imagem 2" descr="Uma imagem com captura de ecrã, preto, escuridão, Gráficos  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t>Rubrik</a:t>
            </a:r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t>Text här</a:t>
            </a:r>
          </a:p>
        </p:txBody>
      </p:sp>
    </p:spTree>
    <p:extLst>
      <p:ext uri="{BB962C8B-B14F-4D97-AF65-F5344CB8AC3E}">
        <p14:creationId xmlns:p14="http://schemas.microsoft.com/office/powerpoint/2010/main" val="26395677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t>Rubrik</a:t>
            </a:r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6592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880531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322294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902590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67441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t>Tack så mycket!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t>Text här</a:t>
            </a:r>
          </a:p>
        </p:txBody>
      </p:sp>
      <p:pic>
        <p:nvPicPr>
          <p:cNvPr id="3" name="Imagem 2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3044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763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419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76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45" r:id="rId2"/>
    <p:sldLayoutId id="2147483739" r:id="rId3"/>
    <p:sldLayoutId id="2147483746" r:id="rId4"/>
    <p:sldLayoutId id="2147483738" r:id="rId5"/>
    <p:sldLayoutId id="2147483740" r:id="rId6"/>
    <p:sldLayoutId id="2147483741" r:id="rId7"/>
    <p:sldLayoutId id="2147483692" r:id="rId8"/>
    <p:sldLayoutId id="2147483710" r:id="rId9"/>
    <p:sldLayoutId id="2147483715" r:id="rId10"/>
    <p:sldLayoutId id="2147483742" r:id="rId11"/>
    <p:sldLayoutId id="2147483743" r:id="rId12"/>
    <p:sldLayoutId id="2147483718" r:id="rId13"/>
    <p:sldLayoutId id="2147483719" r:id="rId14"/>
    <p:sldLayoutId id="2147483720" r:id="rId15"/>
    <p:sldLayoutId id="2147483721" r:id="rId16"/>
    <p:sldLayoutId id="2147483701" r:id="rId17"/>
    <p:sldLayoutId id="2147483727" r:id="rId18"/>
    <p:sldLayoutId id="2147483728" r:id="rId19"/>
    <p:sldLayoutId id="2147483711" r:id="rId20"/>
    <p:sldLayoutId id="2147483730" r:id="rId21"/>
    <p:sldLayoutId id="2147483731" r:id="rId22"/>
    <p:sldLayoutId id="2147483699" r:id="rId23"/>
    <p:sldLayoutId id="2147483712" r:id="rId24"/>
    <p:sldLayoutId id="2147483744" r:id="rId25"/>
    <p:sldLayoutId id="2147483737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9218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75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793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  <p:sldLayoutId id="2147483821" r:id="rId18"/>
    <p:sldLayoutId id="2147483822" r:id="rId19"/>
    <p:sldLayoutId id="2147483823" r:id="rId20"/>
    <p:sldLayoutId id="2147483824" r:id="rId21"/>
    <p:sldLayoutId id="2147483825" r:id="rId22"/>
    <p:sldLayoutId id="2147483826" r:id="rId23"/>
    <p:sldLayoutId id="2147483827" r:id="rId24"/>
    <p:sldLayoutId id="2147483828" r:id="rId25"/>
    <p:sldLayoutId id="2147483829" r:id="rId26"/>
    <p:sldLayoutId id="214748383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co-laborate/7269014958/in/set-72157629894069392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bubbles.com/blog/effective-self-evaluation-techniques-guide" TargetMode="External"/><Relationship Id="rId3" Type="http://schemas.openxmlformats.org/officeDocument/2006/relationships/hyperlink" Target="https://asana.com/resources/process-mapping" TargetMode="External"/><Relationship Id="rId7" Type="http://schemas.openxmlformats.org/officeDocument/2006/relationships/hyperlink" Target="https://www.solarpowereurope.org/insights/outlooks/global-market-outlook-for-solar-power-2023-2027/detail" TargetMode="External"/><Relationship Id="rId2" Type="http://schemas.openxmlformats.org/officeDocument/2006/relationships/hyperlink" Target="https://doi.org/10.4018/978-1-5225-2808-1.ch005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i.org/10.3390/electronics14061159" TargetMode="External"/><Relationship Id="rId5" Type="http://schemas.openxmlformats.org/officeDocument/2006/relationships/hyperlink" Target="https://www.nextgenlearning.org/articles/getting-to-know-you-learner-profiles-for-personalization" TargetMode="External"/><Relationship Id="rId4" Type="http://schemas.openxmlformats.org/officeDocument/2006/relationships/hyperlink" Target="https://www.oecd.org/en/publications/assessing-and-anticipating-skills-for-the-green-transition_28fa0bb5-en.html" TargetMode="External"/><Relationship Id="rId9" Type="http://schemas.openxmlformats.org/officeDocument/2006/relationships/hyperlink" Target="https://thirst.io/blog/how-to-identify-skills-gaps-2025-guide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00D05F31-03FA-C3E5-899D-B5939BD858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313" y="3333777"/>
            <a:ext cx="5555665" cy="1762299"/>
          </a:xfrm>
        </p:spPr>
        <p:txBody>
          <a:bodyPr lIns="91440" tIns="45720" rIns="91440" bIns="45720" anchor="t"/>
          <a:lstStyle/>
          <a:p>
            <a:r>
              <a:rPr lang="en-GB" noProof="0">
                <a:latin typeface="+mn-lt"/>
                <a:ea typeface="Calibri"/>
                <a:cs typeface="Calibri"/>
              </a:rPr>
              <a:t>Modul 2: </a:t>
            </a:r>
          </a:p>
          <a:p>
            <a:r>
              <a:rPr lang="en-US" err="1">
                <a:latin typeface="+mn-lt"/>
              </a:rPr>
              <a:t>Egna</a:t>
            </a:r>
            <a:r>
              <a:rPr lang="en-US">
                <a:latin typeface="+mn-lt"/>
              </a:rPr>
              <a:t> </a:t>
            </a:r>
            <a:r>
              <a:rPr lang="en-US" err="1">
                <a:latin typeface="+mn-lt"/>
              </a:rPr>
              <a:t>färdigheter</a:t>
            </a:r>
            <a:r>
              <a:rPr lang="en-US">
                <a:latin typeface="+mn-lt"/>
              </a:rPr>
              <a:t> </a:t>
            </a:r>
            <a:r>
              <a:rPr lang="en-US" err="1">
                <a:latin typeface="+mn-lt"/>
              </a:rPr>
              <a:t>och</a:t>
            </a:r>
            <a:r>
              <a:rPr lang="en-US">
                <a:latin typeface="+mn-lt"/>
              </a:rPr>
              <a:t> </a:t>
            </a:r>
            <a:r>
              <a:rPr lang="en-US" err="1">
                <a:latin typeface="+mn-lt"/>
              </a:rPr>
              <a:t>behov</a:t>
            </a:r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776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720FC-3D74-1AFF-D981-6953D0BEC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411A5F82-FF34-133E-18DE-543A317870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9907688" cy="483986"/>
          </a:xfrm>
        </p:spPr>
        <p:txBody>
          <a:bodyPr lIns="91440" tIns="45720" rIns="91440" bIns="45720" anchor="t"/>
          <a:lstStyle/>
          <a:p>
            <a:r>
              <a:t>MODUL </a:t>
            </a:r>
            <a:r>
              <a:rPr lang="en-US"/>
              <a:t>2</a:t>
            </a:r>
            <a:r>
              <a:t>:  </a:t>
            </a:r>
            <a:r>
              <a:rPr lang="en-US" err="1"/>
              <a:t>Egna</a:t>
            </a:r>
            <a:r>
              <a:rPr lang="en-US"/>
              <a:t> </a:t>
            </a:r>
            <a:r>
              <a:rPr lang="en-US" err="1"/>
              <a:t>färdigheter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behov</a:t>
            </a:r>
            <a:r>
              <a:rPr lang="en-US"/>
              <a:t> </a:t>
            </a:r>
            <a:r>
              <a:t>– </a:t>
            </a:r>
            <a:r>
              <a:rPr lang="en-US"/>
              <a:t>Delmoment</a:t>
            </a:r>
            <a:r>
              <a:t> (1t 15 min)</a:t>
            </a:r>
          </a:p>
          <a:p>
            <a:endParaRPr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2394577-8430-D045-40D9-7619533152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65253" y="2549511"/>
            <a:ext cx="5887086" cy="1537847"/>
          </a:xfrm>
        </p:spPr>
        <p:txBody>
          <a:bodyPr/>
          <a:lstStyle/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sv-SE"/>
              <a:t>Undersökning inom en eller flera relevanta sektorer för deltagaren</a:t>
            </a:r>
          </a:p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sv-SE"/>
              <a:t>Utforska nuvarande och framtida kompetensbehov</a:t>
            </a:r>
          </a:p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en-US" err="1"/>
              <a:t>Identifiera</a:t>
            </a:r>
            <a:r>
              <a:rPr lang="en-US"/>
              <a:t> </a:t>
            </a:r>
            <a:r>
              <a:rPr lang="en-US" err="1"/>
              <a:t>sektorer</a:t>
            </a:r>
            <a:r>
              <a:rPr lang="en-US"/>
              <a:t> med </a:t>
            </a:r>
            <a:r>
              <a:rPr lang="en-US" err="1"/>
              <a:t>kompetensbrist</a:t>
            </a:r>
            <a:endParaRPr lang="en-US"/>
          </a:p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sv-SE"/>
              <a:t>Behov inom digitala och gröna sektorer</a:t>
            </a:r>
            <a:endParaRPr lang="en-US"/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AD9DD25D-CD94-5D65-396B-E2863924AE71}"/>
              </a:ext>
            </a:extLst>
          </p:cNvPr>
          <p:cNvGrpSpPr/>
          <p:nvPr/>
        </p:nvGrpSpPr>
        <p:grpSpPr>
          <a:xfrm>
            <a:off x="433713" y="1530132"/>
            <a:ext cx="4825495" cy="896771"/>
            <a:chOff x="340670" y="1272847"/>
            <a:chExt cx="4825495" cy="896771"/>
          </a:xfrm>
        </p:grpSpPr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42C79A9E-99E4-8ADB-82E5-DA9BA683A0EA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tângulo: Cantos Arredondados 11">
              <a:extLst>
                <a:ext uri="{FF2B5EF4-FFF2-40B4-BE49-F238E27FC236}">
                  <a16:creationId xmlns:a16="http://schemas.microsoft.com/office/drawing/2014/main" id="{E47942E4-7B9D-CAA7-BCD2-A33D39CA416A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aixaDeTexto 18">
              <a:extLst>
                <a:ext uri="{FF2B5EF4-FFF2-40B4-BE49-F238E27FC236}">
                  <a16:creationId xmlns:a16="http://schemas.microsoft.com/office/drawing/2014/main" id="{AC56CD28-CDE2-41FD-8AAA-BDCF18BA6C03}"/>
                </a:ext>
              </a:extLst>
            </p:cNvPr>
            <p:cNvSpPr txBox="1"/>
            <p:nvPr/>
          </p:nvSpPr>
          <p:spPr>
            <a:xfrm>
              <a:off x="1460979" y="1418151"/>
              <a:ext cx="355693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E7E6E6">
                      <a:lumMod val="10000"/>
                    </a:srgbClr>
                  </a:solidFill>
                </a:defRPr>
              </a:pP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Färdigheter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behövs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världen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omkring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oss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96242E5-F91A-19EB-F1AF-4A9F2EFF9C8D}"/>
                </a:ext>
              </a:extLst>
            </p:cNvPr>
            <p:cNvSpPr txBox="1"/>
            <p:nvPr/>
          </p:nvSpPr>
          <p:spPr>
            <a:xfrm>
              <a:off x="340670" y="1457065"/>
              <a:ext cx="100029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prstClr val="white"/>
                  </a:solidFill>
                </a:defRPr>
              </a:pPr>
              <a:r>
                <a:rPr lang="en-US" sz="1600" b="1">
                  <a:solidFill>
                    <a:prstClr val="white"/>
                  </a:solidFill>
                  <a:latin typeface="Calibri" panose="020F0502020204030204"/>
                </a:rPr>
                <a:t>Moment</a:t>
              </a:r>
              <a:r>
                <a: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r>
                <a: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.1 </a:t>
              </a: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2F8097AA-D5CD-C90D-4684-32961BBB168F}"/>
              </a:ext>
            </a:extLst>
          </p:cNvPr>
          <p:cNvGrpSpPr/>
          <p:nvPr/>
        </p:nvGrpSpPr>
        <p:grpSpPr>
          <a:xfrm>
            <a:off x="433713" y="4369984"/>
            <a:ext cx="4825495" cy="896771"/>
            <a:chOff x="340670" y="1272847"/>
            <a:chExt cx="4825495" cy="896771"/>
          </a:xfrm>
        </p:grpSpPr>
        <p:sp>
          <p:nvSpPr>
            <p:cNvPr id="11" name="Retângulo: Cantos Arredondados 4">
              <a:extLst>
                <a:ext uri="{FF2B5EF4-FFF2-40B4-BE49-F238E27FC236}">
                  <a16:creationId xmlns:a16="http://schemas.microsoft.com/office/drawing/2014/main" id="{4034F228-ABA3-49D5-6083-731D81ED6A50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F2FB520B-1B71-7A35-3BF6-60EAAE847A47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aixaDeTexto 18">
              <a:extLst>
                <a:ext uri="{FF2B5EF4-FFF2-40B4-BE49-F238E27FC236}">
                  <a16:creationId xmlns:a16="http://schemas.microsoft.com/office/drawing/2014/main" id="{9E8413E2-1F93-B076-5AD4-91EE5CDD6963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>
                  <a:solidFill>
                    <a:srgbClr val="E7E6E6">
                      <a:lumMod val="10000"/>
                    </a:srgbClr>
                  </a:solidFill>
                </a:defRPr>
              </a:pPr>
              <a:r>
                <a:rPr lang="en-US" err="1"/>
                <a:t>Självkartläggning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ABFC35A5-DD65-23CF-D3B1-53231438A071}"/>
                </a:ext>
              </a:extLst>
            </p:cNvPr>
            <p:cNvSpPr txBox="1"/>
            <p:nvPr/>
          </p:nvSpPr>
          <p:spPr>
            <a:xfrm>
              <a:off x="340670" y="1428844"/>
              <a:ext cx="1019128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>
                <a:defRPr b="1">
                  <a:solidFill>
                    <a:prstClr val="white"/>
                  </a:solidFill>
                </a:defRPr>
              </a:pPr>
              <a:r>
                <a:rPr lang="en-US" sz="1600" b="1">
                  <a:solidFill>
                    <a:prstClr val="white"/>
                  </a:solidFill>
                  <a:latin typeface="Calibri" panose="020F0502020204030204"/>
                </a:rPr>
                <a:t>Moment 2</a:t>
              </a:r>
              <a:r>
                <a: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.2 </a:t>
              </a:r>
            </a:p>
          </p:txBody>
        </p:sp>
      </p:grpSp>
      <p:sp>
        <p:nvSpPr>
          <p:cNvPr id="15" name="Marcador de Posição do Texto 2">
            <a:extLst>
              <a:ext uri="{FF2B5EF4-FFF2-40B4-BE49-F238E27FC236}">
                <a16:creationId xmlns:a16="http://schemas.microsoft.com/office/drawing/2014/main" id="{25493A05-9D62-E5C4-1275-7C7F48BEF8CD}"/>
              </a:ext>
            </a:extLst>
          </p:cNvPr>
          <p:cNvSpPr txBox="1">
            <a:spLocks/>
          </p:cNvSpPr>
          <p:nvPr/>
        </p:nvSpPr>
        <p:spPr>
          <a:xfrm>
            <a:off x="-65253" y="5416769"/>
            <a:ext cx="5383573" cy="8967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en-US"/>
              <a:t>Typer av </a:t>
            </a:r>
            <a:r>
              <a:rPr lang="en-US" err="1"/>
              <a:t>färdigheter</a:t>
            </a:r>
            <a:endParaRPr lang="en-US"/>
          </a:p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Källor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till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färdigheter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erfarenhet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till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färdigheter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AD84B09A-0D7F-326B-8812-E4917288E62B}"/>
              </a:ext>
            </a:extLst>
          </p:cNvPr>
          <p:cNvGrpSpPr/>
          <p:nvPr/>
        </p:nvGrpSpPr>
        <p:grpSpPr>
          <a:xfrm>
            <a:off x="6225873" y="1530132"/>
            <a:ext cx="4750217" cy="896771"/>
            <a:chOff x="415948" y="1272847"/>
            <a:chExt cx="4750217" cy="896771"/>
          </a:xfrm>
        </p:grpSpPr>
        <p:sp>
          <p:nvSpPr>
            <p:cNvPr id="17" name="Retângulo: Cantos Arredondados 4">
              <a:extLst>
                <a:ext uri="{FF2B5EF4-FFF2-40B4-BE49-F238E27FC236}">
                  <a16:creationId xmlns:a16="http://schemas.microsoft.com/office/drawing/2014/main" id="{E5DCBB5F-3F8F-2B74-1910-D1ADC5F9E8AE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EE323FC4-1071-F70F-B208-89C49CF67C62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691B8D94-867B-CD37-893F-1D339A177BFE}"/>
                </a:ext>
              </a:extLst>
            </p:cNvPr>
            <p:cNvSpPr txBox="1"/>
            <p:nvPr/>
          </p:nvSpPr>
          <p:spPr>
            <a:xfrm>
              <a:off x="1460979" y="1442514"/>
              <a:ext cx="35569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>
                  <a:solidFill>
                    <a:srgbClr val="E7E6E6">
                      <a:lumMod val="10000"/>
                    </a:srgbClr>
                  </a:solidFill>
                </a:defRPr>
              </a:pPr>
              <a:r>
                <a:rPr lang="en-US" err="1"/>
                <a:t>Överbrygga</a:t>
              </a:r>
              <a:r>
                <a:rPr lang="en-US"/>
                <a:t> </a:t>
              </a:r>
              <a:r>
                <a:rPr lang="en-US" err="1"/>
                <a:t>klyftan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Marcador de Posição do Texto 2">
            <a:extLst>
              <a:ext uri="{FF2B5EF4-FFF2-40B4-BE49-F238E27FC236}">
                <a16:creationId xmlns:a16="http://schemas.microsoft.com/office/drawing/2014/main" id="{D90C2D59-55AD-18A8-B561-38F05C8B462C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5656618" y="2553453"/>
            <a:ext cx="5740400" cy="6665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sv-SE"/>
              <a:t>Jämför egna färdigheter med sektorns behov</a:t>
            </a:r>
          </a:p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en-US" err="1"/>
              <a:t>Identifiera</a:t>
            </a:r>
            <a:r>
              <a:rPr lang="en-US"/>
              <a:t> </a:t>
            </a:r>
            <a:r>
              <a:rPr lang="en-US" err="1"/>
              <a:t>utvecklingsområden</a:t>
            </a:r>
            <a:endParaRPr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46B84E30-C4C5-529B-12D1-F9B9B75A0F5F}"/>
              </a:ext>
            </a:extLst>
          </p:cNvPr>
          <p:cNvGrpSpPr/>
          <p:nvPr/>
        </p:nvGrpSpPr>
        <p:grpSpPr>
          <a:xfrm>
            <a:off x="6298848" y="4366533"/>
            <a:ext cx="4825496" cy="896771"/>
            <a:chOff x="340669" y="1272847"/>
            <a:chExt cx="4825496" cy="896771"/>
          </a:xfrm>
        </p:grpSpPr>
        <p:sp>
          <p:nvSpPr>
            <p:cNvPr id="23" name="Retângulo: Cantos Arredondados 4">
              <a:extLst>
                <a:ext uri="{FF2B5EF4-FFF2-40B4-BE49-F238E27FC236}">
                  <a16:creationId xmlns:a16="http://schemas.microsoft.com/office/drawing/2014/main" id="{FC0B50DD-44EA-8705-2CE3-C334C41EEC33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ângulo: Cantos Arredondados 11">
              <a:extLst>
                <a:ext uri="{FF2B5EF4-FFF2-40B4-BE49-F238E27FC236}">
                  <a16:creationId xmlns:a16="http://schemas.microsoft.com/office/drawing/2014/main" id="{E856E4CA-8B9C-4F7F-B908-9602DC63DBB8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CaixaDeTexto 18">
              <a:extLst>
                <a:ext uri="{FF2B5EF4-FFF2-40B4-BE49-F238E27FC236}">
                  <a16:creationId xmlns:a16="http://schemas.microsoft.com/office/drawing/2014/main" id="{159CEE4A-B3BA-7007-E824-8A2184C219DE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>
                  <a:solidFill>
                    <a:srgbClr val="E7E6E6">
                      <a:lumMod val="10000"/>
                    </a:srgbClr>
                  </a:solidFill>
                </a:defRPr>
              </a:pPr>
              <a:r>
                <a:rPr lang="en-US"/>
                <a:t>Skapa din </a:t>
              </a:r>
              <a:r>
                <a:rPr lang="en-US" err="1"/>
                <a:t>personliga</a:t>
              </a:r>
              <a:r>
                <a:rPr lang="en-US"/>
                <a:t> </a:t>
              </a:r>
              <a:r>
                <a:rPr lang="en-US" err="1"/>
                <a:t>lärandeprofil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940A8CC9-FAD6-0B8B-8443-5FAF8618D40D}"/>
                </a:ext>
              </a:extLst>
            </p:cNvPr>
            <p:cNvSpPr txBox="1"/>
            <p:nvPr/>
          </p:nvSpPr>
          <p:spPr>
            <a:xfrm>
              <a:off x="340669" y="1428844"/>
              <a:ext cx="100029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>
                <a:defRPr b="1">
                  <a:solidFill>
                    <a:prstClr val="white"/>
                  </a:solidFill>
                </a:defRPr>
              </a:pPr>
              <a:r>
                <a:rPr lang="en-US" sz="1600" b="1">
                  <a:solidFill>
                    <a:prstClr val="white"/>
                  </a:solidFill>
                  <a:latin typeface="Calibri" panose="020F0502020204030204"/>
                </a:rPr>
                <a:t>Moment 2</a:t>
              </a:r>
              <a:r>
                <a:rPr kumimoji="0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.4 </a:t>
              </a:r>
            </a:p>
          </p:txBody>
        </p:sp>
      </p:grpSp>
      <p:sp>
        <p:nvSpPr>
          <p:cNvPr id="27" name="Marcador de Posição do Texto 2">
            <a:extLst>
              <a:ext uri="{FF2B5EF4-FFF2-40B4-BE49-F238E27FC236}">
                <a16:creationId xmlns:a16="http://schemas.microsoft.com/office/drawing/2014/main" id="{1DBB16A0-7460-5998-425A-10B3B78F6E09}"/>
              </a:ext>
            </a:extLst>
          </p:cNvPr>
          <p:cNvSpPr txBox="1">
            <a:spLocks/>
          </p:cNvSpPr>
          <p:nvPr/>
        </p:nvSpPr>
        <p:spPr>
          <a:xfrm>
            <a:off x="5656618" y="5416769"/>
            <a:ext cx="5740400" cy="4096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sz="1800"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Designa din egen profil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950904C7-9C1B-8EB7-F73E-DD4593274FF8}"/>
              </a:ext>
            </a:extLst>
          </p:cNvPr>
          <p:cNvSpPr txBox="1"/>
          <p:nvPr/>
        </p:nvSpPr>
        <p:spPr>
          <a:xfrm>
            <a:off x="6225854" y="1715620"/>
            <a:ext cx="934442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prstClr val="white"/>
                </a:solidFill>
              </a:defRPr>
            </a:pPr>
            <a:r>
              <a:rPr lang="en-US" sz="1600" b="1">
                <a:solidFill>
                  <a:prstClr val="white"/>
                </a:solidFill>
                <a:latin typeface="Calibri" panose="020F0502020204030204"/>
              </a:rPr>
              <a:t>Moment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5274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80B69C-D41F-7035-5A73-AEFE38861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2677" y="397396"/>
            <a:ext cx="9829323" cy="483986"/>
          </a:xfrm>
        </p:spPr>
        <p:txBody>
          <a:bodyPr/>
          <a:lstStyle/>
          <a:p>
            <a:r>
              <a:rPr lang="sv-SE">
                <a:latin typeface="Calibri" panose="020F0502020204030204" pitchFamily="34" charset="0"/>
                <a:cs typeface="Calibri" panose="020F0502020204030204" pitchFamily="34" charset="0"/>
              </a:rPr>
              <a:t>Vad får du i den här modulen?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1928" y="1433011"/>
            <a:ext cx="11450304" cy="5835933"/>
          </a:xfrm>
        </p:spPr>
        <p:txBody>
          <a:bodyPr/>
          <a:lstStyle/>
          <a:p>
            <a:pPr marL="0" lvl="0" indent="0">
              <a:buClr>
                <a:srgbClr val="E280AC"/>
              </a:buClr>
              <a:buSzTx/>
              <a:defRPr/>
            </a:pPr>
            <a:r>
              <a:rPr lang="en-US" sz="1400" b="1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Kunskap</a:t>
            </a:r>
            <a:r>
              <a:rPr lang="en-US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lvl="0" indent="0">
              <a:buClr>
                <a:srgbClr val="E280AC"/>
              </a:buClr>
              <a:buSzTx/>
              <a:defRPr/>
            </a:pPr>
            <a:r>
              <a:rPr lang="en-US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en-US" sz="14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kommer</a:t>
            </a:r>
            <a:r>
              <a:rPr lang="en-US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</a:t>
            </a:r>
            <a:r>
              <a:rPr lang="en-US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förstå</a:t>
            </a:r>
            <a:r>
              <a:rPr lang="en-US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lvl="0" indent="-285750"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Fakta, begrepp och information som du tillägnar dig genom lärande och studier.</a:t>
            </a:r>
          </a:p>
          <a:p>
            <a:pPr marL="0" lvl="0" indent="0">
              <a:buClr>
                <a:schemeClr val="tx1"/>
              </a:buClr>
              <a:buSzTx/>
              <a:defRPr/>
            </a:pP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Exempel: </a:t>
            </a: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 förstå policyer för förnybar energi eller att kunna formlerna i Excel.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Färdigheter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1400" kern="12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en-GB" sz="1400" kern="120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kommer</a:t>
            </a:r>
            <a:r>
              <a:rPr lang="en-GB" sz="1400" kern="12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kern="120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</a:t>
            </a:r>
            <a:r>
              <a:rPr lang="en-GB" sz="1400" kern="12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kern="120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kunna</a:t>
            </a:r>
            <a:r>
              <a:rPr lang="en-GB" sz="1400" kern="12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GB" sz="14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Förmågan att använda kunskap i praktiken, ofta visad genom prestation.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Exempel:</a:t>
            </a: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att skapa ett Excel-ark med formler för att analysera kostnader.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endParaRPr kumimoji="0" lang="sv-SE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Kompetens​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kommer att kunna:​</a:t>
            </a:r>
            <a:endParaRPr kumimoji="0" lang="en-GB" sz="14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 bredare integrationen av kunskap, färdigheter och attityder (tankesätt/beteenden) för att prestera effektivt i verkliga situationer.</a:t>
            </a:r>
            <a:r>
              <a:rPr lang="en-GB" sz="1400" kern="12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r>
              <a:rPr lang="sv-SE" sz="1400" b="1" kern="12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Exempel: </a:t>
            </a:r>
            <a:r>
              <a:rPr lang="sv-SE" sz="1400" kern="12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 leda ett projektteam inom förnybar energi genom att kombinera teknisk expertis, problemlösningsförmåga och förmågan att vägleda och        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r>
              <a:rPr lang="sv-SE" sz="1400" kern="12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motivera andra.</a:t>
            </a:r>
            <a:endParaRPr lang="en-US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10021427" cy="1762299"/>
          </a:xfrm>
        </p:spPr>
        <p:txBody>
          <a:bodyPr lIns="91440" tIns="45720" rIns="91440" bIns="45720" anchor="t"/>
          <a:lstStyle/>
          <a:p>
            <a:r>
              <a:rPr lang="en-GB">
                <a:ea typeface="+mn-lt"/>
                <a:cs typeface="+mn-lt"/>
              </a:rPr>
              <a:t>DELMOMENT</a:t>
            </a:r>
            <a:r>
              <a:rPr lang="en-GB"/>
              <a:t> 2</a:t>
            </a:r>
            <a:r>
              <a:rPr lang="en-GB" noProof="0"/>
              <a:t>.1: </a:t>
            </a:r>
            <a:r>
              <a:rPr lang="sv-SE"/>
              <a:t>Färdigheter som behövs i världen omkring oss</a:t>
            </a:r>
            <a:endParaRPr lang="en-US"/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2C39-F7A9-B6FE-0B14-C9F68953E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B7711669-E302-25BD-75C9-475535E5C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49" y="88900"/>
            <a:ext cx="6655115" cy="1005917"/>
          </a:xfrm>
        </p:spPr>
        <p:txBody>
          <a:bodyPr/>
          <a:lstStyle/>
          <a:p>
            <a:r>
              <a:rPr lang="sv-SE" noProof="0">
                <a:latin typeface="+mn-lt"/>
              </a:rPr>
              <a:t>Vad är färdigheter och varför är de viktiga?</a:t>
            </a:r>
            <a:endParaRPr lang="en-GB" noProof="0">
              <a:latin typeface="+mn-lt"/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36204BA-A47F-116E-10B3-4EC382776D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3"/>
            <a:ext cx="6438769" cy="5305861"/>
          </a:xfrm>
        </p:spPr>
        <p:txBody>
          <a:bodyPr lIns="91440" tIns="45720" rIns="91440" bIns="45720" anchor="t"/>
          <a:lstStyle/>
          <a:p>
            <a:endParaRPr lang="sv-SE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pratar om “färdigheter”, men vad betyder det egentligen? </a:t>
            </a:r>
            <a:r>
              <a:rPr lang="sv-SE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Färdigheter är saker du kan göra.</a:t>
            </a:r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kan komma från arbete, volontärinsatser, vardagsliv eller lärande.</a:t>
            </a:r>
          </a:p>
          <a:p>
            <a:pPr marL="0" indent="0">
              <a:buNone/>
            </a:pPr>
            <a:endParaRPr lang="sv-SE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Vissa är tekniska (som att använda ett verktyg eller en dator). Vissa är överförbara (som kommunikation eller problemlösning). Och vissa är “mjuka” färdigheter (som tålamod eller att samarbeta bra i ett team).</a:t>
            </a:r>
          </a:p>
          <a:p>
            <a:pPr marL="0" indent="0">
              <a:buNone/>
            </a:pPr>
            <a:endParaRPr lang="sv-SE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Framtidens arbetsmarknad visar varför färdigheter är avgörande:</a:t>
            </a:r>
          </a:p>
          <a:p>
            <a:pPr marL="0" indent="0">
              <a:buNone/>
            </a:pPr>
            <a:endParaRPr lang="sv-SE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AutoNum type="arabicPeriod"/>
            </a:pPr>
            <a:r>
              <a:rPr lang="sv-SE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Distribuerad arbetsstyrka:</a:t>
            </a:r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färdigheter inom digitalt samarbete, kulturell förståelse och fjärrkoordination.</a:t>
            </a:r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>
              <a:buClr>
                <a:schemeClr val="tx1"/>
              </a:buClr>
              <a:buAutoNum type="arabicPeriod"/>
            </a:pPr>
            <a:r>
              <a:rPr lang="sv-SE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Hybridarbetsstyrka: </a:t>
            </a:r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färdigheter inom anpassningsförmåga, tidsplanering och användning av hybrida kommunikationsverktyg</a:t>
            </a:r>
          </a:p>
          <a:p>
            <a:pPr lvl="1">
              <a:buClr>
                <a:schemeClr val="tx1"/>
              </a:buClr>
              <a:buAutoNum type="arabicPeriod"/>
            </a:pPr>
            <a:r>
              <a:rPr lang="sv-SE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nomad-arbetsstyrka: </a:t>
            </a:r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färdigheter inom självständighet, virtuellt nätverkande och digitalt entreprenörskap</a:t>
            </a:r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8" name="Marcador de Posição da Imagem 7">
            <a:extLst>
              <a:ext uri="{FF2B5EF4-FFF2-40B4-BE49-F238E27FC236}">
                <a16:creationId xmlns:a16="http://schemas.microsoft.com/office/drawing/2014/main" id="{464BD566-DC8D-7F78-F045-96BCDB663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9" r="29919"/>
          <a:stretch/>
        </p:blipFill>
        <p:spPr>
          <a:xfrm>
            <a:off x="7063409" y="1"/>
            <a:ext cx="5128591" cy="6957390"/>
          </a:xfrm>
        </p:spPr>
      </p:pic>
    </p:spTree>
    <p:extLst>
      <p:ext uri="{BB962C8B-B14F-4D97-AF65-F5344CB8AC3E}">
        <p14:creationId xmlns:p14="http://schemas.microsoft.com/office/powerpoint/2010/main" val="248948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50513-21EA-01C8-D486-7D4A114AF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C0228211-15C6-20BB-3D31-28054A85D3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10" y="251383"/>
            <a:ext cx="7462661" cy="1005917"/>
          </a:xfrm>
        </p:spPr>
        <p:txBody>
          <a:bodyPr/>
          <a:lstStyle/>
          <a:p>
            <a:r>
              <a:rPr lang="sv-SE" noProof="0"/>
              <a:t>Varför är färdigheter viktiga idag?</a:t>
            </a:r>
            <a:endParaRPr lang="en-GB" noProof="0">
              <a:latin typeface="+mn-lt"/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23FBE52-A975-CE1B-5BBE-27C61C00A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57300"/>
            <a:ext cx="6559419" cy="527884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endParaRPr lang="sv-SE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v-SE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Arbetslivet förändras. Vissa jobb försvinner och nya dyker upp. Många sektorer (som grön energi, vård eller digitala tjänster) växer snabbt.</a:t>
            </a:r>
          </a:p>
          <a:p>
            <a:pPr marL="0" indent="0">
              <a:buNone/>
            </a:pPr>
            <a:endParaRPr lang="en-GB" sz="1800" noProof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v-SE" sz="1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 förstå vilka färdigheter som behövs idag kan hjälpa dig att</a:t>
            </a:r>
            <a:r>
              <a:rPr lang="sv-SE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sv-SE" sz="1800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Upptäcka nya möjligheter</a:t>
            </a:r>
          </a:p>
          <a:p>
            <a:r>
              <a:rPr lang="sv-SE" sz="1800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Känna större trygghet i dina styrkor</a:t>
            </a:r>
          </a:p>
          <a:p>
            <a:r>
              <a:rPr lang="sv-SE" sz="1800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Planera dina nästa steg, vare sig det handlar om att gå en utbildning, starta något nytt eller hitta ett arbete som passar dig</a:t>
            </a:r>
          </a:p>
          <a:p>
            <a:r>
              <a:rPr lang="sv-SE" sz="1800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Förbereda dig för framtidens arbetsliv, där </a:t>
            </a:r>
            <a:r>
              <a:rPr lang="sv-SE" sz="1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jobb blir </a:t>
            </a:r>
            <a:r>
              <a:rPr lang="sv-SE" sz="1800" b="1" u="sng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sv-SE" sz="1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på </a:t>
            </a:r>
            <a:r>
              <a:rPr lang="sv-SE" sz="1800" b="1" u="sng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distans</a:t>
            </a:r>
            <a:r>
              <a:rPr lang="sv-SE" sz="1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1800" b="1" u="sng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flexibla</a:t>
            </a:r>
            <a:r>
              <a:rPr lang="sv-SE" sz="1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och </a:t>
            </a:r>
            <a:r>
              <a:rPr lang="sv-SE" sz="1800" b="1" u="sng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digitala</a:t>
            </a:r>
            <a:r>
              <a:rPr lang="sv-SE" sz="1800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och där det krävs att du är </a:t>
            </a:r>
            <a:r>
              <a:rPr lang="sv-SE" sz="1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självgående</a:t>
            </a:r>
            <a:r>
              <a:rPr lang="sv-SE" sz="1800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1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proaktiv</a:t>
            </a:r>
            <a:r>
              <a:rPr lang="sv-SE" sz="1800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och anpassningsbar.</a:t>
            </a:r>
            <a:endParaRPr lang="en-GB" sz="1800" b="1" noProof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286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EE0AD80-3638-53FC-030D-32130FD4E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noProof="0">
                <a:latin typeface="+mn-lt"/>
              </a:rPr>
              <a:t>Förnybar energisektor som vårt exempel… Varför?</a:t>
            </a:r>
            <a:endParaRPr lang="en-GB" noProof="0">
              <a:latin typeface="+mn-lt"/>
            </a:endParaRP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BFDFBDA-B366-2AED-242F-80E30A0D84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b="1" noProof="0" err="1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Sektorn</a:t>
            </a:r>
            <a:r>
              <a:rPr lang="en-GB" sz="1600" b="1" noProof="0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noProof="0" err="1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växer</a:t>
            </a:r>
            <a:r>
              <a:rPr lang="en-GB" sz="1600" b="1" noProof="0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noProof="0" err="1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snabbt</a:t>
            </a:r>
            <a:r>
              <a:rPr lang="en-GB" sz="1600" b="1" noProof="0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b="1" noProof="0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Europa siktar på att bli koldioxidneutralt till 2050. Det innebär fler jobb inom vind, sol och energilagring.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noProof="0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 finns behov av människor:                                      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Många företag söker kompetenta medarbetare, som installatörer av solpaneler och ingenjörer.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b="1" noProof="0">
              <a:solidFill>
                <a:srgbClr val="E280A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noProof="0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 kombinerar gröna och digitala färdigheter:                   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noProof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hittar både tekniska verktyg (som sensorer eller övervakningssystem) och kunskap om hållbarhet.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noProof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Digitala verktyg, som SCADA (system som hjälper till att övervaka och styra energianvändning) och IoT (smarta sensorer), är centrala inom denna sektor.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Kunskap som kan överföras:</a:t>
            </a:r>
            <a:b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Projektplanering, kommunikation och datahantering – allt detta är användbart även inom andra områden.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>
                <a:solidFill>
                  <a:srgbClr val="E280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 är lokalt relevant:</a:t>
            </a:r>
            <a:b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Många HERA-regioner har redan projekt inom förnybar energi, vilket kan erbjuda utbildning eller kopplingar till jobb.</a:t>
            </a:r>
            <a:endParaRPr lang="en-GB" sz="1600" noProof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9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62393-DD56-3560-4197-D4B499DF2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43CB6EE-F9A2-FBB6-5F8B-A8FF2DA68E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9595528" cy="232873"/>
          </a:xfrm>
        </p:spPr>
        <p:txBody>
          <a:bodyPr lIns="91440" tIns="45720" rIns="91440" bIns="45720" anchor="t"/>
          <a:lstStyle/>
          <a:p>
            <a:r>
              <a:rPr lang="en-GB" err="1">
                <a:latin typeface="Aptos"/>
              </a:rPr>
              <a:t>Nyckelfärdigheter</a:t>
            </a:r>
            <a:r>
              <a:rPr lang="en-GB">
                <a:latin typeface="Aptos"/>
              </a:rPr>
              <a:t> </a:t>
            </a:r>
            <a:r>
              <a:rPr lang="en-GB" err="1">
                <a:latin typeface="Aptos"/>
              </a:rPr>
              <a:t>som</a:t>
            </a:r>
            <a:r>
              <a:rPr lang="en-GB">
                <a:latin typeface="Aptos"/>
              </a:rPr>
              <a:t> </a:t>
            </a:r>
            <a:r>
              <a:rPr lang="en-GB" err="1">
                <a:latin typeface="Aptos"/>
              </a:rPr>
              <a:t>efterfrågas</a:t>
            </a:r>
            <a:r>
              <a:rPr lang="en-GB">
                <a:latin typeface="Aptos"/>
              </a:rPr>
              <a:t> 2030</a:t>
            </a:r>
            <a:endParaRPr lang="en-GB" noProof="0">
              <a:latin typeface="+mn-lt"/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624516F-291C-E169-67D5-5C53346B7B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6073" y="844336"/>
            <a:ext cx="11627727" cy="56384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anchor="t"/>
          <a:lstStyle/>
          <a:p>
            <a:r>
              <a:rPr lang="en-GB" b="1" noProof="0" err="1">
                <a:latin typeface="Calibri"/>
                <a:ea typeface="Calibri"/>
                <a:cs typeface="Calibri"/>
              </a:rPr>
              <a:t>Tekniska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b="1" noProof="0">
                <a:latin typeface="Calibri"/>
                <a:ea typeface="Calibri"/>
                <a:cs typeface="Calibri"/>
              </a:rPr>
              <a:t>:</a:t>
            </a:r>
            <a:endParaRPr lang="en-GB" noProof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noProof="0" err="1">
                <a:latin typeface="Calibri"/>
                <a:ea typeface="Calibri"/>
                <a:cs typeface="Calibri"/>
              </a:rPr>
              <a:t>Arbetar</a:t>
            </a:r>
            <a:r>
              <a:rPr lang="en-GB" noProof="0">
                <a:latin typeface="Calibri"/>
                <a:ea typeface="Calibri"/>
                <a:cs typeface="Calibri"/>
              </a:rPr>
              <a:t> med sol-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vindteknik</a:t>
            </a:r>
            <a:endParaRPr lang="en-GB" noProof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err="1">
                <a:latin typeface="Calibri"/>
                <a:ea typeface="Calibri"/>
                <a:cs typeface="Calibri"/>
              </a:rPr>
              <a:t>Använda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energilagrinssystem</a:t>
            </a:r>
            <a:endParaRPr lang="en-GB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noProof="0" err="1">
                <a:latin typeface="Calibri"/>
                <a:ea typeface="Calibri"/>
                <a:cs typeface="Calibri"/>
              </a:rPr>
              <a:t>Görstå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smarta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elnät</a:t>
            </a:r>
            <a:r>
              <a:rPr lang="en-GB" noProof="0">
                <a:latin typeface="Calibri"/>
                <a:ea typeface="Calibri"/>
                <a:cs typeface="Calibri"/>
              </a:rPr>
              <a:t> (</a:t>
            </a:r>
            <a:r>
              <a:rPr lang="en-GB" noProof="0" err="1">
                <a:latin typeface="Calibri"/>
                <a:ea typeface="Calibri"/>
                <a:cs typeface="Calibri"/>
              </a:rPr>
              <a:t>digitale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energinätverk</a:t>
            </a:r>
            <a:r>
              <a:rPr lang="en-GB" noProof="0">
                <a:latin typeface="Calibri"/>
                <a:ea typeface="Calibri"/>
                <a:cs typeface="Calibri"/>
              </a:rPr>
              <a:t>) </a:t>
            </a:r>
          </a:p>
          <a:p>
            <a:pPr>
              <a:buClr>
                <a:srgbClr val="E64424"/>
              </a:buClr>
            </a:pPr>
            <a:r>
              <a:rPr lang="en-GB" b="1" noProof="0" err="1">
                <a:latin typeface="Calibri"/>
                <a:ea typeface="Calibri"/>
                <a:cs typeface="Calibri"/>
              </a:rPr>
              <a:t>Digitala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och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datafrädigheter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noProof="0">
                <a:latin typeface="Calibri"/>
                <a:ea typeface="Calibri"/>
                <a:cs typeface="Calibri"/>
              </a:rPr>
              <a:t>(</a:t>
            </a:r>
            <a:r>
              <a:rPr lang="en-GB" noProof="0" err="1">
                <a:latin typeface="Calibri"/>
                <a:ea typeface="Calibri"/>
                <a:cs typeface="Calibri"/>
              </a:rPr>
              <a:t>använding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av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verktg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SharePOint</a:t>
            </a:r>
            <a:r>
              <a:rPr lang="en-GB" noProof="0">
                <a:latin typeface="Calibri"/>
                <a:ea typeface="Calibri"/>
                <a:cs typeface="Calibri"/>
              </a:rPr>
              <a:t>, Jira, Miro, Whiteboards, Zoom, Teams)</a:t>
            </a: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noProof="0">
                <a:latin typeface="Calibri"/>
                <a:ea typeface="Calibri"/>
                <a:cs typeface="Calibri"/>
              </a:rPr>
              <a:t>Data </a:t>
            </a:r>
            <a:r>
              <a:rPr lang="en-GB" noProof="0" err="1">
                <a:latin typeface="Calibri"/>
                <a:ea typeface="Calibri"/>
                <a:cs typeface="Calibri"/>
              </a:rPr>
              <a:t>analys</a:t>
            </a:r>
            <a:endParaRPr lang="en-GB" noProof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err="1">
                <a:latin typeface="Calibri"/>
                <a:ea typeface="Calibri"/>
                <a:cs typeface="Calibri"/>
              </a:rPr>
              <a:t>Grundläggande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programmering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och</a:t>
            </a:r>
            <a:r>
              <a:rPr lang="en-GB">
                <a:latin typeface="Calibri"/>
                <a:ea typeface="Calibri"/>
                <a:cs typeface="Calibri"/>
              </a:rPr>
              <a:t> automation</a:t>
            </a: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noProof="0" err="1">
                <a:latin typeface="Calibri"/>
                <a:ea typeface="Calibri"/>
                <a:cs typeface="Calibri"/>
              </a:rPr>
              <a:t>Medvetenhet</a:t>
            </a:r>
            <a:r>
              <a:rPr lang="en-GB" noProof="0">
                <a:latin typeface="Calibri"/>
                <a:ea typeface="Calibri"/>
                <a:cs typeface="Calibri"/>
              </a:rPr>
              <a:t> om </a:t>
            </a:r>
            <a:r>
              <a:rPr lang="en-GB" noProof="0" err="1">
                <a:latin typeface="Calibri"/>
                <a:ea typeface="Calibri"/>
                <a:cs typeface="Calibri"/>
              </a:rPr>
              <a:t>cybersäkerhet</a:t>
            </a:r>
            <a:endParaRPr lang="en-GB" noProof="0">
              <a:latin typeface="Calibri"/>
              <a:ea typeface="Calibri"/>
              <a:cs typeface="Calibri"/>
            </a:endParaRPr>
          </a:p>
          <a:p>
            <a:r>
              <a:rPr lang="en-GB" b="1">
                <a:latin typeface="Calibri"/>
                <a:ea typeface="Calibri"/>
                <a:cs typeface="Calibri"/>
              </a:rPr>
              <a:t>Projekt </a:t>
            </a:r>
            <a:r>
              <a:rPr lang="en-GB" b="1" err="1">
                <a:latin typeface="Calibri"/>
                <a:ea typeface="Calibri"/>
                <a:cs typeface="Calibri"/>
              </a:rPr>
              <a:t>och</a:t>
            </a:r>
            <a:r>
              <a:rPr lang="en-GB" b="1"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latin typeface="Calibri"/>
                <a:ea typeface="Calibri"/>
                <a:cs typeface="Calibri"/>
              </a:rPr>
              <a:t>Policykundskap</a:t>
            </a:r>
            <a:r>
              <a:rPr lang="en-GB" b="1">
                <a:latin typeface="Calibri"/>
                <a:ea typeface="Calibri"/>
                <a:cs typeface="Calibri"/>
              </a:rPr>
              <a:t>:</a:t>
            </a:r>
            <a:endParaRPr lang="en-GB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n-US" err="1">
                <a:latin typeface="Calibri"/>
                <a:ea typeface="Calibri"/>
                <a:cs typeface="Calibri"/>
              </a:rPr>
              <a:t>Plannera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och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leda</a:t>
            </a:r>
            <a:r>
              <a:rPr lang="en-US">
                <a:latin typeface="Calibri"/>
                <a:ea typeface="Calibri"/>
                <a:cs typeface="Calibri"/>
              </a:rPr>
              <a:t> project</a:t>
            </a: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n-US" err="1">
                <a:latin typeface="Calibri"/>
                <a:ea typeface="Calibri"/>
                <a:cs typeface="Calibri"/>
              </a:rPr>
              <a:t>Förstå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grundläggande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regler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och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bestämmelser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inom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energisektorn</a:t>
            </a:r>
            <a:endParaRPr lang="en-US">
              <a:latin typeface="Calibri"/>
              <a:ea typeface="Calibri"/>
              <a:cs typeface="Calibri"/>
            </a:endParaRPr>
          </a:p>
          <a:p>
            <a:pPr>
              <a:buClr>
                <a:srgbClr val="E64424"/>
              </a:buClr>
            </a:pPr>
            <a:r>
              <a:rPr lang="en-GB" b="1" err="1">
                <a:latin typeface="Calibri"/>
                <a:ea typeface="Calibri"/>
                <a:cs typeface="Calibri"/>
              </a:rPr>
              <a:t>Hållbarhetskundskap</a:t>
            </a:r>
            <a:r>
              <a:rPr lang="en-GB" b="1">
                <a:latin typeface="Calibri"/>
                <a:ea typeface="Calibri"/>
                <a:cs typeface="Calibri"/>
              </a:rPr>
              <a:t>:</a:t>
            </a: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n-US" err="1">
                <a:latin typeface="Calibri"/>
                <a:ea typeface="Calibri"/>
                <a:cs typeface="Calibri"/>
              </a:rPr>
              <a:t>Livscykelanalys</a:t>
            </a:r>
            <a:r>
              <a:rPr lang="en-US">
                <a:latin typeface="Calibri"/>
                <a:ea typeface="Calibri"/>
                <a:cs typeface="Calibri"/>
              </a:rPr>
              <a:t> (</a:t>
            </a:r>
            <a:r>
              <a:rPr lang="en-US" err="1">
                <a:latin typeface="Calibri"/>
                <a:ea typeface="Calibri"/>
                <a:cs typeface="Calibri"/>
              </a:rPr>
              <a:t>mäta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produkts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totala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påverkan</a:t>
            </a:r>
            <a:r>
              <a:rPr lang="en-US">
                <a:latin typeface="Calibri"/>
                <a:ea typeface="Calibri"/>
                <a:cs typeface="Calibri"/>
              </a:rPr>
              <a:t>)</a:t>
            </a: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n-US" err="1">
                <a:latin typeface="Calibri"/>
                <a:ea typeface="Calibri"/>
                <a:cs typeface="Calibri"/>
              </a:rPr>
              <a:t>Koldioxidredovisning</a:t>
            </a:r>
            <a:r>
              <a:rPr lang="en-US">
                <a:latin typeface="Calibri"/>
                <a:ea typeface="Calibri"/>
                <a:cs typeface="Calibri"/>
              </a:rPr>
              <a:t> (</a:t>
            </a:r>
            <a:r>
              <a:rPr lang="en-US" err="1">
                <a:latin typeface="Calibri"/>
                <a:ea typeface="Calibri"/>
                <a:cs typeface="Calibri"/>
              </a:rPr>
              <a:t>spåra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utsläpp</a:t>
            </a:r>
            <a:r>
              <a:rPr lang="en-US">
                <a:latin typeface="Calibri"/>
                <a:ea typeface="Calibri"/>
                <a:cs typeface="Calibri"/>
              </a:rPr>
              <a:t>)</a:t>
            </a:r>
            <a:endParaRPr lang="en-GB">
              <a:latin typeface="Aptos"/>
            </a:endParaRPr>
          </a:p>
          <a:p>
            <a:pPr>
              <a:buClr>
                <a:srgbClr val="E64424"/>
              </a:buClr>
            </a:pPr>
            <a:endParaRPr lang="en-GB" b="1">
              <a:latin typeface="Aptos"/>
            </a:endParaRPr>
          </a:p>
          <a:p>
            <a:pPr>
              <a:buClr>
                <a:srgbClr val="E64424"/>
              </a:buClr>
            </a:pPr>
            <a:endParaRPr lang="en-GB">
              <a:latin typeface="Aptos"/>
            </a:endParaRPr>
          </a:p>
          <a:p>
            <a:r>
              <a:rPr lang="en-GB" noProof="0">
                <a:latin typeface="Apto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7343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dandelion seeds flying in the air&#10;&#10;AI-generated content may be incorrect.">
            <a:extLst>
              <a:ext uri="{FF2B5EF4-FFF2-40B4-BE49-F238E27FC236}">
                <a16:creationId xmlns:a16="http://schemas.microsoft.com/office/drawing/2014/main" id="{484E1E5B-28A8-71F1-115A-B936558F1AD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2672" r="22672"/>
          <a:stretch/>
        </p:blipFill>
        <p:spPr>
          <a:xfrm>
            <a:off x="8289310" y="1449323"/>
            <a:ext cx="3904408" cy="520875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3E98D-5C9B-EE0B-7EC9-99955B4D8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7685" y="1165954"/>
            <a:ext cx="7173692" cy="283369"/>
          </a:xfrm>
        </p:spPr>
        <p:txBody>
          <a:bodyPr lIns="91440" tIns="45720" rIns="91440" bIns="45720" anchor="t"/>
          <a:lstStyle/>
          <a:p>
            <a:r>
              <a:rPr lang="en-GB" err="1">
                <a:latin typeface="Calibri"/>
                <a:ea typeface="Calibri"/>
                <a:cs typeface="Calibri"/>
              </a:rPr>
              <a:t>Gröna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energisystem</a:t>
            </a:r>
            <a:r>
              <a:rPr lang="en-GB">
                <a:latin typeface="Calibri"/>
                <a:ea typeface="Calibri"/>
                <a:cs typeface="Calibri"/>
              </a:rPr>
              <a:t>: </a:t>
            </a:r>
            <a:r>
              <a:rPr lang="en-GB" err="1">
                <a:latin typeface="Calibri"/>
                <a:ea typeface="Calibri"/>
                <a:cs typeface="Calibri"/>
              </a:rPr>
              <a:t>installera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och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underhålla</a:t>
            </a:r>
            <a:r>
              <a:rPr lang="en-GB">
                <a:latin typeface="Calibri"/>
                <a:ea typeface="Calibri"/>
                <a:cs typeface="Calibri"/>
              </a:rPr>
              <a:t> sol- </a:t>
            </a:r>
            <a:r>
              <a:rPr lang="en-GB" err="1">
                <a:latin typeface="Calibri"/>
                <a:ea typeface="Calibri"/>
                <a:cs typeface="Calibri"/>
              </a:rPr>
              <a:t>och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vindutrustning</a:t>
            </a:r>
            <a:endParaRPr lang="en-US"/>
          </a:p>
        </p:txBody>
      </p:sp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C1C2B6E8-7A2F-4050-69F2-4D4FA600F4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4712" y="182748"/>
            <a:ext cx="9631804" cy="483986"/>
          </a:xfrm>
        </p:spPr>
        <p:txBody>
          <a:bodyPr lIns="91440" tIns="45720" rIns="91440" bIns="45720" anchor="t"/>
          <a:lstStyle/>
          <a:p>
            <a:r>
              <a:rPr lang="sv-SE" dirty="0">
                <a:latin typeface="Calibri"/>
                <a:ea typeface="Calibri"/>
                <a:cs typeface="Calibri"/>
              </a:rPr>
              <a:t>F</a:t>
            </a:r>
            <a:r>
              <a:rPr lang="sv-SE" noProof="0" dirty="0">
                <a:latin typeface="Calibri"/>
                <a:ea typeface="Calibri"/>
                <a:cs typeface="Calibri"/>
              </a:rPr>
              <a:t>örutse framtida kompetensbehov inom den gröna sektorn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92E7CF-8B98-6CDE-0A7F-C0C1CCADE9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1544" y="3009393"/>
            <a:ext cx="7157551" cy="353762"/>
          </a:xfrm>
        </p:spPr>
        <p:txBody>
          <a:bodyPr lIns="91440" tIns="45720" rIns="91440" bIns="45720" anchor="t"/>
          <a:lstStyle/>
          <a:p>
            <a:r>
              <a:rPr lang="en-GB" dirty="0" err="1">
                <a:solidFill>
                  <a:srgbClr val="E280AC"/>
                </a:solidFill>
                <a:latin typeface="+mn-lt"/>
              </a:rPr>
              <a:t>Digitala</a:t>
            </a:r>
            <a:r>
              <a:rPr lang="en-GB" dirty="0">
                <a:solidFill>
                  <a:srgbClr val="E280AC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E280AC"/>
                </a:solidFill>
                <a:latin typeface="+mn-lt"/>
              </a:rPr>
              <a:t>verktyg</a:t>
            </a:r>
            <a:r>
              <a:rPr lang="en-GB" dirty="0">
                <a:solidFill>
                  <a:srgbClr val="E280AC"/>
                </a:solidFill>
                <a:latin typeface="+mn-lt"/>
              </a:rPr>
              <a:t> &amp; automation: </a:t>
            </a:r>
            <a:r>
              <a:rPr lang="en-GB" dirty="0" err="1">
                <a:solidFill>
                  <a:srgbClr val="E280AC"/>
                </a:solidFill>
                <a:latin typeface="+mn-lt"/>
              </a:rPr>
              <a:t>använda</a:t>
            </a:r>
            <a:r>
              <a:rPr lang="en-GB" dirty="0">
                <a:solidFill>
                  <a:srgbClr val="E280AC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E280AC"/>
                </a:solidFill>
                <a:latin typeface="+mn-lt"/>
              </a:rPr>
              <a:t>programvara</a:t>
            </a:r>
            <a:r>
              <a:rPr lang="en-GB" dirty="0">
                <a:solidFill>
                  <a:srgbClr val="E280AC"/>
                </a:solidFill>
                <a:latin typeface="+mn-lt"/>
              </a:rPr>
              <a:t> för </a:t>
            </a:r>
            <a:r>
              <a:rPr lang="en-GB" dirty="0" err="1">
                <a:solidFill>
                  <a:srgbClr val="E280AC"/>
                </a:solidFill>
                <a:latin typeface="+mn-lt"/>
              </a:rPr>
              <a:t>att</a:t>
            </a:r>
            <a:r>
              <a:rPr lang="en-GB" dirty="0">
                <a:solidFill>
                  <a:srgbClr val="E280AC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E280AC"/>
                </a:solidFill>
                <a:latin typeface="+mn-lt"/>
              </a:rPr>
              <a:t>effektivisera</a:t>
            </a:r>
            <a:r>
              <a:rPr lang="en-GB" dirty="0">
                <a:solidFill>
                  <a:srgbClr val="E280AC"/>
                </a:solidFill>
                <a:latin typeface="+mn-lt"/>
              </a:rPr>
              <a:t> processer </a:t>
            </a:r>
            <a:endParaRPr lang="en-US" dirty="0">
              <a:solidFill>
                <a:srgbClr val="E280AC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3D787F-F649-0C2A-CE81-5F6C087B147F}"/>
              </a:ext>
            </a:extLst>
          </p:cNvPr>
          <p:cNvSpPr txBox="1"/>
          <p:nvPr/>
        </p:nvSpPr>
        <p:spPr>
          <a:xfrm>
            <a:off x="547686" y="1461437"/>
            <a:ext cx="75485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v-SE"/>
              <a:t>Batterilagring: designa och hantera storskaliga energibatterier (t.ex. hur solenergi kan lagras för användning på natten)</a:t>
            </a:r>
          </a:p>
          <a:p>
            <a:pPr>
              <a:buNone/>
            </a:pPr>
            <a:r>
              <a:rPr lang="sv-SE"/>
              <a:t>Anslutning till smarta elnät: integrera förnybar energi i intelligenta nätverk</a:t>
            </a:r>
          </a:p>
          <a:p>
            <a:pPr>
              <a:buNone/>
            </a:pPr>
            <a:r>
              <a:rPr lang="sv-SE"/>
              <a:t>Grön vätgas och koldioxidregler: förstå nya regler för ren energi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373C6-35F4-9901-0684-883B157854C3}"/>
              </a:ext>
            </a:extLst>
          </p:cNvPr>
          <p:cNvSpPr txBox="1"/>
          <p:nvPr/>
        </p:nvSpPr>
        <p:spPr>
          <a:xfrm>
            <a:off x="547685" y="3627048"/>
            <a:ext cx="7173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v-SE" dirty="0"/>
              <a:t>Dashboards och dataanalys: tolka data för att stödja beslutsfattande</a:t>
            </a:r>
          </a:p>
          <a:p>
            <a:pPr>
              <a:buNone/>
            </a:pPr>
            <a:r>
              <a:rPr lang="sv-SE" dirty="0"/>
              <a:t>AI-stödda verktyg: använda AI i dagliga uppgifter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C02008-295E-F6E1-E8E0-F6E4F2067CFE}"/>
              </a:ext>
            </a:extLst>
          </p:cNvPr>
          <p:cNvSpPr txBox="1">
            <a:spLocks/>
          </p:cNvSpPr>
          <p:nvPr/>
        </p:nvSpPr>
        <p:spPr>
          <a:xfrm>
            <a:off x="504711" y="4831269"/>
            <a:ext cx="7157551" cy="35376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E64424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err="1">
                <a:solidFill>
                  <a:srgbClr val="E280AC"/>
                </a:solidFill>
                <a:latin typeface="+mn-lt"/>
              </a:rPr>
              <a:t>Hållbarhet</a:t>
            </a:r>
            <a:r>
              <a:rPr lang="en-GB">
                <a:solidFill>
                  <a:srgbClr val="E280AC"/>
                </a:solidFill>
                <a:latin typeface="+mn-lt"/>
              </a:rPr>
              <a:t> </a:t>
            </a:r>
            <a:r>
              <a:rPr lang="en-GB" err="1">
                <a:solidFill>
                  <a:srgbClr val="E280AC"/>
                </a:solidFill>
                <a:latin typeface="+mn-lt"/>
              </a:rPr>
              <a:t>och</a:t>
            </a:r>
            <a:r>
              <a:rPr lang="en-GB">
                <a:solidFill>
                  <a:srgbClr val="E280AC"/>
                </a:solidFill>
                <a:latin typeface="+mn-lt"/>
              </a:rPr>
              <a:t> circular </a:t>
            </a:r>
            <a:r>
              <a:rPr lang="en-GB" err="1">
                <a:solidFill>
                  <a:srgbClr val="E280AC"/>
                </a:solidFill>
                <a:latin typeface="+mn-lt"/>
              </a:rPr>
              <a:t>ekonomi</a:t>
            </a:r>
            <a:r>
              <a:rPr lang="en-GB">
                <a:solidFill>
                  <a:srgbClr val="E280AC"/>
                </a:solidFill>
                <a:latin typeface="+mn-lt"/>
              </a:rPr>
              <a:t>: </a:t>
            </a:r>
            <a:r>
              <a:rPr lang="en-GB" err="1">
                <a:solidFill>
                  <a:srgbClr val="E280AC"/>
                </a:solidFill>
                <a:latin typeface="+mn-lt"/>
              </a:rPr>
              <a:t>främjaefffektiv</a:t>
            </a:r>
            <a:r>
              <a:rPr lang="en-GB">
                <a:solidFill>
                  <a:srgbClr val="E280AC"/>
                </a:solidFill>
                <a:latin typeface="+mn-lt"/>
              </a:rPr>
              <a:t> </a:t>
            </a:r>
            <a:r>
              <a:rPr lang="en-GB" err="1">
                <a:solidFill>
                  <a:srgbClr val="E280AC"/>
                </a:solidFill>
                <a:latin typeface="+mn-lt"/>
              </a:rPr>
              <a:t>resursanvänding</a:t>
            </a:r>
            <a:endParaRPr lang="en-US">
              <a:solidFill>
                <a:srgbClr val="E280AC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14B59E-F42B-9162-9DE4-0E0EA67F4525}"/>
              </a:ext>
            </a:extLst>
          </p:cNvPr>
          <p:cNvSpPr txBox="1"/>
          <p:nvPr/>
        </p:nvSpPr>
        <p:spPr>
          <a:xfrm>
            <a:off x="547685" y="5238661"/>
            <a:ext cx="71575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v-SE"/>
              <a:t>Återanvändning och ekodesign: skapa produkter med återvinning och återanvändbarhet i åtanke</a:t>
            </a:r>
          </a:p>
          <a:p>
            <a:pPr>
              <a:buNone/>
            </a:pPr>
            <a:r>
              <a:rPr lang="sv-SE"/>
              <a:t>Förstå energipolicyer och bidrag: navigera regler och incitament som påverkar sektorn</a:t>
            </a:r>
          </a:p>
        </p:txBody>
      </p:sp>
    </p:spTree>
    <p:extLst>
      <p:ext uri="{BB962C8B-B14F-4D97-AF65-F5344CB8AC3E}">
        <p14:creationId xmlns:p14="http://schemas.microsoft.com/office/powerpoint/2010/main" val="2740869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D069A-2AE2-07C8-388F-2D8627A01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A462A8-1646-C2AB-5645-C35F92FF75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22587" cy="1762299"/>
          </a:xfrm>
        </p:spPr>
        <p:txBody>
          <a:bodyPr lIns="91440" tIns="45720" rIns="91440" bIns="45720" anchor="t"/>
          <a:lstStyle/>
          <a:p>
            <a:r>
              <a:rPr lang="en-GB">
                <a:latin typeface="+mn-lt"/>
              </a:rPr>
              <a:t>DELMOMENT 2</a:t>
            </a:r>
            <a:r>
              <a:rPr lang="en-GB" noProof="0">
                <a:latin typeface="+mn-lt"/>
              </a:rPr>
              <a:t>.2: </a:t>
            </a:r>
            <a:r>
              <a:rPr lang="en-US" err="1">
                <a:latin typeface="Calibri"/>
                <a:ea typeface="Calibri"/>
                <a:cs typeface="Calibri"/>
              </a:rPr>
              <a:t>Självkartläggning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409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4B9DE62-D1F8-30A0-EC45-CEAD04CE6E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3436" y="253012"/>
            <a:ext cx="6866312" cy="483986"/>
          </a:xfrm>
        </p:spPr>
        <p:txBody>
          <a:bodyPr/>
          <a:lstStyle/>
          <a:p>
            <a:r>
              <a:rPr lang="en-GB" noProof="0">
                <a:latin typeface="+mn-lt"/>
              </a:rPr>
              <a:t>Vad </a:t>
            </a:r>
            <a:r>
              <a:rPr lang="en-GB" noProof="0" err="1">
                <a:latin typeface="+mn-lt"/>
              </a:rPr>
              <a:t>är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självkartläggning</a:t>
            </a:r>
            <a:r>
              <a:rPr lang="en-GB" noProof="0">
                <a:latin typeface="+mn-lt"/>
              </a:rPr>
              <a:t>?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63BC892-B396-2900-D011-EC0864531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23436" y="886059"/>
            <a:ext cx="6866312" cy="5085882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noProof="0"/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sv-SE" noProof="0">
                <a:latin typeface="+mn-lt"/>
              </a:rPr>
              <a:t>Självkartläggning är ett kreativt sätt att reflektera över dina kunskaper, färdigheter och erfarenheter</a:t>
            </a:r>
            <a:r>
              <a:rPr lang="en-GB" noProof="0">
                <a:latin typeface="+mn-lt"/>
              </a:rPr>
              <a:t>.</a:t>
            </a: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endParaRPr lang="en-GB" noProof="0">
              <a:latin typeface="+mn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sv-SE" noProof="0">
                <a:latin typeface="+mn-lt"/>
              </a:rPr>
              <a:t>Du skapar en personlig “karta” som visar dina tidigare roller, de färdigheter du har utvecklat och dina framtida mål</a:t>
            </a:r>
            <a:r>
              <a:rPr lang="en-GB" noProof="0">
                <a:latin typeface="+mn-lt"/>
              </a:rPr>
              <a:t>.</a:t>
            </a: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endParaRPr lang="en-GB" noProof="0">
              <a:latin typeface="+mn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sv-SE" noProof="0">
                <a:latin typeface="+mn-lt"/>
              </a:rPr>
              <a:t>Det hjälper dig att se var du befinner dig nu – och vart du vill gå härnäst</a:t>
            </a:r>
            <a:r>
              <a:rPr lang="en-GB" noProof="0">
                <a:latin typeface="+mn-lt"/>
              </a:rPr>
              <a:t>.</a:t>
            </a:r>
          </a:p>
        </p:txBody>
      </p:sp>
      <p:pic>
        <p:nvPicPr>
          <p:cNvPr id="10" name="Marcador de Posição da Imagem 9">
            <a:extLst>
              <a:ext uri="{FF2B5EF4-FFF2-40B4-BE49-F238E27FC236}">
                <a16:creationId xmlns:a16="http://schemas.microsoft.com/office/drawing/2014/main" id="{C7FF30BA-3B6B-1CCE-024F-ADD72158C03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t="1000" r="-19" b="13997"/>
          <a:stretch/>
        </p:blipFill>
        <p:spPr>
          <a:xfrm>
            <a:off x="858" y="-33250"/>
            <a:ext cx="4567367" cy="6924502"/>
          </a:xfrm>
        </p:spPr>
      </p:pic>
    </p:spTree>
    <p:extLst>
      <p:ext uri="{BB962C8B-B14F-4D97-AF65-F5344CB8AC3E}">
        <p14:creationId xmlns:p14="http://schemas.microsoft.com/office/powerpoint/2010/main" val="80112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90F8B1-38CE-F596-2994-999B1E712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noProof="0">
                <a:latin typeface="+mn-lt"/>
              </a:rPr>
              <a:t>Typer av färdigheter att kartlägga och källor till dina färdigheter</a:t>
            </a:r>
            <a:endParaRPr lang="en-GB" noProof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4C040-6B7B-D5C1-1EDC-FFB529E20E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231" y="1905122"/>
            <a:ext cx="4902069" cy="4211515"/>
          </a:xfrm>
        </p:spPr>
        <p:txBody>
          <a:bodyPr lIns="91440" tIns="45720" rIns="91440" bIns="45720" anchor="t"/>
          <a:lstStyle/>
          <a:p>
            <a:r>
              <a:rPr lang="en-GB" b="1" noProof="0" err="1">
                <a:solidFill>
                  <a:srgbClr val="E64424"/>
                </a:solidFill>
                <a:latin typeface="+mn-lt"/>
              </a:rPr>
              <a:t>Vilka</a:t>
            </a:r>
            <a:r>
              <a:rPr lang="en-GB" b="1" noProof="0">
                <a:solidFill>
                  <a:srgbClr val="E64424"/>
                </a:solidFill>
                <a:latin typeface="+mn-lt"/>
              </a:rPr>
              <a:t> typer </a:t>
            </a:r>
            <a:r>
              <a:rPr lang="en-GB" b="1" noProof="0" err="1">
                <a:solidFill>
                  <a:srgbClr val="E64424"/>
                </a:solidFill>
                <a:latin typeface="+mn-lt"/>
              </a:rPr>
              <a:t>av</a:t>
            </a:r>
            <a:r>
              <a:rPr lang="en-GB" b="1" noProof="0">
                <a:solidFill>
                  <a:srgbClr val="E64424"/>
                </a:solidFill>
                <a:latin typeface="+mn-lt"/>
              </a:rPr>
              <a:t> </a:t>
            </a:r>
            <a:r>
              <a:rPr lang="en-GB" b="1" noProof="0" err="1">
                <a:solidFill>
                  <a:srgbClr val="E64424"/>
                </a:solidFill>
                <a:latin typeface="+mn-lt"/>
              </a:rPr>
              <a:t>färdigheter</a:t>
            </a:r>
            <a:r>
              <a:rPr lang="en-GB" b="1" noProof="0">
                <a:solidFill>
                  <a:srgbClr val="E64424"/>
                </a:solidFill>
                <a:latin typeface="+mn-lt"/>
              </a:rPr>
              <a:t> </a:t>
            </a:r>
            <a:r>
              <a:rPr lang="en-GB" b="1" noProof="0" err="1">
                <a:solidFill>
                  <a:srgbClr val="E64424"/>
                </a:solidFill>
                <a:latin typeface="+mn-lt"/>
              </a:rPr>
              <a:t>kan</a:t>
            </a:r>
            <a:r>
              <a:rPr lang="en-GB" b="1" noProof="0">
                <a:solidFill>
                  <a:srgbClr val="E64424"/>
                </a:solidFill>
                <a:latin typeface="+mn-lt"/>
              </a:rPr>
              <a:t> du </a:t>
            </a:r>
            <a:r>
              <a:rPr lang="en-GB" b="1" noProof="0" err="1">
                <a:solidFill>
                  <a:srgbClr val="E64424"/>
                </a:solidFill>
                <a:latin typeface="+mn-lt"/>
              </a:rPr>
              <a:t>kartlägga</a:t>
            </a:r>
            <a:endParaRPr lang="en-GB" b="1" noProof="0">
              <a:solidFill>
                <a:srgbClr val="E64424"/>
              </a:solidFill>
              <a:latin typeface="+mn-lt"/>
            </a:endParaRPr>
          </a:p>
          <a:p>
            <a:endParaRPr lang="en-GB" b="1" noProof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noProof="0" err="1">
                <a:latin typeface="+mn-lt"/>
              </a:rPr>
              <a:t>Tekniska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färdigheter</a:t>
            </a:r>
            <a:r>
              <a:rPr lang="en-GB" noProof="0">
                <a:latin typeface="+mn-lt"/>
              </a:rPr>
              <a:t> (</a:t>
            </a:r>
            <a:r>
              <a:rPr lang="en-GB" noProof="0" err="1">
                <a:latin typeface="+mn-lt"/>
              </a:rPr>
              <a:t>t.ex</a:t>
            </a:r>
            <a:r>
              <a:rPr lang="en-GB" noProof="0">
                <a:latin typeface="+mn-lt"/>
              </a:rPr>
              <a:t>. </a:t>
            </a:r>
            <a:r>
              <a:rPr lang="en-GB">
                <a:latin typeface="+mn-lt"/>
              </a:rPr>
              <a:t>a</a:t>
            </a:r>
            <a:r>
              <a:rPr lang="en-GB" noProof="0" err="1">
                <a:latin typeface="+mn-lt"/>
              </a:rPr>
              <a:t>nvända</a:t>
            </a:r>
            <a:r>
              <a:rPr lang="en-GB" noProof="0">
                <a:latin typeface="+mn-lt"/>
              </a:rPr>
              <a:t> Excel, </a:t>
            </a:r>
            <a:r>
              <a:rPr lang="en-GB" noProof="0" err="1">
                <a:latin typeface="+mn-lt"/>
              </a:rPr>
              <a:t>hantera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en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maskin</a:t>
            </a:r>
            <a:r>
              <a:rPr lang="en-GB" noProof="0">
                <a:latin typeface="+mn-lt"/>
              </a:rPr>
              <a:t>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err="1">
                <a:latin typeface="+mn-lt"/>
              </a:rPr>
              <a:t>Överförbara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färdigheter</a:t>
            </a:r>
            <a:r>
              <a:rPr lang="en-GB">
                <a:latin typeface="+mn-lt"/>
              </a:rPr>
              <a:t> (</a:t>
            </a:r>
            <a:r>
              <a:rPr lang="en-GB" err="1">
                <a:latin typeface="+mn-lt"/>
              </a:rPr>
              <a:t>t.ex</a:t>
            </a:r>
            <a:r>
              <a:rPr lang="en-GB">
                <a:latin typeface="+mn-lt"/>
              </a:rPr>
              <a:t>. teamwork, </a:t>
            </a:r>
            <a:r>
              <a:rPr lang="en-GB" err="1">
                <a:latin typeface="+mn-lt"/>
              </a:rPr>
              <a:t>problemlösning</a:t>
            </a:r>
            <a:r>
              <a:rPr lang="en-GB">
                <a:latin typeface="+mn-lt"/>
              </a:rPr>
              <a:t>, </a:t>
            </a:r>
            <a:r>
              <a:rPr lang="en-GB" err="1">
                <a:latin typeface="+mn-lt"/>
              </a:rPr>
              <a:t>projektplanering</a:t>
            </a:r>
            <a:r>
              <a:rPr lang="en-GB">
                <a:latin typeface="+mn-lt"/>
              </a:rPr>
              <a:t>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noProof="0" err="1">
                <a:latin typeface="+mn-lt"/>
              </a:rPr>
              <a:t>Mjuka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färdigheter</a:t>
            </a:r>
            <a:r>
              <a:rPr lang="en-GB" noProof="0">
                <a:latin typeface="+mn-lt"/>
              </a:rPr>
              <a:t> (</a:t>
            </a:r>
            <a:r>
              <a:rPr lang="en-GB" noProof="0" err="1">
                <a:latin typeface="+mn-lt"/>
              </a:rPr>
              <a:t>t.ex</a:t>
            </a:r>
            <a:r>
              <a:rPr lang="en-GB" noProof="0">
                <a:latin typeface="+mn-lt"/>
              </a:rPr>
              <a:t>. </a:t>
            </a:r>
            <a:r>
              <a:rPr lang="en-GB" noProof="0" err="1">
                <a:latin typeface="+mn-lt"/>
              </a:rPr>
              <a:t>vara</a:t>
            </a:r>
            <a:r>
              <a:rPr lang="en-GB" noProof="0">
                <a:latin typeface="+mn-lt"/>
              </a:rPr>
              <a:t> flexible, </a:t>
            </a:r>
            <a:r>
              <a:rPr lang="en-GB" noProof="0" err="1">
                <a:latin typeface="+mn-lt"/>
              </a:rPr>
              <a:t>lyhörd</a:t>
            </a:r>
            <a:r>
              <a:rPr lang="en-GB" noProof="0">
                <a:latin typeface="+mn-lt"/>
              </a:rPr>
              <a:t>, </a:t>
            </a:r>
            <a:r>
              <a:rPr lang="en-GB" noProof="0" err="1">
                <a:latin typeface="+mn-lt"/>
              </a:rPr>
              <a:t>behålla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lugnet</a:t>
            </a:r>
            <a:r>
              <a:rPr lang="en-GB" noProof="0">
                <a:latin typeface="+mn-lt"/>
              </a:rPr>
              <a:t> under </a:t>
            </a:r>
            <a:r>
              <a:rPr lang="en-GB" noProof="0" err="1">
                <a:latin typeface="+mn-lt"/>
              </a:rPr>
              <a:t>pres</a:t>
            </a:r>
            <a:r>
              <a:rPr lang="en-GB">
                <a:latin typeface="+mn-lt"/>
              </a:rPr>
              <a:t>s)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noProof="0">
                <a:latin typeface="+mn-lt"/>
              </a:rPr>
              <a:t>Nya </a:t>
            </a:r>
            <a:r>
              <a:rPr lang="en-GB" noProof="0" err="1">
                <a:latin typeface="+mn-lt"/>
              </a:rPr>
              <a:t>färdigheter</a:t>
            </a:r>
            <a:r>
              <a:rPr lang="en-GB" noProof="0">
                <a:latin typeface="+mn-lt"/>
              </a:rPr>
              <a:t> du </a:t>
            </a:r>
            <a:r>
              <a:rPr lang="en-GB" noProof="0" err="1">
                <a:latin typeface="+mn-lt"/>
              </a:rPr>
              <a:t>utvecklar</a:t>
            </a:r>
            <a:r>
              <a:rPr lang="en-GB" noProof="0">
                <a:latin typeface="+mn-lt"/>
              </a:rPr>
              <a:t> (</a:t>
            </a:r>
            <a:r>
              <a:rPr lang="en-GB" noProof="0" err="1">
                <a:latin typeface="+mn-lt"/>
              </a:rPr>
              <a:t>t.ex</a:t>
            </a:r>
            <a:r>
              <a:rPr lang="en-GB" noProof="0">
                <a:latin typeface="+mn-lt"/>
              </a:rPr>
              <a:t>. </a:t>
            </a:r>
            <a:r>
              <a:rPr lang="en-GB">
                <a:latin typeface="+mn-lt"/>
              </a:rPr>
              <a:t>d</a:t>
            </a:r>
            <a:r>
              <a:rPr lang="en-GB" noProof="0">
                <a:latin typeface="+mn-lt"/>
              </a:rPr>
              <a:t>et du </a:t>
            </a:r>
            <a:r>
              <a:rPr lang="en-GB" noProof="0" err="1">
                <a:latin typeface="+mn-lt"/>
              </a:rPr>
              <a:t>lär</a:t>
            </a:r>
            <a:r>
              <a:rPr lang="en-GB" noProof="0">
                <a:latin typeface="+mn-lt"/>
              </a:rPr>
              <a:t> dig </a:t>
            </a:r>
            <a:r>
              <a:rPr lang="en-GB" noProof="0" err="1">
                <a:latin typeface="+mn-lt"/>
              </a:rPr>
              <a:t>i</a:t>
            </a:r>
            <a:r>
              <a:rPr lang="en-GB" noProof="0">
                <a:latin typeface="+mn-lt"/>
              </a:rPr>
              <a:t> HERA Labs)</a:t>
            </a:r>
          </a:p>
          <a:p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09267-F925-2486-1E69-AF12972F5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905122"/>
            <a:ext cx="5837035" cy="4009903"/>
          </a:xfrm>
        </p:spPr>
        <p:txBody>
          <a:bodyPr lIns="91440" tIns="45720" rIns="91440" bIns="45720" anchor="t"/>
          <a:lstStyle/>
          <a:p>
            <a:r>
              <a:rPr lang="en-GB" b="1" noProof="0">
                <a:solidFill>
                  <a:srgbClr val="E64424"/>
                </a:solidFill>
                <a:latin typeface="+mn-lt"/>
              </a:rPr>
              <a:t>Var </a:t>
            </a:r>
            <a:r>
              <a:rPr lang="en-GB" b="1" noProof="0" err="1">
                <a:solidFill>
                  <a:srgbClr val="E64424"/>
                </a:solidFill>
                <a:latin typeface="+mn-lt"/>
              </a:rPr>
              <a:t>dina</a:t>
            </a:r>
            <a:r>
              <a:rPr lang="en-GB" b="1" noProof="0">
                <a:solidFill>
                  <a:srgbClr val="E64424"/>
                </a:solidFill>
                <a:latin typeface="+mn-lt"/>
              </a:rPr>
              <a:t> </a:t>
            </a:r>
            <a:r>
              <a:rPr lang="en-GB" b="1" noProof="0" err="1">
                <a:solidFill>
                  <a:srgbClr val="E64424"/>
                </a:solidFill>
                <a:latin typeface="+mn-lt"/>
              </a:rPr>
              <a:t>färdigheter</a:t>
            </a:r>
            <a:r>
              <a:rPr lang="en-GB" b="1" noProof="0">
                <a:solidFill>
                  <a:srgbClr val="E64424"/>
                </a:solidFill>
                <a:latin typeface="+mn-lt"/>
              </a:rPr>
              <a:t> </a:t>
            </a:r>
            <a:r>
              <a:rPr lang="en-GB" b="1" noProof="0" err="1">
                <a:solidFill>
                  <a:srgbClr val="E64424"/>
                </a:solidFill>
                <a:latin typeface="+mn-lt"/>
              </a:rPr>
              <a:t>kommer</a:t>
            </a:r>
            <a:r>
              <a:rPr lang="en-GB" b="1" noProof="0">
                <a:solidFill>
                  <a:srgbClr val="E64424"/>
                </a:solidFill>
                <a:latin typeface="+mn-lt"/>
              </a:rPr>
              <a:t> </a:t>
            </a:r>
            <a:r>
              <a:rPr lang="en-GB" b="1" noProof="0" err="1">
                <a:solidFill>
                  <a:srgbClr val="E64424"/>
                </a:solidFill>
                <a:latin typeface="+mn-lt"/>
              </a:rPr>
              <a:t>ifrån</a:t>
            </a:r>
            <a:endParaRPr lang="en-GB" b="1" noProof="0">
              <a:solidFill>
                <a:srgbClr val="E64424"/>
              </a:solidFill>
              <a:latin typeface="+mn-lt"/>
            </a:endParaRPr>
          </a:p>
          <a:p>
            <a:endParaRPr lang="en-GB" b="1" noProof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noProof="0">
                <a:latin typeface="+mn-lt"/>
              </a:rPr>
              <a:t>Jobb du haft (</a:t>
            </a:r>
            <a:r>
              <a:rPr lang="en-GB" noProof="0" err="1">
                <a:latin typeface="+mn-lt"/>
              </a:rPr>
              <a:t>t.ex</a:t>
            </a:r>
            <a:r>
              <a:rPr lang="en-GB" noProof="0">
                <a:latin typeface="+mn-lt"/>
              </a:rPr>
              <a:t>. </a:t>
            </a:r>
            <a:r>
              <a:rPr lang="en-GB">
                <a:latin typeface="+mn-lt"/>
              </a:rPr>
              <a:t>k</a:t>
            </a:r>
            <a:r>
              <a:rPr lang="en-GB" noProof="0" err="1">
                <a:latin typeface="+mn-lt"/>
              </a:rPr>
              <a:t>ontorsarbete</a:t>
            </a:r>
            <a:r>
              <a:rPr lang="en-GB" noProof="0">
                <a:latin typeface="+mn-lt"/>
              </a:rPr>
              <a:t>, </a:t>
            </a:r>
            <a:r>
              <a:rPr lang="en-GB" noProof="0" err="1">
                <a:latin typeface="+mn-lt"/>
              </a:rPr>
              <a:t>detajlhandel</a:t>
            </a:r>
            <a:r>
              <a:rPr lang="en-GB" noProof="0">
                <a:latin typeface="+mn-lt"/>
              </a:rPr>
              <a:t>, </a:t>
            </a:r>
            <a:r>
              <a:rPr lang="en-GB" noProof="0" err="1">
                <a:latin typeface="+mn-lt"/>
              </a:rPr>
              <a:t>vårdarbete</a:t>
            </a:r>
            <a:r>
              <a:rPr lang="en-GB" noProof="0">
                <a:latin typeface="+mn-lt"/>
              </a:rPr>
              <a:t>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err="1">
                <a:latin typeface="+mn-lt"/>
              </a:rPr>
              <a:t>Volontär</a:t>
            </a:r>
            <a:r>
              <a:rPr lang="en-GB">
                <a:latin typeface="+mn-lt"/>
              </a:rPr>
              <a:t>- </a:t>
            </a:r>
            <a:r>
              <a:rPr lang="en-GB" err="1">
                <a:latin typeface="+mn-lt"/>
              </a:rPr>
              <a:t>eller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samhällsroller</a:t>
            </a:r>
            <a:r>
              <a:rPr lang="en-GB">
                <a:latin typeface="+mn-lt"/>
              </a:rPr>
              <a:t> (</a:t>
            </a:r>
            <a:r>
              <a:rPr lang="en-GB" err="1">
                <a:latin typeface="+mn-lt"/>
              </a:rPr>
              <a:t>t.ex</a:t>
            </a:r>
            <a:r>
              <a:rPr lang="en-GB">
                <a:latin typeface="+mn-lt"/>
              </a:rPr>
              <a:t>. </a:t>
            </a:r>
            <a:r>
              <a:rPr lang="en-GB" err="1">
                <a:latin typeface="+mn-lt"/>
              </a:rPr>
              <a:t>hjälpa</a:t>
            </a:r>
            <a:r>
              <a:rPr lang="en-GB">
                <a:latin typeface="+mn-lt"/>
              </a:rPr>
              <a:t> till vid </a:t>
            </a:r>
            <a:r>
              <a:rPr lang="en-GB" err="1">
                <a:latin typeface="+mn-lt"/>
              </a:rPr>
              <a:t>skolaktiviteter</a:t>
            </a:r>
            <a:r>
              <a:rPr lang="en-GB">
                <a:latin typeface="+mn-lt"/>
              </a:rPr>
              <a:t>, peer-mentoring)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noProof="0" err="1">
                <a:latin typeface="+mn-lt"/>
              </a:rPr>
              <a:t>Utbildning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och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träning</a:t>
            </a:r>
            <a:r>
              <a:rPr lang="en-GB" noProof="0">
                <a:latin typeface="+mn-lt"/>
              </a:rPr>
              <a:t> (</a:t>
            </a:r>
            <a:r>
              <a:rPr lang="en-GB" noProof="0" err="1">
                <a:latin typeface="+mn-lt"/>
              </a:rPr>
              <a:t>t.ex</a:t>
            </a:r>
            <a:r>
              <a:rPr lang="en-GB" noProof="0">
                <a:latin typeface="+mn-lt"/>
              </a:rPr>
              <a:t>. </a:t>
            </a:r>
            <a:r>
              <a:rPr lang="en-GB">
                <a:latin typeface="+mn-lt"/>
              </a:rPr>
              <a:t>w</a:t>
            </a:r>
            <a:r>
              <a:rPr lang="en-GB" noProof="0" err="1">
                <a:latin typeface="+mn-lt"/>
              </a:rPr>
              <a:t>orkshops</a:t>
            </a:r>
            <a:r>
              <a:rPr lang="en-GB" noProof="0">
                <a:latin typeface="+mn-lt"/>
              </a:rPr>
              <a:t>, </a:t>
            </a:r>
            <a:r>
              <a:rPr lang="en-GB" noProof="0" err="1">
                <a:latin typeface="+mn-lt"/>
              </a:rPr>
              <a:t>onlinekurser</a:t>
            </a:r>
            <a:r>
              <a:rPr lang="en-GB" noProof="0">
                <a:latin typeface="+mn-lt"/>
              </a:rPr>
              <a:t>, </a:t>
            </a:r>
            <a:r>
              <a:rPr lang="en-GB" noProof="0" err="1">
                <a:latin typeface="+mn-lt"/>
              </a:rPr>
              <a:t>diplom</a:t>
            </a:r>
            <a:r>
              <a:rPr lang="en-GB" noProof="0">
                <a:latin typeface="+mn-lt"/>
              </a:rPr>
              <a:t>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err="1">
                <a:latin typeface="+mn-lt"/>
              </a:rPr>
              <a:t>Vardagsliv</a:t>
            </a:r>
            <a:r>
              <a:rPr lang="en-GB">
                <a:latin typeface="+mn-lt"/>
              </a:rPr>
              <a:t> (</a:t>
            </a:r>
            <a:r>
              <a:rPr lang="en-GB" err="1">
                <a:latin typeface="+mn-lt"/>
              </a:rPr>
              <a:t>t.ex</a:t>
            </a:r>
            <a:r>
              <a:rPr lang="en-GB">
                <a:latin typeface="+mn-lt"/>
              </a:rPr>
              <a:t>. </a:t>
            </a:r>
            <a:r>
              <a:rPr lang="en-GB" err="1">
                <a:latin typeface="+mn-lt"/>
              </a:rPr>
              <a:t>planera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familjeaktiviteter</a:t>
            </a:r>
            <a:r>
              <a:rPr lang="en-GB">
                <a:latin typeface="+mn-lt"/>
              </a:rPr>
              <a:t> = </a:t>
            </a:r>
            <a:r>
              <a:rPr lang="en-GB" err="1">
                <a:latin typeface="+mn-lt"/>
              </a:rPr>
              <a:t>organisationsförmåga;blogga</a:t>
            </a:r>
            <a:r>
              <a:rPr lang="en-GB">
                <a:latin typeface="+mn-lt"/>
              </a:rPr>
              <a:t> = </a:t>
            </a:r>
            <a:r>
              <a:rPr lang="en-GB" err="1">
                <a:latin typeface="+mn-lt"/>
              </a:rPr>
              <a:t>kommunikationsförmåga</a:t>
            </a:r>
            <a:r>
              <a:rPr lang="en-GB">
                <a:latin typeface="+mn-lt"/>
              </a:rPr>
              <a:t>)</a:t>
            </a:r>
            <a:endParaRPr lang="en-GB" noProof="0">
              <a:latin typeface="+mn-lt"/>
            </a:endParaRPr>
          </a:p>
          <a:p>
            <a:endParaRPr lang="en-GB" b="1" noProof="0"/>
          </a:p>
        </p:txBody>
      </p:sp>
    </p:spTree>
    <p:extLst>
      <p:ext uri="{BB962C8B-B14F-4D97-AF65-F5344CB8AC3E}">
        <p14:creationId xmlns:p14="http://schemas.microsoft.com/office/powerpoint/2010/main" val="1159398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4541-A0A9-F15C-468E-7EC32448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602078-685A-7458-D919-59C4331B9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9553" y="213428"/>
            <a:ext cx="5610535" cy="524760"/>
          </a:xfrm>
        </p:spPr>
        <p:txBody>
          <a:bodyPr lIns="91440" tIns="45720" rIns="91440" bIns="45720" anchor="t"/>
          <a:lstStyle/>
          <a:p>
            <a:r>
              <a:rPr lang="en-GB" noProof="0" err="1">
                <a:latin typeface="Aptos"/>
              </a:rPr>
              <a:t>Självkartläggning</a:t>
            </a:r>
            <a:r>
              <a:rPr lang="en-GB" noProof="0">
                <a:latin typeface="Aptos"/>
              </a:rPr>
              <a:t> </a:t>
            </a:r>
            <a:r>
              <a:rPr lang="en-GB" noProof="0" err="1">
                <a:latin typeface="Aptos"/>
              </a:rPr>
              <a:t>Övning</a:t>
            </a:r>
            <a:endParaRPr lang="en-GB" noProof="0">
              <a:latin typeface="+mn-lt"/>
              <a:ea typeface="MingLiU_HKSCS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54B1E-DD0B-B112-AF60-7A0758940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7961" y="818475"/>
            <a:ext cx="5663229" cy="4116528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noProof="0" err="1">
                <a:solidFill>
                  <a:srgbClr val="E280AC"/>
                </a:solidFill>
                <a:latin typeface="+mn-lt"/>
              </a:rPr>
              <a:t>Placera</a:t>
            </a:r>
            <a:r>
              <a:rPr lang="en-GB" b="1" noProof="0">
                <a:solidFill>
                  <a:srgbClr val="E280AC"/>
                </a:solidFill>
                <a:latin typeface="+mn-lt"/>
              </a:rPr>
              <a:t> ‘’Dig’’:</a:t>
            </a:r>
            <a:r>
              <a:rPr lang="en-GB" b="1" noProof="0">
                <a:latin typeface="+mn-lt"/>
              </a:rPr>
              <a:t> </a:t>
            </a:r>
            <a:r>
              <a:rPr lang="en-GB" err="1">
                <a:latin typeface="+mn-lt"/>
              </a:rPr>
              <a:t>Sätt</a:t>
            </a:r>
            <a:r>
              <a:rPr lang="en-GB">
                <a:latin typeface="+mn-lt"/>
              </a:rPr>
              <a:t> dig </a:t>
            </a:r>
            <a:r>
              <a:rPr lang="en-GB" err="1">
                <a:latin typeface="+mn-lt"/>
              </a:rPr>
              <a:t>själv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i</a:t>
            </a:r>
            <a:r>
              <a:rPr lang="en-GB">
                <a:latin typeface="+mn-lt"/>
              </a:rPr>
              <a:t> mitten (</a:t>
            </a:r>
            <a:r>
              <a:rPr lang="en-GB" err="1">
                <a:latin typeface="+mn-lt"/>
              </a:rPr>
              <a:t>skriv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ditt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namn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eller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använd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en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klisterlapp</a:t>
            </a:r>
            <a:r>
              <a:rPr lang="en-GB">
                <a:latin typeface="+mn-lt"/>
              </a:rPr>
              <a:t>)</a:t>
            </a:r>
          </a:p>
          <a:p>
            <a:endParaRPr lang="en-GB" noProof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noProof="0" err="1">
                <a:solidFill>
                  <a:srgbClr val="E280AC"/>
                </a:solidFill>
                <a:latin typeface="+mn-lt"/>
              </a:rPr>
              <a:t>Strålande</a:t>
            </a:r>
            <a:r>
              <a:rPr lang="en-GB" b="1" noProof="0">
                <a:solidFill>
                  <a:srgbClr val="E280AC"/>
                </a:solidFill>
                <a:latin typeface="+mn-lt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+mn-lt"/>
              </a:rPr>
              <a:t>noder</a:t>
            </a:r>
            <a:r>
              <a:rPr lang="en-GB" b="1" noProof="0">
                <a:solidFill>
                  <a:srgbClr val="E280AC"/>
                </a:solidFill>
                <a:latin typeface="+mn-lt"/>
              </a:rPr>
              <a:t>: </a:t>
            </a:r>
            <a:r>
              <a:rPr lang="en-GB" err="1">
                <a:solidFill>
                  <a:srgbClr val="3B3838"/>
                </a:solidFill>
                <a:latin typeface="+mn-lt"/>
              </a:rPr>
              <a:t>Placera</a:t>
            </a:r>
            <a:r>
              <a:rPr lang="en-GB">
                <a:solidFill>
                  <a:srgbClr val="3B3838"/>
                </a:solidFill>
                <a:latin typeface="+mn-lt"/>
              </a:rPr>
              <a:t> </a:t>
            </a:r>
            <a:r>
              <a:rPr lang="en-GB" err="1">
                <a:solidFill>
                  <a:srgbClr val="3B3838"/>
                </a:solidFill>
                <a:latin typeface="+mn-lt"/>
              </a:rPr>
              <a:t>bubblor</a:t>
            </a:r>
            <a:r>
              <a:rPr lang="en-GB">
                <a:solidFill>
                  <a:srgbClr val="3B3838"/>
                </a:solidFill>
                <a:latin typeface="+mn-lt"/>
              </a:rPr>
              <a:t> för </a:t>
            </a:r>
            <a:r>
              <a:rPr lang="en-GB" err="1">
                <a:solidFill>
                  <a:srgbClr val="3B3838"/>
                </a:solidFill>
                <a:latin typeface="+mn-lt"/>
              </a:rPr>
              <a:t>varje</a:t>
            </a:r>
            <a:r>
              <a:rPr lang="en-GB">
                <a:solidFill>
                  <a:srgbClr val="3B3838"/>
                </a:solidFill>
                <a:latin typeface="+mn-lt"/>
              </a:rPr>
              <a:t> </a:t>
            </a:r>
            <a:r>
              <a:rPr lang="en-GB" err="1">
                <a:solidFill>
                  <a:srgbClr val="3B3838"/>
                </a:solidFill>
                <a:latin typeface="+mn-lt"/>
              </a:rPr>
              <a:t>större</a:t>
            </a:r>
            <a:r>
              <a:rPr lang="en-GB">
                <a:solidFill>
                  <a:srgbClr val="3B3838"/>
                </a:solidFill>
                <a:latin typeface="+mn-lt"/>
              </a:rPr>
              <a:t> </a:t>
            </a:r>
            <a:r>
              <a:rPr lang="en-GB" err="1">
                <a:solidFill>
                  <a:srgbClr val="3B3838"/>
                </a:solidFill>
                <a:latin typeface="+mn-lt"/>
              </a:rPr>
              <a:t>erfarenhet</a:t>
            </a:r>
            <a:r>
              <a:rPr lang="en-GB">
                <a:solidFill>
                  <a:srgbClr val="3B3838"/>
                </a:solidFill>
                <a:latin typeface="+mn-lt"/>
              </a:rPr>
              <a:t> </a:t>
            </a:r>
            <a:r>
              <a:rPr lang="en-GB" err="1">
                <a:solidFill>
                  <a:srgbClr val="3B3838"/>
                </a:solidFill>
                <a:latin typeface="+mn-lt"/>
              </a:rPr>
              <a:t>eller</a:t>
            </a:r>
            <a:r>
              <a:rPr lang="en-GB">
                <a:solidFill>
                  <a:srgbClr val="3B3838"/>
                </a:solidFill>
                <a:latin typeface="+mn-lt"/>
              </a:rPr>
              <a:t> roll</a:t>
            </a:r>
          </a:p>
          <a:p>
            <a:endParaRPr lang="en-GB" noProof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noProof="0">
                <a:solidFill>
                  <a:srgbClr val="E280AC"/>
                </a:solidFill>
                <a:latin typeface="+mn-lt"/>
              </a:rPr>
              <a:t>Liv till </a:t>
            </a:r>
            <a:r>
              <a:rPr lang="en-GB" b="1" noProof="0" err="1">
                <a:solidFill>
                  <a:srgbClr val="E280AC"/>
                </a:solidFill>
                <a:latin typeface="+mn-lt"/>
              </a:rPr>
              <a:t>färdigheter</a:t>
            </a:r>
            <a:r>
              <a:rPr lang="en-GB" b="1" noProof="0">
                <a:solidFill>
                  <a:srgbClr val="E280AC"/>
                </a:solidFill>
                <a:latin typeface="+mn-lt"/>
              </a:rPr>
              <a:t>:</a:t>
            </a:r>
            <a:r>
              <a:rPr lang="en-GB" b="1">
                <a:solidFill>
                  <a:srgbClr val="3B3838"/>
                </a:solidFill>
                <a:latin typeface="+mn-lt"/>
              </a:rPr>
              <a:t>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Från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varje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bubbla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,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rita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en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linje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 med de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specifika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färdigheter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 du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har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 </a:t>
            </a:r>
            <a:r>
              <a:rPr lang="en-GB" noProof="0" err="1">
                <a:solidFill>
                  <a:srgbClr val="3B3838"/>
                </a:solidFill>
                <a:latin typeface="+mn-lt"/>
              </a:rPr>
              <a:t>fått</a:t>
            </a:r>
            <a:r>
              <a:rPr lang="en-GB" noProof="0">
                <a:solidFill>
                  <a:srgbClr val="3B3838"/>
                </a:solidFill>
                <a:latin typeface="+mn-lt"/>
              </a:rPr>
              <a:t>.</a:t>
            </a:r>
          </a:p>
          <a:p>
            <a:endParaRPr lang="en-GB" noProof="0">
              <a:solidFill>
                <a:srgbClr val="3B3838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noProof="0" err="1">
                <a:solidFill>
                  <a:srgbClr val="E280AC"/>
                </a:solidFill>
                <a:latin typeface="+mn-lt"/>
              </a:rPr>
              <a:t>Milstolpar</a:t>
            </a:r>
            <a:r>
              <a:rPr lang="en-GB" b="1" noProof="0">
                <a:solidFill>
                  <a:srgbClr val="E280AC"/>
                </a:solidFill>
                <a:latin typeface="+mn-lt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+mn-lt"/>
              </a:rPr>
              <a:t>och</a:t>
            </a:r>
            <a:r>
              <a:rPr lang="en-GB" b="1" noProof="0">
                <a:solidFill>
                  <a:srgbClr val="E280AC"/>
                </a:solidFill>
                <a:latin typeface="+mn-lt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+mn-lt"/>
              </a:rPr>
              <a:t>mål</a:t>
            </a:r>
            <a:r>
              <a:rPr lang="en-GB" b="1" noProof="0">
                <a:solidFill>
                  <a:srgbClr val="E280AC"/>
                </a:solidFill>
                <a:latin typeface="+mn-lt"/>
              </a:rPr>
              <a:t>: </a:t>
            </a:r>
            <a:r>
              <a:rPr lang="en-GB" noProof="0">
                <a:latin typeface="+mn-lt"/>
              </a:rPr>
              <a:t>Markera </a:t>
            </a:r>
            <a:r>
              <a:rPr lang="en-GB" noProof="0" err="1">
                <a:latin typeface="+mn-lt"/>
              </a:rPr>
              <a:t>framtidsinriktade</a:t>
            </a:r>
            <a:r>
              <a:rPr lang="en-GB" noProof="0">
                <a:latin typeface="+mn-lt"/>
              </a:rPr>
              <a:t> “mal” </a:t>
            </a:r>
            <a:r>
              <a:rPr lang="en-GB" noProof="0" err="1">
                <a:latin typeface="+mn-lt"/>
              </a:rPr>
              <a:t>eller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milstolpar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som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leder</a:t>
            </a:r>
            <a:r>
              <a:rPr lang="en-GB" noProof="0">
                <a:latin typeface="+mn-lt"/>
              </a:rPr>
              <a:t> mot </a:t>
            </a:r>
            <a:r>
              <a:rPr lang="en-GB" noProof="0" err="1">
                <a:latin typeface="+mn-lt"/>
              </a:rPr>
              <a:t>ditt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slutmål</a:t>
            </a:r>
            <a:r>
              <a:rPr lang="en-GB" noProof="0">
                <a:latin typeface="+mn-lt"/>
              </a:rPr>
              <a:t>.</a:t>
            </a:r>
            <a:endParaRPr lang="en-GB" b="1" noProof="0">
              <a:latin typeface="+mn-lt"/>
            </a:endParaRPr>
          </a:p>
        </p:txBody>
      </p:sp>
      <p:pic>
        <p:nvPicPr>
          <p:cNvPr id="10" name="Picture Placeholder 9" descr="A diagram of a self-map&#10;&#10;AI-generated content may be incorrect.">
            <a:extLst>
              <a:ext uri="{FF2B5EF4-FFF2-40B4-BE49-F238E27FC236}">
                <a16:creationId xmlns:a16="http://schemas.microsoft.com/office/drawing/2014/main" id="{2CB89CF6-55D4-B2ED-CFD6-DFEC1FC756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8880" t="46" r="8929" b="4618"/>
          <a:stretch>
            <a:fillRect/>
          </a:stretch>
        </p:blipFill>
        <p:spPr>
          <a:xfrm>
            <a:off x="1587" y="0"/>
            <a:ext cx="6151563" cy="681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8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26C0B-8FE5-4149-1EA4-B5D759558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B7498-0842-D46D-C46A-BFE071043E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494459" cy="1762299"/>
          </a:xfrm>
        </p:spPr>
        <p:txBody>
          <a:bodyPr lIns="91440" tIns="45720" rIns="91440" bIns="45720" anchor="t"/>
          <a:lstStyle/>
          <a:p>
            <a:r>
              <a:rPr lang="en-GB" dirty="0">
                <a:latin typeface="Calibri"/>
                <a:ea typeface="Calibri"/>
                <a:cs typeface="Calibri"/>
              </a:rPr>
              <a:t>DELMOMENT</a:t>
            </a:r>
            <a:r>
              <a:rPr lang="en-GB" noProof="0" dirty="0">
                <a:latin typeface="Calibri"/>
                <a:ea typeface="Calibri"/>
                <a:cs typeface="Calibri"/>
              </a:rPr>
              <a:t> </a:t>
            </a:r>
            <a:r>
              <a:rPr lang="en-GB" dirty="0">
                <a:latin typeface="Calibri"/>
                <a:ea typeface="Calibri"/>
                <a:cs typeface="Calibri"/>
              </a:rPr>
              <a:t>2</a:t>
            </a:r>
            <a:r>
              <a:rPr lang="en-GB" noProof="0" dirty="0">
                <a:latin typeface="Calibri"/>
                <a:ea typeface="Calibri"/>
                <a:cs typeface="Calibri"/>
              </a:rPr>
              <a:t>.3: </a:t>
            </a:r>
            <a:r>
              <a:rPr lang="en-GB" noProof="0" dirty="0" err="1">
                <a:latin typeface="Calibri"/>
                <a:ea typeface="Calibri"/>
                <a:cs typeface="Calibri"/>
              </a:rPr>
              <a:t>Överbrygga</a:t>
            </a:r>
            <a:r>
              <a:rPr lang="en-GB" noProof="0" dirty="0">
                <a:latin typeface="Calibri"/>
                <a:ea typeface="Calibri"/>
                <a:cs typeface="Calibri"/>
              </a:rPr>
              <a:t> </a:t>
            </a:r>
            <a:r>
              <a:rPr lang="en-GB" noProof="0" dirty="0" err="1">
                <a:latin typeface="Calibri"/>
                <a:ea typeface="Calibri"/>
                <a:cs typeface="Calibri"/>
              </a:rPr>
              <a:t>klyftan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6258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127144-DAED-659E-884F-11F9E0D9D9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noProof="0" err="1">
                <a:latin typeface="Calibri"/>
                <a:ea typeface="Calibri"/>
                <a:cs typeface="Calibri"/>
              </a:rPr>
              <a:t>Förstår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kompetenslyckor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ock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kraften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i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självvärdering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53FC39-F80B-CCE8-AF8A-3FB565E4EA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2080" y="1748323"/>
            <a:ext cx="6861678" cy="4768365"/>
          </a:xfrm>
        </p:spPr>
        <p:txBody>
          <a:bodyPr lIns="91440" tIns="45720" rIns="91440" bIns="45720" anchor="t"/>
          <a:lstStyle/>
          <a:p>
            <a:pPr marL="285750" indent="-285750" algn="just">
              <a:buChar char="•"/>
            </a:pPr>
            <a:r>
              <a:rPr lang="en-GB" b="1" noProof="0" err="1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Förstå</a:t>
            </a:r>
            <a:r>
              <a:rPr lang="en-GB" b="1" noProof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kompetensluckor</a:t>
            </a:r>
            <a:r>
              <a:rPr lang="en-GB" b="1" noProof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Kompetensluckor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kan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beskrivas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skillnaden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mellan</a:t>
            </a:r>
            <a:r>
              <a:rPr lang="en-GB" noProof="0">
                <a:latin typeface="Calibri"/>
                <a:ea typeface="Calibri"/>
                <a:cs typeface="Calibri"/>
              </a:rPr>
              <a:t> de </a:t>
            </a:r>
            <a:r>
              <a:rPr lang="en-GB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arbetsgivare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efterfrågar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de </a:t>
            </a:r>
            <a:r>
              <a:rPr lang="en-GB" noProof="0" err="1">
                <a:latin typeface="Calibri"/>
                <a:ea typeface="Calibri"/>
                <a:cs typeface="Calibri"/>
              </a:rPr>
              <a:t>fördigheter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deras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anställda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faktiskt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har</a:t>
            </a:r>
            <a:r>
              <a:rPr lang="en-GB" noProof="0">
                <a:latin typeface="Calibri"/>
                <a:ea typeface="Calibri"/>
                <a:cs typeface="Calibri"/>
              </a:rPr>
              <a:t>. Dessa </a:t>
            </a:r>
            <a:r>
              <a:rPr lang="en-GB" noProof="0" err="1">
                <a:latin typeface="Calibri"/>
                <a:ea typeface="Calibri"/>
                <a:cs typeface="Calibri"/>
              </a:rPr>
              <a:t>luckor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blir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allt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tydligare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i</a:t>
            </a:r>
            <a:r>
              <a:rPr lang="en-GB" noProof="0">
                <a:latin typeface="Calibri"/>
                <a:ea typeface="Calibri"/>
                <a:cs typeface="Calibri"/>
              </a:rPr>
              <a:t> den </a:t>
            </a:r>
            <a:r>
              <a:rPr lang="en-GB" noProof="0" err="1">
                <a:latin typeface="Calibri"/>
                <a:ea typeface="Calibri"/>
                <a:cs typeface="Calibri"/>
              </a:rPr>
              <a:t>digitala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tidsåldersn</a:t>
            </a:r>
            <a:r>
              <a:rPr lang="en-GB" noProof="0">
                <a:latin typeface="Calibri"/>
                <a:ea typeface="Calibri"/>
                <a:cs typeface="Calibri"/>
              </a:rPr>
              <a:t>, </a:t>
            </a:r>
            <a:r>
              <a:rPr lang="en-GB" noProof="0" err="1">
                <a:latin typeface="Calibri"/>
                <a:ea typeface="Calibri"/>
                <a:cs typeface="Calibri"/>
              </a:rPr>
              <a:t>eftersom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ny</a:t>
            </a:r>
            <a:r>
              <a:rPr lang="en-GB" noProof="0">
                <a:latin typeface="Calibri"/>
                <a:ea typeface="Calibri"/>
                <a:cs typeface="Calibri"/>
              </a:rPr>
              <a:t> Teknik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förändrade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affärsmodeller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ständigt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omformar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arbetsrollerna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  <a:endParaRPr lang="en-US">
              <a:latin typeface="Calibri"/>
              <a:ea typeface="Calibri"/>
              <a:cs typeface="Calibri"/>
            </a:endParaRPr>
          </a:p>
          <a:p>
            <a:pPr marL="285750" indent="-285750" algn="just">
              <a:buChar char="•"/>
            </a:pPr>
            <a:endParaRPr lang="en-GB">
              <a:latin typeface="Calibri"/>
              <a:ea typeface="Calibri"/>
              <a:cs typeface="Calibri"/>
            </a:endParaRPr>
          </a:p>
          <a:p>
            <a:pPr marL="285750" indent="-285750" algn="just">
              <a:buChar char="•"/>
            </a:pPr>
            <a:r>
              <a:rPr lang="en-GB" b="1" noProof="0" err="1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Kraften</a:t>
            </a:r>
            <a:r>
              <a:rPr lang="en-GB" b="1" noProof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av</a:t>
            </a:r>
            <a:r>
              <a:rPr lang="en-GB" b="1" noProof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självvärdering</a:t>
            </a:r>
            <a:r>
              <a:rPr lang="en-GB" b="1" noProof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GB" noProof="0" err="1">
                <a:latin typeface="Calibri"/>
                <a:ea typeface="Calibri"/>
                <a:cs typeface="Calibri"/>
              </a:rPr>
              <a:t>Självvärdering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är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ett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starkt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vertyg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hjälper</a:t>
            </a:r>
            <a:r>
              <a:rPr lang="en-GB" noProof="0">
                <a:latin typeface="Calibri"/>
                <a:ea typeface="Calibri"/>
                <a:cs typeface="Calibri"/>
              </a:rPr>
              <a:t> dig </a:t>
            </a:r>
            <a:r>
              <a:rPr lang="en-GB" noProof="0" err="1">
                <a:latin typeface="Calibri"/>
                <a:ea typeface="Calibri"/>
                <a:cs typeface="Calibri"/>
              </a:rPr>
              <a:t>att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identifiera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hantera</a:t>
            </a:r>
            <a:r>
              <a:rPr lang="en-GB" noProof="0">
                <a:latin typeface="Calibri"/>
                <a:ea typeface="Calibri"/>
                <a:cs typeface="Calibri"/>
              </a:rPr>
              <a:t> dessa </a:t>
            </a:r>
            <a:r>
              <a:rPr lang="en-GB" noProof="0" err="1">
                <a:latin typeface="Calibri"/>
                <a:ea typeface="Calibri"/>
                <a:cs typeface="Calibri"/>
              </a:rPr>
              <a:t>kompetensluckor</a:t>
            </a:r>
            <a:r>
              <a:rPr lang="en-GB" noProof="0">
                <a:latin typeface="Calibri"/>
                <a:ea typeface="Calibri"/>
                <a:cs typeface="Calibri"/>
              </a:rPr>
              <a:t>. </a:t>
            </a:r>
            <a:r>
              <a:rPr lang="en-GB" noProof="0" err="1">
                <a:latin typeface="Calibri"/>
                <a:ea typeface="Calibri"/>
                <a:cs typeface="Calibri"/>
              </a:rPr>
              <a:t>Regelbunden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självvärdering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gör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att</a:t>
            </a:r>
            <a:r>
              <a:rPr lang="en-GB" noProof="0">
                <a:latin typeface="Calibri"/>
                <a:ea typeface="Calibri"/>
                <a:cs typeface="Calibri"/>
              </a:rPr>
              <a:t> du </a:t>
            </a:r>
            <a:r>
              <a:rPr lang="en-GB" noProof="0" err="1">
                <a:latin typeface="Calibri"/>
                <a:ea typeface="Calibri"/>
                <a:cs typeface="Calibri"/>
              </a:rPr>
              <a:t>kan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hålla</a:t>
            </a:r>
            <a:r>
              <a:rPr lang="en-GB" noProof="0">
                <a:latin typeface="Calibri"/>
                <a:ea typeface="Calibri"/>
                <a:cs typeface="Calibri"/>
              </a:rPr>
              <a:t> dig </a:t>
            </a:r>
            <a:r>
              <a:rPr lang="en-GB" noProof="0" err="1">
                <a:latin typeface="Calibri"/>
                <a:ea typeface="Calibri"/>
                <a:cs typeface="Calibri"/>
              </a:rPr>
              <a:t>uppdaterad</a:t>
            </a:r>
            <a:r>
              <a:rPr lang="en-GB" noProof="0">
                <a:latin typeface="Calibri"/>
                <a:ea typeface="Calibri"/>
                <a:cs typeface="Calibri"/>
              </a:rPr>
              <a:t> om </a:t>
            </a:r>
            <a:r>
              <a:rPr lang="en-GB" noProof="0" err="1">
                <a:latin typeface="Calibri"/>
                <a:ea typeface="Calibri"/>
                <a:cs typeface="Calibri"/>
              </a:rPr>
              <a:t>branchens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förändrade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krav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visar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samtidigt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potentiella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arbetsgivare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att</a:t>
            </a:r>
            <a:r>
              <a:rPr lang="en-GB" noProof="0">
                <a:latin typeface="Calibri"/>
                <a:ea typeface="Calibri"/>
                <a:cs typeface="Calibri"/>
              </a:rPr>
              <a:t> du </a:t>
            </a:r>
            <a:r>
              <a:rPr lang="en-GB" noProof="0" err="1">
                <a:latin typeface="Calibri"/>
                <a:ea typeface="Calibri"/>
                <a:cs typeface="Calibri"/>
              </a:rPr>
              <a:t>är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anpassningsbar</a:t>
            </a:r>
            <a:r>
              <a:rPr lang="en-GB" noProof="0">
                <a:latin typeface="Calibri"/>
                <a:ea typeface="Calibri"/>
                <a:cs typeface="Calibri"/>
              </a:rPr>
              <a:t> – </a:t>
            </a:r>
            <a:r>
              <a:rPr lang="en-GB" noProof="0" err="1">
                <a:latin typeface="Calibri"/>
                <a:ea typeface="Calibri"/>
                <a:cs typeface="Calibri"/>
              </a:rPr>
              <a:t>något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starker </a:t>
            </a:r>
            <a:r>
              <a:rPr lang="en-GB" noProof="0" err="1">
                <a:latin typeface="Calibri"/>
                <a:ea typeface="Calibri"/>
                <a:cs typeface="Calibri"/>
              </a:rPr>
              <a:t>dina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jobbmöjligheter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</a:p>
          <a:p>
            <a:pPr marL="285750" indent="-285750">
              <a:buChar char="•"/>
            </a:pPr>
            <a:endParaRPr lang="en-GB" b="1" noProof="0"/>
          </a:p>
        </p:txBody>
      </p:sp>
      <p:pic>
        <p:nvPicPr>
          <p:cNvPr id="9" name="Picture Placeholder 8" descr="A group of women sitting at a table&#10;&#10;AI-generated content may be incorrect.">
            <a:extLst>
              <a:ext uri="{FF2B5EF4-FFF2-40B4-BE49-F238E27FC236}">
                <a16:creationId xmlns:a16="http://schemas.microsoft.com/office/drawing/2014/main" id="{38F58EB3-6896-5A4C-E1BD-07852EFB1B7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3" r="294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7361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A4F3FD46-D029-0B6E-B332-17B23A3A6B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9196259" cy="819432"/>
          </a:xfrm>
        </p:spPr>
        <p:txBody>
          <a:bodyPr/>
          <a:lstStyle/>
          <a:p>
            <a:r>
              <a:rPr lang="en-GB" noProof="0">
                <a:latin typeface="+mn-lt"/>
              </a:rPr>
              <a:t>Hur du </a:t>
            </a:r>
            <a:r>
              <a:rPr lang="en-GB" noProof="0" err="1">
                <a:latin typeface="+mn-lt"/>
              </a:rPr>
              <a:t>identifierar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och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åtgärdar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dina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kompetensluckor</a:t>
            </a:r>
            <a:endParaRPr lang="en-GB" noProof="0">
              <a:latin typeface="+mn-lt"/>
            </a:endParaRPr>
          </a:p>
          <a:p>
            <a:endParaRPr lang="en-GB" noProof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B102BB2-6B02-6CD3-C4B3-EF8720074F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451" y="1325457"/>
            <a:ext cx="7170754" cy="5191232"/>
          </a:xfrm>
        </p:spPr>
        <p:txBody>
          <a:bodyPr/>
          <a:lstStyle/>
          <a:p>
            <a:r>
              <a:rPr lang="sv-SE" noProof="0">
                <a:latin typeface="+mn-lt"/>
              </a:rPr>
              <a:t>Här är några enkla steg som kan hjälpa dig att jämföra dina färdigheter med vad som behövs och planera dina nästa steg</a:t>
            </a:r>
            <a:r>
              <a:rPr lang="en-GB" noProof="0">
                <a:latin typeface="+mn-lt"/>
              </a:rPr>
              <a:t>.</a:t>
            </a:r>
          </a:p>
          <a:p>
            <a:endParaRPr lang="en-GB" noProof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err="1">
                <a:latin typeface="+mn-lt"/>
              </a:rPr>
              <a:t>Självreflektion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och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medvetenhet</a:t>
            </a:r>
            <a:endParaRPr lang="en-GB" noProof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>
                <a:latin typeface="+mn-lt"/>
              </a:rPr>
              <a:t>Hål</a:t>
            </a:r>
            <a:r>
              <a:rPr lang="en-GB">
                <a:latin typeface="+mn-lt"/>
              </a:rPr>
              <a:t> dig </a:t>
            </a:r>
            <a:r>
              <a:rPr lang="en-GB" err="1">
                <a:latin typeface="+mn-lt"/>
              </a:rPr>
              <a:t>uppdaterad</a:t>
            </a:r>
            <a:r>
              <a:rPr lang="en-GB">
                <a:latin typeface="+mn-lt"/>
              </a:rPr>
              <a:t> om </a:t>
            </a:r>
            <a:r>
              <a:rPr lang="en-GB" err="1">
                <a:latin typeface="+mn-lt"/>
              </a:rPr>
              <a:t>branchtrender</a:t>
            </a:r>
            <a:endParaRPr lang="en-GB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>
                <a:latin typeface="+mn-lt"/>
              </a:rPr>
              <a:t>Skapa </a:t>
            </a:r>
            <a:r>
              <a:rPr lang="en-GB" noProof="0" err="1">
                <a:latin typeface="+mn-lt"/>
              </a:rPr>
              <a:t>en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bild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av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framtida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framgång</a:t>
            </a:r>
            <a:endParaRPr lang="en-GB" noProof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>
                <a:latin typeface="+mn-lt"/>
              </a:rPr>
              <a:t>Genomför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en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kompetensinventering</a:t>
            </a:r>
            <a:r>
              <a:rPr lang="en-GB">
                <a:latin typeface="+mn-lt"/>
              </a:rPr>
              <a:t> – </a:t>
            </a:r>
            <a:r>
              <a:rPr lang="en-GB" err="1">
                <a:latin typeface="+mn-lt"/>
              </a:rPr>
              <a:t>gör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en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lista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över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dina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nuvarande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färdigheter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ochjämför</a:t>
            </a:r>
            <a:r>
              <a:rPr lang="en-GB">
                <a:latin typeface="+mn-lt"/>
              </a:rPr>
              <a:t> med </a:t>
            </a:r>
            <a:r>
              <a:rPr lang="en-GB" err="1">
                <a:latin typeface="+mn-lt"/>
              </a:rPr>
              <a:t>platsannonser</a:t>
            </a:r>
            <a:endParaRPr lang="en-GB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>
                <a:latin typeface="+mn-lt"/>
              </a:rPr>
              <a:t>Om</a:t>
            </a:r>
            <a:r>
              <a:rPr lang="en-GB" err="1">
                <a:latin typeface="+mn-lt"/>
              </a:rPr>
              <a:t>famna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kontinuerligt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lärande</a:t>
            </a:r>
            <a:endParaRPr lang="en-GB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err="1">
                <a:latin typeface="+mn-lt"/>
              </a:rPr>
              <a:t>Utveckla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en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personlig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lärplan</a:t>
            </a:r>
            <a:endParaRPr lang="en-GB" noProof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err="1">
                <a:latin typeface="+mn-lt"/>
              </a:rPr>
              <a:t>Öva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och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tillämpa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dina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färdigheter</a:t>
            </a:r>
            <a:r>
              <a:rPr lang="en-GB">
                <a:latin typeface="+mn-lt"/>
              </a:rPr>
              <a:t> – </a:t>
            </a:r>
            <a:r>
              <a:rPr lang="en-GB" err="1">
                <a:latin typeface="+mn-lt"/>
              </a:rPr>
              <a:t>volontärarbete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eller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detla</a:t>
            </a:r>
            <a:r>
              <a:rPr lang="en-GB">
                <a:latin typeface="+mn-lt"/>
              </a:rPr>
              <a:t> I </a:t>
            </a:r>
            <a:r>
              <a:rPr lang="en-GB" err="1">
                <a:latin typeface="+mn-lt"/>
              </a:rPr>
              <a:t>ett</a:t>
            </a:r>
            <a:r>
              <a:rPr lang="en-GB">
                <a:latin typeface="+mn-lt"/>
              </a:rPr>
              <a:t> project</a:t>
            </a:r>
          </a:p>
          <a:p>
            <a:pPr marL="342900" indent="-342900">
              <a:buFont typeface="+mj-lt"/>
              <a:buAutoNum type="arabicPeriod"/>
            </a:pPr>
            <a:r>
              <a:rPr lang="en-GB" noProof="0" err="1">
                <a:latin typeface="+mn-lt"/>
              </a:rPr>
              <a:t>Sök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stöd</a:t>
            </a:r>
            <a:r>
              <a:rPr lang="en-GB" noProof="0">
                <a:latin typeface="+mn-lt"/>
              </a:rPr>
              <a:t> </a:t>
            </a:r>
            <a:r>
              <a:rPr lang="en-GB" noProof="0" err="1">
                <a:latin typeface="+mn-lt"/>
              </a:rPr>
              <a:t>och</a:t>
            </a:r>
            <a:r>
              <a:rPr lang="en-GB" noProof="0">
                <a:latin typeface="+mn-lt"/>
              </a:rPr>
              <a:t> feedback – </a:t>
            </a:r>
            <a:r>
              <a:rPr lang="en-GB" noProof="0" err="1">
                <a:latin typeface="+mn-lt"/>
              </a:rPr>
              <a:t>t.ex</a:t>
            </a:r>
            <a:r>
              <a:rPr lang="en-GB" noProof="0">
                <a:latin typeface="+mn-lt"/>
              </a:rPr>
              <a:t>. Dela din plan med </a:t>
            </a:r>
            <a:r>
              <a:rPr lang="en-GB" noProof="0" err="1">
                <a:latin typeface="+mn-lt"/>
              </a:rPr>
              <a:t>en</a:t>
            </a:r>
            <a:r>
              <a:rPr lang="en-GB" noProof="0">
                <a:latin typeface="+mn-lt"/>
              </a:rPr>
              <a:t> mentor</a:t>
            </a:r>
          </a:p>
          <a:p>
            <a:pPr marL="342900" indent="-342900">
              <a:buFont typeface="+mj-lt"/>
              <a:buAutoNum type="arabicPeriod"/>
            </a:pPr>
            <a:r>
              <a:rPr lang="en-GB" err="1">
                <a:latin typeface="+mn-lt"/>
              </a:rPr>
              <a:t>Följ</a:t>
            </a:r>
            <a:r>
              <a:rPr lang="en-GB">
                <a:latin typeface="+mn-lt"/>
              </a:rPr>
              <a:t> up </a:t>
            </a:r>
            <a:r>
              <a:rPr lang="en-GB" err="1">
                <a:latin typeface="+mn-lt"/>
              </a:rPr>
              <a:t>dina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framsteg</a:t>
            </a:r>
            <a:endParaRPr lang="en-GB" noProof="0"/>
          </a:p>
        </p:txBody>
      </p:sp>
      <p:pic>
        <p:nvPicPr>
          <p:cNvPr id="6" name="Marcador de Posição da Imagem 5" descr="Uma imagem com pessoa, calças de ganga, Cara humana, vestuário&#10;&#10;Os conteúdos gerados por IA poderão estar incorretos.">
            <a:extLst>
              <a:ext uri="{FF2B5EF4-FFF2-40B4-BE49-F238E27FC236}">
                <a16:creationId xmlns:a16="http://schemas.microsoft.com/office/drawing/2014/main" id="{AB978F01-7464-314C-D80B-FBFF5BEC58B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3146" r="6356"/>
          <a:stretch/>
        </p:blipFill>
        <p:spPr>
          <a:xfrm>
            <a:off x="7469205" y="0"/>
            <a:ext cx="4360716" cy="6858000"/>
          </a:xfrm>
        </p:spPr>
      </p:pic>
    </p:spTree>
    <p:extLst>
      <p:ext uri="{BB962C8B-B14F-4D97-AF65-F5344CB8AC3E}">
        <p14:creationId xmlns:p14="http://schemas.microsoft.com/office/powerpoint/2010/main" val="104619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AD7966-70D9-E91C-670A-E8D2E9884E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GB">
                <a:latin typeface="+mn-lt"/>
              </a:rPr>
              <a:t>Steg för </a:t>
            </a:r>
            <a:r>
              <a:rPr lang="en-GB" err="1">
                <a:latin typeface="+mn-lt"/>
              </a:rPr>
              <a:t>effektiv</a:t>
            </a:r>
            <a:r>
              <a:rPr lang="en-GB">
                <a:latin typeface="+mn-lt"/>
              </a:rPr>
              <a:t> </a:t>
            </a:r>
            <a:r>
              <a:rPr lang="en-GB" err="1">
                <a:latin typeface="+mn-lt"/>
              </a:rPr>
              <a:t>själv-kartläggning</a:t>
            </a:r>
            <a:endParaRPr lang="en-GB">
              <a:latin typeface="+mn-lt"/>
            </a:endParaRPr>
          </a:p>
        </p:txBody>
      </p:sp>
      <p:pic>
        <p:nvPicPr>
          <p:cNvPr id="4" name="Picture Placeholder 3" descr="A diagram of steps with icons and text&#10;&#10;AI-generated content may be incorrect.">
            <a:extLst>
              <a:ext uri="{FF2B5EF4-FFF2-40B4-BE49-F238E27FC236}">
                <a16:creationId xmlns:a16="http://schemas.microsoft.com/office/drawing/2014/main" id="{0698A5DC-5E34-369A-481A-BF7A82DB55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-103" t="7107" r="-149" b="5950"/>
          <a:stretch>
            <a:fillRect/>
          </a:stretch>
        </p:blipFill>
        <p:spPr>
          <a:xfrm>
            <a:off x="1152836" y="1236060"/>
            <a:ext cx="10012556" cy="492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98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489A8891-805A-B587-5FD5-05D0E61CA7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noProof="0">
                <a:latin typeface="Calibri"/>
                <a:ea typeface="Calibri"/>
                <a:cs typeface="Calibri"/>
              </a:rPr>
              <a:t>Vad du </a:t>
            </a:r>
            <a:r>
              <a:rPr lang="en-GB" noProof="0" err="1">
                <a:latin typeface="Calibri"/>
                <a:ea typeface="Calibri"/>
                <a:cs typeface="Calibri"/>
              </a:rPr>
              <a:t>kan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fråga</a:t>
            </a:r>
            <a:r>
              <a:rPr lang="en-GB" noProof="0">
                <a:latin typeface="Calibri"/>
                <a:ea typeface="Calibri"/>
                <a:cs typeface="Calibri"/>
              </a:rPr>
              <a:t> dig </a:t>
            </a:r>
            <a:r>
              <a:rPr lang="en-GB" noProof="0" err="1">
                <a:latin typeface="Calibri"/>
                <a:ea typeface="Calibri"/>
                <a:cs typeface="Calibri"/>
              </a:rPr>
              <a:t>själv</a:t>
            </a:r>
            <a:r>
              <a:rPr lang="en-GB" noProof="0">
                <a:latin typeface="Calibri"/>
                <a:ea typeface="Calibri"/>
                <a:cs typeface="Calibri"/>
              </a:rPr>
              <a:t> …</a:t>
            </a:r>
          </a:p>
          <a:p>
            <a:endParaRPr lang="en-GB" noProof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27B915E-B551-485A-85A5-8BDFA86E21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5779" y="907378"/>
            <a:ext cx="7637133" cy="5424577"/>
          </a:xfrm>
        </p:spPr>
        <p:txBody>
          <a:bodyPr lIns="91440" tIns="45720" rIns="91440" bIns="45720" anchor="t"/>
          <a:lstStyle/>
          <a:p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Steg 1 -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Identifiera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styrkor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och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svagheter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b="1" noProof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err="1">
                <a:latin typeface="Calibri"/>
                <a:ea typeface="Calibri"/>
                <a:cs typeface="Calibri"/>
              </a:rPr>
              <a:t>Vilka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är</a:t>
            </a:r>
            <a:r>
              <a:rPr lang="en-GB" noProof="0">
                <a:latin typeface="Calibri"/>
                <a:ea typeface="Calibri"/>
                <a:cs typeface="Calibri"/>
              </a:rPr>
              <a:t> mina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styrkor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och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svagheter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noProof="0">
                <a:latin typeface="Calibri"/>
                <a:ea typeface="Calibri"/>
                <a:cs typeface="Calibri"/>
              </a:rPr>
              <a:t>I min </a:t>
            </a:r>
            <a:r>
              <a:rPr lang="en-GB" noProof="0" err="1">
                <a:latin typeface="Calibri"/>
                <a:ea typeface="Calibri"/>
                <a:cs typeface="Calibri"/>
              </a:rPr>
              <a:t>nuvarande</a:t>
            </a:r>
            <a:r>
              <a:rPr lang="en-GB" noProof="0">
                <a:latin typeface="Calibri"/>
                <a:ea typeface="Calibri"/>
                <a:cs typeface="Calibri"/>
              </a:rPr>
              <a:t> roll?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Finns det </a:t>
            </a:r>
            <a:r>
              <a:rPr lang="en-GB" err="1">
                <a:latin typeface="Calibri"/>
                <a:ea typeface="Calibri"/>
                <a:cs typeface="Calibri"/>
              </a:rPr>
              <a:t>specifika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latin typeface="Calibri"/>
                <a:ea typeface="Calibri"/>
                <a:cs typeface="Calibri"/>
              </a:rPr>
              <a:t>uppgifter</a:t>
            </a:r>
            <a:r>
              <a:rPr lang="en-GB" b="1"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latin typeface="Calibri"/>
                <a:ea typeface="Calibri"/>
                <a:cs typeface="Calibri"/>
              </a:rPr>
              <a:t>eller</a:t>
            </a:r>
            <a:r>
              <a:rPr lang="en-GB" b="1"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latin typeface="Calibri"/>
                <a:ea typeface="Calibri"/>
                <a:cs typeface="Calibri"/>
              </a:rPr>
              <a:t>ansvarsområden</a:t>
            </a:r>
            <a:r>
              <a:rPr lang="en-GB" b="1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som</a:t>
            </a:r>
            <a:r>
              <a:rPr lang="en-GB">
                <a:latin typeface="Calibri"/>
                <a:ea typeface="Calibri"/>
                <a:cs typeface="Calibri"/>
              </a:rPr>
              <a:t> jag </a:t>
            </a:r>
            <a:r>
              <a:rPr lang="en-GB" err="1">
                <a:latin typeface="Calibri"/>
                <a:ea typeface="Calibri"/>
                <a:cs typeface="Calibri"/>
              </a:rPr>
              <a:t>har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svårt</a:t>
            </a:r>
            <a:r>
              <a:rPr lang="en-GB">
                <a:latin typeface="Calibri"/>
                <a:ea typeface="Calibri"/>
                <a:cs typeface="Calibri"/>
              </a:rPr>
              <a:t> med?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err="1">
                <a:latin typeface="Calibri"/>
                <a:ea typeface="Calibri"/>
                <a:cs typeface="Calibri"/>
              </a:rPr>
              <a:t>Känner</a:t>
            </a:r>
            <a:r>
              <a:rPr lang="en-GB" noProof="0">
                <a:latin typeface="Calibri"/>
                <a:ea typeface="Calibri"/>
                <a:cs typeface="Calibri"/>
              </a:rPr>
              <a:t> jag </a:t>
            </a:r>
            <a:r>
              <a:rPr lang="en-GB" noProof="0" err="1">
                <a:latin typeface="Calibri"/>
                <a:ea typeface="Calibri"/>
                <a:cs typeface="Calibri"/>
              </a:rPr>
              <a:t>mig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säker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på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att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använda</a:t>
            </a:r>
            <a:r>
              <a:rPr lang="en-GB" noProof="0">
                <a:latin typeface="Calibri"/>
                <a:ea typeface="Calibri"/>
                <a:cs typeface="Calibri"/>
              </a:rPr>
              <a:t> de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senaste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verktygen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och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teknologierna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är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relevanta</a:t>
            </a:r>
            <a:r>
              <a:rPr lang="en-GB" noProof="0">
                <a:latin typeface="Calibri"/>
                <a:ea typeface="Calibri"/>
                <a:cs typeface="Calibri"/>
              </a:rPr>
              <a:t> för mitt job?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Har jag </a:t>
            </a:r>
            <a:r>
              <a:rPr lang="en-GB" err="1">
                <a:latin typeface="Calibri"/>
                <a:ea typeface="Calibri"/>
                <a:cs typeface="Calibri"/>
              </a:rPr>
              <a:t>fått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b="1">
                <a:latin typeface="Calibri"/>
                <a:ea typeface="Calibri"/>
                <a:cs typeface="Calibri"/>
              </a:rPr>
              <a:t>feedback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från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kollegor</a:t>
            </a:r>
            <a:r>
              <a:rPr lang="en-GB">
                <a:latin typeface="Calibri"/>
                <a:ea typeface="Calibri"/>
                <a:cs typeface="Calibri"/>
              </a:rPr>
              <a:t>, </a:t>
            </a:r>
            <a:r>
              <a:rPr lang="en-GB" err="1">
                <a:latin typeface="Calibri"/>
                <a:ea typeface="Calibri"/>
                <a:cs typeface="Calibri"/>
              </a:rPr>
              <a:t>chefer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eller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kunder</a:t>
            </a:r>
            <a:r>
              <a:rPr lang="en-GB">
                <a:latin typeface="Calibri"/>
                <a:ea typeface="Calibri"/>
                <a:cs typeface="Calibri"/>
              </a:rPr>
              <a:t> om </a:t>
            </a:r>
            <a:r>
              <a:rPr lang="en-GB" err="1">
                <a:latin typeface="Calibri"/>
                <a:ea typeface="Calibri"/>
                <a:cs typeface="Calibri"/>
              </a:rPr>
              <a:t>områden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där</a:t>
            </a:r>
            <a:r>
              <a:rPr lang="en-GB">
                <a:latin typeface="Calibri"/>
                <a:ea typeface="Calibri"/>
                <a:cs typeface="Calibri"/>
              </a:rPr>
              <a:t> jag </a:t>
            </a:r>
            <a:r>
              <a:rPr lang="en-GB" err="1">
                <a:latin typeface="Calibri"/>
                <a:ea typeface="Calibri"/>
                <a:cs typeface="Calibri"/>
              </a:rPr>
              <a:t>kan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förbättras</a:t>
            </a:r>
            <a:r>
              <a:rPr lang="en-GB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err="1">
                <a:latin typeface="Calibri"/>
                <a:ea typeface="Calibri"/>
                <a:cs typeface="Calibri"/>
              </a:rPr>
              <a:t>Är</a:t>
            </a:r>
            <a:r>
              <a:rPr lang="en-GB" noProof="0">
                <a:latin typeface="Calibri"/>
                <a:ea typeface="Calibri"/>
                <a:cs typeface="Calibri"/>
              </a:rPr>
              <a:t> jag </a:t>
            </a:r>
            <a:r>
              <a:rPr lang="en-GB" noProof="0" err="1">
                <a:latin typeface="Calibri"/>
                <a:ea typeface="Calibri"/>
                <a:cs typeface="Calibri"/>
              </a:rPr>
              <a:t>uppdaterad</a:t>
            </a:r>
            <a:r>
              <a:rPr lang="en-GB" noProof="0">
                <a:latin typeface="Calibri"/>
                <a:ea typeface="Calibri"/>
                <a:cs typeface="Calibri"/>
              </a:rPr>
              <a:t> om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branschtrender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och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bästa</a:t>
            </a:r>
            <a:r>
              <a:rPr lang="en-GB" b="1" noProof="0">
                <a:latin typeface="Calibri"/>
                <a:ea typeface="Calibri"/>
                <a:cs typeface="Calibri"/>
              </a:rPr>
              <a:t> praxis</a:t>
            </a:r>
            <a:r>
              <a:rPr lang="en-GB" noProof="0">
                <a:latin typeface="Calibri"/>
                <a:ea typeface="Calibri"/>
                <a:cs typeface="Calibri"/>
              </a:rPr>
              <a:t>?</a:t>
            </a:r>
          </a:p>
          <a:p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Steg 2 –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Identifiera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kompetensluckor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och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Steg 3 – Skapa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plan: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latin typeface="Calibri"/>
                <a:ea typeface="Calibri"/>
                <a:cs typeface="Calibri"/>
              </a:rPr>
              <a:t>Hur ser </a:t>
            </a:r>
            <a:r>
              <a:rPr lang="en-GB" noProof="0" err="1">
                <a:latin typeface="Calibri"/>
                <a:ea typeface="Calibri"/>
                <a:cs typeface="Calibri"/>
              </a:rPr>
              <a:t>framgång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ut</a:t>
            </a:r>
            <a:r>
              <a:rPr lang="en-GB" noProof="0">
                <a:latin typeface="Calibri"/>
                <a:ea typeface="Calibri"/>
                <a:cs typeface="Calibri"/>
              </a:rPr>
              <a:t> för </a:t>
            </a:r>
            <a:r>
              <a:rPr lang="en-GB" noProof="0" err="1">
                <a:latin typeface="Calibri"/>
                <a:ea typeface="Calibri"/>
                <a:cs typeface="Calibri"/>
              </a:rPr>
              <a:t>mig</a:t>
            </a:r>
            <a:r>
              <a:rPr lang="en-GB" noProof="0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Om min </a:t>
            </a:r>
            <a:r>
              <a:rPr lang="en-GB" err="1">
                <a:latin typeface="Calibri"/>
                <a:ea typeface="Calibri"/>
                <a:cs typeface="Calibri"/>
              </a:rPr>
              <a:t>karriär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uvecklades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perfekt</a:t>
            </a:r>
            <a:r>
              <a:rPr lang="en-GB">
                <a:latin typeface="Calibri"/>
                <a:ea typeface="Calibri"/>
                <a:cs typeface="Calibri"/>
              </a:rPr>
              <a:t> under de </a:t>
            </a:r>
            <a:r>
              <a:rPr lang="en-GB" err="1">
                <a:latin typeface="Calibri"/>
                <a:ea typeface="Calibri"/>
                <a:cs typeface="Calibri"/>
              </a:rPr>
              <a:t>kommande</a:t>
            </a:r>
            <a:r>
              <a:rPr lang="en-GB">
                <a:latin typeface="Calibri"/>
                <a:ea typeface="Calibri"/>
                <a:cs typeface="Calibri"/>
              </a:rPr>
              <a:t> 1 </a:t>
            </a:r>
            <a:r>
              <a:rPr lang="en-GB" err="1">
                <a:latin typeface="Calibri"/>
                <a:ea typeface="Calibri"/>
                <a:cs typeface="Calibri"/>
              </a:rPr>
              <a:t>månaderna</a:t>
            </a:r>
            <a:r>
              <a:rPr lang="en-GB">
                <a:latin typeface="Calibri"/>
                <a:ea typeface="Calibri"/>
                <a:cs typeface="Calibri"/>
              </a:rPr>
              <a:t>, </a:t>
            </a:r>
            <a:r>
              <a:rPr lang="en-GB" err="1">
                <a:latin typeface="Calibri"/>
                <a:ea typeface="Calibri"/>
                <a:cs typeface="Calibri"/>
              </a:rPr>
              <a:t>vad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skulle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vara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annorlund</a:t>
            </a:r>
            <a:r>
              <a:rPr lang="en-GB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err="1">
                <a:latin typeface="Calibri"/>
                <a:ea typeface="Calibri"/>
                <a:cs typeface="Calibri"/>
              </a:rPr>
              <a:t>Vilka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fördigheter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kvalifikationer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krävs</a:t>
            </a:r>
            <a:r>
              <a:rPr lang="en-GB" noProof="0">
                <a:latin typeface="Calibri"/>
                <a:ea typeface="Calibri"/>
                <a:cs typeface="Calibri"/>
              </a:rPr>
              <a:t> för min </a:t>
            </a:r>
            <a:r>
              <a:rPr lang="en-GB" noProof="0" err="1">
                <a:latin typeface="Calibri"/>
                <a:ea typeface="Calibri"/>
                <a:cs typeface="Calibri"/>
              </a:rPr>
              <a:t>nuvarande</a:t>
            </a:r>
            <a:r>
              <a:rPr lang="en-GB" noProof="0">
                <a:latin typeface="Calibri"/>
                <a:ea typeface="Calibri"/>
                <a:cs typeface="Calibri"/>
              </a:rPr>
              <a:t> roll </a:t>
            </a:r>
            <a:r>
              <a:rPr lang="en-GB" noProof="0" err="1">
                <a:latin typeface="Calibri"/>
                <a:ea typeface="Calibri"/>
                <a:cs typeface="Calibri"/>
              </a:rPr>
              <a:t>eller</a:t>
            </a:r>
            <a:r>
              <a:rPr lang="en-GB" noProof="0">
                <a:latin typeface="Calibri"/>
                <a:ea typeface="Calibri"/>
                <a:cs typeface="Calibri"/>
              </a:rPr>
              <a:t> den roll jag </a:t>
            </a:r>
            <a:r>
              <a:rPr lang="en-GB" noProof="0" err="1">
                <a:latin typeface="Calibri"/>
                <a:ea typeface="Calibri"/>
                <a:cs typeface="Calibri"/>
              </a:rPr>
              <a:t>strävar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efter</a:t>
            </a:r>
            <a:r>
              <a:rPr lang="en-GB" noProof="0">
                <a:latin typeface="Calibri"/>
                <a:ea typeface="Calibri"/>
                <a:cs typeface="Calibri"/>
              </a:rPr>
              <a:t>? Hur stammer de </a:t>
            </a:r>
            <a:r>
              <a:rPr lang="en-GB" noProof="0" err="1">
                <a:latin typeface="Calibri"/>
                <a:ea typeface="Calibri"/>
                <a:cs typeface="Calibri"/>
              </a:rPr>
              <a:t>överens</a:t>
            </a:r>
            <a:r>
              <a:rPr lang="en-GB" noProof="0">
                <a:latin typeface="Calibri"/>
                <a:ea typeface="Calibri"/>
                <a:cs typeface="Calibri"/>
              </a:rPr>
              <a:t> med de jag redan </a:t>
            </a:r>
            <a:r>
              <a:rPr lang="en-GB" noProof="0" err="1">
                <a:latin typeface="Calibri"/>
                <a:ea typeface="Calibri"/>
                <a:cs typeface="Calibri"/>
              </a:rPr>
              <a:t>har</a:t>
            </a:r>
            <a:r>
              <a:rPr lang="en-GB" noProof="0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Hur </a:t>
            </a:r>
            <a:r>
              <a:rPr lang="en-GB" err="1">
                <a:latin typeface="Calibri"/>
                <a:ea typeface="Calibri"/>
                <a:cs typeface="Calibri"/>
              </a:rPr>
              <a:t>kan</a:t>
            </a:r>
            <a:r>
              <a:rPr lang="en-GB">
                <a:latin typeface="Calibri"/>
                <a:ea typeface="Calibri"/>
                <a:cs typeface="Calibri"/>
              </a:rPr>
              <a:t> jag </a:t>
            </a:r>
            <a:r>
              <a:rPr lang="en-GB" err="1">
                <a:latin typeface="Calibri"/>
                <a:ea typeface="Calibri"/>
                <a:cs typeface="Calibri"/>
              </a:rPr>
              <a:t>överbrygga</a:t>
            </a:r>
            <a:r>
              <a:rPr lang="en-GB">
                <a:latin typeface="Calibri"/>
                <a:ea typeface="Calibri"/>
                <a:cs typeface="Calibri"/>
              </a:rPr>
              <a:t> de </a:t>
            </a:r>
            <a:r>
              <a:rPr lang="en-GB" err="1">
                <a:latin typeface="Calibri"/>
                <a:ea typeface="Calibri"/>
                <a:cs typeface="Calibri"/>
              </a:rPr>
              <a:t>indentifierade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luckorna</a:t>
            </a:r>
            <a:r>
              <a:rPr lang="en-GB">
                <a:latin typeface="Calibri"/>
                <a:ea typeface="Calibri"/>
                <a:cs typeface="Calibri"/>
              </a:rPr>
              <a:t>? … </a:t>
            </a:r>
            <a:r>
              <a:rPr lang="en-GB" err="1">
                <a:latin typeface="Calibri"/>
                <a:ea typeface="Calibri"/>
                <a:cs typeface="Calibri"/>
              </a:rPr>
              <a:t>Skissa</a:t>
            </a:r>
            <a:r>
              <a:rPr lang="en-GB">
                <a:latin typeface="Calibri"/>
                <a:ea typeface="Calibri"/>
                <a:cs typeface="Calibri"/>
              </a:rPr>
              <a:t> up </a:t>
            </a:r>
            <a:r>
              <a:rPr lang="en-GB" err="1">
                <a:latin typeface="Calibri"/>
                <a:ea typeface="Calibri"/>
                <a:cs typeface="Calibri"/>
              </a:rPr>
              <a:t>dina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mål</a:t>
            </a:r>
            <a:r>
              <a:rPr lang="en-GB">
                <a:latin typeface="Calibri"/>
                <a:ea typeface="Calibri"/>
                <a:cs typeface="Calibri"/>
              </a:rPr>
              <a:t>, de </a:t>
            </a:r>
            <a:r>
              <a:rPr lang="en-GB" err="1">
                <a:latin typeface="Calibri"/>
                <a:ea typeface="Calibri"/>
                <a:cs typeface="Calibri"/>
              </a:rPr>
              <a:t>specifika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fördigheter</a:t>
            </a:r>
            <a:r>
              <a:rPr lang="en-GB">
                <a:latin typeface="Calibri"/>
                <a:ea typeface="Calibri"/>
                <a:cs typeface="Calibri"/>
              </a:rPr>
              <a:t> du </a:t>
            </a:r>
            <a:r>
              <a:rPr lang="en-GB" err="1">
                <a:latin typeface="Calibri"/>
                <a:ea typeface="Calibri"/>
                <a:cs typeface="Calibri"/>
              </a:rPr>
              <a:t>vill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utveckla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och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tidsplanen</a:t>
            </a:r>
            <a:r>
              <a:rPr lang="en-GB">
                <a:latin typeface="Calibri"/>
                <a:ea typeface="Calibri"/>
                <a:cs typeface="Calibri"/>
              </a:rPr>
              <a:t> för </a:t>
            </a:r>
            <a:r>
              <a:rPr lang="en-GB" err="1">
                <a:latin typeface="Calibri"/>
                <a:ea typeface="Calibri"/>
                <a:cs typeface="Calibri"/>
              </a:rPr>
              <a:t>att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uppnå</a:t>
            </a:r>
            <a:r>
              <a:rPr lang="en-GB">
                <a:latin typeface="Calibri"/>
                <a:ea typeface="Calibri"/>
                <a:cs typeface="Calibri"/>
              </a:rPr>
              <a:t> dem.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  <p:pic>
        <p:nvPicPr>
          <p:cNvPr id="6" name="Marcador de Posição da Imagem 5" descr="Uma imagem com Cara humana, pessoa, sorrir, vestuário&#10;&#10;Os conteúdos gerados por IA poderão estar incorretos.">
            <a:extLst>
              <a:ext uri="{FF2B5EF4-FFF2-40B4-BE49-F238E27FC236}">
                <a16:creationId xmlns:a16="http://schemas.microsoft.com/office/drawing/2014/main" id="{2F284BD2-8562-434A-E35F-1BF21C60CFB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2" t="7735" r="29478"/>
          <a:stretch/>
        </p:blipFill>
        <p:spPr>
          <a:xfrm>
            <a:off x="7459529" y="381334"/>
            <a:ext cx="4732471" cy="6476666"/>
          </a:xfrm>
        </p:spPr>
      </p:pic>
    </p:spTree>
    <p:extLst>
      <p:ext uri="{BB962C8B-B14F-4D97-AF65-F5344CB8AC3E}">
        <p14:creationId xmlns:p14="http://schemas.microsoft.com/office/powerpoint/2010/main" val="2697190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1D2B06-92DE-87ED-99E9-DFE2E1957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GB" noProof="0" err="1">
                <a:latin typeface="Calibri"/>
                <a:ea typeface="Calibri"/>
                <a:cs typeface="Calibri"/>
              </a:rPr>
              <a:t>Vårt</a:t>
            </a:r>
            <a:r>
              <a:rPr lang="en-GB" noProof="0">
                <a:latin typeface="Calibri"/>
                <a:ea typeface="Calibri"/>
                <a:cs typeface="Calibri"/>
              </a:rPr>
              <a:t> innovative </a:t>
            </a:r>
            <a:r>
              <a:rPr lang="en-GB" noProof="0" err="1">
                <a:latin typeface="Calibri"/>
                <a:ea typeface="Calibri"/>
                <a:cs typeface="Calibri"/>
              </a:rPr>
              <a:t>tillvägagångssätt</a:t>
            </a:r>
            <a:r>
              <a:rPr lang="en-GB">
                <a:latin typeface="Calibri"/>
                <a:ea typeface="Calibri"/>
                <a:cs typeface="Calibri"/>
              </a:rPr>
              <a:t> … Gap-</a:t>
            </a:r>
            <a:r>
              <a:rPr lang="en-GB" err="1">
                <a:latin typeface="Calibri"/>
                <a:ea typeface="Calibri"/>
                <a:cs typeface="Calibri"/>
              </a:rPr>
              <a:t>analysmatrix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F3766-30CD-33E4-06B6-A3967F6C3D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endParaRPr lang="en-GB" noProof="0"/>
          </a:p>
          <a:p>
            <a:endParaRPr lang="en-GB" noProof="0">
              <a:latin typeface="Calibri"/>
              <a:ea typeface="Calibri"/>
              <a:cs typeface="Calibri"/>
            </a:endParaRPr>
          </a:p>
          <a:p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Hur man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använder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matrisen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457200" indent="-457200">
              <a:buAutoNum type="arabicPeriod"/>
            </a:pPr>
            <a:r>
              <a:rPr lang="en-GB" noProof="0">
                <a:latin typeface="Calibri"/>
                <a:ea typeface="Calibri"/>
                <a:cs typeface="Calibri"/>
              </a:rPr>
              <a:t>Lista de 5-8 </a:t>
            </a:r>
            <a:r>
              <a:rPr lang="en-GB" noProof="0" err="1">
                <a:latin typeface="Calibri"/>
                <a:ea typeface="Calibri"/>
                <a:cs typeface="Calibri"/>
              </a:rPr>
              <a:t>viktigaste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färdigheterna</a:t>
            </a:r>
            <a:r>
              <a:rPr lang="en-GB" noProof="0">
                <a:latin typeface="Calibri"/>
                <a:ea typeface="Calibri"/>
                <a:cs typeface="Calibri"/>
              </a:rPr>
              <a:t> du redan </a:t>
            </a:r>
            <a:r>
              <a:rPr lang="en-GB" noProof="0" err="1">
                <a:latin typeface="Calibri"/>
                <a:ea typeface="Calibri"/>
                <a:cs typeface="Calibri"/>
              </a:rPr>
              <a:t>har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</a:p>
          <a:p>
            <a:pPr marL="457200" indent="-457200">
              <a:buAutoNum type="arabicPeriod"/>
            </a:pPr>
            <a:r>
              <a:rPr lang="en-GB">
                <a:latin typeface="Calibri"/>
                <a:ea typeface="Calibri"/>
                <a:cs typeface="Calibri"/>
              </a:rPr>
              <a:t>Markera “J” om du redan </a:t>
            </a:r>
            <a:r>
              <a:rPr lang="en-GB" err="1">
                <a:latin typeface="Calibri"/>
                <a:ea typeface="Calibri"/>
                <a:cs typeface="Calibri"/>
              </a:rPr>
              <a:t>har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färdigheten</a:t>
            </a:r>
            <a:r>
              <a:rPr lang="en-GB">
                <a:latin typeface="Calibri"/>
                <a:ea typeface="Calibri"/>
                <a:cs typeface="Calibri"/>
              </a:rPr>
              <a:t>, “N” om du </a:t>
            </a:r>
            <a:r>
              <a:rPr lang="en-GB" err="1">
                <a:latin typeface="Calibri"/>
                <a:ea typeface="Calibri"/>
                <a:cs typeface="Calibri"/>
              </a:rPr>
              <a:t>inte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har</a:t>
            </a:r>
            <a:r>
              <a:rPr lang="en-GB">
                <a:latin typeface="Calibri"/>
                <a:ea typeface="Calibri"/>
                <a:cs typeface="Calibri"/>
              </a:rPr>
              <a:t> den.</a:t>
            </a:r>
          </a:p>
          <a:p>
            <a:pPr marL="457200" indent="-457200">
              <a:buAutoNum type="arabicPeriod"/>
            </a:pPr>
            <a:r>
              <a:rPr lang="en-GB" noProof="0" err="1">
                <a:latin typeface="Calibri"/>
                <a:ea typeface="Calibri"/>
                <a:cs typeface="Calibri"/>
              </a:rPr>
              <a:t>Betygsätt</a:t>
            </a:r>
            <a:r>
              <a:rPr lang="en-GB" noProof="0">
                <a:latin typeface="Calibri"/>
                <a:ea typeface="Calibri"/>
                <a:cs typeface="Calibri"/>
              </a:rPr>
              <a:t> din </a:t>
            </a:r>
            <a:r>
              <a:rPr lang="en-GB" noProof="0" err="1">
                <a:latin typeface="Calibri"/>
                <a:ea typeface="Calibri"/>
                <a:cs typeface="Calibri"/>
              </a:rPr>
              <a:t>kompetensnivå</a:t>
            </a:r>
            <a:r>
              <a:rPr lang="en-GB" noProof="0">
                <a:latin typeface="Calibri"/>
                <a:ea typeface="Calibri"/>
                <a:cs typeface="Calibri"/>
              </a:rPr>
              <a:t> (1 = </a:t>
            </a:r>
            <a:r>
              <a:rPr lang="en-GB" noProof="0" err="1">
                <a:latin typeface="Calibri"/>
                <a:ea typeface="Calibri"/>
                <a:cs typeface="Calibri"/>
              </a:rPr>
              <a:t>nybörjare</a:t>
            </a:r>
            <a:r>
              <a:rPr lang="en-GB">
                <a:latin typeface="Calibri"/>
                <a:ea typeface="Calibri"/>
                <a:cs typeface="Calibri"/>
              </a:rPr>
              <a:t>, 5 = expert)</a:t>
            </a:r>
          </a:p>
          <a:p>
            <a:pPr marL="457200" indent="-457200">
              <a:buAutoNum type="arabicPeriod"/>
            </a:pPr>
            <a:r>
              <a:rPr lang="en-GB" noProof="0" err="1">
                <a:latin typeface="Calibri"/>
                <a:ea typeface="Calibri"/>
                <a:cs typeface="Calibri"/>
              </a:rPr>
              <a:t>Tilldela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priorität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baserat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på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affärspåverkan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personligt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intresse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</a:p>
          <a:p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Steg-för-steg-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jämförelse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457200" indent="-457200">
              <a:buAutoNum type="arabicPeriod"/>
            </a:pPr>
            <a:r>
              <a:rPr lang="en-GB" b="1" noProof="0" err="1">
                <a:latin typeface="Calibri"/>
                <a:ea typeface="Calibri"/>
                <a:cs typeface="Calibri"/>
              </a:rPr>
              <a:t>Välj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b="1" noProof="0">
                <a:latin typeface="Calibri"/>
                <a:ea typeface="Calibri"/>
                <a:cs typeface="Calibri"/>
              </a:rPr>
              <a:t>: </a:t>
            </a:r>
            <a:r>
              <a:rPr lang="en-GB" noProof="0" err="1">
                <a:latin typeface="Calibri"/>
                <a:ea typeface="Calibri"/>
                <a:cs typeface="Calibri"/>
              </a:rPr>
              <a:t>Välj</a:t>
            </a:r>
            <a:r>
              <a:rPr lang="en-GB" noProof="0">
                <a:latin typeface="Calibri"/>
                <a:ea typeface="Calibri"/>
                <a:cs typeface="Calibri"/>
              </a:rPr>
              <a:t> de </a:t>
            </a:r>
            <a:r>
              <a:rPr lang="en-GB" noProof="0" err="1">
                <a:latin typeface="Calibri"/>
                <a:ea typeface="Calibri"/>
                <a:cs typeface="Calibri"/>
              </a:rPr>
              <a:t>kritiska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din </a:t>
            </a:r>
            <a:r>
              <a:rPr lang="en-GB" noProof="0" err="1">
                <a:latin typeface="Calibri"/>
                <a:ea typeface="Calibri"/>
                <a:cs typeface="Calibri"/>
              </a:rPr>
              <a:t>målsektor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kräver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</a:p>
          <a:p>
            <a:pPr marL="457200" indent="-457200">
              <a:buAutoNum type="arabicPeriod"/>
            </a:pPr>
            <a:r>
              <a:rPr lang="en-GB" b="1" err="1">
                <a:latin typeface="Calibri"/>
                <a:ea typeface="Calibri"/>
                <a:cs typeface="Calibri"/>
              </a:rPr>
              <a:t>Självbedömning</a:t>
            </a:r>
            <a:r>
              <a:rPr lang="en-GB" b="1">
                <a:latin typeface="Calibri"/>
                <a:ea typeface="Calibri"/>
                <a:cs typeface="Calibri"/>
              </a:rPr>
              <a:t>: </a:t>
            </a:r>
            <a:r>
              <a:rPr lang="en-GB" err="1">
                <a:latin typeface="Calibri"/>
                <a:ea typeface="Calibri"/>
                <a:cs typeface="Calibri"/>
              </a:rPr>
              <a:t>Betygsätt</a:t>
            </a:r>
            <a:r>
              <a:rPr lang="en-GB">
                <a:latin typeface="Calibri"/>
                <a:ea typeface="Calibri"/>
                <a:cs typeface="Calibri"/>
              </a:rPr>
              <a:t> din </a:t>
            </a:r>
            <a:r>
              <a:rPr lang="en-GB" err="1">
                <a:latin typeface="Calibri"/>
                <a:ea typeface="Calibri"/>
                <a:cs typeface="Calibri"/>
              </a:rPr>
              <a:t>egen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kompetens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och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erfarenhet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jämfört</a:t>
            </a:r>
            <a:r>
              <a:rPr lang="en-GB">
                <a:latin typeface="Calibri"/>
                <a:ea typeface="Calibri"/>
                <a:cs typeface="Calibri"/>
              </a:rPr>
              <a:t> med dessa </a:t>
            </a:r>
            <a:r>
              <a:rPr lang="en-GB" err="1">
                <a:latin typeface="Calibri"/>
                <a:ea typeface="Calibri"/>
                <a:cs typeface="Calibri"/>
              </a:rPr>
              <a:t>sektorfärdigheter</a:t>
            </a:r>
            <a:r>
              <a:rPr lang="en-GB">
                <a:latin typeface="Calibri"/>
                <a:ea typeface="Calibri"/>
                <a:cs typeface="Calibri"/>
              </a:rPr>
              <a:t>.</a:t>
            </a:r>
          </a:p>
          <a:p>
            <a:pPr marL="457200" indent="-457200">
              <a:buAutoNum type="arabicPeriod"/>
            </a:pPr>
            <a:r>
              <a:rPr lang="en-GB" b="1" noProof="0">
                <a:latin typeface="Calibri"/>
                <a:ea typeface="Calibri"/>
                <a:cs typeface="Calibri"/>
              </a:rPr>
              <a:t>Markera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luckor</a:t>
            </a:r>
            <a:r>
              <a:rPr lang="en-GB" b="1" noProof="0">
                <a:latin typeface="Calibri"/>
                <a:ea typeface="Calibri"/>
                <a:cs typeface="Calibri"/>
              </a:rPr>
              <a:t>: </a:t>
            </a:r>
            <a:r>
              <a:rPr lang="en-GB" noProof="0" err="1">
                <a:latin typeface="Calibri"/>
                <a:ea typeface="Calibri"/>
                <a:cs typeface="Calibri"/>
              </a:rPr>
              <a:t>Alla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fördigheter</a:t>
            </a:r>
            <a:r>
              <a:rPr lang="en-GB" noProof="0">
                <a:latin typeface="Calibri"/>
                <a:ea typeface="Calibri"/>
                <a:cs typeface="Calibri"/>
              </a:rPr>
              <a:t> med “N” </a:t>
            </a:r>
            <a:r>
              <a:rPr lang="en-GB" noProof="0" err="1">
                <a:latin typeface="Calibri"/>
                <a:ea typeface="Calibri"/>
                <a:cs typeface="Calibri"/>
              </a:rPr>
              <a:t>eller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kompetensnivå</a:t>
            </a:r>
            <a:r>
              <a:rPr lang="en-GB" noProof="0">
                <a:latin typeface="Calibri"/>
                <a:ea typeface="Calibri"/>
                <a:cs typeface="Calibri"/>
              </a:rPr>
              <a:t> &lt;3 </a:t>
            </a:r>
            <a:r>
              <a:rPr lang="en-GB" noProof="0" err="1">
                <a:latin typeface="Calibri"/>
                <a:ea typeface="Calibri"/>
                <a:cs typeface="Calibri"/>
              </a:rPr>
              <a:t>är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luckor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</a:p>
          <a:p>
            <a:pPr marL="457200" indent="-457200">
              <a:buAutoNum type="arabicPeriod"/>
            </a:pPr>
            <a:r>
              <a:rPr lang="en-GB" b="1" err="1">
                <a:latin typeface="Calibri"/>
                <a:ea typeface="Calibri"/>
                <a:cs typeface="Calibri"/>
              </a:rPr>
              <a:t>Granska</a:t>
            </a:r>
            <a:r>
              <a:rPr lang="en-GB" b="1"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latin typeface="Calibri"/>
                <a:ea typeface="Calibri"/>
                <a:cs typeface="Calibri"/>
              </a:rPr>
              <a:t>resultatet</a:t>
            </a:r>
            <a:r>
              <a:rPr lang="en-GB" b="1">
                <a:latin typeface="Calibri"/>
                <a:ea typeface="Calibri"/>
                <a:cs typeface="Calibri"/>
              </a:rPr>
              <a:t>: </a:t>
            </a:r>
            <a:r>
              <a:rPr lang="en-GB">
                <a:latin typeface="Calibri"/>
                <a:ea typeface="Calibri"/>
                <a:cs typeface="Calibri"/>
              </a:rPr>
              <a:t>Se </a:t>
            </a:r>
            <a:r>
              <a:rPr lang="en-GB" err="1">
                <a:latin typeface="Calibri"/>
                <a:ea typeface="Calibri"/>
                <a:cs typeface="Calibri"/>
              </a:rPr>
              <a:t>vilka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luckor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som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är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högprioriterade</a:t>
            </a:r>
            <a:r>
              <a:rPr lang="en-GB">
                <a:latin typeface="Calibri"/>
                <a:ea typeface="Calibri"/>
                <a:cs typeface="Calibri"/>
              </a:rPr>
              <a:t> för din </a:t>
            </a:r>
            <a:r>
              <a:rPr lang="en-GB" err="1">
                <a:latin typeface="Calibri"/>
                <a:ea typeface="Calibri"/>
                <a:cs typeface="Calibri"/>
              </a:rPr>
              <a:t>karriärväg</a:t>
            </a:r>
            <a:r>
              <a:rPr lang="en-GB">
                <a:latin typeface="Calibri"/>
                <a:ea typeface="Calibri"/>
                <a:cs typeface="Calibri"/>
              </a:rPr>
              <a:t>.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C91EDD-3088-4434-CE25-6965B6410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612771"/>
              </p:ext>
            </p:extLst>
          </p:nvPr>
        </p:nvGraphicFramePr>
        <p:xfrm>
          <a:off x="379615" y="1168400"/>
          <a:ext cx="10612940" cy="701964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653235">
                  <a:extLst>
                    <a:ext uri="{9D8B030D-6E8A-4147-A177-3AD203B41FA5}">
                      <a16:colId xmlns:a16="http://schemas.microsoft.com/office/drawing/2014/main" val="1057315091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2686735945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1984672407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1959206552"/>
                    </a:ext>
                  </a:extLst>
                </a:gridCol>
              </a:tblGrid>
              <a:tr h="701964">
                <a:tc>
                  <a:txBody>
                    <a:bodyPr/>
                    <a:lstStyle/>
                    <a:p>
                      <a:r>
                        <a:rPr lang="en-GB" noProof="0"/>
                        <a:t>Sektor – </a:t>
                      </a:r>
                      <a:r>
                        <a:rPr lang="en-GB" noProof="0" err="1"/>
                        <a:t>Krävd</a:t>
                      </a:r>
                      <a:r>
                        <a:rPr lang="en-GB" noProof="0"/>
                        <a:t> </a:t>
                      </a:r>
                      <a:r>
                        <a:rPr lang="en-GB" noProof="0" err="1"/>
                        <a:t>Färdighet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Har du den? (J/N)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err="1"/>
                        <a:t>Färdighetsniveau</a:t>
                      </a:r>
                      <a:r>
                        <a:rPr lang="en-GB" noProof="0"/>
                        <a:t> (1-5)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err="1"/>
                        <a:t>Utvecklingspriorität</a:t>
                      </a:r>
                      <a:r>
                        <a:rPr lang="en-GB" noProof="0"/>
                        <a:t> (</a:t>
                      </a:r>
                      <a:r>
                        <a:rPr lang="en-GB" noProof="0" err="1"/>
                        <a:t>Hög</a:t>
                      </a:r>
                      <a:r>
                        <a:rPr lang="en-GB" noProof="0"/>
                        <a:t>/Medel/</a:t>
                      </a:r>
                      <a:r>
                        <a:rPr lang="en-GB" noProof="0" err="1"/>
                        <a:t>Låg</a:t>
                      </a:r>
                      <a:r>
                        <a:rPr lang="en-GB" noProof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0436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714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308200-F8C7-8CD4-2C47-BB7C7EB55F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err="1">
                <a:latin typeface="Calibri"/>
                <a:ea typeface="Calibri"/>
                <a:cs typeface="Calibri"/>
              </a:rPr>
              <a:t>Överbrygga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luckor</a:t>
            </a:r>
            <a:r>
              <a:rPr lang="en-GB">
                <a:latin typeface="Calibri"/>
                <a:ea typeface="Calibri"/>
                <a:cs typeface="Calibri"/>
              </a:rPr>
              <a:t> - </a:t>
            </a:r>
            <a:r>
              <a:rPr lang="en-GB" err="1">
                <a:latin typeface="Calibri"/>
                <a:ea typeface="Calibri"/>
                <a:cs typeface="Calibri"/>
              </a:rPr>
              <a:t>Övning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224D4-55C4-9585-D57C-F1D5830074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en-GB" b="1" noProof="0" err="1">
                <a:latin typeface="Calibri"/>
                <a:ea typeface="Calibri"/>
                <a:cs typeface="Calibri"/>
              </a:rPr>
              <a:t>Uppgift</a:t>
            </a:r>
            <a:r>
              <a:rPr lang="en-GB" b="1" noProof="0">
                <a:latin typeface="Calibri"/>
                <a:ea typeface="Calibri"/>
                <a:cs typeface="Calibri"/>
              </a:rPr>
              <a:t>: </a:t>
            </a:r>
            <a:r>
              <a:rPr lang="en-GB" noProof="0" err="1">
                <a:latin typeface="Calibri"/>
                <a:ea typeface="Calibri"/>
                <a:cs typeface="Calibri"/>
              </a:rPr>
              <a:t>Fyll</a:t>
            </a:r>
            <a:r>
              <a:rPr lang="en-GB" noProof="0">
                <a:latin typeface="Calibri"/>
                <a:ea typeface="Calibri"/>
                <a:cs typeface="Calibri"/>
              </a:rPr>
              <a:t> I gap-</a:t>
            </a:r>
            <a:r>
              <a:rPr lang="en-GB" noProof="0" err="1">
                <a:latin typeface="Calibri"/>
                <a:ea typeface="Calibri"/>
                <a:cs typeface="Calibri"/>
              </a:rPr>
              <a:t>analysmatrisen</a:t>
            </a:r>
            <a:r>
              <a:rPr lang="en-GB" noProof="0">
                <a:latin typeface="Calibri"/>
                <a:ea typeface="Calibri"/>
                <a:cs typeface="Calibri"/>
              </a:rPr>
              <a:t> för din </a:t>
            </a:r>
            <a:r>
              <a:rPr lang="en-GB" noProof="0" err="1">
                <a:latin typeface="Calibri"/>
                <a:ea typeface="Calibri"/>
                <a:cs typeface="Calibri"/>
              </a:rPr>
              <a:t>valda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sektor</a:t>
            </a:r>
            <a:r>
              <a:rPr lang="en-GB" noProof="0">
                <a:latin typeface="Calibri"/>
                <a:ea typeface="Calibri"/>
                <a:cs typeface="Calibri"/>
              </a:rPr>
              <a:t> (</a:t>
            </a:r>
            <a:r>
              <a:rPr lang="en-GB" noProof="0" err="1">
                <a:latin typeface="Calibri"/>
                <a:ea typeface="Calibri"/>
                <a:cs typeface="Calibri"/>
              </a:rPr>
              <a:t>t.ex</a:t>
            </a:r>
            <a:r>
              <a:rPr lang="en-GB" noProof="0">
                <a:latin typeface="Calibri"/>
                <a:ea typeface="Calibri"/>
                <a:cs typeface="Calibri"/>
              </a:rPr>
              <a:t>. Förnybar </a:t>
            </a:r>
            <a:r>
              <a:rPr lang="en-GB" noProof="0" err="1">
                <a:latin typeface="Calibri"/>
                <a:ea typeface="Calibri"/>
                <a:cs typeface="Calibri"/>
              </a:rPr>
              <a:t>energi</a:t>
            </a:r>
            <a:r>
              <a:rPr lang="en-GB" noProof="0">
                <a:latin typeface="Calibri"/>
                <a:ea typeface="Calibri"/>
                <a:cs typeface="Calibri"/>
              </a:rPr>
              <a:t>)</a:t>
            </a:r>
          </a:p>
          <a:p>
            <a:endParaRPr lang="en-GB" noProof="0">
              <a:latin typeface="Calibri"/>
              <a:ea typeface="Calibri"/>
              <a:cs typeface="Calibri"/>
            </a:endParaRPr>
          </a:p>
          <a:p>
            <a:r>
              <a:rPr lang="en-GB" b="1" noProof="0" err="1">
                <a:latin typeface="Calibri"/>
                <a:ea typeface="Calibri"/>
                <a:cs typeface="Calibri"/>
              </a:rPr>
              <a:t>Grupparbete</a:t>
            </a:r>
            <a:r>
              <a:rPr lang="en-GB" b="1" noProof="0">
                <a:latin typeface="Calibri"/>
                <a:ea typeface="Calibri"/>
                <a:cs typeface="Calibri"/>
              </a:rPr>
              <a:t>: </a:t>
            </a:r>
            <a:r>
              <a:rPr lang="en-GB" noProof="0">
                <a:latin typeface="Calibri"/>
                <a:ea typeface="Calibri"/>
                <a:cs typeface="Calibri"/>
              </a:rPr>
              <a:t>I par, </a:t>
            </a:r>
            <a:r>
              <a:rPr lang="en-GB" noProof="0" err="1">
                <a:latin typeface="Calibri"/>
                <a:ea typeface="Calibri"/>
                <a:cs typeface="Calibri"/>
              </a:rPr>
              <a:t>jämför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matriser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diskutera</a:t>
            </a:r>
            <a:r>
              <a:rPr lang="en-GB" noProof="0">
                <a:latin typeface="Calibri"/>
                <a:ea typeface="Calibri"/>
                <a:cs typeface="Calibri"/>
              </a:rPr>
              <a:t>:</a:t>
            </a:r>
          </a:p>
          <a:p>
            <a:pPr marL="400050" indent="-400050">
              <a:buAutoNum type="romanLcPeriod"/>
            </a:pPr>
            <a:r>
              <a:rPr lang="en-GB" err="1">
                <a:latin typeface="Calibri"/>
                <a:ea typeface="Calibri"/>
                <a:cs typeface="Calibri"/>
              </a:rPr>
              <a:t>Vilka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högpriorterade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luckor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överraskade</a:t>
            </a:r>
            <a:r>
              <a:rPr lang="en-GB">
                <a:latin typeface="Calibri"/>
                <a:ea typeface="Calibri"/>
                <a:cs typeface="Calibri"/>
              </a:rPr>
              <a:t> dig?</a:t>
            </a:r>
          </a:p>
          <a:p>
            <a:pPr marL="400050" indent="-400050">
              <a:buAutoNum type="romanLcPeriod"/>
            </a:pPr>
            <a:r>
              <a:rPr lang="en-GB" noProof="0" err="1">
                <a:latin typeface="Calibri"/>
                <a:ea typeface="Calibri"/>
                <a:cs typeface="Calibri"/>
              </a:rPr>
              <a:t>Vilka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snabba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vinster</a:t>
            </a:r>
            <a:r>
              <a:rPr lang="en-GB" noProof="0">
                <a:latin typeface="Calibri"/>
                <a:ea typeface="Calibri"/>
                <a:cs typeface="Calibri"/>
              </a:rPr>
              <a:t> (</a:t>
            </a:r>
            <a:r>
              <a:rPr lang="en-GB" noProof="0" err="1">
                <a:latin typeface="Calibri"/>
                <a:ea typeface="Calibri"/>
                <a:cs typeface="Calibri"/>
              </a:rPr>
              <a:t>lågt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hängande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frukter</a:t>
            </a:r>
            <a:r>
              <a:rPr lang="en-GB" noProof="0">
                <a:latin typeface="Calibri"/>
                <a:ea typeface="Calibri"/>
                <a:cs typeface="Calibri"/>
              </a:rPr>
              <a:t>) </a:t>
            </a:r>
            <a:r>
              <a:rPr lang="en-GB" noProof="0" err="1">
                <a:latin typeface="Calibri"/>
                <a:ea typeface="Calibri"/>
                <a:cs typeface="Calibri"/>
              </a:rPr>
              <a:t>kan</a:t>
            </a:r>
            <a:r>
              <a:rPr lang="en-GB" noProof="0">
                <a:latin typeface="Calibri"/>
                <a:ea typeface="Calibri"/>
                <a:cs typeface="Calibri"/>
              </a:rPr>
              <a:t> du </a:t>
            </a:r>
            <a:r>
              <a:rPr lang="en-GB" noProof="0" err="1">
                <a:latin typeface="Calibri"/>
                <a:ea typeface="Calibri"/>
                <a:cs typeface="Calibri"/>
              </a:rPr>
              <a:t>börja</a:t>
            </a:r>
            <a:r>
              <a:rPr lang="en-GB" noProof="0">
                <a:latin typeface="Calibri"/>
                <a:ea typeface="Calibri"/>
                <a:cs typeface="Calibri"/>
              </a:rPr>
              <a:t> med </a:t>
            </a:r>
            <a:r>
              <a:rPr lang="en-GB" noProof="0" err="1">
                <a:latin typeface="Calibri"/>
                <a:ea typeface="Calibri"/>
                <a:cs typeface="Calibri"/>
              </a:rPr>
              <a:t>direkt</a:t>
            </a:r>
            <a:r>
              <a:rPr lang="en-GB">
                <a:latin typeface="Calibri"/>
                <a:ea typeface="Calibri"/>
                <a:cs typeface="Calibri"/>
              </a:rPr>
              <a:t>?</a:t>
            </a:r>
          </a:p>
          <a:p>
            <a:pPr marL="400050" indent="-400050">
              <a:buAutoNum type="romanLcPeriod"/>
            </a:pPr>
            <a:r>
              <a:rPr lang="en-GB" noProof="0" err="1">
                <a:latin typeface="Calibri"/>
                <a:ea typeface="Calibri"/>
                <a:cs typeface="Calibri"/>
              </a:rPr>
              <a:t>Vilka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på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medel</a:t>
            </a:r>
            <a:r>
              <a:rPr lang="en-GB" noProof="0">
                <a:latin typeface="Calibri"/>
                <a:ea typeface="Calibri"/>
                <a:cs typeface="Calibri"/>
              </a:rPr>
              <a:t>/</a:t>
            </a:r>
            <a:r>
              <a:rPr lang="en-GB" noProof="0" err="1">
                <a:latin typeface="Calibri"/>
                <a:ea typeface="Calibri"/>
                <a:cs typeface="Calibri"/>
              </a:rPr>
              <a:t>hög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nivå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kräver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långsiktiga</a:t>
            </a:r>
            <a:r>
              <a:rPr lang="en-GB" noProof="0">
                <a:latin typeface="Calibri"/>
                <a:ea typeface="Calibri"/>
                <a:cs typeface="Calibri"/>
              </a:rPr>
              <a:t> planer?</a:t>
            </a:r>
          </a:p>
          <a:p>
            <a:endParaRPr lang="en-GB" noProof="0">
              <a:latin typeface="Calibri"/>
              <a:ea typeface="Calibri"/>
              <a:cs typeface="Calibri"/>
            </a:endParaRPr>
          </a:p>
          <a:p>
            <a:r>
              <a:rPr lang="en-GB" b="1" noProof="0" err="1">
                <a:latin typeface="Calibri"/>
                <a:ea typeface="Calibri"/>
                <a:cs typeface="Calibri"/>
              </a:rPr>
              <a:t>Resultat</a:t>
            </a:r>
            <a:r>
              <a:rPr lang="en-GB" b="1" noProof="0">
                <a:latin typeface="Calibri"/>
                <a:ea typeface="Calibri"/>
                <a:cs typeface="Calibri"/>
              </a:rPr>
              <a:t>: </a:t>
            </a:r>
            <a:r>
              <a:rPr lang="en-GB" noProof="0" err="1">
                <a:latin typeface="Calibri"/>
                <a:ea typeface="Calibri"/>
                <a:cs typeface="Calibri"/>
              </a:rPr>
              <a:t>Varje</a:t>
            </a:r>
            <a:r>
              <a:rPr lang="en-GB" noProof="0">
                <a:latin typeface="Calibri"/>
                <a:ea typeface="Calibri"/>
                <a:cs typeface="Calibri"/>
              </a:rPr>
              <a:t> par </a:t>
            </a:r>
            <a:r>
              <a:rPr lang="en-GB" noProof="0" err="1">
                <a:latin typeface="Calibri"/>
                <a:ea typeface="Calibri"/>
                <a:cs typeface="Calibri"/>
              </a:rPr>
              <a:t>delar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sina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två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främsta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utvecklingsprioriteringar</a:t>
            </a:r>
            <a:r>
              <a:rPr lang="en-GB" noProof="0">
                <a:latin typeface="Calibri"/>
                <a:ea typeface="Calibri"/>
                <a:cs typeface="Calibri"/>
              </a:rPr>
              <a:t> med </a:t>
            </a:r>
            <a:r>
              <a:rPr lang="en-GB" noProof="0" err="1">
                <a:latin typeface="Calibri"/>
                <a:ea typeface="Calibri"/>
                <a:cs typeface="Calibri"/>
              </a:rPr>
              <a:t>gruppen</a:t>
            </a:r>
            <a:endParaRPr lang="en-GB" b="1" noProof="0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Placeholder 7" descr="A drawing of a map of a challenge&#10;&#10;AI-generated content may be incorrect.">
            <a:extLst>
              <a:ext uri="{FF2B5EF4-FFF2-40B4-BE49-F238E27FC236}">
                <a16:creationId xmlns:a16="http://schemas.microsoft.com/office/drawing/2014/main" id="{AB770DB5-D1F6-C38E-1E2E-74297F00584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290" r="28290"/>
          <a:stretch>
            <a:fillRect/>
          </a:stretch>
        </p:blipFill>
        <p:spPr>
          <a:xfrm>
            <a:off x="7861300" y="-1"/>
            <a:ext cx="4330700" cy="6858001"/>
          </a:xfrm>
        </p:spPr>
      </p:pic>
    </p:spTree>
    <p:extLst>
      <p:ext uri="{BB962C8B-B14F-4D97-AF65-F5344CB8AC3E}">
        <p14:creationId xmlns:p14="http://schemas.microsoft.com/office/powerpoint/2010/main" val="4115487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76EF7-1CE7-ADFA-15C3-AC3A1381B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A47D97-16E6-25EF-1F0B-E2FDA3ABE4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8729847" cy="1762299"/>
          </a:xfrm>
        </p:spPr>
        <p:txBody>
          <a:bodyPr lIns="91440" tIns="45720" rIns="91440" bIns="45720" anchor="t"/>
          <a:lstStyle/>
          <a:p>
            <a:r>
              <a:rPr lang="en-GB" dirty="0">
                <a:latin typeface="+mn-lt"/>
              </a:rPr>
              <a:t>DELMOMENT </a:t>
            </a:r>
            <a:r>
              <a:rPr lang="en-GB" noProof="0" dirty="0">
                <a:latin typeface="+mn-lt"/>
              </a:rPr>
              <a:t>2.4: Skapa din </a:t>
            </a:r>
            <a:r>
              <a:rPr lang="en-GB" noProof="0" dirty="0" err="1">
                <a:latin typeface="+mn-lt"/>
              </a:rPr>
              <a:t>personliga</a:t>
            </a:r>
            <a:r>
              <a:rPr lang="en-GB" noProof="0" dirty="0">
                <a:latin typeface="+mn-lt"/>
              </a:rPr>
              <a:t> </a:t>
            </a:r>
            <a:r>
              <a:rPr lang="en-GB" noProof="0" dirty="0" err="1">
                <a:latin typeface="+mn-lt"/>
              </a:rPr>
              <a:t>lärprofil</a:t>
            </a:r>
            <a:endParaRPr lang="en-GB" noProof="0" dirty="0"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01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9D6FD5-FC35-2B68-C8D6-C57A3A4E15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64163"/>
            <a:ext cx="9829323" cy="483986"/>
          </a:xfrm>
        </p:spPr>
        <p:txBody>
          <a:bodyPr lIns="91440" tIns="45720" rIns="91440" bIns="45720" anchor="t"/>
          <a:lstStyle/>
          <a:p>
            <a:r>
              <a:rPr lang="en-GB" noProof="0">
                <a:latin typeface="Calibri"/>
                <a:ea typeface="Calibri"/>
                <a:cs typeface="Calibri"/>
              </a:rPr>
              <a:t>Vad </a:t>
            </a:r>
            <a:r>
              <a:rPr lang="en-GB" noProof="0" err="1">
                <a:latin typeface="Calibri"/>
                <a:ea typeface="Calibri"/>
                <a:cs typeface="Calibri"/>
              </a:rPr>
              <a:t>är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personlig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lärprofil</a:t>
            </a:r>
            <a:r>
              <a:rPr lang="en-GB" noProof="0"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64D3D-5ED5-52A6-3E01-5331B45DA7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151467"/>
            <a:ext cx="11450304" cy="4541968"/>
          </a:xfrm>
        </p:spPr>
        <p:txBody>
          <a:bodyPr lIns="91440" tIns="45720" rIns="91440" bIns="45720" anchor="t"/>
          <a:lstStyle/>
          <a:p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En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snabböversikt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av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“dig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som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lärande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”,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som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kombinerar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noProof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n-GB" noProof="0" err="1">
                <a:latin typeface="Calibri"/>
                <a:ea typeface="Calibri"/>
                <a:cs typeface="Calibri"/>
              </a:rPr>
              <a:t>Styrkor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noProof="0">
                <a:latin typeface="Calibri"/>
                <a:ea typeface="Calibri"/>
                <a:cs typeface="Calibri"/>
              </a:rPr>
              <a:t> du </a:t>
            </a:r>
            <a:r>
              <a:rPr lang="en-GB" noProof="0" err="1">
                <a:latin typeface="Calibri"/>
                <a:ea typeface="Calibri"/>
                <a:cs typeface="Calibri"/>
              </a:rPr>
              <a:t>har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kartlagt</a:t>
            </a:r>
            <a:endParaRPr lang="en-GB" noProof="0"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Intressen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och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motivationer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n-GB" noProof="0">
                <a:latin typeface="Calibri"/>
                <a:ea typeface="Calibri"/>
                <a:cs typeface="Calibri"/>
              </a:rPr>
              <a:t>Hinder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stöd</a:t>
            </a:r>
            <a:r>
              <a:rPr lang="en-GB" noProof="0">
                <a:latin typeface="Calibri"/>
                <a:ea typeface="Calibri"/>
                <a:cs typeface="Calibri"/>
              </a:rPr>
              <a:t> du </a:t>
            </a:r>
            <a:r>
              <a:rPr lang="en-GB" noProof="0" err="1">
                <a:latin typeface="Calibri"/>
                <a:ea typeface="Calibri"/>
                <a:cs typeface="Calibri"/>
              </a:rPr>
              <a:t>behöver</a:t>
            </a:r>
            <a:endParaRPr lang="en-GB" noProof="0">
              <a:latin typeface="Calibri"/>
              <a:ea typeface="Calibri"/>
              <a:cs typeface="Calibri"/>
            </a:endParaRPr>
          </a:p>
          <a:p>
            <a:endParaRPr lang="en-GB" noProof="0">
              <a:latin typeface="Calibri"/>
              <a:ea typeface="Calibri"/>
              <a:cs typeface="Calibri"/>
            </a:endParaRPr>
          </a:p>
          <a:p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Nyckelkomponenter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din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profil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n-GB" b="1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och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erfarenheter</a:t>
            </a:r>
            <a:r>
              <a:rPr lang="en-GB" b="1" noProof="0">
                <a:latin typeface="Calibri"/>
                <a:ea typeface="Calibri"/>
                <a:cs typeface="Calibri"/>
              </a:rPr>
              <a:t>: </a:t>
            </a:r>
            <a:r>
              <a:rPr lang="en-GB" noProof="0">
                <a:latin typeface="Calibri"/>
                <a:ea typeface="Calibri"/>
                <a:cs typeface="Calibri"/>
              </a:rPr>
              <a:t>Lyft </a:t>
            </a:r>
            <a:r>
              <a:rPr lang="en-GB" noProof="0" err="1">
                <a:latin typeface="Calibri"/>
                <a:ea typeface="Calibri"/>
                <a:cs typeface="Calibri"/>
              </a:rPr>
              <a:t>fram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dina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främsta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tekniska</a:t>
            </a:r>
            <a:r>
              <a:rPr lang="en-GB" noProof="0">
                <a:latin typeface="Calibri"/>
                <a:ea typeface="Calibri"/>
                <a:cs typeface="Calibri"/>
              </a:rPr>
              <a:t>, </a:t>
            </a:r>
            <a:r>
              <a:rPr lang="en-GB" noProof="0" err="1">
                <a:latin typeface="Calibri"/>
                <a:ea typeface="Calibri"/>
                <a:cs typeface="Calibri"/>
              </a:rPr>
              <a:t>överförbara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mjuka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färdigheter</a:t>
            </a:r>
            <a:endParaRPr lang="en-GB" noProof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n-GB" b="1" err="1">
                <a:latin typeface="Calibri"/>
                <a:ea typeface="Calibri"/>
                <a:cs typeface="Calibri"/>
              </a:rPr>
              <a:t>Lärpreferenser</a:t>
            </a:r>
            <a:r>
              <a:rPr lang="en-GB" b="1">
                <a:latin typeface="Calibri"/>
                <a:ea typeface="Calibri"/>
                <a:cs typeface="Calibri"/>
              </a:rPr>
              <a:t>: </a:t>
            </a:r>
            <a:r>
              <a:rPr lang="en-GB">
                <a:latin typeface="Calibri"/>
                <a:ea typeface="Calibri"/>
                <a:cs typeface="Calibri"/>
              </a:rPr>
              <a:t>Hur du </a:t>
            </a:r>
            <a:r>
              <a:rPr lang="en-GB" err="1">
                <a:latin typeface="Calibri"/>
                <a:ea typeface="Calibri"/>
                <a:cs typeface="Calibri"/>
              </a:rPr>
              <a:t>föredrar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att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lära</a:t>
            </a:r>
            <a:r>
              <a:rPr lang="en-GB">
                <a:latin typeface="Calibri"/>
                <a:ea typeface="Calibri"/>
                <a:cs typeface="Calibri"/>
              </a:rPr>
              <a:t> dig (workshops, video, </a:t>
            </a:r>
            <a:r>
              <a:rPr lang="en-GB" err="1">
                <a:latin typeface="Calibri"/>
                <a:ea typeface="Calibri"/>
                <a:cs typeface="Calibri"/>
              </a:rPr>
              <a:t>praktiskt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arbete</a:t>
            </a:r>
            <a:r>
              <a:rPr lang="en-GB">
                <a:latin typeface="Calibri"/>
                <a:ea typeface="Calibri"/>
                <a:cs typeface="Calibri"/>
              </a:rPr>
              <a:t>)</a:t>
            </a: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n-GB" b="1" noProof="0" err="1">
                <a:latin typeface="Calibri"/>
                <a:ea typeface="Calibri"/>
                <a:cs typeface="Calibri"/>
              </a:rPr>
              <a:t>Mål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och</a:t>
            </a:r>
            <a:r>
              <a:rPr lang="en-GB" b="1" noProof="0"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latin typeface="Calibri"/>
                <a:ea typeface="Calibri"/>
                <a:cs typeface="Calibri"/>
              </a:rPr>
              <a:t>ambitioner</a:t>
            </a:r>
            <a:r>
              <a:rPr lang="en-GB" b="1" noProof="0">
                <a:latin typeface="Calibri"/>
                <a:ea typeface="Calibri"/>
                <a:cs typeface="Calibri"/>
              </a:rPr>
              <a:t>: </a:t>
            </a:r>
            <a:r>
              <a:rPr lang="en-GB" noProof="0" err="1">
                <a:latin typeface="Calibri"/>
                <a:ea typeface="Calibri"/>
                <a:cs typeface="Calibri"/>
              </a:rPr>
              <a:t>Kortsi</a:t>
            </a:r>
            <a:r>
              <a:rPr lang="en-GB" err="1">
                <a:latin typeface="Calibri"/>
                <a:ea typeface="Calibri"/>
                <a:cs typeface="Calibri"/>
              </a:rPr>
              <a:t>ktiga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och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långsiktiga</a:t>
            </a:r>
            <a:endParaRPr lang="en-GB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n-GB" b="1" noProof="0" err="1">
                <a:latin typeface="Calibri"/>
                <a:ea typeface="Calibri"/>
                <a:cs typeface="Calibri"/>
              </a:rPr>
              <a:t>Potentiella</a:t>
            </a:r>
            <a:r>
              <a:rPr lang="en-GB" b="1" noProof="0">
                <a:latin typeface="Calibri"/>
                <a:ea typeface="Calibri"/>
                <a:cs typeface="Calibri"/>
              </a:rPr>
              <a:t> hinder: </a:t>
            </a:r>
            <a:r>
              <a:rPr lang="en-GB" noProof="0" err="1">
                <a:latin typeface="Calibri"/>
                <a:ea typeface="Calibri"/>
                <a:cs typeface="Calibri"/>
              </a:rPr>
              <a:t>Tidsbegränsningar</a:t>
            </a:r>
            <a:r>
              <a:rPr lang="en-GB" noProof="0">
                <a:latin typeface="Calibri"/>
                <a:ea typeface="Calibri"/>
                <a:cs typeface="Calibri"/>
              </a:rPr>
              <a:t>, digital </a:t>
            </a:r>
            <a:r>
              <a:rPr lang="en-GB" noProof="0" err="1">
                <a:latin typeface="Calibri"/>
                <a:ea typeface="Calibri"/>
                <a:cs typeface="Calibri"/>
              </a:rPr>
              <a:t>tillgång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bristande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självförtroende</a:t>
            </a:r>
            <a:endParaRPr lang="en-GB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n-GB" b="1" noProof="0" err="1">
                <a:latin typeface="Calibri"/>
                <a:ea typeface="Calibri"/>
                <a:cs typeface="Calibri"/>
              </a:rPr>
              <a:t>Stödstrategier</a:t>
            </a:r>
            <a:r>
              <a:rPr lang="en-GB" b="1" noProof="0">
                <a:latin typeface="Calibri"/>
                <a:ea typeface="Calibri"/>
                <a:cs typeface="Calibri"/>
              </a:rPr>
              <a:t>: </a:t>
            </a:r>
            <a:r>
              <a:rPr lang="en-GB" noProof="0" err="1">
                <a:latin typeface="Calibri"/>
                <a:ea typeface="Calibri"/>
                <a:cs typeface="Calibri"/>
              </a:rPr>
              <a:t>Mentorer</a:t>
            </a:r>
            <a:r>
              <a:rPr lang="en-GB" noProof="0">
                <a:latin typeface="Calibri"/>
                <a:ea typeface="Calibri"/>
                <a:cs typeface="Calibri"/>
              </a:rPr>
              <a:t>, </a:t>
            </a:r>
            <a:r>
              <a:rPr lang="en-GB" noProof="0" err="1">
                <a:latin typeface="Calibri"/>
                <a:ea typeface="Calibri"/>
                <a:cs typeface="Calibri"/>
              </a:rPr>
              <a:t>kamratgrupper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digitala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vertyg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9754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E244E2-E7E5-946B-7D17-69F8A0FCB7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6237" y="1466691"/>
            <a:ext cx="6148631" cy="369333"/>
          </a:xfrm>
        </p:spPr>
        <p:txBody>
          <a:bodyPr/>
          <a:lstStyle/>
          <a:p>
            <a:r>
              <a:rPr lang="en-GB" noProof="0" err="1">
                <a:latin typeface="Calibri"/>
                <a:ea typeface="Calibri"/>
                <a:cs typeface="Calibri"/>
              </a:rPr>
              <a:t>Samla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dina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noProof="0">
                <a:latin typeface="Calibri"/>
                <a:ea typeface="Calibri"/>
                <a:cs typeface="Calibri"/>
              </a:rPr>
              <a:t>, </a:t>
            </a:r>
            <a:r>
              <a:rPr lang="en-GB" noProof="0" err="1">
                <a:latin typeface="Calibri"/>
                <a:ea typeface="Calibri"/>
                <a:cs typeface="Calibri"/>
              </a:rPr>
              <a:t>dina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mål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vad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marknade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behöver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A8AA01-0AE6-0036-5C98-A25BCA415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242" y="1102129"/>
            <a:ext cx="6047032" cy="353369"/>
          </a:xfrm>
        </p:spPr>
        <p:txBody>
          <a:bodyPr/>
          <a:lstStyle/>
          <a:p>
            <a:r>
              <a:rPr lang="en-GB" noProof="0">
                <a:latin typeface="Calibri"/>
                <a:ea typeface="Calibri"/>
                <a:cs typeface="Calibri"/>
              </a:rPr>
              <a:t>1. </a:t>
            </a:r>
            <a:r>
              <a:rPr lang="en-GB" noProof="0" err="1">
                <a:latin typeface="Calibri"/>
                <a:ea typeface="Calibri"/>
                <a:cs typeface="Calibri"/>
              </a:rPr>
              <a:t>Samla</a:t>
            </a:r>
            <a:r>
              <a:rPr lang="en-GB" noProof="0">
                <a:latin typeface="Calibri"/>
                <a:ea typeface="Calibri"/>
                <a:cs typeface="Calibri"/>
              </a:rPr>
              <a:t> din material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69935-78D7-277F-A140-082F050DF6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noProof="0" err="1">
                <a:latin typeface="Calibri"/>
                <a:ea typeface="Calibri"/>
                <a:cs typeface="Calibri"/>
              </a:rPr>
              <a:t>Utveckla</a:t>
            </a:r>
            <a:r>
              <a:rPr lang="en-GB" noProof="0">
                <a:latin typeface="Calibri"/>
                <a:ea typeface="Calibri"/>
                <a:cs typeface="Calibri"/>
              </a:rPr>
              <a:t> din </a:t>
            </a:r>
            <a:r>
              <a:rPr lang="en-GB" noProof="0" err="1">
                <a:latin typeface="Calibri"/>
                <a:ea typeface="Calibri"/>
                <a:cs typeface="Calibri"/>
              </a:rPr>
              <a:t>profil</a:t>
            </a:r>
            <a:r>
              <a:rPr lang="en-GB" noProof="0">
                <a:latin typeface="Calibri"/>
                <a:ea typeface="Calibri"/>
                <a:cs typeface="Calibri"/>
              </a:rPr>
              <a:t> - </a:t>
            </a:r>
            <a:r>
              <a:rPr lang="en-GB">
                <a:latin typeface="Calibri"/>
                <a:ea typeface="Calibri"/>
                <a:cs typeface="Calibri"/>
              </a:rPr>
              <a:t>p</a:t>
            </a:r>
            <a:r>
              <a:rPr lang="en-GB" noProof="0" err="1">
                <a:latin typeface="Calibri"/>
                <a:ea typeface="Calibri"/>
                <a:cs typeface="Calibri"/>
              </a:rPr>
              <a:t>rocessen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832E85-99C1-28CA-F158-5B1BF519A9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78629" y="4469372"/>
            <a:ext cx="6974708" cy="534085"/>
          </a:xfrm>
        </p:spPr>
        <p:txBody>
          <a:bodyPr/>
          <a:lstStyle/>
          <a:p>
            <a:r>
              <a:rPr lang="en-GB" noProof="0">
                <a:latin typeface="Calibri"/>
                <a:ea typeface="Calibri"/>
                <a:cs typeface="Calibri"/>
              </a:rPr>
              <a:t>Dela </a:t>
            </a:r>
            <a:r>
              <a:rPr lang="en-GB" noProof="0" err="1">
                <a:latin typeface="Calibri"/>
                <a:ea typeface="Calibri"/>
                <a:cs typeface="Calibri"/>
              </a:rPr>
              <a:t>ditt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utkast</a:t>
            </a:r>
            <a:r>
              <a:rPr lang="en-GB" noProof="0">
                <a:latin typeface="Calibri"/>
                <a:ea typeface="Calibri"/>
                <a:cs typeface="Calibri"/>
              </a:rPr>
              <a:t> med </a:t>
            </a:r>
            <a:r>
              <a:rPr lang="en-GB" noProof="0" err="1">
                <a:latin typeface="Calibri"/>
                <a:ea typeface="Calibri"/>
                <a:cs typeface="Calibri"/>
              </a:rPr>
              <a:t>en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kollega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eller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utbildare</a:t>
            </a:r>
            <a:r>
              <a:rPr lang="en-GB" noProof="0">
                <a:latin typeface="Calibri"/>
                <a:ea typeface="Calibri"/>
                <a:cs typeface="Calibri"/>
              </a:rPr>
              <a:t>. </a:t>
            </a:r>
            <a:r>
              <a:rPr lang="en-GB" noProof="0" err="1">
                <a:latin typeface="Calibri"/>
                <a:ea typeface="Calibri"/>
                <a:cs typeface="Calibri"/>
              </a:rPr>
              <a:t>Få</a:t>
            </a:r>
            <a:r>
              <a:rPr lang="en-GB" noProof="0">
                <a:latin typeface="Calibri"/>
                <a:ea typeface="Calibri"/>
                <a:cs typeface="Calibri"/>
              </a:rPr>
              <a:t> feedback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gör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ändringar</a:t>
            </a:r>
            <a:r>
              <a:rPr lang="en-GB" noProof="0">
                <a:latin typeface="Calibri"/>
                <a:ea typeface="Calibri"/>
                <a:cs typeface="Calibri"/>
              </a:rPr>
              <a:t> vid </a:t>
            </a:r>
            <a:r>
              <a:rPr lang="en-GB" noProof="0" err="1">
                <a:latin typeface="Calibri"/>
                <a:ea typeface="Calibri"/>
                <a:cs typeface="Calibri"/>
              </a:rPr>
              <a:t>behov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  <a:endParaRPr lang="en-GB" b="1" noProof="0">
              <a:solidFill>
                <a:srgbClr val="E6442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EE503E-1275-1CA6-9EF0-415C701575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6237" y="1912653"/>
            <a:ext cx="6047033" cy="305065"/>
          </a:xfrm>
        </p:spPr>
        <p:txBody>
          <a:bodyPr/>
          <a:lstStyle/>
          <a:p>
            <a:r>
              <a:rPr lang="en-GB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2. </a:t>
            </a:r>
            <a:r>
              <a:rPr lang="en-GB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Välj</a:t>
            </a:r>
            <a:r>
              <a:rPr lang="en-GB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ett</a:t>
            </a:r>
            <a:r>
              <a:rPr lang="en-GB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format </a:t>
            </a:r>
            <a:r>
              <a:rPr lang="en-GB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passar</a:t>
            </a:r>
            <a:r>
              <a:rPr lang="en-GB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dig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747A25-603D-C3E2-9182-97C817D9F9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6237" y="5496288"/>
            <a:ext cx="6974707" cy="997464"/>
          </a:xfrm>
        </p:spPr>
        <p:txBody>
          <a:bodyPr/>
          <a:lstStyle/>
          <a:p>
            <a:r>
              <a:rPr lang="en-GB" noProof="0" err="1">
                <a:latin typeface="Calibri"/>
                <a:ea typeface="Calibri"/>
                <a:cs typeface="Calibri"/>
              </a:rPr>
              <a:t>Uppdatera</a:t>
            </a:r>
            <a:r>
              <a:rPr lang="en-GB" noProof="0">
                <a:latin typeface="Calibri"/>
                <a:ea typeface="Calibri"/>
                <a:cs typeface="Calibri"/>
              </a:rPr>
              <a:t> din </a:t>
            </a:r>
            <a:r>
              <a:rPr lang="en-GB" noProof="0" err="1">
                <a:latin typeface="Calibri"/>
                <a:ea typeface="Calibri"/>
                <a:cs typeface="Calibri"/>
              </a:rPr>
              <a:t>profil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när</a:t>
            </a:r>
            <a:r>
              <a:rPr lang="en-GB" noProof="0">
                <a:latin typeface="Calibri"/>
                <a:ea typeface="Calibri"/>
                <a:cs typeface="Calibri"/>
              </a:rPr>
              <a:t> du </a:t>
            </a:r>
            <a:r>
              <a:rPr lang="en-GB" noProof="0" err="1">
                <a:latin typeface="Calibri"/>
                <a:ea typeface="Calibri"/>
                <a:cs typeface="Calibri"/>
              </a:rPr>
              <a:t>får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nya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färdigheter</a:t>
            </a:r>
            <a:r>
              <a:rPr lang="en-GB" noProof="0">
                <a:latin typeface="Calibri"/>
                <a:ea typeface="Calibri"/>
                <a:cs typeface="Calibri"/>
              </a:rPr>
              <a:t>, stalls </a:t>
            </a:r>
            <a:r>
              <a:rPr lang="en-GB" noProof="0" err="1">
                <a:latin typeface="Calibri"/>
                <a:ea typeface="Calibri"/>
                <a:cs typeface="Calibri"/>
              </a:rPr>
              <a:t>inför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nya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utmaningar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eller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sätter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nya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mål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18E823B-DF16-E7AC-2716-3551D9C5335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237" y="5143500"/>
            <a:ext cx="6047032" cy="301400"/>
          </a:xfrm>
        </p:spPr>
        <p:txBody>
          <a:bodyPr/>
          <a:lstStyle/>
          <a:p>
            <a:r>
              <a:rPr lang="en-GB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5. </a:t>
            </a:r>
            <a:r>
              <a:rPr lang="en-GB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Granska</a:t>
            </a:r>
            <a:r>
              <a:rPr lang="en-GB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uppdatera</a:t>
            </a:r>
            <a:endParaRPr lang="en-GB" noProof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Placeholder 11" descr="A person holding a tablet and looking at a white board&#10;&#10;AI-generated content may be incorrect.">
            <a:extLst>
              <a:ext uri="{FF2B5EF4-FFF2-40B4-BE49-F238E27FC236}">
                <a16:creationId xmlns:a16="http://schemas.microsoft.com/office/drawing/2014/main" id="{EF982CB0-FD5E-23A6-D6EA-A5B94AF9687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25138"/>
          <a:stretch>
            <a:fillRect/>
          </a:stretch>
        </p:blipFill>
        <p:spPr>
          <a:xfrm>
            <a:off x="7804150" y="1102129"/>
            <a:ext cx="4387850" cy="5597236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A03EEB-1E5F-626E-E5E6-CE635985411E}"/>
              </a:ext>
            </a:extLst>
          </p:cNvPr>
          <p:cNvSpPr txBox="1"/>
          <p:nvPr/>
        </p:nvSpPr>
        <p:spPr>
          <a:xfrm>
            <a:off x="626237" y="293505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3.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Fyll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varje</a:t>
            </a:r>
            <a:r>
              <a:rPr lang="en-GB" b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sektion</a:t>
            </a:r>
            <a:endParaRPr lang="en-GB" b="1" noProof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ED7956-39AA-BF82-8111-B03DACC5C12B}"/>
              </a:ext>
            </a:extLst>
          </p:cNvPr>
          <p:cNvSpPr txBox="1"/>
          <p:nvPr/>
        </p:nvSpPr>
        <p:spPr>
          <a:xfrm>
            <a:off x="626237" y="40394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4. Dela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och</a:t>
            </a:r>
            <a:r>
              <a:rPr lang="en-GB" b="1" noProof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förbättra</a:t>
            </a:r>
            <a:endParaRPr lang="en-GB" b="1" noProof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C81FB9-0664-347C-A904-133F9B937000}"/>
              </a:ext>
            </a:extLst>
          </p:cNvPr>
          <p:cNvSpPr txBox="1"/>
          <p:nvPr/>
        </p:nvSpPr>
        <p:spPr>
          <a:xfrm>
            <a:off x="626237" y="2216609"/>
            <a:ext cx="7027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noProof="0">
                <a:latin typeface="Calibri"/>
                <a:ea typeface="Calibri"/>
                <a:cs typeface="Calibri"/>
              </a:rPr>
              <a:t>Du </a:t>
            </a:r>
            <a:r>
              <a:rPr lang="en-GB" noProof="0" err="1">
                <a:latin typeface="Calibri"/>
                <a:ea typeface="Calibri"/>
                <a:cs typeface="Calibri"/>
              </a:rPr>
              <a:t>kan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använda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ett</a:t>
            </a:r>
            <a:r>
              <a:rPr lang="en-GB" noProof="0">
                <a:latin typeface="Calibri"/>
                <a:ea typeface="Calibri"/>
                <a:cs typeface="Calibri"/>
              </a:rPr>
              <a:t> work-document, </a:t>
            </a:r>
            <a:r>
              <a:rPr lang="en-GB" noProof="0" err="1">
                <a:latin typeface="Calibri"/>
                <a:ea typeface="Calibri"/>
                <a:cs typeface="Calibri"/>
              </a:rPr>
              <a:t>en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PoerPOint</a:t>
            </a:r>
            <a:r>
              <a:rPr lang="en-GB" noProof="0">
                <a:latin typeface="Calibri"/>
                <a:ea typeface="Calibri"/>
                <a:cs typeface="Calibri"/>
              </a:rPr>
              <a:t>-slide, </a:t>
            </a:r>
            <a:r>
              <a:rPr lang="en-GB" noProof="0" err="1">
                <a:latin typeface="Calibri"/>
                <a:ea typeface="Calibri"/>
                <a:cs typeface="Calibri"/>
              </a:rPr>
              <a:t>ett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tankekarta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eller</a:t>
            </a:r>
            <a:r>
              <a:rPr lang="en-GB" noProof="0">
                <a:latin typeface="Calibri"/>
                <a:ea typeface="Calibri"/>
                <a:cs typeface="Calibri"/>
              </a:rPr>
              <a:t> till </a:t>
            </a:r>
            <a:r>
              <a:rPr lang="en-GB" noProof="0" err="1">
                <a:latin typeface="Calibri"/>
                <a:ea typeface="Calibri"/>
                <a:cs typeface="Calibri"/>
              </a:rPr>
              <a:t>och</a:t>
            </a:r>
            <a:r>
              <a:rPr lang="en-GB" noProof="0">
                <a:latin typeface="Calibri"/>
                <a:ea typeface="Calibri"/>
                <a:cs typeface="Calibri"/>
              </a:rPr>
              <a:t> med </a:t>
            </a:r>
            <a:r>
              <a:rPr lang="en-GB" noProof="0" err="1">
                <a:latin typeface="Calibri"/>
                <a:ea typeface="Calibri"/>
                <a:cs typeface="Calibri"/>
              </a:rPr>
              <a:t>en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kort</a:t>
            </a:r>
            <a:r>
              <a:rPr lang="en-GB" noProof="0">
                <a:latin typeface="Calibri"/>
                <a:ea typeface="Calibri"/>
                <a:cs typeface="Calibri"/>
              </a:rPr>
              <a:t> video. </a:t>
            </a:r>
            <a:r>
              <a:rPr lang="en-GB" noProof="0" err="1">
                <a:latin typeface="Calibri"/>
                <a:ea typeface="Calibri"/>
                <a:cs typeface="Calibri"/>
              </a:rPr>
              <a:t>Välj</a:t>
            </a:r>
            <a:r>
              <a:rPr lang="en-GB" noProof="0">
                <a:latin typeface="Calibri"/>
                <a:ea typeface="Calibri"/>
                <a:cs typeface="Calibri"/>
              </a:rPr>
              <a:t> det </a:t>
            </a:r>
            <a:r>
              <a:rPr lang="en-GB" noProof="0" err="1">
                <a:latin typeface="Calibri"/>
                <a:ea typeface="Calibri"/>
                <a:cs typeface="Calibri"/>
              </a:rPr>
              <a:t>som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känns</a:t>
            </a:r>
            <a:r>
              <a:rPr lang="en-GB" noProof="0">
                <a:latin typeface="Calibri"/>
                <a:ea typeface="Calibri"/>
                <a:cs typeface="Calibri"/>
              </a:rPr>
              <a:t> </a:t>
            </a:r>
            <a:r>
              <a:rPr lang="en-GB" noProof="0" err="1">
                <a:latin typeface="Calibri"/>
                <a:ea typeface="Calibri"/>
                <a:cs typeface="Calibri"/>
              </a:rPr>
              <a:t>enklast</a:t>
            </a:r>
            <a:r>
              <a:rPr lang="en-GB" noProof="0"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68DC53-8BCB-7428-0C99-3D3EE52D7CA0}"/>
              </a:ext>
            </a:extLst>
          </p:cNvPr>
          <p:cNvSpPr txBox="1"/>
          <p:nvPr/>
        </p:nvSpPr>
        <p:spPr>
          <a:xfrm>
            <a:off x="626237" y="3283481"/>
            <a:ext cx="7093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err="1">
                <a:latin typeface="Calibri"/>
                <a:ea typeface="Calibri"/>
                <a:cs typeface="Calibri"/>
              </a:rPr>
              <a:t>Använd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vägledande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frågor</a:t>
            </a:r>
            <a:r>
              <a:rPr lang="en-GB">
                <a:latin typeface="Calibri"/>
                <a:ea typeface="Calibri"/>
                <a:cs typeface="Calibri"/>
              </a:rPr>
              <a:t> (</a:t>
            </a:r>
            <a:r>
              <a:rPr lang="en-GB" err="1">
                <a:latin typeface="Calibri"/>
                <a:ea typeface="Calibri"/>
                <a:cs typeface="Calibri"/>
              </a:rPr>
              <a:t>t.ex</a:t>
            </a:r>
            <a:r>
              <a:rPr lang="en-GB">
                <a:latin typeface="Calibri"/>
                <a:ea typeface="Calibri"/>
                <a:cs typeface="Calibri"/>
              </a:rPr>
              <a:t>. “</a:t>
            </a:r>
            <a:r>
              <a:rPr lang="en-GB" err="1">
                <a:latin typeface="Calibri"/>
                <a:ea typeface="Calibri"/>
                <a:cs typeface="Calibri"/>
              </a:rPr>
              <a:t>Vilka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är</a:t>
            </a:r>
            <a:r>
              <a:rPr lang="en-GB">
                <a:latin typeface="Calibri"/>
                <a:ea typeface="Calibri"/>
                <a:cs typeface="Calibri"/>
              </a:rPr>
              <a:t> mina </a:t>
            </a:r>
            <a:r>
              <a:rPr lang="en-GB" err="1">
                <a:latin typeface="Calibri"/>
                <a:ea typeface="Calibri"/>
                <a:cs typeface="Calibri"/>
              </a:rPr>
              <a:t>främsta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färdigheter</a:t>
            </a:r>
            <a:r>
              <a:rPr lang="en-GB">
                <a:latin typeface="Calibri"/>
                <a:ea typeface="Calibri"/>
                <a:cs typeface="Calibri"/>
              </a:rPr>
              <a:t>?” </a:t>
            </a:r>
            <a:r>
              <a:rPr lang="en-GB" err="1">
                <a:latin typeface="Calibri"/>
                <a:ea typeface="Calibri"/>
                <a:cs typeface="Calibri"/>
              </a:rPr>
              <a:t>eller</a:t>
            </a:r>
            <a:r>
              <a:rPr lang="en-GB">
                <a:latin typeface="Calibri"/>
                <a:ea typeface="Calibri"/>
                <a:cs typeface="Calibri"/>
              </a:rPr>
              <a:t> “</a:t>
            </a:r>
            <a:r>
              <a:rPr lang="en-GB" err="1">
                <a:latin typeface="Calibri"/>
                <a:ea typeface="Calibri"/>
                <a:cs typeface="Calibri"/>
              </a:rPr>
              <a:t>Vilket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stöd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behöver</a:t>
            </a:r>
            <a:r>
              <a:rPr lang="en-GB">
                <a:latin typeface="Calibri"/>
                <a:ea typeface="Calibri"/>
                <a:cs typeface="Calibri"/>
              </a:rPr>
              <a:t> jag?” för </a:t>
            </a:r>
            <a:r>
              <a:rPr lang="en-GB" err="1">
                <a:latin typeface="Calibri"/>
                <a:ea typeface="Calibri"/>
                <a:cs typeface="Calibri"/>
              </a:rPr>
              <a:t>att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fylla</a:t>
            </a:r>
            <a:r>
              <a:rPr lang="en-GB">
                <a:latin typeface="Calibri"/>
                <a:ea typeface="Calibri"/>
                <a:cs typeface="Calibri"/>
              </a:rPr>
              <a:t> I </a:t>
            </a:r>
            <a:r>
              <a:rPr lang="en-GB" err="1">
                <a:latin typeface="Calibri"/>
                <a:ea typeface="Calibri"/>
                <a:cs typeface="Calibri"/>
              </a:rPr>
              <a:t>varje</a:t>
            </a:r>
            <a:r>
              <a:rPr lang="en-GB">
                <a:latin typeface="Calibri"/>
                <a:ea typeface="Calibri"/>
                <a:cs typeface="Calibri"/>
              </a:rPr>
              <a:t> del </a:t>
            </a:r>
            <a:r>
              <a:rPr lang="en-GB" err="1">
                <a:latin typeface="Calibri"/>
                <a:ea typeface="Calibri"/>
                <a:cs typeface="Calibri"/>
              </a:rPr>
              <a:t>av</a:t>
            </a:r>
            <a:r>
              <a:rPr lang="en-GB">
                <a:latin typeface="Calibri"/>
                <a:ea typeface="Calibri"/>
                <a:cs typeface="Calibri"/>
              </a:rPr>
              <a:t> din </a:t>
            </a:r>
            <a:r>
              <a:rPr lang="en-GB" err="1">
                <a:latin typeface="Calibri"/>
                <a:ea typeface="Calibri"/>
                <a:cs typeface="Calibri"/>
              </a:rPr>
              <a:t>profil</a:t>
            </a:r>
            <a:r>
              <a:rPr lang="en-GB">
                <a:latin typeface="Calibri"/>
                <a:ea typeface="Calibri"/>
                <a:cs typeface="Calibri"/>
              </a:rPr>
              <a:t>.</a:t>
            </a:r>
            <a:endParaRPr lang="en-GB" noProof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3875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685918-4C26-ABCF-5C5B-7D0D6753A7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en-GB" sz="2200" noProof="0" err="1">
                <a:latin typeface="Calibri"/>
                <a:ea typeface="Calibri"/>
                <a:cs typeface="Calibri"/>
              </a:rPr>
              <a:t>Verktyg</a:t>
            </a:r>
            <a:r>
              <a:rPr lang="en-GB" sz="2200" noProof="0">
                <a:latin typeface="Calibri"/>
                <a:ea typeface="Calibri"/>
                <a:cs typeface="Calibri"/>
              </a:rPr>
              <a:t> du </a:t>
            </a:r>
            <a:r>
              <a:rPr lang="en-GB" sz="2200" noProof="0" err="1">
                <a:latin typeface="Calibri"/>
                <a:ea typeface="Calibri"/>
                <a:cs typeface="Calibri"/>
              </a:rPr>
              <a:t>kan</a:t>
            </a:r>
            <a:r>
              <a:rPr lang="en-GB" sz="2200" noProof="0">
                <a:latin typeface="Calibri"/>
                <a:ea typeface="Calibri"/>
                <a:cs typeface="Calibri"/>
              </a:rPr>
              <a:t> </a:t>
            </a:r>
            <a:r>
              <a:rPr lang="en-GB" sz="2200" noProof="0" err="1">
                <a:latin typeface="Calibri"/>
                <a:ea typeface="Calibri"/>
                <a:cs typeface="Calibri"/>
              </a:rPr>
              <a:t>använda</a:t>
            </a:r>
            <a:r>
              <a:rPr lang="en-GB" sz="2200" noProof="0">
                <a:latin typeface="Calibri"/>
                <a:ea typeface="Calibri"/>
                <a:cs typeface="Calibri"/>
              </a:rPr>
              <a:t> för </a:t>
            </a:r>
            <a:r>
              <a:rPr lang="en-GB" sz="2200" noProof="0" err="1">
                <a:latin typeface="Calibri"/>
                <a:ea typeface="Calibri"/>
                <a:cs typeface="Calibri"/>
              </a:rPr>
              <a:t>att</a:t>
            </a:r>
            <a:r>
              <a:rPr lang="en-GB" sz="2200" noProof="0">
                <a:latin typeface="Calibri"/>
                <a:ea typeface="Calibri"/>
                <a:cs typeface="Calibri"/>
              </a:rPr>
              <a:t> </a:t>
            </a:r>
            <a:r>
              <a:rPr lang="en-GB" sz="2200" noProof="0" err="1">
                <a:latin typeface="Calibri"/>
                <a:ea typeface="Calibri"/>
                <a:cs typeface="Calibri"/>
              </a:rPr>
              <a:t>skapa</a:t>
            </a:r>
            <a:r>
              <a:rPr lang="en-GB" sz="2200" noProof="0">
                <a:latin typeface="Calibri"/>
                <a:ea typeface="Calibri"/>
                <a:cs typeface="Calibri"/>
              </a:rPr>
              <a:t> din </a:t>
            </a:r>
            <a:r>
              <a:rPr lang="en-GB" sz="2200" noProof="0" err="1">
                <a:latin typeface="Calibri"/>
                <a:ea typeface="Calibri"/>
                <a:cs typeface="Calibri"/>
              </a:rPr>
              <a:t>lärprofil</a:t>
            </a:r>
            <a:endParaRPr lang="en-GB" sz="2200" noProof="0"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96B58B0-4604-DFB2-9920-8523DB8BF21B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362080" y="1236287"/>
            <a:ext cx="6861680" cy="5280401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r>
              <a:rPr lang="en-GB" sz="1700" noProof="0">
                <a:latin typeface="+mn-lt"/>
                <a:ea typeface="Calibri"/>
                <a:cs typeface="Calibri"/>
              </a:rPr>
              <a:t>Du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kan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välja</a:t>
            </a:r>
            <a:r>
              <a:rPr lang="en-GB" sz="1700" noProof="0">
                <a:latin typeface="+mn-lt"/>
                <a:ea typeface="Calibri"/>
                <a:cs typeface="Calibri"/>
              </a:rPr>
              <a:t> det format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som</a:t>
            </a:r>
            <a:r>
              <a:rPr lang="en-GB" sz="1700" noProof="0">
                <a:latin typeface="+mn-lt"/>
                <a:ea typeface="Calibri"/>
                <a:cs typeface="Calibri"/>
              </a:rPr>
              <a:t> passer dig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bäst</a:t>
            </a:r>
            <a:r>
              <a:rPr lang="en-GB" sz="1700" noProof="0">
                <a:latin typeface="+mn-lt"/>
                <a:ea typeface="Calibri"/>
                <a:cs typeface="Calibri"/>
              </a:rPr>
              <a:t>. Det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finns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inget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rätt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sätt</a:t>
            </a:r>
            <a:r>
              <a:rPr lang="en-GB" sz="1700" noProof="0">
                <a:latin typeface="+mn-lt"/>
                <a:ea typeface="Calibri"/>
                <a:cs typeface="Calibri"/>
              </a:rPr>
              <a:t> – bara det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som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känns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mest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användbart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och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naturligt</a:t>
            </a:r>
            <a:r>
              <a:rPr lang="en-GB" sz="1700" noProof="0">
                <a:latin typeface="+mn-lt"/>
                <a:ea typeface="Calibri"/>
                <a:cs typeface="Calibri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lang="en-GB" sz="1700" i="0" u="none" strike="noStrike" cap="none" normalizeH="0" baseline="0" noProof="0">
              <a:ln>
                <a:noFill/>
              </a:ln>
              <a:effectLst/>
              <a:latin typeface="+mn-lt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Mall (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Powerpoint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eller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 Word):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Använd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en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 fil med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sektioner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 för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dina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färigheter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,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mål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,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preferenser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och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 </a:t>
            </a:r>
            <a:r>
              <a:rPr kumimoji="0" lang="en-GB" sz="1700" i="0" u="none" strike="noStrike" cap="none" normalizeH="0" baseline="0" noProof="0" err="1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stödbehov</a:t>
            </a:r>
            <a:r>
              <a:rPr kumimoji="0" lang="en-GB" sz="1700" i="0" u="none" strike="noStrike" cap="none" normalizeH="0" baseline="0" noProof="0">
                <a:ln>
                  <a:noFill/>
                </a:ln>
                <a:effectLst/>
                <a:latin typeface="+mn-lt"/>
                <a:ea typeface="Calibri"/>
                <a:cs typeface="Calibri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kumimoji="0" lang="en-GB" sz="1700" i="0" u="none" strike="noStrike" cap="none" normalizeH="0" baseline="0" noProof="0">
              <a:ln>
                <a:noFill/>
              </a:ln>
              <a:effectLst/>
              <a:latin typeface="+mn-lt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n-GB" sz="1700" err="1">
                <a:latin typeface="+mn-lt"/>
                <a:ea typeface="Calibri"/>
                <a:cs typeface="Calibri"/>
              </a:rPr>
              <a:t>Tankekartverktyg</a:t>
            </a:r>
            <a:r>
              <a:rPr lang="en-GB" sz="1700">
                <a:latin typeface="+mn-lt"/>
                <a:ea typeface="Calibri"/>
                <a:cs typeface="Calibri"/>
              </a:rPr>
              <a:t>: </a:t>
            </a:r>
            <a:r>
              <a:rPr lang="en-GB" sz="1700" err="1">
                <a:latin typeface="+mn-lt"/>
                <a:ea typeface="Calibri"/>
                <a:cs typeface="Calibri"/>
              </a:rPr>
              <a:t>Använd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onlineverktyg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som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u="sng">
                <a:latin typeface="+mn-lt"/>
                <a:ea typeface="Calibri"/>
                <a:cs typeface="Calibri"/>
              </a:rPr>
              <a:t>Miro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eller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u="sng" err="1">
                <a:latin typeface="+mn-lt"/>
                <a:ea typeface="Calibri"/>
                <a:cs typeface="Calibri"/>
              </a:rPr>
              <a:t>MindMeister</a:t>
            </a:r>
            <a:r>
              <a:rPr lang="en-GB" sz="1700">
                <a:latin typeface="+mn-lt"/>
                <a:ea typeface="Calibri"/>
                <a:cs typeface="Calibri"/>
              </a:rPr>
              <a:t>. Rita </a:t>
            </a:r>
            <a:r>
              <a:rPr lang="en-GB" sz="1700" err="1">
                <a:latin typeface="+mn-lt"/>
                <a:ea typeface="Calibri"/>
                <a:cs typeface="Calibri"/>
              </a:rPr>
              <a:t>eller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skapa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en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visuell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karta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som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visar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dina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färdigheter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ochlärande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riktning</a:t>
            </a:r>
            <a:r>
              <a:rPr lang="en-GB" sz="1700">
                <a:latin typeface="+mn-lt"/>
                <a:ea typeface="Calibri"/>
                <a:cs typeface="Calibri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lang="en-GB" sz="1700">
              <a:latin typeface="+mn-lt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n-GB" sz="1700" noProof="0" err="1">
                <a:latin typeface="+mn-lt"/>
                <a:ea typeface="Calibri"/>
                <a:cs typeface="Calibri"/>
              </a:rPr>
              <a:t>Videoredigeringsverktyg</a:t>
            </a:r>
            <a:r>
              <a:rPr lang="en-GB" sz="1700" noProof="0">
                <a:latin typeface="+mn-lt"/>
                <a:ea typeface="Calibri"/>
                <a:cs typeface="Calibri"/>
              </a:rPr>
              <a:t>: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Färklara</a:t>
            </a:r>
            <a:r>
              <a:rPr lang="en-GB" sz="1700" noProof="0">
                <a:latin typeface="+mn-lt"/>
                <a:ea typeface="Calibri"/>
                <a:cs typeface="Calibri"/>
              </a:rPr>
              <a:t> din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profil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genom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att</a:t>
            </a:r>
            <a:r>
              <a:rPr lang="en-GB" sz="1700" noProof="0">
                <a:latin typeface="+mn-lt"/>
                <a:ea typeface="Calibri"/>
                <a:cs typeface="Calibri"/>
              </a:rPr>
              <a:t> tala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och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spela</a:t>
            </a:r>
            <a:r>
              <a:rPr lang="en-GB" sz="1700" noProof="0">
                <a:latin typeface="+mn-lt"/>
                <a:ea typeface="Calibri"/>
                <a:cs typeface="Calibri"/>
              </a:rPr>
              <a:t> in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ett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kort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meddelande</a:t>
            </a:r>
            <a:r>
              <a:rPr lang="en-GB" sz="1700" noProof="0">
                <a:latin typeface="+mn-lt"/>
                <a:ea typeface="Calibri"/>
                <a:cs typeface="Calibri"/>
              </a:rPr>
              <a:t> med din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telefon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eller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dator</a:t>
            </a:r>
            <a:r>
              <a:rPr lang="en-GB" sz="1700" noProof="0">
                <a:latin typeface="+mn-lt"/>
                <a:ea typeface="Calibri"/>
                <a:cs typeface="Calibri"/>
              </a:rPr>
              <a:t>.</a:t>
            </a:r>
            <a:endParaRPr lang="en-GB" sz="1700">
              <a:latin typeface="+mn-lt"/>
              <a:ea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lang="en-GB" sz="1700" noProof="0">
              <a:latin typeface="+mn-lt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n-GB" sz="1700" err="1">
                <a:latin typeface="+mn-lt"/>
                <a:ea typeface="Calibri"/>
                <a:cs typeface="Calibri"/>
              </a:rPr>
              <a:t>Delning</a:t>
            </a:r>
            <a:r>
              <a:rPr lang="en-GB" sz="1700">
                <a:latin typeface="+mn-lt"/>
                <a:ea typeface="Calibri"/>
                <a:cs typeface="Calibri"/>
              </a:rPr>
              <a:t> med </a:t>
            </a:r>
            <a:r>
              <a:rPr lang="en-GB" sz="1700" err="1">
                <a:latin typeface="+mn-lt"/>
                <a:ea typeface="Calibri"/>
                <a:cs typeface="Calibri"/>
              </a:rPr>
              <a:t>kollega</a:t>
            </a:r>
            <a:r>
              <a:rPr lang="en-GB" sz="1700">
                <a:latin typeface="+mn-lt"/>
                <a:ea typeface="Calibri"/>
                <a:cs typeface="Calibri"/>
              </a:rPr>
              <a:t>: </a:t>
            </a:r>
            <a:r>
              <a:rPr lang="en-GB" sz="1700" err="1">
                <a:latin typeface="+mn-lt"/>
                <a:ea typeface="Calibri"/>
                <a:cs typeface="Calibri"/>
              </a:rPr>
              <a:t>Utbyt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och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diskutera</a:t>
            </a:r>
            <a:r>
              <a:rPr lang="en-GB" sz="1700">
                <a:latin typeface="+mn-lt"/>
                <a:ea typeface="Calibri"/>
                <a:cs typeface="Calibri"/>
              </a:rPr>
              <a:t> din </a:t>
            </a:r>
            <a:r>
              <a:rPr lang="en-GB" sz="1700" err="1">
                <a:latin typeface="+mn-lt"/>
                <a:ea typeface="Calibri"/>
                <a:cs typeface="Calibri"/>
              </a:rPr>
              <a:t>profil</a:t>
            </a:r>
            <a:r>
              <a:rPr lang="en-GB" sz="1700">
                <a:latin typeface="+mn-lt"/>
                <a:ea typeface="Calibri"/>
                <a:cs typeface="Calibri"/>
              </a:rPr>
              <a:t> med </a:t>
            </a:r>
            <a:r>
              <a:rPr lang="en-GB" sz="1700" err="1">
                <a:latin typeface="+mn-lt"/>
                <a:ea typeface="Calibri"/>
                <a:cs typeface="Calibri"/>
              </a:rPr>
              <a:t>någon</a:t>
            </a:r>
            <a:r>
              <a:rPr lang="en-GB" sz="1700">
                <a:latin typeface="+mn-lt"/>
                <a:ea typeface="Calibri"/>
                <a:cs typeface="Calibri"/>
              </a:rPr>
              <a:t> du </a:t>
            </a:r>
            <a:r>
              <a:rPr lang="en-GB" sz="1700" err="1">
                <a:latin typeface="+mn-lt"/>
                <a:ea typeface="Calibri"/>
                <a:cs typeface="Calibri"/>
              </a:rPr>
              <a:t>litar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på</a:t>
            </a:r>
            <a:r>
              <a:rPr lang="en-GB" sz="1700">
                <a:latin typeface="+mn-lt"/>
                <a:ea typeface="Calibri"/>
                <a:cs typeface="Calibri"/>
              </a:rPr>
              <a:t> för </a:t>
            </a:r>
            <a:r>
              <a:rPr lang="en-GB" sz="1700" err="1">
                <a:latin typeface="+mn-lt"/>
                <a:ea typeface="Calibri"/>
                <a:cs typeface="Calibri"/>
              </a:rPr>
              <a:t>att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få</a:t>
            </a:r>
            <a:r>
              <a:rPr lang="en-GB" sz="1700">
                <a:latin typeface="+mn-lt"/>
                <a:ea typeface="Calibri"/>
                <a:cs typeface="Calibri"/>
              </a:rPr>
              <a:t> feedback </a:t>
            </a:r>
            <a:r>
              <a:rPr lang="en-GB" sz="1700" err="1">
                <a:latin typeface="+mn-lt"/>
                <a:ea typeface="Calibri"/>
                <a:cs typeface="Calibri"/>
              </a:rPr>
              <a:t>och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nya</a:t>
            </a:r>
            <a:r>
              <a:rPr lang="en-GB" sz="1700">
                <a:latin typeface="+mn-lt"/>
                <a:ea typeface="Calibri"/>
                <a:cs typeface="Calibri"/>
              </a:rPr>
              <a:t> </a:t>
            </a:r>
            <a:r>
              <a:rPr lang="en-GB" sz="1700" err="1">
                <a:latin typeface="+mn-lt"/>
                <a:ea typeface="Calibri"/>
                <a:cs typeface="Calibri"/>
              </a:rPr>
              <a:t>idéer</a:t>
            </a:r>
            <a:r>
              <a:rPr lang="en-GB" sz="1700">
                <a:latin typeface="+mn-lt"/>
                <a:ea typeface="Calibri"/>
                <a:cs typeface="Calibri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lang="en-GB" sz="1700">
              <a:latin typeface="+mn-lt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n-GB" sz="1700" noProof="0">
                <a:latin typeface="+mn-lt"/>
                <a:ea typeface="Calibri"/>
                <a:cs typeface="Calibri"/>
              </a:rPr>
              <a:t>Din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lärprofil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är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ett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verktyg</a:t>
            </a:r>
            <a:r>
              <a:rPr lang="en-GB" sz="1700" noProof="0">
                <a:latin typeface="+mn-lt"/>
                <a:ea typeface="Calibri"/>
                <a:cs typeface="Calibri"/>
              </a:rPr>
              <a:t> du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kan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återkomma</a:t>
            </a:r>
            <a:r>
              <a:rPr lang="en-GB" sz="1700" noProof="0">
                <a:latin typeface="+mn-lt"/>
                <a:ea typeface="Calibri"/>
                <a:cs typeface="Calibri"/>
              </a:rPr>
              <a:t> till,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uppdatera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och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använda</a:t>
            </a:r>
            <a:r>
              <a:rPr lang="en-GB" sz="1700" noProof="0">
                <a:latin typeface="+mn-lt"/>
                <a:ea typeface="Calibri"/>
                <a:cs typeface="Calibri"/>
              </a:rPr>
              <a:t>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när</a:t>
            </a:r>
            <a:r>
              <a:rPr lang="en-GB" sz="1700" noProof="0">
                <a:latin typeface="+mn-lt"/>
                <a:ea typeface="Calibri"/>
                <a:cs typeface="Calibri"/>
              </a:rPr>
              <a:t> du </a:t>
            </a:r>
            <a:r>
              <a:rPr lang="en-GB" sz="1700" noProof="0" err="1">
                <a:latin typeface="+mn-lt"/>
                <a:ea typeface="Calibri"/>
                <a:cs typeface="Calibri"/>
              </a:rPr>
              <a:t>växer</a:t>
            </a:r>
            <a:r>
              <a:rPr lang="en-GB" sz="1700" noProof="0">
                <a:latin typeface="+mn-lt"/>
                <a:ea typeface="Calibri"/>
                <a:cs typeface="Calibri"/>
              </a:rPr>
              <a:t>.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SzTx/>
              <a:tabLst/>
            </a:pPr>
            <a:endParaRPr kumimoji="0" lang="en-GB" sz="1700" i="0" u="none" strike="noStrike" cap="none" normalizeH="0" baseline="0" noProof="0">
              <a:ln>
                <a:noFill/>
              </a:ln>
              <a:effectLst/>
            </a:endParaRPr>
          </a:p>
        </p:txBody>
      </p:sp>
      <p:pic>
        <p:nvPicPr>
          <p:cNvPr id="8" name="Picture 7" descr="A person holding a file&#10;&#10;AI-generated content may be incorrect.">
            <a:extLst>
              <a:ext uri="{FF2B5EF4-FFF2-40B4-BE49-F238E27FC236}">
                <a16:creationId xmlns:a16="http://schemas.microsoft.com/office/drawing/2014/main" id="{17F805BB-E938-E505-4AD6-A1F2C690D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6" r="6866" b="1"/>
          <a:stretch>
            <a:fillRect/>
          </a:stretch>
        </p:blipFill>
        <p:spPr>
          <a:xfrm>
            <a:off x="8334898" y="-15572"/>
            <a:ext cx="3857885" cy="68719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2524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A1A942-BC30-7B24-9940-BAF30B00E2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400" noProof="0"/>
              <a:t>[1] N. Anae, "Self-Mapping: The Power of Self-Produced 'Self' Images as a Stimulus to Action and Empowerment," </a:t>
            </a:r>
            <a:r>
              <a:rPr lang="en-GB" sz="1400" i="1" noProof="0"/>
              <a:t>IGI Global</a:t>
            </a:r>
            <a:r>
              <a:rPr lang="en-GB" sz="1400" noProof="0"/>
              <a:t>, Jan. 1, 2018. [Online]. Available: </a:t>
            </a:r>
            <a:r>
              <a:rPr lang="en-GB" sz="1400" noProof="0">
                <a:hlinkClick r:id="rId2"/>
              </a:rPr>
              <a:t>https://doi.org/10.4018/978-1-5225-2808-1.ch005</a:t>
            </a:r>
            <a:endParaRPr lang="en-GB" sz="1400" noProof="0"/>
          </a:p>
          <a:p>
            <a:r>
              <a:rPr lang="en-GB" sz="1400" noProof="0"/>
              <a:t>[2] Asana, "Guide to Process Mapping: Definition, How-to, and Tips," </a:t>
            </a:r>
            <a:r>
              <a:rPr lang="en-GB" sz="1400" i="1" noProof="0"/>
              <a:t>Asana</a:t>
            </a:r>
            <a:r>
              <a:rPr lang="en-GB" sz="1400" noProof="0"/>
              <a:t>, Jan. 8, 2024. [Online]. Available: </a:t>
            </a:r>
            <a:r>
              <a:rPr lang="en-GB" sz="1400" noProof="0">
                <a:hlinkClick r:id="rId3"/>
              </a:rPr>
              <a:t>https://asana.com/resources/process-mapping</a:t>
            </a:r>
            <a:endParaRPr lang="en-GB" sz="1400" noProof="0"/>
          </a:p>
          <a:p>
            <a:r>
              <a:rPr lang="en-GB" sz="1400" noProof="0"/>
              <a:t>[3] OECD, </a:t>
            </a:r>
            <a:r>
              <a:rPr lang="en-GB" sz="1400" i="1" noProof="0"/>
              <a:t>Assessing and Anticipating Skills for the Green Transition</a:t>
            </a:r>
            <a:r>
              <a:rPr lang="en-GB" sz="1400" noProof="0"/>
              <a:t>, 2025. [Online]. Available: </a:t>
            </a:r>
            <a:r>
              <a:rPr lang="en-GB" sz="1400" noProof="0">
                <a:hlinkClick r:id="rId4"/>
              </a:rPr>
              <a:t>https://www.oecd.org/en/publications/assessing-and-anticipating-skills-for-the-green-transition_28fa0bb5-en.html</a:t>
            </a:r>
            <a:endParaRPr lang="en-GB" sz="1400" noProof="0"/>
          </a:p>
          <a:p>
            <a:r>
              <a:rPr lang="en-GB" sz="1400" noProof="0"/>
              <a:t>[4] A. Avallone, "Getting to Know You: Learner Profiles for Personalization," </a:t>
            </a:r>
            <a:r>
              <a:rPr lang="en-GB" sz="1400" i="1" noProof="0"/>
              <a:t>Next Generation Learning Challenges</a:t>
            </a:r>
            <a:r>
              <a:rPr lang="en-GB" sz="1400" noProof="0"/>
              <a:t>, Mar. 22, 2020. [Online]. Available: </a:t>
            </a:r>
            <a:r>
              <a:rPr lang="en-GB" sz="1400" noProof="0">
                <a:hlinkClick r:id="rId5"/>
              </a:rPr>
              <a:t>https://www.nextgenlearning.org/articles/getting-to-know-you-learner-profiles-for-personalization</a:t>
            </a:r>
            <a:endParaRPr lang="en-GB" sz="1400" noProof="0"/>
          </a:p>
          <a:p>
            <a:r>
              <a:rPr lang="en-GB" sz="1400" noProof="0"/>
              <a:t>[5] M. Cavus, "Advancing Power Systems with Renewable Energy and Intelligent Technologies: A Comprehensive Review on Grid Transformation and Integration," </a:t>
            </a:r>
            <a:r>
              <a:rPr lang="en-GB" sz="1400" i="1" noProof="0"/>
              <a:t>Electronics</a:t>
            </a:r>
            <a:r>
              <a:rPr lang="en-GB" sz="1400" noProof="0"/>
              <a:t>, vol. 14, no. 6, p. 1159, 2025. [Online]. Available: </a:t>
            </a:r>
            <a:r>
              <a:rPr lang="en-GB" sz="1400" noProof="0">
                <a:hlinkClick r:id="rId6"/>
              </a:rPr>
              <a:t>https://doi.org/10.3390/electronics14061159</a:t>
            </a:r>
            <a:endParaRPr lang="en-GB" sz="1400" noProof="0"/>
          </a:p>
          <a:p>
            <a:r>
              <a:rPr lang="en-GB" sz="1400" noProof="0"/>
              <a:t>[6] W. </a:t>
            </a:r>
            <a:r>
              <a:rPr lang="en-GB" sz="1400" noProof="0" err="1"/>
              <a:t>Hemetsberger</a:t>
            </a:r>
            <a:r>
              <a:rPr lang="en-GB" sz="1400" noProof="0"/>
              <a:t>, M. </a:t>
            </a:r>
            <a:r>
              <a:rPr lang="en-GB" sz="1400" noProof="0" err="1"/>
              <a:t>Schmela</a:t>
            </a:r>
            <a:r>
              <a:rPr lang="en-GB" sz="1400" noProof="0"/>
              <a:t>, and T. Cruz-Capellan, </a:t>
            </a:r>
            <a:r>
              <a:rPr lang="en-GB" sz="1400" i="1" noProof="0"/>
              <a:t>Global Market Outlook for Solar Power 2023–2027</a:t>
            </a:r>
            <a:r>
              <a:rPr lang="en-GB" sz="1400" noProof="0"/>
              <a:t>, </a:t>
            </a:r>
            <a:r>
              <a:rPr lang="en-GB" sz="1400" noProof="0" err="1"/>
              <a:t>SolarPower</a:t>
            </a:r>
            <a:r>
              <a:rPr lang="en-GB" sz="1400" noProof="0"/>
              <a:t> Europe, Jun. 2023. [Online]. Available: </a:t>
            </a:r>
            <a:r>
              <a:rPr lang="en-GB" sz="1400" noProof="0">
                <a:hlinkClick r:id="rId7"/>
              </a:rPr>
              <a:t>https://www.solarpowereurope.org/insights/outlooks/global-market-outlook-for-solar-power-2023-2027/detail</a:t>
            </a:r>
            <a:endParaRPr lang="en-GB" sz="1400" noProof="0"/>
          </a:p>
          <a:p>
            <a:r>
              <a:rPr lang="en-GB" sz="1400" noProof="0"/>
              <a:t>[7] J. Moffat, "Effective Self Evaluation Techniques: The Comprehensive Guide," </a:t>
            </a:r>
            <a:r>
              <a:rPr lang="en-GB" sz="1400" i="1" noProof="0"/>
              <a:t>Bubbles</a:t>
            </a:r>
            <a:r>
              <a:rPr lang="en-GB" sz="1400" noProof="0"/>
              <a:t>, 2024. [Online]. Available: </a:t>
            </a:r>
            <a:r>
              <a:rPr lang="en-GB" sz="1400" noProof="0">
                <a:hlinkClick r:id="rId8"/>
              </a:rPr>
              <a:t>https://www.usebubbles.com/blog/effective-self-evaluation-techniques-guide</a:t>
            </a:r>
            <a:endParaRPr lang="en-GB" sz="1400" noProof="0"/>
          </a:p>
          <a:p>
            <a:r>
              <a:rPr lang="en-GB" sz="1400" noProof="0"/>
              <a:t>[8] B. Ryan, "How to Identify Skills Gaps [2025 Guide]," </a:t>
            </a:r>
            <a:r>
              <a:rPr lang="en-GB" sz="1400" i="1" noProof="0"/>
              <a:t>Thirst.io</a:t>
            </a:r>
            <a:r>
              <a:rPr lang="en-GB" sz="1400" noProof="0"/>
              <a:t>, Jan. 29, 2024. [Online]. Available: </a:t>
            </a:r>
            <a:r>
              <a:rPr lang="en-GB" sz="1400" noProof="0">
                <a:hlinkClick r:id="rId9"/>
              </a:rPr>
              <a:t>https://thirst.io/blog/how-to-identify-skills-gaps-2025-guide/</a:t>
            </a:r>
            <a:endParaRPr lang="en-GB" sz="1400" noProof="0"/>
          </a:p>
          <a:p>
            <a:endParaRPr lang="en-GB" noProof="0"/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8CA284A3-B8B3-254A-74CE-D3AAA6B809CE}"/>
              </a:ext>
            </a:extLst>
          </p:cNvPr>
          <p:cNvSpPr txBox="1">
            <a:spLocks/>
          </p:cNvSpPr>
          <p:nvPr/>
        </p:nvSpPr>
        <p:spPr>
          <a:xfrm>
            <a:off x="362081" y="361856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kern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400517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163154563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874CD0-E27F-4433-BBC1-7900E3A5B405}"/>
</file>

<file path=customXml/itemProps2.xml><?xml version="1.0" encoding="utf-8"?>
<ds:datastoreItem xmlns:ds="http://schemas.openxmlformats.org/officeDocument/2006/customXml" ds:itemID="{5C6FE2DB-D92D-4F57-AD9A-35E307B291EE}">
  <ds:schemaRefs>
    <ds:schemaRef ds:uri="4172106c-0329-462c-8309-f6a8c7ae0f26"/>
    <ds:schemaRef ds:uri="8c43ccb9-9360-4c7e-8a49-c084974a2f46"/>
    <ds:schemaRef ds:uri="9ac8772c-f43c-4e3a-a408-cd209767078d"/>
    <ds:schemaRef ds:uri="bf2e877d-8678-4e9a-a4a0-9d736cfbd57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BD915B8-D8B7-4AFE-B8AB-7C15912778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2410</Words>
  <Application>Microsoft Office PowerPoint</Application>
  <PresentationFormat>Widescreen</PresentationFormat>
  <Paragraphs>233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Aptos</vt:lpstr>
      <vt:lpstr>Aptos ExtraBold</vt:lpstr>
      <vt:lpstr>Arial</vt:lpstr>
      <vt:lpstr>Calibri</vt:lpstr>
      <vt:lpstr>Noto Sans Symbols</vt:lpstr>
      <vt:lpstr>Wingdings</vt:lpstr>
      <vt:lpstr>Full Color Version</vt:lpstr>
      <vt:lpstr>1_Full Color Version</vt:lpstr>
      <vt:lpstr>2_Full Color Version</vt:lpstr>
      <vt:lpstr>3_Full Color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Oliveira Vieira</dc:creator>
  <cp:lastModifiedBy>Ursula Choroba</cp:lastModifiedBy>
  <cp:revision>3</cp:revision>
  <dcterms:created xsi:type="dcterms:W3CDTF">2021-11-15T23:44:31Z</dcterms:created>
  <dcterms:modified xsi:type="dcterms:W3CDTF">2025-09-25T14:22:11Z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