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  <p:sldMasterId id="2147483747" r:id="rId5"/>
    <p:sldMasterId id="2147483775" r:id="rId6"/>
  </p:sldMasterIdLst>
  <p:notesMasterIdLst>
    <p:notesMasterId r:id="rId33"/>
  </p:notesMasterIdLst>
  <p:handoutMasterIdLst>
    <p:handoutMasterId r:id="rId34"/>
  </p:handoutMasterIdLst>
  <p:sldIdLst>
    <p:sldId id="256" r:id="rId7"/>
    <p:sldId id="324" r:id="rId8"/>
    <p:sldId id="329" r:id="rId9"/>
    <p:sldId id="334" r:id="rId10"/>
    <p:sldId id="302" r:id="rId11"/>
    <p:sldId id="326" r:id="rId12"/>
    <p:sldId id="257" r:id="rId13"/>
    <p:sldId id="327" r:id="rId14"/>
    <p:sldId id="294" r:id="rId15"/>
    <p:sldId id="320" r:id="rId16"/>
    <p:sldId id="262" r:id="rId17"/>
    <p:sldId id="308" r:id="rId18"/>
    <p:sldId id="309" r:id="rId19"/>
    <p:sldId id="321" r:id="rId20"/>
    <p:sldId id="310" r:id="rId21"/>
    <p:sldId id="275" r:id="rId22"/>
    <p:sldId id="328" r:id="rId23"/>
    <p:sldId id="277" r:id="rId24"/>
    <p:sldId id="314" r:id="rId25"/>
    <p:sldId id="313" r:id="rId26"/>
    <p:sldId id="322" r:id="rId27"/>
    <p:sldId id="316" r:id="rId28"/>
    <p:sldId id="317" r:id="rId29"/>
    <p:sldId id="318" r:id="rId30"/>
    <p:sldId id="323" r:id="rId31"/>
    <p:sldId id="349" r:id="rId3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B7B64D-602A-CE49-BD6E-2060D401EE2E}">
          <p14:sldIdLst>
            <p14:sldId id="256"/>
            <p14:sldId id="324"/>
            <p14:sldId id="329"/>
          </p14:sldIdLst>
        </p14:section>
        <p14:section name="UNIT 2.1" id="{35A5056E-1D98-A043-B802-1066A81C7099}">
          <p14:sldIdLst>
            <p14:sldId id="334"/>
            <p14:sldId id="302"/>
            <p14:sldId id="326"/>
            <p14:sldId id="257"/>
            <p14:sldId id="327"/>
            <p14:sldId id="294"/>
          </p14:sldIdLst>
        </p14:section>
        <p14:section name="Unidad 2.2" id="{449DD82B-5614-B74F-8C5E-376E227A9DB1}">
          <p14:sldIdLst>
            <p14:sldId id="320"/>
            <p14:sldId id="262"/>
            <p14:sldId id="308"/>
            <p14:sldId id="309"/>
          </p14:sldIdLst>
        </p14:section>
        <p14:section name="Unidad 2.3" id="{5733057C-C2F5-3347-A24C-3677AB54F6A5}">
          <p14:sldIdLst>
            <p14:sldId id="321"/>
            <p14:sldId id="310"/>
            <p14:sldId id="275"/>
            <p14:sldId id="328"/>
            <p14:sldId id="277"/>
            <p14:sldId id="314"/>
            <p14:sldId id="313"/>
          </p14:sldIdLst>
        </p14:section>
        <p14:section name="Unidad 2.4" id="{79C01557-F8FE-FC43-A8B0-CE00C9391CCB}">
          <p14:sldIdLst>
            <p14:sldId id="322"/>
            <p14:sldId id="316"/>
            <p14:sldId id="317"/>
            <p14:sldId id="318"/>
            <p14:sldId id="323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25942C-BBA7-1F86-52A7-7738FB902424}" name="Nikolina Zervou" initials="NZ" userId="S::nzervou_ied.eu#ext#@enspunlpt.onmicrosoft.com::c6c1b477-1007-47f9-86e6-5960f676d31b" providerId="AD"/>
  <p188:author id="{778C1F41-CA90-F1D1-0B07-3081364B7969}" name="jelena@reshapingwork.net" initials="je" userId="S::jelena_reshapingwork.net#ext#@enspunlpt.onmicrosoft.com::e99bb400-16aa-4e84-bb03-8031f5475661" providerId="AD"/>
  <p188:author id="{1CBF8D7E-4D79-E206-25F1-D83877CAD147}" name="Tomás Puebla" initials="TP" userId="S::otri_cetem.es#ext#@enspunlpt.onmicrosoft.com::425d544d-19d1-4e1e-b573-c00234ca0ee0" providerId="AD"/>
  <p188:author id="{BC089395-CBB4-FAB9-479C-8F54A543A85A}" name="Ursula Choroba" initials="UC" userId="S::uschi_womenintechalliance.com#ext#@enspunlpt.onmicrosoft.com::f692cf1a-c5da-41dd-8630-3abab9d1d45a" providerId="AD"/>
  <p188:author id="{6D231FCF-9101-7743-EAE2-8B169A375DBD}" name="Jesus David Cortês Gil" initials="JG" userId="S::jesus.gil@ensp.unl.pt::cca21596-008c-44a8-9e08-e13131bfd1c9" providerId="AD"/>
  <p188:author id="{EF719BF7-C0E5-53B4-D7A6-7C5EE7F1A9B5}" name="Juliana Louceiro" initials="JL" userId="S::julianalouceiro@shine2.eu::9a66b88d-793f-4467-a734-447c2619d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0AC"/>
    <a:srgbClr val="E64424"/>
    <a:srgbClr val="E95426"/>
    <a:srgbClr val="5B6F97"/>
    <a:srgbClr val="283143"/>
    <a:srgbClr val="3A6FA6"/>
    <a:srgbClr val="562278"/>
    <a:srgbClr val="722B86"/>
    <a:srgbClr val="A47BB7"/>
    <a:srgbClr val="289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8/10/relationships/authors" Target="authors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C6A42913-CE3F-401E-92E8-8C7F43FDF9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50A29E2-AF6F-4BFD-B720-CB083FD66C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2E094-694D-4F08-B3A5-F4C16E30709C}" type="datetimeFigureOut">
              <a:rPr lang="pt-PT" smtClean="0"/>
              <a:t>25/09/2025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93A5D6A-9C7A-470A-995F-F9AE5E776D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12657C4-DBEA-4FED-8970-09376406D1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116AC-9CDA-4AE9-8AFA-66C620143B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458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70B4D-4042-4C94-A639-C9937DF925B5}" type="datetimeFigureOut">
              <a:rPr lang="pt-PT" smtClean="0"/>
              <a:t>25/09/2025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32BB1-54ED-45A2-83D4-A74CEE89F29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981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0415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6866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3166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9463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5996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85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6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3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46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581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0716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417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3517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5639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0734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BIG 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066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1172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6350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2856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1938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8058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31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146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7344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>
                <a:solidFill>
                  <a:srgbClr val="28314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4698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5512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017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1193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ver">
  <p:cSld name="2_Cov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2" descr="Uma imagem com texto, Cara humana, vestuário, mulher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2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0718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40029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90394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74406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43573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0909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8010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6443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52065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75312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61345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299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06973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2">
  <p:cSld name="Text Slide 0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5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5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890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73553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09553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297773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042517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topics Image Slide 01">
  <p:cSld name="3 topics Image Slide 0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0"/>
          <p:cNvSpPr txBox="1">
            <a:spLocks noGrp="1"/>
          </p:cNvSpPr>
          <p:nvPr>
            <p:ph type="body" idx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50"/>
          <p:cNvSpPr txBox="1">
            <a:spLocks noGrp="1"/>
          </p:cNvSpPr>
          <p:nvPr>
            <p:ph type="body" idx="2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50"/>
          <p:cNvSpPr/>
          <p:nvPr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0"/>
          <p:cNvSpPr/>
          <p:nvPr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0"/>
          <p:cNvSpPr/>
          <p:nvPr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0"/>
          <p:cNvSpPr>
            <a:spLocks noGrp="1"/>
          </p:cNvSpPr>
          <p:nvPr>
            <p:ph type="pic" idx="3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50"/>
          <p:cNvSpPr txBox="1">
            <a:spLocks noGrp="1"/>
          </p:cNvSpPr>
          <p:nvPr>
            <p:ph type="body" idx="4"/>
          </p:nvPr>
        </p:nvSpPr>
        <p:spPr>
          <a:xfrm>
            <a:off x="362082" y="253012"/>
            <a:ext cx="9059010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50"/>
          <p:cNvSpPr txBox="1">
            <a:spLocks noGrp="1"/>
          </p:cNvSpPr>
          <p:nvPr>
            <p:ph type="body" idx="5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50"/>
          <p:cNvSpPr txBox="1">
            <a:spLocks noGrp="1"/>
          </p:cNvSpPr>
          <p:nvPr>
            <p:ph type="body" idx="6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50"/>
          <p:cNvSpPr txBox="1">
            <a:spLocks noGrp="1"/>
          </p:cNvSpPr>
          <p:nvPr>
            <p:ph type="body" idx="7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50"/>
          <p:cNvSpPr txBox="1">
            <a:spLocks noGrp="1"/>
          </p:cNvSpPr>
          <p:nvPr>
            <p:ph type="body" idx="8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39419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3141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d Slide">
  <p:cSld name="1_End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2"/>
          <p:cNvSpPr txBox="1">
            <a:spLocks noGrp="1"/>
          </p:cNvSpPr>
          <p:nvPr>
            <p:ph type="body" idx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52"/>
          <p:cNvSpPr txBox="1">
            <a:spLocks noGrp="1"/>
          </p:cNvSpPr>
          <p:nvPr>
            <p:ph type="body" idx="2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2052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1414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66595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75725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6157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637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561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94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268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253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242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841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940961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741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07446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6240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397225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84787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764737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494666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128224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09608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534733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941831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072670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33169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01986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66067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157034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913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344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20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6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45" r:id="rId2"/>
    <p:sldLayoutId id="2147483739" r:id="rId3"/>
    <p:sldLayoutId id="2147483746" r:id="rId4"/>
    <p:sldLayoutId id="2147483738" r:id="rId5"/>
    <p:sldLayoutId id="2147483740" r:id="rId6"/>
    <p:sldLayoutId id="2147483741" r:id="rId7"/>
    <p:sldLayoutId id="2147483692" r:id="rId8"/>
    <p:sldLayoutId id="2147483710" r:id="rId9"/>
    <p:sldLayoutId id="2147483715" r:id="rId10"/>
    <p:sldLayoutId id="2147483742" r:id="rId11"/>
    <p:sldLayoutId id="2147483743" r:id="rId12"/>
    <p:sldLayoutId id="2147483718" r:id="rId13"/>
    <p:sldLayoutId id="2147483719" r:id="rId14"/>
    <p:sldLayoutId id="2147483720" r:id="rId15"/>
    <p:sldLayoutId id="2147483721" r:id="rId16"/>
    <p:sldLayoutId id="2147483701" r:id="rId17"/>
    <p:sldLayoutId id="2147483727" r:id="rId18"/>
    <p:sldLayoutId id="2147483728" r:id="rId19"/>
    <p:sldLayoutId id="2147483711" r:id="rId20"/>
    <p:sldLayoutId id="2147483730" r:id="rId21"/>
    <p:sldLayoutId id="2147483731" r:id="rId22"/>
    <p:sldLayoutId id="2147483699" r:id="rId23"/>
    <p:sldLayoutId id="2147483712" r:id="rId24"/>
    <p:sldLayoutId id="2147483744" r:id="rId25"/>
    <p:sldLayoutId id="2147483737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9218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5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co-laborate/7269014958/in/set-72157629894069392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dmeister.com/es" TargetMode="External"/><Relationship Id="rId2" Type="http://schemas.openxmlformats.org/officeDocument/2006/relationships/hyperlink" Target="https://miro.com/es/login/" TargetMode="Externa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bubbles.com/blog/effective-self-evaluation-techniques-guide" TargetMode="External"/><Relationship Id="rId3" Type="http://schemas.openxmlformats.org/officeDocument/2006/relationships/hyperlink" Target="https://asana.com/resources/process-mapping" TargetMode="External"/><Relationship Id="rId7" Type="http://schemas.openxmlformats.org/officeDocument/2006/relationships/hyperlink" Target="https://www.solarpowereurope.org/insights/outlooks/global-market-outlook-for-solar-power-2023-2027/detail" TargetMode="External"/><Relationship Id="rId2" Type="http://schemas.openxmlformats.org/officeDocument/2006/relationships/hyperlink" Target="https://doi.org/10.4018/978-1-5225-2808-1.ch005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i.org/10.3390/electronics14061159" TargetMode="External"/><Relationship Id="rId5" Type="http://schemas.openxmlformats.org/officeDocument/2006/relationships/hyperlink" Target="https://www.nextgenlearning.org/articles/getting-to-know-you-learner-profiles-for-personalization" TargetMode="External"/><Relationship Id="rId4" Type="http://schemas.openxmlformats.org/officeDocument/2006/relationships/hyperlink" Target="https://www.oecd.org/en/publications/assessing-and-anticipating-skills-for-the-green-transition_28fa0bb5-en.html" TargetMode="External"/><Relationship Id="rId9" Type="http://schemas.openxmlformats.org/officeDocument/2006/relationships/hyperlink" Target="https://thirst.io/blog/how-to-identify-skills-gaps-2025-guide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00D05F31-03FA-C3E5-899D-B5939BD858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14" y="3333777"/>
            <a:ext cx="4838550" cy="1762299"/>
          </a:xfrm>
        </p:spPr>
        <p:txBody>
          <a:bodyPr lIns="91440" tIns="45720" rIns="91440" bIns="45720" anchor="t"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Módulo 2: 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Habilidades y necesidades propias</a:t>
            </a:r>
          </a:p>
        </p:txBody>
      </p:sp>
    </p:spTree>
    <p:extLst>
      <p:ext uri="{BB962C8B-B14F-4D97-AF65-F5344CB8AC3E}">
        <p14:creationId xmlns:p14="http://schemas.microsoft.com/office/powerpoint/2010/main" val="380776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468B2-C479-72C7-C37A-45F50DD3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D05072-D765-FA28-DAE3-A55F17E4E71F}"/>
              </a:ext>
            </a:extLst>
          </p:cNvPr>
          <p:cNvSpPr txBox="1"/>
          <p:nvPr/>
        </p:nvSpPr>
        <p:spPr>
          <a:xfrm>
            <a:off x="183500" y="2296686"/>
            <a:ext cx="591250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s-ES" noProof="0" dirty="0"/>
              <a:t>Investigación en uno o más sectores relevantes para </a:t>
            </a:r>
            <a:r>
              <a:rPr lang="es-ES" dirty="0"/>
              <a:t>la participante</a:t>
            </a:r>
            <a:endParaRPr lang="es-ES" noProof="0" dirty="0"/>
          </a:p>
          <a:p>
            <a:pPr marL="969010" indent="-283210">
              <a:buFont typeface="Wingdings"/>
              <a:buChar char="ü"/>
            </a:pPr>
            <a:r>
              <a:rPr lang="es-ES" noProof="0" dirty="0"/>
              <a:t>Exploración de las demandas de habilidades actuales y futuras</a:t>
            </a:r>
            <a:endParaRPr lang="es-ES" noProof="0" dirty="0">
              <a:ea typeface="Calibri" panose="020F0502020204030204"/>
              <a:cs typeface="Calibri" panose="020F0502020204030204"/>
            </a:endParaRPr>
          </a:p>
          <a:p>
            <a:pPr marL="969010" indent="-283210">
              <a:buFont typeface="Wingdings"/>
              <a:buChar char="ü"/>
            </a:pPr>
            <a:r>
              <a:rPr lang="es-ES" noProof="0" dirty="0"/>
              <a:t>Exploración de los sectores con escasez de habilidades</a:t>
            </a:r>
            <a:endParaRPr lang="es-ES" noProof="0" dirty="0">
              <a:ea typeface="Calibri" panose="020F0502020204030204"/>
              <a:cs typeface="Calibri" panose="020F0502020204030204"/>
            </a:endParaRPr>
          </a:p>
          <a:p>
            <a:pPr marL="969010" indent="-283210">
              <a:buFont typeface="Wingdings"/>
              <a:buChar char="ü"/>
            </a:pPr>
            <a:r>
              <a:rPr lang="es-ES" noProof="0" dirty="0"/>
              <a:t>Necesidades en los sectores digital y ecológico</a:t>
            </a:r>
            <a:endParaRPr lang="es-ES" noProof="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DEEF9D-055A-E0B7-793D-613565BC8E80}"/>
              </a:ext>
            </a:extLst>
          </p:cNvPr>
          <p:cNvSpPr txBox="1"/>
          <p:nvPr/>
        </p:nvSpPr>
        <p:spPr>
          <a:xfrm>
            <a:off x="253744" y="5252105"/>
            <a:ext cx="496699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s-ES" noProof="0" dirty="0"/>
              <a:t>Tipos de habilidades</a:t>
            </a:r>
          </a:p>
          <a:p>
            <a:pPr marL="969010" indent="-283210">
              <a:buFont typeface="Wingdings"/>
              <a:buChar char="ü"/>
            </a:pPr>
            <a:r>
              <a:rPr lang="es-ES" dirty="0">
                <a:ea typeface="Calibri" panose="020F0502020204030204"/>
                <a:cs typeface="Calibri" panose="020F0502020204030204"/>
              </a:rPr>
              <a:t>Fuente de habilidades</a:t>
            </a:r>
            <a:endParaRPr lang="es-ES" noProof="0" dirty="0">
              <a:ea typeface="Calibri" panose="020F0502020204030204"/>
              <a:cs typeface="Calibri" panose="020F0502020204030204"/>
            </a:endParaRPr>
          </a:p>
          <a:p>
            <a:pPr marL="969010" indent="-283210">
              <a:buFont typeface="Wingdings"/>
              <a:buChar char="ü"/>
            </a:pPr>
            <a:r>
              <a:rPr lang="es-ES" dirty="0">
                <a:ea typeface="Calibri" panose="020F0502020204030204"/>
                <a:cs typeface="Calibri" panose="020F0502020204030204"/>
              </a:rPr>
              <a:t>De la experiencia a las habilidades</a:t>
            </a:r>
            <a:endParaRPr lang="es-ES" noProof="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4DBC9-7380-6FB4-2E52-3C97B10799C9}"/>
              </a:ext>
            </a:extLst>
          </p:cNvPr>
          <p:cNvSpPr txBox="1"/>
          <p:nvPr/>
        </p:nvSpPr>
        <p:spPr>
          <a:xfrm>
            <a:off x="6365032" y="2532808"/>
            <a:ext cx="515360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s-ES" noProof="0" dirty="0"/>
              <a:t>Comparar tus propias habilidades con las necesidades del sector</a:t>
            </a:r>
          </a:p>
          <a:p>
            <a:pPr marL="969010" indent="-283210">
              <a:buFont typeface="Wingdings"/>
              <a:buChar char="ü"/>
            </a:pPr>
            <a:r>
              <a:rPr lang="es-ES" noProof="0" dirty="0"/>
              <a:t>Identificar áreas de desarrollo</a:t>
            </a:r>
            <a:endParaRPr lang="es-ES" noProof="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D97C20-5DEF-7EA9-77BE-FCB604A26147}"/>
              </a:ext>
            </a:extLst>
          </p:cNvPr>
          <p:cNvSpPr txBox="1"/>
          <p:nvPr/>
        </p:nvSpPr>
        <p:spPr>
          <a:xfrm>
            <a:off x="6365032" y="5256783"/>
            <a:ext cx="53479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s-ES" noProof="0" dirty="0"/>
              <a:t>Diseña </a:t>
            </a:r>
            <a:r>
              <a:rPr lang="es-ES" dirty="0"/>
              <a:t>t</a:t>
            </a:r>
            <a:r>
              <a:rPr lang="es-ES" noProof="0" dirty="0"/>
              <a:t>u propio perfil</a:t>
            </a:r>
          </a:p>
        </p:txBody>
      </p:sp>
      <p:sp>
        <p:nvSpPr>
          <p:cNvPr id="5" name="Marcador de Posição do Texto 1">
            <a:extLst>
              <a:ext uri="{FF2B5EF4-FFF2-40B4-BE49-F238E27FC236}">
                <a16:creationId xmlns:a16="http://schemas.microsoft.com/office/drawing/2014/main" id="{DE847411-856E-77DC-1170-FD8F886DE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7927" y="119571"/>
            <a:ext cx="9829323" cy="980972"/>
          </a:xfrm>
        </p:spPr>
        <p:txBody>
          <a:bodyPr/>
          <a:lstStyle/>
          <a:p>
            <a:r>
              <a:rPr lang="es-ES" noProof="0" dirty="0">
                <a:latin typeface="+mn-lt"/>
              </a:rPr>
              <a:t>MÓDULO 2: </a:t>
            </a:r>
            <a:r>
              <a:rPr lang="es-ES" dirty="0"/>
              <a:t>Habilidades y necesidades propias</a:t>
            </a:r>
          </a:p>
          <a:p>
            <a:r>
              <a:rPr lang="es-ES" noProof="0" dirty="0">
                <a:latin typeface="+mn-lt"/>
              </a:rPr>
              <a:t> – UNIDADES (1h 15 min)</a:t>
            </a:r>
          </a:p>
          <a:p>
            <a:endParaRPr lang="es-ES" noProof="0" dirty="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B10ACF8E-C48A-0476-AFEC-328FE972BB0C}"/>
              </a:ext>
            </a:extLst>
          </p:cNvPr>
          <p:cNvGrpSpPr/>
          <p:nvPr/>
        </p:nvGrpSpPr>
        <p:grpSpPr>
          <a:xfrm>
            <a:off x="847708" y="1380828"/>
            <a:ext cx="4898470" cy="896771"/>
            <a:chOff x="399357" y="1272847"/>
            <a:chExt cx="4898470" cy="896771"/>
          </a:xfrm>
        </p:grpSpPr>
        <p:sp>
          <p:nvSpPr>
            <p:cNvPr id="4" name="Retângulo: Cantos Arredondados 4">
              <a:extLst>
                <a:ext uri="{FF2B5EF4-FFF2-40B4-BE49-F238E27FC236}">
                  <a16:creationId xmlns:a16="http://schemas.microsoft.com/office/drawing/2014/main" id="{625B6EBD-D2E2-E39F-5199-E0E8B3BDD500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tângulo: Cantos Arredondados 11">
              <a:extLst>
                <a:ext uri="{FF2B5EF4-FFF2-40B4-BE49-F238E27FC236}">
                  <a16:creationId xmlns:a16="http://schemas.microsoft.com/office/drawing/2014/main" id="{4DBB701D-6008-1297-D760-D790F5A5EDC8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CaixaDeTexto 18">
              <a:extLst>
                <a:ext uri="{FF2B5EF4-FFF2-40B4-BE49-F238E27FC236}">
                  <a16:creationId xmlns:a16="http://schemas.microsoft.com/office/drawing/2014/main" id="{28C5F80C-0008-427E-78A3-195BE55D2E81}"/>
                </a:ext>
              </a:extLst>
            </p:cNvPr>
            <p:cNvSpPr txBox="1"/>
            <p:nvPr/>
          </p:nvSpPr>
          <p:spPr>
            <a:xfrm>
              <a:off x="1444384" y="1433671"/>
              <a:ext cx="38534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2">
                      <a:lumMod val="10000"/>
                    </a:schemeClr>
                  </a:solidFill>
                </a:rPr>
                <a:t>Habilidades necesarias en el entorno que nos rodea</a:t>
              </a: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714C5BB5-BCDB-7F06-CE6D-C32FA7BE343C}"/>
                </a:ext>
              </a:extLst>
            </p:cNvPr>
            <p:cNvSpPr txBox="1"/>
            <p:nvPr/>
          </p:nvSpPr>
          <p:spPr>
            <a:xfrm>
              <a:off x="399357" y="1392272"/>
              <a:ext cx="89677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Unidad 2</a:t>
              </a:r>
              <a:r>
                <a:rPr lang="en-GB" b="1" dirty="0">
                  <a:solidFill>
                    <a:schemeClr val="bg1"/>
                  </a:solidFill>
                </a:rPr>
                <a:t>.1 </a:t>
              </a:r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B27BC425-F564-DEE5-75F2-F8D98F5DD3C6}"/>
              </a:ext>
            </a:extLst>
          </p:cNvPr>
          <p:cNvGrpSpPr/>
          <p:nvPr/>
        </p:nvGrpSpPr>
        <p:grpSpPr>
          <a:xfrm>
            <a:off x="847708" y="4288998"/>
            <a:ext cx="4898470" cy="896771"/>
            <a:chOff x="399357" y="1272847"/>
            <a:chExt cx="4898470" cy="896771"/>
          </a:xfrm>
        </p:grpSpPr>
        <p:sp>
          <p:nvSpPr>
            <p:cNvPr id="12" name="Retângulo: Cantos Arredondados 4">
              <a:extLst>
                <a:ext uri="{FF2B5EF4-FFF2-40B4-BE49-F238E27FC236}">
                  <a16:creationId xmlns:a16="http://schemas.microsoft.com/office/drawing/2014/main" id="{C6924A9A-0F36-D73E-E38E-AD14070D69FB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34721A7B-D4E1-7D83-62A1-9029488CD630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ABC3215D-A15D-3A93-65B3-26F6D30983F4}"/>
                </a:ext>
              </a:extLst>
            </p:cNvPr>
            <p:cNvSpPr txBox="1"/>
            <p:nvPr/>
          </p:nvSpPr>
          <p:spPr>
            <a:xfrm>
              <a:off x="1444384" y="1433671"/>
              <a:ext cx="385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2">
                      <a:lumMod val="10000"/>
                    </a:schemeClr>
                  </a:solidFill>
                </a:rPr>
                <a:t>Mapa autoorganizado</a:t>
              </a: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89A3F1CF-2A4C-DE72-5853-01F3AC5B61BE}"/>
                </a:ext>
              </a:extLst>
            </p:cNvPr>
            <p:cNvSpPr txBox="1"/>
            <p:nvPr/>
          </p:nvSpPr>
          <p:spPr>
            <a:xfrm>
              <a:off x="399357" y="1392272"/>
              <a:ext cx="89677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Unidad 2</a:t>
              </a:r>
              <a:r>
                <a:rPr lang="en-GB" b="1" dirty="0">
                  <a:solidFill>
                    <a:schemeClr val="bg1"/>
                  </a:solidFill>
                </a:rPr>
                <a:t>.2 </a:t>
              </a:r>
            </a:p>
          </p:txBody>
        </p:sp>
      </p:grp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20A4B61-84EF-A89B-9FD4-B64A581A78D3}"/>
              </a:ext>
            </a:extLst>
          </p:cNvPr>
          <p:cNvGrpSpPr/>
          <p:nvPr/>
        </p:nvGrpSpPr>
        <p:grpSpPr>
          <a:xfrm>
            <a:off x="6682895" y="1429504"/>
            <a:ext cx="4898470" cy="896771"/>
            <a:chOff x="399357" y="1272847"/>
            <a:chExt cx="4898470" cy="896771"/>
          </a:xfrm>
        </p:grpSpPr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CA15ACC1-B674-49F5-40E2-F4FFB43FE0C1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tângulo: Cantos Arredondados 11">
              <a:extLst>
                <a:ext uri="{FF2B5EF4-FFF2-40B4-BE49-F238E27FC236}">
                  <a16:creationId xmlns:a16="http://schemas.microsoft.com/office/drawing/2014/main" id="{4E94343A-3AB1-EDBE-738E-9486E6F52705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CaixaDeTexto 18">
              <a:extLst>
                <a:ext uri="{FF2B5EF4-FFF2-40B4-BE49-F238E27FC236}">
                  <a16:creationId xmlns:a16="http://schemas.microsoft.com/office/drawing/2014/main" id="{6C005598-3902-5D9B-45C7-C14D8F7E5609}"/>
                </a:ext>
              </a:extLst>
            </p:cNvPr>
            <p:cNvSpPr txBox="1"/>
            <p:nvPr/>
          </p:nvSpPr>
          <p:spPr>
            <a:xfrm>
              <a:off x="1444384" y="1433671"/>
              <a:ext cx="385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2">
                      <a:lumMod val="10000"/>
                    </a:schemeClr>
                  </a:solidFill>
                </a:rPr>
                <a:t>Reducir la brecha</a:t>
              </a:r>
            </a:p>
          </p:txBody>
        </p:sp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8ADB585D-F2E4-0842-9967-287E6CE6CBE2}"/>
                </a:ext>
              </a:extLst>
            </p:cNvPr>
            <p:cNvSpPr txBox="1"/>
            <p:nvPr/>
          </p:nvSpPr>
          <p:spPr>
            <a:xfrm>
              <a:off x="399357" y="1392272"/>
              <a:ext cx="89677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Unidad 2</a:t>
              </a:r>
              <a:r>
                <a:rPr lang="en-GB" b="1" dirty="0">
                  <a:solidFill>
                    <a:schemeClr val="bg1"/>
                  </a:solidFill>
                </a:rPr>
                <a:t>.3 </a:t>
              </a:r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id="{CFB772C1-4214-5C10-40EB-A760ECB62764}"/>
              </a:ext>
            </a:extLst>
          </p:cNvPr>
          <p:cNvGrpSpPr/>
          <p:nvPr/>
        </p:nvGrpSpPr>
        <p:grpSpPr>
          <a:xfrm>
            <a:off x="6814557" y="4220205"/>
            <a:ext cx="4898470" cy="896771"/>
            <a:chOff x="399357" y="1272847"/>
            <a:chExt cx="4898470" cy="896771"/>
          </a:xfrm>
        </p:grpSpPr>
        <p:sp>
          <p:nvSpPr>
            <p:cNvPr id="27" name="Retângulo: Cantos Arredondados 4">
              <a:extLst>
                <a:ext uri="{FF2B5EF4-FFF2-40B4-BE49-F238E27FC236}">
                  <a16:creationId xmlns:a16="http://schemas.microsoft.com/office/drawing/2014/main" id="{7C3ABC48-DD73-F42C-062C-0111FB3FA2D4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tângulo: Cantos Arredondados 11">
              <a:extLst>
                <a:ext uri="{FF2B5EF4-FFF2-40B4-BE49-F238E27FC236}">
                  <a16:creationId xmlns:a16="http://schemas.microsoft.com/office/drawing/2014/main" id="{482E8511-2FD9-B30A-B661-B95E97A2686E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CaixaDeTexto 18">
              <a:extLst>
                <a:ext uri="{FF2B5EF4-FFF2-40B4-BE49-F238E27FC236}">
                  <a16:creationId xmlns:a16="http://schemas.microsoft.com/office/drawing/2014/main" id="{52446B24-1864-F0A4-CC96-F819E8CEE9F4}"/>
                </a:ext>
              </a:extLst>
            </p:cNvPr>
            <p:cNvSpPr txBox="1"/>
            <p:nvPr/>
          </p:nvSpPr>
          <p:spPr>
            <a:xfrm>
              <a:off x="1444384" y="1433671"/>
              <a:ext cx="38534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>
                  <a:solidFill>
                    <a:schemeClr val="bg2">
                      <a:lumMod val="10000"/>
                    </a:schemeClr>
                  </a:solidFill>
                </a:rPr>
                <a:t>Creación de perfil de aprendizaje personal</a:t>
              </a:r>
            </a:p>
          </p:txBody>
        </p:sp>
        <p:sp>
          <p:nvSpPr>
            <p:cNvPr id="30" name="TextBox 5">
              <a:extLst>
                <a:ext uri="{FF2B5EF4-FFF2-40B4-BE49-F238E27FC236}">
                  <a16:creationId xmlns:a16="http://schemas.microsoft.com/office/drawing/2014/main" id="{EE9FBDF1-22DD-8462-B8A3-22D6934E7E34}"/>
                </a:ext>
              </a:extLst>
            </p:cNvPr>
            <p:cNvSpPr txBox="1"/>
            <p:nvPr/>
          </p:nvSpPr>
          <p:spPr>
            <a:xfrm>
              <a:off x="399357" y="1392272"/>
              <a:ext cx="89677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Unidad 2</a:t>
              </a:r>
              <a:r>
                <a:rPr lang="en-GB" b="1" dirty="0">
                  <a:solidFill>
                    <a:schemeClr val="bg1"/>
                  </a:solidFill>
                </a:rPr>
                <a:t>.4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355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80B69C-D41F-7035-5A73-AEFE38861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2677" y="397396"/>
            <a:ext cx="9829323" cy="483986"/>
          </a:xfrm>
        </p:spPr>
        <p:txBody>
          <a:bodyPr/>
          <a:lstStyle/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¿Qué aprenderás en este módulo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endParaRPr lang="es-E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1928" y="1433011"/>
            <a:ext cx="11450304" cy="5835933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Conocimientos – Hechos, conceptos e información adquiridos a </a:t>
            </a:r>
            <a:r>
              <a:rPr lang="es-ES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través del aprendizaje y el estudio.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Ejemplo: comprender las políticas de energía renovable o conocer las fórmulas de Excel.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s-ES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Habilidades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</a:t>
            </a:r>
            <a:r>
              <a:rPr lang="es-ES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La capacidad de aplicar los conocimientos en la práctica, a menudo demostrada a través del rendimiento.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</a:p>
          <a:p>
            <a:pPr marL="0" lvl="0" indent="0">
              <a:buClr>
                <a:srgbClr val="E280AC"/>
              </a:buClr>
              <a:buSzTx/>
              <a:defRPr/>
            </a:pPr>
            <a:r>
              <a:rPr lang="es-ES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Ejemplo: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crear una hoja de cálculo de Excel con fórmulas para analizar los costes.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Calibri"/>
              <a:cs typeface="Calibri"/>
            </a:endParaRPr>
          </a:p>
          <a:p>
            <a:pPr marL="342900" lvl="0" indent="-342900">
              <a:buClr>
                <a:srgbClr val="E280AC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s-ES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Competencias –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La integración más amplia de conocimientos, habilidades y actitudes (mentalidad/comportamientos) para actuar de manera eficaz en contextos reales.</a:t>
            </a:r>
          </a:p>
          <a:p>
            <a:pPr marL="0" lvl="0" indent="0">
              <a:buClr>
                <a:srgbClr val="E280AC"/>
              </a:buClr>
              <a:buSzTx/>
              <a:defRPr/>
            </a:pPr>
            <a:r>
              <a:rPr lang="es-ES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Ejemplo: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gestionar un equipo de proyecto de energías renovables combinando conocimientos energías renovables combinando conocimientos técnicos, habilidades para resolver problemas y la capacidad de orientar y motivar a los demás.</a:t>
            </a:r>
          </a:p>
          <a:p>
            <a:pPr marL="285750" indent="-285750">
              <a:buChar char="•"/>
            </a:pPr>
            <a:endParaRPr lang="es-ES" sz="1800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800" noProof="0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579247" cy="1762299"/>
          </a:xfrm>
        </p:spPr>
        <p:txBody>
          <a:bodyPr/>
          <a:lstStyle/>
          <a:p>
            <a:r>
              <a:rPr lang="es-ES" noProof="0" dirty="0"/>
              <a:t>UNIDAD 2.1: Habilidades necesarias en el entorno que nos rodea</a:t>
            </a:r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2C39-F7A9-B6FE-0B14-C9F68953E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B7711669-E302-25BD-75C9-475535E5C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" y="88900"/>
            <a:ext cx="6655115" cy="1005917"/>
          </a:xfrm>
        </p:spPr>
        <p:txBody>
          <a:bodyPr/>
          <a:lstStyle/>
          <a:p>
            <a:r>
              <a:rPr lang="es-ES" noProof="0" dirty="0">
                <a:latin typeface="+mn-lt"/>
              </a:rPr>
              <a:t>¿Qué son las habilidades  y por qué son importantes?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36204BA-A47F-116E-10B3-4EC382776D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0537" y="1242006"/>
            <a:ext cx="6449027" cy="5305861"/>
          </a:xfrm>
        </p:spPr>
        <p:txBody>
          <a:bodyPr lIns="91440" tIns="45720" rIns="91440" bIns="45720" anchor="t"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Hablamos de «habilidades», pero ¿qué significa eso realmente? Las habilidades son las cosas que sabes</a:t>
            </a:r>
            <a:r>
              <a:rPr lang="es-ES" dirty="0">
                <a:latin typeface="Calibri"/>
                <a:ea typeface="Calibri"/>
                <a:cs typeface="Calibri"/>
              </a:rPr>
              <a:t> </a:t>
            </a:r>
            <a:r>
              <a:rPr lang="es-ES" noProof="0" dirty="0">
                <a:latin typeface="Calibri"/>
                <a:ea typeface="Calibri"/>
                <a:cs typeface="Calibri"/>
              </a:rPr>
              <a:t>hacer. Pueden proceder del trabajo, del voluntariado, de la vida cotidiana o del aprendizaje.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Algunas son técnicas (como el uso de una herramienta o un ordenador). Otras son transferibles (como la comunicación o la resolución de problemas). Otras son «blandas» (como ser paciente o trabajar bien en equipo).</a:t>
            </a:r>
          </a:p>
          <a:p>
            <a:r>
              <a:rPr lang="es-ES" b="1" noProof="0" dirty="0">
                <a:latin typeface="Calibri"/>
                <a:ea typeface="Calibri"/>
                <a:cs typeface="Calibri"/>
              </a:rPr>
              <a:t>Los modelos de fuerza laboral del futuro destacan por qué las habilidades son esenciales:</a:t>
            </a:r>
          </a:p>
          <a:p>
            <a:pPr marL="0" indent="0">
              <a:buNone/>
            </a:pPr>
            <a:r>
              <a:rPr lang="es-ES" b="1" noProof="0" dirty="0">
                <a:latin typeface="Calibri"/>
                <a:ea typeface="Calibri"/>
                <a:cs typeface="Calibri"/>
              </a:rPr>
              <a:t>1.Fuerza laboral distribuida: </a:t>
            </a:r>
            <a:r>
              <a:rPr lang="es-ES" noProof="0" dirty="0">
                <a:latin typeface="Calibri"/>
                <a:ea typeface="Calibri"/>
                <a:cs typeface="Calibri"/>
              </a:rPr>
              <a:t>habilidades en la colaboración digital, inteligencia cultural y coordinación en remoto.</a:t>
            </a:r>
          </a:p>
          <a:p>
            <a:pPr marL="0" indent="0">
              <a:buNone/>
            </a:pPr>
            <a:r>
              <a:rPr lang="es-ES" b="1" dirty="0">
                <a:latin typeface="Calibri"/>
                <a:ea typeface="Calibri"/>
                <a:cs typeface="Calibri"/>
              </a:rPr>
              <a:t>2. Fuerza laboral híbrida : </a:t>
            </a:r>
            <a:r>
              <a:rPr lang="es-ES" noProof="0" dirty="0">
                <a:latin typeface="Calibri"/>
                <a:ea typeface="Calibri"/>
                <a:cs typeface="Calibri"/>
              </a:rPr>
              <a:t>habilidades en adaptabilidad, gestión del tiempo y uso de herramientas de comunicación híbridas.</a:t>
            </a:r>
          </a:p>
          <a:p>
            <a:pPr marL="0" indent="0">
              <a:buNone/>
            </a:pPr>
            <a:r>
              <a:rPr lang="es-ES" b="1" dirty="0">
                <a:latin typeface="Calibri"/>
                <a:ea typeface="Calibri"/>
                <a:cs typeface="Calibri"/>
              </a:rPr>
              <a:t>3. Fuerza laboral nómada digital :</a:t>
            </a:r>
            <a:r>
              <a:rPr lang="es-ES" noProof="0" dirty="0">
                <a:latin typeface="Calibri"/>
                <a:ea typeface="Calibri"/>
                <a:cs typeface="Calibri"/>
              </a:rPr>
              <a:t> habilidades en resiliencia personal, redes virtuales y emprendimiento digital.</a:t>
            </a:r>
          </a:p>
          <a:p>
            <a:pPr marL="0" indent="0">
              <a:buNone/>
            </a:pPr>
            <a:endParaRPr lang="es-ES" noProof="0" dirty="0"/>
          </a:p>
        </p:txBody>
      </p:sp>
      <p:pic>
        <p:nvPicPr>
          <p:cNvPr id="8" name="Marcador de Posição da Imagem 7">
            <a:extLst>
              <a:ext uri="{FF2B5EF4-FFF2-40B4-BE49-F238E27FC236}">
                <a16:creationId xmlns:a16="http://schemas.microsoft.com/office/drawing/2014/main" id="{464BD566-DC8D-7F78-F045-96BCDB663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9" r="29919"/>
          <a:stretch/>
        </p:blipFill>
        <p:spPr>
          <a:xfrm>
            <a:off x="7063409" y="1"/>
            <a:ext cx="5128591" cy="6957390"/>
          </a:xfrm>
        </p:spPr>
      </p:pic>
    </p:spTree>
    <p:extLst>
      <p:ext uri="{BB962C8B-B14F-4D97-AF65-F5344CB8AC3E}">
        <p14:creationId xmlns:p14="http://schemas.microsoft.com/office/powerpoint/2010/main" val="248948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50513-21EA-01C8-D486-7D4A114AF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0228211-15C6-20BB-3D31-28054A85D3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10" y="251383"/>
            <a:ext cx="7462661" cy="1005917"/>
          </a:xfrm>
        </p:spPr>
        <p:txBody>
          <a:bodyPr/>
          <a:lstStyle/>
          <a:p>
            <a:r>
              <a:rPr lang="es-ES" noProof="0" dirty="0">
                <a:latin typeface="+mn-lt"/>
              </a:rPr>
              <a:t>¿Qué habilidades son importantes hoy en día?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23FBE52-A975-CE1B-5BBE-27C61C00A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57300"/>
            <a:ext cx="6559419" cy="527884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s-ES" noProof="0" dirty="0">
                <a:latin typeface="Calibri"/>
                <a:ea typeface="Calibri"/>
                <a:cs typeface="Calibri"/>
              </a:rPr>
              <a:t>El mundo laboral está cambiando. Algunos puestos de trabajo desaparecen y aparecen otros nuevos. Muchos sectores (como la energía verde, los cuidados o los servicios digitales) están creciendo rápidamente.</a:t>
            </a:r>
          </a:p>
          <a:p>
            <a:pPr marL="0" indent="0">
              <a:buNone/>
            </a:pPr>
            <a:endParaRPr lang="es-ES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s-ES" b="1" noProof="0" dirty="0">
                <a:latin typeface="Calibri"/>
                <a:ea typeface="Calibri"/>
                <a:cs typeface="Calibri"/>
              </a:rPr>
              <a:t>Comprender qué habilidades se necesitan hoy en día puede ayudarte a: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Descubrir nuevas posibilidades.</a:t>
            </a:r>
          </a:p>
          <a:p>
            <a:r>
              <a:rPr lang="es-ES" dirty="0">
                <a:latin typeface="Calibri"/>
                <a:ea typeface="Calibri"/>
                <a:cs typeface="Calibri"/>
              </a:rPr>
              <a:t>Sentirte más segura sobre tus puntos fuertes.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Planificar tus próximos pasos, ya sea apuntarse a un curso de formación, empezar algo nuevo o encontrar un trabajo</a:t>
            </a:r>
            <a:r>
              <a:rPr lang="es-ES" dirty="0">
                <a:latin typeface="Calibri"/>
                <a:ea typeface="Calibri"/>
                <a:cs typeface="Calibri"/>
              </a:rPr>
              <a:t> que se adapte a ti.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Prepararte para el futuro del trabajo, en el que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los empleos serán </a:t>
            </a:r>
            <a:r>
              <a:rPr lang="es-ES" b="1" u="sng" noProof="0" dirty="0">
                <a:latin typeface="Calibri"/>
                <a:ea typeface="Calibri"/>
                <a:cs typeface="Calibri"/>
              </a:rPr>
              <a:t>más remotos, flexibles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y digitales</a:t>
            </a:r>
            <a:r>
              <a:rPr lang="es-ES" noProof="0" dirty="0">
                <a:latin typeface="Calibri"/>
                <a:ea typeface="Calibri"/>
                <a:cs typeface="Calibri"/>
              </a:rPr>
              <a:t>, y requerirán ser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autónoma, proactiva y adaptativa</a:t>
            </a:r>
            <a:r>
              <a:rPr lang="es-ES" noProof="0" dirty="0"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3286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EE0AD80-3638-53FC-030D-32130FD4E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9615" y="170312"/>
            <a:ext cx="9438411" cy="1059973"/>
          </a:xfrm>
        </p:spPr>
        <p:txBody>
          <a:bodyPr/>
          <a:lstStyle/>
          <a:p>
            <a:r>
              <a:rPr lang="es-ES" noProof="0" dirty="0">
                <a:latin typeface="+mn-lt"/>
              </a:rPr>
              <a:t>El sector de las energías renovables como ejemplo… ¿Por qué?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BFDFBDA-B366-2AED-242F-80E30A0D84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9615" y="1019269"/>
            <a:ext cx="11450304" cy="5018115"/>
          </a:xfrm>
        </p:spPr>
        <p:txBody>
          <a:bodyPr lIns="91440" tIns="45720" rIns="91440" bIns="45720" anchor="t"/>
          <a:lstStyle/>
          <a:p>
            <a:r>
              <a:rPr lang="es-ES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Está creciendo rápidamente:</a:t>
            </a:r>
            <a:br>
              <a:rPr lang="es-ES" noProof="0" dirty="0">
                <a:solidFill>
                  <a:srgbClr val="E280AC"/>
                </a:solidFill>
                <a:latin typeface="+mn-lt"/>
              </a:rPr>
            </a:br>
            <a:r>
              <a:rPr lang="es-ES" noProof="0" dirty="0">
                <a:latin typeface="+mn-lt"/>
                <a:ea typeface="Calibri"/>
                <a:cs typeface="Calibri"/>
              </a:rPr>
              <a:t>Europa aspira a alcanzar la emisión cero de carbono para 2050. Esto significa que existirán más puestos de trabajo en los sectores eólico, solar y de almacenamiento de energía.</a:t>
            </a:r>
          </a:p>
          <a:p>
            <a:r>
              <a:rPr lang="es-ES" b="1" noProof="0" dirty="0">
                <a:latin typeface="+mn-lt"/>
                <a:ea typeface="Calibri"/>
                <a:cs typeface="Calibri"/>
              </a:rPr>
              <a:t>Hay una gran demanda de personal:</a:t>
            </a:r>
            <a:br>
              <a:rPr lang="es-ES" noProof="0" dirty="0">
                <a:latin typeface="+mn-lt"/>
              </a:rPr>
            </a:br>
            <a:r>
              <a:rPr lang="es-ES" noProof="0" dirty="0">
                <a:latin typeface="+mn-lt"/>
                <a:ea typeface="Calibri"/>
                <a:cs typeface="Calibri"/>
              </a:rPr>
              <a:t>Muchas empresas buscan trabajador</a:t>
            </a:r>
            <a:r>
              <a:rPr lang="es-ES" dirty="0">
                <a:latin typeface="+mn-lt"/>
                <a:ea typeface="Calibri"/>
                <a:cs typeface="Calibri"/>
              </a:rPr>
              <a:t>e</a:t>
            </a:r>
            <a:r>
              <a:rPr lang="es-ES" noProof="0" dirty="0">
                <a:latin typeface="+mn-lt"/>
                <a:ea typeface="Calibri"/>
                <a:cs typeface="Calibri"/>
              </a:rPr>
              <a:t>s cualificadas, como instaladoras de paneles solares e ingenieras.</a:t>
            </a:r>
          </a:p>
          <a:p>
            <a:r>
              <a:rPr lang="es-ES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Combina habilidades ecológicas y digitales</a:t>
            </a:r>
            <a:r>
              <a:rPr lang="es-ES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s-ES" noProof="0" dirty="0">
                <a:latin typeface="+mn-lt"/>
              </a:rPr>
            </a:br>
            <a:r>
              <a:rPr lang="es-ES" noProof="0" dirty="0">
                <a:latin typeface="+mn-lt"/>
                <a:ea typeface="Calibri"/>
                <a:cs typeface="Calibri"/>
              </a:rPr>
              <a:t>Encontrarás tanto herramientas tecnológicas (como sensores o sistemas de monitorización) como conocimientos sobre sostenibilidad. </a:t>
            </a:r>
          </a:p>
          <a:p>
            <a:r>
              <a:rPr lang="es-ES" noProof="0" dirty="0">
                <a:latin typeface="+mn-lt"/>
                <a:ea typeface="Calibri"/>
                <a:cs typeface="Calibri"/>
              </a:rPr>
              <a:t>Las herramientas digitales, como SCADA (sistemas que ayudan a supervisar y controlar el uso de la energía) e </a:t>
            </a:r>
            <a:r>
              <a:rPr lang="es-ES" noProof="0" dirty="0" err="1">
                <a:latin typeface="+mn-lt"/>
                <a:ea typeface="Calibri"/>
                <a:cs typeface="Calibri"/>
              </a:rPr>
              <a:t>IoT</a:t>
            </a:r>
            <a:r>
              <a:rPr lang="es-ES" noProof="0" dirty="0">
                <a:latin typeface="+mn-lt"/>
                <a:ea typeface="Calibri"/>
                <a:cs typeface="Calibri"/>
              </a:rPr>
              <a:t> (sensores inteligentes), son fundamentales en este sector.</a:t>
            </a:r>
            <a:endParaRPr lang="es-ES" noProof="0" dirty="0">
              <a:latin typeface="+mn-lt"/>
            </a:endParaRPr>
          </a:p>
          <a:p>
            <a:r>
              <a:rPr lang="es-ES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Conocimientos que se pueden transferir:</a:t>
            </a:r>
            <a:br>
              <a:rPr lang="es-ES" noProof="0" dirty="0">
                <a:latin typeface="+mn-lt"/>
              </a:rPr>
            </a:br>
            <a:r>
              <a:rPr lang="es-ES" noProof="0" dirty="0">
                <a:latin typeface="+mn-lt"/>
                <a:ea typeface="Calibri"/>
                <a:cs typeface="Calibri"/>
              </a:rPr>
              <a:t>La planificación de proyectos, la comunicación y el manejo de datos son habilidades útiles también en otros sectores.</a:t>
            </a:r>
          </a:p>
          <a:p>
            <a:r>
              <a:rPr lang="es-ES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Es relevante a nivel local</a:t>
            </a:r>
            <a:r>
              <a:rPr lang="es-ES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s-ES" noProof="0" dirty="0">
                <a:latin typeface="+mn-lt"/>
              </a:rPr>
            </a:br>
            <a:r>
              <a:rPr lang="es-ES" noProof="0" dirty="0">
                <a:latin typeface="+mn-lt"/>
                <a:ea typeface="Calibri"/>
                <a:cs typeface="Calibri"/>
              </a:rPr>
              <a:t>Muchas regiones del proyecto HERA ya cuentan con proyectos de energía renovable, lo cual puede ofrecer oportunidades de formación o empleo.</a:t>
            </a:r>
          </a:p>
        </p:txBody>
      </p:sp>
    </p:spTree>
    <p:extLst>
      <p:ext uri="{BB962C8B-B14F-4D97-AF65-F5344CB8AC3E}">
        <p14:creationId xmlns:p14="http://schemas.microsoft.com/office/powerpoint/2010/main" val="17639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62393-DD56-3560-4197-D4B499DF2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43CB6EE-F9A2-FBB6-5F8B-A8FF2DA68E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595528" cy="473819"/>
          </a:xfrm>
        </p:spPr>
        <p:txBody>
          <a:bodyPr lIns="91440" tIns="45720" rIns="91440" bIns="45720" anchor="t"/>
          <a:lstStyle/>
          <a:p>
            <a:r>
              <a:rPr lang="es-ES" noProof="0" dirty="0">
                <a:latin typeface="+mn-lt"/>
              </a:rPr>
              <a:t>Habilidades clave más demandadas para 2030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624516F-291C-E169-67D5-5C53346B7B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2513" y="832612"/>
            <a:ext cx="11706973" cy="56384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anchor="t"/>
          <a:lstStyle/>
          <a:p>
            <a:r>
              <a:rPr lang="es-ES" b="1" dirty="0">
                <a:latin typeface="Calibri"/>
                <a:ea typeface="Calibri"/>
                <a:cs typeface="Calibri"/>
              </a:rPr>
              <a:t>Habilidades técnicas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: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s-ES" dirty="0">
                <a:latin typeface="Calibri"/>
                <a:ea typeface="Calibri"/>
                <a:cs typeface="Calibri"/>
              </a:rPr>
              <a:t>Trabajar con tecnologías solares y eólicas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Utilizar sistemas de almacenamiento de energía</a:t>
            </a: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Comprender las redes inteligentes (redes energéticas digitales)</a:t>
            </a:r>
          </a:p>
          <a:p>
            <a:r>
              <a:rPr lang="es-ES" b="1" noProof="0" dirty="0">
                <a:latin typeface="Calibri"/>
                <a:ea typeface="Calibri"/>
                <a:cs typeface="Calibri"/>
              </a:rPr>
              <a:t>Habilidades digitales y de datos </a:t>
            </a:r>
            <a:r>
              <a:rPr lang="es-ES" noProof="0" dirty="0">
                <a:latin typeface="Calibri"/>
                <a:ea typeface="Calibri"/>
                <a:cs typeface="Calibri"/>
              </a:rPr>
              <a:t>(uso de herramientas como SharePoint, Jira, Miro, </a:t>
            </a:r>
            <a:r>
              <a:rPr lang="es-ES" noProof="0" dirty="0" err="1">
                <a:latin typeface="Calibri"/>
                <a:ea typeface="Calibri"/>
                <a:cs typeface="Calibri"/>
              </a:rPr>
              <a:t>Whiteboards</a:t>
            </a:r>
            <a:r>
              <a:rPr lang="es-ES" noProof="0" dirty="0">
                <a:latin typeface="Calibri"/>
                <a:ea typeface="Calibri"/>
                <a:cs typeface="Calibri"/>
              </a:rPr>
              <a:t>, Zoom, </a:t>
            </a:r>
            <a:r>
              <a:rPr lang="es-ES" noProof="0" dirty="0" err="1">
                <a:latin typeface="Calibri"/>
                <a:ea typeface="Calibri"/>
                <a:cs typeface="Calibri"/>
              </a:rPr>
              <a:t>Teams</a:t>
            </a:r>
            <a:r>
              <a:rPr lang="es-ES" noProof="0" dirty="0">
                <a:latin typeface="Calibri"/>
                <a:ea typeface="Calibri"/>
                <a:cs typeface="Calibri"/>
              </a:rPr>
              <a:t>)</a:t>
            </a: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Análisis de datos</a:t>
            </a: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Programación básica y automatización</a:t>
            </a: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Concienciación sobre ciberseguridad</a:t>
            </a:r>
          </a:p>
          <a:p>
            <a:r>
              <a:rPr lang="es-ES" b="1" dirty="0">
                <a:latin typeface="Calibri"/>
                <a:ea typeface="Calibri"/>
                <a:cs typeface="Calibri"/>
              </a:rPr>
              <a:t>Conocimientos sobre proyectos y políticas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: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Planificación y gestión de proyectos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Comprensión de las normas y reglamentos básicos del sector energético</a:t>
            </a:r>
          </a:p>
          <a:p>
            <a:pPr>
              <a:buClr>
                <a:srgbClr val="E64424"/>
              </a:buClr>
            </a:pPr>
            <a:r>
              <a:rPr lang="es-ES" b="1" noProof="0" dirty="0">
                <a:latin typeface="Calibri"/>
                <a:ea typeface="Calibri"/>
                <a:cs typeface="Calibri"/>
              </a:rPr>
              <a:t>Conocimientos sobre sostenibilidad: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Análisis del ciclo de vida (medición del impacto total de un producto)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Análisis de las emisiones de carbono (seguimiento de las emisiones)</a:t>
            </a:r>
          </a:p>
          <a:p>
            <a:pPr>
              <a:buClr>
                <a:srgbClr val="E64424"/>
              </a:buClr>
            </a:pPr>
            <a:endParaRPr lang="es-ES" noProof="0" dirty="0">
              <a:latin typeface="Aptos"/>
            </a:endParaRPr>
          </a:p>
          <a:p>
            <a:pPr>
              <a:buClr>
                <a:srgbClr val="E64424"/>
              </a:buClr>
            </a:pPr>
            <a:endParaRPr lang="es-ES" b="1" noProof="0" dirty="0">
              <a:latin typeface="Aptos"/>
            </a:endParaRPr>
          </a:p>
          <a:p>
            <a:pPr>
              <a:buClr>
                <a:srgbClr val="E64424"/>
              </a:buClr>
            </a:pPr>
            <a:endParaRPr lang="es-ES" noProof="0" dirty="0">
              <a:latin typeface="Aptos"/>
            </a:endParaRPr>
          </a:p>
          <a:p>
            <a:r>
              <a:rPr lang="es-ES" noProof="0" dirty="0">
                <a:latin typeface="Apto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7343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2C5E3BC-936F-5CAE-86DB-292C28D5BF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8585" y="1019907"/>
            <a:ext cx="8018584" cy="5655345"/>
          </a:xfrm>
        </p:spPr>
        <p:txBody>
          <a:bodyPr lIns="91440" tIns="45720" rIns="91440" bIns="45720" anchor="t"/>
          <a:lstStyle/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Sistema de energía verde: instalación y mantenimiento de equipos solares/eólicos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Almacenamiento en baterías: diseño y gestión de baterías de energía a gran escala (por ejemplo, cómo se puede almacenar la energía solar para su uso nocturno).</a:t>
            </a:r>
          </a:p>
          <a:p>
            <a:r>
              <a:rPr lang="es-ES" dirty="0">
                <a:latin typeface="Calibri"/>
                <a:ea typeface="Calibri"/>
                <a:cs typeface="Calibri"/>
              </a:rPr>
              <a:t>Conexión en redes sociales: integración de la energía renovable en redes inteligentes.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Normativa sobre hidrógeno verde y carbono: comprender las nuevas regulaciones sobre energía limpia</a:t>
            </a:r>
          </a:p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Herramientas digitales y automatización: uso de software para optimizar los procesos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Paneles de control y análisis de datos: interpretación de datos para respaldar las decisiones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Herramientas basadas en inteligencia artificial: aplicación de la inteligencia artificial en las tareas diarias</a:t>
            </a:r>
          </a:p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Sostenibilidad y economía circular: promover el uso eficiente de los recursos</a:t>
            </a:r>
            <a:endParaRPr lang="es-ES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Reutilización y ecodiseño: crear productos pensando en el reciclaje y la reutilización</a:t>
            </a:r>
          </a:p>
          <a:p>
            <a:r>
              <a:rPr lang="es-ES" dirty="0">
                <a:latin typeface="Calibri"/>
                <a:ea typeface="Calibri"/>
                <a:cs typeface="Calibri"/>
              </a:rPr>
              <a:t>Comprender las políticas y subvenciones energéticas: navegar por las normas e incentivos que dan forma al sector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s-ES" noProof="0" dirty="0"/>
          </a:p>
        </p:txBody>
      </p:sp>
      <p:pic>
        <p:nvPicPr>
          <p:cNvPr id="10" name="Picture Placeholder 9" descr="A dandelion seeds flying in the air&#10;&#10;AI-generated content may be incorrect.">
            <a:extLst>
              <a:ext uri="{FF2B5EF4-FFF2-40B4-BE49-F238E27FC236}">
                <a16:creationId xmlns:a16="http://schemas.microsoft.com/office/drawing/2014/main" id="{484E1E5B-28A8-71F1-115A-B936558F1AD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2672" r="22672"/>
          <a:stretch/>
        </p:blipFill>
        <p:spPr>
          <a:xfrm>
            <a:off x="8289310" y="1449323"/>
            <a:ext cx="3904408" cy="5208750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1C2B6E8-7A2F-4050-69F2-4D4FA600F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711" y="182748"/>
            <a:ext cx="10092951" cy="483986"/>
          </a:xfrm>
        </p:spPr>
        <p:txBody>
          <a:bodyPr lIns="91440" tIns="45720" rIns="91440" bIns="45720" anchor="t"/>
          <a:lstStyle/>
          <a:p>
            <a:r>
              <a:rPr lang="es-ES" sz="2800" dirty="0">
                <a:latin typeface="+mn-lt"/>
              </a:rPr>
              <a:t>Anticipación de las necesidades futuras de competencias en el sector ecológico</a:t>
            </a:r>
          </a:p>
        </p:txBody>
      </p:sp>
    </p:spTree>
    <p:extLst>
      <p:ext uri="{BB962C8B-B14F-4D97-AF65-F5344CB8AC3E}">
        <p14:creationId xmlns:p14="http://schemas.microsoft.com/office/powerpoint/2010/main" val="2740869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069A-2AE2-07C8-388F-2D8627A01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A462A8-1646-C2AB-5645-C35F92FF75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6906386" cy="1762299"/>
          </a:xfrm>
        </p:spPr>
        <p:txBody>
          <a:bodyPr/>
          <a:lstStyle/>
          <a:p>
            <a:r>
              <a:rPr lang="es-ES" noProof="0" dirty="0">
                <a:latin typeface="+mn-lt"/>
              </a:rPr>
              <a:t>UNIDAD 2.2: Mapa autoorganizado</a:t>
            </a:r>
          </a:p>
        </p:txBody>
      </p:sp>
    </p:spTree>
    <p:extLst>
      <p:ext uri="{BB962C8B-B14F-4D97-AF65-F5344CB8AC3E}">
        <p14:creationId xmlns:p14="http://schemas.microsoft.com/office/powerpoint/2010/main" val="1647409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4B9DE62-D1F8-30A0-EC45-CEAD04CE6E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3436" y="253012"/>
            <a:ext cx="6866312" cy="483986"/>
          </a:xfrm>
        </p:spPr>
        <p:txBody>
          <a:bodyPr/>
          <a:lstStyle/>
          <a:p>
            <a:r>
              <a:rPr lang="es-ES" noProof="0" dirty="0">
                <a:latin typeface="+mn-lt"/>
              </a:rPr>
              <a:t>¿Qué es un mapa autoorganizado?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63BC892-B396-2900-D011-EC0864531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23436" y="886059"/>
            <a:ext cx="6866312" cy="5085882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s-ES" noProof="0" dirty="0"/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es-ES" noProof="0" dirty="0">
                <a:latin typeface="+mj-lt"/>
              </a:rPr>
              <a:t>Un mapa autoorganizado es una forma creativa de reflexionar sobre tus conocimientos, habilidades y experiencias.</a:t>
            </a: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endParaRPr lang="es-ES" noProof="0" dirty="0">
              <a:latin typeface="+mj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es-ES" dirty="0">
                <a:latin typeface="+mj-lt"/>
              </a:rPr>
              <a:t>Creas un «mapa» personal que muestra tus roles pasados, las habilidades que has adquirido y tus metas futuras.</a:t>
            </a:r>
            <a:endParaRPr lang="es-ES" noProof="0" dirty="0">
              <a:latin typeface="+mj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endParaRPr lang="es-ES" noProof="0" dirty="0">
              <a:latin typeface="+mj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es-ES" dirty="0">
                <a:latin typeface="+mj-lt"/>
              </a:rPr>
              <a:t>Te ayuda a ver dónde te encuentras ahora y hacia dónde querrías dirigirte posteriormente.</a:t>
            </a:r>
            <a:endParaRPr lang="es-ES" noProof="0" dirty="0">
              <a:latin typeface="+mj-lt"/>
            </a:endParaRPr>
          </a:p>
        </p:txBody>
      </p:sp>
      <p:pic>
        <p:nvPicPr>
          <p:cNvPr id="10" name="Marcador de Posição da Imagem 9">
            <a:extLst>
              <a:ext uri="{FF2B5EF4-FFF2-40B4-BE49-F238E27FC236}">
                <a16:creationId xmlns:a16="http://schemas.microsoft.com/office/drawing/2014/main" id="{C7FF30BA-3B6B-1CCE-024F-ADD72158C03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t="1000" r="-19" b="13997"/>
          <a:stretch/>
        </p:blipFill>
        <p:spPr>
          <a:xfrm>
            <a:off x="858" y="-33250"/>
            <a:ext cx="4567367" cy="6924502"/>
          </a:xfrm>
        </p:spPr>
      </p:pic>
    </p:spTree>
    <p:extLst>
      <p:ext uri="{BB962C8B-B14F-4D97-AF65-F5344CB8AC3E}">
        <p14:creationId xmlns:p14="http://schemas.microsoft.com/office/powerpoint/2010/main" val="80112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90F8B1-38CE-F596-2994-999B1E712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829323" cy="884126"/>
          </a:xfrm>
        </p:spPr>
        <p:txBody>
          <a:bodyPr/>
          <a:lstStyle/>
          <a:p>
            <a:r>
              <a:rPr lang="es-ES" dirty="0">
                <a:latin typeface="+mn-lt"/>
              </a:rPr>
              <a:t>Tipos de habilidades que deben identificarse y origen de sus habilidades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4C040-6B7B-D5C1-1EDC-FFB529E20E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581" y="1262185"/>
            <a:ext cx="4902069" cy="4540738"/>
          </a:xfrm>
        </p:spPr>
        <p:txBody>
          <a:bodyPr lIns="91440" tIns="45720" rIns="91440" bIns="45720" anchor="t"/>
          <a:lstStyle/>
          <a:p>
            <a:r>
              <a:rPr lang="es-ES" b="1" noProof="0" dirty="0">
                <a:solidFill>
                  <a:srgbClr val="E64424"/>
                </a:solidFill>
                <a:latin typeface="+mn-lt"/>
              </a:rPr>
              <a:t>¿Qué tipo de habilidades puedes identificar?</a:t>
            </a:r>
          </a:p>
          <a:p>
            <a:endParaRPr lang="es-ES" b="1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dirty="0">
                <a:latin typeface="+mn-lt"/>
              </a:rPr>
              <a:t>Habilidades técnicas (por ejemplo, el uso de Excel, manejo de una máquina)</a:t>
            </a:r>
            <a:endParaRPr lang="es-ES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noProof="0" dirty="0">
                <a:latin typeface="+mn-lt"/>
              </a:rPr>
              <a:t>Habilidades transferibles (por ejemplo, trabajo en equipo, resolución de problemas, planificación de proyectos)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noProof="0" dirty="0">
                <a:latin typeface="+mn-lt"/>
              </a:rPr>
              <a:t>Habilidades blandas (por ejemplo, ser flexible, saber escuchar, mantener la calma en situaciones de alta presión)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noProof="0" dirty="0">
                <a:latin typeface="+mn-lt"/>
              </a:rPr>
              <a:t>Nuevas habilidades que estás desarrollando (por ejemplo, lo que estás aprendiendo en HERA </a:t>
            </a:r>
            <a:r>
              <a:rPr lang="es-ES" noProof="0" dirty="0" err="1">
                <a:latin typeface="+mn-lt"/>
              </a:rPr>
              <a:t>Labs</a:t>
            </a:r>
            <a:r>
              <a:rPr lang="es-ES" noProof="0" dirty="0">
                <a:latin typeface="+mn-lt"/>
              </a:rPr>
              <a:t>)</a:t>
            </a:r>
          </a:p>
          <a:p>
            <a:endParaRPr lang="es-E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09267-F925-2486-1E69-AF12972F5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75350" y="1262185"/>
            <a:ext cx="5837035" cy="5307679"/>
          </a:xfrm>
        </p:spPr>
        <p:txBody>
          <a:bodyPr lIns="91440" tIns="45720" rIns="91440" bIns="45720" anchor="t"/>
          <a:lstStyle/>
          <a:p>
            <a:r>
              <a:rPr lang="es-ES" b="1" dirty="0">
                <a:solidFill>
                  <a:srgbClr val="E64424"/>
                </a:solidFill>
                <a:latin typeface="+mn-lt"/>
              </a:rPr>
              <a:t>¿De dónde provienen tus habilidades?</a:t>
            </a:r>
            <a:endParaRPr lang="es-ES" b="1" noProof="0" dirty="0">
              <a:solidFill>
                <a:srgbClr val="E64424"/>
              </a:solidFill>
              <a:latin typeface="+mn-lt"/>
            </a:endParaRPr>
          </a:p>
          <a:p>
            <a:endParaRPr lang="es-ES" b="1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dirty="0">
                <a:latin typeface="+mn-lt"/>
              </a:rPr>
              <a:t>Trabajos que has tenido (por ejemplo, trabajo de oficina, comercio minorista, cuidados)</a:t>
            </a:r>
            <a:endParaRPr lang="es-ES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noProof="0" dirty="0">
                <a:latin typeface="+mn-lt"/>
              </a:rPr>
              <a:t>Funciones de voluntariado o comunitarias (por ejemplo, ayudar en eventos escolares, tutoría entre compañeros)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noProof="0" dirty="0">
                <a:latin typeface="+mn-lt"/>
              </a:rPr>
              <a:t>Educación y formación (por ejemplo, talleres, cursos en línea, diplomas)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s-ES" noProof="0" dirty="0">
                <a:latin typeface="+mn-lt"/>
              </a:rPr>
              <a:t>Vida cotidiana (por ejemplo, planificar eventos familiares = habilidades de organización; escribir un blog = comunicación)</a:t>
            </a:r>
          </a:p>
          <a:p>
            <a:endParaRPr lang="es-ES" b="1" noProof="0" dirty="0"/>
          </a:p>
        </p:txBody>
      </p:sp>
    </p:spTree>
    <p:extLst>
      <p:ext uri="{BB962C8B-B14F-4D97-AF65-F5344CB8AC3E}">
        <p14:creationId xmlns:p14="http://schemas.microsoft.com/office/powerpoint/2010/main" val="115939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4541-A0A9-F15C-468E-7EC32448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602078-685A-7458-D919-59C4331B9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33500" y="0"/>
            <a:ext cx="3943394" cy="909518"/>
          </a:xfrm>
        </p:spPr>
        <p:txBody>
          <a:bodyPr lIns="91440" tIns="45720" rIns="91440" bIns="45720" anchor="t"/>
          <a:lstStyle/>
          <a:p>
            <a:r>
              <a:rPr lang="es-ES" noProof="0" dirty="0">
                <a:latin typeface="+mn-lt"/>
              </a:rPr>
              <a:t>Ejercicio de mapa autoorganizado</a:t>
            </a:r>
            <a:endParaRPr lang="es-ES" noProof="0" dirty="0">
              <a:latin typeface="+mn-lt"/>
              <a:ea typeface="MingLiU_HKSC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54B1E-DD0B-B112-AF60-7A0758940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02029" y="909518"/>
            <a:ext cx="6089972" cy="4116528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noProof="0" dirty="0">
                <a:solidFill>
                  <a:srgbClr val="E280AC"/>
                </a:solidFill>
                <a:latin typeface="+mn-lt"/>
              </a:rPr>
              <a:t>Centro «Tú»:</a:t>
            </a:r>
            <a:r>
              <a:rPr lang="es-ES" b="1" noProof="0" dirty="0">
                <a:latin typeface="+mn-lt"/>
              </a:rPr>
              <a:t> </a:t>
            </a:r>
            <a:r>
              <a:rPr lang="es-ES" noProof="0" dirty="0">
                <a:latin typeface="+mn-lt"/>
              </a:rPr>
              <a:t>Colócate en el centro (escribe </a:t>
            </a:r>
            <a:r>
              <a:rPr lang="es-ES" dirty="0">
                <a:latin typeface="+mn-lt"/>
              </a:rPr>
              <a:t>t</a:t>
            </a:r>
            <a:r>
              <a:rPr lang="es-ES" noProof="0" dirty="0">
                <a:latin typeface="+mn-lt"/>
              </a:rPr>
              <a:t>u nombre o utiliza una nota adhesiva).</a:t>
            </a:r>
          </a:p>
          <a:p>
            <a:endParaRPr lang="es-ES" noProof="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noProof="0" dirty="0">
                <a:solidFill>
                  <a:srgbClr val="E280AC"/>
                </a:solidFill>
                <a:latin typeface="+mn-lt"/>
              </a:rPr>
              <a:t>Grupos del círculo: </a:t>
            </a:r>
            <a:r>
              <a:rPr lang="es-ES" noProof="0" dirty="0">
                <a:solidFill>
                  <a:srgbClr val="3B3838"/>
                </a:solidFill>
                <a:latin typeface="+mn-lt"/>
              </a:rPr>
              <a:t>A tu alrededor, coloca globos para cada experiencia o función importante.</a:t>
            </a:r>
          </a:p>
          <a:p>
            <a:endParaRPr lang="es-ES" noProof="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E280AC"/>
                </a:solidFill>
                <a:latin typeface="+mn-lt"/>
              </a:rPr>
              <a:t>De la experiencia a las habilidades</a:t>
            </a:r>
            <a:r>
              <a:rPr lang="es-ES" b="1" noProof="0" dirty="0">
                <a:solidFill>
                  <a:srgbClr val="E280AC"/>
                </a:solidFill>
                <a:latin typeface="+mn-lt"/>
              </a:rPr>
              <a:t>:</a:t>
            </a:r>
            <a:r>
              <a:rPr lang="es-ES" b="1" noProof="0" dirty="0">
                <a:solidFill>
                  <a:srgbClr val="3B3838"/>
                </a:solidFill>
                <a:latin typeface="+mn-lt"/>
              </a:rPr>
              <a:t> </a:t>
            </a:r>
            <a:r>
              <a:rPr lang="es-ES" noProof="0" dirty="0">
                <a:solidFill>
                  <a:srgbClr val="3B3838"/>
                </a:solidFill>
                <a:latin typeface="+mn-lt"/>
              </a:rPr>
              <a:t>Desde cada globo, dibuja ramas con etiquetas en las que aparezcan las habilidades específicas</a:t>
            </a:r>
            <a:r>
              <a:rPr lang="es-ES" dirty="0">
                <a:solidFill>
                  <a:srgbClr val="3B3838"/>
                </a:solidFill>
                <a:latin typeface="+mn-lt"/>
              </a:rPr>
              <a:t> adquiridas.</a:t>
            </a:r>
            <a:endParaRPr lang="es-ES" noProof="0" dirty="0">
              <a:solidFill>
                <a:srgbClr val="3B3838"/>
              </a:solidFill>
              <a:latin typeface="+mn-lt"/>
            </a:endParaRPr>
          </a:p>
          <a:p>
            <a:endParaRPr lang="es-ES" noProof="0" dirty="0">
              <a:solidFill>
                <a:srgbClr val="3B3838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E280AC"/>
                </a:solidFill>
                <a:latin typeface="+mn-lt"/>
              </a:rPr>
              <a:t>Metas</a:t>
            </a:r>
            <a:r>
              <a:rPr lang="es-ES" b="1" noProof="0" dirty="0">
                <a:solidFill>
                  <a:srgbClr val="E280AC"/>
                </a:solidFill>
                <a:latin typeface="+mn-lt"/>
              </a:rPr>
              <a:t> y objetivos: </a:t>
            </a:r>
            <a:r>
              <a:rPr lang="es-ES" noProof="0" dirty="0">
                <a:latin typeface="+mn-lt"/>
              </a:rPr>
              <a:t>Marca «metas» </a:t>
            </a:r>
            <a:r>
              <a:rPr lang="es-ES" dirty="0">
                <a:latin typeface="+mn-lt"/>
              </a:rPr>
              <a:t>o</a:t>
            </a:r>
            <a:r>
              <a:rPr lang="es-ES" noProof="0" dirty="0">
                <a:latin typeface="+mn-lt"/>
              </a:rPr>
              <a:t> hitos orientados al futuro hacia su objetivo final.</a:t>
            </a:r>
            <a:endParaRPr lang="es-ES" b="1" noProof="0" dirty="0">
              <a:latin typeface="+mn-lt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CB89CF6-55D4-B2ED-CFD6-DFEC1FC756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" r="2256"/>
          <a:stretch/>
        </p:blipFill>
        <p:spPr>
          <a:xfrm>
            <a:off x="0" y="0"/>
            <a:ext cx="6089972" cy="68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8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26C0B-8FE5-4149-1EA4-B5D759558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B7498-0842-D46D-C46A-BFE071043E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7387031" cy="1762299"/>
          </a:xfrm>
        </p:spPr>
        <p:txBody>
          <a:bodyPr lIns="91440" tIns="45720" rIns="91440" bIns="45720" anchor="t"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UNIDAD 2.3: Reducir la brecha</a:t>
            </a:r>
          </a:p>
        </p:txBody>
      </p:sp>
    </p:spTree>
    <p:extLst>
      <p:ext uri="{BB962C8B-B14F-4D97-AF65-F5344CB8AC3E}">
        <p14:creationId xmlns:p14="http://schemas.microsoft.com/office/powerpoint/2010/main" val="1556258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127144-DAED-659E-884F-11F9E0D9D9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1"/>
            <a:ext cx="7339983" cy="1106865"/>
          </a:xfrm>
        </p:spPr>
        <p:txBody>
          <a:bodyPr lIns="91440" tIns="45720" rIns="91440" bIns="45720" anchor="t"/>
          <a:lstStyle/>
          <a:p>
            <a:r>
              <a:rPr lang="es-ES" dirty="0">
                <a:latin typeface="+mn-lt"/>
              </a:rPr>
              <a:t>Comprender las carencias en materia de competencias y el poder de la autoevaluación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53FC39-F80B-CCE8-AF8A-3FB565E4EA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2080" y="1748323"/>
            <a:ext cx="6861678" cy="4768365"/>
          </a:xfrm>
        </p:spPr>
        <p:txBody>
          <a:bodyPr lIns="91440" tIns="45720" rIns="91440" bIns="45720" anchor="t"/>
          <a:lstStyle/>
          <a:p>
            <a:pPr marL="285750" indent="-285750" algn="just">
              <a:buChar char="•"/>
            </a:pPr>
            <a:r>
              <a:rPr lang="es-ES" b="1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Comprender las brechas de habilidades</a:t>
            </a:r>
            <a:r>
              <a:rPr lang="es-ES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 </a:t>
            </a:r>
            <a:r>
              <a:rPr lang="es-ES" dirty="0">
                <a:latin typeface="Calibri"/>
                <a:ea typeface="Calibri"/>
                <a:cs typeface="Calibri"/>
              </a:rPr>
              <a:t>Las brechas de habilidades pueden definirse como la disparidad entre las habilidades que demandan los empleadores y las que poseen sus empleados. Estas brechas son cada vez más evidentes en la era digital, ya que la aparición de nuevas tecnologías y la evolución de los modelos de negocio están redefiniendo continuamente las funciones laborales.</a:t>
            </a:r>
          </a:p>
          <a:p>
            <a:pPr algn="just"/>
            <a:endParaRPr lang="es-ES" noProof="0" dirty="0">
              <a:latin typeface="Calibri"/>
              <a:ea typeface="Calibri"/>
              <a:cs typeface="Calibri"/>
            </a:endParaRPr>
          </a:p>
          <a:p>
            <a:pPr marL="285750" indent="-285750" algn="just">
              <a:buChar char="•"/>
            </a:pPr>
            <a:r>
              <a:rPr lang="es-ES" b="1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El poder de la autoevaluación</a:t>
            </a:r>
            <a:r>
              <a:rPr lang="es-ES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s-ES" dirty="0">
                <a:latin typeface="Calibri"/>
                <a:ea typeface="Calibri"/>
                <a:cs typeface="Calibri"/>
              </a:rPr>
              <a:t>La autoevaluación es una herramienta eficaz que puede ayudar a identificar y abordar estas brechas de habilidades. La autoevaluación periódica no solo mantiene a las personas al día con los requisitos cambiantes de la industria, sino que también muestra su capacidad de adaptación a los posibles empleadores, lo que mejora sus perspectivas laborales.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285750" indent="-285750">
              <a:buChar char="•"/>
            </a:pPr>
            <a:endParaRPr lang="es-ES" b="1" noProof="0" dirty="0"/>
          </a:p>
        </p:txBody>
      </p:sp>
      <p:pic>
        <p:nvPicPr>
          <p:cNvPr id="9" name="Picture Placeholder 8" descr="A group of women sitting at a table&#10;&#10;AI-generated content may be incorrect.">
            <a:extLst>
              <a:ext uri="{FF2B5EF4-FFF2-40B4-BE49-F238E27FC236}">
                <a16:creationId xmlns:a16="http://schemas.microsoft.com/office/drawing/2014/main" id="{38F58EB3-6896-5A4C-E1BD-07852EFB1B7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3" r="294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736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A4F3FD46-D029-0B6E-B332-17B23A3A6B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8556143" cy="819432"/>
          </a:xfrm>
        </p:spPr>
        <p:txBody>
          <a:bodyPr/>
          <a:lstStyle/>
          <a:p>
            <a:r>
              <a:rPr lang="es-ES" dirty="0">
                <a:latin typeface="+mn-lt"/>
              </a:rPr>
              <a:t>Cómo identificar y abordar tus carencias en materia de competencias</a:t>
            </a:r>
          </a:p>
          <a:p>
            <a:endParaRPr lang="es-ES" noProof="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B102BB2-6B02-6CD3-C4B3-EF8720074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1325457"/>
            <a:ext cx="7333272" cy="5191232"/>
          </a:xfrm>
        </p:spPr>
        <p:txBody>
          <a:bodyPr/>
          <a:lstStyle/>
          <a:p>
            <a:r>
              <a:rPr lang="es-ES" dirty="0">
                <a:latin typeface="+mn-lt"/>
              </a:rPr>
              <a:t>A continuación, te ofrecemos algunos pasos sencillos que pueden ayudarte a comparar tus habilidades con lo que se necesita y planificar tus próximas acciones.</a:t>
            </a:r>
            <a:endParaRPr lang="es-ES" noProof="0" dirty="0">
              <a:latin typeface="+mn-lt"/>
            </a:endParaRPr>
          </a:p>
          <a:p>
            <a:endParaRPr lang="es-ES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noProof="0" dirty="0">
                <a:latin typeface="+mn-lt"/>
              </a:rPr>
              <a:t>Autorreflexión y conciencia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+mn-lt"/>
              </a:rPr>
              <a:t>Mantente informada sobre las tendencias del sector</a:t>
            </a:r>
          </a:p>
          <a:p>
            <a:pPr marL="342900" indent="-342900">
              <a:buFont typeface="+mj-lt"/>
              <a:buAutoNum type="arabicPeriod"/>
            </a:pPr>
            <a:r>
              <a:rPr lang="es-ES" noProof="0" dirty="0">
                <a:latin typeface="+mn-lt"/>
              </a:rPr>
              <a:t>Desarrolla una visión del éxito futuro 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+mn-lt"/>
              </a:rPr>
              <a:t>Realiza una evaluación de tus habilidades; elabora una lista de tus habilidades actuales y compáralas con los anuncios de empleo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+mn-lt"/>
              </a:rPr>
              <a:t>Apuesta por el aprendizaje continuo</a:t>
            </a:r>
            <a:endParaRPr lang="es-ES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noProof="0" dirty="0">
                <a:latin typeface="+mn-lt"/>
              </a:rPr>
              <a:t>Desarrolla un plan de aprendizaje personalizado</a:t>
            </a:r>
          </a:p>
          <a:p>
            <a:pPr marL="342900" indent="-342900">
              <a:buFont typeface="+mj-lt"/>
              <a:buAutoNum type="arabicPeriod"/>
            </a:pPr>
            <a:r>
              <a:rPr lang="es-ES" noProof="0" dirty="0">
                <a:latin typeface="+mn-lt"/>
              </a:rPr>
              <a:t>Practica y aplica </a:t>
            </a:r>
            <a:r>
              <a:rPr lang="es-ES" dirty="0">
                <a:latin typeface="+mn-lt"/>
              </a:rPr>
              <a:t>tus</a:t>
            </a:r>
            <a:r>
              <a:rPr lang="es-ES" noProof="0" dirty="0">
                <a:latin typeface="+mn-lt"/>
              </a:rPr>
              <a:t> habilidades; haz un voluntariado o participa en un proyecto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+mn-lt"/>
              </a:rPr>
              <a:t>Busca apoyo y opiniones (por ejemplo, comparte tu plan con un tutor)</a:t>
            </a:r>
            <a:endParaRPr lang="es-ES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dirty="0">
                <a:latin typeface="+mn-lt"/>
              </a:rPr>
              <a:t>Realiza un seguimiento de tu progreso</a:t>
            </a:r>
            <a:endParaRPr lang="es-ES" noProof="0" dirty="0">
              <a:latin typeface="+mn-lt"/>
            </a:endParaRPr>
          </a:p>
          <a:p>
            <a:endParaRPr lang="es-ES" sz="1000" noProof="0" dirty="0"/>
          </a:p>
          <a:p>
            <a:endParaRPr lang="es-ES" noProof="0" dirty="0"/>
          </a:p>
        </p:txBody>
      </p:sp>
      <p:pic>
        <p:nvPicPr>
          <p:cNvPr id="6" name="Marcador de Posição da Imagem 5" descr="Uma imagem com pessoa, calças de ganga, Cara humana, vestuário&#10;&#10;Os conteúdos gerados por IA poderão estar incorretos.">
            <a:extLst>
              <a:ext uri="{FF2B5EF4-FFF2-40B4-BE49-F238E27FC236}">
                <a16:creationId xmlns:a16="http://schemas.microsoft.com/office/drawing/2014/main" id="{AB978F01-7464-314C-D80B-FBFF5BEC58B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3146" r="6356"/>
          <a:stretch/>
        </p:blipFill>
        <p:spPr>
          <a:xfrm>
            <a:off x="7469205" y="0"/>
            <a:ext cx="4360716" cy="6858000"/>
          </a:xfrm>
        </p:spPr>
      </p:pic>
    </p:spTree>
    <p:extLst>
      <p:ext uri="{BB962C8B-B14F-4D97-AF65-F5344CB8AC3E}">
        <p14:creationId xmlns:p14="http://schemas.microsoft.com/office/powerpoint/2010/main" val="104619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AD7966-70D9-E91C-670A-E8D2E9884E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s-ES" noProof="0" dirty="0">
                <a:latin typeface="+mn-lt"/>
              </a:rPr>
              <a:t>Pasos para elaborar un mapa autoorganizado efectivo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698A5DC-5E34-369A-481A-BF7A82DB55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" b="3460"/>
          <a:stretch/>
        </p:blipFill>
        <p:spPr>
          <a:xfrm>
            <a:off x="1152836" y="1236060"/>
            <a:ext cx="10012556" cy="492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98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489A8891-805A-B587-5FD5-05D0E61CA7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¿Qué debes preguntarte a ti misma?</a:t>
            </a:r>
          </a:p>
          <a:p>
            <a:endParaRPr lang="es-ES" noProof="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27B915E-B551-485A-85A5-8BDFA86E21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7" y="906253"/>
            <a:ext cx="7423150" cy="5846239"/>
          </a:xfrm>
        </p:spPr>
        <p:txBody>
          <a:bodyPr lIns="91440" tIns="45720" rIns="91440" bIns="45720" anchor="t"/>
          <a:lstStyle/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Fase 1- Reconocer los puntos fuertes y los puntos débiles: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Calibri"/>
                <a:ea typeface="Calibri"/>
                <a:cs typeface="Calibri"/>
              </a:rPr>
              <a:t>¿Cuáles son tus </a:t>
            </a:r>
            <a:r>
              <a:rPr lang="es-ES" b="1" dirty="0">
                <a:latin typeface="Calibri"/>
                <a:ea typeface="Calibri"/>
                <a:cs typeface="Calibri"/>
              </a:rPr>
              <a:t>puntos fuertes y débiles </a:t>
            </a:r>
            <a:r>
              <a:rPr lang="es-ES" dirty="0">
                <a:latin typeface="Calibri"/>
                <a:ea typeface="Calibri"/>
                <a:cs typeface="Calibri"/>
              </a:rPr>
              <a:t>en tu puesto actual</a:t>
            </a:r>
            <a:r>
              <a:rPr lang="es-ES" noProof="0" dirty="0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Calibri"/>
                <a:ea typeface="Calibri"/>
                <a:cs typeface="Calibri"/>
              </a:rPr>
              <a:t>¿Hay alguna </a:t>
            </a:r>
            <a:r>
              <a:rPr lang="es-ES" b="1" dirty="0">
                <a:latin typeface="Calibri"/>
                <a:ea typeface="Calibri"/>
                <a:cs typeface="Calibri"/>
              </a:rPr>
              <a:t>tarea o responsabilidad </a:t>
            </a:r>
            <a:r>
              <a:rPr lang="es-ES" dirty="0">
                <a:latin typeface="Calibri"/>
                <a:ea typeface="Calibri"/>
                <a:cs typeface="Calibri"/>
              </a:rPr>
              <a:t>específica con la que tengas dificultades</a:t>
            </a:r>
            <a:r>
              <a:rPr lang="es-ES" noProof="0" dirty="0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>
                <a:latin typeface="Calibri"/>
                <a:ea typeface="Calibri"/>
                <a:cs typeface="Calibri"/>
              </a:rPr>
              <a:t>¿Te sientes segura al utilizar las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últimas herramientas y tecnologías </a:t>
            </a:r>
            <a:r>
              <a:rPr lang="es-ES" noProof="0" dirty="0">
                <a:latin typeface="Calibri"/>
                <a:ea typeface="Calibri"/>
                <a:cs typeface="Calibri"/>
              </a:rPr>
              <a:t>relacionadas con tu trabajo?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>
                <a:latin typeface="Calibri"/>
                <a:ea typeface="Calibri"/>
                <a:cs typeface="Calibri"/>
              </a:rPr>
              <a:t>¿Has recibido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comentarios</a:t>
            </a:r>
            <a:r>
              <a:rPr lang="es-ES" noProof="0" dirty="0">
                <a:latin typeface="Calibri"/>
                <a:ea typeface="Calibri"/>
                <a:cs typeface="Calibri"/>
              </a:rPr>
              <a:t> de tus compañeros, superiores o clientes sobre aspectos en los que podrías mejorar?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>
                <a:latin typeface="Calibri"/>
                <a:ea typeface="Calibri"/>
                <a:cs typeface="Calibri"/>
              </a:rPr>
              <a:t>¿</a:t>
            </a:r>
            <a:r>
              <a:rPr lang="es-ES" dirty="0">
                <a:latin typeface="Calibri"/>
                <a:ea typeface="Calibri"/>
                <a:cs typeface="Calibri"/>
              </a:rPr>
              <a:t>Estás al día de las </a:t>
            </a:r>
            <a:r>
              <a:rPr lang="es-ES" b="1" dirty="0">
                <a:latin typeface="Calibri"/>
                <a:ea typeface="Calibri"/>
                <a:cs typeface="Calibri"/>
              </a:rPr>
              <a:t>tendencias y las mejores prácticas del sector</a:t>
            </a:r>
            <a:r>
              <a:rPr lang="es-ES" noProof="0" dirty="0">
                <a:latin typeface="Calibri"/>
                <a:ea typeface="Calibri"/>
                <a:cs typeface="Calibri"/>
              </a:rPr>
              <a:t>?</a:t>
            </a:r>
          </a:p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Fase 2- Identificar </a:t>
            </a:r>
            <a:r>
              <a:rPr lang="es-ES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las carencias de habilidades </a:t>
            </a:r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y Fase 3- Crear un plan: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latin typeface="Calibri"/>
                <a:ea typeface="Calibri"/>
                <a:cs typeface="Calibri"/>
              </a:rPr>
              <a:t>¿Cómo es el </a:t>
            </a:r>
            <a:r>
              <a:rPr lang="es-ES" b="1" dirty="0">
                <a:latin typeface="Calibri"/>
                <a:ea typeface="Calibri"/>
                <a:cs typeface="Calibri"/>
              </a:rPr>
              <a:t>éxito</a:t>
            </a:r>
            <a:r>
              <a:rPr lang="es-ES" dirty="0">
                <a:latin typeface="Calibri"/>
                <a:ea typeface="Calibri"/>
                <a:cs typeface="Calibri"/>
              </a:rPr>
              <a:t> para ti</a:t>
            </a:r>
            <a:r>
              <a:rPr lang="es-ES" noProof="0" dirty="0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>
                <a:latin typeface="Calibri"/>
                <a:ea typeface="Calibri"/>
                <a:cs typeface="Calibri"/>
              </a:rPr>
              <a:t>Si </a:t>
            </a:r>
            <a:r>
              <a:rPr lang="es-ES" dirty="0">
                <a:latin typeface="Calibri"/>
                <a:ea typeface="Calibri"/>
                <a:cs typeface="Calibri"/>
              </a:rPr>
              <a:t>t</a:t>
            </a:r>
            <a:r>
              <a:rPr lang="es-ES" noProof="0" dirty="0">
                <a:latin typeface="Calibri"/>
                <a:ea typeface="Calibri"/>
                <a:cs typeface="Calibri"/>
              </a:rPr>
              <a:t>u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carrera progresara perfectamente en los próximos 12 meses</a:t>
            </a:r>
            <a:r>
              <a:rPr lang="es-ES" noProof="0" dirty="0">
                <a:latin typeface="Calibri"/>
                <a:ea typeface="Calibri"/>
                <a:cs typeface="Calibri"/>
              </a:rPr>
              <a:t>, ¿qué cambiarías?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>
                <a:latin typeface="Calibri"/>
                <a:ea typeface="Calibri"/>
                <a:cs typeface="Calibri"/>
              </a:rPr>
              <a:t>¿Cuáles son las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habilidades y cualificaciones </a:t>
            </a:r>
            <a:r>
              <a:rPr lang="es-ES" noProof="0" dirty="0">
                <a:latin typeface="Calibri"/>
                <a:ea typeface="Calibri"/>
                <a:cs typeface="Calibri"/>
              </a:rPr>
              <a:t>necesarias para mi puesto o para el puesto al que aspiro? ¿Cómo se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comparan con las que ya tengo</a:t>
            </a:r>
            <a:r>
              <a:rPr lang="es-ES" noProof="0" dirty="0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>
                <a:latin typeface="Calibri"/>
                <a:ea typeface="Calibri"/>
                <a:cs typeface="Calibri"/>
              </a:rPr>
              <a:t>¿Cómo puedes 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superar las deficiencias </a:t>
            </a:r>
            <a:r>
              <a:rPr lang="es-ES" noProof="0" dirty="0">
                <a:latin typeface="Calibri"/>
                <a:ea typeface="Calibri"/>
                <a:cs typeface="Calibri"/>
              </a:rPr>
              <a:t>identificadas? Define </a:t>
            </a:r>
            <a:r>
              <a:rPr lang="es-ES" dirty="0">
                <a:latin typeface="Calibri"/>
                <a:ea typeface="Calibri"/>
                <a:cs typeface="Calibri"/>
              </a:rPr>
              <a:t>tus</a:t>
            </a:r>
            <a:r>
              <a:rPr lang="es-ES" noProof="0" dirty="0">
                <a:latin typeface="Calibri"/>
                <a:ea typeface="Calibri"/>
                <a:cs typeface="Calibri"/>
              </a:rPr>
              <a:t> objetivos, las habilidades específicas que deseas desarrollar y el plazo para alcanzarlos.</a:t>
            </a:r>
          </a:p>
        </p:txBody>
      </p:sp>
      <p:pic>
        <p:nvPicPr>
          <p:cNvPr id="6" name="Marcador de Posição da Imagem 5" descr="Uma imagem com Cara humana, pessoa, sorrir, vestuário&#10;&#10;Os conteúdos gerados por IA poderão estar incorretos.">
            <a:extLst>
              <a:ext uri="{FF2B5EF4-FFF2-40B4-BE49-F238E27FC236}">
                <a16:creationId xmlns:a16="http://schemas.microsoft.com/office/drawing/2014/main" id="{2F284BD2-8562-434A-E35F-1BF21C60CFB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2" t="7735" r="29478"/>
          <a:stretch/>
        </p:blipFill>
        <p:spPr>
          <a:xfrm>
            <a:off x="7459529" y="381334"/>
            <a:ext cx="4732471" cy="6476666"/>
          </a:xfrm>
        </p:spPr>
      </p:pic>
    </p:spTree>
    <p:extLst>
      <p:ext uri="{BB962C8B-B14F-4D97-AF65-F5344CB8AC3E}">
        <p14:creationId xmlns:p14="http://schemas.microsoft.com/office/powerpoint/2010/main" val="2697190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1D2B06-92DE-87ED-99E9-DFE2E1957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829323" cy="915388"/>
          </a:xfrm>
        </p:spPr>
        <p:txBody>
          <a:bodyPr lIns="91440" tIns="45720" rIns="91440" bIns="45720" anchor="t"/>
          <a:lstStyle/>
          <a:p>
            <a:r>
              <a:rPr lang="es-ES" dirty="0">
                <a:latin typeface="+mn-lt"/>
              </a:rPr>
              <a:t>Nuestro enfoque innovador... La plantilla de análisis de deficiencias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F3766-30CD-33E4-06B6-A3967F6C3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endParaRPr lang="es-ES" noProof="0" dirty="0"/>
          </a:p>
          <a:p>
            <a:endParaRPr lang="es-ES" noProof="0" dirty="0">
              <a:latin typeface="Calibri"/>
              <a:ea typeface="Calibri"/>
              <a:cs typeface="Calibri"/>
            </a:endParaRPr>
          </a:p>
          <a:p>
            <a:r>
              <a:rPr lang="es-ES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Cómo utilizarlo</a:t>
            </a:r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AutoNum type="arabicPeriod"/>
            </a:pPr>
            <a:r>
              <a:rPr lang="es-ES" dirty="0">
                <a:latin typeface="Calibri"/>
                <a:ea typeface="Calibri"/>
                <a:cs typeface="Calibri"/>
              </a:rPr>
              <a:t>Enumera entre 5 y 8 habilidades que ya poseas</a:t>
            </a:r>
            <a:r>
              <a:rPr lang="es-ES" noProof="0" dirty="0">
                <a:latin typeface="Calibri"/>
                <a:ea typeface="Calibri"/>
                <a:cs typeface="Calibri"/>
              </a:rPr>
              <a:t>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s-ES" noProof="0" dirty="0">
                <a:latin typeface="+mn-lt"/>
                <a:ea typeface="Calibri"/>
                <a:cs typeface="Calibri"/>
              </a:rPr>
              <a:t>Marca </a:t>
            </a:r>
            <a:r>
              <a:rPr lang="es-ES" dirty="0">
                <a:latin typeface="+mn-lt"/>
              </a:rPr>
              <a:t>«S» si ya la posees; «N» si no</a:t>
            </a:r>
            <a:r>
              <a:rPr lang="es-ES" noProof="0" dirty="0">
                <a:latin typeface="+mn-lt"/>
                <a:ea typeface="Calibri"/>
                <a:cs typeface="Calibri"/>
              </a:rPr>
              <a:t>.</a:t>
            </a:r>
          </a:p>
          <a:p>
            <a:pPr marL="457200" indent="-457200"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Califica </a:t>
            </a:r>
            <a:r>
              <a:rPr lang="es-ES" dirty="0">
                <a:latin typeface="Calibri"/>
                <a:ea typeface="Calibri"/>
                <a:cs typeface="Calibri"/>
              </a:rPr>
              <a:t>t</a:t>
            </a:r>
            <a:r>
              <a:rPr lang="es-ES" noProof="0" dirty="0">
                <a:latin typeface="Calibri"/>
                <a:ea typeface="Calibri"/>
                <a:cs typeface="Calibri"/>
              </a:rPr>
              <a:t>u nivel de competencia (1 = principiante, 5 = experto).</a:t>
            </a:r>
          </a:p>
          <a:p>
            <a:pPr marL="457200" indent="-457200">
              <a:buAutoNum type="arabi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Asigna una prioridad en función del impacto empresarial y el interés personal.</a:t>
            </a:r>
          </a:p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Comparación paso a paso</a:t>
            </a:r>
          </a:p>
          <a:p>
            <a:pPr marL="457200" indent="-457200">
              <a:buAutoNum type="arabicPeriod"/>
            </a:pPr>
            <a:r>
              <a:rPr lang="es-ES" b="1" noProof="0" dirty="0">
                <a:latin typeface="Calibri"/>
                <a:ea typeface="Calibri"/>
                <a:cs typeface="Calibri"/>
              </a:rPr>
              <a:t>Selecciona las habilidades: </a:t>
            </a:r>
            <a:r>
              <a:rPr lang="es-ES" dirty="0">
                <a:latin typeface="Calibri"/>
                <a:ea typeface="Calibri"/>
                <a:cs typeface="Calibri"/>
              </a:rPr>
              <a:t>Elige las habilidades fundamentales que exige tu sector objetivo.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s-ES" b="1" noProof="0" dirty="0">
                <a:latin typeface="Calibri"/>
                <a:ea typeface="Calibri"/>
                <a:cs typeface="Calibri"/>
              </a:rPr>
              <a:t>Autoevaluación: </a:t>
            </a:r>
            <a:r>
              <a:rPr lang="es-ES" dirty="0">
                <a:latin typeface="Calibri"/>
                <a:ea typeface="Calibri"/>
                <a:cs typeface="Calibri"/>
              </a:rPr>
              <a:t>Califica tu propio dominio y experiencia en relación con estas habilidades del sector.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s-ES" b="1" noProof="0" dirty="0">
                <a:latin typeface="Calibri"/>
                <a:ea typeface="Calibri"/>
                <a:cs typeface="Calibri"/>
              </a:rPr>
              <a:t>Marca las diferencias: </a:t>
            </a:r>
            <a:r>
              <a:rPr lang="es-ES" dirty="0">
                <a:latin typeface="Calibri"/>
                <a:ea typeface="Calibri"/>
                <a:cs typeface="Calibri"/>
              </a:rPr>
              <a:t>Cualquier debilidad con una «N» o un dominio &lt;3 es una deficiencia.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s-ES" b="1" noProof="0" dirty="0">
                <a:latin typeface="Calibri"/>
                <a:ea typeface="Calibri"/>
                <a:cs typeface="Calibri"/>
              </a:rPr>
              <a:t>Revisa los resultados: </a:t>
            </a:r>
            <a:r>
              <a:rPr lang="es-ES" noProof="0" dirty="0">
                <a:latin typeface="Calibri"/>
                <a:ea typeface="Calibri"/>
                <a:cs typeface="Calibri"/>
              </a:rPr>
              <a:t>Comprueba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 </a:t>
            </a:r>
            <a:r>
              <a:rPr lang="es-ES" noProof="0" dirty="0">
                <a:latin typeface="Calibri"/>
                <a:ea typeface="Calibri"/>
                <a:cs typeface="Calibri"/>
              </a:rPr>
              <a:t>qué carencias son prioritarias para tu trayectoria profesional.</a:t>
            </a:r>
            <a:endParaRPr lang="es-ES" b="1" noProof="0" dirty="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C91EDD-3088-4434-CE25-6965B6410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293265"/>
              </p:ext>
            </p:extLst>
          </p:nvPr>
        </p:nvGraphicFramePr>
        <p:xfrm>
          <a:off x="379615" y="1168400"/>
          <a:ext cx="10612940" cy="70196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653235">
                  <a:extLst>
                    <a:ext uri="{9D8B030D-6E8A-4147-A177-3AD203B41FA5}">
                      <a16:colId xmlns:a16="http://schemas.microsoft.com/office/drawing/2014/main" val="1057315091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2686735945"/>
                    </a:ext>
                  </a:extLst>
                </a:gridCol>
                <a:gridCol w="2871761">
                  <a:extLst>
                    <a:ext uri="{9D8B030D-6E8A-4147-A177-3AD203B41FA5}">
                      <a16:colId xmlns:a16="http://schemas.microsoft.com/office/drawing/2014/main" val="1984672407"/>
                    </a:ext>
                  </a:extLst>
                </a:gridCol>
                <a:gridCol w="2434709">
                  <a:extLst>
                    <a:ext uri="{9D8B030D-6E8A-4147-A177-3AD203B41FA5}">
                      <a16:colId xmlns:a16="http://schemas.microsoft.com/office/drawing/2014/main" val="1959206552"/>
                    </a:ext>
                  </a:extLst>
                </a:gridCol>
              </a:tblGrid>
              <a:tr h="701964">
                <a:tc>
                  <a:txBody>
                    <a:bodyPr/>
                    <a:lstStyle/>
                    <a:p>
                      <a:r>
                        <a:rPr lang="es-ES" noProof="0" dirty="0"/>
                        <a:t>Habilidad requerida por el sector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¿La tiene?(S/N)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Nivel de competencia (1–5)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Prioridad de desarrollo (Alta/Media/Baja)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0436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714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308200-F8C7-8CD4-2C47-BB7C7EB55F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Ejercicio para superar diferencias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224D4-55C4-9585-D57C-F1D5830074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s-ES" b="1" noProof="0" dirty="0">
                <a:latin typeface="Calibri"/>
                <a:ea typeface="Calibri"/>
                <a:cs typeface="Calibri"/>
              </a:rPr>
              <a:t>Ta</a:t>
            </a:r>
            <a:r>
              <a:rPr lang="es-ES" b="1" dirty="0">
                <a:latin typeface="Calibri"/>
                <a:ea typeface="Calibri"/>
                <a:cs typeface="Calibri"/>
              </a:rPr>
              <a:t>rea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: </a:t>
            </a:r>
            <a:r>
              <a:rPr lang="es-ES" noProof="0" dirty="0">
                <a:latin typeface="Calibri"/>
                <a:ea typeface="Calibri"/>
                <a:cs typeface="Calibri"/>
              </a:rPr>
              <a:t>Completa </a:t>
            </a:r>
            <a:r>
              <a:rPr lang="es-ES" dirty="0">
                <a:latin typeface="Calibri"/>
                <a:ea typeface="Calibri"/>
                <a:cs typeface="Calibri"/>
              </a:rPr>
              <a:t>la matriz de análisis de deficiencias para el sector elegido (por ejemplo, energías renovables).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endParaRPr lang="es-ES" noProof="0" dirty="0">
              <a:latin typeface="Calibri"/>
              <a:ea typeface="Calibri"/>
              <a:cs typeface="Calibri"/>
            </a:endParaRPr>
          </a:p>
          <a:p>
            <a:r>
              <a:rPr lang="es-ES" b="1" dirty="0">
                <a:latin typeface="Calibri"/>
                <a:ea typeface="Calibri"/>
                <a:cs typeface="Calibri"/>
              </a:rPr>
              <a:t>Trabajo en grupo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: </a:t>
            </a:r>
            <a:r>
              <a:rPr lang="es-ES" noProof="0" dirty="0">
                <a:latin typeface="Calibri"/>
                <a:ea typeface="Calibri"/>
                <a:cs typeface="Calibri"/>
              </a:rPr>
              <a:t>por parejas, comparad las matrices y debatir:</a:t>
            </a:r>
          </a:p>
          <a:p>
            <a:pPr marL="400050" indent="-400050">
              <a:buAutoNum type="romanL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¿Qué carencias prioritarias te han sorprendido?</a:t>
            </a:r>
          </a:p>
          <a:p>
            <a:pPr marL="400050" indent="-400050">
              <a:buAutoNum type="romanLcPeriod"/>
            </a:pPr>
            <a:r>
              <a:rPr lang="es-ES" dirty="0">
                <a:latin typeface="Calibri"/>
                <a:ea typeface="Calibri"/>
                <a:cs typeface="Calibri"/>
              </a:rPr>
              <a:t>¿Qué medidas de efecto rápido (resultados al alcance de la mano) pueden poner en marcha de inmediato</a:t>
            </a:r>
            <a:r>
              <a:rPr lang="es-ES" noProof="0" dirty="0">
                <a:latin typeface="Calibri"/>
                <a:ea typeface="Calibri"/>
                <a:cs typeface="Calibri"/>
              </a:rPr>
              <a:t>?</a:t>
            </a:r>
          </a:p>
          <a:p>
            <a:pPr marL="400050" indent="-400050">
              <a:buAutoNum type="romanLcPeriod"/>
            </a:pPr>
            <a:r>
              <a:rPr lang="es-ES" noProof="0" dirty="0">
                <a:latin typeface="Calibri"/>
                <a:ea typeface="Calibri"/>
                <a:cs typeface="Calibri"/>
              </a:rPr>
              <a:t>¿Qué habilidades</a:t>
            </a:r>
            <a:r>
              <a:rPr lang="es-ES" dirty="0">
                <a:latin typeface="Calibri"/>
                <a:ea typeface="Calibri"/>
                <a:cs typeface="Calibri"/>
              </a:rPr>
              <a:t> de nivel medio/alto requieren planes más a largo plazo</a:t>
            </a:r>
            <a:r>
              <a:rPr lang="es-ES" noProof="0" dirty="0">
                <a:latin typeface="Calibri"/>
                <a:ea typeface="Calibri"/>
                <a:cs typeface="Calibri"/>
              </a:rPr>
              <a:t>?</a:t>
            </a:r>
          </a:p>
          <a:p>
            <a:endParaRPr lang="es-ES" noProof="0" dirty="0">
              <a:latin typeface="Calibri"/>
              <a:ea typeface="Calibri"/>
              <a:cs typeface="Calibri"/>
            </a:endParaRPr>
          </a:p>
          <a:p>
            <a:r>
              <a:rPr lang="es-ES" b="1" noProof="0" dirty="0">
                <a:latin typeface="Calibri"/>
                <a:ea typeface="Calibri"/>
                <a:cs typeface="Calibri"/>
              </a:rPr>
              <a:t>Resultado: </a:t>
            </a:r>
            <a:r>
              <a:rPr lang="es-ES" noProof="0" dirty="0">
                <a:latin typeface="Calibri"/>
                <a:ea typeface="Calibri"/>
                <a:cs typeface="Calibri"/>
              </a:rPr>
              <a:t>Cada pareja comparte con el grupo sus dos prioridades principales de desarrollo.</a:t>
            </a:r>
            <a:endParaRPr lang="es-ES" b="1" noProof="0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Placeholder 7" descr="A drawing of a map of a challenge&#10;&#10;AI-generated content may be incorrect.">
            <a:extLst>
              <a:ext uri="{FF2B5EF4-FFF2-40B4-BE49-F238E27FC236}">
                <a16:creationId xmlns:a16="http://schemas.microsoft.com/office/drawing/2014/main" id="{AB770DB5-D1F6-C38E-1E2E-74297F00584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290" r="28290"/>
          <a:stretch>
            <a:fillRect/>
          </a:stretch>
        </p:blipFill>
        <p:spPr>
          <a:xfrm>
            <a:off x="7861300" y="-1"/>
            <a:ext cx="4330700" cy="6858001"/>
          </a:xfrm>
        </p:spPr>
      </p:pic>
    </p:spTree>
    <p:extLst>
      <p:ext uri="{BB962C8B-B14F-4D97-AF65-F5344CB8AC3E}">
        <p14:creationId xmlns:p14="http://schemas.microsoft.com/office/powerpoint/2010/main" val="4115487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76EF7-1CE7-ADFA-15C3-AC3A1381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47D97-16E6-25EF-1F0B-E2FDA3ABE4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884048" cy="1762299"/>
          </a:xfrm>
        </p:spPr>
        <p:txBody>
          <a:bodyPr lIns="91440" tIns="45720" rIns="91440" bIns="45720" anchor="t"/>
          <a:lstStyle/>
          <a:p>
            <a:r>
              <a:rPr lang="es-ES" dirty="0">
                <a:latin typeface="+mn-lt"/>
              </a:rPr>
              <a:t>UNIDAD</a:t>
            </a:r>
            <a:r>
              <a:rPr lang="es-ES" noProof="0" dirty="0">
                <a:latin typeface="+mn-lt"/>
              </a:rPr>
              <a:t> 2.4: Creación de perfil de aprendizaje personal </a:t>
            </a:r>
            <a:endParaRPr lang="es-ES" noProof="0" dirty="0"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01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9D6FD5-FC35-2B68-C8D6-C57A3A4E15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64163"/>
            <a:ext cx="9829323" cy="483986"/>
          </a:xfrm>
        </p:spPr>
        <p:txBody>
          <a:bodyPr lIns="91440" tIns="45720" rIns="91440" bIns="45720" anchor="t"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¿Qué es un perfil de aprendizaje personal?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64D3D-5ED5-52A6-3E01-5331B45DA7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151467"/>
            <a:ext cx="11450304" cy="4541968"/>
          </a:xfrm>
        </p:spPr>
        <p:txBody>
          <a:bodyPr lIns="91440" tIns="45720" rIns="91440" bIns="45720" anchor="t"/>
          <a:lstStyle/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Una instantánea de «ti como estudiante», que combina:</a:t>
            </a:r>
            <a:endParaRPr lang="es-ES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s-ES" dirty="0">
                <a:latin typeface="Calibri"/>
                <a:ea typeface="Calibri"/>
                <a:cs typeface="Calibri"/>
              </a:rPr>
              <a:t>Fortalezas y habilidades que se han identificado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s-ES" noProof="0" dirty="0">
                <a:latin typeface="Calibri"/>
                <a:ea typeface="Calibri"/>
                <a:cs typeface="Calibri"/>
              </a:rPr>
              <a:t>Intereses y motivaciones</a:t>
            </a: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s-ES" dirty="0">
                <a:latin typeface="Calibri"/>
                <a:ea typeface="Calibri"/>
                <a:cs typeface="Calibri"/>
              </a:rPr>
              <a:t>Las barreras y los apoyos que necesitas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endParaRPr lang="es-ES" noProof="0" dirty="0">
              <a:latin typeface="Calibri"/>
              <a:ea typeface="Calibri"/>
              <a:cs typeface="Calibri"/>
            </a:endParaRPr>
          </a:p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Componentes clave de su perfil:</a:t>
            </a: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s-ES" b="1" noProof="0" dirty="0">
                <a:latin typeface="Calibri"/>
                <a:ea typeface="Calibri"/>
                <a:cs typeface="Calibri"/>
              </a:rPr>
              <a:t>Habilidades y experiencias: </a:t>
            </a:r>
            <a:r>
              <a:rPr lang="es-ES" noProof="0" dirty="0">
                <a:latin typeface="Calibri"/>
                <a:ea typeface="Calibri"/>
                <a:cs typeface="Calibri"/>
              </a:rPr>
              <a:t>destacar las principales habilidades técnicas, transferibles y sociales</a:t>
            </a: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s-ES" b="1" dirty="0">
                <a:latin typeface="Calibri"/>
                <a:ea typeface="Calibri"/>
                <a:cs typeface="Calibri"/>
              </a:rPr>
              <a:t>P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referencias de aprendizaje: </a:t>
            </a:r>
            <a:r>
              <a:rPr lang="es-ES" dirty="0">
                <a:latin typeface="Calibri"/>
                <a:ea typeface="Calibri"/>
                <a:cs typeface="Calibri"/>
              </a:rPr>
              <a:t>cómo prefieres aprender (talleres, vídeos, prácticas)</a:t>
            </a:r>
            <a:endParaRPr lang="es-ES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s-ES" b="1" noProof="0" dirty="0">
                <a:latin typeface="Calibri"/>
                <a:ea typeface="Calibri"/>
                <a:cs typeface="Calibri"/>
              </a:rPr>
              <a:t>Objetivos y aspiraciones:</a:t>
            </a:r>
            <a:r>
              <a:rPr lang="es-ES" noProof="0" dirty="0">
                <a:latin typeface="Calibri"/>
                <a:ea typeface="Calibri"/>
                <a:cs typeface="Calibri"/>
              </a:rPr>
              <a:t> a corto y largo plazo</a:t>
            </a: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s-ES" b="1" noProof="0" dirty="0">
                <a:latin typeface="Calibri"/>
                <a:ea typeface="Calibri"/>
                <a:cs typeface="Calibri"/>
              </a:rPr>
              <a:t>Posibles obstáculos: </a:t>
            </a:r>
            <a:r>
              <a:rPr lang="es-ES" noProof="0" dirty="0">
                <a:latin typeface="Calibri"/>
                <a:ea typeface="Calibri"/>
                <a:cs typeface="Calibri"/>
              </a:rPr>
              <a:t>limitaciones de tiempo, acceso digital y falta de confianza</a:t>
            </a: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s-ES" b="1" dirty="0">
                <a:latin typeface="Calibri"/>
                <a:ea typeface="Calibri"/>
                <a:cs typeface="Calibri"/>
              </a:rPr>
              <a:t>Estrategias</a:t>
            </a:r>
            <a:r>
              <a:rPr lang="es-ES" b="1" noProof="0" dirty="0">
                <a:latin typeface="Calibri"/>
                <a:ea typeface="Calibri"/>
                <a:cs typeface="Calibri"/>
              </a:rPr>
              <a:t> de apoyo: </a:t>
            </a:r>
            <a:r>
              <a:rPr lang="es-ES" dirty="0">
                <a:latin typeface="Calibri"/>
                <a:ea typeface="Calibri"/>
                <a:cs typeface="Calibri"/>
              </a:rPr>
              <a:t>tutores</a:t>
            </a:r>
            <a:r>
              <a:rPr lang="es-ES" noProof="0" dirty="0">
                <a:latin typeface="Calibri"/>
                <a:ea typeface="Calibri"/>
                <a:cs typeface="Calibri"/>
              </a:rPr>
              <a:t>, grupos de compañeros y herramientas digitales</a:t>
            </a:r>
          </a:p>
        </p:txBody>
      </p:sp>
    </p:spTree>
    <p:extLst>
      <p:ext uri="{BB962C8B-B14F-4D97-AF65-F5344CB8AC3E}">
        <p14:creationId xmlns:p14="http://schemas.microsoft.com/office/powerpoint/2010/main" val="1489754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E244E2-E7E5-946B-7D17-69F8A0FCB7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6242" y="1583473"/>
            <a:ext cx="6148631" cy="372317"/>
          </a:xfrm>
        </p:spPr>
        <p:txBody>
          <a:bodyPr/>
          <a:lstStyle/>
          <a:p>
            <a:r>
              <a:rPr lang="es-ES" dirty="0">
                <a:latin typeface="Calibri"/>
                <a:ea typeface="Calibri"/>
                <a:cs typeface="Calibri"/>
              </a:rPr>
              <a:t>Tus habilidades, tus objetivos y lo que necesita el mercado.</a:t>
            </a:r>
            <a:endParaRPr lang="es-ES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A8AA01-0AE6-0036-5C98-A25BCA415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1. Recopila los materiales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69935-78D7-277F-A140-082F050DF6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Construcción del proceso de perfil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832E85-99C1-28CA-F158-5B1BF519A9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7842" y="2508250"/>
            <a:ext cx="6974708" cy="3655150"/>
          </a:xfrm>
        </p:spPr>
        <p:txBody>
          <a:bodyPr/>
          <a:lstStyle/>
          <a:p>
            <a:r>
              <a:rPr lang="es-ES" dirty="0">
                <a:latin typeface="Calibri"/>
                <a:ea typeface="Calibri"/>
                <a:cs typeface="Calibri"/>
              </a:rPr>
              <a:t>Puedes utilizar un documento de Word, una diapositiva de PowerPoint, un mapa mental o incluso un vídeo corto. Lo que te resulte más fácil.</a:t>
            </a:r>
          </a:p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3. Rellena cada apartado</a:t>
            </a: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Utiliza preguntas orientativas (como «¿Cuáles son mis principales habilidades?» o «¿Qué apoyo necesito?» para completar cada parte de mi perfil.</a:t>
            </a:r>
          </a:p>
          <a:p>
            <a:r>
              <a:rPr lang="es-E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4. </a:t>
            </a:r>
            <a:r>
              <a:rPr lang="es-ES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Comparte y perfecciona</a:t>
            </a:r>
            <a:endParaRPr lang="es-ES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es-ES" noProof="0" dirty="0">
                <a:latin typeface="Calibri"/>
                <a:ea typeface="Calibri"/>
                <a:cs typeface="Calibri"/>
              </a:rPr>
              <a:t>Comparte </a:t>
            </a:r>
            <a:r>
              <a:rPr lang="es-ES" dirty="0">
                <a:latin typeface="Calibri"/>
                <a:ea typeface="Calibri"/>
                <a:cs typeface="Calibri"/>
              </a:rPr>
              <a:t>t</a:t>
            </a:r>
            <a:r>
              <a:rPr lang="es-ES" noProof="0" dirty="0">
                <a:latin typeface="Calibri"/>
                <a:ea typeface="Calibri"/>
                <a:cs typeface="Calibri"/>
              </a:rPr>
              <a:t>u borrador con un compañero o formador. Obtén comentarios y realiza los cambios necesarios.</a:t>
            </a:r>
            <a:endParaRPr lang="es-ES" b="1" noProof="0" dirty="0">
              <a:solidFill>
                <a:srgbClr val="E6442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EE503E-1275-1CA6-9EF0-415C701575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7040" y="2075210"/>
            <a:ext cx="6047033" cy="611053"/>
          </a:xfrm>
        </p:spPr>
        <p:txBody>
          <a:bodyPr/>
          <a:lstStyle/>
          <a:p>
            <a:r>
              <a:rPr lang="es-ES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2. </a:t>
            </a:r>
            <a:r>
              <a:rPr lang="es-ES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Elige el formato que más se adapte a ti</a:t>
            </a:r>
            <a:endParaRPr lang="es-ES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747A25-603D-C3E2-9182-97C817D9F9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7843" y="5718396"/>
            <a:ext cx="6974707" cy="997464"/>
          </a:xfrm>
        </p:spPr>
        <p:txBody>
          <a:bodyPr/>
          <a:lstStyle/>
          <a:p>
            <a:r>
              <a:rPr lang="es-ES" noProof="0" dirty="0">
                <a:latin typeface="Calibri"/>
                <a:ea typeface="Calibri"/>
                <a:cs typeface="Calibri"/>
              </a:rPr>
              <a:t>Actualiza </a:t>
            </a:r>
            <a:r>
              <a:rPr lang="es-ES" dirty="0">
                <a:latin typeface="Calibri"/>
                <a:ea typeface="Calibri"/>
                <a:cs typeface="Calibri"/>
              </a:rPr>
              <a:t>t</a:t>
            </a:r>
            <a:r>
              <a:rPr lang="es-ES" noProof="0" dirty="0">
                <a:latin typeface="Calibri"/>
                <a:ea typeface="Calibri"/>
                <a:cs typeface="Calibri"/>
              </a:rPr>
              <a:t>u perfil cada vez que adquieras nuevas habilidades, </a:t>
            </a:r>
            <a:r>
              <a:rPr lang="es-ES" dirty="0">
                <a:latin typeface="Calibri"/>
                <a:ea typeface="Calibri"/>
                <a:cs typeface="Calibri"/>
              </a:rPr>
              <a:t>te</a:t>
            </a:r>
            <a:r>
              <a:rPr lang="es-ES" noProof="0" dirty="0">
                <a:latin typeface="Calibri"/>
                <a:ea typeface="Calibri"/>
                <a:cs typeface="Calibri"/>
              </a:rPr>
              <a:t> enfrentes a nuevos retos o te fijes nuevas metas.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18E823B-DF16-E7AC-2716-3551D9C5335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7841" y="5416996"/>
            <a:ext cx="6047032" cy="301400"/>
          </a:xfrm>
        </p:spPr>
        <p:txBody>
          <a:bodyPr/>
          <a:lstStyle/>
          <a:p>
            <a:r>
              <a:rPr lang="es-ES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5.Revisar y perfeccionar</a:t>
            </a:r>
          </a:p>
        </p:txBody>
      </p:sp>
      <p:pic>
        <p:nvPicPr>
          <p:cNvPr id="12" name="Picture Placeholder 11" descr="A person holding a tablet and looking at a white board&#10;&#10;AI-generated content may be incorrect.">
            <a:extLst>
              <a:ext uri="{FF2B5EF4-FFF2-40B4-BE49-F238E27FC236}">
                <a16:creationId xmlns:a16="http://schemas.microsoft.com/office/drawing/2014/main" id="{EF982CB0-FD5E-23A6-D6EA-A5B94AF9687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25138"/>
          <a:stretch>
            <a:fillRect/>
          </a:stretch>
        </p:blipFill>
        <p:spPr>
          <a:xfrm>
            <a:off x="7804150" y="1102129"/>
            <a:ext cx="4387850" cy="5597236"/>
          </a:xfrm>
        </p:spPr>
      </p:pic>
    </p:spTree>
    <p:extLst>
      <p:ext uri="{BB962C8B-B14F-4D97-AF65-F5344CB8AC3E}">
        <p14:creationId xmlns:p14="http://schemas.microsoft.com/office/powerpoint/2010/main" val="2093875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685918-4C26-ABCF-5C5B-7D0D6753A7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6861679" cy="76689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r>
              <a:rPr lang="es-ES" sz="2200" noProof="0" dirty="0">
                <a:latin typeface="Calibri"/>
                <a:ea typeface="Calibri"/>
                <a:cs typeface="Calibri"/>
              </a:rPr>
              <a:t>Herramientas que puedes utilizar para crear tu perfil de aprendizaje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96B58B0-4604-DFB2-9920-8523DB8BF21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362080" y="1236287"/>
            <a:ext cx="6861680" cy="528040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r>
              <a:rPr lang="es-ES" sz="1700" noProof="0" dirty="0">
                <a:latin typeface="Calibri"/>
                <a:ea typeface="Calibri"/>
                <a:cs typeface="Calibri"/>
              </a:rPr>
              <a:t>Puedes elegir el formato que mejor se adapte a </a:t>
            </a:r>
            <a:r>
              <a:rPr lang="es-ES" sz="1700" dirty="0">
                <a:latin typeface="Calibri"/>
                <a:ea typeface="Calibri"/>
                <a:cs typeface="Calibri"/>
              </a:rPr>
              <a:t>t</a:t>
            </a:r>
            <a:r>
              <a:rPr lang="es-ES" sz="1700" noProof="0" dirty="0" err="1">
                <a:latin typeface="Calibri"/>
                <a:ea typeface="Calibri"/>
                <a:cs typeface="Calibri"/>
              </a:rPr>
              <a:t>us</a:t>
            </a:r>
            <a:r>
              <a:rPr lang="es-ES" sz="1700" noProof="0" dirty="0">
                <a:latin typeface="Calibri"/>
                <a:ea typeface="Calibri"/>
                <a:cs typeface="Calibri"/>
              </a:rPr>
              <a:t> necesidades. No hay una única forma correcta, solo la que le resulte más útil y natural.</a:t>
            </a: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lang="es-ES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es-ES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Plantilla (PowerPoint o Word): </a:t>
            </a:r>
            <a:r>
              <a:rPr lang="es-ES" sz="1700" noProof="0" dirty="0">
                <a:latin typeface="Calibri"/>
                <a:ea typeface="Calibri"/>
                <a:cs typeface="Calibri"/>
              </a:rPr>
              <a:t>utiliza un archivo con secciones para tus habilidades, objetivos, preferencias y necesidades de apoyo.</a:t>
            </a:r>
            <a:endParaRPr lang="es-ES" sz="1700" noProof="0" dirty="0">
              <a:latin typeface="Aptos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lang="es-ES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s-ES" sz="1700" noProof="0" dirty="0">
                <a:latin typeface="Calibri"/>
                <a:ea typeface="Calibri"/>
                <a:cs typeface="Calibri"/>
              </a:rPr>
              <a:t>Aplicaciones para crear mapas mentales: utiliza herramientas en línea como </a:t>
            </a:r>
            <a:r>
              <a:rPr lang="es-ES" sz="1700" noProof="0" dirty="0">
                <a:latin typeface="Calibri"/>
                <a:ea typeface="Calibri"/>
                <a:cs typeface="Calibri"/>
                <a:hlinkClick r:id="rId2"/>
              </a:rPr>
              <a:t>Miro</a:t>
            </a:r>
            <a:r>
              <a:rPr lang="es-ES" sz="1700" noProof="0" dirty="0">
                <a:latin typeface="Calibri"/>
                <a:ea typeface="Calibri"/>
                <a:cs typeface="Calibri"/>
              </a:rPr>
              <a:t> o </a:t>
            </a:r>
            <a:r>
              <a:rPr lang="es-ES" sz="1700" noProof="0" dirty="0" err="1">
                <a:latin typeface="Calibri"/>
                <a:ea typeface="Calibri"/>
                <a:cs typeface="Calibri"/>
                <a:hlinkClick r:id="rId3"/>
              </a:rPr>
              <a:t>MindMeister</a:t>
            </a:r>
            <a:r>
              <a:rPr lang="es-ES" sz="1700" noProof="0" dirty="0">
                <a:latin typeface="Calibri"/>
                <a:ea typeface="Calibri"/>
                <a:cs typeface="Calibri"/>
              </a:rPr>
              <a:t>. Dibuja o elabora un mapa visual que muestre tus habilidades y tu orientación de aprendizaje.</a:t>
            </a:r>
            <a:endParaRPr lang="es-ES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marR="0" lvl="0" indent="-28575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SzTx/>
              <a:buFont typeface="Wingdings" panose="05000000000000000000" pitchFamily="2" charset="2"/>
              <a:buChar char="ü"/>
              <a:tabLst/>
            </a:pPr>
            <a:endParaRPr lang="es-ES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s-E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Herramientas de vídeo: explica tu perfil hablando y grabando un mensaje breve con tu teléfono o tu ordenador. </a:t>
            </a:r>
            <a:endParaRPr lang="es-ES" sz="17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lang="es-ES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es-ES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Intercambio entre compañeros: intercambia y comenta </a:t>
            </a:r>
            <a:r>
              <a:rPr lang="es-ES" sz="1700" dirty="0">
                <a:latin typeface="Calibri"/>
                <a:ea typeface="Calibri"/>
                <a:cs typeface="Calibri"/>
              </a:rPr>
              <a:t>t</a:t>
            </a:r>
            <a:r>
              <a:rPr kumimoji="0" lang="es-ES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u perfil con alguien de </a:t>
            </a:r>
            <a:r>
              <a:rPr lang="es-ES" sz="1700" dirty="0">
                <a:latin typeface="Calibri"/>
                <a:ea typeface="Calibri"/>
                <a:cs typeface="Calibri"/>
              </a:rPr>
              <a:t>t</a:t>
            </a:r>
            <a:r>
              <a:rPr kumimoji="0" lang="es-ES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u confianza para obtener opiniones y nuevas ideas.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lang="es-ES" sz="1700" noProof="0" dirty="0"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s-ES" sz="1700" dirty="0">
                <a:latin typeface="Calibri"/>
                <a:ea typeface="Calibri"/>
                <a:cs typeface="Calibri"/>
              </a:rPr>
              <a:t>Tu perfil de aprendizaje es una herramienta a la que puede volver, actualizar y utilizar a medida que crece.</a:t>
            </a:r>
            <a:endParaRPr lang="es-ES" sz="1700" noProof="0" dirty="0">
              <a:latin typeface="Calibri"/>
              <a:ea typeface="Calibri"/>
              <a:cs typeface="Calibri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kumimoji="0" lang="es-ES" sz="1700" i="0" u="none" strike="noStrike" cap="none" normalizeH="0" baseline="0" noProof="0" dirty="0">
              <a:ln>
                <a:noFill/>
              </a:ln>
              <a:effectLst/>
            </a:endParaRPr>
          </a:p>
          <a:p>
            <a:pPr marL="285750" marR="0" lvl="0" indent="-28575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SzTx/>
              <a:buFont typeface="Wingdings" panose="05000000000000000000" pitchFamily="2" charset="2"/>
              <a:buChar char="ü"/>
              <a:tabLst/>
            </a:pPr>
            <a:endParaRPr kumimoji="0" lang="es-ES" sz="1700" i="0" u="none" strike="noStrike" cap="none" normalizeH="0" baseline="0" noProof="0" dirty="0">
              <a:ln>
                <a:noFill/>
              </a:ln>
              <a:effectLst/>
            </a:endParaRPr>
          </a:p>
        </p:txBody>
      </p:sp>
      <p:pic>
        <p:nvPicPr>
          <p:cNvPr id="8" name="Picture 7" descr="A person holding a file&#10;&#10;AI-generated content may be incorrect.">
            <a:extLst>
              <a:ext uri="{FF2B5EF4-FFF2-40B4-BE49-F238E27FC236}">
                <a16:creationId xmlns:a16="http://schemas.microsoft.com/office/drawing/2014/main" id="{17F805BB-E938-E505-4AD6-A1F2C690D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6" r="6866" b="1"/>
          <a:stretch>
            <a:fillRect/>
          </a:stretch>
        </p:blipFill>
        <p:spPr>
          <a:xfrm>
            <a:off x="8334898" y="-15572"/>
            <a:ext cx="3857885" cy="6871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2524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A1A942-BC30-7B24-9940-BAF30B00E2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sz="1400" noProof="0" dirty="0"/>
              <a:t>[1] N. </a:t>
            </a:r>
            <a:r>
              <a:rPr lang="es-ES" sz="1400" noProof="0" dirty="0" err="1"/>
              <a:t>Anae</a:t>
            </a:r>
            <a:r>
              <a:rPr lang="es-ES" sz="1400" noProof="0" dirty="0"/>
              <a:t>, "</a:t>
            </a:r>
            <a:r>
              <a:rPr lang="es-ES" sz="1400" noProof="0" dirty="0" err="1"/>
              <a:t>Self-Mapping</a:t>
            </a:r>
            <a:r>
              <a:rPr lang="es-ES" sz="1400" noProof="0" dirty="0"/>
              <a:t>: </a:t>
            </a:r>
            <a:r>
              <a:rPr lang="es-ES" sz="1400" noProof="0" dirty="0" err="1"/>
              <a:t>The</a:t>
            </a:r>
            <a:r>
              <a:rPr lang="es-ES" sz="1400" noProof="0" dirty="0"/>
              <a:t> </a:t>
            </a:r>
            <a:r>
              <a:rPr lang="es-ES" sz="1400" noProof="0" dirty="0" err="1"/>
              <a:t>Power</a:t>
            </a:r>
            <a:r>
              <a:rPr lang="es-ES" sz="1400" noProof="0" dirty="0"/>
              <a:t> </a:t>
            </a:r>
            <a:r>
              <a:rPr lang="es-ES" sz="1400" noProof="0" dirty="0" err="1"/>
              <a:t>of</a:t>
            </a:r>
            <a:r>
              <a:rPr lang="es-ES" sz="1400" noProof="0" dirty="0"/>
              <a:t> </a:t>
            </a:r>
            <a:r>
              <a:rPr lang="es-ES" sz="1400" noProof="0" dirty="0" err="1"/>
              <a:t>Self-Produced</a:t>
            </a:r>
            <a:r>
              <a:rPr lang="es-ES" sz="1400" noProof="0" dirty="0"/>
              <a:t> '</a:t>
            </a:r>
            <a:r>
              <a:rPr lang="es-ES" sz="1400" noProof="0" dirty="0" err="1"/>
              <a:t>Self</a:t>
            </a:r>
            <a:r>
              <a:rPr lang="es-ES" sz="1400" noProof="0" dirty="0"/>
              <a:t>' </a:t>
            </a:r>
            <a:r>
              <a:rPr lang="es-ES" sz="1400" noProof="0" dirty="0" err="1"/>
              <a:t>Images</a:t>
            </a:r>
            <a:r>
              <a:rPr lang="es-ES" sz="1400" noProof="0" dirty="0"/>
              <a:t> as a </a:t>
            </a:r>
            <a:r>
              <a:rPr lang="es-ES" sz="1400" noProof="0" dirty="0" err="1"/>
              <a:t>Stimulus</a:t>
            </a:r>
            <a:r>
              <a:rPr lang="es-ES" sz="1400" noProof="0" dirty="0"/>
              <a:t> </a:t>
            </a:r>
            <a:r>
              <a:rPr lang="es-ES" sz="1400" noProof="0" dirty="0" err="1"/>
              <a:t>to</a:t>
            </a:r>
            <a:r>
              <a:rPr lang="es-ES" sz="1400" noProof="0" dirty="0"/>
              <a:t> </a:t>
            </a:r>
            <a:r>
              <a:rPr lang="es-ES" sz="1400" noProof="0" dirty="0" err="1"/>
              <a:t>Action</a:t>
            </a:r>
            <a:r>
              <a:rPr lang="es-ES" sz="1400" noProof="0" dirty="0"/>
              <a:t> and </a:t>
            </a:r>
            <a:r>
              <a:rPr lang="es-ES" sz="1400" noProof="0" dirty="0" err="1"/>
              <a:t>Empowerment</a:t>
            </a:r>
            <a:r>
              <a:rPr lang="es-ES" sz="1400" noProof="0" dirty="0"/>
              <a:t>," </a:t>
            </a:r>
            <a:r>
              <a:rPr lang="es-ES" sz="1400" i="1" noProof="0" dirty="0"/>
              <a:t>IGI Global</a:t>
            </a:r>
            <a:r>
              <a:rPr lang="es-ES" sz="1400" noProof="0" dirty="0"/>
              <a:t>, Jan. 1, 2018.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2"/>
              </a:rPr>
              <a:t>https://doi.org/10.4018/978-1-5225-2808-1.ch005</a:t>
            </a:r>
            <a:endParaRPr lang="es-ES" sz="1400" noProof="0" dirty="0"/>
          </a:p>
          <a:p>
            <a:r>
              <a:rPr lang="es-ES" sz="1400" noProof="0" dirty="0"/>
              <a:t>[2] Asana, "Guide </a:t>
            </a:r>
            <a:r>
              <a:rPr lang="es-ES" sz="1400" noProof="0" dirty="0" err="1"/>
              <a:t>to</a:t>
            </a:r>
            <a:r>
              <a:rPr lang="es-ES" sz="1400" noProof="0" dirty="0"/>
              <a:t> </a:t>
            </a:r>
            <a:r>
              <a:rPr lang="es-ES" sz="1400" noProof="0" dirty="0" err="1"/>
              <a:t>Process</a:t>
            </a:r>
            <a:r>
              <a:rPr lang="es-ES" sz="1400" noProof="0" dirty="0"/>
              <a:t> </a:t>
            </a:r>
            <a:r>
              <a:rPr lang="es-ES" sz="1400" noProof="0" dirty="0" err="1"/>
              <a:t>Mapping</a:t>
            </a:r>
            <a:r>
              <a:rPr lang="es-ES" sz="1400" noProof="0" dirty="0"/>
              <a:t>: </a:t>
            </a:r>
            <a:r>
              <a:rPr lang="es-ES" sz="1400" noProof="0" dirty="0" err="1"/>
              <a:t>Definition</a:t>
            </a:r>
            <a:r>
              <a:rPr lang="es-ES" sz="1400" noProof="0" dirty="0"/>
              <a:t>, </a:t>
            </a:r>
            <a:r>
              <a:rPr lang="es-ES" sz="1400" noProof="0" dirty="0" err="1"/>
              <a:t>How-to</a:t>
            </a:r>
            <a:r>
              <a:rPr lang="es-ES" sz="1400" noProof="0" dirty="0"/>
              <a:t>, and </a:t>
            </a:r>
            <a:r>
              <a:rPr lang="es-ES" sz="1400" noProof="0" dirty="0" err="1"/>
              <a:t>Tips</a:t>
            </a:r>
            <a:r>
              <a:rPr lang="es-ES" sz="1400" noProof="0" dirty="0"/>
              <a:t>," </a:t>
            </a:r>
            <a:r>
              <a:rPr lang="es-ES" sz="1400" i="1" noProof="0" dirty="0"/>
              <a:t>Asana</a:t>
            </a:r>
            <a:r>
              <a:rPr lang="es-ES" sz="1400" noProof="0" dirty="0"/>
              <a:t>, Jan. 8, 2024.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3"/>
              </a:rPr>
              <a:t>https://asana.com/resources/process-mapping</a:t>
            </a:r>
            <a:endParaRPr lang="es-ES" sz="1400" noProof="0" dirty="0"/>
          </a:p>
          <a:p>
            <a:r>
              <a:rPr lang="es-ES" sz="1400" noProof="0" dirty="0"/>
              <a:t>[3] OECD, </a:t>
            </a:r>
            <a:r>
              <a:rPr lang="es-ES" sz="1400" i="1" noProof="0" dirty="0" err="1"/>
              <a:t>Assessing</a:t>
            </a:r>
            <a:r>
              <a:rPr lang="es-ES" sz="1400" i="1" noProof="0" dirty="0"/>
              <a:t> and </a:t>
            </a:r>
            <a:r>
              <a:rPr lang="es-ES" sz="1400" i="1" noProof="0" dirty="0" err="1"/>
              <a:t>Anticipating</a:t>
            </a:r>
            <a:r>
              <a:rPr lang="es-ES" sz="1400" i="1" noProof="0" dirty="0"/>
              <a:t> </a:t>
            </a:r>
            <a:r>
              <a:rPr lang="es-ES" sz="1400" i="1" noProof="0" dirty="0" err="1"/>
              <a:t>Skills</a:t>
            </a:r>
            <a:r>
              <a:rPr lang="es-ES" sz="1400" i="1" noProof="0" dirty="0"/>
              <a:t> </a:t>
            </a:r>
            <a:r>
              <a:rPr lang="es-ES" sz="1400" i="1" noProof="0" dirty="0" err="1"/>
              <a:t>for</a:t>
            </a:r>
            <a:r>
              <a:rPr lang="es-ES" sz="1400" i="1" noProof="0" dirty="0"/>
              <a:t> </a:t>
            </a:r>
            <a:r>
              <a:rPr lang="es-ES" sz="1400" i="1" noProof="0" dirty="0" err="1"/>
              <a:t>the</a:t>
            </a:r>
            <a:r>
              <a:rPr lang="es-ES" sz="1400" i="1" noProof="0" dirty="0"/>
              <a:t> Green </a:t>
            </a:r>
            <a:r>
              <a:rPr lang="es-ES" sz="1400" i="1" noProof="0" dirty="0" err="1"/>
              <a:t>Transition</a:t>
            </a:r>
            <a:r>
              <a:rPr lang="es-ES" sz="1400" noProof="0" dirty="0"/>
              <a:t>, 2025.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4"/>
              </a:rPr>
              <a:t>https://www.oecd.org/en/publications/assessing-and-anticipating-skills-for-the-green-transition_28fa0bb5-en.html</a:t>
            </a:r>
            <a:endParaRPr lang="es-ES" sz="1400" noProof="0" dirty="0"/>
          </a:p>
          <a:p>
            <a:r>
              <a:rPr lang="es-ES" sz="1400" noProof="0" dirty="0"/>
              <a:t>[4] A. </a:t>
            </a:r>
            <a:r>
              <a:rPr lang="es-ES" sz="1400" noProof="0" dirty="0" err="1"/>
              <a:t>Avallone</a:t>
            </a:r>
            <a:r>
              <a:rPr lang="es-ES" sz="1400" noProof="0" dirty="0"/>
              <a:t>, "</a:t>
            </a:r>
            <a:r>
              <a:rPr lang="es-ES" sz="1400" noProof="0" dirty="0" err="1"/>
              <a:t>Getting</a:t>
            </a:r>
            <a:r>
              <a:rPr lang="es-ES" sz="1400" noProof="0" dirty="0"/>
              <a:t> </a:t>
            </a:r>
            <a:r>
              <a:rPr lang="es-ES" sz="1400" noProof="0" dirty="0" err="1"/>
              <a:t>to</a:t>
            </a:r>
            <a:r>
              <a:rPr lang="es-ES" sz="1400" noProof="0" dirty="0"/>
              <a:t> </a:t>
            </a:r>
            <a:r>
              <a:rPr lang="es-ES" sz="1400" noProof="0" dirty="0" err="1"/>
              <a:t>Know</a:t>
            </a:r>
            <a:r>
              <a:rPr lang="es-ES" sz="1400" noProof="0" dirty="0"/>
              <a:t> </a:t>
            </a:r>
            <a:r>
              <a:rPr lang="es-ES" sz="1400" noProof="0" dirty="0" err="1"/>
              <a:t>You</a:t>
            </a:r>
            <a:r>
              <a:rPr lang="es-ES" sz="1400" noProof="0" dirty="0"/>
              <a:t>: </a:t>
            </a:r>
            <a:r>
              <a:rPr lang="es-ES" sz="1400" noProof="0" dirty="0" err="1"/>
              <a:t>Learner</a:t>
            </a:r>
            <a:r>
              <a:rPr lang="es-ES" sz="1400" noProof="0" dirty="0"/>
              <a:t> </a:t>
            </a:r>
            <a:r>
              <a:rPr lang="es-ES" sz="1400" noProof="0" dirty="0" err="1"/>
              <a:t>Profiles</a:t>
            </a:r>
            <a:r>
              <a:rPr lang="es-ES" sz="1400" noProof="0" dirty="0"/>
              <a:t> </a:t>
            </a:r>
            <a:r>
              <a:rPr lang="es-ES" sz="1400" noProof="0" dirty="0" err="1"/>
              <a:t>for</a:t>
            </a:r>
            <a:r>
              <a:rPr lang="es-ES" sz="1400" noProof="0" dirty="0"/>
              <a:t> </a:t>
            </a:r>
            <a:r>
              <a:rPr lang="es-ES" sz="1400" noProof="0" dirty="0" err="1"/>
              <a:t>Personalization</a:t>
            </a:r>
            <a:r>
              <a:rPr lang="es-ES" sz="1400" noProof="0" dirty="0"/>
              <a:t>," </a:t>
            </a:r>
            <a:r>
              <a:rPr lang="es-ES" sz="1400" i="1" noProof="0" dirty="0"/>
              <a:t>Next </a:t>
            </a:r>
            <a:r>
              <a:rPr lang="es-ES" sz="1400" i="1" noProof="0" dirty="0" err="1"/>
              <a:t>Generation</a:t>
            </a:r>
            <a:r>
              <a:rPr lang="es-ES" sz="1400" i="1" noProof="0" dirty="0"/>
              <a:t> </a:t>
            </a:r>
            <a:r>
              <a:rPr lang="es-ES" sz="1400" i="1" noProof="0" dirty="0" err="1"/>
              <a:t>Learning</a:t>
            </a:r>
            <a:r>
              <a:rPr lang="es-ES" sz="1400" i="1" noProof="0" dirty="0"/>
              <a:t> </a:t>
            </a:r>
            <a:r>
              <a:rPr lang="es-ES" sz="1400" i="1" noProof="0" dirty="0" err="1"/>
              <a:t>Challenges</a:t>
            </a:r>
            <a:r>
              <a:rPr lang="es-ES" sz="1400" noProof="0" dirty="0"/>
              <a:t>, Mar. 22, 2020.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5"/>
              </a:rPr>
              <a:t>https://www.nextgenlearning.org/articles/getting-to-know-you-learner-profiles-for-personalization</a:t>
            </a:r>
            <a:endParaRPr lang="es-ES" sz="1400" noProof="0" dirty="0"/>
          </a:p>
          <a:p>
            <a:r>
              <a:rPr lang="es-ES" sz="1400" noProof="0" dirty="0"/>
              <a:t>[5] M. </a:t>
            </a:r>
            <a:r>
              <a:rPr lang="es-ES" sz="1400" noProof="0" dirty="0" err="1"/>
              <a:t>Cavus</a:t>
            </a:r>
            <a:r>
              <a:rPr lang="es-ES" sz="1400" noProof="0" dirty="0"/>
              <a:t>, "</a:t>
            </a:r>
            <a:r>
              <a:rPr lang="es-ES" sz="1400" noProof="0" dirty="0" err="1"/>
              <a:t>Advancing</a:t>
            </a:r>
            <a:r>
              <a:rPr lang="es-ES" sz="1400" noProof="0" dirty="0"/>
              <a:t> </a:t>
            </a:r>
            <a:r>
              <a:rPr lang="es-ES" sz="1400" noProof="0" dirty="0" err="1"/>
              <a:t>Power</a:t>
            </a:r>
            <a:r>
              <a:rPr lang="es-ES" sz="1400" noProof="0" dirty="0"/>
              <a:t> </a:t>
            </a:r>
            <a:r>
              <a:rPr lang="es-ES" sz="1400" noProof="0" dirty="0" err="1"/>
              <a:t>Systems</a:t>
            </a:r>
            <a:r>
              <a:rPr lang="es-ES" sz="1400" noProof="0" dirty="0"/>
              <a:t> </a:t>
            </a:r>
            <a:r>
              <a:rPr lang="es-ES" sz="1400" noProof="0" dirty="0" err="1"/>
              <a:t>with</a:t>
            </a:r>
            <a:r>
              <a:rPr lang="es-ES" sz="1400" noProof="0" dirty="0"/>
              <a:t> </a:t>
            </a:r>
            <a:r>
              <a:rPr lang="es-ES" sz="1400" noProof="0" dirty="0" err="1"/>
              <a:t>Renewable</a:t>
            </a:r>
            <a:r>
              <a:rPr lang="es-ES" sz="1400" noProof="0" dirty="0"/>
              <a:t> Energy and </a:t>
            </a:r>
            <a:r>
              <a:rPr lang="es-ES" sz="1400" noProof="0" dirty="0" err="1"/>
              <a:t>Intelligent</a:t>
            </a:r>
            <a:r>
              <a:rPr lang="es-ES" sz="1400" noProof="0" dirty="0"/>
              <a:t> Technologies: A Comprehensive </a:t>
            </a:r>
            <a:r>
              <a:rPr lang="es-ES" sz="1400" noProof="0" dirty="0" err="1"/>
              <a:t>Review</a:t>
            </a:r>
            <a:r>
              <a:rPr lang="es-ES" sz="1400" noProof="0" dirty="0"/>
              <a:t> </a:t>
            </a:r>
            <a:r>
              <a:rPr lang="es-ES" sz="1400" noProof="0" dirty="0" err="1"/>
              <a:t>on</a:t>
            </a:r>
            <a:r>
              <a:rPr lang="es-ES" sz="1400" noProof="0" dirty="0"/>
              <a:t> </a:t>
            </a:r>
            <a:r>
              <a:rPr lang="es-ES" sz="1400" noProof="0" dirty="0" err="1"/>
              <a:t>Grid</a:t>
            </a:r>
            <a:r>
              <a:rPr lang="es-ES" sz="1400" noProof="0" dirty="0"/>
              <a:t> </a:t>
            </a:r>
            <a:r>
              <a:rPr lang="es-ES" sz="1400" noProof="0" dirty="0" err="1"/>
              <a:t>Transformation</a:t>
            </a:r>
            <a:r>
              <a:rPr lang="es-ES" sz="1400" noProof="0" dirty="0"/>
              <a:t> and </a:t>
            </a:r>
            <a:r>
              <a:rPr lang="es-ES" sz="1400" noProof="0" dirty="0" err="1"/>
              <a:t>Integration</a:t>
            </a:r>
            <a:r>
              <a:rPr lang="es-ES" sz="1400" noProof="0" dirty="0"/>
              <a:t>," </a:t>
            </a:r>
            <a:r>
              <a:rPr lang="es-ES" sz="1400" i="1" noProof="0" dirty="0" err="1"/>
              <a:t>Electronics</a:t>
            </a:r>
            <a:r>
              <a:rPr lang="es-ES" sz="1400" noProof="0" dirty="0"/>
              <a:t>, vol. 14, no. 6, p. 1159, 2025.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6"/>
              </a:rPr>
              <a:t>https://doi.org/10.3390/electronics14061159</a:t>
            </a:r>
            <a:endParaRPr lang="es-ES" sz="1400" noProof="0" dirty="0"/>
          </a:p>
          <a:p>
            <a:r>
              <a:rPr lang="es-ES" sz="1400" noProof="0" dirty="0"/>
              <a:t>[6] W. </a:t>
            </a:r>
            <a:r>
              <a:rPr lang="es-ES" sz="1400" noProof="0" dirty="0" err="1"/>
              <a:t>Hemetsberger</a:t>
            </a:r>
            <a:r>
              <a:rPr lang="es-ES" sz="1400" noProof="0" dirty="0"/>
              <a:t>, M. </a:t>
            </a:r>
            <a:r>
              <a:rPr lang="es-ES" sz="1400" noProof="0" dirty="0" err="1"/>
              <a:t>Schmela</a:t>
            </a:r>
            <a:r>
              <a:rPr lang="es-ES" sz="1400" noProof="0" dirty="0"/>
              <a:t>, and T. Cruz-</a:t>
            </a:r>
            <a:r>
              <a:rPr lang="es-ES" sz="1400" noProof="0" dirty="0" err="1"/>
              <a:t>Capellan</a:t>
            </a:r>
            <a:r>
              <a:rPr lang="es-ES" sz="1400" noProof="0" dirty="0"/>
              <a:t>, </a:t>
            </a:r>
            <a:r>
              <a:rPr lang="es-ES" sz="1400" i="1" noProof="0" dirty="0"/>
              <a:t>Global </a:t>
            </a:r>
            <a:r>
              <a:rPr lang="es-ES" sz="1400" i="1" noProof="0" dirty="0" err="1"/>
              <a:t>Market</a:t>
            </a:r>
            <a:r>
              <a:rPr lang="es-ES" sz="1400" i="1" noProof="0" dirty="0"/>
              <a:t> Outlook </a:t>
            </a:r>
            <a:r>
              <a:rPr lang="es-ES" sz="1400" i="1" noProof="0" dirty="0" err="1"/>
              <a:t>for</a:t>
            </a:r>
            <a:r>
              <a:rPr lang="es-ES" sz="1400" i="1" noProof="0" dirty="0"/>
              <a:t> Solar </a:t>
            </a:r>
            <a:r>
              <a:rPr lang="es-ES" sz="1400" i="1" noProof="0" dirty="0" err="1"/>
              <a:t>Power</a:t>
            </a:r>
            <a:r>
              <a:rPr lang="es-ES" sz="1400" i="1" noProof="0" dirty="0"/>
              <a:t> 2023–2027</a:t>
            </a:r>
            <a:r>
              <a:rPr lang="es-ES" sz="1400" noProof="0" dirty="0"/>
              <a:t>, </a:t>
            </a:r>
            <a:r>
              <a:rPr lang="es-ES" sz="1400" noProof="0" dirty="0" err="1"/>
              <a:t>SolarPower</a:t>
            </a:r>
            <a:r>
              <a:rPr lang="es-ES" sz="1400" noProof="0" dirty="0"/>
              <a:t> </a:t>
            </a:r>
            <a:r>
              <a:rPr lang="es-ES" sz="1400" noProof="0" dirty="0" err="1"/>
              <a:t>Europe</a:t>
            </a:r>
            <a:r>
              <a:rPr lang="es-ES" sz="1400" noProof="0" dirty="0"/>
              <a:t>, Jun. 2023.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7"/>
              </a:rPr>
              <a:t>https://www.solarpowereurope.org/insights/outlooks/global-market-outlook-for-solar-power-2023-2027/detail</a:t>
            </a:r>
            <a:endParaRPr lang="es-ES" sz="1400" noProof="0" dirty="0"/>
          </a:p>
          <a:p>
            <a:r>
              <a:rPr lang="es-ES" sz="1400" noProof="0" dirty="0"/>
              <a:t>[7] J. </a:t>
            </a:r>
            <a:r>
              <a:rPr lang="es-ES" sz="1400" noProof="0" dirty="0" err="1"/>
              <a:t>Moffat</a:t>
            </a:r>
            <a:r>
              <a:rPr lang="es-ES" sz="1400" noProof="0" dirty="0"/>
              <a:t>, "</a:t>
            </a:r>
            <a:r>
              <a:rPr lang="es-ES" sz="1400" noProof="0" dirty="0" err="1"/>
              <a:t>Effective</a:t>
            </a:r>
            <a:r>
              <a:rPr lang="es-ES" sz="1400" noProof="0" dirty="0"/>
              <a:t> </a:t>
            </a:r>
            <a:r>
              <a:rPr lang="es-ES" sz="1400" noProof="0" dirty="0" err="1"/>
              <a:t>Self</a:t>
            </a:r>
            <a:r>
              <a:rPr lang="es-ES" sz="1400" noProof="0" dirty="0"/>
              <a:t> </a:t>
            </a:r>
            <a:r>
              <a:rPr lang="es-ES" sz="1400" noProof="0" dirty="0" err="1"/>
              <a:t>Evaluation</a:t>
            </a:r>
            <a:r>
              <a:rPr lang="es-ES" sz="1400" noProof="0" dirty="0"/>
              <a:t> </a:t>
            </a:r>
            <a:r>
              <a:rPr lang="es-ES" sz="1400" noProof="0" dirty="0" err="1"/>
              <a:t>Techniques</a:t>
            </a:r>
            <a:r>
              <a:rPr lang="es-ES" sz="1400" noProof="0" dirty="0"/>
              <a:t>: </a:t>
            </a:r>
            <a:r>
              <a:rPr lang="es-ES" sz="1400" noProof="0" dirty="0" err="1"/>
              <a:t>The</a:t>
            </a:r>
            <a:r>
              <a:rPr lang="es-ES" sz="1400" noProof="0" dirty="0"/>
              <a:t> Comprehensive Guide," </a:t>
            </a:r>
            <a:r>
              <a:rPr lang="es-ES" sz="1400" i="1" noProof="0" dirty="0" err="1"/>
              <a:t>Bubbles</a:t>
            </a:r>
            <a:r>
              <a:rPr lang="es-ES" sz="1400" noProof="0" dirty="0"/>
              <a:t>, 2024.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8"/>
              </a:rPr>
              <a:t>https://www.usebubbles.com/blog/effective-self-evaluation-techniques-guide</a:t>
            </a:r>
            <a:endParaRPr lang="es-ES" sz="1400" noProof="0" dirty="0"/>
          </a:p>
          <a:p>
            <a:r>
              <a:rPr lang="es-ES" sz="1400" noProof="0" dirty="0"/>
              <a:t>[8] B. Ryan, "</a:t>
            </a:r>
            <a:r>
              <a:rPr lang="es-ES" sz="1400" noProof="0" dirty="0" err="1"/>
              <a:t>How</a:t>
            </a:r>
            <a:r>
              <a:rPr lang="es-ES" sz="1400" noProof="0" dirty="0"/>
              <a:t> </a:t>
            </a:r>
            <a:r>
              <a:rPr lang="es-ES" sz="1400" noProof="0" dirty="0" err="1"/>
              <a:t>to</a:t>
            </a:r>
            <a:r>
              <a:rPr lang="es-ES" sz="1400" noProof="0" dirty="0"/>
              <a:t> </a:t>
            </a:r>
            <a:r>
              <a:rPr lang="es-ES" sz="1400" noProof="0" dirty="0" err="1"/>
              <a:t>Identify</a:t>
            </a:r>
            <a:r>
              <a:rPr lang="es-ES" sz="1400" noProof="0" dirty="0"/>
              <a:t> </a:t>
            </a:r>
            <a:r>
              <a:rPr lang="es-ES" sz="1400" noProof="0" dirty="0" err="1"/>
              <a:t>Skills</a:t>
            </a:r>
            <a:r>
              <a:rPr lang="es-ES" sz="1400" noProof="0" dirty="0"/>
              <a:t> Gaps [2025 Guide]," </a:t>
            </a:r>
            <a:r>
              <a:rPr lang="es-ES" sz="1400" i="1" noProof="0" dirty="0"/>
              <a:t>Thirst.io</a:t>
            </a:r>
            <a:r>
              <a:rPr lang="es-ES" sz="1400" noProof="0" dirty="0"/>
              <a:t>, Jan. 29, 2024. [Online]. </a:t>
            </a:r>
            <a:r>
              <a:rPr lang="es-ES" sz="1400" noProof="0" dirty="0" err="1"/>
              <a:t>Available</a:t>
            </a:r>
            <a:r>
              <a:rPr lang="es-ES" sz="1400" noProof="0" dirty="0"/>
              <a:t>: </a:t>
            </a:r>
            <a:r>
              <a:rPr lang="es-ES" sz="1400" noProof="0" dirty="0">
                <a:hlinkClick r:id="rId9"/>
              </a:rPr>
              <a:t>https://thirst.io/blog/how-to-identify-skills-gaps-2025-guide/</a:t>
            </a:r>
            <a:endParaRPr lang="es-ES" sz="1400" noProof="0" dirty="0"/>
          </a:p>
          <a:p>
            <a:endParaRPr lang="es-ES" noProof="0" dirty="0"/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8CA284A3-B8B3-254A-74CE-D3AAA6B809CE}"/>
              </a:ext>
            </a:extLst>
          </p:cNvPr>
          <p:cNvSpPr txBox="1">
            <a:spLocks/>
          </p:cNvSpPr>
          <p:nvPr/>
        </p:nvSpPr>
        <p:spPr>
          <a:xfrm>
            <a:off x="362081" y="361856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s-ES" kern="0" noProof="0" dirty="0">
                <a:latin typeface="Calibri" panose="020F0502020204030204" pitchFamily="34" charset="0"/>
                <a:cs typeface="Calibri" panose="020F0502020204030204" pitchFamily="34" charset="0"/>
              </a:rPr>
              <a:t>Referencias</a:t>
            </a:r>
          </a:p>
        </p:txBody>
      </p:sp>
    </p:spTree>
    <p:extLst>
      <p:ext uri="{BB962C8B-B14F-4D97-AF65-F5344CB8AC3E}">
        <p14:creationId xmlns:p14="http://schemas.microsoft.com/office/powerpoint/2010/main" val="2400517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43498" y="3826581"/>
            <a:ext cx="4705003" cy="790385"/>
          </a:xfrm>
        </p:spPr>
        <p:txBody>
          <a:bodyPr/>
          <a:lstStyle/>
          <a:p>
            <a:r>
              <a:rPr lang="es-ES" noProof="0" dirty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163154563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D915B8-D8B7-4AFE-B8AB-7C15912778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6FE2DB-D92D-4F57-AD9A-35E307B291EE}">
  <ds:schemaRefs>
    <ds:schemaRef ds:uri="4172106c-0329-462c-8309-f6a8c7ae0f26"/>
    <ds:schemaRef ds:uri="8c43ccb9-9360-4c7e-8a49-c084974a2f4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50FF139-B030-4FFD-BBD0-1F45ED788836}"/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2807</Words>
  <Application>Microsoft Office PowerPoint</Application>
  <PresentationFormat>Panorámica</PresentationFormat>
  <Paragraphs>215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26</vt:i4>
      </vt:variant>
    </vt:vector>
  </HeadingPairs>
  <TitlesOfParts>
    <vt:vector size="35" baseType="lpstr">
      <vt:lpstr>Aptos</vt:lpstr>
      <vt:lpstr>Aptos ExtraBold</vt:lpstr>
      <vt:lpstr>Arial</vt:lpstr>
      <vt:lpstr>Calibri</vt:lpstr>
      <vt:lpstr>Noto Sans Symbols</vt:lpstr>
      <vt:lpstr>Wingdings</vt:lpstr>
      <vt:lpstr>Full Color Version</vt:lpstr>
      <vt:lpstr>1_Full Color Version</vt:lpstr>
      <vt:lpstr>2_Full Color Version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Oliveira Vieira</dc:creator>
  <cp:lastModifiedBy>Tomás Puebla</cp:lastModifiedBy>
  <cp:revision>705</cp:revision>
  <dcterms:created xsi:type="dcterms:W3CDTF">2021-11-15T23:44:31Z</dcterms:created>
  <dcterms:modified xsi:type="dcterms:W3CDTF">2025-09-25T11:54:21Z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