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Lst>
  <p:notesMasterIdLst>
    <p:notesMasterId r:id="rId37"/>
  </p:notesMasterIdLst>
  <p:handoutMasterIdLst>
    <p:handoutMasterId r:id="rId38"/>
  </p:handoutMasterIdLst>
  <p:sldIdLst>
    <p:sldId id="298" r:id="rId5"/>
    <p:sldId id="307" r:id="rId6"/>
    <p:sldId id="303" r:id="rId7"/>
    <p:sldId id="319" r:id="rId8"/>
    <p:sldId id="320" r:id="rId9"/>
    <p:sldId id="328" r:id="rId10"/>
    <p:sldId id="331" r:id="rId11"/>
    <p:sldId id="327" r:id="rId12"/>
    <p:sldId id="333" r:id="rId13"/>
    <p:sldId id="348" r:id="rId14"/>
    <p:sldId id="334" r:id="rId15"/>
    <p:sldId id="308" r:id="rId16"/>
    <p:sldId id="350" r:id="rId17"/>
    <p:sldId id="337" r:id="rId18"/>
    <p:sldId id="336" r:id="rId19"/>
    <p:sldId id="351" r:id="rId20"/>
    <p:sldId id="338" r:id="rId21"/>
    <p:sldId id="339" r:id="rId22"/>
    <p:sldId id="340" r:id="rId23"/>
    <p:sldId id="352" r:id="rId24"/>
    <p:sldId id="341" r:id="rId25"/>
    <p:sldId id="353" r:id="rId26"/>
    <p:sldId id="342" r:id="rId27"/>
    <p:sldId id="356" r:id="rId28"/>
    <p:sldId id="343" r:id="rId29"/>
    <p:sldId id="357" r:id="rId30"/>
    <p:sldId id="345" r:id="rId31"/>
    <p:sldId id="346" r:id="rId32"/>
    <p:sldId id="354" r:id="rId33"/>
    <p:sldId id="329" r:id="rId34"/>
    <p:sldId id="347" r:id="rId35"/>
    <p:sldId id="349" r:id="rId36"/>
  </p:sldIdLst>
  <p:sldSz cx="12192000" cy="6858000"/>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25942C-BBA7-1F86-52A7-7738FB902424}" name="Nikolina Zervou" initials="NZ" userId="S::nzervou_ied.eu#ext#@enspunlpt.onmicrosoft.com::c6c1b477-1007-47f9-86e6-5960f676d31b" providerId="AD"/>
  <p188:author id="{145BC387-1FD6-8DA0-504A-995384A35E16}" name="pinelopi@when.org.gr" initials="pi" userId="S::pinelopi_when.org.gr#ext#@enspunlpt.onmicrosoft.com::aaaf8eb5-e05b-4f25-9bc5-7529f72f15cc" providerId="AD"/>
  <p188:author id="{C8E7C8B1-CBA9-7C74-5362-D9EBE2AC7519}" name="office@cosvitec.eu" initials="of" userId="S::office_cosvitec.eu#ext#@enspunlpt.onmicrosoft.com::d379c825-0547-4df2-80d1-2b7b4eb514b5" providerId="AD"/>
  <p188:author id="{E7A2B5C4-5E64-4CC4-B3F5-0A0DFE4238D8}" name="Tomás Puebla" initials="TP" userId="S::OTRI@CETEM.ES::fb2a17f1-bd37-45c4-b32c-96686f49b4bf" providerId="AD"/>
  <p188:author id="{49E520C7-1D15-E386-6F20-21E666E209B5}" name="Angeliki Zarifi" initials="AZ" userId="S::a.zarifi_ainigma.tech#ext#@enspunlpt.onmicrosoft.com::e906d27a-3847-4d1e-8f4c-87b983ab9ac1" providerId="AD"/>
  <p188:author id="{A48EA6D7-FA08-60AB-4E4E-A836F1071EA3}" name="Marios Fournarakis" initials="MF" userId="S::m.fournarakis_bkplus.eu#ext#@enspunlpt.onmicrosoft.com::7d8dbf85-0785-4443-b72b-db9091b97c9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80AC"/>
    <a:srgbClr val="5B6F97"/>
    <a:srgbClr val="283143"/>
    <a:srgbClr val="E64424"/>
    <a:srgbClr val="3A6FA6"/>
    <a:srgbClr val="E95426"/>
    <a:srgbClr val="562278"/>
    <a:srgbClr val="722B86"/>
    <a:srgbClr val="A47BB7"/>
    <a:srgbClr val="2892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7D83F5-44E3-C505-9CBA-7FAB502892D5}" v="2" dt="2025-09-27T16:10:43.309"/>
  </p1510:revLst>
</p1510:revInfo>
</file>

<file path=ppt/tableStyles.xml><?xml version="1.0" encoding="utf-8"?>
<a:tblStyleLst xmlns:a="http://schemas.openxmlformats.org/drawingml/2006/main" def="{5C22544A-7EE6-4342-B048-85BDC9FD1C3A}">
  <a:tblStyle styleId="{BDBED569-4797-4DF1-A0F4-6AAB3CD982D8}" styleName="Estilo Claro 3 - Destaque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em Estilo, Sem Grelh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2" d="100"/>
          <a:sy n="82" d="100"/>
        </p:scale>
        <p:origin x="672" y="67"/>
      </p:cViewPr>
      <p:guideLst/>
    </p:cSldViewPr>
  </p:slideViewPr>
  <p:notesTextViewPr>
    <p:cViewPr>
      <p:scale>
        <a:sx n="1" d="1"/>
        <a:sy n="1" d="1"/>
      </p:scale>
      <p:origin x="0" y="0"/>
    </p:cViewPr>
  </p:notesText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lena@reshapingwork.net" userId="S::jelena_reshapingwork.net#ext#@enspunlpt.onmicrosoft.com::e99bb400-16aa-4e84-bb03-8031f5475661" providerId="AD" clId="Web-{897D83F5-44E3-C505-9CBA-7FAB502892D5}"/>
    <pc:docChg chg="modSld">
      <pc:chgData name="jelena@reshapingwork.net" userId="S::jelena_reshapingwork.net#ext#@enspunlpt.onmicrosoft.com::e99bb400-16aa-4e84-bb03-8031f5475661" providerId="AD" clId="Web-{897D83F5-44E3-C505-9CBA-7FAB502892D5}" dt="2025-09-27T16:10:43.309" v="1" actId="20577"/>
      <pc:docMkLst>
        <pc:docMk/>
      </pc:docMkLst>
      <pc:sldChg chg="modSp">
        <pc:chgData name="jelena@reshapingwork.net" userId="S::jelena_reshapingwork.net#ext#@enspunlpt.onmicrosoft.com::e99bb400-16aa-4e84-bb03-8031f5475661" providerId="AD" clId="Web-{897D83F5-44E3-C505-9CBA-7FAB502892D5}" dt="2025-09-27T16:10:43.309" v="1" actId="20577"/>
        <pc:sldMkLst>
          <pc:docMk/>
          <pc:sldMk cId="1003181762" sldId="347"/>
        </pc:sldMkLst>
        <pc:spChg chg="mod">
          <ac:chgData name="jelena@reshapingwork.net" userId="S::jelena_reshapingwork.net#ext#@enspunlpt.onmicrosoft.com::e99bb400-16aa-4e84-bb03-8031f5475661" providerId="AD" clId="Web-{897D83F5-44E3-C505-9CBA-7FAB502892D5}" dt="2025-09-27T16:10:43.309" v="1" actId="20577"/>
          <ac:spMkLst>
            <pc:docMk/>
            <pc:sldMk cId="1003181762" sldId="347"/>
            <ac:spMk id="2" creationId="{2A61A6FB-0ED4-50E4-6920-EE65481FA61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89E926-4011-4C33-8023-9944F1E2AC2A}" type="doc">
      <dgm:prSet loTypeId="urn:microsoft.com/office/officeart/2005/8/layout/hierarchy2" loCatId="hierarchy" qsTypeId="urn:microsoft.com/office/officeart/2005/8/quickstyle/simple1" qsCatId="simple" csTypeId="urn:microsoft.com/office/officeart/2005/8/colors/accent2_2" csCatId="accent2" phldr="1"/>
      <dgm:spPr/>
      <dgm:t>
        <a:bodyPr/>
        <a:lstStyle/>
        <a:p>
          <a:endParaRPr lang="el-GR"/>
        </a:p>
      </dgm:t>
    </dgm:pt>
    <dgm:pt modelId="{F1F88792-1D0A-48DC-AF74-2062F2ABB264}">
      <dgm:prSet phldrT="[Text]" custT="1"/>
      <dgm:spPr/>
      <dgm:t>
        <a:bodyPr/>
        <a:lstStyle/>
        <a:p>
          <a:r>
            <a:rPr lang="sr-Latn-RS" sz="3600" dirty="0"/>
            <a:t>Overtuigingen</a:t>
          </a:r>
          <a:endParaRPr lang="el-GR" sz="3600" dirty="0"/>
        </a:p>
      </dgm:t>
    </dgm:pt>
    <dgm:pt modelId="{98C1D38A-5545-416F-93CA-B94E7D701FB2}" type="parTrans" cxnId="{8FF36A4E-1157-4F57-B107-FE488D91F043}">
      <dgm:prSet/>
      <dgm:spPr/>
      <dgm:t>
        <a:bodyPr/>
        <a:lstStyle/>
        <a:p>
          <a:endParaRPr lang="el-GR"/>
        </a:p>
      </dgm:t>
    </dgm:pt>
    <dgm:pt modelId="{6EDC558D-FD95-41DA-980B-AC08AC95962E}" type="sibTrans" cxnId="{8FF36A4E-1157-4F57-B107-FE488D91F043}">
      <dgm:prSet/>
      <dgm:spPr/>
      <dgm:t>
        <a:bodyPr/>
        <a:lstStyle/>
        <a:p>
          <a:endParaRPr lang="el-GR"/>
        </a:p>
      </dgm:t>
    </dgm:pt>
    <dgm:pt modelId="{F00B66A8-4AEA-4ED8-AE4E-8A40B203F4C7}">
      <dgm:prSet phldrT="[Text]" custT="1"/>
      <dgm:spPr/>
      <dgm:t>
        <a:bodyPr/>
        <a:lstStyle/>
        <a:p>
          <a:r>
            <a:rPr lang="en-150" sz="6000" dirty="0"/>
            <a:t>Negati</a:t>
          </a:r>
          <a:r>
            <a:rPr lang="sr-Latn-RS" sz="6000" dirty="0"/>
            <a:t>ef</a:t>
          </a:r>
          <a:endParaRPr lang="el-GR" sz="6000" dirty="0"/>
        </a:p>
      </dgm:t>
    </dgm:pt>
    <dgm:pt modelId="{D369F2ED-41B4-4503-B11E-DB259522D840}" type="parTrans" cxnId="{5879682F-26F7-4779-9B16-154A9479C3BF}">
      <dgm:prSet/>
      <dgm:spPr/>
      <dgm:t>
        <a:bodyPr/>
        <a:lstStyle/>
        <a:p>
          <a:endParaRPr lang="el-GR"/>
        </a:p>
      </dgm:t>
    </dgm:pt>
    <dgm:pt modelId="{404B053E-79AF-43C2-BE4E-7A46C0A3F9AA}" type="sibTrans" cxnId="{5879682F-26F7-4779-9B16-154A9479C3BF}">
      <dgm:prSet/>
      <dgm:spPr/>
      <dgm:t>
        <a:bodyPr/>
        <a:lstStyle/>
        <a:p>
          <a:endParaRPr lang="el-GR"/>
        </a:p>
      </dgm:t>
    </dgm:pt>
    <dgm:pt modelId="{775C872E-BD73-4237-B376-69E326286FF7}">
      <dgm:prSet phldrT="[Text]" custT="1"/>
      <dgm:spPr/>
      <dgm:t>
        <a:bodyPr/>
        <a:lstStyle/>
        <a:p>
          <a:r>
            <a:rPr lang="en-150" sz="6000" dirty="0"/>
            <a:t>Positi</a:t>
          </a:r>
          <a:r>
            <a:rPr lang="sr-Latn-RS" sz="6000" dirty="0"/>
            <a:t>ef</a:t>
          </a:r>
          <a:endParaRPr lang="el-GR" sz="6000" dirty="0"/>
        </a:p>
      </dgm:t>
    </dgm:pt>
    <dgm:pt modelId="{96C83090-AB36-482F-842F-A652C4B261CB}" type="parTrans" cxnId="{2C603247-AD88-40FD-BB2A-E7761664CC0C}">
      <dgm:prSet/>
      <dgm:spPr/>
      <dgm:t>
        <a:bodyPr/>
        <a:lstStyle/>
        <a:p>
          <a:endParaRPr lang="el-GR"/>
        </a:p>
      </dgm:t>
    </dgm:pt>
    <dgm:pt modelId="{6499D5CC-FF4D-4EE9-96B8-1F0484D2C9E3}" type="sibTrans" cxnId="{2C603247-AD88-40FD-BB2A-E7761664CC0C}">
      <dgm:prSet/>
      <dgm:spPr/>
      <dgm:t>
        <a:bodyPr/>
        <a:lstStyle/>
        <a:p>
          <a:endParaRPr lang="el-GR"/>
        </a:p>
      </dgm:t>
    </dgm:pt>
    <dgm:pt modelId="{CAB27635-FBCC-4F61-A922-FB85F32DDA9B}" type="pres">
      <dgm:prSet presAssocID="{B189E926-4011-4C33-8023-9944F1E2AC2A}" presName="diagram" presStyleCnt="0">
        <dgm:presLayoutVars>
          <dgm:chPref val="1"/>
          <dgm:dir/>
          <dgm:animOne val="branch"/>
          <dgm:animLvl val="lvl"/>
          <dgm:resizeHandles val="exact"/>
        </dgm:presLayoutVars>
      </dgm:prSet>
      <dgm:spPr/>
    </dgm:pt>
    <dgm:pt modelId="{265FA849-1B1E-4BFD-8A52-5FB6FC174F77}" type="pres">
      <dgm:prSet presAssocID="{F1F88792-1D0A-48DC-AF74-2062F2ABB264}" presName="root1" presStyleCnt="0"/>
      <dgm:spPr/>
    </dgm:pt>
    <dgm:pt modelId="{B58122BE-9F5D-4413-A332-12887D1500F3}" type="pres">
      <dgm:prSet presAssocID="{F1F88792-1D0A-48DC-AF74-2062F2ABB264}" presName="LevelOneTextNode" presStyleLbl="node0" presStyleIdx="0" presStyleCnt="1">
        <dgm:presLayoutVars>
          <dgm:chPref val="3"/>
        </dgm:presLayoutVars>
      </dgm:prSet>
      <dgm:spPr/>
    </dgm:pt>
    <dgm:pt modelId="{02038306-49C4-455E-9943-177D094B7806}" type="pres">
      <dgm:prSet presAssocID="{F1F88792-1D0A-48DC-AF74-2062F2ABB264}" presName="level2hierChild" presStyleCnt="0"/>
      <dgm:spPr/>
    </dgm:pt>
    <dgm:pt modelId="{DF18CA5B-7738-40DE-B651-AA0FACE9E556}" type="pres">
      <dgm:prSet presAssocID="{D369F2ED-41B4-4503-B11E-DB259522D840}" presName="conn2-1" presStyleLbl="parChTrans1D2" presStyleIdx="0" presStyleCnt="2"/>
      <dgm:spPr/>
    </dgm:pt>
    <dgm:pt modelId="{0C5F3CCD-0367-44A7-A99C-206349DE7C42}" type="pres">
      <dgm:prSet presAssocID="{D369F2ED-41B4-4503-B11E-DB259522D840}" presName="connTx" presStyleLbl="parChTrans1D2" presStyleIdx="0" presStyleCnt="2"/>
      <dgm:spPr/>
    </dgm:pt>
    <dgm:pt modelId="{D9D5D8A9-F880-48C0-B69E-A14B7BAD64FC}" type="pres">
      <dgm:prSet presAssocID="{F00B66A8-4AEA-4ED8-AE4E-8A40B203F4C7}" presName="root2" presStyleCnt="0"/>
      <dgm:spPr/>
    </dgm:pt>
    <dgm:pt modelId="{47BCFF8A-9448-4654-A89D-81C91946FD15}" type="pres">
      <dgm:prSet presAssocID="{F00B66A8-4AEA-4ED8-AE4E-8A40B203F4C7}" presName="LevelTwoTextNode" presStyleLbl="node2" presStyleIdx="0" presStyleCnt="2">
        <dgm:presLayoutVars>
          <dgm:chPref val="3"/>
        </dgm:presLayoutVars>
      </dgm:prSet>
      <dgm:spPr/>
    </dgm:pt>
    <dgm:pt modelId="{C7CBD1CD-9777-4B61-88F5-2D1DC7B1F97F}" type="pres">
      <dgm:prSet presAssocID="{F00B66A8-4AEA-4ED8-AE4E-8A40B203F4C7}" presName="level3hierChild" presStyleCnt="0"/>
      <dgm:spPr/>
    </dgm:pt>
    <dgm:pt modelId="{655FD64A-BD0D-457A-B9E7-8D0668399778}" type="pres">
      <dgm:prSet presAssocID="{96C83090-AB36-482F-842F-A652C4B261CB}" presName="conn2-1" presStyleLbl="parChTrans1D2" presStyleIdx="1" presStyleCnt="2"/>
      <dgm:spPr/>
    </dgm:pt>
    <dgm:pt modelId="{4FFE515C-AC29-40AB-B0B8-2C67976BD4BA}" type="pres">
      <dgm:prSet presAssocID="{96C83090-AB36-482F-842F-A652C4B261CB}" presName="connTx" presStyleLbl="parChTrans1D2" presStyleIdx="1" presStyleCnt="2"/>
      <dgm:spPr/>
    </dgm:pt>
    <dgm:pt modelId="{5B64138F-0410-45F7-AB09-1A4B3E4B3940}" type="pres">
      <dgm:prSet presAssocID="{775C872E-BD73-4237-B376-69E326286FF7}" presName="root2" presStyleCnt="0"/>
      <dgm:spPr/>
    </dgm:pt>
    <dgm:pt modelId="{2D62C3FE-3BBA-41BC-A2A8-88DFBFBE624A}" type="pres">
      <dgm:prSet presAssocID="{775C872E-BD73-4237-B376-69E326286FF7}" presName="LevelTwoTextNode" presStyleLbl="node2" presStyleIdx="1" presStyleCnt="2">
        <dgm:presLayoutVars>
          <dgm:chPref val="3"/>
        </dgm:presLayoutVars>
      </dgm:prSet>
      <dgm:spPr/>
    </dgm:pt>
    <dgm:pt modelId="{27E924CB-501D-4161-AA93-83571942E609}" type="pres">
      <dgm:prSet presAssocID="{775C872E-BD73-4237-B376-69E326286FF7}" presName="level3hierChild" presStyleCnt="0"/>
      <dgm:spPr/>
    </dgm:pt>
  </dgm:ptLst>
  <dgm:cxnLst>
    <dgm:cxn modelId="{F5753C11-2ACA-44EB-99F4-8C5235E91592}" type="presOf" srcId="{D369F2ED-41B4-4503-B11E-DB259522D840}" destId="{DF18CA5B-7738-40DE-B651-AA0FACE9E556}" srcOrd="0" destOrd="0" presId="urn:microsoft.com/office/officeart/2005/8/layout/hierarchy2"/>
    <dgm:cxn modelId="{67363A1E-9E0F-49CB-B9C1-1FAD7C41719F}" type="presOf" srcId="{B189E926-4011-4C33-8023-9944F1E2AC2A}" destId="{CAB27635-FBCC-4F61-A922-FB85F32DDA9B}" srcOrd="0" destOrd="0" presId="urn:microsoft.com/office/officeart/2005/8/layout/hierarchy2"/>
    <dgm:cxn modelId="{8C23FC27-1EF1-427D-A3AA-2D73752369F3}" type="presOf" srcId="{96C83090-AB36-482F-842F-A652C4B261CB}" destId="{655FD64A-BD0D-457A-B9E7-8D0668399778}" srcOrd="0" destOrd="0" presId="urn:microsoft.com/office/officeart/2005/8/layout/hierarchy2"/>
    <dgm:cxn modelId="{6880B52A-00B5-4FBA-AD42-0F3F4D1E8250}" type="presOf" srcId="{D369F2ED-41B4-4503-B11E-DB259522D840}" destId="{0C5F3CCD-0367-44A7-A99C-206349DE7C42}" srcOrd="1" destOrd="0" presId="urn:microsoft.com/office/officeart/2005/8/layout/hierarchy2"/>
    <dgm:cxn modelId="{5879682F-26F7-4779-9B16-154A9479C3BF}" srcId="{F1F88792-1D0A-48DC-AF74-2062F2ABB264}" destId="{F00B66A8-4AEA-4ED8-AE4E-8A40B203F4C7}" srcOrd="0" destOrd="0" parTransId="{D369F2ED-41B4-4503-B11E-DB259522D840}" sibTransId="{404B053E-79AF-43C2-BE4E-7A46C0A3F9AA}"/>
    <dgm:cxn modelId="{2C603247-AD88-40FD-BB2A-E7761664CC0C}" srcId="{F1F88792-1D0A-48DC-AF74-2062F2ABB264}" destId="{775C872E-BD73-4237-B376-69E326286FF7}" srcOrd="1" destOrd="0" parTransId="{96C83090-AB36-482F-842F-A652C4B261CB}" sibTransId="{6499D5CC-FF4D-4EE9-96B8-1F0484D2C9E3}"/>
    <dgm:cxn modelId="{8FF36A4E-1157-4F57-B107-FE488D91F043}" srcId="{B189E926-4011-4C33-8023-9944F1E2AC2A}" destId="{F1F88792-1D0A-48DC-AF74-2062F2ABB264}" srcOrd="0" destOrd="0" parTransId="{98C1D38A-5545-416F-93CA-B94E7D701FB2}" sibTransId="{6EDC558D-FD95-41DA-980B-AC08AC95962E}"/>
    <dgm:cxn modelId="{3D0B6F71-0B49-412D-A71A-E858D90F9150}" type="presOf" srcId="{F00B66A8-4AEA-4ED8-AE4E-8A40B203F4C7}" destId="{47BCFF8A-9448-4654-A89D-81C91946FD15}" srcOrd="0" destOrd="0" presId="urn:microsoft.com/office/officeart/2005/8/layout/hierarchy2"/>
    <dgm:cxn modelId="{DB0BFF88-B92D-4579-B2F2-9DE6E6951069}" type="presOf" srcId="{96C83090-AB36-482F-842F-A652C4B261CB}" destId="{4FFE515C-AC29-40AB-B0B8-2C67976BD4BA}" srcOrd="1" destOrd="0" presId="urn:microsoft.com/office/officeart/2005/8/layout/hierarchy2"/>
    <dgm:cxn modelId="{9092C58D-44AD-47AA-BDCE-0BB7CD77ACA3}" type="presOf" srcId="{775C872E-BD73-4237-B376-69E326286FF7}" destId="{2D62C3FE-3BBA-41BC-A2A8-88DFBFBE624A}" srcOrd="0" destOrd="0" presId="urn:microsoft.com/office/officeart/2005/8/layout/hierarchy2"/>
    <dgm:cxn modelId="{54B37A8F-F51C-45CA-AD7D-8444387CE369}" type="presOf" srcId="{F1F88792-1D0A-48DC-AF74-2062F2ABB264}" destId="{B58122BE-9F5D-4413-A332-12887D1500F3}" srcOrd="0" destOrd="0" presId="urn:microsoft.com/office/officeart/2005/8/layout/hierarchy2"/>
    <dgm:cxn modelId="{D2238540-44D4-4112-BAB6-11068FE12025}" type="presParOf" srcId="{CAB27635-FBCC-4F61-A922-FB85F32DDA9B}" destId="{265FA849-1B1E-4BFD-8A52-5FB6FC174F77}" srcOrd="0" destOrd="0" presId="urn:microsoft.com/office/officeart/2005/8/layout/hierarchy2"/>
    <dgm:cxn modelId="{C0928B1D-44E9-43E5-8D01-03F252C2CA82}" type="presParOf" srcId="{265FA849-1B1E-4BFD-8A52-5FB6FC174F77}" destId="{B58122BE-9F5D-4413-A332-12887D1500F3}" srcOrd="0" destOrd="0" presId="urn:microsoft.com/office/officeart/2005/8/layout/hierarchy2"/>
    <dgm:cxn modelId="{2FA5B74D-AFC6-4585-B75A-171A4305C4C6}" type="presParOf" srcId="{265FA849-1B1E-4BFD-8A52-5FB6FC174F77}" destId="{02038306-49C4-455E-9943-177D094B7806}" srcOrd="1" destOrd="0" presId="urn:microsoft.com/office/officeart/2005/8/layout/hierarchy2"/>
    <dgm:cxn modelId="{59C67E4A-0675-439C-A7FE-E615669CA153}" type="presParOf" srcId="{02038306-49C4-455E-9943-177D094B7806}" destId="{DF18CA5B-7738-40DE-B651-AA0FACE9E556}" srcOrd="0" destOrd="0" presId="urn:microsoft.com/office/officeart/2005/8/layout/hierarchy2"/>
    <dgm:cxn modelId="{1568B048-0165-48F7-A4ED-83EEAFF65B86}" type="presParOf" srcId="{DF18CA5B-7738-40DE-B651-AA0FACE9E556}" destId="{0C5F3CCD-0367-44A7-A99C-206349DE7C42}" srcOrd="0" destOrd="0" presId="urn:microsoft.com/office/officeart/2005/8/layout/hierarchy2"/>
    <dgm:cxn modelId="{116EAED3-77F4-4514-B904-1A9A4C83B887}" type="presParOf" srcId="{02038306-49C4-455E-9943-177D094B7806}" destId="{D9D5D8A9-F880-48C0-B69E-A14B7BAD64FC}" srcOrd="1" destOrd="0" presId="urn:microsoft.com/office/officeart/2005/8/layout/hierarchy2"/>
    <dgm:cxn modelId="{3298F243-AAFA-4FD4-A998-ED2F0BD17D54}" type="presParOf" srcId="{D9D5D8A9-F880-48C0-B69E-A14B7BAD64FC}" destId="{47BCFF8A-9448-4654-A89D-81C91946FD15}" srcOrd="0" destOrd="0" presId="urn:microsoft.com/office/officeart/2005/8/layout/hierarchy2"/>
    <dgm:cxn modelId="{A5DA0B6E-C104-4D5A-8118-2CA46CC3D118}" type="presParOf" srcId="{D9D5D8A9-F880-48C0-B69E-A14B7BAD64FC}" destId="{C7CBD1CD-9777-4B61-88F5-2D1DC7B1F97F}" srcOrd="1" destOrd="0" presId="urn:microsoft.com/office/officeart/2005/8/layout/hierarchy2"/>
    <dgm:cxn modelId="{00F22676-D022-4F49-8BF3-DF37CD213282}" type="presParOf" srcId="{02038306-49C4-455E-9943-177D094B7806}" destId="{655FD64A-BD0D-457A-B9E7-8D0668399778}" srcOrd="2" destOrd="0" presId="urn:microsoft.com/office/officeart/2005/8/layout/hierarchy2"/>
    <dgm:cxn modelId="{0E13DACE-0429-42F5-BC69-E6050361D58D}" type="presParOf" srcId="{655FD64A-BD0D-457A-B9E7-8D0668399778}" destId="{4FFE515C-AC29-40AB-B0B8-2C67976BD4BA}" srcOrd="0" destOrd="0" presId="urn:microsoft.com/office/officeart/2005/8/layout/hierarchy2"/>
    <dgm:cxn modelId="{D616B29D-BF60-4F06-8D76-AE06C559ABE9}" type="presParOf" srcId="{02038306-49C4-455E-9943-177D094B7806}" destId="{5B64138F-0410-45F7-AB09-1A4B3E4B3940}" srcOrd="3" destOrd="0" presId="urn:microsoft.com/office/officeart/2005/8/layout/hierarchy2"/>
    <dgm:cxn modelId="{9F075DF1-4963-414D-A31E-EDD8FA9C8AE9}" type="presParOf" srcId="{5B64138F-0410-45F7-AB09-1A4B3E4B3940}" destId="{2D62C3FE-3BBA-41BC-A2A8-88DFBFBE624A}" srcOrd="0" destOrd="0" presId="urn:microsoft.com/office/officeart/2005/8/layout/hierarchy2"/>
    <dgm:cxn modelId="{AE3A0C72-7A31-4A34-ACBF-F2DB65D18AFD}" type="presParOf" srcId="{5B64138F-0410-45F7-AB09-1A4B3E4B3940}" destId="{27E924CB-501D-4161-AA93-83571942E609}"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386484-EADC-4945-841B-FFC61569CC7F}" type="doc">
      <dgm:prSet loTypeId="urn:microsoft.com/office/officeart/2009/3/layout/PlusandMinus" loCatId="relationship" qsTypeId="urn:microsoft.com/office/officeart/2005/8/quickstyle/simple1" qsCatId="simple" csTypeId="urn:microsoft.com/office/officeart/2005/8/colors/accent1_2" csCatId="accent1" phldr="1"/>
      <dgm:spPr/>
      <dgm:t>
        <a:bodyPr/>
        <a:lstStyle/>
        <a:p>
          <a:endParaRPr lang="el-GR"/>
        </a:p>
      </dgm:t>
    </dgm:pt>
    <dgm:pt modelId="{BABC77A4-DE14-41DA-9713-6C1D73CADA25}">
      <dgm:prSet phldrT="[Text]" custT="1"/>
      <dgm:spPr/>
      <dgm:t>
        <a:bodyPr/>
        <a:lstStyle/>
        <a:p>
          <a:r>
            <a:rPr lang="sr-Latn-RS" sz="1600" b="1" kern="1200" dirty="0">
              <a:solidFill>
                <a:schemeClr val="bg1"/>
              </a:solidFill>
              <a:latin typeface="+mn-lt"/>
              <a:ea typeface="+mn-ea"/>
              <a:cs typeface="+mn-cs"/>
            </a:rPr>
            <a:t>Minder zelfvertrouwen</a:t>
          </a:r>
        </a:p>
        <a:p>
          <a:endParaRPr lang="sr-Latn-RS" sz="1600" b="1" kern="1200" dirty="0">
            <a:solidFill>
              <a:schemeClr val="bg1"/>
            </a:solidFill>
            <a:latin typeface="+mn-lt"/>
            <a:ea typeface="+mn-ea"/>
            <a:cs typeface="+mn-cs"/>
          </a:endParaRPr>
        </a:p>
        <a:p>
          <a:pPr>
            <a:buNone/>
          </a:pPr>
          <a:r>
            <a:rPr lang="sr-Latn-RS" sz="1600" b="1" kern="1200" dirty="0">
              <a:solidFill>
                <a:schemeClr val="bg1"/>
              </a:solidFill>
              <a:latin typeface="+mn-lt"/>
              <a:ea typeface="+mn-ea"/>
              <a:cs typeface="+mn-cs"/>
            </a:rPr>
            <a:t>Verminderde motivatie</a:t>
          </a:r>
        </a:p>
        <a:p>
          <a:pPr>
            <a:buNone/>
          </a:pPr>
          <a:endParaRPr lang="sr-Latn-RS" sz="1600" b="1" kern="1200" dirty="0">
            <a:solidFill>
              <a:schemeClr val="bg1"/>
            </a:solidFill>
            <a:latin typeface="+mn-lt"/>
            <a:ea typeface="+mn-ea"/>
            <a:cs typeface="+mn-cs"/>
          </a:endParaRPr>
        </a:p>
        <a:p>
          <a:pPr>
            <a:buNone/>
          </a:pPr>
          <a:r>
            <a:rPr lang="sr-Latn-RS" sz="1600" b="1" kern="1200" dirty="0">
              <a:solidFill>
                <a:schemeClr val="bg1"/>
              </a:solidFill>
              <a:latin typeface="+mn-lt"/>
              <a:ea typeface="+mn-ea"/>
              <a:cs typeface="+mn-cs"/>
            </a:rPr>
            <a:t>Vermijden van uitdagende taken</a:t>
          </a:r>
          <a:endParaRPr lang="el-GR" sz="1600" b="1" kern="1200" dirty="0">
            <a:solidFill>
              <a:schemeClr val="bg1"/>
            </a:solidFill>
            <a:latin typeface="+mn-lt"/>
            <a:ea typeface="+mn-ea"/>
            <a:cs typeface="+mn-cs"/>
          </a:endParaRPr>
        </a:p>
      </dgm:t>
    </dgm:pt>
    <dgm:pt modelId="{C4C84824-9EBE-4967-B82A-D3B849036495}" type="parTrans" cxnId="{2D23F4F2-1254-4BD7-A3AB-8340A6FDD513}">
      <dgm:prSet/>
      <dgm:spPr/>
      <dgm:t>
        <a:bodyPr/>
        <a:lstStyle/>
        <a:p>
          <a:endParaRPr lang="el-GR"/>
        </a:p>
      </dgm:t>
    </dgm:pt>
    <dgm:pt modelId="{AAC5B4B3-5EDC-4DE6-82F7-85A6CBD96162}" type="sibTrans" cxnId="{2D23F4F2-1254-4BD7-A3AB-8340A6FDD513}">
      <dgm:prSet/>
      <dgm:spPr/>
      <dgm:t>
        <a:bodyPr/>
        <a:lstStyle/>
        <a:p>
          <a:endParaRPr lang="el-GR"/>
        </a:p>
      </dgm:t>
    </dgm:pt>
    <dgm:pt modelId="{D96586E1-4A82-4290-BAC6-C552BDB52320}">
      <dgm:prSet phldrT="[Text]"/>
      <dgm:spPr/>
      <dgm:t>
        <a:bodyPr/>
        <a:lstStyle/>
        <a:p>
          <a:endParaRPr lang="el-GR" dirty="0"/>
        </a:p>
      </dgm:t>
    </dgm:pt>
    <dgm:pt modelId="{2B5F1D67-2CF4-408F-9646-A38A5DA1A4D4}" type="parTrans" cxnId="{DDB15B97-0DC0-4C12-9406-7522E7D6F275}">
      <dgm:prSet/>
      <dgm:spPr/>
      <dgm:t>
        <a:bodyPr/>
        <a:lstStyle/>
        <a:p>
          <a:endParaRPr lang="el-GR"/>
        </a:p>
      </dgm:t>
    </dgm:pt>
    <dgm:pt modelId="{3DCA570A-F06A-4BF8-AD0B-58D82A7DE925}" type="sibTrans" cxnId="{DDB15B97-0DC0-4C12-9406-7522E7D6F275}">
      <dgm:prSet/>
      <dgm:spPr/>
      <dgm:t>
        <a:bodyPr/>
        <a:lstStyle/>
        <a:p>
          <a:endParaRPr lang="el-GR"/>
        </a:p>
      </dgm:t>
    </dgm:pt>
    <dgm:pt modelId="{8BEA1C89-6C87-4562-9322-EA182A63553F}" type="pres">
      <dgm:prSet presAssocID="{63386484-EADC-4945-841B-FFC61569CC7F}" presName="Name0" presStyleCnt="0">
        <dgm:presLayoutVars>
          <dgm:chMax val="2"/>
          <dgm:chPref val="2"/>
          <dgm:dir/>
          <dgm:animOne/>
          <dgm:resizeHandles val="exact"/>
        </dgm:presLayoutVars>
      </dgm:prSet>
      <dgm:spPr/>
    </dgm:pt>
    <dgm:pt modelId="{98298534-034E-4E44-90C1-EDC913F1ACE2}" type="pres">
      <dgm:prSet presAssocID="{63386484-EADC-4945-841B-FFC61569CC7F}" presName="Background" presStyleLbl="bgImgPlace1" presStyleIdx="0" presStyleCnt="1" custLinFactNeighborX="-462" custLinFactNeighborY="1879"/>
      <dgm:spPr>
        <a:solidFill>
          <a:srgbClr val="0070C0"/>
        </a:solidFill>
        <a:ln>
          <a:noFill/>
        </a:ln>
      </dgm:spPr>
    </dgm:pt>
    <dgm:pt modelId="{74FA2977-8111-4CBB-AE2C-B6D6253325DE}" type="pres">
      <dgm:prSet presAssocID="{63386484-EADC-4945-841B-FFC61569CC7F}" presName="ParentText1" presStyleLbl="revTx" presStyleIdx="0" presStyleCnt="2" custLinFactNeighborX="-638" custLinFactNeighborY="9476">
        <dgm:presLayoutVars>
          <dgm:chMax val="0"/>
          <dgm:chPref val="0"/>
          <dgm:bulletEnabled val="1"/>
        </dgm:presLayoutVars>
      </dgm:prSet>
      <dgm:spPr/>
    </dgm:pt>
    <dgm:pt modelId="{9D659E05-D781-4945-A996-9AD492F583F6}" type="pres">
      <dgm:prSet presAssocID="{63386484-EADC-4945-841B-FFC61569CC7F}" presName="ParentText2" presStyleLbl="revTx" presStyleIdx="1" presStyleCnt="2">
        <dgm:presLayoutVars>
          <dgm:chMax val="0"/>
          <dgm:chPref val="0"/>
          <dgm:bulletEnabled val="1"/>
        </dgm:presLayoutVars>
      </dgm:prSet>
      <dgm:spPr/>
    </dgm:pt>
    <dgm:pt modelId="{D5F1AA78-E295-48AE-B588-5BAE191A2897}" type="pres">
      <dgm:prSet presAssocID="{63386484-EADC-4945-841B-FFC61569CC7F}" presName="Plus" presStyleLbl="alignNode1" presStyleIdx="0" presStyleCnt="2" custLinFactX="200000" custLinFactNeighborX="243901" custLinFactNeighborY="20984"/>
      <dgm:spPr>
        <a:solidFill>
          <a:srgbClr val="00B050"/>
        </a:solidFill>
      </dgm:spPr>
    </dgm:pt>
    <dgm:pt modelId="{5C059717-BFEB-44DC-9E0D-90A22392F630}" type="pres">
      <dgm:prSet presAssocID="{63386484-EADC-4945-841B-FFC61569CC7F}" presName="Minus" presStyleLbl="alignNode1" presStyleIdx="1" presStyleCnt="2" custLinFactX="-200000" custLinFactNeighborX="-273319" custLinFactNeighborY="58582"/>
      <dgm:spPr>
        <a:solidFill>
          <a:srgbClr val="E64424"/>
        </a:solidFill>
      </dgm:spPr>
    </dgm:pt>
    <dgm:pt modelId="{87C03A79-56D9-4B5F-9732-AB1CD967276B}" type="pres">
      <dgm:prSet presAssocID="{63386484-EADC-4945-841B-FFC61569CC7F}" presName="Divider" presStyleLbl="parChTrans1D1" presStyleIdx="0" presStyleCnt="1"/>
      <dgm:spPr/>
    </dgm:pt>
  </dgm:ptLst>
  <dgm:cxnLst>
    <dgm:cxn modelId="{D8CDFA64-3560-4602-B7FF-CD6AAE6E502C}" type="presOf" srcId="{D96586E1-4A82-4290-BAC6-C552BDB52320}" destId="{9D659E05-D781-4945-A996-9AD492F583F6}" srcOrd="0" destOrd="0" presId="urn:microsoft.com/office/officeart/2009/3/layout/PlusandMinus"/>
    <dgm:cxn modelId="{3C4B626D-CDBA-4E89-90CF-0443F70097B5}" type="presOf" srcId="{63386484-EADC-4945-841B-FFC61569CC7F}" destId="{8BEA1C89-6C87-4562-9322-EA182A63553F}" srcOrd="0" destOrd="0" presId="urn:microsoft.com/office/officeart/2009/3/layout/PlusandMinus"/>
    <dgm:cxn modelId="{DDB15B97-0DC0-4C12-9406-7522E7D6F275}" srcId="{63386484-EADC-4945-841B-FFC61569CC7F}" destId="{D96586E1-4A82-4290-BAC6-C552BDB52320}" srcOrd="1" destOrd="0" parTransId="{2B5F1D67-2CF4-408F-9646-A38A5DA1A4D4}" sibTransId="{3DCA570A-F06A-4BF8-AD0B-58D82A7DE925}"/>
    <dgm:cxn modelId="{6D4681DF-5B61-49D9-BF15-9BC39376A4CD}" type="presOf" srcId="{BABC77A4-DE14-41DA-9713-6C1D73CADA25}" destId="{74FA2977-8111-4CBB-AE2C-B6D6253325DE}" srcOrd="0" destOrd="0" presId="urn:microsoft.com/office/officeart/2009/3/layout/PlusandMinus"/>
    <dgm:cxn modelId="{2D23F4F2-1254-4BD7-A3AB-8340A6FDD513}" srcId="{63386484-EADC-4945-841B-FFC61569CC7F}" destId="{BABC77A4-DE14-41DA-9713-6C1D73CADA25}" srcOrd="0" destOrd="0" parTransId="{C4C84824-9EBE-4967-B82A-D3B849036495}" sibTransId="{AAC5B4B3-5EDC-4DE6-82F7-85A6CBD96162}"/>
    <dgm:cxn modelId="{82BE7794-692F-4A47-976C-35AC9FD9BEDC}" type="presParOf" srcId="{8BEA1C89-6C87-4562-9322-EA182A63553F}" destId="{98298534-034E-4E44-90C1-EDC913F1ACE2}" srcOrd="0" destOrd="0" presId="urn:microsoft.com/office/officeart/2009/3/layout/PlusandMinus"/>
    <dgm:cxn modelId="{947B0762-0A77-4DD9-9F60-E09220B7F6C1}" type="presParOf" srcId="{8BEA1C89-6C87-4562-9322-EA182A63553F}" destId="{74FA2977-8111-4CBB-AE2C-B6D6253325DE}" srcOrd="1" destOrd="0" presId="urn:microsoft.com/office/officeart/2009/3/layout/PlusandMinus"/>
    <dgm:cxn modelId="{F575DC5B-B9FE-4489-BFE1-4CC77AA8D4E9}" type="presParOf" srcId="{8BEA1C89-6C87-4562-9322-EA182A63553F}" destId="{9D659E05-D781-4945-A996-9AD492F583F6}" srcOrd="2" destOrd="0" presId="urn:microsoft.com/office/officeart/2009/3/layout/PlusandMinus"/>
    <dgm:cxn modelId="{CA13C8ED-FE7D-45C1-90F5-AC62D32B72A6}" type="presParOf" srcId="{8BEA1C89-6C87-4562-9322-EA182A63553F}" destId="{D5F1AA78-E295-48AE-B588-5BAE191A2897}" srcOrd="3" destOrd="0" presId="urn:microsoft.com/office/officeart/2009/3/layout/PlusandMinus"/>
    <dgm:cxn modelId="{2ECE5B7E-B9E1-4FD0-B1C8-DAFA18859F96}" type="presParOf" srcId="{8BEA1C89-6C87-4562-9322-EA182A63553F}" destId="{5C059717-BFEB-44DC-9E0D-90A22392F630}" srcOrd="4" destOrd="0" presId="urn:microsoft.com/office/officeart/2009/3/layout/PlusandMinus"/>
    <dgm:cxn modelId="{E5F5C2D5-DDD6-430F-A45D-AD30FD6ECB3E}" type="presParOf" srcId="{8BEA1C89-6C87-4562-9322-EA182A63553F}" destId="{87C03A79-56D9-4B5F-9732-AB1CD967276B}" srcOrd="5" destOrd="0" presId="urn:microsoft.com/office/officeart/2009/3/layout/PlusandMinu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8122BE-9F5D-4413-A332-12887D1500F3}">
      <dsp:nvSpPr>
        <dsp:cNvPr id="0" name=""/>
        <dsp:cNvSpPr/>
      </dsp:nvSpPr>
      <dsp:spPr>
        <a:xfrm>
          <a:off x="3345" y="1572363"/>
          <a:ext cx="3147030" cy="157351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1600200">
            <a:lnSpc>
              <a:spcPct val="90000"/>
            </a:lnSpc>
            <a:spcBef>
              <a:spcPct val="0"/>
            </a:spcBef>
            <a:spcAft>
              <a:spcPct val="35000"/>
            </a:spcAft>
            <a:buNone/>
          </a:pPr>
          <a:r>
            <a:rPr lang="sr-Latn-RS" sz="3600" kern="1200" dirty="0"/>
            <a:t>Overtuigingen</a:t>
          </a:r>
          <a:endParaRPr lang="el-GR" sz="3600" kern="1200" dirty="0"/>
        </a:p>
      </dsp:txBody>
      <dsp:txXfrm>
        <a:off x="49432" y="1618450"/>
        <a:ext cx="3054856" cy="1481341"/>
      </dsp:txXfrm>
    </dsp:sp>
    <dsp:sp modelId="{DF18CA5B-7738-40DE-B651-AA0FACE9E556}">
      <dsp:nvSpPr>
        <dsp:cNvPr id="0" name=""/>
        <dsp:cNvSpPr/>
      </dsp:nvSpPr>
      <dsp:spPr>
        <a:xfrm rot="19457599">
          <a:off x="3004666" y="1876720"/>
          <a:ext cx="1550232" cy="60029"/>
        </a:xfrm>
        <a:custGeom>
          <a:avLst/>
          <a:gdLst/>
          <a:ahLst/>
          <a:cxnLst/>
          <a:rect l="0" t="0" r="0" b="0"/>
          <a:pathLst>
            <a:path>
              <a:moveTo>
                <a:pt x="0" y="30014"/>
              </a:moveTo>
              <a:lnTo>
                <a:pt x="1550232" y="30014"/>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3741026" y="1867979"/>
        <a:ext cx="77511" cy="77511"/>
      </dsp:txXfrm>
    </dsp:sp>
    <dsp:sp modelId="{47BCFF8A-9448-4654-A89D-81C91946FD15}">
      <dsp:nvSpPr>
        <dsp:cNvPr id="0" name=""/>
        <dsp:cNvSpPr/>
      </dsp:nvSpPr>
      <dsp:spPr>
        <a:xfrm>
          <a:off x="4409188" y="667592"/>
          <a:ext cx="3147030" cy="157351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2667000">
            <a:lnSpc>
              <a:spcPct val="90000"/>
            </a:lnSpc>
            <a:spcBef>
              <a:spcPct val="0"/>
            </a:spcBef>
            <a:spcAft>
              <a:spcPct val="35000"/>
            </a:spcAft>
            <a:buNone/>
          </a:pPr>
          <a:r>
            <a:rPr lang="en-150" sz="6000" kern="1200" dirty="0"/>
            <a:t>Negati</a:t>
          </a:r>
          <a:r>
            <a:rPr lang="sr-Latn-RS" sz="6000" kern="1200" dirty="0"/>
            <a:t>ef</a:t>
          </a:r>
          <a:endParaRPr lang="el-GR" sz="6000" kern="1200" dirty="0"/>
        </a:p>
      </dsp:txBody>
      <dsp:txXfrm>
        <a:off x="4455275" y="713679"/>
        <a:ext cx="3054856" cy="1481341"/>
      </dsp:txXfrm>
    </dsp:sp>
    <dsp:sp modelId="{655FD64A-BD0D-457A-B9E7-8D0668399778}">
      <dsp:nvSpPr>
        <dsp:cNvPr id="0" name=""/>
        <dsp:cNvSpPr/>
      </dsp:nvSpPr>
      <dsp:spPr>
        <a:xfrm rot="2142401">
          <a:off x="3004666" y="2781491"/>
          <a:ext cx="1550232" cy="60029"/>
        </a:xfrm>
        <a:custGeom>
          <a:avLst/>
          <a:gdLst/>
          <a:ahLst/>
          <a:cxnLst/>
          <a:rect l="0" t="0" r="0" b="0"/>
          <a:pathLst>
            <a:path>
              <a:moveTo>
                <a:pt x="0" y="30014"/>
              </a:moveTo>
              <a:lnTo>
                <a:pt x="1550232" y="30014"/>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l-GR" sz="500" kern="1200"/>
        </a:p>
      </dsp:txBody>
      <dsp:txXfrm>
        <a:off x="3741026" y="2772750"/>
        <a:ext cx="77511" cy="77511"/>
      </dsp:txXfrm>
    </dsp:sp>
    <dsp:sp modelId="{2D62C3FE-3BBA-41BC-A2A8-88DFBFBE624A}">
      <dsp:nvSpPr>
        <dsp:cNvPr id="0" name=""/>
        <dsp:cNvSpPr/>
      </dsp:nvSpPr>
      <dsp:spPr>
        <a:xfrm>
          <a:off x="4409188" y="2477134"/>
          <a:ext cx="3147030" cy="157351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2667000">
            <a:lnSpc>
              <a:spcPct val="90000"/>
            </a:lnSpc>
            <a:spcBef>
              <a:spcPct val="0"/>
            </a:spcBef>
            <a:spcAft>
              <a:spcPct val="35000"/>
            </a:spcAft>
            <a:buNone/>
          </a:pPr>
          <a:r>
            <a:rPr lang="en-150" sz="6000" kern="1200" dirty="0"/>
            <a:t>Positi</a:t>
          </a:r>
          <a:r>
            <a:rPr lang="sr-Latn-RS" sz="6000" kern="1200" dirty="0"/>
            <a:t>ef</a:t>
          </a:r>
          <a:endParaRPr lang="el-GR" sz="6000" kern="1200" dirty="0"/>
        </a:p>
      </dsp:txBody>
      <dsp:txXfrm>
        <a:off x="4455275" y="2523221"/>
        <a:ext cx="3054856" cy="14813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298534-034E-4E44-90C1-EDC913F1ACE2}">
      <dsp:nvSpPr>
        <dsp:cNvPr id="0" name=""/>
        <dsp:cNvSpPr/>
      </dsp:nvSpPr>
      <dsp:spPr>
        <a:xfrm>
          <a:off x="566861" y="1177349"/>
          <a:ext cx="5735823" cy="2964238"/>
        </a:xfrm>
        <a:prstGeom prst="rect">
          <a:avLst/>
        </a:prstGeom>
        <a:solidFill>
          <a:srgbClr val="0070C0"/>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74FA2977-8111-4CBB-AE2C-B6D6253325DE}">
      <dsp:nvSpPr>
        <dsp:cNvPr id="0" name=""/>
        <dsp:cNvSpPr/>
      </dsp:nvSpPr>
      <dsp:spPr>
        <a:xfrm>
          <a:off x="747783" y="1708622"/>
          <a:ext cx="2663531" cy="2535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t" anchorCtr="0">
          <a:noAutofit/>
        </a:bodyPr>
        <a:lstStyle/>
        <a:p>
          <a:pPr marL="0" lvl="0" indent="0" algn="l" defTabSz="711200">
            <a:lnSpc>
              <a:spcPct val="90000"/>
            </a:lnSpc>
            <a:spcBef>
              <a:spcPct val="0"/>
            </a:spcBef>
            <a:spcAft>
              <a:spcPct val="35000"/>
            </a:spcAft>
            <a:buNone/>
          </a:pPr>
          <a:r>
            <a:rPr lang="sr-Latn-RS" sz="1600" b="1" kern="1200" dirty="0">
              <a:solidFill>
                <a:schemeClr val="bg1"/>
              </a:solidFill>
              <a:latin typeface="+mn-lt"/>
              <a:ea typeface="+mn-ea"/>
              <a:cs typeface="+mn-cs"/>
            </a:rPr>
            <a:t>Minder zelfvertrouwen</a:t>
          </a:r>
        </a:p>
        <a:p>
          <a:pPr marL="0" lvl="0" indent="0" algn="l" defTabSz="711200">
            <a:lnSpc>
              <a:spcPct val="90000"/>
            </a:lnSpc>
            <a:spcBef>
              <a:spcPct val="0"/>
            </a:spcBef>
            <a:spcAft>
              <a:spcPct val="35000"/>
            </a:spcAft>
            <a:buNone/>
          </a:pPr>
          <a:endParaRPr lang="sr-Latn-RS" sz="1600" b="1" kern="1200" dirty="0">
            <a:solidFill>
              <a:schemeClr val="bg1"/>
            </a:solidFill>
            <a:latin typeface="+mn-lt"/>
            <a:ea typeface="+mn-ea"/>
            <a:cs typeface="+mn-cs"/>
          </a:endParaRPr>
        </a:p>
        <a:p>
          <a:pPr marL="0" lvl="0" indent="0" algn="l" defTabSz="711200">
            <a:lnSpc>
              <a:spcPct val="90000"/>
            </a:lnSpc>
            <a:spcBef>
              <a:spcPct val="0"/>
            </a:spcBef>
            <a:spcAft>
              <a:spcPct val="35000"/>
            </a:spcAft>
            <a:buNone/>
          </a:pPr>
          <a:r>
            <a:rPr lang="sr-Latn-RS" sz="1600" b="1" kern="1200" dirty="0">
              <a:solidFill>
                <a:schemeClr val="bg1"/>
              </a:solidFill>
              <a:latin typeface="+mn-lt"/>
              <a:ea typeface="+mn-ea"/>
              <a:cs typeface="+mn-cs"/>
            </a:rPr>
            <a:t>Verminderde motivatie</a:t>
          </a:r>
        </a:p>
        <a:p>
          <a:pPr marL="0" lvl="0" indent="0" algn="l" defTabSz="711200">
            <a:lnSpc>
              <a:spcPct val="90000"/>
            </a:lnSpc>
            <a:spcBef>
              <a:spcPct val="0"/>
            </a:spcBef>
            <a:spcAft>
              <a:spcPct val="35000"/>
            </a:spcAft>
            <a:buNone/>
          </a:pPr>
          <a:endParaRPr lang="sr-Latn-RS" sz="1600" b="1" kern="1200" dirty="0">
            <a:solidFill>
              <a:schemeClr val="bg1"/>
            </a:solidFill>
            <a:latin typeface="+mn-lt"/>
            <a:ea typeface="+mn-ea"/>
            <a:cs typeface="+mn-cs"/>
          </a:endParaRPr>
        </a:p>
        <a:p>
          <a:pPr marL="0" lvl="0" indent="0" algn="l" defTabSz="711200">
            <a:lnSpc>
              <a:spcPct val="90000"/>
            </a:lnSpc>
            <a:spcBef>
              <a:spcPct val="0"/>
            </a:spcBef>
            <a:spcAft>
              <a:spcPct val="35000"/>
            </a:spcAft>
            <a:buNone/>
          </a:pPr>
          <a:r>
            <a:rPr lang="sr-Latn-RS" sz="1600" b="1" kern="1200" dirty="0">
              <a:solidFill>
                <a:schemeClr val="bg1"/>
              </a:solidFill>
              <a:latin typeface="+mn-lt"/>
              <a:ea typeface="+mn-ea"/>
              <a:cs typeface="+mn-cs"/>
            </a:rPr>
            <a:t>Vermijden van uitdagende taken</a:t>
          </a:r>
          <a:endParaRPr lang="el-GR" sz="1600" b="1" kern="1200" dirty="0">
            <a:solidFill>
              <a:schemeClr val="bg1"/>
            </a:solidFill>
            <a:latin typeface="+mn-lt"/>
            <a:ea typeface="+mn-ea"/>
            <a:cs typeface="+mn-cs"/>
          </a:endParaRPr>
        </a:p>
      </dsp:txBody>
      <dsp:txXfrm>
        <a:off x="747783" y="1708622"/>
        <a:ext cx="2663531" cy="2535869"/>
      </dsp:txXfrm>
    </dsp:sp>
    <dsp:sp modelId="{9D659E05-D781-4945-A996-9AD492F583F6}">
      <dsp:nvSpPr>
        <dsp:cNvPr id="0" name=""/>
        <dsp:cNvSpPr/>
      </dsp:nvSpPr>
      <dsp:spPr>
        <a:xfrm>
          <a:off x="3487644" y="1468323"/>
          <a:ext cx="2663531" cy="2535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0" lvl="0" indent="0" algn="l" defTabSz="2889250">
            <a:lnSpc>
              <a:spcPct val="90000"/>
            </a:lnSpc>
            <a:spcBef>
              <a:spcPct val="0"/>
            </a:spcBef>
            <a:spcAft>
              <a:spcPct val="35000"/>
            </a:spcAft>
            <a:buNone/>
          </a:pPr>
          <a:endParaRPr lang="el-GR" sz="6500" kern="1200" dirty="0"/>
        </a:p>
      </dsp:txBody>
      <dsp:txXfrm>
        <a:off x="3487644" y="1468323"/>
        <a:ext cx="2663531" cy="2535869"/>
      </dsp:txXfrm>
    </dsp:sp>
    <dsp:sp modelId="{D5F1AA78-E295-48AE-B588-5BAE191A2897}">
      <dsp:nvSpPr>
        <dsp:cNvPr id="0" name=""/>
        <dsp:cNvSpPr/>
      </dsp:nvSpPr>
      <dsp:spPr>
        <a:xfrm>
          <a:off x="4975211" y="763629"/>
          <a:ext cx="1120793" cy="1120793"/>
        </a:xfrm>
        <a:prstGeom prst="plus">
          <a:avLst>
            <a:gd name="adj" fmla="val 32810"/>
          </a:avLst>
        </a:prstGeom>
        <a:solidFill>
          <a:srgbClr val="00B050"/>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059717-BFEB-44DC-9E0D-90A22392F630}">
      <dsp:nvSpPr>
        <dsp:cNvPr id="0" name=""/>
        <dsp:cNvSpPr/>
      </dsp:nvSpPr>
      <dsp:spPr>
        <a:xfrm>
          <a:off x="545164" y="1143276"/>
          <a:ext cx="1054864" cy="361492"/>
        </a:xfrm>
        <a:prstGeom prst="rect">
          <a:avLst/>
        </a:prstGeom>
        <a:solidFill>
          <a:srgbClr val="E64424"/>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C03A79-56D9-4B5F-9732-AB1CD967276B}">
      <dsp:nvSpPr>
        <dsp:cNvPr id="0" name=""/>
        <dsp:cNvSpPr/>
      </dsp:nvSpPr>
      <dsp:spPr>
        <a:xfrm>
          <a:off x="3461272" y="1473745"/>
          <a:ext cx="659" cy="2421999"/>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PlusandMinus">
  <dgm:title val=""/>
  <dgm:desc val=""/>
  <dgm:catLst>
    <dgm:cat type="relationship" pri="3600"/>
  </dgm:catLst>
  <dgm:samp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2"/>
      <dgm:chPref val="2"/>
      <dgm:dir/>
      <dgm:animOne/>
      <dgm:resizeHandles val="exact"/>
    </dgm:varLst>
    <dgm:alg type="composite">
      <dgm:param type="ar" val="1.8238"/>
    </dgm:alg>
    <dgm:shape xmlns:r="http://schemas.openxmlformats.org/officeDocument/2006/relationships" r:blip="">
      <dgm:adjLst/>
    </dgm:shape>
    <dgm:choose name="Name1">
      <dgm:if name="Name2" func="var" arg="dir" op="equ" val="norm">
        <dgm:constrLst>
          <dgm:constr type="primFontSz" for="des" ptType="node" op="equ" val="65"/>
          <dgm:constr type="l" for="ch" forName="Background" refType="w" fact="0.09"/>
          <dgm:constr type="t" for="ch" forName="Background" refType="h" fact="0.1641"/>
          <dgm:constr type="w" for="ch" forName="Background" refType="w" fact="0.87"/>
          <dgm:constr type="h" for="ch" forName="Background" refType="h" fact="0.82"/>
          <dgm:constr type="l" for="ch" forName="ParentText1" refType="w" fact="0.116"/>
          <dgm:constr type="t" for="ch" forName="ParentText1" refType="h" fact="0.26"/>
          <dgm:constr type="w" for="ch" forName="ParentText1" refType="w" fact="0.404"/>
          <dgm:constr type="h" for="ch" forName="ParentText1" refType="h" fact="0.7015"/>
          <dgm:constr type="l" for="ch" forName="ParentText2" refType="w" fact="0.529"/>
          <dgm:constr type="t" for="ch" forName="ParentText2" refType="h" fact="0.26"/>
          <dgm:constr type="w" for="ch" forName="ParentText2" refType="w" fact="0.404"/>
          <dgm:constr type="h" for="ch" forName="ParentText2" refType="h" fact="0.7015"/>
          <dgm:constr type="l" for="ch" forName="Plus" refType="w" fact="0"/>
          <dgm:constr type="t" for="ch" forName="Plus" refType="h" fact="0"/>
          <dgm:constr type="w" for="ch" forName="Plus" refType="w" fact="0.17"/>
          <dgm:constr type="h" for="ch" forName="Plus" refType="w" refFor="ch" refForName="Plus"/>
          <dgm:constr type="l" for="ch" forName="Minus" refType="w" fact="0.84"/>
          <dgm:constr type="t" for="ch" forName="Minus" refType="h" fact="0.1115"/>
          <dgm:constr type="w" for="ch" forName="Minus" refType="w" fact="0.16"/>
          <dgm:constr type="h" for="ch" forName="Minus" refType="h" fact="0.1"/>
          <dgm:constr type="l" for="ch" forName="Divider" refType="w" fact="0.525"/>
          <dgm:constr type="t" for="ch" forName="Divider" refType="h" fact="0.2615"/>
          <dgm:constr type="w" for="ch" forName="Divider" refType="w" fact="0.0001"/>
          <dgm:constr type="h" for="ch" forName="Divider" refType="h" fact="0.67"/>
        </dgm:constrLst>
      </dgm:if>
      <dgm:else name="Name3">
        <dgm:constrLst>
          <dgm:constr type="primFontSz" for="des" ptType="node" op="equ" val="65"/>
          <dgm:constr type="r" for="ch" forName="Background" refType="w" fact="-0.09"/>
          <dgm:constr type="t" for="ch" forName="Background" refType="h" fact="0.1641"/>
          <dgm:constr type="w" for="ch" forName="Background" refType="w" fact="0.87"/>
          <dgm:constr type="h" for="ch" forName="Background" refType="h" fact="0.82"/>
          <dgm:constr type="r" for="ch" forName="ParentText1" refType="w" fact="-0.116"/>
          <dgm:constr type="t" for="ch" forName="ParentText1" refType="h" fact="0.26"/>
          <dgm:constr type="w" for="ch" forName="ParentText1" refType="w" fact="0.404"/>
          <dgm:constr type="h" for="ch" forName="ParentText1" refType="h" fact="0.7015"/>
          <dgm:constr type="r" for="ch" forName="ParentText2" refType="w" fact="-0.529"/>
          <dgm:constr type="t" for="ch" forName="ParentText2" refType="h" fact="0.26"/>
          <dgm:constr type="w" for="ch" forName="ParentText2" refType="w" fact="0.404"/>
          <dgm:constr type="h" for="ch" forName="ParentText2" refType="h" fact="0.7015"/>
          <dgm:constr type="r" for="ch" forName="Plus" refType="w" fact="0"/>
          <dgm:constr type="t" for="ch" forName="Plus" refType="h" fact="0"/>
          <dgm:constr type="w" for="ch" forName="Plus" refType="w" fact="0.17"/>
          <dgm:constr type="h" for="ch" forName="Plus" refType="w" refFor="ch" refForName="Plus"/>
          <dgm:constr type="r" for="ch" forName="Minus" refType="w" fact="-0.84"/>
          <dgm:constr type="t" for="ch" forName="Minus" refType="h" fact="0.1115"/>
          <dgm:constr type="w" for="ch" forName="Minus" refType="w" fact="0.16"/>
          <dgm:constr type="h" for="ch" forName="Minus" refType="h" fact="0.1"/>
          <dgm:constr type="r" for="ch" forName="Divider" refType="w" fact="-0.525"/>
          <dgm:constr type="t" for="ch" forName="Divider" refType="h" fact="0.2615"/>
          <dgm:constr type="w" for="ch" forName="Divider" refType="w" fact="0.0001"/>
          <dgm:constr type="h" for="ch" forName="Divider" refType="h" fact="0.67"/>
        </dgm:constrLst>
      </dgm:else>
    </dgm:choose>
    <dgm:layoutNode name="Background" styleLbl="bgImgPlace1">
      <dgm:alg type="sp"/>
      <dgm:shape xmlns:r="http://schemas.openxmlformats.org/officeDocument/2006/relationships" type="rect" r:blip="">
        <dgm:adjLst/>
      </dgm:shape>
      <dgm:presOf/>
    </dgm:layoutNode>
    <dgm:layoutNode name="ParentText1"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1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Text2"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ch desOrSelf" ptType="node node" st="2 1" cnt="1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lus" styleLbl="alignNode1">
      <dgm:alg type="sp"/>
      <dgm:shape xmlns:r="http://schemas.openxmlformats.org/officeDocument/2006/relationships" type="plus" r:blip="">
        <dgm:adjLst>
          <dgm:adj idx="1" val="0.3281"/>
        </dgm:adjLst>
      </dgm:shape>
      <dgm:presOf/>
    </dgm:layoutNode>
    <dgm:layoutNode name="Minus" styleLbl="alignNode1">
      <dgm:alg type="sp"/>
      <dgm:shape xmlns:r="http://schemas.openxmlformats.org/officeDocument/2006/relationships" type="rect" r:blip="">
        <dgm:adjLst/>
      </dgm:shape>
      <dgm:presOf/>
    </dgm:layoutNode>
    <dgm:layoutNode name="Divider" styleLbl="parChTrans1D1">
      <dgm:alg type="sp"/>
      <dgm:shape xmlns:r="http://schemas.openxmlformats.org/officeDocument/2006/relationships" type="line" r:blip="">
        <dgm:adjLst/>
      </dgm:shape>
      <dgm:presOf/>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a:extLst>
              <a:ext uri="{FF2B5EF4-FFF2-40B4-BE49-F238E27FC236}">
                <a16:creationId xmlns:a16="http://schemas.microsoft.com/office/drawing/2014/main" id="{C6A42913-CE3F-401E-92E8-8C7F43FDF9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a:extLst>
              <a:ext uri="{FF2B5EF4-FFF2-40B4-BE49-F238E27FC236}">
                <a16:creationId xmlns:a16="http://schemas.microsoft.com/office/drawing/2014/main" id="{C50A29E2-AF6F-4BFD-B720-CB083FD66C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02E094-694D-4F08-B3A5-F4C16E30709C}" type="datetimeFigureOut">
              <a:rPr lang="pt-PT" smtClean="0"/>
              <a:t>27/09/2025</a:t>
            </a:fld>
            <a:endParaRPr lang="pt-PT"/>
          </a:p>
        </p:txBody>
      </p:sp>
      <p:sp>
        <p:nvSpPr>
          <p:cNvPr id="4" name="Marcador de Posição do Rodapé 3">
            <a:extLst>
              <a:ext uri="{FF2B5EF4-FFF2-40B4-BE49-F238E27FC236}">
                <a16:creationId xmlns:a16="http://schemas.microsoft.com/office/drawing/2014/main" id="{C93A5D6A-9C7A-470A-995F-F9AE5E776DE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5" name="Marcador de Posição do Número do Diapositivo 4">
            <a:extLst>
              <a:ext uri="{FF2B5EF4-FFF2-40B4-BE49-F238E27FC236}">
                <a16:creationId xmlns:a16="http://schemas.microsoft.com/office/drawing/2014/main" id="{E12657C4-DBEA-4FED-8970-09376406D1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A116AC-9CDA-4AE9-8AFA-66C620143BEC}" type="slidenum">
              <a:rPr lang="pt-PT" smtClean="0"/>
              <a:t>‹#›</a:t>
            </a:fld>
            <a:endParaRPr lang="pt-PT"/>
          </a:p>
        </p:txBody>
      </p:sp>
    </p:spTree>
    <p:extLst>
      <p:ext uri="{BB962C8B-B14F-4D97-AF65-F5344CB8AC3E}">
        <p14:creationId xmlns:p14="http://schemas.microsoft.com/office/powerpoint/2010/main" val="39745889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C70B4D-4042-4C94-A639-C9937DF925B5}" type="datetimeFigureOut">
              <a:rPr lang="pt-PT" smtClean="0"/>
              <a:t>27/09/2025</a:t>
            </a:fld>
            <a:endParaRPr lang="pt-PT"/>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332BB1-54ED-45A2-83D4-A74CEE89F292}" type="slidenum">
              <a:rPr lang="pt-PT" smtClean="0"/>
              <a:t>‹#›</a:t>
            </a:fld>
            <a:endParaRPr lang="pt-PT"/>
          </a:p>
        </p:txBody>
      </p:sp>
    </p:spTree>
    <p:extLst>
      <p:ext uri="{BB962C8B-B14F-4D97-AF65-F5344CB8AC3E}">
        <p14:creationId xmlns:p14="http://schemas.microsoft.com/office/powerpoint/2010/main" val="989811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568CE28D-0B7D-F186-E62F-BB29DB7E802F}"/>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1204152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5DADE4A5-3B93-A9FA-17CD-32F71F175E7C}"/>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4068663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4C52560C-92D0-86D2-A8A5-E1E28007B7C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2831660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8"/>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A9A06894-ABA5-55E7-5732-4D5207CC581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1394636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3" name="Imagem 2" descr="Uma imagem com texto, Cara humana, vestuário, mulher&#10;&#10;Os conteúdos gerados por IA poderão estar incorretos.">
            <a:extLst>
              <a:ext uri="{FF2B5EF4-FFF2-40B4-BE49-F238E27FC236}">
                <a16:creationId xmlns:a16="http://schemas.microsoft.com/office/drawing/2014/main" id="{A6A62421-FCAC-FCD4-F681-542C811F5FC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pic>
        <p:nvPicPr>
          <p:cNvPr id="7" name="Imagem 6" descr="Uma imagem com texto, Cara humana, sorrir, vestuário&#10;&#10;Os conteúdos gerados por IA podem estar incorretos.">
            <a:extLst>
              <a:ext uri="{FF2B5EF4-FFF2-40B4-BE49-F238E27FC236}">
                <a16:creationId xmlns:a16="http://schemas.microsoft.com/office/drawing/2014/main" id="{A3422D79-C071-CF36-EB09-E09F96ED1DB7}"/>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459960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4683125" cy="6237288"/>
          </a:xfrm>
          <a:prstGeom prst="rect">
            <a:avLst/>
          </a:prstGeom>
        </p:spPr>
        <p:txBody>
          <a:bodyPr/>
          <a:lstStyle/>
          <a:p>
            <a:endParaRPr lang="en-GB"/>
          </a:p>
        </p:txBody>
      </p:sp>
      <p:pic>
        <p:nvPicPr>
          <p:cNvPr id="5" name="Imagem 4" descr="Uma imagem com texto, Cara humana, sorrir, vestuário&#10;&#10;Os conteúdos gerados por IA podem estar incorretos.">
            <a:extLst>
              <a:ext uri="{FF2B5EF4-FFF2-40B4-BE49-F238E27FC236}">
                <a16:creationId xmlns:a16="http://schemas.microsoft.com/office/drawing/2014/main" id="{A73A9BF6-6A9D-CCBD-FE8F-DBE8BB0320E0}"/>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3141856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2788528"/>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4764665"/>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6170344" cy="5426015"/>
          </a:xfrm>
          <a:prstGeom prst="rect">
            <a:avLst/>
          </a:prstGeom>
        </p:spPr>
        <p:txBody>
          <a:bodyPr/>
          <a:lstStyle/>
          <a:p>
            <a:endParaRPr lang="en-GB"/>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B8C28769-9B41-3F0D-FAB9-1B299E9EB59E}"/>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858369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84AF3C0-550B-481B-996E-6DFCC1E3E125}"/>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321855"/>
            <a:ext cx="5733919"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p:nvPr>
        </p:nvSpPr>
        <p:spPr>
          <a:xfrm>
            <a:off x="362081" y="1230284"/>
            <a:ext cx="5733919" cy="5237018"/>
          </a:xfrm>
          <a:prstGeom prst="rect">
            <a:avLst/>
          </a:prstGeom>
        </p:spPr>
        <p:txBody>
          <a:bodyPr/>
          <a:lstStyle>
            <a:lvl1pPr marL="342900" indent="-342900">
              <a:buClr>
                <a:srgbClr val="E95426"/>
              </a:buClr>
              <a:buFont typeface="Wingdings" panose="05000000000000000000" pitchFamily="2" charset="2"/>
              <a:buChar char="§"/>
              <a:defRPr sz="1800" b="0">
                <a:solidFill>
                  <a:schemeClr val="bg2">
                    <a:lumMod val="10000"/>
                  </a:schemeClr>
                </a:solidFill>
                <a:latin typeface="+mn-lt"/>
              </a:defRPr>
            </a:lvl1pPr>
          </a:lstStyle>
          <a:p>
            <a:pPr lvl="0"/>
            <a:endParaRPr lang="pt-PT" dirty="0"/>
          </a:p>
        </p:txBody>
      </p:sp>
    </p:spTree>
    <p:extLst>
      <p:ext uri="{BB962C8B-B14F-4D97-AF65-F5344CB8AC3E}">
        <p14:creationId xmlns:p14="http://schemas.microsoft.com/office/powerpoint/2010/main" val="356533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able of Content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F2FD5EF-D17C-AE8B-002C-5B4AC8D6659E}"/>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2" y="321855"/>
            <a:ext cx="6052574"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3"/>
            <a:ext cx="6052575" cy="5305861"/>
          </a:xfrm>
          <a:prstGeom prst="rect">
            <a:avLst/>
          </a:prstGeom>
        </p:spPr>
        <p:txBody>
          <a:bodyPr/>
          <a:lstStyle>
            <a:lvl1pPr marL="342900" indent="-342900">
              <a:buClr>
                <a:srgbClr val="E280AC"/>
              </a:buClr>
              <a:buFont typeface="Wingdings" panose="05000000000000000000" pitchFamily="2" charset="2"/>
              <a:buChar char="§"/>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7" name="Marcador de Posição da Imagem 6">
            <a:extLst>
              <a:ext uri="{FF2B5EF4-FFF2-40B4-BE49-F238E27FC236}">
                <a16:creationId xmlns:a16="http://schemas.microsoft.com/office/drawing/2014/main" id="{59140957-8C4D-1437-BE04-65C1D91780C5}"/>
              </a:ext>
            </a:extLst>
          </p:cNvPr>
          <p:cNvSpPr>
            <a:spLocks noGrp="1"/>
          </p:cNvSpPr>
          <p:nvPr>
            <p:ph type="pic" sz="quarter" idx="12"/>
          </p:nvPr>
        </p:nvSpPr>
        <p:spPr>
          <a:xfrm>
            <a:off x="7573992" y="2070340"/>
            <a:ext cx="4618008" cy="4157932"/>
          </a:xfrm>
          <a:prstGeom prst="rect">
            <a:avLst/>
          </a:prstGeom>
        </p:spPr>
        <p:txBody>
          <a:bodyPr/>
          <a:lstStyle/>
          <a:p>
            <a:endParaRPr lang="en-GB" dirty="0"/>
          </a:p>
        </p:txBody>
      </p:sp>
    </p:spTree>
    <p:extLst>
      <p:ext uri="{BB962C8B-B14F-4D97-AF65-F5344CB8AC3E}">
        <p14:creationId xmlns:p14="http://schemas.microsoft.com/office/powerpoint/2010/main" val="1814469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237018"/>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825815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8807164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8"/>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5"/>
            <a:ext cx="11450304" cy="4463150"/>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374171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Imag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6812A59-2407-1A07-DB68-50C1BBD83CC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a Imagem 2">
            <a:extLst>
              <a:ext uri="{FF2B5EF4-FFF2-40B4-BE49-F238E27FC236}">
                <a16:creationId xmlns:a16="http://schemas.microsoft.com/office/drawing/2014/main" id="{6E41F346-FABD-7A11-E3A6-5472C239BB8A}"/>
              </a:ext>
            </a:extLst>
          </p:cNvPr>
          <p:cNvSpPr>
            <a:spLocks noGrp="1"/>
          </p:cNvSpPr>
          <p:nvPr>
            <p:ph type="pic" sz="quarter" idx="11" hasCustomPrompt="1"/>
          </p:nvPr>
        </p:nvSpPr>
        <p:spPr>
          <a:xfrm>
            <a:off x="362081" y="1180408"/>
            <a:ext cx="11450304" cy="4987480"/>
          </a:xfrm>
          <a:prstGeom prst="rect">
            <a:avLst/>
          </a:prstGeom>
        </p:spPr>
        <p:txBody>
          <a:bodyPr/>
          <a:lstStyle>
            <a:lvl1pPr marL="0" indent="0">
              <a:buNone/>
              <a:defRPr sz="1800">
                <a:solidFill>
                  <a:schemeClr val="bg2">
                    <a:lumMod val="10000"/>
                  </a:schemeClr>
                </a:solidFill>
              </a:defRPr>
            </a:lvl1pPr>
          </a:lstStyle>
          <a:p>
            <a:r>
              <a:rPr lang="pt-PT" dirty="0" err="1"/>
              <a:t>Image</a:t>
            </a:r>
            <a:endParaRPr lang="pt-PT" dirty="0"/>
          </a:p>
        </p:txBody>
      </p:sp>
    </p:spTree>
    <p:extLst>
      <p:ext uri="{BB962C8B-B14F-4D97-AF65-F5344CB8AC3E}">
        <p14:creationId xmlns:p14="http://schemas.microsoft.com/office/powerpoint/2010/main" val="513517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DF79A8C-FE91-3485-4E43-CE6FBD728A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o Texto 4">
            <a:extLst>
              <a:ext uri="{FF2B5EF4-FFF2-40B4-BE49-F238E27FC236}">
                <a16:creationId xmlns:a16="http://schemas.microsoft.com/office/drawing/2014/main" id="{639A4524-3D4A-6E58-D139-90965EFF33B6}"/>
              </a:ext>
            </a:extLst>
          </p:cNvPr>
          <p:cNvSpPr>
            <a:spLocks noGrp="1"/>
          </p:cNvSpPr>
          <p:nvPr>
            <p:ph type="body" sz="quarter" idx="13" hasCustomPrompt="1"/>
          </p:nvPr>
        </p:nvSpPr>
        <p:spPr>
          <a:xfrm>
            <a:off x="362081" y="1116135"/>
            <a:ext cx="5383573"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6071563" y="1116135"/>
            <a:ext cx="5740822"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335639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pic>
        <p:nvPicPr>
          <p:cNvPr id="7" name="Imagem 6" descr="Uma imagem com símbolo, Gráficos, design&#10;&#10;Os conteúdos gerados por IA poderão estar incorretos.">
            <a:extLst>
              <a:ext uri="{FF2B5EF4-FFF2-40B4-BE49-F238E27FC236}">
                <a16:creationId xmlns:a16="http://schemas.microsoft.com/office/drawing/2014/main" id="{627902F3-921B-1F4E-C8C9-16308750713F}"/>
              </a:ext>
            </a:extLst>
          </p:cNvPr>
          <p:cNvPicPr>
            <a:picLocks noChangeAspect="1"/>
          </p:cNvPicPr>
          <p:nvPr userDrawn="1"/>
        </p:nvPicPr>
        <p:blipFill>
          <a:blip r:embed="rId2"/>
          <a:stretch>
            <a:fillRect/>
          </a:stretch>
        </p:blipFill>
        <p:spPr>
          <a:xfrm>
            <a:off x="-858" y="495005"/>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946073" y="253012"/>
            <a:ext cx="6866312"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4946073" y="1116135"/>
            <a:ext cx="6866312" cy="3572243"/>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2">
            <a:extLst>
              <a:ext uri="{FF2B5EF4-FFF2-40B4-BE49-F238E27FC236}">
                <a16:creationId xmlns:a16="http://schemas.microsoft.com/office/drawing/2014/main" id="{E1B454C2-6889-2E64-F4FF-F9FFA56C811F}"/>
              </a:ext>
            </a:extLst>
          </p:cNvPr>
          <p:cNvSpPr>
            <a:spLocks noGrp="1"/>
          </p:cNvSpPr>
          <p:nvPr>
            <p:ph type="pic" sz="quarter" idx="11" hasCustomPrompt="1"/>
          </p:nvPr>
        </p:nvSpPr>
        <p:spPr>
          <a:xfrm>
            <a:off x="858" y="-33250"/>
            <a:ext cx="4567367" cy="6924502"/>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Tree>
    <p:extLst>
      <p:ext uri="{BB962C8B-B14F-4D97-AF65-F5344CB8AC3E}">
        <p14:creationId xmlns:p14="http://schemas.microsoft.com/office/powerpoint/2010/main" val="1160734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g title and text 01">
    <p:spTree>
      <p:nvGrpSpPr>
        <p:cNvPr id="1" name=""/>
        <p:cNvGrpSpPr/>
        <p:nvPr/>
      </p:nvGrpSpPr>
      <p:grpSpPr>
        <a:xfrm>
          <a:off x="0" y="0"/>
          <a:ext cx="0" cy="0"/>
          <a:chOff x="0" y="0"/>
          <a:chExt cx="0" cy="0"/>
        </a:xfrm>
      </p:grpSpPr>
      <p:pic>
        <p:nvPicPr>
          <p:cNvPr id="11" name="Imagem 10" descr="Uma imagem com símbolo, Gráficos, logótipo, design gráfico&#10;&#10;Os conteúdos gerados por IA poderão estar incorretos.">
            <a:extLst>
              <a:ext uri="{FF2B5EF4-FFF2-40B4-BE49-F238E27FC236}">
                <a16:creationId xmlns:a16="http://schemas.microsoft.com/office/drawing/2014/main" id="{1564B50D-1A1D-1525-A159-13ACD7A5CE4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Imagem 7" descr="Uma imagem com captura de ecrã, Gráficos, design gráfico, escuridão&#10;&#10;Os conteúdos gerados por IA poderão estar incorretos.">
            <a:extLst>
              <a:ext uri="{FF2B5EF4-FFF2-40B4-BE49-F238E27FC236}">
                <a16:creationId xmlns:a16="http://schemas.microsoft.com/office/drawing/2014/main" id="{65C488B6-DC2D-C8C2-2716-0A69EE5C1F5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15637" y="352764"/>
            <a:ext cx="4141495" cy="1836254"/>
          </a:xfrm>
          <a:prstGeom prst="rect">
            <a:avLst/>
          </a:prstGeom>
        </p:spPr>
        <p:txBody>
          <a:bodyPr/>
          <a:lstStyle>
            <a:lvl1pPr marL="0" indent="0">
              <a:buNone/>
              <a:defRPr sz="3200" b="1">
                <a:solidFill>
                  <a:schemeClr val="bg1"/>
                </a:solidFill>
                <a:latin typeface="+mn-lt"/>
              </a:defRPr>
            </a:lvl1pPr>
          </a:lstStyle>
          <a:p>
            <a:pPr lvl="0"/>
            <a:r>
              <a:rPr lang="pt-PT" b="1" dirty="0"/>
              <a:t>BIG TITLE</a:t>
            </a:r>
            <a:endParaRPr lang="pt-PT" dirty="0"/>
          </a:p>
        </p:txBody>
      </p:sp>
      <p:sp>
        <p:nvSpPr>
          <p:cNvPr id="3" name="Marcador de Posição do Texto 4">
            <a:extLst>
              <a:ext uri="{FF2B5EF4-FFF2-40B4-BE49-F238E27FC236}">
                <a16:creationId xmlns:a16="http://schemas.microsoft.com/office/drawing/2014/main" id="{6F9E96A4-61FD-FB7E-A251-5F0CD10831ED}"/>
              </a:ext>
            </a:extLst>
          </p:cNvPr>
          <p:cNvSpPr>
            <a:spLocks noGrp="1"/>
          </p:cNvSpPr>
          <p:nvPr>
            <p:ph type="body" sz="quarter" idx="14" hasCustomPrompt="1"/>
          </p:nvPr>
        </p:nvSpPr>
        <p:spPr>
          <a:xfrm>
            <a:off x="5777345" y="1136073"/>
            <a:ext cx="6035039" cy="53312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0106634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Imagem 9" descr="Uma imagem com captura de ecrã, preto, escuridão, Gráficos&#10;&#10;Os conteúdos gerados por IA poderão estar incorretos.">
            <a:extLst>
              <a:ext uri="{FF2B5EF4-FFF2-40B4-BE49-F238E27FC236}">
                <a16:creationId xmlns:a16="http://schemas.microsoft.com/office/drawing/2014/main" id="{B4A098E0-056A-781B-DBCA-F105A25B3D8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3811725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5ABD243A-205C-77FE-5DEE-B39F3343EAA2}"/>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1863507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64424"/>
          </a:solidFill>
          <a:ln>
            <a:solidFill>
              <a:srgbClr val="A47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4DBDFC11-384E-A3E9-FC5A-2323EC66850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1528561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40619388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Image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8680583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1523310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topics Image Slid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2C6EF11-08B2-16DB-CE44-F304F821E1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1" name="Marcador de Posição do Texto 4">
            <a:extLst>
              <a:ext uri="{FF2B5EF4-FFF2-40B4-BE49-F238E27FC236}">
                <a16:creationId xmlns:a16="http://schemas.microsoft.com/office/drawing/2014/main" id="{BE395DA5-BCC2-4C15-AD8B-A794C212ED29}"/>
              </a:ext>
            </a:extLst>
          </p:cNvPr>
          <p:cNvSpPr>
            <a:spLocks noGrp="1"/>
          </p:cNvSpPr>
          <p:nvPr>
            <p:ph type="body" sz="quarter" idx="13" hasCustomPrompt="1"/>
          </p:nvPr>
        </p:nvSpPr>
        <p:spPr>
          <a:xfrm>
            <a:off x="727841" y="1661775"/>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2" name="Marcador de Posição do Texto 4">
            <a:extLst>
              <a:ext uri="{FF2B5EF4-FFF2-40B4-BE49-F238E27FC236}">
                <a16:creationId xmlns:a16="http://schemas.microsoft.com/office/drawing/2014/main" id="{9CDAA2B3-5DFD-4088-A14D-61485189275A}"/>
              </a:ext>
            </a:extLst>
          </p:cNvPr>
          <p:cNvSpPr>
            <a:spLocks noGrp="1"/>
          </p:cNvSpPr>
          <p:nvPr>
            <p:ph type="body" sz="quarter" idx="14" hasCustomPrompt="1"/>
          </p:nvPr>
        </p:nvSpPr>
        <p:spPr>
          <a:xfrm>
            <a:off x="727841" y="1102129"/>
            <a:ext cx="6047032" cy="353369"/>
          </a:xfrm>
          <a:prstGeom prst="rect">
            <a:avLst/>
          </a:prstGeom>
        </p:spPr>
        <p:txBody>
          <a:bodyPr/>
          <a:lstStyle>
            <a:lvl1pPr marL="0" indent="0">
              <a:buNone/>
              <a:defRPr sz="1800" b="1">
                <a:solidFill>
                  <a:srgbClr val="E280AC"/>
                </a:solidFill>
                <a:latin typeface="+mn-lt"/>
              </a:defRPr>
            </a:lvl1pPr>
          </a:lstStyle>
          <a:p>
            <a:pPr lvl="0"/>
            <a:r>
              <a:rPr lang="pt-PT" dirty="0" err="1"/>
              <a:t>Text</a:t>
            </a:r>
            <a:r>
              <a:rPr lang="pt-PT" dirty="0"/>
              <a:t> </a:t>
            </a:r>
            <a:r>
              <a:rPr lang="pt-PT" dirty="0" err="1"/>
              <a:t>here</a:t>
            </a:r>
            <a:endParaRPr lang="pt-PT" dirty="0"/>
          </a:p>
        </p:txBody>
      </p:sp>
      <p:sp>
        <p:nvSpPr>
          <p:cNvPr id="4" name="Retângulo 3">
            <a:extLst>
              <a:ext uri="{FF2B5EF4-FFF2-40B4-BE49-F238E27FC236}">
                <a16:creationId xmlns:a16="http://schemas.microsoft.com/office/drawing/2014/main" id="{91252F2E-AD91-4523-8522-0D35B6C2FF69}"/>
              </a:ext>
            </a:extLst>
          </p:cNvPr>
          <p:cNvSpPr/>
          <p:nvPr userDrawn="1"/>
        </p:nvSpPr>
        <p:spPr>
          <a:xfrm>
            <a:off x="362081" y="1102129"/>
            <a:ext cx="45719" cy="1617123"/>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2" name="Retângulo 21">
            <a:extLst>
              <a:ext uri="{FF2B5EF4-FFF2-40B4-BE49-F238E27FC236}">
                <a16:creationId xmlns:a16="http://schemas.microsoft.com/office/drawing/2014/main" id="{0084B701-7C5D-43ED-BDD3-03D12D837E62}"/>
              </a:ext>
            </a:extLst>
          </p:cNvPr>
          <p:cNvSpPr/>
          <p:nvPr userDrawn="1"/>
        </p:nvSpPr>
        <p:spPr>
          <a:xfrm>
            <a:off x="362081" y="2963685"/>
            <a:ext cx="45719" cy="1617123"/>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5" name="Retângulo 24">
            <a:extLst>
              <a:ext uri="{FF2B5EF4-FFF2-40B4-BE49-F238E27FC236}">
                <a16:creationId xmlns:a16="http://schemas.microsoft.com/office/drawing/2014/main" id="{6B668B8E-5B78-4F62-8BDC-942EF270C611}"/>
              </a:ext>
            </a:extLst>
          </p:cNvPr>
          <p:cNvSpPr/>
          <p:nvPr userDrawn="1"/>
        </p:nvSpPr>
        <p:spPr>
          <a:xfrm>
            <a:off x="362081" y="4825241"/>
            <a:ext cx="45719" cy="1617123"/>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0" name="Marcador de Posição da Imagem 9">
            <a:extLst>
              <a:ext uri="{FF2B5EF4-FFF2-40B4-BE49-F238E27FC236}">
                <a16:creationId xmlns:a16="http://schemas.microsoft.com/office/drawing/2014/main" id="{22DA165B-F315-4673-B1DC-08CD6FD61882}"/>
              </a:ext>
            </a:extLst>
          </p:cNvPr>
          <p:cNvSpPr>
            <a:spLocks noGrp="1"/>
          </p:cNvSpPr>
          <p:nvPr>
            <p:ph type="pic" sz="quarter" idx="19" hasCustomPrompt="1"/>
          </p:nvPr>
        </p:nvSpPr>
        <p:spPr>
          <a:xfrm>
            <a:off x="8021782" y="1260764"/>
            <a:ext cx="4170218" cy="5597236"/>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
        <p:nvSpPr>
          <p:cNvPr id="15" name="Marcador de Posição do Texto 4">
            <a:extLst>
              <a:ext uri="{FF2B5EF4-FFF2-40B4-BE49-F238E27FC236}">
                <a16:creationId xmlns:a16="http://schemas.microsoft.com/office/drawing/2014/main" id="{361EF140-3398-47B4-89A7-6A6E57D44471}"/>
              </a:ext>
            </a:extLst>
          </p:cNvPr>
          <p:cNvSpPr>
            <a:spLocks noGrp="1"/>
          </p:cNvSpPr>
          <p:nvPr>
            <p:ph type="body" sz="quarter" idx="10" hasCustomPrompt="1"/>
          </p:nvPr>
        </p:nvSpPr>
        <p:spPr>
          <a:xfrm>
            <a:off x="362082" y="253012"/>
            <a:ext cx="9059010"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7" name="Marcador de Posição do Texto 4">
            <a:extLst>
              <a:ext uri="{FF2B5EF4-FFF2-40B4-BE49-F238E27FC236}">
                <a16:creationId xmlns:a16="http://schemas.microsoft.com/office/drawing/2014/main" id="{FD69A608-2D5B-2081-6076-1BA9F1CF6F8C}"/>
              </a:ext>
            </a:extLst>
          </p:cNvPr>
          <p:cNvSpPr>
            <a:spLocks noGrp="1"/>
          </p:cNvSpPr>
          <p:nvPr>
            <p:ph type="body" sz="quarter" idx="20" hasCustomPrompt="1"/>
          </p:nvPr>
        </p:nvSpPr>
        <p:spPr>
          <a:xfrm>
            <a:off x="727841" y="3523331"/>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8" name="Marcador de Posição do Texto 4">
            <a:extLst>
              <a:ext uri="{FF2B5EF4-FFF2-40B4-BE49-F238E27FC236}">
                <a16:creationId xmlns:a16="http://schemas.microsoft.com/office/drawing/2014/main" id="{CD86DA81-4332-44D5-0C4E-7B0C90076BC3}"/>
              </a:ext>
            </a:extLst>
          </p:cNvPr>
          <p:cNvSpPr>
            <a:spLocks noGrp="1"/>
          </p:cNvSpPr>
          <p:nvPr>
            <p:ph type="body" sz="quarter" idx="21" hasCustomPrompt="1"/>
          </p:nvPr>
        </p:nvSpPr>
        <p:spPr>
          <a:xfrm>
            <a:off x="727841" y="2963685"/>
            <a:ext cx="6047032" cy="353369"/>
          </a:xfrm>
          <a:prstGeom prst="rect">
            <a:avLst/>
          </a:prstGeom>
        </p:spPr>
        <p:txBody>
          <a:bodyPr/>
          <a:lstStyle>
            <a:lvl1pPr marL="0" indent="0">
              <a:buNone/>
              <a:defRPr sz="1800" b="1">
                <a:solidFill>
                  <a:srgbClr val="E95426"/>
                </a:solidFill>
                <a:latin typeface="+mn-lt"/>
              </a:defRPr>
            </a:lvl1pPr>
          </a:lstStyle>
          <a:p>
            <a:pPr lvl="0"/>
            <a:r>
              <a:rPr lang="pt-PT" dirty="0" err="1"/>
              <a:t>Text</a:t>
            </a:r>
            <a:r>
              <a:rPr lang="pt-PT" dirty="0"/>
              <a:t> </a:t>
            </a:r>
            <a:r>
              <a:rPr lang="pt-PT" dirty="0" err="1"/>
              <a:t>here</a:t>
            </a:r>
            <a:endParaRPr lang="pt-PT" dirty="0"/>
          </a:p>
        </p:txBody>
      </p:sp>
      <p:sp>
        <p:nvSpPr>
          <p:cNvPr id="9" name="Marcador de Posição do Texto 4">
            <a:extLst>
              <a:ext uri="{FF2B5EF4-FFF2-40B4-BE49-F238E27FC236}">
                <a16:creationId xmlns:a16="http://schemas.microsoft.com/office/drawing/2014/main" id="{8628617B-50EA-D39F-71ED-57CFE633FDF8}"/>
              </a:ext>
            </a:extLst>
          </p:cNvPr>
          <p:cNvSpPr>
            <a:spLocks noGrp="1"/>
          </p:cNvSpPr>
          <p:nvPr>
            <p:ph type="body" sz="quarter" idx="22" hasCustomPrompt="1"/>
          </p:nvPr>
        </p:nvSpPr>
        <p:spPr>
          <a:xfrm>
            <a:off x="727841" y="5384887"/>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3" name="Marcador de Posição do Texto 4">
            <a:extLst>
              <a:ext uri="{FF2B5EF4-FFF2-40B4-BE49-F238E27FC236}">
                <a16:creationId xmlns:a16="http://schemas.microsoft.com/office/drawing/2014/main" id="{8BE3A118-AA8A-D679-CE62-C36D8F014F90}"/>
              </a:ext>
            </a:extLst>
          </p:cNvPr>
          <p:cNvSpPr>
            <a:spLocks noGrp="1"/>
          </p:cNvSpPr>
          <p:nvPr>
            <p:ph type="body" sz="quarter" idx="23" hasCustomPrompt="1"/>
          </p:nvPr>
        </p:nvSpPr>
        <p:spPr>
          <a:xfrm>
            <a:off x="727841" y="4825241"/>
            <a:ext cx="6047032" cy="353369"/>
          </a:xfrm>
          <a:prstGeom prst="rect">
            <a:avLst/>
          </a:prstGeom>
        </p:spPr>
        <p:txBody>
          <a:bodyPr/>
          <a:lstStyle>
            <a:lvl1pPr marL="0" indent="0">
              <a:buNone/>
              <a:defRPr sz="1800" b="1">
                <a:solidFill>
                  <a:srgbClr val="E64424"/>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361464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ackground Title">
    <p:spTree>
      <p:nvGrpSpPr>
        <p:cNvPr id="1" name=""/>
        <p:cNvGrpSpPr/>
        <p:nvPr/>
      </p:nvGrpSpPr>
      <p:grpSpPr>
        <a:xfrm>
          <a:off x="0" y="0"/>
          <a:ext cx="0" cy="0"/>
          <a:chOff x="0" y="0"/>
          <a:chExt cx="0" cy="0"/>
        </a:xfrm>
      </p:grpSpPr>
      <p:pic>
        <p:nvPicPr>
          <p:cNvPr id="7" name="Imagem 6" descr="Uma imagem com captura de ecrã, Gráficos, texto, design gráfico&#10;&#10;Os conteúdos gerados por IA poderão estar incorretos.">
            <a:extLst>
              <a:ext uri="{FF2B5EF4-FFF2-40B4-BE49-F238E27FC236}">
                <a16:creationId xmlns:a16="http://schemas.microsoft.com/office/drawing/2014/main" id="{36BEB8DE-A9AD-00CB-4224-35458A257AA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599337" cy="483986"/>
          </a:xfrm>
          <a:prstGeom prst="rect">
            <a:avLst/>
          </a:prstGeom>
        </p:spPr>
        <p:txBody>
          <a:bodyPr/>
          <a:lstStyle>
            <a:lvl1pPr marL="0" indent="0">
              <a:buNone/>
              <a:defRPr sz="3200" b="1">
                <a:solidFill>
                  <a:schemeClr val="bg1"/>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482137" y="2651760"/>
            <a:ext cx="11330247" cy="381554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0273444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84FACAE-EF87-2C1D-74CB-403AFF0EAA42}"/>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743498" y="3767966"/>
            <a:ext cx="4705003" cy="790385"/>
          </a:xfrm>
          <a:prstGeom prst="rect">
            <a:avLst/>
          </a:prstGeom>
        </p:spPr>
        <p:txBody>
          <a:bodyPr/>
          <a:lstStyle>
            <a:lvl1pPr marL="0" indent="0" algn="ctr">
              <a:buNone/>
              <a:defRPr sz="6100" b="1">
                <a:solidFill>
                  <a:srgbClr val="283143"/>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743499" y="4822166"/>
            <a:ext cx="4705002" cy="569342"/>
          </a:xfrm>
          <a:prstGeom prst="rect">
            <a:avLst/>
          </a:prstGeom>
        </p:spPr>
        <p:txBody>
          <a:bodyPr/>
          <a:lstStyle>
            <a:lvl1pPr marL="0" indent="0" algn="ctr">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F83FD3E8-7295-8B72-9C2C-37F4837C10D2}"/>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12046981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Imagem 3" descr="Uma imagem com texto, captura de ecrã, Gráficos, design gráfico&#10;&#10;Os conteúdos gerados por IA poderão estar incorretos.">
            <a:extLst>
              <a:ext uri="{FF2B5EF4-FFF2-40B4-BE49-F238E27FC236}">
                <a16:creationId xmlns:a16="http://schemas.microsoft.com/office/drawing/2014/main" id="{084FACAE-EF87-2C1D-74CB-403AFF0EAA4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7135092" y="1689579"/>
            <a:ext cx="4705003" cy="790385"/>
          </a:xfrm>
          <a:prstGeom prst="rect">
            <a:avLst/>
          </a:prstGeom>
        </p:spPr>
        <p:txBody>
          <a:bodyPr/>
          <a:lstStyle>
            <a:lvl1pPr marL="0" indent="0" algn="ctr">
              <a:buNone/>
              <a:defRPr sz="6100" b="1">
                <a:solidFill>
                  <a:srgbClr val="E64424"/>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7135093" y="2978727"/>
            <a:ext cx="4705002" cy="3090240"/>
          </a:xfrm>
          <a:prstGeom prst="rect">
            <a:avLst/>
          </a:prstGeom>
        </p:spPr>
        <p:txBody>
          <a:bodyPr/>
          <a:lstStyle>
            <a:lvl1pPr marL="0" indent="0">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2F288939-FC5F-9AC4-0CA8-AE6E494984F4}"/>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5555120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ext 01">
  <p:cSld name="3_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015162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1763717"/>
      </p:ext>
    </p:extLst>
  </p:cSld>
  <p:clrMap bg1="lt1" tx1="dk1" bg2="lt2" tx2="dk2" accent1="accent1" accent2="accent2" accent3="accent3" accent4="accent4" accent5="accent5" accent6="accent6" hlink="hlink" folHlink="folHlink"/>
  <p:sldLayoutIdLst>
    <p:sldLayoutId id="2147483691" r:id="rId1"/>
    <p:sldLayoutId id="2147483745" r:id="rId2"/>
    <p:sldLayoutId id="2147483739" r:id="rId3"/>
    <p:sldLayoutId id="2147483746" r:id="rId4"/>
    <p:sldLayoutId id="2147483738" r:id="rId5"/>
    <p:sldLayoutId id="2147483740" r:id="rId6"/>
    <p:sldLayoutId id="2147483741" r:id="rId7"/>
    <p:sldLayoutId id="2147483692" r:id="rId8"/>
    <p:sldLayoutId id="2147483710" r:id="rId9"/>
    <p:sldLayoutId id="2147483715" r:id="rId10"/>
    <p:sldLayoutId id="2147483742" r:id="rId11"/>
    <p:sldLayoutId id="2147483743" r:id="rId12"/>
    <p:sldLayoutId id="2147483718" r:id="rId13"/>
    <p:sldLayoutId id="2147483719" r:id="rId14"/>
    <p:sldLayoutId id="2147483720" r:id="rId15"/>
    <p:sldLayoutId id="2147483721" r:id="rId16"/>
    <p:sldLayoutId id="2147483701" r:id="rId17"/>
    <p:sldLayoutId id="2147483727" r:id="rId18"/>
    <p:sldLayoutId id="2147483728" r:id="rId19"/>
    <p:sldLayoutId id="2147483711" r:id="rId20"/>
    <p:sldLayoutId id="2147483730" r:id="rId21"/>
    <p:sldLayoutId id="2147483731" r:id="rId22"/>
    <p:sldLayoutId id="2147483699" r:id="rId23"/>
    <p:sldLayoutId id="2147483712" r:id="rId24"/>
    <p:sldLayoutId id="2147483744" r:id="rId25"/>
    <p:sldLayoutId id="2147483737" r:id="rId26"/>
    <p:sldLayoutId id="2147483747"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hyperlink" Target="https://doi.org/10.1002/job.2664" TargetMode="External"/><Relationship Id="rId2" Type="http://schemas.openxmlformats.org/officeDocument/2006/relationships/hyperlink" Target="https://doi.org/10.3390/bs15050621" TargetMode="External"/><Relationship Id="rId1" Type="http://schemas.openxmlformats.org/officeDocument/2006/relationships/slideLayout" Target="../slideLayouts/slideLayout11.xml"/><Relationship Id="rId6" Type="http://schemas.openxmlformats.org/officeDocument/2006/relationships/hyperlink" Target="https://doi.org/10.1007/s40593-025-00458-w" TargetMode="External"/><Relationship Id="rId5" Type="http://schemas.openxmlformats.org/officeDocument/2006/relationships/hyperlink" Target="https://doi.org/10.1080/02601370.2024.2398516" TargetMode="External"/><Relationship Id="rId4" Type="http://schemas.openxmlformats.org/officeDocument/2006/relationships/hyperlink" Target="https://doi.org/10.1037/a0014674"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doi.org/10.1108/S0895-993520250000030004" TargetMode="External"/><Relationship Id="rId2" Type="http://schemas.openxmlformats.org/officeDocument/2006/relationships/hyperlink" Target="https://doi.org/10.1080/10494820.2024.2412063" TargetMode="External"/><Relationship Id="rId1" Type="http://schemas.openxmlformats.org/officeDocument/2006/relationships/slideLayout" Target="../slideLayouts/slideLayout11.xml"/><Relationship Id="rId6" Type="http://schemas.openxmlformats.org/officeDocument/2006/relationships/hyperlink" Target="https://doi.org/10.1007/978-3-031-85110-0_16" TargetMode="External"/><Relationship Id="rId5" Type="http://schemas.openxmlformats.org/officeDocument/2006/relationships/hyperlink" Target="https://doi.org/10.1080/87567555.2013.831022" TargetMode="External"/><Relationship Id="rId4" Type="http://schemas.openxmlformats.org/officeDocument/2006/relationships/hyperlink" Target="https://doi.org/10.11591/edulearn.v19i1.21904"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Texto 1">
            <a:extLst>
              <a:ext uri="{FF2B5EF4-FFF2-40B4-BE49-F238E27FC236}">
                <a16:creationId xmlns:a16="http://schemas.microsoft.com/office/drawing/2014/main" id="{50013321-8E19-97B8-11B5-3300A7908FB0}"/>
              </a:ext>
            </a:extLst>
          </p:cNvPr>
          <p:cNvSpPr txBox="1">
            <a:spLocks/>
          </p:cNvSpPr>
          <p:nvPr/>
        </p:nvSpPr>
        <p:spPr>
          <a:xfrm>
            <a:off x="336830" y="2151325"/>
            <a:ext cx="5528434" cy="176229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dirty="0"/>
              <a:t>LEREN LEREN – CURSUS</a:t>
            </a:r>
            <a:endParaRPr lang="en-GB" dirty="0"/>
          </a:p>
        </p:txBody>
      </p:sp>
      <p:sp>
        <p:nvSpPr>
          <p:cNvPr id="5" name="Marcador de Posição do Texto 1">
            <a:extLst>
              <a:ext uri="{FF2B5EF4-FFF2-40B4-BE49-F238E27FC236}">
                <a16:creationId xmlns:a16="http://schemas.microsoft.com/office/drawing/2014/main" id="{F1DAB5EB-CDDE-7DF5-3F5D-6733566196A5}"/>
              </a:ext>
            </a:extLst>
          </p:cNvPr>
          <p:cNvSpPr>
            <a:spLocks noGrp="1"/>
          </p:cNvSpPr>
          <p:nvPr>
            <p:ph type="body" sz="quarter" idx="10"/>
          </p:nvPr>
        </p:nvSpPr>
        <p:spPr>
          <a:xfrm>
            <a:off x="451678" y="3330506"/>
            <a:ext cx="4838700" cy="1762125"/>
          </a:xfrm>
        </p:spPr>
        <p:txBody>
          <a:bodyPr/>
          <a:lstStyle/>
          <a:p>
            <a:r>
              <a:rPr lang="nl-NL" sz="2400" dirty="0"/>
              <a:t>MODULE 1:</a:t>
            </a:r>
            <a:br>
              <a:rPr lang="nl-NL" sz="2400" dirty="0"/>
            </a:br>
            <a:r>
              <a:rPr lang="nl-NL" sz="2400" dirty="0"/>
              <a:t>VOORBEREIDING OP LEREN</a:t>
            </a:r>
            <a:endParaRPr lang="en-GB" sz="2400" dirty="0"/>
          </a:p>
        </p:txBody>
      </p:sp>
    </p:spTree>
    <p:extLst>
      <p:ext uri="{BB962C8B-B14F-4D97-AF65-F5344CB8AC3E}">
        <p14:creationId xmlns:p14="http://schemas.microsoft.com/office/powerpoint/2010/main" val="1107745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720FC-3D74-1AFF-D981-6953D0BEC040}"/>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411A5F82-FF34-133E-18DE-543A317870E3}"/>
              </a:ext>
            </a:extLst>
          </p:cNvPr>
          <p:cNvSpPr>
            <a:spLocks noGrp="1"/>
          </p:cNvSpPr>
          <p:nvPr>
            <p:ph type="body" sz="quarter" idx="10"/>
          </p:nvPr>
        </p:nvSpPr>
        <p:spPr/>
        <p:txBody>
          <a:bodyPr/>
          <a:lstStyle/>
          <a:p>
            <a:r>
              <a:rPr lang="nl-NL" sz="2800" dirty="0"/>
              <a:t>MODULE 1: Voorbereiding op leren – ONDERDELEN (1u 15 min)</a:t>
            </a:r>
            <a:endParaRPr lang="en-GB" sz="2800" dirty="0"/>
          </a:p>
        </p:txBody>
      </p:sp>
      <p:sp>
        <p:nvSpPr>
          <p:cNvPr id="3" name="Marcador de Posição do Texto 2">
            <a:extLst>
              <a:ext uri="{FF2B5EF4-FFF2-40B4-BE49-F238E27FC236}">
                <a16:creationId xmlns:a16="http://schemas.microsoft.com/office/drawing/2014/main" id="{D2394577-8430-D045-40D9-76195331527C}"/>
              </a:ext>
            </a:extLst>
          </p:cNvPr>
          <p:cNvSpPr>
            <a:spLocks noGrp="1"/>
          </p:cNvSpPr>
          <p:nvPr>
            <p:ph type="body" sz="quarter" idx="13"/>
          </p:nvPr>
        </p:nvSpPr>
        <p:spPr>
          <a:xfrm>
            <a:off x="379615" y="2118231"/>
            <a:ext cx="5383573" cy="896772"/>
          </a:xfrm>
        </p:spPr>
        <p:txBody>
          <a:bodyPr/>
          <a:lstStyle/>
          <a:p>
            <a:pPr marL="971550" lvl="1" indent="-285750">
              <a:buFont typeface="Wingdings" panose="05000000000000000000" pitchFamily="2" charset="2"/>
              <a:buChar char="ü"/>
            </a:pPr>
            <a:r>
              <a:rPr lang="nl-NL" sz="1800" dirty="0"/>
              <a:t>Het verschil tussen een vaste en een groeimindset  </a:t>
            </a:r>
            <a:endParaRPr lang="sr-Latn-RS" sz="1800" dirty="0"/>
          </a:p>
          <a:p>
            <a:pPr marL="971550" lvl="1" indent="-285750">
              <a:buFont typeface="Wingdings" panose="05000000000000000000" pitchFamily="2" charset="2"/>
              <a:buChar char="ü"/>
            </a:pPr>
            <a:r>
              <a:rPr lang="nl-NL" sz="1800" dirty="0"/>
              <a:t>De invloed van overtuigingen over ouder worden op leren</a:t>
            </a:r>
            <a:endParaRPr lang="en-US" dirty="0"/>
          </a:p>
          <a:p>
            <a:endParaRPr lang="en-GB" dirty="0"/>
          </a:p>
        </p:txBody>
      </p:sp>
      <p:grpSp>
        <p:nvGrpSpPr>
          <p:cNvPr id="5" name="Group 11">
            <a:extLst>
              <a:ext uri="{FF2B5EF4-FFF2-40B4-BE49-F238E27FC236}">
                <a16:creationId xmlns:a16="http://schemas.microsoft.com/office/drawing/2014/main" id="{AD9DD25D-CD94-5D65-396B-E2863924AE71}"/>
              </a:ext>
            </a:extLst>
          </p:cNvPr>
          <p:cNvGrpSpPr/>
          <p:nvPr/>
        </p:nvGrpSpPr>
        <p:grpSpPr>
          <a:xfrm>
            <a:off x="526525" y="1116135"/>
            <a:ext cx="4750217" cy="896771"/>
            <a:chOff x="415948" y="1272847"/>
            <a:chExt cx="4750217" cy="896771"/>
          </a:xfrm>
        </p:grpSpPr>
        <p:sp>
          <p:nvSpPr>
            <p:cNvPr id="6" name="Retângulo: Cantos Arredondados 4">
              <a:extLst>
                <a:ext uri="{FF2B5EF4-FFF2-40B4-BE49-F238E27FC236}">
                  <a16:creationId xmlns:a16="http://schemas.microsoft.com/office/drawing/2014/main" id="{42C79A9E-99E4-8ADB-82E5-DA9BA683A0EA}"/>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ângulo: Cantos Arredondados 11">
              <a:extLst>
                <a:ext uri="{FF2B5EF4-FFF2-40B4-BE49-F238E27FC236}">
                  <a16:creationId xmlns:a16="http://schemas.microsoft.com/office/drawing/2014/main" id="{E47942E4-7B9D-CAA7-BCD2-A33D39CA416A}"/>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aixaDeTexto 18">
              <a:extLst>
                <a:ext uri="{FF2B5EF4-FFF2-40B4-BE49-F238E27FC236}">
                  <a16:creationId xmlns:a16="http://schemas.microsoft.com/office/drawing/2014/main" id="{AC56CD28-CDE2-41FD-8AAA-BDCF18BA6C03}"/>
                </a:ext>
              </a:extLst>
            </p:cNvPr>
            <p:cNvSpPr txBox="1"/>
            <p:nvPr/>
          </p:nvSpPr>
          <p:spPr>
            <a:xfrm>
              <a:off x="1460979" y="1561998"/>
              <a:ext cx="3556932" cy="369332"/>
            </a:xfrm>
            <a:prstGeom prst="rect">
              <a:avLst/>
            </a:prstGeom>
            <a:noFill/>
          </p:spPr>
          <p:txBody>
            <a:bodyPr wrap="square" rtlCol="0">
              <a:spAutoFit/>
            </a:bodyPr>
            <a:lstStyle/>
            <a:p>
              <a:r>
                <a:rPr lang="sr-Latn-RS" dirty="0"/>
                <a:t>Een Groeimindset Omarmen</a:t>
              </a:r>
              <a:endParaRPr lang="en-GB" dirty="0">
                <a:solidFill>
                  <a:schemeClr val="bg2">
                    <a:lumMod val="10000"/>
                  </a:schemeClr>
                </a:solidFill>
              </a:endParaRPr>
            </a:p>
          </p:txBody>
        </p:sp>
        <p:sp>
          <p:nvSpPr>
            <p:cNvPr id="9" name="TextBox 5">
              <a:extLst>
                <a:ext uri="{FF2B5EF4-FFF2-40B4-BE49-F238E27FC236}">
                  <a16:creationId xmlns:a16="http://schemas.microsoft.com/office/drawing/2014/main" id="{296242E5-F91A-19EB-F1AF-4A9F2EFF9C8D}"/>
                </a:ext>
              </a:extLst>
            </p:cNvPr>
            <p:cNvSpPr txBox="1"/>
            <p:nvPr/>
          </p:nvSpPr>
          <p:spPr>
            <a:xfrm>
              <a:off x="547613" y="1392720"/>
              <a:ext cx="633446" cy="646331"/>
            </a:xfrm>
            <a:prstGeom prst="rect">
              <a:avLst/>
            </a:prstGeom>
            <a:noFill/>
          </p:spPr>
          <p:txBody>
            <a:bodyPr wrap="square" rtlCol="0">
              <a:spAutoFit/>
            </a:bodyPr>
            <a:lstStyle/>
            <a:p>
              <a:pPr algn="ctr"/>
              <a:r>
                <a:rPr lang="en-GB" b="1" dirty="0">
                  <a:solidFill>
                    <a:schemeClr val="bg1"/>
                  </a:solidFill>
                </a:rPr>
                <a:t>Unit 1.1 </a:t>
              </a:r>
            </a:p>
          </p:txBody>
        </p:sp>
      </p:grpSp>
      <p:grpSp>
        <p:nvGrpSpPr>
          <p:cNvPr id="10" name="Group 11">
            <a:extLst>
              <a:ext uri="{FF2B5EF4-FFF2-40B4-BE49-F238E27FC236}">
                <a16:creationId xmlns:a16="http://schemas.microsoft.com/office/drawing/2014/main" id="{2F8097AA-D5CD-C90D-4684-32961BBB168F}"/>
              </a:ext>
            </a:extLst>
          </p:cNvPr>
          <p:cNvGrpSpPr/>
          <p:nvPr/>
        </p:nvGrpSpPr>
        <p:grpSpPr>
          <a:xfrm>
            <a:off x="526525" y="3372915"/>
            <a:ext cx="4750217" cy="896771"/>
            <a:chOff x="415948" y="1272847"/>
            <a:chExt cx="4750217" cy="896771"/>
          </a:xfrm>
        </p:grpSpPr>
        <p:sp>
          <p:nvSpPr>
            <p:cNvPr id="11" name="Retângulo: Cantos Arredondados 4">
              <a:extLst>
                <a:ext uri="{FF2B5EF4-FFF2-40B4-BE49-F238E27FC236}">
                  <a16:creationId xmlns:a16="http://schemas.microsoft.com/office/drawing/2014/main" id="{4034F228-ABA3-49D5-6083-731D81ED6A50}"/>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tângulo: Cantos Arredondados 11">
              <a:extLst>
                <a:ext uri="{FF2B5EF4-FFF2-40B4-BE49-F238E27FC236}">
                  <a16:creationId xmlns:a16="http://schemas.microsoft.com/office/drawing/2014/main" id="{F2FB520B-1B71-7A35-3BF6-60EAAE847A47}"/>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CaixaDeTexto 18">
              <a:extLst>
                <a:ext uri="{FF2B5EF4-FFF2-40B4-BE49-F238E27FC236}">
                  <a16:creationId xmlns:a16="http://schemas.microsoft.com/office/drawing/2014/main" id="{9E8413E2-1F93-B076-5AD4-91EE5CDD6963}"/>
                </a:ext>
              </a:extLst>
            </p:cNvPr>
            <p:cNvSpPr txBox="1"/>
            <p:nvPr/>
          </p:nvSpPr>
          <p:spPr>
            <a:xfrm>
              <a:off x="1460979" y="1561998"/>
              <a:ext cx="3556932" cy="369332"/>
            </a:xfrm>
            <a:prstGeom prst="rect">
              <a:avLst/>
            </a:prstGeom>
            <a:noFill/>
          </p:spPr>
          <p:txBody>
            <a:bodyPr wrap="square" rtlCol="0">
              <a:spAutoFit/>
            </a:bodyPr>
            <a:lstStyle/>
            <a:p>
              <a:r>
                <a:rPr lang="nl-NL" dirty="0"/>
                <a:t>Levenslang leren op elke leeftijd</a:t>
              </a:r>
              <a:endParaRPr lang="en-GB" dirty="0">
                <a:solidFill>
                  <a:schemeClr val="bg2">
                    <a:lumMod val="10000"/>
                  </a:schemeClr>
                </a:solidFill>
              </a:endParaRPr>
            </a:p>
          </p:txBody>
        </p:sp>
        <p:sp>
          <p:nvSpPr>
            <p:cNvPr id="14" name="TextBox 5">
              <a:extLst>
                <a:ext uri="{FF2B5EF4-FFF2-40B4-BE49-F238E27FC236}">
                  <a16:creationId xmlns:a16="http://schemas.microsoft.com/office/drawing/2014/main" id="{ABFC35A5-DD65-23CF-D3B1-53231438A071}"/>
                </a:ext>
              </a:extLst>
            </p:cNvPr>
            <p:cNvSpPr txBox="1"/>
            <p:nvPr/>
          </p:nvSpPr>
          <p:spPr>
            <a:xfrm>
              <a:off x="547613" y="1392720"/>
              <a:ext cx="633446" cy="646331"/>
            </a:xfrm>
            <a:prstGeom prst="rect">
              <a:avLst/>
            </a:prstGeom>
            <a:noFill/>
          </p:spPr>
          <p:txBody>
            <a:bodyPr wrap="square" rtlCol="0">
              <a:spAutoFit/>
            </a:bodyPr>
            <a:lstStyle/>
            <a:p>
              <a:pPr algn="ctr"/>
              <a:r>
                <a:rPr lang="en-GB" b="1" dirty="0">
                  <a:solidFill>
                    <a:schemeClr val="bg1"/>
                  </a:solidFill>
                </a:rPr>
                <a:t>Unit 1.2 </a:t>
              </a:r>
            </a:p>
          </p:txBody>
        </p:sp>
      </p:grpSp>
      <p:sp>
        <p:nvSpPr>
          <p:cNvPr id="15" name="Marcador de Posição do Texto 2">
            <a:extLst>
              <a:ext uri="{FF2B5EF4-FFF2-40B4-BE49-F238E27FC236}">
                <a16:creationId xmlns:a16="http://schemas.microsoft.com/office/drawing/2014/main" id="{25493A05-9D62-E5C4-1275-7C7F48BEF8CD}"/>
              </a:ext>
            </a:extLst>
          </p:cNvPr>
          <p:cNvSpPr txBox="1">
            <a:spLocks/>
          </p:cNvSpPr>
          <p:nvPr/>
        </p:nvSpPr>
        <p:spPr>
          <a:xfrm>
            <a:off x="290579" y="4396236"/>
            <a:ext cx="5383573" cy="89677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pPr>
            <a:r>
              <a:rPr lang="nl-NL" sz="1800" dirty="0"/>
              <a:t>De voordelen van levenslang leren  </a:t>
            </a:r>
            <a:endParaRPr lang="sr-Latn-RS" sz="1800" dirty="0"/>
          </a:p>
          <a:p>
            <a:pPr marL="971550" lvl="1" indent="-285750">
              <a:buFont typeface="Wingdings" panose="05000000000000000000" pitchFamily="2" charset="2"/>
              <a:buChar char="ü"/>
            </a:pPr>
            <a:r>
              <a:rPr lang="nl-NL" sz="1800" dirty="0"/>
              <a:t>Hoe leren bijdraagt aan zelfvertrouwen en zelfstandigheid  </a:t>
            </a:r>
            <a:endParaRPr lang="sr-Latn-RS" sz="1800" dirty="0"/>
          </a:p>
          <a:p>
            <a:pPr marL="971550" lvl="1" indent="-285750">
              <a:buFont typeface="Wingdings" panose="05000000000000000000" pitchFamily="2" charset="2"/>
              <a:buChar char="ü"/>
            </a:pPr>
            <a:r>
              <a:rPr lang="nl-NL" sz="1800" dirty="0"/>
              <a:t>Mythen over leren op middelbare leeftijd ontkrachten</a:t>
            </a:r>
            <a:endParaRPr lang="en-US" sz="1800" dirty="0"/>
          </a:p>
          <a:p>
            <a:endParaRPr lang="en-US" dirty="0"/>
          </a:p>
          <a:p>
            <a:endParaRPr lang="en-GB" dirty="0"/>
          </a:p>
        </p:txBody>
      </p:sp>
      <p:grpSp>
        <p:nvGrpSpPr>
          <p:cNvPr id="16" name="Group 11">
            <a:extLst>
              <a:ext uri="{FF2B5EF4-FFF2-40B4-BE49-F238E27FC236}">
                <a16:creationId xmlns:a16="http://schemas.microsoft.com/office/drawing/2014/main" id="{AD84B09A-0D7F-326B-8812-E4917288E62B}"/>
              </a:ext>
            </a:extLst>
          </p:cNvPr>
          <p:cNvGrpSpPr/>
          <p:nvPr/>
        </p:nvGrpSpPr>
        <p:grpSpPr>
          <a:xfrm>
            <a:off x="6391661" y="1157086"/>
            <a:ext cx="4750217" cy="896771"/>
            <a:chOff x="415948" y="1272847"/>
            <a:chExt cx="4750217" cy="896771"/>
          </a:xfrm>
        </p:grpSpPr>
        <p:sp>
          <p:nvSpPr>
            <p:cNvPr id="17" name="Retângulo: Cantos Arredondados 4">
              <a:extLst>
                <a:ext uri="{FF2B5EF4-FFF2-40B4-BE49-F238E27FC236}">
                  <a16:creationId xmlns:a16="http://schemas.microsoft.com/office/drawing/2014/main" id="{E5DCBB5F-3F8F-2B74-1910-D1ADC5F9E8AE}"/>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tângulo: Cantos Arredondados 11">
              <a:extLst>
                <a:ext uri="{FF2B5EF4-FFF2-40B4-BE49-F238E27FC236}">
                  <a16:creationId xmlns:a16="http://schemas.microsoft.com/office/drawing/2014/main" id="{EE323FC4-1071-F70F-B208-89C49CF67C62}"/>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CaixaDeTexto 18">
              <a:extLst>
                <a:ext uri="{FF2B5EF4-FFF2-40B4-BE49-F238E27FC236}">
                  <a16:creationId xmlns:a16="http://schemas.microsoft.com/office/drawing/2014/main" id="{691B8D94-867B-CD37-893F-1D339A177BFE}"/>
                </a:ext>
              </a:extLst>
            </p:cNvPr>
            <p:cNvSpPr txBox="1"/>
            <p:nvPr/>
          </p:nvSpPr>
          <p:spPr>
            <a:xfrm>
              <a:off x="1460979" y="1442514"/>
              <a:ext cx="3556932" cy="646331"/>
            </a:xfrm>
            <a:prstGeom prst="rect">
              <a:avLst/>
            </a:prstGeom>
            <a:noFill/>
          </p:spPr>
          <p:txBody>
            <a:bodyPr wrap="square" rtlCol="0">
              <a:spAutoFit/>
            </a:bodyPr>
            <a:lstStyle/>
            <a:p>
              <a:r>
                <a:rPr lang="sr-Latn-RS" dirty="0"/>
                <a:t>Leerangst en onzekerheden overwinnen</a:t>
              </a:r>
              <a:endParaRPr lang="en-GB" dirty="0">
                <a:solidFill>
                  <a:schemeClr val="bg2">
                    <a:lumMod val="10000"/>
                  </a:schemeClr>
                </a:solidFill>
              </a:endParaRPr>
            </a:p>
          </p:txBody>
        </p:sp>
        <p:sp>
          <p:nvSpPr>
            <p:cNvPr id="20" name="TextBox 5">
              <a:extLst>
                <a:ext uri="{FF2B5EF4-FFF2-40B4-BE49-F238E27FC236}">
                  <a16:creationId xmlns:a16="http://schemas.microsoft.com/office/drawing/2014/main" id="{D8D87FE8-C2B7-1D97-84F7-5D63818C7EFD}"/>
                </a:ext>
              </a:extLst>
            </p:cNvPr>
            <p:cNvSpPr txBox="1"/>
            <p:nvPr/>
          </p:nvSpPr>
          <p:spPr>
            <a:xfrm>
              <a:off x="547613" y="1392720"/>
              <a:ext cx="633446" cy="646331"/>
            </a:xfrm>
            <a:prstGeom prst="rect">
              <a:avLst/>
            </a:prstGeom>
            <a:noFill/>
          </p:spPr>
          <p:txBody>
            <a:bodyPr wrap="square" rtlCol="0">
              <a:spAutoFit/>
            </a:bodyPr>
            <a:lstStyle/>
            <a:p>
              <a:pPr algn="ctr"/>
              <a:r>
                <a:rPr lang="en-GB" b="1" dirty="0">
                  <a:solidFill>
                    <a:schemeClr val="bg1"/>
                  </a:solidFill>
                </a:rPr>
                <a:t>Unit 1.3 </a:t>
              </a:r>
            </a:p>
          </p:txBody>
        </p:sp>
      </p:grpSp>
      <p:sp>
        <p:nvSpPr>
          <p:cNvPr id="21" name="Marcador de Posição do Texto 2">
            <a:extLst>
              <a:ext uri="{FF2B5EF4-FFF2-40B4-BE49-F238E27FC236}">
                <a16:creationId xmlns:a16="http://schemas.microsoft.com/office/drawing/2014/main" id="{D90C2D59-55AD-18A8-B561-38F05C8B462C}"/>
              </a:ext>
            </a:extLst>
          </p:cNvPr>
          <p:cNvSpPr txBox="1">
            <a:spLocks noGrp="1"/>
          </p:cNvSpPr>
          <p:nvPr>
            <p:ph type="body" sz="quarter" idx="14"/>
          </p:nvPr>
        </p:nvSpPr>
        <p:spPr>
          <a:xfrm>
            <a:off x="6096000" y="2242150"/>
            <a:ext cx="5740400" cy="15457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pPr>
            <a:r>
              <a:rPr lang="nl-NL" sz="1800" dirty="0"/>
              <a:t>Veelvoorkomende emotionele drempels en angsten  </a:t>
            </a:r>
            <a:endParaRPr lang="sr-Latn-RS" sz="1800" dirty="0"/>
          </a:p>
          <a:p>
            <a:pPr marL="971550" lvl="1" indent="-285750">
              <a:buFont typeface="Wingdings" panose="05000000000000000000" pitchFamily="2" charset="2"/>
              <a:buChar char="ü"/>
            </a:pPr>
            <a:r>
              <a:rPr lang="nl-NL" sz="1800" dirty="0"/>
              <a:t>Strategieën toepassen om leerangst te beheersen</a:t>
            </a:r>
            <a:endParaRPr lang="en-US" dirty="0"/>
          </a:p>
          <a:p>
            <a:endParaRPr lang="en-GB" dirty="0"/>
          </a:p>
        </p:txBody>
      </p:sp>
      <p:grpSp>
        <p:nvGrpSpPr>
          <p:cNvPr id="22" name="Group 11">
            <a:extLst>
              <a:ext uri="{FF2B5EF4-FFF2-40B4-BE49-F238E27FC236}">
                <a16:creationId xmlns:a16="http://schemas.microsoft.com/office/drawing/2014/main" id="{46B84E30-C4C5-529B-12D1-F9B9B75A0F5F}"/>
              </a:ext>
            </a:extLst>
          </p:cNvPr>
          <p:cNvGrpSpPr/>
          <p:nvPr/>
        </p:nvGrpSpPr>
        <p:grpSpPr>
          <a:xfrm>
            <a:off x="6391661" y="3398346"/>
            <a:ext cx="4750217" cy="896771"/>
            <a:chOff x="415948" y="1272847"/>
            <a:chExt cx="4750217" cy="896771"/>
          </a:xfrm>
        </p:grpSpPr>
        <p:sp>
          <p:nvSpPr>
            <p:cNvPr id="23" name="Retângulo: Cantos Arredondados 4">
              <a:extLst>
                <a:ext uri="{FF2B5EF4-FFF2-40B4-BE49-F238E27FC236}">
                  <a16:creationId xmlns:a16="http://schemas.microsoft.com/office/drawing/2014/main" id="{FC0B50DD-44EA-8705-2CE3-C334C41EEC33}"/>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tângulo: Cantos Arredondados 11">
              <a:extLst>
                <a:ext uri="{FF2B5EF4-FFF2-40B4-BE49-F238E27FC236}">
                  <a16:creationId xmlns:a16="http://schemas.microsoft.com/office/drawing/2014/main" id="{E856E4CA-8B9C-4F7F-B908-9602DC63DBB8}"/>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CaixaDeTexto 18">
              <a:extLst>
                <a:ext uri="{FF2B5EF4-FFF2-40B4-BE49-F238E27FC236}">
                  <a16:creationId xmlns:a16="http://schemas.microsoft.com/office/drawing/2014/main" id="{159CEE4A-B3BA-7007-E824-8A2184C219DE}"/>
                </a:ext>
              </a:extLst>
            </p:cNvPr>
            <p:cNvSpPr txBox="1"/>
            <p:nvPr/>
          </p:nvSpPr>
          <p:spPr>
            <a:xfrm>
              <a:off x="1460979" y="1561998"/>
              <a:ext cx="3556932" cy="369332"/>
            </a:xfrm>
            <a:prstGeom prst="rect">
              <a:avLst/>
            </a:prstGeom>
            <a:noFill/>
          </p:spPr>
          <p:txBody>
            <a:bodyPr wrap="square" rtlCol="0">
              <a:spAutoFit/>
            </a:bodyPr>
            <a:lstStyle/>
            <a:p>
              <a:r>
                <a:rPr lang="sr-Latn-RS" dirty="0"/>
                <a:t>Klaar om te leren</a:t>
              </a:r>
              <a:endParaRPr lang="en-GB" dirty="0">
                <a:solidFill>
                  <a:schemeClr val="bg2">
                    <a:lumMod val="10000"/>
                  </a:schemeClr>
                </a:solidFill>
              </a:endParaRPr>
            </a:p>
          </p:txBody>
        </p:sp>
        <p:sp>
          <p:nvSpPr>
            <p:cNvPr id="26" name="TextBox 5">
              <a:extLst>
                <a:ext uri="{FF2B5EF4-FFF2-40B4-BE49-F238E27FC236}">
                  <a16:creationId xmlns:a16="http://schemas.microsoft.com/office/drawing/2014/main" id="{940A8CC9-FAD6-0B8B-8443-5FAF8618D40D}"/>
                </a:ext>
              </a:extLst>
            </p:cNvPr>
            <p:cNvSpPr txBox="1"/>
            <p:nvPr/>
          </p:nvSpPr>
          <p:spPr>
            <a:xfrm>
              <a:off x="547613" y="1392720"/>
              <a:ext cx="633446" cy="646331"/>
            </a:xfrm>
            <a:prstGeom prst="rect">
              <a:avLst/>
            </a:prstGeom>
            <a:noFill/>
          </p:spPr>
          <p:txBody>
            <a:bodyPr wrap="square" rtlCol="0">
              <a:spAutoFit/>
            </a:bodyPr>
            <a:lstStyle/>
            <a:p>
              <a:pPr algn="ctr"/>
              <a:r>
                <a:rPr lang="en-GB" b="1" dirty="0">
                  <a:solidFill>
                    <a:schemeClr val="bg1"/>
                  </a:solidFill>
                </a:rPr>
                <a:t>Unit 1.4 </a:t>
              </a:r>
            </a:p>
          </p:txBody>
        </p:sp>
      </p:grpSp>
      <p:sp>
        <p:nvSpPr>
          <p:cNvPr id="27" name="Marcador de Posição do Texto 2">
            <a:extLst>
              <a:ext uri="{FF2B5EF4-FFF2-40B4-BE49-F238E27FC236}">
                <a16:creationId xmlns:a16="http://schemas.microsoft.com/office/drawing/2014/main" id="{1DBB16A0-7460-5998-425A-10B3B78F6E09}"/>
              </a:ext>
            </a:extLst>
          </p:cNvPr>
          <p:cNvSpPr txBox="1">
            <a:spLocks/>
          </p:cNvSpPr>
          <p:nvPr/>
        </p:nvSpPr>
        <p:spPr>
          <a:xfrm>
            <a:off x="6096000" y="4396236"/>
            <a:ext cx="5740400" cy="15457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pPr>
            <a:r>
              <a:rPr lang="nl-NL" sz="1800" dirty="0"/>
              <a:t>Stel realistische doelen en verwachtingen </a:t>
            </a:r>
            <a:endParaRPr lang="sr-Latn-RS" sz="1800" dirty="0"/>
          </a:p>
          <a:p>
            <a:pPr marL="971550" lvl="1" indent="-285750">
              <a:buFont typeface="Wingdings" panose="05000000000000000000" pitchFamily="2" charset="2"/>
              <a:buChar char="ü"/>
            </a:pPr>
            <a:r>
              <a:rPr lang="nl-NL" sz="1800" dirty="0"/>
              <a:t>Creëer een positieve leeromgeving</a:t>
            </a:r>
            <a:endParaRPr lang="en-US" dirty="0"/>
          </a:p>
          <a:p>
            <a:endParaRPr lang="en-GB" dirty="0"/>
          </a:p>
        </p:txBody>
      </p:sp>
    </p:spTree>
    <p:extLst>
      <p:ext uri="{BB962C8B-B14F-4D97-AF65-F5344CB8AC3E}">
        <p14:creationId xmlns:p14="http://schemas.microsoft.com/office/powerpoint/2010/main" val="2375274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69A91E7-B505-C582-844A-7252BBD81619}"/>
              </a:ext>
            </a:extLst>
          </p:cNvPr>
          <p:cNvSpPr>
            <a:spLocks noGrp="1"/>
          </p:cNvSpPr>
          <p:nvPr>
            <p:ph type="body" idx="2"/>
          </p:nvPr>
        </p:nvSpPr>
        <p:spPr>
          <a:xfrm>
            <a:off x="447048" y="903500"/>
            <a:ext cx="11450304" cy="5584400"/>
          </a:xfrm>
        </p:spPr>
        <p:txBody>
          <a:bodyPr/>
          <a:lstStyle/>
          <a:p>
            <a:r>
              <a:rPr lang="nl-NL" sz="1400" b="1" dirty="0">
                <a:solidFill>
                  <a:schemeClr val="tx1"/>
                </a:solidFill>
              </a:rPr>
              <a:t>Kennis</a:t>
            </a:r>
            <a:endParaRPr lang="sr-Latn-RS" sz="1400" b="1" dirty="0">
              <a:solidFill>
                <a:schemeClr val="tx1"/>
              </a:solidFill>
            </a:endParaRPr>
          </a:p>
          <a:p>
            <a:r>
              <a:rPr lang="nl-NL" sz="1400" dirty="0">
                <a:solidFill>
                  <a:schemeClr val="tx1"/>
                </a:solidFill>
              </a:rPr>
              <a:t>Je zult weten:</a:t>
            </a:r>
          </a:p>
          <a:p>
            <a:pPr marL="514350" indent="-285750">
              <a:buFont typeface="Arial" panose="020B0604020202020204" pitchFamily="34" charset="0"/>
              <a:buChar char="•"/>
            </a:pPr>
            <a:r>
              <a:rPr lang="nl-NL" sz="1400" dirty="0">
                <a:solidFill>
                  <a:schemeClr val="tx1"/>
                </a:solidFill>
              </a:rPr>
              <a:t>De waarde van levenslang leren en de voordelen ervan, in het bijzonder na de leeftijd van 45 jaar.</a:t>
            </a:r>
          </a:p>
          <a:p>
            <a:pPr marL="514350" indent="-285750">
              <a:buFont typeface="Arial" panose="020B0604020202020204" pitchFamily="34" charset="0"/>
              <a:buChar char="•"/>
            </a:pPr>
            <a:r>
              <a:rPr lang="nl-NL" sz="1400" dirty="0">
                <a:solidFill>
                  <a:schemeClr val="tx1"/>
                </a:solidFill>
              </a:rPr>
              <a:t>Hoe een groeimindset (versus een vaste mindset) je vermogen om te leren beïnvloedt naarmate je ouder wordt.</a:t>
            </a:r>
          </a:p>
          <a:p>
            <a:pPr marL="514350" indent="-285750">
              <a:buFont typeface="Arial" panose="020B0604020202020204" pitchFamily="34" charset="0"/>
              <a:buChar char="•"/>
            </a:pPr>
            <a:r>
              <a:rPr lang="nl-NL" sz="1400" dirty="0">
                <a:solidFill>
                  <a:schemeClr val="tx1"/>
                </a:solidFill>
              </a:rPr>
              <a:t>De meest voorkomende emotionele barrières bij leren (angst, zelftwijfel).</a:t>
            </a:r>
          </a:p>
          <a:p>
            <a:r>
              <a:rPr lang="nl-NL" sz="1400" b="1" dirty="0">
                <a:solidFill>
                  <a:schemeClr val="tx1"/>
                </a:solidFill>
              </a:rPr>
              <a:t>Vaardigheden</a:t>
            </a:r>
            <a:endParaRPr lang="sr-Latn-RS" sz="1400" b="1" dirty="0">
              <a:solidFill>
                <a:schemeClr val="tx1"/>
              </a:solidFill>
            </a:endParaRPr>
          </a:p>
          <a:p>
            <a:r>
              <a:rPr lang="nl-NL" sz="1400" dirty="0">
                <a:solidFill>
                  <a:schemeClr val="tx1"/>
                </a:solidFill>
              </a:rPr>
              <a:t>Je zult in staat zijn om:</a:t>
            </a:r>
          </a:p>
          <a:p>
            <a:pPr marL="514350" indent="-285750">
              <a:buFont typeface="Arial" panose="020B0604020202020204" pitchFamily="34" charset="0"/>
              <a:buChar char="•"/>
            </a:pPr>
            <a:r>
              <a:rPr lang="nl-NL" sz="1400" dirty="0">
                <a:solidFill>
                  <a:schemeClr val="tx1"/>
                </a:solidFill>
              </a:rPr>
              <a:t>Beperkende overtuigingen over leren en ouder worden te identificeren en uit te dagen.</a:t>
            </a:r>
          </a:p>
          <a:p>
            <a:pPr marL="514350" indent="-285750">
              <a:buFont typeface="Arial" panose="020B0604020202020204" pitchFamily="34" charset="0"/>
              <a:buChar char="•"/>
            </a:pPr>
            <a:r>
              <a:rPr lang="nl-NL" sz="1400" dirty="0">
                <a:solidFill>
                  <a:schemeClr val="tx1"/>
                </a:solidFill>
              </a:rPr>
              <a:t>Interne en externe factoren te analyseren die je vooruitgang ondersteunen of juist belemmeren.</a:t>
            </a:r>
          </a:p>
          <a:p>
            <a:pPr marL="514350" indent="-285750">
              <a:buFont typeface="Arial" panose="020B0604020202020204" pitchFamily="34" charset="0"/>
              <a:buChar char="•"/>
            </a:pPr>
            <a:r>
              <a:rPr lang="nl-NL" sz="1400" dirty="0">
                <a:solidFill>
                  <a:schemeClr val="tx1"/>
                </a:solidFill>
              </a:rPr>
              <a:t>Strategieën te ontwikkelen om barrières te overwinnen en een effectieve persoonlijke leerroutine en leeromgeving te creëren.</a:t>
            </a:r>
          </a:p>
          <a:p>
            <a:r>
              <a:rPr lang="nl-NL" sz="1400" b="1" dirty="0">
                <a:solidFill>
                  <a:schemeClr val="tx1"/>
                </a:solidFill>
              </a:rPr>
              <a:t>Competentie</a:t>
            </a:r>
            <a:endParaRPr lang="sr-Latn-RS" sz="1400" b="1" dirty="0">
              <a:solidFill>
                <a:schemeClr val="tx1"/>
              </a:solidFill>
            </a:endParaRPr>
          </a:p>
          <a:p>
            <a:r>
              <a:rPr lang="nl-NL" sz="1400" dirty="0">
                <a:solidFill>
                  <a:schemeClr val="tx1"/>
                </a:solidFill>
              </a:rPr>
              <a:t>Je zult in staat zijn om:</a:t>
            </a:r>
          </a:p>
          <a:p>
            <a:pPr marL="514350" indent="-285750">
              <a:buFont typeface="Arial" panose="020B0604020202020204" pitchFamily="34" charset="0"/>
              <a:buChar char="•"/>
            </a:pPr>
            <a:r>
              <a:rPr lang="nl-NL" sz="1400" dirty="0">
                <a:solidFill>
                  <a:schemeClr val="tx1"/>
                </a:solidFill>
              </a:rPr>
              <a:t>Verantwoordelijkheid te nemen voor je eigen leerproces en persoonlijke ontwikkeling.</a:t>
            </a:r>
          </a:p>
          <a:p>
            <a:pPr marL="514350" indent="-285750">
              <a:buFont typeface="Arial" panose="020B0604020202020204" pitchFamily="34" charset="0"/>
              <a:buChar char="•"/>
            </a:pPr>
            <a:r>
              <a:rPr lang="nl-NL" sz="1400" dirty="0">
                <a:solidFill>
                  <a:schemeClr val="tx1"/>
                </a:solidFill>
              </a:rPr>
              <a:t>Jezelf te motiveren, veerkracht te behouden en je aan te passen aan uitdagingen.</a:t>
            </a:r>
          </a:p>
          <a:p>
            <a:pPr marL="514350" indent="-285750">
              <a:buFont typeface="Arial" panose="020B0604020202020204" pitchFamily="34" charset="0"/>
              <a:buChar char="•"/>
            </a:pPr>
            <a:r>
              <a:rPr lang="nl-NL" sz="1400" dirty="0">
                <a:solidFill>
                  <a:schemeClr val="tx1"/>
                </a:solidFill>
              </a:rPr>
              <a:t>Een proactieve leeromgeving te creëren en te beheren voor duurzaam succes.</a:t>
            </a:r>
          </a:p>
        </p:txBody>
      </p:sp>
      <p:sp>
        <p:nvSpPr>
          <p:cNvPr id="4" name="Text Placeholder 1">
            <a:extLst>
              <a:ext uri="{FF2B5EF4-FFF2-40B4-BE49-F238E27FC236}">
                <a16:creationId xmlns:a16="http://schemas.microsoft.com/office/drawing/2014/main" id="{50F92904-F0A4-59E8-C547-1E8C9A1EF603}"/>
              </a:ext>
            </a:extLst>
          </p:cNvPr>
          <p:cNvSpPr txBox="1">
            <a:spLocks/>
          </p:cNvSpPr>
          <p:nvPr/>
        </p:nvSpPr>
        <p:spPr>
          <a:xfrm>
            <a:off x="2390906" y="0"/>
            <a:ext cx="8042005" cy="483986"/>
          </a:xfrm>
          <a:prstGeom prst="rect">
            <a:avLst/>
          </a:prstGeom>
          <a:noFill/>
          <a:ln>
            <a:noFill/>
          </a:ln>
        </p:spPr>
        <p:txBody>
          <a:bodyPr spcFirstLastPara="1" wrap="square" lIns="91425" tIns="45700" rIns="91425" bIns="45700" anchor="t" anchorCtr="0">
            <a:noAutofit/>
          </a:bodyPr>
          <a:lstStyle>
            <a:lvl1pPr marL="457200" marR="0" lvl="0" indent="-228600" algn="l" defTabSz="914400" rtl="0" eaLnBrk="1" latinLnBrk="0" hangingPunct="1">
              <a:lnSpc>
                <a:spcPct val="90000"/>
              </a:lnSpc>
              <a:spcBef>
                <a:spcPts val="1000"/>
              </a:spcBef>
              <a:spcAft>
                <a:spcPts val="0"/>
              </a:spcAft>
              <a:buClr>
                <a:srgbClr val="E64424"/>
              </a:buClr>
              <a:buSzPts val="3200"/>
              <a:buFont typeface="Arial"/>
              <a:buNone/>
              <a:defRPr sz="3200" b="1" i="0" u="none" strike="noStrike" kern="1200" cap="none">
                <a:solidFill>
                  <a:srgbClr val="E64424"/>
                </a:solidFill>
                <a:latin typeface="Arial"/>
                <a:ea typeface="Arial"/>
                <a:cs typeface="Arial"/>
                <a:sym typeface="Arial"/>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Calibri"/>
                <a:ea typeface="Calibri"/>
                <a:cs typeface="Calibri"/>
                <a:sym typeface="Calibri"/>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Calibri"/>
                <a:ea typeface="Calibri"/>
                <a:cs typeface="Calibri"/>
                <a:sym typeface="Calibri"/>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9pPr>
          </a:lstStyle>
          <a:p>
            <a:r>
              <a:rPr lang="nl-NL" dirty="0"/>
              <a:t>Wat je in deze module zult bereiken</a:t>
            </a:r>
            <a:r>
              <a:rPr lang="sr-Latn-RS" dirty="0"/>
              <a:t>?</a:t>
            </a:r>
            <a:endParaRPr lang="en-US" dirty="0">
              <a:latin typeface="+mn-lt"/>
            </a:endParaRPr>
          </a:p>
        </p:txBody>
      </p:sp>
    </p:spTree>
    <p:extLst>
      <p:ext uri="{BB962C8B-B14F-4D97-AF65-F5344CB8AC3E}">
        <p14:creationId xmlns:p14="http://schemas.microsoft.com/office/powerpoint/2010/main" val="2754769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D9B11AC-C095-615B-30FC-83448BCC7854}"/>
              </a:ext>
            </a:extLst>
          </p:cNvPr>
          <p:cNvSpPr>
            <a:spLocks noGrp="1"/>
          </p:cNvSpPr>
          <p:nvPr>
            <p:ph type="body" sz="quarter" idx="10"/>
          </p:nvPr>
        </p:nvSpPr>
        <p:spPr>
          <a:xfrm>
            <a:off x="432260" y="3142210"/>
            <a:ext cx="7944488" cy="2947632"/>
          </a:xfrm>
        </p:spPr>
        <p:txBody>
          <a:bodyPr lIns="91440" tIns="45720" rIns="91440" bIns="45720" anchor="t"/>
          <a:lstStyle/>
          <a:p>
            <a:r>
              <a:rPr lang="nl-NL" dirty="0"/>
              <a:t>UNIT 1.1: Een groeimindset omarmen</a:t>
            </a:r>
            <a:br>
              <a:rPr lang="nl-NL" dirty="0"/>
            </a:br>
            <a:r>
              <a:rPr lang="nl-NL" sz="2400" b="0" dirty="0"/>
              <a:t>“Onze capaciteiten, intelligentie en vaardigheden kunnen worden ontwikkeld door inzet, oefening en leren.”</a:t>
            </a:r>
            <a:endParaRPr lang="en-GB" sz="2400" b="0" dirty="0"/>
          </a:p>
        </p:txBody>
      </p:sp>
    </p:spTree>
    <p:extLst>
      <p:ext uri="{BB962C8B-B14F-4D97-AF65-F5344CB8AC3E}">
        <p14:creationId xmlns:p14="http://schemas.microsoft.com/office/powerpoint/2010/main" val="1068278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BEE0AD80-3638-53FC-030D-32130FD4E836}"/>
              </a:ext>
            </a:extLst>
          </p:cNvPr>
          <p:cNvSpPr>
            <a:spLocks noGrp="1"/>
          </p:cNvSpPr>
          <p:nvPr>
            <p:ph type="body" sz="quarter" idx="10"/>
          </p:nvPr>
        </p:nvSpPr>
        <p:spPr>
          <a:xfrm>
            <a:off x="362081" y="129943"/>
            <a:ext cx="9696319" cy="908430"/>
          </a:xfrm>
        </p:spPr>
        <p:txBody>
          <a:bodyPr/>
          <a:lstStyle/>
          <a:p>
            <a:r>
              <a:rPr lang="nl-NL" dirty="0"/>
              <a:t>Wat is de vaste mindset?</a:t>
            </a:r>
            <a:endParaRPr lang="en-GB" noProof="0" dirty="0"/>
          </a:p>
        </p:txBody>
      </p:sp>
      <p:sp>
        <p:nvSpPr>
          <p:cNvPr id="5" name="Marcador de Posição do Texto 4">
            <a:extLst>
              <a:ext uri="{FF2B5EF4-FFF2-40B4-BE49-F238E27FC236}">
                <a16:creationId xmlns:a16="http://schemas.microsoft.com/office/drawing/2014/main" id="{0BFDFBDA-B366-2AED-242F-80E30A0D8454}"/>
              </a:ext>
            </a:extLst>
          </p:cNvPr>
          <p:cNvSpPr>
            <a:spLocks noGrp="1"/>
          </p:cNvSpPr>
          <p:nvPr>
            <p:ph type="body" sz="quarter" idx="11"/>
          </p:nvPr>
        </p:nvSpPr>
        <p:spPr>
          <a:xfrm>
            <a:off x="94592" y="740708"/>
            <a:ext cx="6714581" cy="5987349"/>
          </a:xfrm>
        </p:spPr>
        <p:txBody>
          <a:bodyPr lIns="91440" tIns="45720" rIns="91440" bIns="45720" anchor="t"/>
          <a:lstStyle/>
          <a:p>
            <a:r>
              <a:rPr lang="nl-NL" sz="1500" dirty="0"/>
              <a:t>Een vaste mindset is wanneer iemand gelooft dat zijn/haar intelligentie en vaardigheden vaststaan en niet kunnen veranderen. Mensen met een vaste mindset vermijden vaak uitdagingen, geven snel op en denken dat hard proberen niet zal helpen. Zij zien fouten vaak als bewijs dat ze zich niet kunnen verbeteren, in plaats van als kansen om te leren en te groeien.</a:t>
            </a:r>
          </a:p>
          <a:p>
            <a:pPr marL="0" indent="0">
              <a:buNone/>
            </a:pPr>
            <a:r>
              <a:rPr lang="nl-NL" sz="1500" b="1" dirty="0"/>
              <a:t>Overtuigingen en bijbehorend gedrag:</a:t>
            </a:r>
            <a:endParaRPr lang="nl-NL" sz="1500" dirty="0"/>
          </a:p>
          <a:p>
            <a:r>
              <a:rPr lang="nl-NL" sz="1500" b="1" dirty="0"/>
              <a:t>Vermijdt uitdagingen</a:t>
            </a:r>
            <a:br>
              <a:rPr lang="nl-NL" sz="1500" dirty="0"/>
            </a:br>
            <a:r>
              <a:rPr lang="nl-NL" sz="1500" dirty="0"/>
              <a:t>→ Mensen met een vaste mindset zijn bang om te falen en mijden daarom taken die moeilijk lijken.</a:t>
            </a:r>
          </a:p>
          <a:p>
            <a:r>
              <a:rPr lang="nl-NL" sz="1500" b="1" dirty="0"/>
              <a:t>Geeft snel op</a:t>
            </a:r>
            <a:br>
              <a:rPr lang="nl-NL" sz="1500" dirty="0"/>
            </a:br>
            <a:r>
              <a:rPr lang="nl-NL" sz="1500" dirty="0"/>
              <a:t>→ Bij obstakels verliezen zij snel hun motivatie, omdat ze geloven dat inzet hun capaciteiten toch niet verandert.</a:t>
            </a:r>
          </a:p>
          <a:p>
            <a:r>
              <a:rPr lang="nl-NL" sz="1500" b="1" dirty="0"/>
              <a:t>Ziet inspanning als zinloos</a:t>
            </a:r>
            <a:br>
              <a:rPr lang="nl-NL" sz="1500" dirty="0"/>
            </a:br>
            <a:r>
              <a:rPr lang="nl-NL" sz="1500" dirty="0"/>
              <a:t>→ Inzet wordt gezien als onnodig of ineffectief, omdat talent “vaststaat”.</a:t>
            </a:r>
          </a:p>
          <a:p>
            <a:r>
              <a:rPr lang="nl-NL" sz="1500" b="1" dirty="0"/>
              <a:t>Negeert feedback</a:t>
            </a:r>
            <a:br>
              <a:rPr lang="nl-NL" sz="1500" dirty="0"/>
            </a:br>
            <a:r>
              <a:rPr lang="nl-NL" sz="1500" dirty="0"/>
              <a:t>→ Feedback of opbouwende kritiek wordt vaak opgevat als een persoonlijke aanval in plaats van als begeleiding.</a:t>
            </a:r>
          </a:p>
          <a:p>
            <a:r>
              <a:rPr lang="nl-NL" sz="1500" b="1" dirty="0"/>
              <a:t>Ziet fouten als falen</a:t>
            </a:r>
            <a:br>
              <a:rPr lang="nl-NL" sz="1500" dirty="0"/>
            </a:br>
            <a:r>
              <a:rPr lang="nl-NL" sz="1500" dirty="0"/>
              <a:t>→ Fouten worden geïnterpreteerd als bewijs van gebrek aan vermogen, niet als kansen om te leren.</a:t>
            </a:r>
          </a:p>
          <a:p>
            <a:r>
              <a:rPr lang="nl-NL" sz="1500" b="1" dirty="0"/>
              <a:t>Voelt zich bedreigd door het succes van anderen</a:t>
            </a:r>
            <a:br>
              <a:rPr lang="nl-NL" sz="1500" dirty="0"/>
            </a:br>
            <a:r>
              <a:rPr lang="nl-NL" sz="1500" dirty="0"/>
              <a:t>→ Het zien van succes bij anderen kan mensen met een vaste mindset een gevoel van minderwaardigheid geven.</a:t>
            </a:r>
          </a:p>
        </p:txBody>
      </p:sp>
    </p:spTree>
    <p:extLst>
      <p:ext uri="{BB962C8B-B14F-4D97-AF65-F5344CB8AC3E}">
        <p14:creationId xmlns:p14="http://schemas.microsoft.com/office/powerpoint/2010/main" val="1220369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4EE7C-11A2-3D17-CA5A-91BB2ED3D54D}"/>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84A7BEBA-3D29-0F73-29E1-3A8D8DD82419}"/>
              </a:ext>
            </a:extLst>
          </p:cNvPr>
          <p:cNvSpPr>
            <a:spLocks noGrp="1"/>
          </p:cNvSpPr>
          <p:nvPr>
            <p:ph type="body" sz="quarter" idx="10"/>
          </p:nvPr>
        </p:nvSpPr>
        <p:spPr>
          <a:xfrm>
            <a:off x="362081" y="129943"/>
            <a:ext cx="9696319" cy="908430"/>
          </a:xfrm>
        </p:spPr>
        <p:txBody>
          <a:bodyPr/>
          <a:lstStyle/>
          <a:p>
            <a:r>
              <a:rPr lang="en-GB" dirty="0"/>
              <a:t>What is the growth mindset?</a:t>
            </a:r>
            <a:endParaRPr lang="en-GB" noProof="0" dirty="0"/>
          </a:p>
        </p:txBody>
      </p:sp>
      <p:sp>
        <p:nvSpPr>
          <p:cNvPr id="2" name="Text Placeholder 1">
            <a:extLst>
              <a:ext uri="{FF2B5EF4-FFF2-40B4-BE49-F238E27FC236}">
                <a16:creationId xmlns:a16="http://schemas.microsoft.com/office/drawing/2014/main" id="{7DF11EE1-1403-19BF-4784-B0FFB3E91481}"/>
              </a:ext>
            </a:extLst>
          </p:cNvPr>
          <p:cNvSpPr>
            <a:spLocks noGrp="1" noChangeArrowheads="1"/>
          </p:cNvSpPr>
          <p:nvPr>
            <p:ph type="body" sz="quarter" idx="11"/>
          </p:nvPr>
        </p:nvSpPr>
        <p:spPr bwMode="auto">
          <a:xfrm>
            <a:off x="195942" y="634081"/>
            <a:ext cx="6683829" cy="6093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nl-NL" sz="1400" dirty="0"/>
              <a:t>Een groeimindset is de overtuiging dat capaciteiten, intelligentie en vaardigheden geen vaste eigenschappen zijn, maar ontwikkeld kunnen worden door inzet, oefening en effectieve leerstrategieën. Mensen met een groeimindset zien uitdagingen als kansen om te groeien, beschouwen fouten als waardevolle feedback en tonen meer doorzettingsvermogen wanneer zij met moeilijkheden worden geconfronteerd.</a:t>
            </a:r>
          </a:p>
          <a:p>
            <a:pPr marL="0" indent="0">
              <a:buNone/>
            </a:pPr>
            <a:r>
              <a:rPr lang="nl-NL" sz="1400" b="1" dirty="0"/>
              <a:t>Overtuigingen en bijbehorend gedrag:</a:t>
            </a:r>
            <a:endParaRPr lang="nl-NL" sz="1400" dirty="0"/>
          </a:p>
          <a:p>
            <a:r>
              <a:rPr lang="nl-NL" sz="1400" b="1" dirty="0"/>
              <a:t>Vaardigheden kunnen zich ontwikkelen door inzet</a:t>
            </a:r>
            <a:br>
              <a:rPr lang="nl-NL" sz="1400" dirty="0"/>
            </a:br>
            <a:r>
              <a:rPr lang="nl-NL" sz="1400" dirty="0"/>
              <a:t>→ Vaardigheden en intelligentie staan niet vast; ze groeien door oefening en leren.</a:t>
            </a:r>
          </a:p>
          <a:p>
            <a:r>
              <a:rPr lang="nl-NL" sz="1400" b="1" dirty="0"/>
              <a:t>Omarmt uitdagingen</a:t>
            </a:r>
            <a:br>
              <a:rPr lang="nl-NL" sz="1400" dirty="0"/>
            </a:br>
            <a:r>
              <a:rPr lang="nl-NL" sz="1400" dirty="0"/>
              <a:t>→ Moeilijke situaties helpen je vooruit te komen, in plaats van iets om bang voor te zijn.</a:t>
            </a:r>
          </a:p>
          <a:p>
            <a:r>
              <a:rPr lang="nl-NL" sz="1400" b="1" dirty="0"/>
              <a:t>Fouten als leermomenten</a:t>
            </a:r>
            <a:br>
              <a:rPr lang="nl-NL" sz="1400" dirty="0"/>
            </a:br>
            <a:r>
              <a:rPr lang="nl-NL" sz="1400" dirty="0"/>
              <a:t>→ Vergissingen worden gezien als feedback om te verbeteren, niet als tekenen van falen.</a:t>
            </a:r>
          </a:p>
          <a:p>
            <a:r>
              <a:rPr lang="nl-NL" sz="1400" b="1" dirty="0"/>
              <a:t>Veerkracht en doorzettingsvermogen</a:t>
            </a:r>
            <a:br>
              <a:rPr lang="nl-NL" sz="1400" dirty="0"/>
            </a:br>
            <a:r>
              <a:rPr lang="nl-NL" sz="1400" dirty="0"/>
              <a:t>→ Blijf doorgaan wanneer het lastig wordt; dat versterkt je probleemoplossend vermogen.</a:t>
            </a:r>
          </a:p>
          <a:p>
            <a:r>
              <a:rPr lang="nl-NL" sz="1400" b="1" dirty="0"/>
              <a:t>Nieuwsgierigheid en motivatie</a:t>
            </a:r>
            <a:br>
              <a:rPr lang="nl-NL" sz="1400" dirty="0"/>
            </a:br>
            <a:r>
              <a:rPr lang="nl-NL" sz="1400" dirty="0"/>
              <a:t>→ Stimuleert het stellen van vragen en het verkennen van nieuwe kennis.</a:t>
            </a:r>
          </a:p>
          <a:p>
            <a:r>
              <a:rPr lang="nl-NL" sz="1400" b="1" dirty="0"/>
              <a:t>Betere resultaten</a:t>
            </a:r>
            <a:br>
              <a:rPr lang="nl-NL" sz="1400" dirty="0"/>
            </a:br>
            <a:r>
              <a:rPr lang="nl-NL" sz="1400" dirty="0"/>
              <a:t>→ Wordt vaak gekoppeld aan hogere prestaties en succes.</a:t>
            </a:r>
          </a:p>
          <a:p>
            <a:r>
              <a:rPr lang="nl-NL" sz="1400" b="1" dirty="0"/>
              <a:t>Minder stress en angst om te falen</a:t>
            </a:r>
            <a:br>
              <a:rPr lang="nl-NL" sz="1400" dirty="0"/>
            </a:br>
            <a:r>
              <a:rPr lang="nl-NL" sz="1400" dirty="0"/>
              <a:t>→ De focus ligt op vooruitgang, niet op perfectie.</a:t>
            </a:r>
          </a:p>
          <a:p>
            <a:r>
              <a:rPr lang="nl-NL" sz="1400" b="1" dirty="0"/>
              <a:t>Levenslang leren</a:t>
            </a:r>
            <a:br>
              <a:rPr lang="nl-NL" sz="1400" dirty="0"/>
            </a:br>
            <a:r>
              <a:rPr lang="nl-NL" sz="1400" dirty="0"/>
              <a:t>→ Je blijft je aanpassen aan veranderingen in een snel evoluerende wereld.</a:t>
            </a:r>
          </a:p>
        </p:txBody>
      </p:sp>
    </p:spTree>
    <p:extLst>
      <p:ext uri="{BB962C8B-B14F-4D97-AF65-F5344CB8AC3E}">
        <p14:creationId xmlns:p14="http://schemas.microsoft.com/office/powerpoint/2010/main" val="52411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FBFED-03CA-04D8-3E23-9219DCFBF3B5}"/>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65F83B57-AA37-C7AA-B8FE-D643FC5E79E7}"/>
              </a:ext>
            </a:extLst>
          </p:cNvPr>
          <p:cNvSpPr>
            <a:spLocks noGrp="1"/>
          </p:cNvSpPr>
          <p:nvPr>
            <p:ph type="body" sz="quarter" idx="11"/>
          </p:nvPr>
        </p:nvSpPr>
        <p:spPr>
          <a:xfrm>
            <a:off x="175021" y="253012"/>
            <a:ext cx="6213764" cy="800395"/>
          </a:xfrm>
        </p:spPr>
        <p:txBody>
          <a:bodyPr>
            <a:normAutofit/>
          </a:bodyPr>
          <a:lstStyle/>
          <a:p>
            <a:r>
              <a:rPr lang="sr-Latn-RS" sz="3600" dirty="0"/>
              <a:t>Wat zijn de verschillen?</a:t>
            </a:r>
            <a:endParaRPr lang="en-GB" noProof="0" dirty="0"/>
          </a:p>
        </p:txBody>
      </p:sp>
      <p:sp>
        <p:nvSpPr>
          <p:cNvPr id="3" name="Marcador de Posição do Texto 2">
            <a:extLst>
              <a:ext uri="{FF2B5EF4-FFF2-40B4-BE49-F238E27FC236}">
                <a16:creationId xmlns:a16="http://schemas.microsoft.com/office/drawing/2014/main" id="{F9BD2E5E-893B-0C7E-5287-09F3CB0C4C3E}"/>
              </a:ext>
            </a:extLst>
          </p:cNvPr>
          <p:cNvSpPr>
            <a:spLocks noGrp="1"/>
          </p:cNvSpPr>
          <p:nvPr>
            <p:ph type="body" sz="quarter" idx="13"/>
          </p:nvPr>
        </p:nvSpPr>
        <p:spPr>
          <a:xfrm>
            <a:off x="362079" y="1053407"/>
            <a:ext cx="5843229" cy="5405582"/>
          </a:xfrm>
        </p:spPr>
        <p:txBody>
          <a:bodyPr>
            <a:normAutofit/>
          </a:bodyPr>
          <a:lstStyle/>
          <a:p>
            <a:r>
              <a:rPr lang="nl-NL" sz="1600" dirty="0"/>
              <a:t>Het vergelijken van de twee mindsets laat zien hoe belangrijk een groeimindset is voor persoonlijke ontwikkeling. Het helpt mensen om te blijven leren en zich te blijven verbeteren in elke fase van het leven. Dit is in het bijzonder van belang voor </a:t>
            </a:r>
            <a:r>
              <a:rPr lang="nl-NL" sz="1600" i="1" dirty="0"/>
              <a:t>Levenslang Leren</a:t>
            </a:r>
            <a:r>
              <a:rPr lang="nl-NL" sz="1600" dirty="0"/>
              <a:t>, dat het hoofddoel is van het HERA-project. Geloven dat vaardigheden en capaciteiten kunnen groeien door inzet stimuleert leren, verbeteren en actieve deelname gedurende het hele leven.</a:t>
            </a:r>
          </a:p>
          <a:p>
            <a:r>
              <a:rPr lang="nl-NL" sz="1600" b="1" dirty="0"/>
              <a:t>Met welke mindset herken jij jezelf het meest?</a:t>
            </a:r>
            <a:br>
              <a:rPr lang="nl-NL" sz="1600" dirty="0"/>
            </a:br>
            <a:r>
              <a:rPr lang="nl-NL" sz="1600" dirty="0"/>
              <a:t>Analyseer jezelf en kies de mindset waarin jij je het meest herkent. Denk daarbij aan voorbeelden uit je eigen leven die jouw keuze onderbouwen.</a:t>
            </a:r>
          </a:p>
        </p:txBody>
      </p:sp>
      <p:sp>
        <p:nvSpPr>
          <p:cNvPr id="13" name="Text Placeholder 3">
            <a:extLst>
              <a:ext uri="{FF2B5EF4-FFF2-40B4-BE49-F238E27FC236}">
                <a16:creationId xmlns:a16="http://schemas.microsoft.com/office/drawing/2014/main" id="{458BB497-2922-4BB2-B23E-8303CA4FFE8C}"/>
              </a:ext>
            </a:extLst>
          </p:cNvPr>
          <p:cNvSpPr>
            <a:spLocks noGrp="1"/>
          </p:cNvSpPr>
          <p:nvPr>
            <p:ph type="body" sz="quarter" idx="14"/>
          </p:nvPr>
        </p:nvSpPr>
        <p:spPr>
          <a:xfrm>
            <a:off x="6799811" y="1053407"/>
            <a:ext cx="5030110" cy="5405582"/>
          </a:xfrm>
        </p:spPr>
        <p:txBody>
          <a:bodyPr/>
          <a:lstStyle/>
          <a:p>
            <a:endParaRPr lang="en-US" dirty="0"/>
          </a:p>
        </p:txBody>
      </p:sp>
      <p:graphicFrame>
        <p:nvGraphicFramePr>
          <p:cNvPr id="6" name="Table 5">
            <a:extLst>
              <a:ext uri="{FF2B5EF4-FFF2-40B4-BE49-F238E27FC236}">
                <a16:creationId xmlns:a16="http://schemas.microsoft.com/office/drawing/2014/main" id="{40B3F48C-E4A2-324B-3A69-D7329B0E9F22}"/>
              </a:ext>
            </a:extLst>
          </p:cNvPr>
          <p:cNvGraphicFramePr>
            <a:graphicFrameLocks noGrp="1"/>
          </p:cNvGraphicFramePr>
          <p:nvPr>
            <p:extLst>
              <p:ext uri="{D42A27DB-BD31-4B8C-83A1-F6EECF244321}">
                <p14:modId xmlns:p14="http://schemas.microsoft.com/office/powerpoint/2010/main" val="3937631773"/>
              </p:ext>
            </p:extLst>
          </p:nvPr>
        </p:nvGraphicFramePr>
        <p:xfrm>
          <a:off x="6735029" y="1053407"/>
          <a:ext cx="5281950" cy="5686005"/>
        </p:xfrm>
        <a:graphic>
          <a:graphicData uri="http://schemas.openxmlformats.org/drawingml/2006/table">
            <a:tbl>
              <a:tblPr firstRow="1" bandRow="1">
                <a:tableStyleId>{5C22544A-7EE6-4342-B048-85BDC9FD1C3A}</a:tableStyleId>
              </a:tblPr>
              <a:tblGrid>
                <a:gridCol w="2633418">
                  <a:extLst>
                    <a:ext uri="{9D8B030D-6E8A-4147-A177-3AD203B41FA5}">
                      <a16:colId xmlns:a16="http://schemas.microsoft.com/office/drawing/2014/main" val="1339967300"/>
                    </a:ext>
                  </a:extLst>
                </a:gridCol>
                <a:gridCol w="2648532">
                  <a:extLst>
                    <a:ext uri="{9D8B030D-6E8A-4147-A177-3AD203B41FA5}">
                      <a16:colId xmlns:a16="http://schemas.microsoft.com/office/drawing/2014/main" val="1397491081"/>
                    </a:ext>
                  </a:extLst>
                </a:gridCol>
              </a:tblGrid>
              <a:tr h="499951">
                <a:tc>
                  <a:txBody>
                    <a:bodyPr/>
                    <a:lstStyle/>
                    <a:p>
                      <a:pPr algn="ctr"/>
                      <a:r>
                        <a:rPr lang="sr-Latn-RS"/>
                        <a:t>Vaste mindset</a:t>
                      </a:r>
                      <a:endParaRPr lang="el-GR" sz="1600" dirty="0">
                        <a:latin typeface="+mj-lt"/>
                      </a:endParaRPr>
                    </a:p>
                  </a:txBody>
                  <a:tcPr>
                    <a:solidFill>
                      <a:srgbClr val="E95426"/>
                    </a:solidFill>
                  </a:tcPr>
                </a:tc>
                <a:tc>
                  <a:txBody>
                    <a:bodyPr/>
                    <a:lstStyle/>
                    <a:p>
                      <a:pPr algn="ctr"/>
                      <a:r>
                        <a:rPr lang="sr-Latn-RS" dirty="0"/>
                        <a:t>Groeimindset</a:t>
                      </a:r>
                      <a:endParaRPr lang="el-GR" sz="1600" dirty="0">
                        <a:latin typeface="+mj-lt"/>
                      </a:endParaRPr>
                    </a:p>
                  </a:txBody>
                  <a:tcPr>
                    <a:solidFill>
                      <a:srgbClr val="E95426"/>
                    </a:solidFill>
                  </a:tcPr>
                </a:tc>
                <a:extLst>
                  <a:ext uri="{0D108BD9-81ED-4DB2-BD59-A6C34878D82A}">
                    <a16:rowId xmlns:a16="http://schemas.microsoft.com/office/drawing/2014/main" val="2207417163"/>
                  </a:ext>
                </a:extLst>
              </a:tr>
              <a:tr h="1275778">
                <a:tc>
                  <a:txBody>
                    <a:bodyPr/>
                    <a:lstStyle/>
                    <a:p>
                      <a:pPr marL="285750" indent="-285750" algn="l">
                        <a:buFont typeface="Arial" panose="020B0604020202020204" pitchFamily="34" charset="0"/>
                        <a:buChar char="•"/>
                      </a:pPr>
                      <a:r>
                        <a:rPr lang="nl-NL" dirty="0"/>
                        <a:t>Gelooft dat capaciteiten en intelligentie vaststaan.</a:t>
                      </a:r>
                      <a:endParaRPr lang="el-GR" sz="1600" dirty="0">
                        <a:solidFill>
                          <a:schemeClr val="bg1"/>
                        </a:solidFill>
                        <a:latin typeface="+mj-lt"/>
                      </a:endParaRPr>
                    </a:p>
                  </a:txBody>
                  <a:tcPr>
                    <a:solidFill>
                      <a:srgbClr val="E280AC"/>
                    </a:solidFill>
                  </a:tcPr>
                </a:tc>
                <a:tc>
                  <a:txBody>
                    <a:bodyPr/>
                    <a:lstStyle/>
                    <a:p>
                      <a:pPr marL="285750" indent="-285750" algn="l">
                        <a:buFont typeface="Arial" panose="020B0604020202020204" pitchFamily="34" charset="0"/>
                        <a:buChar char="•"/>
                      </a:pPr>
                      <a:r>
                        <a:rPr lang="nl-NL" dirty="0"/>
                        <a:t>Gelooft dat capaciteiten ontwikkeld kunnen worden door inzet en leren.</a:t>
                      </a:r>
                      <a:endParaRPr lang="el-GR" sz="1600" dirty="0">
                        <a:solidFill>
                          <a:schemeClr val="bg1"/>
                        </a:solidFill>
                        <a:latin typeface="+mj-lt"/>
                      </a:endParaRPr>
                    </a:p>
                  </a:txBody>
                  <a:tcPr>
                    <a:solidFill>
                      <a:srgbClr val="E280AC"/>
                    </a:solidFill>
                  </a:tcPr>
                </a:tc>
                <a:extLst>
                  <a:ext uri="{0D108BD9-81ED-4DB2-BD59-A6C34878D82A}">
                    <a16:rowId xmlns:a16="http://schemas.microsoft.com/office/drawing/2014/main" val="2010190960"/>
                  </a:ext>
                </a:extLst>
              </a:tr>
              <a:tr h="1223618">
                <a:tc>
                  <a:txBody>
                    <a:bodyPr/>
                    <a:lstStyle/>
                    <a:p>
                      <a:pPr marL="285750" indent="-285750" algn="l">
                        <a:buFont typeface="Arial" panose="020B0604020202020204" pitchFamily="34" charset="0"/>
                        <a:buChar char="•"/>
                      </a:pPr>
                      <a:r>
                        <a:rPr lang="nl-NL" dirty="0"/>
                        <a:t>Vermijdt uitdagingen om falen te voorkomen.</a:t>
                      </a:r>
                      <a:endParaRPr lang="el-GR" sz="1600" dirty="0">
                        <a:solidFill>
                          <a:schemeClr val="bg1"/>
                        </a:solidFill>
                        <a:latin typeface="+mj-lt"/>
                      </a:endParaRPr>
                    </a:p>
                  </a:txBody>
                  <a:tcPr>
                    <a:solidFill>
                      <a:srgbClr val="E280AC"/>
                    </a:solidFill>
                  </a:tcPr>
                </a:tc>
                <a:tc>
                  <a:txBody>
                    <a:bodyPr/>
                    <a:lstStyle/>
                    <a:p>
                      <a:pPr marL="285750" indent="-285750" algn="l">
                        <a:buFont typeface="Arial" panose="020B0604020202020204" pitchFamily="34" charset="0"/>
                        <a:buChar char="•"/>
                      </a:pPr>
                      <a:r>
                        <a:rPr lang="nl-NL" dirty="0"/>
                        <a:t>Omarmt uitdagingen als kansen om te verbeteren.</a:t>
                      </a:r>
                      <a:endParaRPr lang="el-GR" sz="1600" dirty="0">
                        <a:solidFill>
                          <a:schemeClr val="bg1"/>
                        </a:solidFill>
                        <a:latin typeface="+mj-lt"/>
                      </a:endParaRPr>
                    </a:p>
                  </a:txBody>
                  <a:tcPr>
                    <a:solidFill>
                      <a:srgbClr val="E280AC"/>
                    </a:solidFill>
                  </a:tcPr>
                </a:tc>
                <a:extLst>
                  <a:ext uri="{0D108BD9-81ED-4DB2-BD59-A6C34878D82A}">
                    <a16:rowId xmlns:a16="http://schemas.microsoft.com/office/drawing/2014/main" val="3295927434"/>
                  </a:ext>
                </a:extLst>
              </a:tr>
              <a:tr h="1275778">
                <a:tc>
                  <a:txBody>
                    <a:bodyPr/>
                    <a:lstStyle/>
                    <a:p>
                      <a:pPr marL="285750" indent="-285750" algn="l">
                        <a:buFont typeface="Arial" panose="020B0604020202020204" pitchFamily="34" charset="0"/>
                        <a:buChar char="•"/>
                      </a:pPr>
                      <a:r>
                        <a:rPr lang="nl-NL" dirty="0"/>
                        <a:t>Ziet fouten als bewijs van beperkingen.</a:t>
                      </a:r>
                      <a:endParaRPr lang="el-GR" sz="1600" dirty="0">
                        <a:solidFill>
                          <a:schemeClr val="bg1"/>
                        </a:solidFill>
                        <a:latin typeface="+mj-lt"/>
                      </a:endParaRPr>
                    </a:p>
                  </a:txBody>
                  <a:tcPr>
                    <a:solidFill>
                      <a:srgbClr val="E280AC"/>
                    </a:solidFill>
                  </a:tcPr>
                </a:tc>
                <a:tc>
                  <a:txBody>
                    <a:bodyPr/>
                    <a:lstStyle/>
                    <a:p>
                      <a:pPr marL="285750" indent="-285750" algn="l">
                        <a:buFont typeface="Arial" panose="020B0604020202020204" pitchFamily="34" charset="0"/>
                        <a:buChar char="•"/>
                      </a:pPr>
                      <a:r>
                        <a:rPr lang="nl-NL" dirty="0"/>
                        <a:t>Ziet fouten als waardevolle lessen.</a:t>
                      </a:r>
                      <a:endParaRPr lang="el-GR" sz="1600" dirty="0">
                        <a:solidFill>
                          <a:schemeClr val="bg1"/>
                        </a:solidFill>
                        <a:latin typeface="+mj-lt"/>
                      </a:endParaRPr>
                    </a:p>
                  </a:txBody>
                  <a:tcPr>
                    <a:solidFill>
                      <a:srgbClr val="E280AC"/>
                    </a:solidFill>
                  </a:tcPr>
                </a:tc>
                <a:extLst>
                  <a:ext uri="{0D108BD9-81ED-4DB2-BD59-A6C34878D82A}">
                    <a16:rowId xmlns:a16="http://schemas.microsoft.com/office/drawing/2014/main" val="1433133062"/>
                  </a:ext>
                </a:extLst>
              </a:tr>
              <a:tr h="1223618">
                <a:tc>
                  <a:txBody>
                    <a:bodyPr/>
                    <a:lstStyle/>
                    <a:p>
                      <a:pPr marL="285750" indent="-285750" algn="l">
                        <a:buFont typeface="Arial" panose="020B0604020202020204" pitchFamily="34" charset="0"/>
                        <a:buChar char="•"/>
                      </a:pPr>
                      <a:r>
                        <a:rPr lang="nl-NL" dirty="0"/>
                        <a:t>Geeft snel op bij moeilijkheden.</a:t>
                      </a:r>
                      <a:endParaRPr lang="el-GR" sz="1600" dirty="0">
                        <a:solidFill>
                          <a:schemeClr val="bg1"/>
                        </a:solidFill>
                        <a:latin typeface="+mj-lt"/>
                      </a:endParaRPr>
                    </a:p>
                  </a:txBody>
                  <a:tcPr>
                    <a:solidFill>
                      <a:srgbClr val="E280AC"/>
                    </a:solidFill>
                  </a:tcPr>
                </a:tc>
                <a:tc>
                  <a:txBody>
                    <a:bodyPr/>
                    <a:lstStyle/>
                    <a:p>
                      <a:pPr marL="285750" indent="-285750" algn="l">
                        <a:buFont typeface="Arial" panose="020B0604020202020204" pitchFamily="34" charset="0"/>
                        <a:buChar char="•"/>
                      </a:pPr>
                      <a:r>
                        <a:rPr lang="nl-NL" dirty="0"/>
                        <a:t>Zet door bij obstakels met veerkracht.</a:t>
                      </a:r>
                      <a:endParaRPr lang="el-GR" sz="1600" dirty="0">
                        <a:solidFill>
                          <a:schemeClr val="bg1"/>
                        </a:solidFill>
                        <a:latin typeface="+mj-lt"/>
                      </a:endParaRPr>
                    </a:p>
                  </a:txBody>
                  <a:tcPr>
                    <a:solidFill>
                      <a:srgbClr val="E280AC"/>
                    </a:solidFill>
                  </a:tcPr>
                </a:tc>
                <a:extLst>
                  <a:ext uri="{0D108BD9-81ED-4DB2-BD59-A6C34878D82A}">
                    <a16:rowId xmlns:a16="http://schemas.microsoft.com/office/drawing/2014/main" val="337573977"/>
                  </a:ext>
                </a:extLst>
              </a:tr>
            </a:tbl>
          </a:graphicData>
        </a:graphic>
      </p:graphicFrame>
    </p:spTree>
    <p:extLst>
      <p:ext uri="{BB962C8B-B14F-4D97-AF65-F5344CB8AC3E}">
        <p14:creationId xmlns:p14="http://schemas.microsoft.com/office/powerpoint/2010/main" val="2897576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62393-DD56-3560-4197-D4B499DF257A}"/>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43CB6EE-F9A2-FBB6-5F8B-A8FF2DA68EDF}"/>
              </a:ext>
            </a:extLst>
          </p:cNvPr>
          <p:cNvSpPr>
            <a:spLocks noGrp="1"/>
          </p:cNvSpPr>
          <p:nvPr>
            <p:ph type="body" sz="quarter" idx="10"/>
          </p:nvPr>
        </p:nvSpPr>
        <p:spPr>
          <a:xfrm>
            <a:off x="408709" y="177337"/>
            <a:ext cx="9547732" cy="483986"/>
          </a:xfrm>
        </p:spPr>
        <p:txBody>
          <a:bodyPr/>
          <a:lstStyle/>
          <a:p>
            <a:r>
              <a:rPr lang="nl-NL" dirty="0"/>
              <a:t>De invloed van overtuigingen over ouder worden op leren</a:t>
            </a:r>
            <a:endParaRPr lang="en-GB" noProof="0" dirty="0"/>
          </a:p>
        </p:txBody>
      </p:sp>
      <p:sp>
        <p:nvSpPr>
          <p:cNvPr id="3" name="Marcador de Posição do Texto 2">
            <a:extLst>
              <a:ext uri="{FF2B5EF4-FFF2-40B4-BE49-F238E27FC236}">
                <a16:creationId xmlns:a16="http://schemas.microsoft.com/office/drawing/2014/main" id="{3624516F-291C-E169-67D5-5C53346B7B13}"/>
              </a:ext>
            </a:extLst>
          </p:cNvPr>
          <p:cNvSpPr>
            <a:spLocks noGrp="1"/>
          </p:cNvSpPr>
          <p:nvPr>
            <p:ph type="body" sz="quarter" idx="14"/>
          </p:nvPr>
        </p:nvSpPr>
        <p:spPr>
          <a:xfrm>
            <a:off x="359454" y="1338943"/>
            <a:ext cx="11086311" cy="5341719"/>
          </a:xfrm>
        </p:spPr>
        <p:txBody>
          <a:bodyPr lIns="91440" tIns="45720" rIns="91440" bIns="45720" anchor="t"/>
          <a:lstStyle/>
          <a:p>
            <a:r>
              <a:rPr lang="nl-NL" dirty="0"/>
              <a:t>Overtuigingen over ouder worden kunnen een sterke invloed hebben op hoe mensen leren in verschillende levensfasen. Als individuen zich door deze overtuigingen laten leiden, kunnen zij hun eigen kansen op groei en leren beperken.</a:t>
            </a:r>
            <a:endParaRPr lang="en-US" dirty="0"/>
          </a:p>
          <a:p>
            <a:endParaRPr lang="en-150" dirty="0"/>
          </a:p>
          <a:p>
            <a:endParaRPr lang="en-150" dirty="0"/>
          </a:p>
          <a:p>
            <a:endParaRPr lang="en-150" dirty="0"/>
          </a:p>
          <a:p>
            <a:endParaRPr lang="en-150" dirty="0"/>
          </a:p>
          <a:p>
            <a:endParaRPr lang="en-150" dirty="0"/>
          </a:p>
          <a:p>
            <a:endParaRPr lang="en-150" dirty="0"/>
          </a:p>
          <a:p>
            <a:endParaRPr lang="en-150" dirty="0"/>
          </a:p>
          <a:p>
            <a:endParaRPr lang="en-150" dirty="0"/>
          </a:p>
          <a:p>
            <a:r>
              <a:rPr lang="en-US" dirty="0"/>
              <a:t>. </a:t>
            </a:r>
          </a:p>
        </p:txBody>
      </p:sp>
      <p:graphicFrame>
        <p:nvGraphicFramePr>
          <p:cNvPr id="8" name="Diagram 7">
            <a:extLst>
              <a:ext uri="{FF2B5EF4-FFF2-40B4-BE49-F238E27FC236}">
                <a16:creationId xmlns:a16="http://schemas.microsoft.com/office/drawing/2014/main" id="{7CFF089A-5001-3891-1619-1117C53DBCE4}"/>
              </a:ext>
            </a:extLst>
          </p:cNvPr>
          <p:cNvGraphicFramePr/>
          <p:nvPr>
            <p:extLst>
              <p:ext uri="{D42A27DB-BD31-4B8C-83A1-F6EECF244321}">
                <p14:modId xmlns:p14="http://schemas.microsoft.com/office/powerpoint/2010/main" val="53687325"/>
              </p:ext>
            </p:extLst>
          </p:nvPr>
        </p:nvGraphicFramePr>
        <p:xfrm>
          <a:off x="1529017" y="1738745"/>
          <a:ext cx="7559565" cy="47182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87343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E0EB5-9EBE-D4A2-BEA0-E8E83D451CF8}"/>
            </a:ext>
          </a:extLst>
        </p:cNvPr>
        <p:cNvGrpSpPr/>
        <p:nvPr/>
      </p:nvGrpSpPr>
      <p:grpSpPr>
        <a:xfrm>
          <a:off x="0" y="0"/>
          <a:ext cx="0" cy="0"/>
          <a:chOff x="0" y="0"/>
          <a:chExt cx="0" cy="0"/>
        </a:xfrm>
      </p:grpSpPr>
      <p:sp>
        <p:nvSpPr>
          <p:cNvPr id="9" name="Marcador de Posição do Texto 2">
            <a:extLst>
              <a:ext uri="{FF2B5EF4-FFF2-40B4-BE49-F238E27FC236}">
                <a16:creationId xmlns:a16="http://schemas.microsoft.com/office/drawing/2014/main" id="{79019818-3A34-E12D-9FFC-5FE9869183B4}"/>
              </a:ext>
            </a:extLst>
          </p:cNvPr>
          <p:cNvSpPr>
            <a:spLocks noGrp="1"/>
          </p:cNvSpPr>
          <p:nvPr>
            <p:ph type="body" sz="quarter" idx="13"/>
          </p:nvPr>
        </p:nvSpPr>
        <p:spPr>
          <a:xfrm>
            <a:off x="215899" y="1053407"/>
            <a:ext cx="5664200" cy="5405438"/>
          </a:xfrm>
        </p:spPr>
        <p:txBody>
          <a:bodyPr lIns="91440" tIns="45720" rIns="91440" bIns="45720" anchor="t"/>
          <a:lstStyle/>
          <a:p>
            <a:r>
              <a:rPr lang="nl-NL" sz="1600" dirty="0"/>
              <a:t>De manier waarop we over ouder worden denken, bepaalt hoe we het leven benaderen. Overtuigingen werken als een filter: ze beïnvloeden hoe we uitdagingen zien, hoeveel inzet we bereid zijn te leveren en hoe we ons voelen wanneer we iets nieuws leren. Deze gedachten sturen onze keuzes en ons gedrag.</a:t>
            </a:r>
          </a:p>
          <a:p>
            <a:r>
              <a:rPr lang="nl-NL" sz="1600" b="1" dirty="0"/>
              <a:t>Cognitieve interpretatie:</a:t>
            </a:r>
            <a:br>
              <a:rPr lang="nl-NL" sz="1600" dirty="0"/>
            </a:br>
            <a:r>
              <a:rPr lang="nl-NL" sz="1600" dirty="0"/>
              <a:t>Mensen interpreteren uitdagingen op basis van hun overtuigingen.</a:t>
            </a:r>
          </a:p>
          <a:p>
            <a:r>
              <a:rPr lang="nl-NL" sz="1600" b="1" dirty="0"/>
              <a:t>Motivatie en inzet:</a:t>
            </a:r>
            <a:br>
              <a:rPr lang="nl-NL" sz="1600" dirty="0"/>
            </a:br>
            <a:r>
              <a:rPr lang="nl-NL" sz="1600" dirty="0"/>
              <a:t>Overtuigingen bepalen hoeveel moeite iemand wil doen om te leren.</a:t>
            </a:r>
          </a:p>
          <a:p>
            <a:r>
              <a:rPr lang="nl-NL" sz="1600" b="1" dirty="0"/>
              <a:t>Emotionele reactie:</a:t>
            </a:r>
            <a:br>
              <a:rPr lang="nl-NL" sz="1600" dirty="0"/>
            </a:br>
            <a:r>
              <a:rPr lang="nl-NL" sz="1600" dirty="0"/>
              <a:t>Negatieve overtuigingen kunnen angst, spanning of frustratie oproepen bij nieuwe leerervaringen.</a:t>
            </a:r>
          </a:p>
          <a:p>
            <a:r>
              <a:rPr lang="nl-NL" sz="1600" b="1" dirty="0"/>
              <a:t>Gedragskeuzes:</a:t>
            </a:r>
            <a:br>
              <a:rPr lang="nl-NL" sz="1600" dirty="0"/>
            </a:br>
            <a:r>
              <a:rPr lang="nl-NL" sz="1600" dirty="0"/>
              <a:t>Overtuigingen beïnvloeden de activiteiten waarin we ons willen engageren.</a:t>
            </a:r>
          </a:p>
          <a:p>
            <a:r>
              <a:rPr lang="nl-NL" sz="1600" b="1" dirty="0"/>
              <a:t>Versterkingscyclus:</a:t>
            </a:r>
            <a:br>
              <a:rPr lang="nl-NL" sz="1600" dirty="0"/>
            </a:br>
            <a:r>
              <a:rPr lang="nl-NL" sz="1600" dirty="0"/>
              <a:t>Succes en falen versterken bestaande overtuigingen.</a:t>
            </a:r>
          </a:p>
        </p:txBody>
      </p:sp>
      <p:sp>
        <p:nvSpPr>
          <p:cNvPr id="44" name="Text Placeholder 43">
            <a:extLst>
              <a:ext uri="{FF2B5EF4-FFF2-40B4-BE49-F238E27FC236}">
                <a16:creationId xmlns:a16="http://schemas.microsoft.com/office/drawing/2014/main" id="{84679679-2F08-C121-CD53-0C7E7350086F}"/>
              </a:ext>
            </a:extLst>
          </p:cNvPr>
          <p:cNvSpPr>
            <a:spLocks noGrp="1"/>
          </p:cNvSpPr>
          <p:nvPr>
            <p:ph type="body" sz="quarter" idx="14"/>
          </p:nvPr>
        </p:nvSpPr>
        <p:spPr/>
        <p:txBody>
          <a:bodyPr/>
          <a:lstStyle/>
          <a:p>
            <a:endParaRPr lang="en-US"/>
          </a:p>
        </p:txBody>
      </p:sp>
      <p:sp>
        <p:nvSpPr>
          <p:cNvPr id="2" name="Marcador de Posição do Texto 1">
            <a:extLst>
              <a:ext uri="{FF2B5EF4-FFF2-40B4-BE49-F238E27FC236}">
                <a16:creationId xmlns:a16="http://schemas.microsoft.com/office/drawing/2014/main" id="{47FCF663-55DE-0749-14FE-1B47C393BED0}"/>
              </a:ext>
            </a:extLst>
          </p:cNvPr>
          <p:cNvSpPr txBox="1">
            <a:spLocks/>
          </p:cNvSpPr>
          <p:nvPr/>
        </p:nvSpPr>
        <p:spPr>
          <a:xfrm>
            <a:off x="408709" y="177337"/>
            <a:ext cx="9547732" cy="4839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r-Latn-RS" sz="3200" b="1" dirty="0">
                <a:solidFill>
                  <a:srgbClr val="E64424"/>
                </a:solidFill>
              </a:rPr>
              <a:t>Negatieve impact</a:t>
            </a:r>
            <a:endParaRPr lang="en-GB" sz="3200" b="1" dirty="0">
              <a:solidFill>
                <a:srgbClr val="E64424"/>
              </a:solidFill>
            </a:endParaRPr>
          </a:p>
        </p:txBody>
      </p:sp>
    </p:spTree>
    <p:extLst>
      <p:ext uri="{BB962C8B-B14F-4D97-AF65-F5344CB8AC3E}">
        <p14:creationId xmlns:p14="http://schemas.microsoft.com/office/powerpoint/2010/main" val="3813559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2A4C6-0D53-D03A-B3BB-36A7A561D87A}"/>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8B560FAB-D81A-A80E-9A3D-20504B63D8F0}"/>
              </a:ext>
            </a:extLst>
          </p:cNvPr>
          <p:cNvSpPr>
            <a:spLocks noGrp="1"/>
          </p:cNvSpPr>
          <p:nvPr>
            <p:ph type="body" sz="quarter" idx="14"/>
          </p:nvPr>
        </p:nvSpPr>
        <p:spPr>
          <a:xfrm>
            <a:off x="6854240" y="1140492"/>
            <a:ext cx="5030110" cy="5405582"/>
          </a:xfrm>
        </p:spPr>
        <p:txBody>
          <a:bodyPr/>
          <a:lstStyle/>
          <a:p>
            <a:r>
              <a:rPr lang="nl-NL" sz="1600" dirty="0"/>
              <a:t>Het is belangrijk om te erkennen dat het brein gedurende het hele leven in staat blijft om te leren en zich aan te passen. Dit inzicht stimuleert betrokkenheid, doorzettingsvermogen en de bereidheid om nieuwe kennis op te doen. Dergelijke overtuigingen hebben een positieve invloed op leerresultaten, deelname en persoonlijke groei gedurende het hele leven. Door de rol van overtuigingen over ouder worden te waarderen, kunnen zowel docenten als lerenden strategieën ontwikkelen die blijvend leren op elke leeftijd bevorderen.</a:t>
            </a:r>
            <a:endParaRPr lang="en-GB" sz="1600" dirty="0"/>
          </a:p>
        </p:txBody>
      </p:sp>
      <p:graphicFrame>
        <p:nvGraphicFramePr>
          <p:cNvPr id="15" name="Diagram 3">
            <a:extLst>
              <a:ext uri="{FF2B5EF4-FFF2-40B4-BE49-F238E27FC236}">
                <a16:creationId xmlns:a16="http://schemas.microsoft.com/office/drawing/2014/main" id="{FEA085C1-3A85-7F7B-E3C7-8C8DF534C03D}"/>
              </a:ext>
            </a:extLst>
          </p:cNvPr>
          <p:cNvGraphicFramePr/>
          <p:nvPr>
            <p:extLst>
              <p:ext uri="{D42A27DB-BD31-4B8C-83A1-F6EECF244321}">
                <p14:modId xmlns:p14="http://schemas.microsoft.com/office/powerpoint/2010/main" val="2783496458"/>
              </p:ext>
            </p:extLst>
          </p:nvPr>
        </p:nvGraphicFramePr>
        <p:xfrm>
          <a:off x="5880099" y="2554752"/>
          <a:ext cx="6592900" cy="46143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TextBox 24">
            <a:extLst>
              <a:ext uri="{FF2B5EF4-FFF2-40B4-BE49-F238E27FC236}">
                <a16:creationId xmlns:a16="http://schemas.microsoft.com/office/drawing/2014/main" id="{5BA168E1-4EE5-C1E1-D757-22E4C971B06E}"/>
              </a:ext>
            </a:extLst>
          </p:cNvPr>
          <p:cNvSpPr txBox="1"/>
          <p:nvPr/>
        </p:nvSpPr>
        <p:spPr>
          <a:xfrm>
            <a:off x="9523206" y="4751026"/>
            <a:ext cx="2517847" cy="830997"/>
          </a:xfrm>
          <a:prstGeom prst="rect">
            <a:avLst/>
          </a:prstGeom>
          <a:noFill/>
        </p:spPr>
        <p:txBody>
          <a:bodyPr wrap="square" rtlCol="0">
            <a:spAutoFit/>
          </a:bodyPr>
          <a:lstStyle/>
          <a:p>
            <a:pPr lvl="0"/>
            <a:r>
              <a:rPr lang="nl-NL" sz="1600" b="1" dirty="0">
                <a:solidFill>
                  <a:prstClr val="white"/>
                </a:solidFill>
                <a:latin typeface="Calibri" panose="020F0502020204030204"/>
              </a:rPr>
              <a:t>Erkennen dat het brein het hele leven kan blijven leren en zich kan aanpassen</a:t>
            </a:r>
            <a:endParaRPr lang="en-150" sz="1600" b="1" dirty="0">
              <a:solidFill>
                <a:prstClr val="white"/>
              </a:solidFill>
              <a:latin typeface="Calibri" panose="020F0502020204030204"/>
            </a:endParaRPr>
          </a:p>
        </p:txBody>
      </p:sp>
      <p:sp>
        <p:nvSpPr>
          <p:cNvPr id="2" name="Marcador de Posição do Texto 1">
            <a:extLst>
              <a:ext uri="{FF2B5EF4-FFF2-40B4-BE49-F238E27FC236}">
                <a16:creationId xmlns:a16="http://schemas.microsoft.com/office/drawing/2014/main" id="{F15901E3-3955-E1E8-CB66-1BD9BCAAB3D7}"/>
              </a:ext>
            </a:extLst>
          </p:cNvPr>
          <p:cNvSpPr txBox="1">
            <a:spLocks/>
          </p:cNvSpPr>
          <p:nvPr/>
        </p:nvSpPr>
        <p:spPr>
          <a:xfrm>
            <a:off x="6096000" y="177337"/>
            <a:ext cx="3860441" cy="4839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sr-Latn-RS" b="1" dirty="0">
                <a:solidFill>
                  <a:schemeClr val="bg1"/>
                </a:solidFill>
              </a:rPr>
              <a:t>Focus op het positieve</a:t>
            </a:r>
            <a:endParaRPr lang="en-GB" b="1" dirty="0">
              <a:solidFill>
                <a:schemeClr val="bg1"/>
              </a:solidFill>
            </a:endParaRPr>
          </a:p>
        </p:txBody>
      </p:sp>
    </p:spTree>
    <p:extLst>
      <p:ext uri="{BB962C8B-B14F-4D97-AF65-F5344CB8AC3E}">
        <p14:creationId xmlns:p14="http://schemas.microsoft.com/office/powerpoint/2010/main" val="15467135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2128F-07B1-DEA4-0F70-313BE7BE062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B444470-A6E5-85C8-D18B-3B80636F7087}"/>
              </a:ext>
            </a:extLst>
          </p:cNvPr>
          <p:cNvSpPr>
            <a:spLocks noGrp="1"/>
          </p:cNvSpPr>
          <p:nvPr>
            <p:ph type="body" sz="quarter" idx="10"/>
          </p:nvPr>
        </p:nvSpPr>
        <p:spPr>
          <a:xfrm>
            <a:off x="432261" y="3142210"/>
            <a:ext cx="7916980" cy="1762299"/>
          </a:xfrm>
        </p:spPr>
        <p:txBody>
          <a:bodyPr/>
          <a:lstStyle/>
          <a:p>
            <a:r>
              <a:rPr lang="nl-NL" dirty="0"/>
              <a:t>UNIT 1.2: Levenslang leren op elke leeftijd</a:t>
            </a:r>
            <a:endParaRPr lang="en-GB" noProof="0" dirty="0"/>
          </a:p>
        </p:txBody>
      </p:sp>
    </p:spTree>
    <p:extLst>
      <p:ext uri="{BB962C8B-B14F-4D97-AF65-F5344CB8AC3E}">
        <p14:creationId xmlns:p14="http://schemas.microsoft.com/office/powerpoint/2010/main" val="3565469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5F4F8-3545-51EE-033A-987D31FC8646}"/>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D5EB91D3-365A-41F3-154A-4B2DDA6D8972}"/>
              </a:ext>
            </a:extLst>
          </p:cNvPr>
          <p:cNvSpPr>
            <a:spLocks noGrp="1"/>
          </p:cNvSpPr>
          <p:nvPr>
            <p:ph type="body" sz="quarter" idx="10"/>
          </p:nvPr>
        </p:nvSpPr>
        <p:spPr>
          <a:xfrm>
            <a:off x="145976" y="185123"/>
            <a:ext cx="6052574" cy="483986"/>
          </a:xfrm>
        </p:spPr>
        <p:txBody>
          <a:bodyPr/>
          <a:lstStyle/>
          <a:p>
            <a:r>
              <a:rPr lang="sr-Latn-RS" dirty="0"/>
              <a:t>Voordelen van levenslang leren</a:t>
            </a:r>
            <a:endParaRPr lang="en-GB" dirty="0"/>
          </a:p>
        </p:txBody>
      </p:sp>
      <p:sp>
        <p:nvSpPr>
          <p:cNvPr id="3" name="Marcador de Posição do Texto 2">
            <a:extLst>
              <a:ext uri="{FF2B5EF4-FFF2-40B4-BE49-F238E27FC236}">
                <a16:creationId xmlns:a16="http://schemas.microsoft.com/office/drawing/2014/main" id="{84F1BF4C-449C-C1FF-2D58-673B25740BF8}"/>
              </a:ext>
            </a:extLst>
          </p:cNvPr>
          <p:cNvSpPr>
            <a:spLocks noGrp="1"/>
          </p:cNvSpPr>
          <p:nvPr>
            <p:ph type="body" sz="quarter" idx="11"/>
          </p:nvPr>
        </p:nvSpPr>
        <p:spPr>
          <a:xfrm>
            <a:off x="145976" y="1116784"/>
            <a:ext cx="6548172" cy="5305861"/>
          </a:xfrm>
        </p:spPr>
        <p:txBody>
          <a:bodyPr/>
          <a:lstStyle/>
          <a:p>
            <a:pPr>
              <a:buClr>
                <a:srgbClr val="E64424"/>
              </a:buClr>
            </a:pPr>
            <a:r>
              <a:rPr lang="nl-NL" sz="2400" dirty="0"/>
              <a:t>Verbeter je mentale gezondheid: je houdt je brein actief en verkleint het risico op cognitieve achteruitgang en dementie. </a:t>
            </a:r>
            <a:endParaRPr lang="sr-Latn-RS" sz="2400" dirty="0"/>
          </a:p>
          <a:p>
            <a:pPr>
              <a:buClr>
                <a:srgbClr val="E64424"/>
              </a:buClr>
            </a:pPr>
            <a:r>
              <a:rPr lang="nl-NL" sz="2400" dirty="0"/>
              <a:t>Versterk je geheugen en je probleemoplossend vermogen.</a:t>
            </a:r>
            <a:endParaRPr lang="sr-Latn-RS" sz="2400" dirty="0"/>
          </a:p>
          <a:p>
            <a:pPr>
              <a:buClr>
                <a:srgbClr val="E64424"/>
              </a:buClr>
            </a:pPr>
            <a:r>
              <a:rPr lang="nl-NL" sz="2400" dirty="0"/>
              <a:t>Begrijp de wereld om je heen beter. </a:t>
            </a:r>
            <a:endParaRPr lang="sr-Latn-RS" sz="2400" dirty="0"/>
          </a:p>
          <a:p>
            <a:pPr>
              <a:buClr>
                <a:srgbClr val="E64424"/>
              </a:buClr>
            </a:pPr>
            <a:r>
              <a:rPr lang="nl-NL" sz="2400" dirty="0"/>
              <a:t>Je zelfvertrouwen en eigenwaarde groeien. </a:t>
            </a:r>
            <a:endParaRPr lang="sr-Latn-RS" sz="2400" dirty="0"/>
          </a:p>
          <a:p>
            <a:pPr>
              <a:buClr>
                <a:srgbClr val="E64424"/>
              </a:buClr>
            </a:pPr>
            <a:r>
              <a:rPr lang="nl-NL" sz="2400" dirty="0"/>
              <a:t>Stimuleert actief ouder worden. </a:t>
            </a:r>
            <a:endParaRPr lang="sr-Latn-RS" sz="2400" dirty="0"/>
          </a:p>
          <a:p>
            <a:pPr>
              <a:buClr>
                <a:srgbClr val="E64424"/>
              </a:buClr>
            </a:pPr>
            <a:r>
              <a:rPr lang="nl-NL" sz="2400" dirty="0"/>
              <a:t>Bestrijdt depressie en eenzaamheid door zin en doel te bieden.</a:t>
            </a:r>
            <a:endParaRPr lang="en-GB" sz="2400" dirty="0"/>
          </a:p>
        </p:txBody>
      </p:sp>
      <p:pic>
        <p:nvPicPr>
          <p:cNvPr id="8" name="Marcador de Posição da Imagem 7">
            <a:extLst>
              <a:ext uri="{FF2B5EF4-FFF2-40B4-BE49-F238E27FC236}">
                <a16:creationId xmlns:a16="http://schemas.microsoft.com/office/drawing/2014/main" id="{EAEB92DE-E598-5BC7-65FA-271945B16C6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9919" r="29919"/>
          <a:stretch/>
        </p:blipFill>
        <p:spPr>
          <a:xfrm>
            <a:off x="6968836" y="0"/>
            <a:ext cx="5223164" cy="6858000"/>
          </a:xfrm>
        </p:spPr>
      </p:pic>
    </p:spTree>
    <p:extLst>
      <p:ext uri="{BB962C8B-B14F-4D97-AF65-F5344CB8AC3E}">
        <p14:creationId xmlns:p14="http://schemas.microsoft.com/office/powerpoint/2010/main" val="2369093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3D927-1AE9-72F6-D651-54B5FD887541}"/>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06B7915A-4639-F9DC-6695-73932772B0F1}"/>
              </a:ext>
            </a:extLst>
          </p:cNvPr>
          <p:cNvSpPr>
            <a:spLocks noGrp="1"/>
          </p:cNvSpPr>
          <p:nvPr>
            <p:ph type="body" sz="quarter" idx="10"/>
          </p:nvPr>
        </p:nvSpPr>
        <p:spPr>
          <a:xfrm>
            <a:off x="145976" y="185123"/>
            <a:ext cx="6052574" cy="483986"/>
          </a:xfrm>
        </p:spPr>
        <p:txBody>
          <a:bodyPr/>
          <a:lstStyle/>
          <a:p>
            <a:r>
              <a:rPr lang="sr-Latn-RS" dirty="0"/>
              <a:t>Voordelen van levenslang leren</a:t>
            </a:r>
            <a:endParaRPr lang="en-GB" dirty="0"/>
          </a:p>
        </p:txBody>
      </p:sp>
      <p:sp>
        <p:nvSpPr>
          <p:cNvPr id="3" name="Marcador de Posição do Texto 2">
            <a:extLst>
              <a:ext uri="{FF2B5EF4-FFF2-40B4-BE49-F238E27FC236}">
                <a16:creationId xmlns:a16="http://schemas.microsoft.com/office/drawing/2014/main" id="{EC36FD93-0E7E-E1A1-23C1-E1B30798F91B}"/>
              </a:ext>
            </a:extLst>
          </p:cNvPr>
          <p:cNvSpPr>
            <a:spLocks noGrp="1"/>
          </p:cNvSpPr>
          <p:nvPr>
            <p:ph type="body" sz="quarter" idx="11"/>
          </p:nvPr>
        </p:nvSpPr>
        <p:spPr>
          <a:xfrm>
            <a:off x="290778" y="964384"/>
            <a:ext cx="6510072" cy="5305861"/>
          </a:xfrm>
        </p:spPr>
        <p:txBody>
          <a:bodyPr/>
          <a:lstStyle/>
          <a:p>
            <a:pPr>
              <a:buClr>
                <a:srgbClr val="E64424"/>
              </a:buClr>
            </a:pPr>
            <a:r>
              <a:rPr lang="nl-NL" sz="2400" dirty="0"/>
              <a:t>Leren stelt je in staat actiever deel te nemen aan de samenleving.  </a:t>
            </a:r>
            <a:endParaRPr lang="sr-Latn-RS" sz="2400" dirty="0"/>
          </a:p>
          <a:p>
            <a:pPr>
              <a:buClr>
                <a:srgbClr val="E64424"/>
              </a:buClr>
            </a:pPr>
            <a:r>
              <a:rPr lang="nl-NL" sz="2400" dirty="0"/>
              <a:t>Het tonen van een liefde voor leren inspireert jongere generaties om onderwijs te waarderen.  </a:t>
            </a:r>
            <a:endParaRPr lang="sr-Latn-RS" sz="2400" dirty="0"/>
          </a:p>
          <a:p>
            <a:pPr>
              <a:buClr>
                <a:srgbClr val="E64424"/>
              </a:buClr>
            </a:pPr>
            <a:r>
              <a:rPr lang="nl-NL" sz="2400" dirty="0"/>
              <a:t>Je inzetbaarheid op de arbeidsmarkt neemt toe en je blijft concurrerend of kunt gemakkelijker van carrière veranderen.  </a:t>
            </a:r>
            <a:endParaRPr lang="sr-Latn-RS" sz="2400" dirty="0"/>
          </a:p>
          <a:p>
            <a:pPr>
              <a:buClr>
                <a:srgbClr val="E64424"/>
              </a:buClr>
            </a:pPr>
            <a:r>
              <a:rPr lang="nl-NL" sz="2400" dirty="0"/>
              <a:t>Het leren van nieuwe vaardigheden kan je de kracht geven om je eigen bedrijf te starten.  </a:t>
            </a:r>
            <a:endParaRPr lang="sr-Latn-RS" sz="2400" dirty="0"/>
          </a:p>
          <a:p>
            <a:pPr>
              <a:buClr>
                <a:srgbClr val="E64424"/>
              </a:buClr>
            </a:pPr>
            <a:r>
              <a:rPr lang="nl-NL" sz="2400" dirty="0"/>
              <a:t>Je past je beter aan veranderingen aan.  </a:t>
            </a:r>
            <a:endParaRPr lang="sr-Latn-RS" sz="2400" dirty="0"/>
          </a:p>
          <a:p>
            <a:pPr>
              <a:buClr>
                <a:srgbClr val="E64424"/>
              </a:buClr>
            </a:pPr>
            <a:r>
              <a:rPr lang="nl-NL" sz="2400" dirty="0"/>
              <a:t>Je blijft betrokken bij een voortdurend veranderende wereld.  </a:t>
            </a:r>
            <a:endParaRPr lang="sr-Latn-RS" sz="2400" dirty="0"/>
          </a:p>
          <a:p>
            <a:pPr marL="0" indent="0">
              <a:buClr>
                <a:srgbClr val="E64424"/>
              </a:buClr>
              <a:buNone/>
            </a:pPr>
            <a:endParaRPr lang="sr-Latn-RS" sz="2400" dirty="0"/>
          </a:p>
          <a:p>
            <a:pPr marL="0" indent="0">
              <a:buClr>
                <a:srgbClr val="E64424"/>
              </a:buClr>
              <a:buNone/>
            </a:pPr>
            <a:r>
              <a:rPr lang="nl-NL" sz="2400" dirty="0"/>
              <a:t>BEN JE HET HIERMEE EENS?</a:t>
            </a:r>
            <a:endParaRPr lang="en-GB" sz="2400" b="1" dirty="0"/>
          </a:p>
        </p:txBody>
      </p:sp>
      <p:pic>
        <p:nvPicPr>
          <p:cNvPr id="8" name="Marcador de Posição da Imagem 7">
            <a:extLst>
              <a:ext uri="{FF2B5EF4-FFF2-40B4-BE49-F238E27FC236}">
                <a16:creationId xmlns:a16="http://schemas.microsoft.com/office/drawing/2014/main" id="{D896753F-D8F9-CA18-7783-A570BA17E99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9919" r="29919"/>
          <a:stretch/>
        </p:blipFill>
        <p:spPr>
          <a:xfrm>
            <a:off x="6968836" y="0"/>
            <a:ext cx="5223164" cy="6858000"/>
          </a:xfrm>
        </p:spPr>
      </p:pic>
    </p:spTree>
    <p:extLst>
      <p:ext uri="{BB962C8B-B14F-4D97-AF65-F5344CB8AC3E}">
        <p14:creationId xmlns:p14="http://schemas.microsoft.com/office/powerpoint/2010/main" val="840020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D6582-5C24-D1B7-292B-C1FBBB49C975}"/>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13D8A16-185D-00B5-F563-C4F5CFC1AEC6}"/>
              </a:ext>
            </a:extLst>
          </p:cNvPr>
          <p:cNvSpPr>
            <a:spLocks noGrp="1"/>
          </p:cNvSpPr>
          <p:nvPr>
            <p:ph type="body" sz="quarter" idx="11"/>
          </p:nvPr>
        </p:nvSpPr>
        <p:spPr>
          <a:xfrm>
            <a:off x="618119" y="62946"/>
            <a:ext cx="9192453" cy="483986"/>
          </a:xfrm>
        </p:spPr>
        <p:txBody>
          <a:bodyPr/>
          <a:lstStyle/>
          <a:p>
            <a:r>
              <a:rPr lang="nl-NL" dirty="0"/>
              <a:t>Hoe leren bijdraagt aan zelfvertrouwen en zelfstandigheid</a:t>
            </a:r>
            <a:endParaRPr lang="en-GB" sz="2000" dirty="0">
              <a:solidFill>
                <a:schemeClr val="tx1"/>
              </a:solidFill>
            </a:endParaRPr>
          </a:p>
        </p:txBody>
      </p:sp>
      <p:pic>
        <p:nvPicPr>
          <p:cNvPr id="6" name="Marcador de Posição da Imagem 5" descr="Uma imagem com pessoa, calças de ganga, Cara humana, vestuário&#10;&#10;Os conteúdos gerados por IA poderão estar incorretos.">
            <a:extLst>
              <a:ext uri="{FF2B5EF4-FFF2-40B4-BE49-F238E27FC236}">
                <a16:creationId xmlns:a16="http://schemas.microsoft.com/office/drawing/2014/main" id="{48EB5FF7-A697-F772-84A6-F42790C6D7C2}"/>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l="6356" t="3146" r="6356"/>
          <a:stretch/>
        </p:blipFill>
        <p:spPr>
          <a:xfrm>
            <a:off x="7469205" y="0"/>
            <a:ext cx="4360716" cy="6858000"/>
          </a:xfrm>
        </p:spPr>
      </p:pic>
      <p:sp>
        <p:nvSpPr>
          <p:cNvPr id="5" name="Retângulo: Cantos Arredondados 10">
            <a:extLst>
              <a:ext uri="{FF2B5EF4-FFF2-40B4-BE49-F238E27FC236}">
                <a16:creationId xmlns:a16="http://schemas.microsoft.com/office/drawing/2014/main" id="{819FF6FB-8FA0-81E9-2D9B-411FDD933B0C}"/>
              </a:ext>
            </a:extLst>
          </p:cNvPr>
          <p:cNvSpPr/>
          <p:nvPr/>
        </p:nvSpPr>
        <p:spPr>
          <a:xfrm>
            <a:off x="362079" y="1093863"/>
            <a:ext cx="3833906" cy="551112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CaixaDeTexto 16">
            <a:extLst>
              <a:ext uri="{FF2B5EF4-FFF2-40B4-BE49-F238E27FC236}">
                <a16:creationId xmlns:a16="http://schemas.microsoft.com/office/drawing/2014/main" id="{85AD484A-1070-5E18-D79C-37B4C5E2D672}"/>
              </a:ext>
            </a:extLst>
          </p:cNvPr>
          <p:cNvSpPr txBox="1"/>
          <p:nvPr/>
        </p:nvSpPr>
        <p:spPr>
          <a:xfrm>
            <a:off x="420693" y="1093863"/>
            <a:ext cx="3702050" cy="4832092"/>
          </a:xfrm>
          <a:prstGeom prst="rect">
            <a:avLst/>
          </a:prstGeom>
          <a:noFill/>
        </p:spPr>
        <p:txBody>
          <a:bodyPr wrap="square" rtlCol="0">
            <a:spAutoFit/>
          </a:bodyPr>
          <a:lstStyle/>
          <a:p>
            <a:r>
              <a:rPr lang="en-GB" sz="1600" dirty="0"/>
              <a:t>                     </a:t>
            </a:r>
            <a:r>
              <a:rPr lang="en-GB" sz="2000" b="1" dirty="0">
                <a:solidFill>
                  <a:srgbClr val="E280AC"/>
                </a:solidFill>
              </a:rPr>
              <a:t>+ </a:t>
            </a:r>
            <a:r>
              <a:rPr lang="sr-Latn-RS" sz="2000" b="1" dirty="0">
                <a:solidFill>
                  <a:srgbClr val="E280AC"/>
                </a:solidFill>
              </a:rPr>
              <a:t>Zelfvertrouwen</a:t>
            </a:r>
            <a:endParaRPr lang="en-GB" sz="2000" b="1" dirty="0">
              <a:solidFill>
                <a:srgbClr val="E280AC"/>
              </a:solidFill>
            </a:endParaRPr>
          </a:p>
          <a:p>
            <a:pPr marL="285750" indent="-285750" algn="just">
              <a:buFontTx/>
              <a:buChar char="-"/>
            </a:pPr>
            <a:r>
              <a:rPr lang="nl-NL" sz="1600" b="1" dirty="0">
                <a:solidFill>
                  <a:schemeClr val="bg2">
                    <a:lumMod val="10000"/>
                  </a:schemeClr>
                </a:solidFill>
              </a:rPr>
              <a:t>Jezelf versterken</a:t>
            </a:r>
            <a:r>
              <a:rPr lang="nl-NL" sz="1600" dirty="0">
                <a:solidFill>
                  <a:schemeClr val="bg2">
                    <a:lumMod val="10000"/>
                  </a:schemeClr>
                </a:solidFill>
              </a:rPr>
              <a:t>: Het succesvol verwerven van nieuwe kennis of vaardigheden levert tastbaar bewijs van je capaciteiten en werkt direct tegen onzekerheid. </a:t>
            </a:r>
            <a:endParaRPr lang="sr-Latn-RS" sz="1600" dirty="0">
              <a:solidFill>
                <a:schemeClr val="bg2">
                  <a:lumMod val="10000"/>
                </a:schemeClr>
              </a:solidFill>
            </a:endParaRPr>
          </a:p>
          <a:p>
            <a:pPr marL="285750" indent="-285750" algn="just">
              <a:buFontTx/>
              <a:buChar char="-"/>
            </a:pPr>
            <a:r>
              <a:rPr lang="nl-NL" sz="1600" b="1" dirty="0">
                <a:solidFill>
                  <a:schemeClr val="bg2">
                    <a:lumMod val="10000"/>
                  </a:schemeClr>
                </a:solidFill>
              </a:rPr>
              <a:t>Verbeterde eigen-effectiviteit</a:t>
            </a:r>
            <a:r>
              <a:rPr lang="nl-NL" sz="1600" dirty="0">
                <a:solidFill>
                  <a:schemeClr val="bg2">
                    <a:lumMod val="10000"/>
                  </a:schemeClr>
                </a:solidFill>
              </a:rPr>
              <a:t>: Het leerproces </a:t>
            </a:r>
            <a:r>
              <a:rPr lang="sr-Latn-RS" sz="1600" dirty="0">
                <a:solidFill>
                  <a:schemeClr val="bg2">
                    <a:lumMod val="10000"/>
                  </a:schemeClr>
                </a:solidFill>
              </a:rPr>
              <a:t>(</a:t>
            </a:r>
            <a:r>
              <a:rPr lang="nl-NL" sz="1600" dirty="0">
                <a:solidFill>
                  <a:schemeClr val="bg2">
                    <a:lumMod val="10000"/>
                  </a:schemeClr>
                </a:solidFill>
              </a:rPr>
              <a:t>uitdagingen overwinnen, problemen oplossen en doelen bereiken</a:t>
            </a:r>
            <a:r>
              <a:rPr lang="sr-Latn-RS" sz="1600" dirty="0">
                <a:solidFill>
                  <a:schemeClr val="bg2">
                    <a:lumMod val="10000"/>
                  </a:schemeClr>
                </a:solidFill>
              </a:rPr>
              <a:t>) </a:t>
            </a:r>
            <a:r>
              <a:rPr lang="nl-NL" sz="1600" dirty="0">
                <a:solidFill>
                  <a:schemeClr val="bg2">
                    <a:lumMod val="10000"/>
                  </a:schemeClr>
                </a:solidFill>
              </a:rPr>
              <a:t>versterkt het vertrouwen in je eigen vermogen om plannen uit te voeren en invloed uit te oefenen op gebeurtenissen. </a:t>
            </a:r>
            <a:endParaRPr lang="sr-Latn-RS" sz="1600" dirty="0">
              <a:solidFill>
                <a:schemeClr val="bg2">
                  <a:lumMod val="10000"/>
                </a:schemeClr>
              </a:solidFill>
            </a:endParaRPr>
          </a:p>
          <a:p>
            <a:pPr marL="285750" indent="-285750" algn="just">
              <a:buFontTx/>
              <a:buChar char="-"/>
            </a:pPr>
            <a:r>
              <a:rPr lang="nl-NL" sz="1600" b="1" dirty="0">
                <a:solidFill>
                  <a:schemeClr val="bg2">
                    <a:lumMod val="10000"/>
                  </a:schemeClr>
                </a:solidFill>
              </a:rPr>
              <a:t>Meer mogelijkheden om vol vertrouwen deel te nemen aan gesprekken</a:t>
            </a:r>
            <a:r>
              <a:rPr lang="nl-NL" sz="1600" dirty="0">
                <a:solidFill>
                  <a:schemeClr val="bg2">
                    <a:lumMod val="10000"/>
                  </a:schemeClr>
                </a:solidFill>
              </a:rPr>
              <a:t>: Je hebt meer bij te dragen over uiteenlopende onderwerpen en kunt daar met meer zekerheid over spreken.</a:t>
            </a:r>
            <a:endParaRPr lang="en-GB" sz="1600" dirty="0">
              <a:solidFill>
                <a:schemeClr val="bg2">
                  <a:lumMod val="10000"/>
                </a:schemeClr>
              </a:solidFill>
            </a:endParaRPr>
          </a:p>
        </p:txBody>
      </p:sp>
      <p:sp>
        <p:nvSpPr>
          <p:cNvPr id="13" name="Retângulo: Cantos Arredondados 10">
            <a:extLst>
              <a:ext uri="{FF2B5EF4-FFF2-40B4-BE49-F238E27FC236}">
                <a16:creationId xmlns:a16="http://schemas.microsoft.com/office/drawing/2014/main" id="{F444E176-67B8-6309-48B9-BE00D3A19648}"/>
              </a:ext>
            </a:extLst>
          </p:cNvPr>
          <p:cNvSpPr/>
          <p:nvPr/>
        </p:nvSpPr>
        <p:spPr>
          <a:xfrm>
            <a:off x="4367209" y="1093863"/>
            <a:ext cx="3731357" cy="557075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CaixaDeTexto 16">
            <a:extLst>
              <a:ext uri="{FF2B5EF4-FFF2-40B4-BE49-F238E27FC236}">
                <a16:creationId xmlns:a16="http://schemas.microsoft.com/office/drawing/2014/main" id="{B5FEC684-96C5-A3EB-201B-715A28BED408}"/>
              </a:ext>
            </a:extLst>
          </p:cNvPr>
          <p:cNvSpPr txBox="1"/>
          <p:nvPr/>
        </p:nvSpPr>
        <p:spPr>
          <a:xfrm>
            <a:off x="4396516" y="1093863"/>
            <a:ext cx="3702050" cy="5570756"/>
          </a:xfrm>
          <a:prstGeom prst="rect">
            <a:avLst/>
          </a:prstGeom>
          <a:noFill/>
        </p:spPr>
        <p:txBody>
          <a:bodyPr wrap="square" rtlCol="0">
            <a:spAutoFit/>
          </a:bodyPr>
          <a:lstStyle/>
          <a:p>
            <a:r>
              <a:rPr lang="en-GB" sz="1600" dirty="0"/>
              <a:t>                     </a:t>
            </a:r>
            <a:r>
              <a:rPr lang="en-GB" sz="2000" b="1" dirty="0">
                <a:solidFill>
                  <a:srgbClr val="E280AC"/>
                </a:solidFill>
              </a:rPr>
              <a:t>+ </a:t>
            </a:r>
            <a:r>
              <a:rPr lang="sr-Latn-RS" sz="2000" b="1" dirty="0">
                <a:solidFill>
                  <a:srgbClr val="E280AC"/>
                </a:solidFill>
              </a:rPr>
              <a:t>Zelfstandigheid</a:t>
            </a:r>
            <a:endParaRPr lang="en-GB" sz="2000" b="1" dirty="0">
              <a:solidFill>
                <a:srgbClr val="E280AC"/>
              </a:solidFill>
            </a:endParaRPr>
          </a:p>
          <a:p>
            <a:pPr marL="285750" indent="-285750" algn="just">
              <a:buFontTx/>
              <a:buChar char="-"/>
            </a:pPr>
            <a:r>
              <a:rPr lang="nl-NL" sz="1600" b="1" dirty="0">
                <a:solidFill>
                  <a:schemeClr val="bg2">
                    <a:lumMod val="10000"/>
                  </a:schemeClr>
                </a:solidFill>
              </a:rPr>
              <a:t>Praktische zelfredzaamheid: </a:t>
            </a:r>
            <a:r>
              <a:rPr lang="nl-NL" sz="1600" dirty="0">
                <a:solidFill>
                  <a:schemeClr val="bg2">
                    <a:lumMod val="10000"/>
                  </a:schemeClr>
                </a:solidFill>
              </a:rPr>
              <a:t>Het leren van nieuwe praktische vaardigheden vermindert de afhankelijkheid van anderen, wat leidt tot meer probleemoplossend vermogen en persoonlijke regie.</a:t>
            </a:r>
            <a:endParaRPr lang="sr-Latn-RS" sz="1600" dirty="0">
              <a:solidFill>
                <a:schemeClr val="bg2">
                  <a:lumMod val="10000"/>
                </a:schemeClr>
              </a:solidFill>
            </a:endParaRPr>
          </a:p>
          <a:p>
            <a:pPr marL="285750" indent="-285750" algn="just">
              <a:buFontTx/>
              <a:buChar char="-"/>
            </a:pPr>
            <a:r>
              <a:rPr lang="nl-NL" sz="1600" b="1" dirty="0">
                <a:solidFill>
                  <a:schemeClr val="bg2">
                    <a:lumMod val="10000"/>
                  </a:schemeClr>
                </a:solidFill>
              </a:rPr>
              <a:t>Financiële autonomie: </a:t>
            </a:r>
            <a:r>
              <a:rPr lang="nl-NL" sz="1600" dirty="0">
                <a:solidFill>
                  <a:schemeClr val="bg2">
                    <a:lumMod val="10000"/>
                  </a:schemeClr>
                </a:solidFill>
              </a:rPr>
              <a:t>Het verwerven van nieuwe professionele kennis opent deuren naar loopbaanontwikkeling en nieuwe inkomstenbronnen.</a:t>
            </a:r>
            <a:endParaRPr lang="sr-Latn-RS" sz="1600" dirty="0">
              <a:solidFill>
                <a:schemeClr val="bg2">
                  <a:lumMod val="10000"/>
                </a:schemeClr>
              </a:solidFill>
            </a:endParaRPr>
          </a:p>
          <a:p>
            <a:pPr marL="285750" indent="-285750" algn="just">
              <a:buFontTx/>
              <a:buChar char="-"/>
            </a:pPr>
            <a:r>
              <a:rPr lang="nl-NL" sz="1600" b="1" dirty="0">
                <a:solidFill>
                  <a:schemeClr val="bg2">
                    <a:lumMod val="10000"/>
                  </a:schemeClr>
                </a:solidFill>
              </a:rPr>
              <a:t>Weloverwogen beslissingen nemen:</a:t>
            </a:r>
            <a:r>
              <a:rPr lang="nl-NL" sz="1600" dirty="0">
                <a:solidFill>
                  <a:schemeClr val="bg2">
                    <a:lumMod val="10000"/>
                  </a:schemeClr>
                </a:solidFill>
              </a:rPr>
              <a:t> Je kunt zelfstandig informatie onderzoeken, analyseren en keuzes maken met meer gemak.</a:t>
            </a:r>
            <a:endParaRPr lang="sr-Latn-RS" sz="1600" dirty="0">
              <a:solidFill>
                <a:schemeClr val="bg2">
                  <a:lumMod val="10000"/>
                </a:schemeClr>
              </a:solidFill>
            </a:endParaRPr>
          </a:p>
          <a:p>
            <a:pPr marL="285750" indent="-285750" algn="just">
              <a:buFontTx/>
              <a:buChar char="-"/>
            </a:pPr>
            <a:r>
              <a:rPr lang="nl-NL" sz="1600" b="1" dirty="0">
                <a:solidFill>
                  <a:schemeClr val="bg2">
                    <a:lumMod val="10000"/>
                  </a:schemeClr>
                </a:solidFill>
              </a:rPr>
              <a:t>Aanpassingsvermogen:</a:t>
            </a:r>
            <a:r>
              <a:rPr lang="nl-NL" sz="1600" dirty="0">
                <a:solidFill>
                  <a:schemeClr val="bg2">
                    <a:lumMod val="10000"/>
                  </a:schemeClr>
                </a:solidFill>
              </a:rPr>
              <a:t> Het leerproces zelf ontwikkelt de mentale flexibiliteit die nodig is om je aan te passen aan veranderingen, zoals nieuwe technologie, een steeds veranderende arbeidsmarkt of persoonlijke omstandigheden.</a:t>
            </a:r>
            <a:endParaRPr lang="en-GB" sz="1600" dirty="0">
              <a:solidFill>
                <a:schemeClr val="bg2">
                  <a:lumMod val="10000"/>
                </a:schemeClr>
              </a:solidFill>
            </a:endParaRPr>
          </a:p>
        </p:txBody>
      </p:sp>
    </p:spTree>
    <p:extLst>
      <p:ext uri="{BB962C8B-B14F-4D97-AF65-F5344CB8AC3E}">
        <p14:creationId xmlns:p14="http://schemas.microsoft.com/office/powerpoint/2010/main" val="4195068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8C115-5152-B5E2-AEDE-967EA2F65C1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15105B91-F83C-AD43-1BCE-5889FA6BD6F2}"/>
              </a:ext>
            </a:extLst>
          </p:cNvPr>
          <p:cNvSpPr>
            <a:spLocks noGrp="1"/>
          </p:cNvSpPr>
          <p:nvPr>
            <p:ph type="body" sz="quarter" idx="10"/>
          </p:nvPr>
        </p:nvSpPr>
        <p:spPr/>
        <p:txBody>
          <a:bodyPr/>
          <a:lstStyle/>
          <a:p>
            <a:r>
              <a:rPr lang="nl-NL" dirty="0"/>
              <a:t>Mythes over leren op middelbare leeftijd ontkrachten</a:t>
            </a:r>
            <a:endParaRPr lang="en-GB" dirty="0"/>
          </a:p>
        </p:txBody>
      </p:sp>
      <p:grpSp>
        <p:nvGrpSpPr>
          <p:cNvPr id="4" name="Agrupar 3">
            <a:extLst>
              <a:ext uri="{FF2B5EF4-FFF2-40B4-BE49-F238E27FC236}">
                <a16:creationId xmlns:a16="http://schemas.microsoft.com/office/drawing/2014/main" id="{0CB58AC4-507C-16D0-2DEB-7D38A592BF6F}"/>
              </a:ext>
            </a:extLst>
          </p:cNvPr>
          <p:cNvGrpSpPr/>
          <p:nvPr/>
        </p:nvGrpSpPr>
        <p:grpSpPr>
          <a:xfrm>
            <a:off x="2114615" y="1629828"/>
            <a:ext cx="7962769" cy="4286859"/>
            <a:chOff x="225314" y="2263725"/>
            <a:chExt cx="4486618" cy="4013498"/>
          </a:xfrm>
        </p:grpSpPr>
        <p:sp>
          <p:nvSpPr>
            <p:cNvPr id="5" name="Retângulo: Cantos Arredondados 4">
              <a:extLst>
                <a:ext uri="{FF2B5EF4-FFF2-40B4-BE49-F238E27FC236}">
                  <a16:creationId xmlns:a16="http://schemas.microsoft.com/office/drawing/2014/main" id="{744D1275-FF6B-A1FB-3051-07086899BD22}"/>
                </a:ext>
              </a:extLst>
            </p:cNvPr>
            <p:cNvSpPr/>
            <p:nvPr userDrawn="1"/>
          </p:nvSpPr>
          <p:spPr>
            <a:xfrm>
              <a:off x="247255" y="4372562"/>
              <a:ext cx="839586" cy="839586"/>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a:t>
              </a:r>
            </a:p>
          </p:txBody>
        </p:sp>
        <p:sp>
          <p:nvSpPr>
            <p:cNvPr id="7" name="Retângulo: Cantos Arredondados 6">
              <a:extLst>
                <a:ext uri="{FF2B5EF4-FFF2-40B4-BE49-F238E27FC236}">
                  <a16:creationId xmlns:a16="http://schemas.microsoft.com/office/drawing/2014/main" id="{0A2CA107-6138-70CD-E15C-746C8C4FC3D3}"/>
                </a:ext>
              </a:extLst>
            </p:cNvPr>
            <p:cNvSpPr/>
            <p:nvPr userDrawn="1"/>
          </p:nvSpPr>
          <p:spPr>
            <a:xfrm>
              <a:off x="247255" y="3265222"/>
              <a:ext cx="839586" cy="839586"/>
            </a:xfrm>
            <a:prstGeom prst="round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a:t>
              </a:r>
            </a:p>
          </p:txBody>
        </p:sp>
        <p:sp>
          <p:nvSpPr>
            <p:cNvPr id="9" name="Retângulo: Cantos Arredondados 8">
              <a:extLst>
                <a:ext uri="{FF2B5EF4-FFF2-40B4-BE49-F238E27FC236}">
                  <a16:creationId xmlns:a16="http://schemas.microsoft.com/office/drawing/2014/main" id="{6DEA95BA-8C10-7288-963C-3D22E9A6C379}"/>
                </a:ext>
              </a:extLst>
            </p:cNvPr>
            <p:cNvSpPr/>
            <p:nvPr userDrawn="1"/>
          </p:nvSpPr>
          <p:spPr>
            <a:xfrm>
              <a:off x="225314" y="5437637"/>
              <a:ext cx="839586" cy="83958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a:t>
              </a:r>
            </a:p>
          </p:txBody>
        </p:sp>
        <p:sp>
          <p:nvSpPr>
            <p:cNvPr id="10" name="Retângulo: Cantos Arredondados 9">
              <a:extLst>
                <a:ext uri="{FF2B5EF4-FFF2-40B4-BE49-F238E27FC236}">
                  <a16:creationId xmlns:a16="http://schemas.microsoft.com/office/drawing/2014/main" id="{55427601-3B66-C755-44B1-0DCEF3FC96B1}"/>
                </a:ext>
              </a:extLst>
            </p:cNvPr>
            <p:cNvSpPr/>
            <p:nvPr userDrawn="1"/>
          </p:nvSpPr>
          <p:spPr>
            <a:xfrm>
              <a:off x="269255" y="2263725"/>
              <a:ext cx="839586" cy="83958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 </a:t>
              </a:r>
            </a:p>
          </p:txBody>
        </p:sp>
        <p:sp>
          <p:nvSpPr>
            <p:cNvPr id="11" name="Retângulo: Cantos Arredondados 10">
              <a:extLst>
                <a:ext uri="{FF2B5EF4-FFF2-40B4-BE49-F238E27FC236}">
                  <a16:creationId xmlns:a16="http://schemas.microsoft.com/office/drawing/2014/main" id="{5FD83581-4751-FF90-3565-29400CC77CD6}"/>
                </a:ext>
              </a:extLst>
            </p:cNvPr>
            <p:cNvSpPr/>
            <p:nvPr userDrawn="1"/>
          </p:nvSpPr>
          <p:spPr>
            <a:xfrm>
              <a:off x="264623" y="2263725"/>
              <a:ext cx="4447309" cy="83958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tângulo: Cantos Arredondados 11">
              <a:extLst>
                <a:ext uri="{FF2B5EF4-FFF2-40B4-BE49-F238E27FC236}">
                  <a16:creationId xmlns:a16="http://schemas.microsoft.com/office/drawing/2014/main" id="{CA98BE55-686B-37A3-215F-2AFE54C54F47}"/>
                </a:ext>
              </a:extLst>
            </p:cNvPr>
            <p:cNvSpPr/>
            <p:nvPr userDrawn="1"/>
          </p:nvSpPr>
          <p:spPr>
            <a:xfrm>
              <a:off x="247255" y="4363843"/>
              <a:ext cx="4447309" cy="839586"/>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tângulo: Cantos Arredondados 13">
              <a:extLst>
                <a:ext uri="{FF2B5EF4-FFF2-40B4-BE49-F238E27FC236}">
                  <a16:creationId xmlns:a16="http://schemas.microsoft.com/office/drawing/2014/main" id="{8F2F861A-8D5F-1821-518B-D842AF0D2F70}"/>
                </a:ext>
              </a:extLst>
            </p:cNvPr>
            <p:cNvSpPr/>
            <p:nvPr userDrawn="1"/>
          </p:nvSpPr>
          <p:spPr>
            <a:xfrm>
              <a:off x="247255" y="3265222"/>
              <a:ext cx="4447309" cy="839586"/>
            </a:xfrm>
            <a:prstGeom prst="roundRect">
              <a:avLst/>
            </a:prstGeom>
            <a:noFill/>
            <a:ln w="9525">
              <a:solidFill>
                <a:srgbClr val="E280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tângulo: Cantos Arredondados 15">
              <a:extLst>
                <a:ext uri="{FF2B5EF4-FFF2-40B4-BE49-F238E27FC236}">
                  <a16:creationId xmlns:a16="http://schemas.microsoft.com/office/drawing/2014/main" id="{570A5244-C50A-E23C-5F1B-E22669AD5355}"/>
                </a:ext>
              </a:extLst>
            </p:cNvPr>
            <p:cNvSpPr/>
            <p:nvPr userDrawn="1"/>
          </p:nvSpPr>
          <p:spPr>
            <a:xfrm>
              <a:off x="225314" y="5437637"/>
              <a:ext cx="4447309" cy="83958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CaixaDeTexto 16">
            <a:extLst>
              <a:ext uri="{FF2B5EF4-FFF2-40B4-BE49-F238E27FC236}">
                <a16:creationId xmlns:a16="http://schemas.microsoft.com/office/drawing/2014/main" id="{C2A5DA81-63C4-4A51-BEDA-7D5052CB5907}"/>
              </a:ext>
            </a:extLst>
          </p:cNvPr>
          <p:cNvSpPr txBox="1"/>
          <p:nvPr/>
        </p:nvSpPr>
        <p:spPr>
          <a:xfrm>
            <a:off x="3840367" y="1752125"/>
            <a:ext cx="6057039" cy="584775"/>
          </a:xfrm>
          <a:prstGeom prst="rect">
            <a:avLst/>
          </a:prstGeom>
          <a:noFill/>
        </p:spPr>
        <p:txBody>
          <a:bodyPr wrap="square" rtlCol="0">
            <a:spAutoFit/>
          </a:bodyPr>
          <a:lstStyle/>
          <a:p>
            <a:r>
              <a:rPr lang="nl-NL" sz="1600" dirty="0">
                <a:solidFill>
                  <a:schemeClr val="bg2">
                    <a:lumMod val="10000"/>
                  </a:schemeClr>
                </a:solidFill>
              </a:rPr>
              <a:t>Vrouwen boven de 45 zijn niet meer in staat om te leren, en zelfs als ze dat zouden kunnen, zouden ze niet meer willen blijven leren.</a:t>
            </a:r>
            <a:endParaRPr lang="en-GB" sz="1600" dirty="0">
              <a:solidFill>
                <a:schemeClr val="bg2">
                  <a:lumMod val="10000"/>
                </a:schemeClr>
              </a:solidFill>
            </a:endParaRPr>
          </a:p>
        </p:txBody>
      </p:sp>
      <p:sp>
        <p:nvSpPr>
          <p:cNvPr id="18" name="CaixaDeTexto 17">
            <a:extLst>
              <a:ext uri="{FF2B5EF4-FFF2-40B4-BE49-F238E27FC236}">
                <a16:creationId xmlns:a16="http://schemas.microsoft.com/office/drawing/2014/main" id="{2FDD0081-103E-3E7E-18CE-CC577BC1709F}"/>
              </a:ext>
            </a:extLst>
          </p:cNvPr>
          <p:cNvSpPr txBox="1"/>
          <p:nvPr/>
        </p:nvSpPr>
        <p:spPr>
          <a:xfrm>
            <a:off x="3840367" y="2844225"/>
            <a:ext cx="5923689" cy="584775"/>
          </a:xfrm>
          <a:prstGeom prst="rect">
            <a:avLst/>
          </a:prstGeom>
          <a:noFill/>
        </p:spPr>
        <p:txBody>
          <a:bodyPr wrap="square" rtlCol="0">
            <a:spAutoFit/>
          </a:bodyPr>
          <a:lstStyle/>
          <a:p>
            <a:r>
              <a:rPr lang="nl-NL" sz="1600" dirty="0"/>
              <a:t>Mensen boven de 45 hebben weinig baat bij onderwijs. Ze hebben de belangrijke dingen geleerd toen ze jong waren.</a:t>
            </a:r>
            <a:endParaRPr lang="en-GB" sz="1600" dirty="0">
              <a:solidFill>
                <a:schemeClr val="bg2">
                  <a:lumMod val="10000"/>
                </a:schemeClr>
              </a:solidFill>
            </a:endParaRPr>
          </a:p>
        </p:txBody>
      </p:sp>
      <p:sp>
        <p:nvSpPr>
          <p:cNvPr id="19" name="CaixaDeTexto 18">
            <a:extLst>
              <a:ext uri="{FF2B5EF4-FFF2-40B4-BE49-F238E27FC236}">
                <a16:creationId xmlns:a16="http://schemas.microsoft.com/office/drawing/2014/main" id="{B1B99AE3-ABE3-12EA-7962-336FE994E299}"/>
              </a:ext>
            </a:extLst>
          </p:cNvPr>
          <p:cNvSpPr txBox="1"/>
          <p:nvPr/>
        </p:nvSpPr>
        <p:spPr>
          <a:xfrm>
            <a:off x="3840367" y="4061549"/>
            <a:ext cx="5551283" cy="338554"/>
          </a:xfrm>
          <a:prstGeom prst="rect">
            <a:avLst/>
          </a:prstGeom>
          <a:noFill/>
        </p:spPr>
        <p:txBody>
          <a:bodyPr wrap="square" rtlCol="0">
            <a:spAutoFit/>
          </a:bodyPr>
          <a:lstStyle/>
          <a:p>
            <a:r>
              <a:rPr lang="nl-NL" sz="1600" dirty="0"/>
              <a:t>Vrouwen ouder dan 45 hebben geen tijd om te leren.</a:t>
            </a:r>
            <a:endParaRPr lang="en-GB" sz="1600" dirty="0">
              <a:solidFill>
                <a:schemeClr val="bg2">
                  <a:lumMod val="10000"/>
                </a:schemeClr>
              </a:solidFill>
            </a:endParaRPr>
          </a:p>
        </p:txBody>
      </p:sp>
      <p:sp>
        <p:nvSpPr>
          <p:cNvPr id="20" name="CaixaDeTexto 19">
            <a:extLst>
              <a:ext uri="{FF2B5EF4-FFF2-40B4-BE49-F238E27FC236}">
                <a16:creationId xmlns:a16="http://schemas.microsoft.com/office/drawing/2014/main" id="{EABD1822-0C0F-A328-CBF1-FAB69491D6D9}"/>
              </a:ext>
            </a:extLst>
          </p:cNvPr>
          <p:cNvSpPr txBox="1"/>
          <p:nvPr/>
        </p:nvSpPr>
        <p:spPr>
          <a:xfrm>
            <a:off x="2027615" y="1010081"/>
            <a:ext cx="8206534" cy="400110"/>
          </a:xfrm>
          <a:prstGeom prst="rect">
            <a:avLst/>
          </a:prstGeom>
          <a:noFill/>
        </p:spPr>
        <p:txBody>
          <a:bodyPr wrap="square" rtlCol="0">
            <a:spAutoFit/>
          </a:bodyPr>
          <a:lstStyle/>
          <a:p>
            <a:r>
              <a:rPr lang="nl-NL" sz="2000" b="1" dirty="0"/>
              <a:t>DENK NA OVER DE VOLGENDE UITSPRAKEN. BEN JE HET ERMEE EENS?</a:t>
            </a:r>
            <a:endParaRPr lang="en-GB" sz="2000" b="1" dirty="0">
              <a:solidFill>
                <a:schemeClr val="bg2">
                  <a:lumMod val="10000"/>
                </a:schemeClr>
              </a:solidFill>
            </a:endParaRPr>
          </a:p>
        </p:txBody>
      </p:sp>
      <p:sp>
        <p:nvSpPr>
          <p:cNvPr id="22" name="CaixaDeTexto 21">
            <a:extLst>
              <a:ext uri="{FF2B5EF4-FFF2-40B4-BE49-F238E27FC236}">
                <a16:creationId xmlns:a16="http://schemas.microsoft.com/office/drawing/2014/main" id="{29569CCA-EF0B-6863-6D0B-AEFFA8B896E2}"/>
              </a:ext>
            </a:extLst>
          </p:cNvPr>
          <p:cNvSpPr txBox="1"/>
          <p:nvPr/>
        </p:nvSpPr>
        <p:spPr>
          <a:xfrm>
            <a:off x="3840367" y="5228172"/>
            <a:ext cx="5284583" cy="338554"/>
          </a:xfrm>
          <a:prstGeom prst="rect">
            <a:avLst/>
          </a:prstGeom>
          <a:noFill/>
        </p:spPr>
        <p:txBody>
          <a:bodyPr wrap="square" rtlCol="0">
            <a:spAutoFit/>
          </a:bodyPr>
          <a:lstStyle/>
          <a:p>
            <a:r>
              <a:rPr lang="nl-NL" sz="1600" dirty="0"/>
              <a:t>Het is te laat voor vrouwen boven de 45 om te veranderen.</a:t>
            </a:r>
            <a:endParaRPr lang="en-GB" sz="1600" dirty="0">
              <a:solidFill>
                <a:schemeClr val="bg2">
                  <a:lumMod val="10000"/>
                </a:schemeClr>
              </a:solidFill>
            </a:endParaRPr>
          </a:p>
        </p:txBody>
      </p:sp>
    </p:spTree>
    <p:extLst>
      <p:ext uri="{BB962C8B-B14F-4D97-AF65-F5344CB8AC3E}">
        <p14:creationId xmlns:p14="http://schemas.microsoft.com/office/powerpoint/2010/main" val="2736418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BC6EC-F587-9C0D-D395-6E4E5E2CD36A}"/>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8C80D992-69D0-A858-00BA-514B3B8DD7A1}"/>
              </a:ext>
            </a:extLst>
          </p:cNvPr>
          <p:cNvSpPr>
            <a:spLocks noGrp="1"/>
          </p:cNvSpPr>
          <p:nvPr>
            <p:ph type="body" sz="quarter" idx="10"/>
          </p:nvPr>
        </p:nvSpPr>
        <p:spPr>
          <a:xfrm>
            <a:off x="506937" y="474598"/>
            <a:ext cx="9829323" cy="483986"/>
          </a:xfrm>
        </p:spPr>
        <p:txBody>
          <a:bodyPr/>
          <a:lstStyle/>
          <a:p>
            <a:r>
              <a:rPr lang="nl-NL" dirty="0"/>
              <a:t>Mythes over leren op middelbare leeftijd ontkrachten</a:t>
            </a:r>
            <a:endParaRPr lang="en-GB" dirty="0"/>
          </a:p>
        </p:txBody>
      </p:sp>
      <p:grpSp>
        <p:nvGrpSpPr>
          <p:cNvPr id="4" name="Agrupar 3">
            <a:extLst>
              <a:ext uri="{FF2B5EF4-FFF2-40B4-BE49-F238E27FC236}">
                <a16:creationId xmlns:a16="http://schemas.microsoft.com/office/drawing/2014/main" id="{FF788FB3-CB5D-3983-BB25-ACE35B77AAC5}"/>
              </a:ext>
            </a:extLst>
          </p:cNvPr>
          <p:cNvGrpSpPr/>
          <p:nvPr/>
        </p:nvGrpSpPr>
        <p:grpSpPr>
          <a:xfrm>
            <a:off x="362081" y="1612557"/>
            <a:ext cx="4792203" cy="4286859"/>
            <a:chOff x="225314" y="2263725"/>
            <a:chExt cx="4486618" cy="4013498"/>
          </a:xfrm>
        </p:grpSpPr>
        <p:sp>
          <p:nvSpPr>
            <p:cNvPr id="5" name="Retângulo: Cantos Arredondados 4">
              <a:extLst>
                <a:ext uri="{FF2B5EF4-FFF2-40B4-BE49-F238E27FC236}">
                  <a16:creationId xmlns:a16="http://schemas.microsoft.com/office/drawing/2014/main" id="{05922E60-5586-D508-7A6D-6D7F81A9D6E0}"/>
                </a:ext>
              </a:extLst>
            </p:cNvPr>
            <p:cNvSpPr/>
            <p:nvPr userDrawn="1"/>
          </p:nvSpPr>
          <p:spPr>
            <a:xfrm>
              <a:off x="225315" y="4361944"/>
              <a:ext cx="839586" cy="839586"/>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 MYTH</a:t>
              </a:r>
            </a:p>
          </p:txBody>
        </p:sp>
        <p:sp>
          <p:nvSpPr>
            <p:cNvPr id="7" name="Retângulo: Cantos Arredondados 6">
              <a:extLst>
                <a:ext uri="{FF2B5EF4-FFF2-40B4-BE49-F238E27FC236}">
                  <a16:creationId xmlns:a16="http://schemas.microsoft.com/office/drawing/2014/main" id="{B73D8D31-8524-D21B-F017-D670D2F6C427}"/>
                </a:ext>
              </a:extLst>
            </p:cNvPr>
            <p:cNvSpPr/>
            <p:nvPr userDrawn="1"/>
          </p:nvSpPr>
          <p:spPr>
            <a:xfrm>
              <a:off x="247255" y="3265222"/>
              <a:ext cx="839586" cy="839586"/>
            </a:xfrm>
            <a:prstGeom prst="round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 MYTH</a:t>
              </a:r>
            </a:p>
          </p:txBody>
        </p:sp>
        <p:sp>
          <p:nvSpPr>
            <p:cNvPr id="9" name="Retângulo: Cantos Arredondados 8">
              <a:extLst>
                <a:ext uri="{FF2B5EF4-FFF2-40B4-BE49-F238E27FC236}">
                  <a16:creationId xmlns:a16="http://schemas.microsoft.com/office/drawing/2014/main" id="{E4009DCF-BD7C-EC22-B190-FE005E7353FA}"/>
                </a:ext>
              </a:extLst>
            </p:cNvPr>
            <p:cNvSpPr/>
            <p:nvPr userDrawn="1"/>
          </p:nvSpPr>
          <p:spPr>
            <a:xfrm>
              <a:off x="225314" y="5437637"/>
              <a:ext cx="839586" cy="83958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 MYTH</a:t>
              </a:r>
            </a:p>
          </p:txBody>
        </p:sp>
        <p:sp>
          <p:nvSpPr>
            <p:cNvPr id="10" name="Retângulo: Cantos Arredondados 9">
              <a:extLst>
                <a:ext uri="{FF2B5EF4-FFF2-40B4-BE49-F238E27FC236}">
                  <a16:creationId xmlns:a16="http://schemas.microsoft.com/office/drawing/2014/main" id="{4F20A8B0-A972-E28A-521C-99AA3EFC7A15}"/>
                </a:ext>
              </a:extLst>
            </p:cNvPr>
            <p:cNvSpPr/>
            <p:nvPr userDrawn="1"/>
          </p:nvSpPr>
          <p:spPr>
            <a:xfrm>
              <a:off x="269255" y="2263725"/>
              <a:ext cx="839586" cy="83958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1 - MYTH</a:t>
              </a:r>
            </a:p>
          </p:txBody>
        </p:sp>
        <p:sp>
          <p:nvSpPr>
            <p:cNvPr id="11" name="Retângulo: Cantos Arredondados 10">
              <a:extLst>
                <a:ext uri="{FF2B5EF4-FFF2-40B4-BE49-F238E27FC236}">
                  <a16:creationId xmlns:a16="http://schemas.microsoft.com/office/drawing/2014/main" id="{35B36777-508A-7707-E251-CBA83E93A5C5}"/>
                </a:ext>
              </a:extLst>
            </p:cNvPr>
            <p:cNvSpPr/>
            <p:nvPr userDrawn="1"/>
          </p:nvSpPr>
          <p:spPr>
            <a:xfrm>
              <a:off x="264623" y="2263725"/>
              <a:ext cx="4447309" cy="83958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tângulo: Cantos Arredondados 11">
              <a:extLst>
                <a:ext uri="{FF2B5EF4-FFF2-40B4-BE49-F238E27FC236}">
                  <a16:creationId xmlns:a16="http://schemas.microsoft.com/office/drawing/2014/main" id="{1D82883F-1855-F340-3198-7A6B4395582C}"/>
                </a:ext>
              </a:extLst>
            </p:cNvPr>
            <p:cNvSpPr/>
            <p:nvPr userDrawn="1"/>
          </p:nvSpPr>
          <p:spPr>
            <a:xfrm>
              <a:off x="246646" y="4362412"/>
              <a:ext cx="4447309" cy="839586"/>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tângulo: Cantos Arredondados 13">
              <a:extLst>
                <a:ext uri="{FF2B5EF4-FFF2-40B4-BE49-F238E27FC236}">
                  <a16:creationId xmlns:a16="http://schemas.microsoft.com/office/drawing/2014/main" id="{AF8C4D9E-DE07-C6A7-5ACE-69F92714D333}"/>
                </a:ext>
              </a:extLst>
            </p:cNvPr>
            <p:cNvSpPr/>
            <p:nvPr userDrawn="1"/>
          </p:nvSpPr>
          <p:spPr>
            <a:xfrm>
              <a:off x="247255" y="3265222"/>
              <a:ext cx="4447309" cy="839586"/>
            </a:xfrm>
            <a:prstGeom prst="roundRect">
              <a:avLst/>
            </a:prstGeom>
            <a:noFill/>
            <a:ln w="9525">
              <a:solidFill>
                <a:srgbClr val="E280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tângulo: Cantos Arredondados 15">
              <a:extLst>
                <a:ext uri="{FF2B5EF4-FFF2-40B4-BE49-F238E27FC236}">
                  <a16:creationId xmlns:a16="http://schemas.microsoft.com/office/drawing/2014/main" id="{F5C5AADD-37E6-F647-C1ED-BFAE32DB91CD}"/>
                </a:ext>
              </a:extLst>
            </p:cNvPr>
            <p:cNvSpPr/>
            <p:nvPr userDrawn="1"/>
          </p:nvSpPr>
          <p:spPr>
            <a:xfrm>
              <a:off x="225314" y="5437637"/>
              <a:ext cx="4447309" cy="83958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CaixaDeTexto 16">
            <a:extLst>
              <a:ext uri="{FF2B5EF4-FFF2-40B4-BE49-F238E27FC236}">
                <a16:creationId xmlns:a16="http://schemas.microsoft.com/office/drawing/2014/main" id="{F3053A7B-7D6C-2018-C954-64DB8F5E17C4}"/>
              </a:ext>
            </a:extLst>
          </p:cNvPr>
          <p:cNvSpPr txBox="1"/>
          <p:nvPr/>
        </p:nvSpPr>
        <p:spPr>
          <a:xfrm>
            <a:off x="1305786" y="1674845"/>
            <a:ext cx="3702050" cy="738664"/>
          </a:xfrm>
          <a:prstGeom prst="rect">
            <a:avLst/>
          </a:prstGeom>
          <a:noFill/>
        </p:spPr>
        <p:txBody>
          <a:bodyPr wrap="square" rtlCol="0">
            <a:spAutoFit/>
          </a:bodyPr>
          <a:lstStyle/>
          <a:p>
            <a:r>
              <a:rPr lang="nl-NL" sz="1400" dirty="0">
                <a:solidFill>
                  <a:schemeClr val="bg2">
                    <a:lumMod val="10000"/>
                  </a:schemeClr>
                </a:solidFill>
              </a:rPr>
              <a:t>Vrouwen boven de 45 zijn niet meer in staat om te leren, en zelfs als ze dat zouden kunnen, zouden ze niet meer willen blijven leren.</a:t>
            </a:r>
            <a:endParaRPr lang="en-GB" sz="1400" dirty="0">
              <a:solidFill>
                <a:schemeClr val="bg2">
                  <a:lumMod val="10000"/>
                </a:schemeClr>
              </a:solidFill>
            </a:endParaRPr>
          </a:p>
        </p:txBody>
      </p:sp>
      <p:sp>
        <p:nvSpPr>
          <p:cNvPr id="18" name="CaixaDeTexto 17">
            <a:extLst>
              <a:ext uri="{FF2B5EF4-FFF2-40B4-BE49-F238E27FC236}">
                <a16:creationId xmlns:a16="http://schemas.microsoft.com/office/drawing/2014/main" id="{136712B7-8BD6-F388-7BCF-D913917B6884}"/>
              </a:ext>
            </a:extLst>
          </p:cNvPr>
          <p:cNvSpPr txBox="1"/>
          <p:nvPr/>
        </p:nvSpPr>
        <p:spPr>
          <a:xfrm>
            <a:off x="1305786" y="2716154"/>
            <a:ext cx="3556932" cy="738664"/>
          </a:xfrm>
          <a:prstGeom prst="rect">
            <a:avLst/>
          </a:prstGeom>
          <a:noFill/>
        </p:spPr>
        <p:txBody>
          <a:bodyPr wrap="square" rtlCol="0">
            <a:spAutoFit/>
          </a:bodyPr>
          <a:lstStyle/>
          <a:p>
            <a:r>
              <a:rPr lang="nl-NL" sz="1400" dirty="0">
                <a:solidFill>
                  <a:schemeClr val="bg2">
                    <a:lumMod val="10000"/>
                  </a:schemeClr>
                </a:solidFill>
              </a:rPr>
              <a:t>Mensen boven de 45 hebben weinig voordeel van onderwijs. Ze hebben de belangrijke dingen geleerd toen ze jong waren.</a:t>
            </a:r>
            <a:endParaRPr lang="en-GB" sz="1400" dirty="0">
              <a:solidFill>
                <a:schemeClr val="bg2">
                  <a:lumMod val="10000"/>
                </a:schemeClr>
              </a:solidFill>
            </a:endParaRPr>
          </a:p>
        </p:txBody>
      </p:sp>
      <p:sp>
        <p:nvSpPr>
          <p:cNvPr id="19" name="CaixaDeTexto 18">
            <a:extLst>
              <a:ext uri="{FF2B5EF4-FFF2-40B4-BE49-F238E27FC236}">
                <a16:creationId xmlns:a16="http://schemas.microsoft.com/office/drawing/2014/main" id="{4953AB6C-A926-D8B6-379B-AEBC65605B3C}"/>
              </a:ext>
            </a:extLst>
          </p:cNvPr>
          <p:cNvSpPr txBox="1"/>
          <p:nvPr/>
        </p:nvSpPr>
        <p:spPr>
          <a:xfrm>
            <a:off x="1305786" y="3909788"/>
            <a:ext cx="3556932" cy="584775"/>
          </a:xfrm>
          <a:prstGeom prst="rect">
            <a:avLst/>
          </a:prstGeom>
          <a:noFill/>
        </p:spPr>
        <p:txBody>
          <a:bodyPr wrap="square" rtlCol="0">
            <a:spAutoFit/>
          </a:bodyPr>
          <a:lstStyle/>
          <a:p>
            <a:r>
              <a:rPr lang="nl-NL" sz="1600" dirty="0">
                <a:solidFill>
                  <a:schemeClr val="bg2">
                    <a:lumMod val="10000"/>
                  </a:schemeClr>
                </a:solidFill>
              </a:rPr>
              <a:t>Vrouwen ouder dan 45 hebben geen tijd om te leren.</a:t>
            </a:r>
            <a:endParaRPr lang="en-GB" sz="1600" dirty="0">
              <a:solidFill>
                <a:schemeClr val="bg2">
                  <a:lumMod val="10000"/>
                </a:schemeClr>
              </a:solidFill>
            </a:endParaRPr>
          </a:p>
        </p:txBody>
      </p:sp>
      <p:sp>
        <p:nvSpPr>
          <p:cNvPr id="22" name="CaixaDeTexto 21">
            <a:extLst>
              <a:ext uri="{FF2B5EF4-FFF2-40B4-BE49-F238E27FC236}">
                <a16:creationId xmlns:a16="http://schemas.microsoft.com/office/drawing/2014/main" id="{D38DE374-1459-5047-E737-DB2A3FA1C4C4}"/>
              </a:ext>
            </a:extLst>
          </p:cNvPr>
          <p:cNvSpPr txBox="1"/>
          <p:nvPr/>
        </p:nvSpPr>
        <p:spPr>
          <a:xfrm>
            <a:off x="1305786" y="5076166"/>
            <a:ext cx="3556932" cy="584775"/>
          </a:xfrm>
          <a:prstGeom prst="rect">
            <a:avLst/>
          </a:prstGeom>
          <a:noFill/>
        </p:spPr>
        <p:txBody>
          <a:bodyPr wrap="square" rtlCol="0">
            <a:spAutoFit/>
          </a:bodyPr>
          <a:lstStyle/>
          <a:p>
            <a:r>
              <a:rPr lang="nl-NL" sz="1600" dirty="0">
                <a:solidFill>
                  <a:schemeClr val="bg2">
                    <a:lumMod val="10000"/>
                  </a:schemeClr>
                </a:solidFill>
              </a:rPr>
              <a:t>Het is te laat voor vrouwen boven de 45 om te veranderen.</a:t>
            </a:r>
            <a:endParaRPr lang="en-GB" sz="1600" dirty="0">
              <a:solidFill>
                <a:schemeClr val="bg2">
                  <a:lumMod val="10000"/>
                </a:schemeClr>
              </a:solidFill>
            </a:endParaRPr>
          </a:p>
        </p:txBody>
      </p:sp>
      <p:sp>
        <p:nvSpPr>
          <p:cNvPr id="3" name="Retângulo: Cantos Arredondados 9">
            <a:extLst>
              <a:ext uri="{FF2B5EF4-FFF2-40B4-BE49-F238E27FC236}">
                <a16:creationId xmlns:a16="http://schemas.microsoft.com/office/drawing/2014/main" id="{01FCF18B-71B5-A12C-3478-742442920D90}"/>
              </a:ext>
            </a:extLst>
          </p:cNvPr>
          <p:cNvSpPr/>
          <p:nvPr/>
        </p:nvSpPr>
        <p:spPr>
          <a:xfrm>
            <a:off x="5359076" y="1611492"/>
            <a:ext cx="896770" cy="918505"/>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1 - F</a:t>
            </a:r>
            <a:r>
              <a:rPr lang="sr-Latn-RS" dirty="0"/>
              <a:t>EIT</a:t>
            </a:r>
            <a:endParaRPr lang="en-GB" dirty="0"/>
          </a:p>
        </p:txBody>
      </p:sp>
      <p:sp>
        <p:nvSpPr>
          <p:cNvPr id="23" name="Retângulo: Cantos Arredondados 10">
            <a:extLst>
              <a:ext uri="{FF2B5EF4-FFF2-40B4-BE49-F238E27FC236}">
                <a16:creationId xmlns:a16="http://schemas.microsoft.com/office/drawing/2014/main" id="{BD94B87A-73EB-8F91-CBFE-2F3C646F271C}"/>
              </a:ext>
            </a:extLst>
          </p:cNvPr>
          <p:cNvSpPr/>
          <p:nvPr/>
        </p:nvSpPr>
        <p:spPr>
          <a:xfrm>
            <a:off x="5359075" y="1611493"/>
            <a:ext cx="6746383"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tângulo: Cantos Arredondados 13">
            <a:extLst>
              <a:ext uri="{FF2B5EF4-FFF2-40B4-BE49-F238E27FC236}">
                <a16:creationId xmlns:a16="http://schemas.microsoft.com/office/drawing/2014/main" id="{8B8348EC-6B0A-756A-AB14-07736EAA1811}"/>
              </a:ext>
            </a:extLst>
          </p:cNvPr>
          <p:cNvSpPr/>
          <p:nvPr/>
        </p:nvSpPr>
        <p:spPr>
          <a:xfrm>
            <a:off x="5371553" y="2716154"/>
            <a:ext cx="6746383" cy="978546"/>
          </a:xfrm>
          <a:prstGeom prst="roundRect">
            <a:avLst/>
          </a:prstGeom>
          <a:noFill/>
          <a:ln w="9525">
            <a:solidFill>
              <a:srgbClr val="E280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tângulo: Cantos Arredondados 6">
            <a:extLst>
              <a:ext uri="{FF2B5EF4-FFF2-40B4-BE49-F238E27FC236}">
                <a16:creationId xmlns:a16="http://schemas.microsoft.com/office/drawing/2014/main" id="{27A20071-24D3-7512-01A6-B004281E7E90}"/>
              </a:ext>
            </a:extLst>
          </p:cNvPr>
          <p:cNvSpPr/>
          <p:nvPr/>
        </p:nvSpPr>
        <p:spPr>
          <a:xfrm>
            <a:off x="5370360" y="2716154"/>
            <a:ext cx="896771" cy="978546"/>
          </a:xfrm>
          <a:prstGeom prst="round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2- F</a:t>
            </a:r>
            <a:r>
              <a:rPr lang="sr-Latn-RS" dirty="0"/>
              <a:t>EIT</a:t>
            </a:r>
            <a:endParaRPr lang="en-GB" dirty="0"/>
          </a:p>
        </p:txBody>
      </p:sp>
      <p:sp>
        <p:nvSpPr>
          <p:cNvPr id="27" name="Retângulo: Cantos Arredondados 11">
            <a:extLst>
              <a:ext uri="{FF2B5EF4-FFF2-40B4-BE49-F238E27FC236}">
                <a16:creationId xmlns:a16="http://schemas.microsoft.com/office/drawing/2014/main" id="{4438A676-1F4F-ADCF-3977-6F1D60ED3B57}"/>
              </a:ext>
            </a:extLst>
          </p:cNvPr>
          <p:cNvSpPr/>
          <p:nvPr/>
        </p:nvSpPr>
        <p:spPr>
          <a:xfrm>
            <a:off x="5409852" y="3876671"/>
            <a:ext cx="6708084" cy="978546"/>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tângulo: Cantos Arredondados 4">
            <a:extLst>
              <a:ext uri="{FF2B5EF4-FFF2-40B4-BE49-F238E27FC236}">
                <a16:creationId xmlns:a16="http://schemas.microsoft.com/office/drawing/2014/main" id="{838D304E-0801-A3C1-243D-464ED98D10B9}"/>
              </a:ext>
            </a:extLst>
          </p:cNvPr>
          <p:cNvSpPr/>
          <p:nvPr/>
        </p:nvSpPr>
        <p:spPr>
          <a:xfrm>
            <a:off x="5421599" y="3876671"/>
            <a:ext cx="896770" cy="978546"/>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3- F</a:t>
            </a:r>
            <a:r>
              <a:rPr lang="sr-Latn-RS" dirty="0"/>
              <a:t>EIT</a:t>
            </a:r>
            <a:endParaRPr lang="en-GB" dirty="0"/>
          </a:p>
        </p:txBody>
      </p:sp>
      <p:sp>
        <p:nvSpPr>
          <p:cNvPr id="29" name="Retângulo: Cantos Arredondados 15">
            <a:extLst>
              <a:ext uri="{FF2B5EF4-FFF2-40B4-BE49-F238E27FC236}">
                <a16:creationId xmlns:a16="http://schemas.microsoft.com/office/drawing/2014/main" id="{E023CBF4-4B9D-6843-756F-079DDA025D36}"/>
              </a:ext>
            </a:extLst>
          </p:cNvPr>
          <p:cNvSpPr/>
          <p:nvPr/>
        </p:nvSpPr>
        <p:spPr>
          <a:xfrm>
            <a:off x="5409852" y="5002645"/>
            <a:ext cx="6708084" cy="97854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tângulo: Cantos Arredondados 8">
            <a:extLst>
              <a:ext uri="{FF2B5EF4-FFF2-40B4-BE49-F238E27FC236}">
                <a16:creationId xmlns:a16="http://schemas.microsoft.com/office/drawing/2014/main" id="{885B8676-5589-161C-5591-407E7356F920}"/>
              </a:ext>
            </a:extLst>
          </p:cNvPr>
          <p:cNvSpPr/>
          <p:nvPr/>
        </p:nvSpPr>
        <p:spPr>
          <a:xfrm>
            <a:off x="5409852" y="5001666"/>
            <a:ext cx="896770" cy="97854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4- F</a:t>
            </a:r>
            <a:r>
              <a:rPr lang="sr-Latn-RS" dirty="0"/>
              <a:t>EIT</a:t>
            </a:r>
            <a:endParaRPr lang="en-GB" dirty="0"/>
          </a:p>
        </p:txBody>
      </p:sp>
      <p:sp>
        <p:nvSpPr>
          <p:cNvPr id="32" name="CaixaDeTexto 16">
            <a:extLst>
              <a:ext uri="{FF2B5EF4-FFF2-40B4-BE49-F238E27FC236}">
                <a16:creationId xmlns:a16="http://schemas.microsoft.com/office/drawing/2014/main" id="{2F6CB18E-83A0-8DB4-0A13-E4D5F18889E3}"/>
              </a:ext>
            </a:extLst>
          </p:cNvPr>
          <p:cNvSpPr txBox="1"/>
          <p:nvPr/>
        </p:nvSpPr>
        <p:spPr>
          <a:xfrm>
            <a:off x="6267131" y="1645682"/>
            <a:ext cx="5679890" cy="830997"/>
          </a:xfrm>
          <a:prstGeom prst="rect">
            <a:avLst/>
          </a:prstGeom>
          <a:noFill/>
        </p:spPr>
        <p:txBody>
          <a:bodyPr wrap="square" rtlCol="0">
            <a:spAutoFit/>
          </a:bodyPr>
          <a:lstStyle/>
          <a:p>
            <a:r>
              <a:rPr lang="nl-NL" sz="1600" dirty="0">
                <a:solidFill>
                  <a:schemeClr val="bg2">
                    <a:lumMod val="10000"/>
                  </a:schemeClr>
                </a:solidFill>
              </a:rPr>
              <a:t>Neuroplasticiteit duurt een leven lang! Het brein blijft in staat om nieuwe neurale verbindingen te vormen. Leren houdt het zelfs scherp en gezond.</a:t>
            </a:r>
            <a:endParaRPr lang="en-GB" sz="1600" dirty="0">
              <a:solidFill>
                <a:schemeClr val="bg2">
                  <a:lumMod val="10000"/>
                </a:schemeClr>
              </a:solidFill>
            </a:endParaRPr>
          </a:p>
        </p:txBody>
      </p:sp>
      <p:sp>
        <p:nvSpPr>
          <p:cNvPr id="33" name="CaixaDeTexto 17">
            <a:extLst>
              <a:ext uri="{FF2B5EF4-FFF2-40B4-BE49-F238E27FC236}">
                <a16:creationId xmlns:a16="http://schemas.microsoft.com/office/drawing/2014/main" id="{7527F58D-8951-767D-66AA-6EEB8CD52B50}"/>
              </a:ext>
            </a:extLst>
          </p:cNvPr>
          <p:cNvSpPr txBox="1"/>
          <p:nvPr/>
        </p:nvSpPr>
        <p:spPr>
          <a:xfrm>
            <a:off x="6267131" y="2682266"/>
            <a:ext cx="6116085" cy="954107"/>
          </a:xfrm>
          <a:prstGeom prst="rect">
            <a:avLst/>
          </a:prstGeom>
          <a:noFill/>
        </p:spPr>
        <p:txBody>
          <a:bodyPr wrap="square" rtlCol="0">
            <a:spAutoFit/>
          </a:bodyPr>
          <a:lstStyle/>
          <a:p>
            <a:r>
              <a:rPr lang="nl-NL" sz="1400" dirty="0">
                <a:solidFill>
                  <a:schemeClr val="bg2">
                    <a:lumMod val="10000"/>
                  </a:schemeClr>
                </a:solidFill>
              </a:rPr>
              <a:t>Leren is een levenslange reis. Mensen boven de 45 profiteren niet alleen van onderwijs; vaak blinken zij er zelfs in uit, omdat zij het vermogen om te leren combineren met de onvervangbare kracht van wijsheid en ervaring. Het is nooit te laat om te leren, te groeien en te profiteren van onderwijs.</a:t>
            </a:r>
            <a:endParaRPr lang="en-GB" sz="1400" dirty="0">
              <a:solidFill>
                <a:schemeClr val="bg2">
                  <a:lumMod val="10000"/>
                </a:schemeClr>
              </a:solidFill>
            </a:endParaRPr>
          </a:p>
        </p:txBody>
      </p:sp>
      <p:sp>
        <p:nvSpPr>
          <p:cNvPr id="34" name="CaixaDeTexto 16">
            <a:extLst>
              <a:ext uri="{FF2B5EF4-FFF2-40B4-BE49-F238E27FC236}">
                <a16:creationId xmlns:a16="http://schemas.microsoft.com/office/drawing/2014/main" id="{4AB1CA7A-99CE-D014-55F9-FC421E1AB8EC}"/>
              </a:ext>
            </a:extLst>
          </p:cNvPr>
          <p:cNvSpPr txBox="1"/>
          <p:nvPr/>
        </p:nvSpPr>
        <p:spPr>
          <a:xfrm>
            <a:off x="6333106" y="3853687"/>
            <a:ext cx="5794854" cy="954107"/>
          </a:xfrm>
          <a:prstGeom prst="rect">
            <a:avLst/>
          </a:prstGeom>
          <a:noFill/>
        </p:spPr>
        <p:txBody>
          <a:bodyPr wrap="square" rtlCol="0">
            <a:spAutoFit/>
          </a:bodyPr>
          <a:lstStyle/>
          <a:p>
            <a:r>
              <a:rPr lang="nl-NL" sz="1400" dirty="0">
                <a:solidFill>
                  <a:schemeClr val="bg2">
                    <a:lumMod val="10000"/>
                  </a:schemeClr>
                </a:solidFill>
              </a:rPr>
              <a:t>Dit is een heel reëel aandachtspunt, zeker wanneer werk, gezin en persoonlijke tijd in balans moeten worden gebracht. De realiteit is dat het leermodel zich moet aanpassen aan de levensfase van de persoon. Voorbeeld: micro-learning is een goede optie, net als HERA-labs.</a:t>
            </a:r>
            <a:endParaRPr lang="en-GB" sz="1400" dirty="0">
              <a:solidFill>
                <a:schemeClr val="bg2">
                  <a:lumMod val="10000"/>
                </a:schemeClr>
              </a:solidFill>
            </a:endParaRPr>
          </a:p>
        </p:txBody>
      </p:sp>
      <p:sp>
        <p:nvSpPr>
          <p:cNvPr id="35" name="CaixaDeTexto 16">
            <a:extLst>
              <a:ext uri="{FF2B5EF4-FFF2-40B4-BE49-F238E27FC236}">
                <a16:creationId xmlns:a16="http://schemas.microsoft.com/office/drawing/2014/main" id="{8D4BE889-8152-3A3C-1592-5DAEA71F1210}"/>
              </a:ext>
            </a:extLst>
          </p:cNvPr>
          <p:cNvSpPr txBox="1"/>
          <p:nvPr/>
        </p:nvSpPr>
        <p:spPr>
          <a:xfrm>
            <a:off x="6333106" y="4970753"/>
            <a:ext cx="5794854" cy="954107"/>
          </a:xfrm>
          <a:prstGeom prst="rect">
            <a:avLst/>
          </a:prstGeom>
          <a:noFill/>
        </p:spPr>
        <p:txBody>
          <a:bodyPr wrap="square" rtlCol="0">
            <a:spAutoFit/>
          </a:bodyPr>
          <a:lstStyle/>
          <a:p>
            <a:r>
              <a:rPr lang="nl-NL" sz="1400" dirty="0">
                <a:solidFill>
                  <a:schemeClr val="bg2">
                    <a:lumMod val="10000"/>
                  </a:schemeClr>
                </a:solidFill>
              </a:rPr>
              <a:t>Integendeel, het kan juist het perfecte moment zijn. Vrouwen boven de 45 brengen een schat aan ervaring, emotionele intelligentie en perspectief mee die niet aangeleerd kan worden. Je begint niet vanaf nul; je begint vanuit ervaring. Dat is een krachtige basis voor verandering.</a:t>
            </a:r>
            <a:endParaRPr lang="en-GB" sz="1400" dirty="0">
              <a:solidFill>
                <a:schemeClr val="bg2">
                  <a:lumMod val="10000"/>
                </a:schemeClr>
              </a:solidFill>
            </a:endParaRPr>
          </a:p>
        </p:txBody>
      </p:sp>
    </p:spTree>
    <p:extLst>
      <p:ext uri="{BB962C8B-B14F-4D97-AF65-F5344CB8AC3E}">
        <p14:creationId xmlns:p14="http://schemas.microsoft.com/office/powerpoint/2010/main" val="14264880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8F650-EEDB-7D54-F374-940B85385A3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1A68E71-A25D-2833-737C-9C731D63D98E}"/>
              </a:ext>
            </a:extLst>
          </p:cNvPr>
          <p:cNvSpPr>
            <a:spLocks noGrp="1"/>
          </p:cNvSpPr>
          <p:nvPr>
            <p:ph type="body" sz="quarter" idx="10"/>
          </p:nvPr>
        </p:nvSpPr>
        <p:spPr>
          <a:xfrm>
            <a:off x="432260" y="3142210"/>
            <a:ext cx="8720285" cy="1762299"/>
          </a:xfrm>
        </p:spPr>
        <p:txBody>
          <a:bodyPr/>
          <a:lstStyle/>
          <a:p>
            <a:r>
              <a:rPr lang="nl-NL" dirty="0"/>
              <a:t>UNIT 1.3: Leerangst en onzekerheden overwinnen</a:t>
            </a:r>
            <a:endParaRPr lang="en-GB" noProof="0" dirty="0"/>
          </a:p>
        </p:txBody>
      </p:sp>
    </p:spTree>
    <p:extLst>
      <p:ext uri="{BB962C8B-B14F-4D97-AF65-F5344CB8AC3E}">
        <p14:creationId xmlns:p14="http://schemas.microsoft.com/office/powerpoint/2010/main" val="959408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94195-4F5B-26F6-92AC-6C75EDFDDF67}"/>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BC03D861-2E57-22E1-717C-F3FA335B6147}"/>
              </a:ext>
            </a:extLst>
          </p:cNvPr>
          <p:cNvSpPr>
            <a:spLocks noGrp="1"/>
          </p:cNvSpPr>
          <p:nvPr>
            <p:ph type="body" sz="quarter" idx="10"/>
          </p:nvPr>
        </p:nvSpPr>
        <p:spPr>
          <a:xfrm>
            <a:off x="333506" y="104362"/>
            <a:ext cx="9829323" cy="483986"/>
          </a:xfrm>
        </p:spPr>
        <p:txBody>
          <a:bodyPr/>
          <a:lstStyle/>
          <a:p>
            <a:r>
              <a:rPr lang="nl-NL" dirty="0"/>
              <a:t>Veelvoorkomende emotionele barrières en angsten</a:t>
            </a:r>
            <a:endParaRPr lang="en-GB" dirty="0"/>
          </a:p>
        </p:txBody>
      </p:sp>
      <p:sp>
        <p:nvSpPr>
          <p:cNvPr id="3" name="CaixaDeTexto 2">
            <a:extLst>
              <a:ext uri="{FF2B5EF4-FFF2-40B4-BE49-F238E27FC236}">
                <a16:creationId xmlns:a16="http://schemas.microsoft.com/office/drawing/2014/main" id="{22CD3939-9BE0-F548-E132-DAC13B497F57}"/>
              </a:ext>
            </a:extLst>
          </p:cNvPr>
          <p:cNvSpPr txBox="1"/>
          <p:nvPr/>
        </p:nvSpPr>
        <p:spPr>
          <a:xfrm>
            <a:off x="954473" y="1487567"/>
            <a:ext cx="6164783" cy="369332"/>
          </a:xfrm>
          <a:prstGeom prst="rect">
            <a:avLst/>
          </a:prstGeom>
          <a:noFill/>
        </p:spPr>
        <p:txBody>
          <a:bodyPr wrap="square" rtlCol="0">
            <a:spAutoFit/>
          </a:bodyPr>
          <a:lstStyle/>
          <a:p>
            <a:r>
              <a:rPr lang="nl-NL" dirty="0"/>
              <a:t>Mijn brein leert niet meer zoals vroeger.</a:t>
            </a:r>
            <a:endParaRPr lang="en-GB" dirty="0">
              <a:solidFill>
                <a:schemeClr val="bg2">
                  <a:lumMod val="10000"/>
                </a:schemeClr>
              </a:solidFill>
            </a:endParaRPr>
          </a:p>
        </p:txBody>
      </p:sp>
      <p:sp>
        <p:nvSpPr>
          <p:cNvPr id="28" name="CaixaDeTexto 27">
            <a:extLst>
              <a:ext uri="{FF2B5EF4-FFF2-40B4-BE49-F238E27FC236}">
                <a16:creationId xmlns:a16="http://schemas.microsoft.com/office/drawing/2014/main" id="{E358854C-8CE4-22CF-F3C5-B75DE910F05B}"/>
              </a:ext>
            </a:extLst>
          </p:cNvPr>
          <p:cNvSpPr txBox="1"/>
          <p:nvPr/>
        </p:nvSpPr>
        <p:spPr>
          <a:xfrm>
            <a:off x="954471" y="2161930"/>
            <a:ext cx="10876365" cy="369332"/>
          </a:xfrm>
          <a:prstGeom prst="rect">
            <a:avLst/>
          </a:prstGeom>
          <a:noFill/>
        </p:spPr>
        <p:txBody>
          <a:bodyPr wrap="square" rtlCol="0">
            <a:spAutoFit/>
          </a:bodyPr>
          <a:lstStyle/>
          <a:p>
            <a:r>
              <a:rPr lang="nl-NL" dirty="0"/>
              <a:t>Anderen zullen veel beter zijn dan ik.</a:t>
            </a:r>
            <a:endParaRPr lang="en-GB" dirty="0">
              <a:solidFill>
                <a:schemeClr val="bg2">
                  <a:lumMod val="10000"/>
                </a:schemeClr>
              </a:solidFill>
            </a:endParaRPr>
          </a:p>
        </p:txBody>
      </p:sp>
      <p:sp>
        <p:nvSpPr>
          <p:cNvPr id="29" name="CaixaDeTexto 28">
            <a:extLst>
              <a:ext uri="{FF2B5EF4-FFF2-40B4-BE49-F238E27FC236}">
                <a16:creationId xmlns:a16="http://schemas.microsoft.com/office/drawing/2014/main" id="{D7150C2C-F586-B717-5397-47958DA5DC0A}"/>
              </a:ext>
            </a:extLst>
          </p:cNvPr>
          <p:cNvSpPr txBox="1"/>
          <p:nvPr/>
        </p:nvSpPr>
        <p:spPr>
          <a:xfrm>
            <a:off x="954471" y="2834460"/>
            <a:ext cx="10876365" cy="369332"/>
          </a:xfrm>
          <a:prstGeom prst="rect">
            <a:avLst/>
          </a:prstGeom>
          <a:noFill/>
        </p:spPr>
        <p:txBody>
          <a:bodyPr wrap="square" rtlCol="0">
            <a:spAutoFit/>
          </a:bodyPr>
          <a:lstStyle/>
          <a:p>
            <a:r>
              <a:rPr lang="nl-NL" dirty="0"/>
              <a:t>Het is te laat voor mij om te leren.</a:t>
            </a:r>
            <a:endParaRPr lang="en-GB" dirty="0">
              <a:solidFill>
                <a:schemeClr val="bg2">
                  <a:lumMod val="10000"/>
                </a:schemeClr>
              </a:solidFill>
            </a:endParaRPr>
          </a:p>
        </p:txBody>
      </p:sp>
      <p:sp>
        <p:nvSpPr>
          <p:cNvPr id="30" name="CaixaDeTexto 29">
            <a:extLst>
              <a:ext uri="{FF2B5EF4-FFF2-40B4-BE49-F238E27FC236}">
                <a16:creationId xmlns:a16="http://schemas.microsoft.com/office/drawing/2014/main" id="{4FECE45A-AB90-7C95-3271-AC5255850C36}"/>
              </a:ext>
            </a:extLst>
          </p:cNvPr>
          <p:cNvSpPr txBox="1"/>
          <p:nvPr/>
        </p:nvSpPr>
        <p:spPr>
          <a:xfrm>
            <a:off x="954471" y="3524537"/>
            <a:ext cx="10876365" cy="369332"/>
          </a:xfrm>
          <a:prstGeom prst="rect">
            <a:avLst/>
          </a:prstGeom>
          <a:noFill/>
        </p:spPr>
        <p:txBody>
          <a:bodyPr wrap="square" rtlCol="0">
            <a:spAutoFit/>
          </a:bodyPr>
          <a:lstStyle/>
          <a:p>
            <a:r>
              <a:rPr lang="nl-NL" dirty="0"/>
              <a:t>Ik zal niet passen tussen jongere leerlingen.</a:t>
            </a:r>
            <a:endParaRPr lang="en-GB" dirty="0">
              <a:solidFill>
                <a:schemeClr val="bg2">
                  <a:lumMod val="10000"/>
                </a:schemeClr>
              </a:solidFill>
            </a:endParaRPr>
          </a:p>
        </p:txBody>
      </p:sp>
      <p:sp>
        <p:nvSpPr>
          <p:cNvPr id="31" name="CaixaDeTexto 30">
            <a:extLst>
              <a:ext uri="{FF2B5EF4-FFF2-40B4-BE49-F238E27FC236}">
                <a16:creationId xmlns:a16="http://schemas.microsoft.com/office/drawing/2014/main" id="{9CD7CE5D-8900-F4E7-66C5-D3CC32D31425}"/>
              </a:ext>
            </a:extLst>
          </p:cNvPr>
          <p:cNvSpPr txBox="1"/>
          <p:nvPr/>
        </p:nvSpPr>
        <p:spPr>
          <a:xfrm>
            <a:off x="954472" y="4181354"/>
            <a:ext cx="10876365" cy="369332"/>
          </a:xfrm>
          <a:prstGeom prst="rect">
            <a:avLst/>
          </a:prstGeom>
          <a:noFill/>
        </p:spPr>
        <p:txBody>
          <a:bodyPr wrap="square" rtlCol="0">
            <a:spAutoFit/>
          </a:bodyPr>
          <a:lstStyle/>
          <a:p>
            <a:r>
              <a:rPr lang="nl-NL" dirty="0"/>
              <a:t>Ik heb geen tijd om met iets nieuws te beginnen.</a:t>
            </a:r>
            <a:endParaRPr lang="en-GB" dirty="0">
              <a:solidFill>
                <a:schemeClr val="bg2">
                  <a:lumMod val="10000"/>
                </a:schemeClr>
              </a:solidFill>
            </a:endParaRPr>
          </a:p>
        </p:txBody>
      </p:sp>
      <p:sp>
        <p:nvSpPr>
          <p:cNvPr id="32" name="CaixaDeTexto 31">
            <a:extLst>
              <a:ext uri="{FF2B5EF4-FFF2-40B4-BE49-F238E27FC236}">
                <a16:creationId xmlns:a16="http://schemas.microsoft.com/office/drawing/2014/main" id="{9B55ADEA-F816-A38E-6577-ADCB1FF6CC3D}"/>
              </a:ext>
            </a:extLst>
          </p:cNvPr>
          <p:cNvSpPr txBox="1"/>
          <p:nvPr/>
        </p:nvSpPr>
        <p:spPr>
          <a:xfrm>
            <a:off x="954472" y="4855717"/>
            <a:ext cx="10876365" cy="369332"/>
          </a:xfrm>
          <a:prstGeom prst="rect">
            <a:avLst/>
          </a:prstGeom>
          <a:noFill/>
        </p:spPr>
        <p:txBody>
          <a:bodyPr wrap="square" rtlCol="0">
            <a:spAutoFit/>
          </a:bodyPr>
          <a:lstStyle/>
          <a:p>
            <a:r>
              <a:rPr lang="nl-NL" dirty="0"/>
              <a:t>Wat als ik het probeer en mezelf voor schut zet?</a:t>
            </a:r>
            <a:endParaRPr lang="en-GB" dirty="0">
              <a:solidFill>
                <a:schemeClr val="bg2">
                  <a:lumMod val="10000"/>
                </a:schemeClr>
              </a:solidFill>
            </a:endParaRPr>
          </a:p>
        </p:txBody>
      </p:sp>
      <p:pic>
        <p:nvPicPr>
          <p:cNvPr id="11" name="Gráfico 10">
            <a:extLst>
              <a:ext uri="{FF2B5EF4-FFF2-40B4-BE49-F238E27FC236}">
                <a16:creationId xmlns:a16="http://schemas.microsoft.com/office/drawing/2014/main" id="{E38C932E-567A-79FF-CC10-E11ECA96A24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3" y="1449937"/>
            <a:ext cx="441715" cy="441715"/>
          </a:xfrm>
          <a:prstGeom prst="rect">
            <a:avLst/>
          </a:prstGeom>
        </p:spPr>
      </p:pic>
      <p:pic>
        <p:nvPicPr>
          <p:cNvPr id="12" name="Gráfico 11">
            <a:extLst>
              <a:ext uri="{FF2B5EF4-FFF2-40B4-BE49-F238E27FC236}">
                <a16:creationId xmlns:a16="http://schemas.microsoft.com/office/drawing/2014/main" id="{0316C010-873E-E945-EFF6-505AB972B25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4" y="2175985"/>
            <a:ext cx="441715" cy="441715"/>
          </a:xfrm>
          <a:prstGeom prst="rect">
            <a:avLst/>
          </a:prstGeom>
        </p:spPr>
      </p:pic>
      <p:pic>
        <p:nvPicPr>
          <p:cNvPr id="13" name="Gráfico 12">
            <a:extLst>
              <a:ext uri="{FF2B5EF4-FFF2-40B4-BE49-F238E27FC236}">
                <a16:creationId xmlns:a16="http://schemas.microsoft.com/office/drawing/2014/main" id="{A238C28C-174F-50CB-9680-B4BB85604E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3" y="2866689"/>
            <a:ext cx="441715" cy="441715"/>
          </a:xfrm>
          <a:prstGeom prst="rect">
            <a:avLst/>
          </a:prstGeom>
        </p:spPr>
      </p:pic>
      <p:pic>
        <p:nvPicPr>
          <p:cNvPr id="14" name="Gráfico 13">
            <a:extLst>
              <a:ext uri="{FF2B5EF4-FFF2-40B4-BE49-F238E27FC236}">
                <a16:creationId xmlns:a16="http://schemas.microsoft.com/office/drawing/2014/main" id="{37C5D6AC-6645-396B-420A-5F9DA3CF47C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1" y="3520482"/>
            <a:ext cx="441715" cy="441715"/>
          </a:xfrm>
          <a:prstGeom prst="rect">
            <a:avLst/>
          </a:prstGeom>
        </p:spPr>
      </p:pic>
      <p:pic>
        <p:nvPicPr>
          <p:cNvPr id="15" name="Gráfico 14">
            <a:extLst>
              <a:ext uri="{FF2B5EF4-FFF2-40B4-BE49-F238E27FC236}">
                <a16:creationId xmlns:a16="http://schemas.microsoft.com/office/drawing/2014/main" id="{FB070158-9E77-1324-BF2D-DD87593A714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3" y="4145163"/>
            <a:ext cx="441715" cy="441715"/>
          </a:xfrm>
          <a:prstGeom prst="rect">
            <a:avLst/>
          </a:prstGeom>
        </p:spPr>
      </p:pic>
      <p:pic>
        <p:nvPicPr>
          <p:cNvPr id="16" name="Gráfico 15">
            <a:extLst>
              <a:ext uri="{FF2B5EF4-FFF2-40B4-BE49-F238E27FC236}">
                <a16:creationId xmlns:a16="http://schemas.microsoft.com/office/drawing/2014/main" id="{7CA88524-C705-7D4A-19F6-DC21AAE55B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1" y="4798957"/>
            <a:ext cx="441715" cy="441715"/>
          </a:xfrm>
          <a:prstGeom prst="rect">
            <a:avLst/>
          </a:prstGeom>
        </p:spPr>
      </p:pic>
      <p:sp>
        <p:nvSpPr>
          <p:cNvPr id="5" name="CaixaDeTexto 27">
            <a:extLst>
              <a:ext uri="{FF2B5EF4-FFF2-40B4-BE49-F238E27FC236}">
                <a16:creationId xmlns:a16="http://schemas.microsoft.com/office/drawing/2014/main" id="{988A27A6-3B52-5226-740C-AB9C36128E83}"/>
              </a:ext>
            </a:extLst>
          </p:cNvPr>
          <p:cNvSpPr txBox="1"/>
          <p:nvPr/>
        </p:nvSpPr>
        <p:spPr>
          <a:xfrm>
            <a:off x="333506" y="661833"/>
            <a:ext cx="9656143" cy="646331"/>
          </a:xfrm>
          <a:prstGeom prst="rect">
            <a:avLst/>
          </a:prstGeom>
          <a:noFill/>
        </p:spPr>
        <p:txBody>
          <a:bodyPr wrap="square" rtlCol="0">
            <a:spAutoFit/>
          </a:bodyPr>
          <a:lstStyle/>
          <a:p>
            <a:r>
              <a:rPr lang="nl-NL" dirty="0"/>
              <a:t>Neem even de tijd om over de volgende gedachten na te denken. Komen deze gedachten bij jou op wanneer je probeert iets nieuws te leren?</a:t>
            </a:r>
            <a:endParaRPr lang="en-GB" dirty="0">
              <a:solidFill>
                <a:schemeClr val="bg2">
                  <a:lumMod val="10000"/>
                </a:schemeClr>
              </a:solidFill>
            </a:endParaRPr>
          </a:p>
        </p:txBody>
      </p:sp>
      <p:pic>
        <p:nvPicPr>
          <p:cNvPr id="6" name="Gráfico 5">
            <a:extLst>
              <a:ext uri="{FF2B5EF4-FFF2-40B4-BE49-F238E27FC236}">
                <a16:creationId xmlns:a16="http://schemas.microsoft.com/office/drawing/2014/main" id="{1A507283-A3AB-4B85-898D-78AF2392D29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58" y="5442570"/>
            <a:ext cx="441715" cy="441715"/>
          </a:xfrm>
          <a:prstGeom prst="rect">
            <a:avLst/>
          </a:prstGeom>
        </p:spPr>
      </p:pic>
      <p:sp>
        <p:nvSpPr>
          <p:cNvPr id="7" name="CaixaDeTexto 31">
            <a:extLst>
              <a:ext uri="{FF2B5EF4-FFF2-40B4-BE49-F238E27FC236}">
                <a16:creationId xmlns:a16="http://schemas.microsoft.com/office/drawing/2014/main" id="{8A7A5ABB-921E-A6C7-5717-66490B598F39}"/>
              </a:ext>
            </a:extLst>
          </p:cNvPr>
          <p:cNvSpPr txBox="1"/>
          <p:nvPr/>
        </p:nvSpPr>
        <p:spPr>
          <a:xfrm>
            <a:off x="954471" y="5508050"/>
            <a:ext cx="10876365" cy="369332"/>
          </a:xfrm>
          <a:prstGeom prst="rect">
            <a:avLst/>
          </a:prstGeom>
          <a:noFill/>
        </p:spPr>
        <p:txBody>
          <a:bodyPr wrap="square" rtlCol="0">
            <a:spAutoFit/>
          </a:bodyPr>
          <a:lstStyle/>
          <a:p>
            <a:r>
              <a:rPr lang="nl-NL" dirty="0"/>
              <a:t>Om hulp vragen of laten zien dat ik aan het leren ben voelt alsof ik mijn onbekwaamheid toegeef.</a:t>
            </a:r>
            <a:endParaRPr lang="en-GB" dirty="0">
              <a:solidFill>
                <a:schemeClr val="bg2">
                  <a:lumMod val="10000"/>
                </a:schemeClr>
              </a:solidFill>
            </a:endParaRPr>
          </a:p>
        </p:txBody>
      </p:sp>
    </p:spTree>
    <p:extLst>
      <p:ext uri="{BB962C8B-B14F-4D97-AF65-F5344CB8AC3E}">
        <p14:creationId xmlns:p14="http://schemas.microsoft.com/office/powerpoint/2010/main" val="15748386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26E1D-8C94-46B7-47FA-CDDB30BF7FB1}"/>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0212E1A-1747-F5CB-873D-24D61B80B31A}"/>
              </a:ext>
            </a:extLst>
          </p:cNvPr>
          <p:cNvSpPr>
            <a:spLocks noGrp="1"/>
          </p:cNvSpPr>
          <p:nvPr>
            <p:ph type="body" sz="quarter" idx="10"/>
          </p:nvPr>
        </p:nvSpPr>
        <p:spPr/>
        <p:txBody>
          <a:bodyPr/>
          <a:lstStyle/>
          <a:p>
            <a:r>
              <a:rPr lang="nl-NL" dirty="0"/>
              <a:t>Strategieën toepassen om leerangsten te beheersen</a:t>
            </a:r>
            <a:endParaRPr lang="en-GB" dirty="0"/>
          </a:p>
        </p:txBody>
      </p:sp>
      <p:sp>
        <p:nvSpPr>
          <p:cNvPr id="3" name="CaixaDeTexto 2">
            <a:extLst>
              <a:ext uri="{FF2B5EF4-FFF2-40B4-BE49-F238E27FC236}">
                <a16:creationId xmlns:a16="http://schemas.microsoft.com/office/drawing/2014/main" id="{0CB3364B-92AB-38B3-A254-6FC84446D648}"/>
              </a:ext>
            </a:extLst>
          </p:cNvPr>
          <p:cNvSpPr txBox="1"/>
          <p:nvPr/>
        </p:nvSpPr>
        <p:spPr>
          <a:xfrm>
            <a:off x="1081769" y="1316157"/>
            <a:ext cx="5804806" cy="400110"/>
          </a:xfrm>
          <a:prstGeom prst="rect">
            <a:avLst/>
          </a:prstGeom>
          <a:noFill/>
        </p:spPr>
        <p:txBody>
          <a:bodyPr wrap="square" rtlCol="0">
            <a:spAutoFit/>
          </a:bodyPr>
          <a:lstStyle/>
          <a:p>
            <a:r>
              <a:rPr lang="nl-NL" sz="2000" b="1" dirty="0"/>
              <a:t>Mijn brein leert niet meer zoals vroeger</a:t>
            </a:r>
            <a:endParaRPr lang="en-GB" sz="2000" b="1" dirty="0">
              <a:solidFill>
                <a:schemeClr val="bg2">
                  <a:lumMod val="10000"/>
                </a:schemeClr>
              </a:solidFill>
            </a:endParaRPr>
          </a:p>
        </p:txBody>
      </p:sp>
      <p:sp>
        <p:nvSpPr>
          <p:cNvPr id="28" name="CaixaDeTexto 27">
            <a:extLst>
              <a:ext uri="{FF2B5EF4-FFF2-40B4-BE49-F238E27FC236}">
                <a16:creationId xmlns:a16="http://schemas.microsoft.com/office/drawing/2014/main" id="{330A8960-B376-6E6B-8379-9A84A358D011}"/>
              </a:ext>
            </a:extLst>
          </p:cNvPr>
          <p:cNvSpPr txBox="1"/>
          <p:nvPr/>
        </p:nvSpPr>
        <p:spPr>
          <a:xfrm>
            <a:off x="1081769" y="3907601"/>
            <a:ext cx="10876365" cy="400110"/>
          </a:xfrm>
          <a:prstGeom prst="rect">
            <a:avLst/>
          </a:prstGeom>
          <a:noFill/>
        </p:spPr>
        <p:txBody>
          <a:bodyPr wrap="square" rtlCol="0">
            <a:spAutoFit/>
          </a:bodyPr>
          <a:lstStyle/>
          <a:p>
            <a:r>
              <a:rPr lang="nl-NL" sz="2000" b="1" dirty="0"/>
              <a:t>Anderen zullen veel beter zijn dan ik” – Impostor-syndroom</a:t>
            </a:r>
            <a:endParaRPr lang="en-GB" sz="2000" b="1" dirty="0">
              <a:solidFill>
                <a:schemeClr val="bg2">
                  <a:lumMod val="10000"/>
                </a:schemeClr>
              </a:solidFill>
            </a:endParaRPr>
          </a:p>
        </p:txBody>
      </p:sp>
      <p:pic>
        <p:nvPicPr>
          <p:cNvPr id="11" name="Gráfico 10">
            <a:extLst>
              <a:ext uri="{FF2B5EF4-FFF2-40B4-BE49-F238E27FC236}">
                <a16:creationId xmlns:a16="http://schemas.microsoft.com/office/drawing/2014/main" id="{1EAD7941-02D7-FBB1-9B63-3831445103F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281002" y="1279966"/>
            <a:ext cx="441715" cy="441715"/>
          </a:xfrm>
          <a:prstGeom prst="rect">
            <a:avLst/>
          </a:prstGeom>
        </p:spPr>
      </p:pic>
      <p:pic>
        <p:nvPicPr>
          <p:cNvPr id="12" name="Gráfico 11">
            <a:extLst>
              <a:ext uri="{FF2B5EF4-FFF2-40B4-BE49-F238E27FC236}">
                <a16:creationId xmlns:a16="http://schemas.microsoft.com/office/drawing/2014/main" id="{850295F7-C4BB-7945-173C-1843B5200F3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25349" y="3871410"/>
            <a:ext cx="441715" cy="441715"/>
          </a:xfrm>
          <a:prstGeom prst="rect">
            <a:avLst/>
          </a:prstGeom>
        </p:spPr>
      </p:pic>
      <p:sp>
        <p:nvSpPr>
          <p:cNvPr id="8" name="CaixaDeTexto 2">
            <a:extLst>
              <a:ext uri="{FF2B5EF4-FFF2-40B4-BE49-F238E27FC236}">
                <a16:creationId xmlns:a16="http://schemas.microsoft.com/office/drawing/2014/main" id="{803257E1-E666-FBD9-3EFD-825681E6F09A}"/>
              </a:ext>
            </a:extLst>
          </p:cNvPr>
          <p:cNvSpPr txBox="1"/>
          <p:nvPr/>
        </p:nvSpPr>
        <p:spPr>
          <a:xfrm>
            <a:off x="362080" y="2105561"/>
            <a:ext cx="11270157" cy="1631216"/>
          </a:xfrm>
          <a:prstGeom prst="rect">
            <a:avLst/>
          </a:prstGeom>
          <a:noFill/>
        </p:spPr>
        <p:txBody>
          <a:bodyPr wrap="square" rtlCol="0">
            <a:spAutoFit/>
          </a:bodyPr>
          <a:lstStyle/>
          <a:p>
            <a:pPr algn="just"/>
            <a:r>
              <a:rPr lang="nl-NL" sz="2000" dirty="0"/>
              <a:t>Neuroplasticiteit duurt een leven lang. </a:t>
            </a:r>
            <a:r>
              <a:rPr lang="nl-NL" sz="2000" b="1" dirty="0"/>
              <a:t>Leren is de beste manier om de plasticiteit van je brein te behouden en zelfs te verbeteren. </a:t>
            </a:r>
            <a:r>
              <a:rPr lang="nl-NL" sz="2000" dirty="0"/>
              <a:t>Je leert misschien niet meer op dezelfde manier, maar je bént nog steeds aan het leren. Het overwinnen van deze gedachte vraagt om een geactualiseerd begrip van je eigen brein en het aanpassen van je leerstrategieën aan je sterke punten. Ervaring speelt een zeer belangrijke rol bij leren.</a:t>
            </a:r>
            <a:endParaRPr lang="en-GB" sz="2000" dirty="0">
              <a:solidFill>
                <a:schemeClr val="bg2">
                  <a:lumMod val="10000"/>
                </a:schemeClr>
              </a:solidFill>
            </a:endParaRPr>
          </a:p>
        </p:txBody>
      </p:sp>
      <p:sp>
        <p:nvSpPr>
          <p:cNvPr id="9" name="CaixaDeTexto 2">
            <a:extLst>
              <a:ext uri="{FF2B5EF4-FFF2-40B4-BE49-F238E27FC236}">
                <a16:creationId xmlns:a16="http://schemas.microsoft.com/office/drawing/2014/main" id="{10DE4F37-D7C7-016F-4A7B-865CDCED375D}"/>
              </a:ext>
            </a:extLst>
          </p:cNvPr>
          <p:cNvSpPr txBox="1"/>
          <p:nvPr/>
        </p:nvSpPr>
        <p:spPr>
          <a:xfrm>
            <a:off x="362081" y="4734043"/>
            <a:ext cx="11270156" cy="1323439"/>
          </a:xfrm>
          <a:prstGeom prst="rect">
            <a:avLst/>
          </a:prstGeom>
          <a:noFill/>
        </p:spPr>
        <p:txBody>
          <a:bodyPr wrap="square" rtlCol="0">
            <a:spAutoFit/>
          </a:bodyPr>
          <a:lstStyle/>
          <a:p>
            <a:pPr algn="just"/>
            <a:r>
              <a:rPr lang="nl-NL" sz="2000" b="1" dirty="0"/>
              <a:t>Leren is geen competitie</a:t>
            </a:r>
            <a:r>
              <a:rPr lang="nl-NL" sz="2000" dirty="0"/>
              <a:t>. Geef jezelf toestemming om een beginner te zijn. Iedereen in de groep, ongeacht het startpunt, is er om dezelfde fundamentele reden, maar jouw leerreis is uniek</a:t>
            </a:r>
            <a:r>
              <a:rPr lang="nl-NL" sz="2000" b="1" dirty="0"/>
              <a:t>. Vergelijk jezelf alleen met wie je gisteren was.</a:t>
            </a:r>
            <a:r>
              <a:rPr lang="nl-NL" sz="2000" dirty="0"/>
              <a:t> Houd er bovendien rekening mee dat juist de diversiteit in vaardigheidsniveaus een leeromgeving rijk maakt.</a:t>
            </a:r>
            <a:endParaRPr lang="en-GB" sz="2000" dirty="0">
              <a:solidFill>
                <a:schemeClr val="bg2">
                  <a:lumMod val="10000"/>
                </a:schemeClr>
              </a:solidFill>
            </a:endParaRPr>
          </a:p>
        </p:txBody>
      </p:sp>
    </p:spTree>
    <p:extLst>
      <p:ext uri="{BB962C8B-B14F-4D97-AF65-F5344CB8AC3E}">
        <p14:creationId xmlns:p14="http://schemas.microsoft.com/office/powerpoint/2010/main" val="1589664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51C7F-173B-AE0A-1A47-1E2D4B7DEB85}"/>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105F6B12-5602-47B9-904D-9C674495F3A5}"/>
              </a:ext>
            </a:extLst>
          </p:cNvPr>
          <p:cNvSpPr>
            <a:spLocks noGrp="1"/>
          </p:cNvSpPr>
          <p:nvPr>
            <p:ph type="body" sz="quarter" idx="10"/>
          </p:nvPr>
        </p:nvSpPr>
        <p:spPr/>
        <p:txBody>
          <a:bodyPr/>
          <a:lstStyle/>
          <a:p>
            <a:r>
              <a:rPr lang="nl-NL" dirty="0"/>
              <a:t>Strategieën toepassen om leerangsten te beheersen</a:t>
            </a:r>
            <a:endParaRPr lang="en-GB" dirty="0"/>
          </a:p>
        </p:txBody>
      </p:sp>
      <p:sp>
        <p:nvSpPr>
          <p:cNvPr id="29" name="CaixaDeTexto 28">
            <a:extLst>
              <a:ext uri="{FF2B5EF4-FFF2-40B4-BE49-F238E27FC236}">
                <a16:creationId xmlns:a16="http://schemas.microsoft.com/office/drawing/2014/main" id="{448F8D2B-1E58-8280-D083-38C2CFD4B862}"/>
              </a:ext>
            </a:extLst>
          </p:cNvPr>
          <p:cNvSpPr txBox="1"/>
          <p:nvPr/>
        </p:nvSpPr>
        <p:spPr>
          <a:xfrm>
            <a:off x="1315635" y="1287209"/>
            <a:ext cx="10876365" cy="400110"/>
          </a:xfrm>
          <a:prstGeom prst="rect">
            <a:avLst/>
          </a:prstGeom>
          <a:noFill/>
        </p:spPr>
        <p:txBody>
          <a:bodyPr wrap="square" rtlCol="0">
            <a:spAutoFit/>
          </a:bodyPr>
          <a:lstStyle/>
          <a:p>
            <a:r>
              <a:rPr lang="nl-NL" sz="2000" b="1" dirty="0"/>
              <a:t>Het is te laat voor mij om te leren – Fatalisme</a:t>
            </a:r>
            <a:endParaRPr lang="en-GB" sz="2000" b="1" dirty="0">
              <a:solidFill>
                <a:schemeClr val="bg2">
                  <a:lumMod val="10000"/>
                </a:schemeClr>
              </a:solidFill>
            </a:endParaRPr>
          </a:p>
        </p:txBody>
      </p:sp>
      <p:sp>
        <p:nvSpPr>
          <p:cNvPr id="30" name="CaixaDeTexto 29">
            <a:extLst>
              <a:ext uri="{FF2B5EF4-FFF2-40B4-BE49-F238E27FC236}">
                <a16:creationId xmlns:a16="http://schemas.microsoft.com/office/drawing/2014/main" id="{76C6BD60-2203-6D2B-6956-61435BCB56CD}"/>
              </a:ext>
            </a:extLst>
          </p:cNvPr>
          <p:cNvSpPr txBox="1"/>
          <p:nvPr/>
        </p:nvSpPr>
        <p:spPr>
          <a:xfrm>
            <a:off x="1315634" y="3668116"/>
            <a:ext cx="10876365" cy="400110"/>
          </a:xfrm>
          <a:prstGeom prst="rect">
            <a:avLst/>
          </a:prstGeom>
          <a:noFill/>
        </p:spPr>
        <p:txBody>
          <a:bodyPr wrap="square" rtlCol="0">
            <a:spAutoFit/>
          </a:bodyPr>
          <a:lstStyle/>
          <a:p>
            <a:r>
              <a:rPr lang="nl-NL" sz="2000" b="1" dirty="0"/>
              <a:t>Ik zal niet passen tussen jongere leerlingen</a:t>
            </a:r>
            <a:endParaRPr lang="en-GB" sz="2000" b="1" dirty="0">
              <a:solidFill>
                <a:schemeClr val="bg2">
                  <a:lumMod val="10000"/>
                </a:schemeClr>
              </a:solidFill>
            </a:endParaRPr>
          </a:p>
        </p:txBody>
      </p:sp>
      <p:pic>
        <p:nvPicPr>
          <p:cNvPr id="13" name="Gráfico 12">
            <a:extLst>
              <a:ext uri="{FF2B5EF4-FFF2-40B4-BE49-F238E27FC236}">
                <a16:creationId xmlns:a16="http://schemas.microsoft.com/office/drawing/2014/main" id="{E7F09DFF-309F-020E-B40F-032B84F6419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75238" y="1241241"/>
            <a:ext cx="441715" cy="441715"/>
          </a:xfrm>
          <a:prstGeom prst="rect">
            <a:avLst/>
          </a:prstGeom>
        </p:spPr>
      </p:pic>
      <p:pic>
        <p:nvPicPr>
          <p:cNvPr id="14" name="Gráfico 13">
            <a:extLst>
              <a:ext uri="{FF2B5EF4-FFF2-40B4-BE49-F238E27FC236}">
                <a16:creationId xmlns:a16="http://schemas.microsoft.com/office/drawing/2014/main" id="{22D78D65-3497-5CC7-EADA-468663E482C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409962" y="3631925"/>
            <a:ext cx="441715" cy="441715"/>
          </a:xfrm>
          <a:prstGeom prst="rect">
            <a:avLst/>
          </a:prstGeom>
        </p:spPr>
      </p:pic>
      <p:sp>
        <p:nvSpPr>
          <p:cNvPr id="10" name="CaixaDeTexto 2">
            <a:extLst>
              <a:ext uri="{FF2B5EF4-FFF2-40B4-BE49-F238E27FC236}">
                <a16:creationId xmlns:a16="http://schemas.microsoft.com/office/drawing/2014/main" id="{60D507E0-916E-D742-A3F4-5A60E67CA136}"/>
              </a:ext>
            </a:extLst>
          </p:cNvPr>
          <p:cNvSpPr txBox="1"/>
          <p:nvPr/>
        </p:nvSpPr>
        <p:spPr>
          <a:xfrm>
            <a:off x="322460" y="1862985"/>
            <a:ext cx="11547080" cy="1323439"/>
          </a:xfrm>
          <a:prstGeom prst="rect">
            <a:avLst/>
          </a:prstGeom>
          <a:noFill/>
        </p:spPr>
        <p:txBody>
          <a:bodyPr wrap="square" rtlCol="0">
            <a:spAutoFit/>
          </a:bodyPr>
          <a:lstStyle/>
          <a:p>
            <a:pPr algn="just"/>
            <a:r>
              <a:rPr lang="nl-NL" sz="2000" b="1" dirty="0"/>
              <a:t>Het gaat om leren in het hier en nu. </a:t>
            </a:r>
            <a:r>
              <a:rPr lang="nl-NL" sz="2000" dirty="0"/>
              <a:t>Voor een nieuwe hobby, een deeltijdbaan, persoonlijke vervulling, of om je geest scherp te houden voor de komende 30+ jaar van je leven. Veel inspirerende vrouwen, zoals Toni Morrison, Julia Child en Judi Dench, bereikten succes later in hun leven. Zij laten zien dat onderwijs en nieuwe uitdagingen na je 45e niet alleen mogelijk zijn, maar ook leiden tot waardevolle nieuwe hoofdstukken.</a:t>
            </a:r>
            <a:endParaRPr lang="en-GB" sz="2000" dirty="0">
              <a:solidFill>
                <a:schemeClr val="bg2">
                  <a:lumMod val="10000"/>
                </a:schemeClr>
              </a:solidFill>
            </a:endParaRPr>
          </a:p>
        </p:txBody>
      </p:sp>
      <p:sp>
        <p:nvSpPr>
          <p:cNvPr id="4" name="CaixaDeTexto 2">
            <a:extLst>
              <a:ext uri="{FF2B5EF4-FFF2-40B4-BE49-F238E27FC236}">
                <a16:creationId xmlns:a16="http://schemas.microsoft.com/office/drawing/2014/main" id="{2E79F14A-EA28-9528-2253-A5DF81B76F89}"/>
              </a:ext>
            </a:extLst>
          </p:cNvPr>
          <p:cNvSpPr txBox="1"/>
          <p:nvPr/>
        </p:nvSpPr>
        <p:spPr>
          <a:xfrm>
            <a:off x="362081" y="4505501"/>
            <a:ext cx="11547080" cy="1323439"/>
          </a:xfrm>
          <a:prstGeom prst="rect">
            <a:avLst/>
          </a:prstGeom>
          <a:noFill/>
        </p:spPr>
        <p:txBody>
          <a:bodyPr wrap="square" rtlCol="0">
            <a:spAutoFit/>
          </a:bodyPr>
          <a:lstStyle/>
          <a:p>
            <a:pPr algn="just"/>
            <a:r>
              <a:rPr lang="nl-NL" sz="2000" dirty="0"/>
              <a:t>Deze angst gaat niet alleen over leeftijd; het gaat over erbij horen, relevantie en de vrees om beoordeeld te worden. Het overwinnen ervan vraagt om een verandering in mindset.</a:t>
            </a:r>
            <a:r>
              <a:rPr lang="nl-NL" sz="2000" b="1" dirty="0"/>
              <a:t> Jij bent een waardevolle bijdrager aan de groep met je ervaring, en je bent er met hetzelfde doel: leren</a:t>
            </a:r>
            <a:r>
              <a:rPr lang="nl-NL" sz="2000" dirty="0"/>
              <a:t>. Bovendien denken de meeste jongere leerlingen veel minder aan jouw leeftijd dan jij zelf doet.</a:t>
            </a:r>
            <a:endParaRPr lang="en-GB" sz="2000" dirty="0">
              <a:solidFill>
                <a:schemeClr val="bg2">
                  <a:lumMod val="10000"/>
                </a:schemeClr>
              </a:solidFill>
            </a:endParaRPr>
          </a:p>
        </p:txBody>
      </p:sp>
    </p:spTree>
    <p:extLst>
      <p:ext uri="{BB962C8B-B14F-4D97-AF65-F5344CB8AC3E}">
        <p14:creationId xmlns:p14="http://schemas.microsoft.com/office/powerpoint/2010/main" val="3830196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6CC9B-1383-10E6-580E-8D3DCDBE7BFD}"/>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99C54EDF-F7EA-9A16-CDFD-4BB5ED3AE865}"/>
              </a:ext>
            </a:extLst>
          </p:cNvPr>
          <p:cNvSpPr>
            <a:spLocks noGrp="1"/>
          </p:cNvSpPr>
          <p:nvPr>
            <p:ph type="body" sz="quarter" idx="10"/>
          </p:nvPr>
        </p:nvSpPr>
        <p:spPr/>
        <p:txBody>
          <a:bodyPr/>
          <a:lstStyle/>
          <a:p>
            <a:r>
              <a:rPr lang="nl-NL" dirty="0"/>
              <a:t>Strategieën toepassen om leerangsten te beheersen</a:t>
            </a:r>
            <a:endParaRPr lang="en-GB" dirty="0"/>
          </a:p>
        </p:txBody>
      </p:sp>
      <p:sp>
        <p:nvSpPr>
          <p:cNvPr id="31" name="CaixaDeTexto 30">
            <a:extLst>
              <a:ext uri="{FF2B5EF4-FFF2-40B4-BE49-F238E27FC236}">
                <a16:creationId xmlns:a16="http://schemas.microsoft.com/office/drawing/2014/main" id="{D6A66DA7-38DF-5470-47C7-E9D14381D896}"/>
              </a:ext>
            </a:extLst>
          </p:cNvPr>
          <p:cNvSpPr txBox="1"/>
          <p:nvPr/>
        </p:nvSpPr>
        <p:spPr>
          <a:xfrm>
            <a:off x="1195276" y="1332348"/>
            <a:ext cx="10876365" cy="400110"/>
          </a:xfrm>
          <a:prstGeom prst="rect">
            <a:avLst/>
          </a:prstGeom>
          <a:noFill/>
        </p:spPr>
        <p:txBody>
          <a:bodyPr wrap="square" rtlCol="0">
            <a:spAutoFit/>
          </a:bodyPr>
          <a:lstStyle/>
          <a:p>
            <a:r>
              <a:rPr lang="nl-NL" sz="2000" b="1" dirty="0"/>
              <a:t>Ik heb geen tijd om met iets nieuws te beginnen</a:t>
            </a:r>
            <a:endParaRPr lang="en-GB" sz="2000" b="1" dirty="0">
              <a:solidFill>
                <a:schemeClr val="bg2">
                  <a:lumMod val="10000"/>
                </a:schemeClr>
              </a:solidFill>
            </a:endParaRPr>
          </a:p>
        </p:txBody>
      </p:sp>
      <p:sp>
        <p:nvSpPr>
          <p:cNvPr id="32" name="CaixaDeTexto 31">
            <a:extLst>
              <a:ext uri="{FF2B5EF4-FFF2-40B4-BE49-F238E27FC236}">
                <a16:creationId xmlns:a16="http://schemas.microsoft.com/office/drawing/2014/main" id="{A412834B-37E1-4D77-B081-112BD0FAC584}"/>
              </a:ext>
            </a:extLst>
          </p:cNvPr>
          <p:cNvSpPr txBox="1"/>
          <p:nvPr/>
        </p:nvSpPr>
        <p:spPr>
          <a:xfrm>
            <a:off x="1116952" y="3787792"/>
            <a:ext cx="10876365" cy="400110"/>
          </a:xfrm>
          <a:prstGeom prst="rect">
            <a:avLst/>
          </a:prstGeom>
          <a:noFill/>
        </p:spPr>
        <p:txBody>
          <a:bodyPr wrap="square" rtlCol="0">
            <a:spAutoFit/>
          </a:bodyPr>
          <a:lstStyle/>
          <a:p>
            <a:r>
              <a:rPr lang="nl-NL" sz="2000" b="1" dirty="0"/>
              <a:t>Wat als ik het probeer en mezelf voor schut zet? – Angst om te falen</a:t>
            </a:r>
            <a:endParaRPr lang="en-GB" sz="2000" b="1" dirty="0">
              <a:solidFill>
                <a:schemeClr val="bg2">
                  <a:lumMod val="10000"/>
                </a:schemeClr>
              </a:solidFill>
            </a:endParaRPr>
          </a:p>
        </p:txBody>
      </p:sp>
      <p:pic>
        <p:nvPicPr>
          <p:cNvPr id="11" name="Gráfico 10">
            <a:extLst>
              <a:ext uri="{FF2B5EF4-FFF2-40B4-BE49-F238E27FC236}">
                <a16:creationId xmlns:a16="http://schemas.microsoft.com/office/drawing/2014/main" id="{34E88FDA-F9A4-78EA-1A15-2CFCB5D5B88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414401" y="1301753"/>
            <a:ext cx="441715" cy="441715"/>
          </a:xfrm>
          <a:prstGeom prst="rect">
            <a:avLst/>
          </a:prstGeom>
        </p:spPr>
      </p:pic>
      <p:pic>
        <p:nvPicPr>
          <p:cNvPr id="12" name="Gráfico 11">
            <a:extLst>
              <a:ext uri="{FF2B5EF4-FFF2-40B4-BE49-F238E27FC236}">
                <a16:creationId xmlns:a16="http://schemas.microsoft.com/office/drawing/2014/main" id="{81554099-F72D-A7C6-A735-787C12EACE3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59" y="3751601"/>
            <a:ext cx="441715" cy="441715"/>
          </a:xfrm>
          <a:prstGeom prst="rect">
            <a:avLst/>
          </a:prstGeom>
        </p:spPr>
      </p:pic>
      <p:sp>
        <p:nvSpPr>
          <p:cNvPr id="8" name="CaixaDeTexto 2">
            <a:extLst>
              <a:ext uri="{FF2B5EF4-FFF2-40B4-BE49-F238E27FC236}">
                <a16:creationId xmlns:a16="http://schemas.microsoft.com/office/drawing/2014/main" id="{4EAC2D6C-80FC-2F0C-D7AB-591D89C5ACDA}"/>
              </a:ext>
            </a:extLst>
          </p:cNvPr>
          <p:cNvSpPr txBox="1"/>
          <p:nvPr/>
        </p:nvSpPr>
        <p:spPr>
          <a:xfrm>
            <a:off x="322918" y="2073908"/>
            <a:ext cx="11748722" cy="1323439"/>
          </a:xfrm>
          <a:prstGeom prst="rect">
            <a:avLst/>
          </a:prstGeom>
          <a:noFill/>
        </p:spPr>
        <p:txBody>
          <a:bodyPr wrap="square" rtlCol="0">
            <a:spAutoFit/>
          </a:bodyPr>
          <a:lstStyle/>
          <a:p>
            <a:pPr algn="just"/>
            <a:r>
              <a:rPr lang="nl-NL" sz="2000" b="1" dirty="0"/>
              <a:t>Laat het idee los dat leren grote blokken tijd vraagt. </a:t>
            </a:r>
            <a:r>
              <a:rPr lang="nl-NL" sz="2000" dirty="0"/>
              <a:t>In de meeste gevallen kun je zelf je traject en leertijd bepalen. Begin met</a:t>
            </a:r>
            <a:r>
              <a:rPr lang="nl-NL" sz="2000" b="1" dirty="0"/>
              <a:t> 5–15 minuten per dag. </a:t>
            </a:r>
            <a:r>
              <a:rPr lang="nl-NL" sz="2000" dirty="0"/>
              <a:t>Integreer dat in je dagelijkse routines, plan het in en communiceer met je gezin dat deze tijd gerespecteerd wordt. </a:t>
            </a:r>
            <a:r>
              <a:rPr lang="nl-NL" sz="2000" b="1" dirty="0"/>
              <a:t>Prioriteer jezelf:</a:t>
            </a:r>
            <a:r>
              <a:rPr lang="nl-NL" sz="2000" dirty="0"/>
              <a:t> beschouw deze tijd als niet-onderhandelbare zelfzorg. Kies de juiste vorm van leren, afhankelijk van hoeveel tijd je beschikbaar hebt.</a:t>
            </a:r>
            <a:endParaRPr lang="en-GB" sz="2000" noProof="0" dirty="0">
              <a:solidFill>
                <a:schemeClr val="bg2">
                  <a:lumMod val="10000"/>
                </a:schemeClr>
              </a:solidFill>
            </a:endParaRPr>
          </a:p>
        </p:txBody>
      </p:sp>
      <p:sp>
        <p:nvSpPr>
          <p:cNvPr id="9" name="CaixaDeTexto 2">
            <a:extLst>
              <a:ext uri="{FF2B5EF4-FFF2-40B4-BE49-F238E27FC236}">
                <a16:creationId xmlns:a16="http://schemas.microsoft.com/office/drawing/2014/main" id="{EDE1816B-465A-1D27-3A48-55B0D8D4FCD2}"/>
              </a:ext>
            </a:extLst>
          </p:cNvPr>
          <p:cNvSpPr txBox="1"/>
          <p:nvPr/>
        </p:nvSpPr>
        <p:spPr>
          <a:xfrm>
            <a:off x="401242" y="4478750"/>
            <a:ext cx="11670398" cy="1631216"/>
          </a:xfrm>
          <a:prstGeom prst="rect">
            <a:avLst/>
          </a:prstGeom>
          <a:noFill/>
        </p:spPr>
        <p:txBody>
          <a:bodyPr wrap="square" rtlCol="0">
            <a:spAutoFit/>
          </a:bodyPr>
          <a:lstStyle/>
          <a:p>
            <a:pPr algn="just"/>
            <a:r>
              <a:rPr lang="nl-NL" sz="2000" dirty="0"/>
              <a:t>Angst is een oeroud overlevingsmechanisme. Je geest besluit dat de veiligste optie is om het risico volledig te vermijden. Je blijft in je comfortzone, die wel veilig voelt, maar je wereld en je potentieel beperkt. </a:t>
            </a:r>
            <a:r>
              <a:rPr lang="nl-NL" sz="2000" b="1" dirty="0"/>
              <a:t>De moedigste en belangrijkste stap is de eerste. Herdefinieer succes</a:t>
            </a:r>
            <a:r>
              <a:rPr lang="nl-NL" sz="2000" dirty="0"/>
              <a:t> als opkomen en proberen, niet alleen als perfecte resultaten. Elke fout is informatie, geen oordeel over je vermogen. Iedereen die iets nieuws leert, voelt zich in het begin onhandig. Omarm het om “beginner” te zijn.</a:t>
            </a:r>
            <a:endParaRPr lang="en-US" sz="2000" dirty="0">
              <a:solidFill>
                <a:schemeClr val="bg2">
                  <a:lumMod val="10000"/>
                </a:schemeClr>
              </a:solidFill>
            </a:endParaRPr>
          </a:p>
        </p:txBody>
      </p:sp>
    </p:spTree>
    <p:extLst>
      <p:ext uri="{BB962C8B-B14F-4D97-AF65-F5344CB8AC3E}">
        <p14:creationId xmlns:p14="http://schemas.microsoft.com/office/powerpoint/2010/main" val="1092785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46B85-8946-7302-C072-4AE88F0587C6}"/>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68B5314A-A41C-77E4-33CA-C12DE5B52300}"/>
              </a:ext>
            </a:extLst>
          </p:cNvPr>
          <p:cNvSpPr>
            <a:spLocks noGrp="1"/>
          </p:cNvSpPr>
          <p:nvPr>
            <p:ph type="body" sz="quarter" idx="10"/>
          </p:nvPr>
        </p:nvSpPr>
        <p:spPr/>
        <p:txBody>
          <a:bodyPr/>
          <a:lstStyle/>
          <a:p>
            <a:r>
              <a:rPr lang="nl-NL" dirty="0"/>
              <a:t>Strategieën toepassen om leerangsten te beheersen</a:t>
            </a:r>
            <a:endParaRPr lang="en-GB" dirty="0"/>
          </a:p>
        </p:txBody>
      </p:sp>
      <p:pic>
        <p:nvPicPr>
          <p:cNvPr id="13" name="Gráfico 12">
            <a:extLst>
              <a:ext uri="{FF2B5EF4-FFF2-40B4-BE49-F238E27FC236}">
                <a16:creationId xmlns:a16="http://schemas.microsoft.com/office/drawing/2014/main" id="{2E133EF5-D5FB-9F92-8A2D-71CD38981CD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75238" y="2086831"/>
            <a:ext cx="441715" cy="441715"/>
          </a:xfrm>
          <a:prstGeom prst="rect">
            <a:avLst/>
          </a:prstGeom>
        </p:spPr>
      </p:pic>
      <p:sp>
        <p:nvSpPr>
          <p:cNvPr id="7" name="CaixaDeTexto 31">
            <a:extLst>
              <a:ext uri="{FF2B5EF4-FFF2-40B4-BE49-F238E27FC236}">
                <a16:creationId xmlns:a16="http://schemas.microsoft.com/office/drawing/2014/main" id="{8DC5DE18-8977-F9D4-E69D-F9CF3A42175C}"/>
              </a:ext>
            </a:extLst>
          </p:cNvPr>
          <p:cNvSpPr txBox="1"/>
          <p:nvPr/>
        </p:nvSpPr>
        <p:spPr>
          <a:xfrm>
            <a:off x="1156114" y="2107633"/>
            <a:ext cx="10876365" cy="400110"/>
          </a:xfrm>
          <a:prstGeom prst="rect">
            <a:avLst/>
          </a:prstGeom>
          <a:noFill/>
        </p:spPr>
        <p:txBody>
          <a:bodyPr wrap="square" rtlCol="0">
            <a:spAutoFit/>
          </a:bodyPr>
          <a:lstStyle/>
          <a:p>
            <a:r>
              <a:rPr lang="nl-NL" sz="2000" b="1" dirty="0"/>
              <a:t>Om hulp vragen of laten zien dat ik aan het leren ben voelt als het toegeven van onbekwaamheid</a:t>
            </a:r>
            <a:endParaRPr lang="en-GB" sz="2000" b="1" dirty="0">
              <a:solidFill>
                <a:schemeClr val="bg2">
                  <a:lumMod val="10000"/>
                </a:schemeClr>
              </a:solidFill>
            </a:endParaRPr>
          </a:p>
        </p:txBody>
      </p:sp>
      <p:sp>
        <p:nvSpPr>
          <p:cNvPr id="4" name="CaixaDeTexto 2">
            <a:extLst>
              <a:ext uri="{FF2B5EF4-FFF2-40B4-BE49-F238E27FC236}">
                <a16:creationId xmlns:a16="http://schemas.microsoft.com/office/drawing/2014/main" id="{57784147-3B86-47E1-66C9-AE5F7AB900D0}"/>
              </a:ext>
            </a:extLst>
          </p:cNvPr>
          <p:cNvSpPr txBox="1"/>
          <p:nvPr/>
        </p:nvSpPr>
        <p:spPr>
          <a:xfrm>
            <a:off x="283757" y="3236793"/>
            <a:ext cx="11748722" cy="1631216"/>
          </a:xfrm>
          <a:prstGeom prst="rect">
            <a:avLst/>
          </a:prstGeom>
          <a:noFill/>
        </p:spPr>
        <p:txBody>
          <a:bodyPr wrap="square" rtlCol="0">
            <a:spAutoFit/>
          </a:bodyPr>
          <a:lstStyle/>
          <a:p>
            <a:pPr algn="just"/>
            <a:r>
              <a:rPr lang="nl-NL" sz="2000" b="1" dirty="0"/>
              <a:t>Bevoegde, zelfverzekerde mensen vragen om hulp. </a:t>
            </a:r>
            <a:r>
              <a:rPr lang="nl-NL" sz="2000" dirty="0"/>
              <a:t>Het laat zelfbewustzijn, vindingrijkheid en betrokkenheid bij je doel zien. </a:t>
            </a:r>
            <a:r>
              <a:rPr lang="nl-NL" sz="2000" b="1" dirty="0"/>
              <a:t>Het is een strategisch hulpmiddel voor leren, geen zwakte. </a:t>
            </a:r>
            <a:r>
              <a:rPr lang="nl-NL" sz="2000" dirty="0"/>
              <a:t>Laten zien dat je niet alles weet, maakt je juist meer benaderbaar, toegankelijk en menselijk. De angst om hulp te vragen is een kortetermijnstrategie om tijdelijk sociaal ongemak te vermijden. Maar dit heeft een gegarandeerde langetermijnkost: je werkt met minder informatie, maakt meer fouten en leert trager.</a:t>
            </a:r>
            <a:endParaRPr lang="en-US" sz="2000" dirty="0">
              <a:solidFill>
                <a:schemeClr val="bg2">
                  <a:lumMod val="10000"/>
                </a:schemeClr>
              </a:solidFill>
            </a:endParaRPr>
          </a:p>
        </p:txBody>
      </p:sp>
    </p:spTree>
    <p:extLst>
      <p:ext uri="{BB962C8B-B14F-4D97-AF65-F5344CB8AC3E}">
        <p14:creationId xmlns:p14="http://schemas.microsoft.com/office/powerpoint/2010/main" val="1241021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7406B-8304-8EDE-A06C-7D53DB3BBD9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3719341-4776-71C2-25B7-17EE84AB7A91}"/>
              </a:ext>
            </a:extLst>
          </p:cNvPr>
          <p:cNvSpPr>
            <a:spLocks noGrp="1"/>
          </p:cNvSpPr>
          <p:nvPr>
            <p:ph type="body" sz="quarter" idx="10"/>
          </p:nvPr>
        </p:nvSpPr>
        <p:spPr>
          <a:xfrm>
            <a:off x="432260" y="3142210"/>
            <a:ext cx="8720285" cy="1762299"/>
          </a:xfrm>
        </p:spPr>
        <p:txBody>
          <a:bodyPr/>
          <a:lstStyle/>
          <a:p>
            <a:r>
              <a:rPr lang="nl-NL" dirty="0"/>
              <a:t>UNIT 1.4: Klaar om te leren</a:t>
            </a:r>
            <a:endParaRPr lang="en-GB" noProof="0" dirty="0"/>
          </a:p>
        </p:txBody>
      </p:sp>
    </p:spTree>
    <p:extLst>
      <p:ext uri="{BB962C8B-B14F-4D97-AF65-F5344CB8AC3E}">
        <p14:creationId xmlns:p14="http://schemas.microsoft.com/office/powerpoint/2010/main" val="3259203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9283E-F441-EDA7-74B4-D8FA0713FDCC}"/>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E5B13BC1-AC54-9696-9B74-2B62DBE7A60A}"/>
              </a:ext>
            </a:extLst>
          </p:cNvPr>
          <p:cNvSpPr>
            <a:spLocks noGrp="1"/>
          </p:cNvSpPr>
          <p:nvPr>
            <p:ph type="body" sz="quarter" idx="10"/>
          </p:nvPr>
        </p:nvSpPr>
        <p:spPr>
          <a:xfrm>
            <a:off x="167031" y="78712"/>
            <a:ext cx="10824819" cy="548955"/>
          </a:xfrm>
        </p:spPr>
        <p:txBody>
          <a:bodyPr/>
          <a:lstStyle/>
          <a:p>
            <a:r>
              <a:rPr lang="nl-NL" dirty="0"/>
              <a:t>Stel realistische doelen en verwachtingen – SMART-doelen</a:t>
            </a:r>
            <a:endParaRPr lang="en-GB" dirty="0"/>
          </a:p>
        </p:txBody>
      </p:sp>
      <p:sp>
        <p:nvSpPr>
          <p:cNvPr id="5" name="Marcador de Posição do Texto 4">
            <a:extLst>
              <a:ext uri="{FF2B5EF4-FFF2-40B4-BE49-F238E27FC236}">
                <a16:creationId xmlns:a16="http://schemas.microsoft.com/office/drawing/2014/main" id="{6F007FE0-71D6-71F3-474C-0DFB2B02393F}"/>
              </a:ext>
            </a:extLst>
          </p:cNvPr>
          <p:cNvSpPr>
            <a:spLocks noGrp="1"/>
          </p:cNvSpPr>
          <p:nvPr>
            <p:ph type="body" sz="quarter" idx="11"/>
          </p:nvPr>
        </p:nvSpPr>
        <p:spPr>
          <a:xfrm>
            <a:off x="244854" y="753923"/>
            <a:ext cx="11450304" cy="611087"/>
          </a:xfrm>
        </p:spPr>
        <p:txBody>
          <a:bodyPr/>
          <a:lstStyle/>
          <a:p>
            <a:r>
              <a:rPr lang="nl-NL" dirty="0"/>
              <a:t>Kies geen cursus zonder doel — dat is als varen zonder bestemming. Zet je vage wens eerst om in een concreet plan met een SMART-doel (je leert meer over SMART-doelen in latere modules).</a:t>
            </a:r>
            <a:endParaRPr lang="en-GB" dirty="0"/>
          </a:p>
        </p:txBody>
      </p:sp>
      <p:sp>
        <p:nvSpPr>
          <p:cNvPr id="3" name="Marcador de Posição do Texto 4">
            <a:extLst>
              <a:ext uri="{FF2B5EF4-FFF2-40B4-BE49-F238E27FC236}">
                <a16:creationId xmlns:a16="http://schemas.microsoft.com/office/drawing/2014/main" id="{BFDC4054-6A6C-A456-D4A1-CFC41EE3566F}"/>
              </a:ext>
            </a:extLst>
          </p:cNvPr>
          <p:cNvSpPr txBox="1">
            <a:spLocks/>
          </p:cNvSpPr>
          <p:nvPr/>
        </p:nvSpPr>
        <p:spPr>
          <a:xfrm>
            <a:off x="1261727" y="1773957"/>
            <a:ext cx="1109220"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1600" b="1" dirty="0"/>
              <a:t>SPECIFIEK</a:t>
            </a:r>
            <a:endParaRPr lang="en-GB" b="1" dirty="0"/>
          </a:p>
        </p:txBody>
      </p:sp>
      <p:sp>
        <p:nvSpPr>
          <p:cNvPr id="6" name="Retângulo: Cantos Arredondados 10">
            <a:extLst>
              <a:ext uri="{FF2B5EF4-FFF2-40B4-BE49-F238E27FC236}">
                <a16:creationId xmlns:a16="http://schemas.microsoft.com/office/drawing/2014/main" id="{09D419B6-9EC7-B6D1-F10B-69F32F3CC6AA}"/>
              </a:ext>
            </a:extLst>
          </p:cNvPr>
          <p:cNvSpPr/>
          <p:nvPr/>
        </p:nvSpPr>
        <p:spPr>
          <a:xfrm>
            <a:off x="183780" y="1515945"/>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ângulo: Cantos Arredondados 9">
            <a:extLst>
              <a:ext uri="{FF2B5EF4-FFF2-40B4-BE49-F238E27FC236}">
                <a16:creationId xmlns:a16="http://schemas.microsoft.com/office/drawing/2014/main" id="{2B940635-1911-B863-94B3-C8AE90D58339}"/>
              </a:ext>
            </a:extLst>
          </p:cNvPr>
          <p:cNvSpPr/>
          <p:nvPr/>
        </p:nvSpPr>
        <p:spPr>
          <a:xfrm>
            <a:off x="200529" y="1524580"/>
            <a:ext cx="919213"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a:t>
            </a:r>
          </a:p>
        </p:txBody>
      </p:sp>
      <p:sp>
        <p:nvSpPr>
          <p:cNvPr id="8" name="Retângulo: Cantos Arredondados 10">
            <a:extLst>
              <a:ext uri="{FF2B5EF4-FFF2-40B4-BE49-F238E27FC236}">
                <a16:creationId xmlns:a16="http://schemas.microsoft.com/office/drawing/2014/main" id="{C3FA94B8-DB7A-A0B8-E944-7B2E134DCEE4}"/>
              </a:ext>
            </a:extLst>
          </p:cNvPr>
          <p:cNvSpPr/>
          <p:nvPr/>
        </p:nvSpPr>
        <p:spPr>
          <a:xfrm>
            <a:off x="2479689" y="1531492"/>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Marcador de Posição do Texto 4">
            <a:extLst>
              <a:ext uri="{FF2B5EF4-FFF2-40B4-BE49-F238E27FC236}">
                <a16:creationId xmlns:a16="http://schemas.microsoft.com/office/drawing/2014/main" id="{D2FAA255-FC4E-974D-3FD7-8E528DB32BEC}"/>
              </a:ext>
            </a:extLst>
          </p:cNvPr>
          <p:cNvSpPr txBox="1">
            <a:spLocks/>
          </p:cNvSpPr>
          <p:nvPr/>
        </p:nvSpPr>
        <p:spPr>
          <a:xfrm>
            <a:off x="2542350" y="1609458"/>
            <a:ext cx="6005123"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Een vaag doel leidt tot een vaag resultaat. Specifiek worden betekent dat je van een wazig interessegebied naar een duidelijk, uitvoerbaar doel gaat.</a:t>
            </a:r>
            <a:endParaRPr lang="en-GB" dirty="0"/>
          </a:p>
        </p:txBody>
      </p:sp>
      <p:sp>
        <p:nvSpPr>
          <p:cNvPr id="10" name="Retângulo: Cantos Arredondados 10">
            <a:extLst>
              <a:ext uri="{FF2B5EF4-FFF2-40B4-BE49-F238E27FC236}">
                <a16:creationId xmlns:a16="http://schemas.microsoft.com/office/drawing/2014/main" id="{77F62674-C2A6-1B87-2D8D-3AE516BD4767}"/>
              </a:ext>
            </a:extLst>
          </p:cNvPr>
          <p:cNvSpPr/>
          <p:nvPr/>
        </p:nvSpPr>
        <p:spPr>
          <a:xfrm>
            <a:off x="8655681" y="1507852"/>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Marcador de Posição do Texto 4">
            <a:extLst>
              <a:ext uri="{FF2B5EF4-FFF2-40B4-BE49-F238E27FC236}">
                <a16:creationId xmlns:a16="http://schemas.microsoft.com/office/drawing/2014/main" id="{6E7DDF30-A83F-F4F8-8045-0C3F8426EF44}"/>
              </a:ext>
            </a:extLst>
          </p:cNvPr>
          <p:cNvSpPr txBox="1">
            <a:spLocks/>
          </p:cNvSpPr>
          <p:nvPr/>
        </p:nvSpPr>
        <p:spPr>
          <a:xfrm>
            <a:off x="8719935" y="1660244"/>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Wat wil ik precies kunnen DOEN?</a:t>
            </a:r>
            <a:endParaRPr lang="en-GB" dirty="0"/>
          </a:p>
        </p:txBody>
      </p:sp>
      <p:sp>
        <p:nvSpPr>
          <p:cNvPr id="12" name="Marcador de Posição do Texto 4">
            <a:extLst>
              <a:ext uri="{FF2B5EF4-FFF2-40B4-BE49-F238E27FC236}">
                <a16:creationId xmlns:a16="http://schemas.microsoft.com/office/drawing/2014/main" id="{C38387D8-D648-71CF-92DC-1122CDCA549D}"/>
              </a:ext>
            </a:extLst>
          </p:cNvPr>
          <p:cNvSpPr txBox="1">
            <a:spLocks/>
          </p:cNvSpPr>
          <p:nvPr/>
        </p:nvSpPr>
        <p:spPr>
          <a:xfrm>
            <a:off x="1091820" y="4046702"/>
            <a:ext cx="1359946"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1600" b="1" dirty="0"/>
              <a:t>MEETBAAR</a:t>
            </a:r>
            <a:endParaRPr lang="en-GB" b="1" dirty="0"/>
          </a:p>
        </p:txBody>
      </p:sp>
      <p:sp>
        <p:nvSpPr>
          <p:cNvPr id="13" name="Retângulo: Cantos Arredondados 10">
            <a:extLst>
              <a:ext uri="{FF2B5EF4-FFF2-40B4-BE49-F238E27FC236}">
                <a16:creationId xmlns:a16="http://schemas.microsoft.com/office/drawing/2014/main" id="{B17A1D70-D857-E0FF-3214-009851000CC5}"/>
              </a:ext>
            </a:extLst>
          </p:cNvPr>
          <p:cNvSpPr/>
          <p:nvPr/>
        </p:nvSpPr>
        <p:spPr>
          <a:xfrm>
            <a:off x="217950" y="3731013"/>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tângulo: Cantos Arredondados 9">
            <a:extLst>
              <a:ext uri="{FF2B5EF4-FFF2-40B4-BE49-F238E27FC236}">
                <a16:creationId xmlns:a16="http://schemas.microsoft.com/office/drawing/2014/main" id="{49933484-BB2B-CDC5-8A5B-47B8A731C344}"/>
              </a:ext>
            </a:extLst>
          </p:cNvPr>
          <p:cNvSpPr/>
          <p:nvPr/>
        </p:nvSpPr>
        <p:spPr>
          <a:xfrm>
            <a:off x="186434" y="3713491"/>
            <a:ext cx="919214"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M</a:t>
            </a:r>
          </a:p>
        </p:txBody>
      </p:sp>
      <p:sp>
        <p:nvSpPr>
          <p:cNvPr id="15" name="Retângulo: Cantos Arredondados 10">
            <a:extLst>
              <a:ext uri="{FF2B5EF4-FFF2-40B4-BE49-F238E27FC236}">
                <a16:creationId xmlns:a16="http://schemas.microsoft.com/office/drawing/2014/main" id="{B31486F2-C06F-8E35-2780-5DD49F6BFEF3}"/>
              </a:ext>
            </a:extLst>
          </p:cNvPr>
          <p:cNvSpPr/>
          <p:nvPr/>
        </p:nvSpPr>
        <p:spPr>
          <a:xfrm>
            <a:off x="2478951" y="3743182"/>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tângulo: Cantos Arredondados 10">
            <a:extLst>
              <a:ext uri="{FF2B5EF4-FFF2-40B4-BE49-F238E27FC236}">
                <a16:creationId xmlns:a16="http://schemas.microsoft.com/office/drawing/2014/main" id="{50EE72E6-510A-E83E-7547-10F200CF6B3C}"/>
              </a:ext>
            </a:extLst>
          </p:cNvPr>
          <p:cNvSpPr/>
          <p:nvPr/>
        </p:nvSpPr>
        <p:spPr>
          <a:xfrm>
            <a:off x="8623613" y="3743181"/>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Marcador de Posição do Texto 4">
            <a:extLst>
              <a:ext uri="{FF2B5EF4-FFF2-40B4-BE49-F238E27FC236}">
                <a16:creationId xmlns:a16="http://schemas.microsoft.com/office/drawing/2014/main" id="{A2A8C5E2-E762-65B7-9B51-0CC6D977EC00}"/>
              </a:ext>
            </a:extLst>
          </p:cNvPr>
          <p:cNvSpPr txBox="1">
            <a:spLocks/>
          </p:cNvSpPr>
          <p:nvPr/>
        </p:nvSpPr>
        <p:spPr>
          <a:xfrm>
            <a:off x="2542349" y="3781698"/>
            <a:ext cx="6005123"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Als je het niet kunt meten, kun je het niet sturen. Een meetbaar doel biedt een duidelijke eindstreep. Een kwantitatief doel stellen is een sterke motivator.</a:t>
            </a:r>
            <a:endParaRPr lang="en-GB" dirty="0"/>
          </a:p>
        </p:txBody>
      </p:sp>
      <p:sp>
        <p:nvSpPr>
          <p:cNvPr id="18" name="Marcador de Posição do Texto 4">
            <a:extLst>
              <a:ext uri="{FF2B5EF4-FFF2-40B4-BE49-F238E27FC236}">
                <a16:creationId xmlns:a16="http://schemas.microsoft.com/office/drawing/2014/main" id="{37570093-4E68-1322-D5B5-25FDFA9B064F}"/>
              </a:ext>
            </a:extLst>
          </p:cNvPr>
          <p:cNvSpPr txBox="1">
            <a:spLocks/>
          </p:cNvSpPr>
          <p:nvPr/>
        </p:nvSpPr>
        <p:spPr>
          <a:xfrm>
            <a:off x="8701619" y="3754262"/>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Hoe weet ik dat ik geslaagd ben in mijn leerproces?</a:t>
            </a:r>
            <a:endParaRPr lang="en-GB" dirty="0"/>
          </a:p>
        </p:txBody>
      </p:sp>
      <p:sp>
        <p:nvSpPr>
          <p:cNvPr id="39" name="Retângulo: Cantos Arredondados 10">
            <a:extLst>
              <a:ext uri="{FF2B5EF4-FFF2-40B4-BE49-F238E27FC236}">
                <a16:creationId xmlns:a16="http://schemas.microsoft.com/office/drawing/2014/main" id="{C57B489F-EF44-E7EF-BC01-EDCA8AE61DAB}"/>
              </a:ext>
            </a:extLst>
          </p:cNvPr>
          <p:cNvSpPr/>
          <p:nvPr/>
        </p:nvSpPr>
        <p:spPr>
          <a:xfrm>
            <a:off x="1339493" y="2656860"/>
            <a:ext cx="9719198" cy="819013"/>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Marcador de Posição do Texto 4">
            <a:extLst>
              <a:ext uri="{FF2B5EF4-FFF2-40B4-BE49-F238E27FC236}">
                <a16:creationId xmlns:a16="http://schemas.microsoft.com/office/drawing/2014/main" id="{D0B8B778-172F-463B-6FDA-272A159F9C9F}"/>
              </a:ext>
            </a:extLst>
          </p:cNvPr>
          <p:cNvSpPr txBox="1">
            <a:spLocks/>
          </p:cNvSpPr>
          <p:nvPr/>
        </p:nvSpPr>
        <p:spPr>
          <a:xfrm>
            <a:off x="1472202" y="2756346"/>
            <a:ext cx="8995608"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Voorbeeld: Ik wil in staat zijn om gesprekken te voeren met locals in het Engels tijdens mijn reis naar Londen en met buitenlandse klanten in mijn winkel.</a:t>
            </a:r>
            <a:endParaRPr lang="en-GB" dirty="0"/>
          </a:p>
        </p:txBody>
      </p:sp>
      <p:sp>
        <p:nvSpPr>
          <p:cNvPr id="41" name="Retângulo: Cantos Arredondados 10">
            <a:extLst>
              <a:ext uri="{FF2B5EF4-FFF2-40B4-BE49-F238E27FC236}">
                <a16:creationId xmlns:a16="http://schemas.microsoft.com/office/drawing/2014/main" id="{86120369-3022-D457-B1ED-FE3FBDCF8622}"/>
              </a:ext>
            </a:extLst>
          </p:cNvPr>
          <p:cNvSpPr/>
          <p:nvPr/>
        </p:nvSpPr>
        <p:spPr>
          <a:xfrm>
            <a:off x="1339493" y="4955867"/>
            <a:ext cx="9719198" cy="831982"/>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Marcador de Posição do Texto 4">
            <a:extLst>
              <a:ext uri="{FF2B5EF4-FFF2-40B4-BE49-F238E27FC236}">
                <a16:creationId xmlns:a16="http://schemas.microsoft.com/office/drawing/2014/main" id="{2702F810-636E-71A8-5745-5A87F773FFCF}"/>
              </a:ext>
            </a:extLst>
          </p:cNvPr>
          <p:cNvSpPr txBox="1">
            <a:spLocks/>
          </p:cNvSpPr>
          <p:nvPr/>
        </p:nvSpPr>
        <p:spPr>
          <a:xfrm>
            <a:off x="1472202" y="5061127"/>
            <a:ext cx="9519648" cy="77771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Voorbeeld: Ik weet dat ik het bereikt heb wanneer ik met succes een rollenspel van 5 minuten kan voeren met een docent over verschillende onderwerpen.</a:t>
            </a:r>
            <a:endParaRPr lang="en-GB" dirty="0"/>
          </a:p>
        </p:txBody>
      </p:sp>
    </p:spTree>
    <p:extLst>
      <p:ext uri="{BB962C8B-B14F-4D97-AF65-F5344CB8AC3E}">
        <p14:creationId xmlns:p14="http://schemas.microsoft.com/office/powerpoint/2010/main" val="38167821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EC10B-B489-CFEF-89F5-5E8E40B94BEA}"/>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417FA4AD-8575-87F2-BB49-E04CCF5A4ADA}"/>
              </a:ext>
            </a:extLst>
          </p:cNvPr>
          <p:cNvSpPr>
            <a:spLocks noGrp="1"/>
          </p:cNvSpPr>
          <p:nvPr>
            <p:ph type="body" sz="quarter" idx="10"/>
          </p:nvPr>
        </p:nvSpPr>
        <p:spPr>
          <a:xfrm>
            <a:off x="200529" y="348997"/>
            <a:ext cx="10267281" cy="611665"/>
          </a:xfrm>
        </p:spPr>
        <p:txBody>
          <a:bodyPr/>
          <a:lstStyle/>
          <a:p>
            <a:r>
              <a:rPr lang="nl-NL" dirty="0"/>
              <a:t>Stel realistische doelen en verwachtingen – SMART-doelen</a:t>
            </a:r>
            <a:endParaRPr lang="en-GB" dirty="0"/>
          </a:p>
        </p:txBody>
      </p:sp>
      <p:sp>
        <p:nvSpPr>
          <p:cNvPr id="6" name="Retângulo: Cantos Arredondados 10">
            <a:extLst>
              <a:ext uri="{FF2B5EF4-FFF2-40B4-BE49-F238E27FC236}">
                <a16:creationId xmlns:a16="http://schemas.microsoft.com/office/drawing/2014/main" id="{69DCD084-DC3C-4584-48DA-B05C6F3449E0}"/>
              </a:ext>
            </a:extLst>
          </p:cNvPr>
          <p:cNvSpPr/>
          <p:nvPr/>
        </p:nvSpPr>
        <p:spPr>
          <a:xfrm>
            <a:off x="183780" y="1515945"/>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ângulo: Cantos Arredondados 9">
            <a:extLst>
              <a:ext uri="{FF2B5EF4-FFF2-40B4-BE49-F238E27FC236}">
                <a16:creationId xmlns:a16="http://schemas.microsoft.com/office/drawing/2014/main" id="{50889C77-993C-FF0D-0D1D-093E483D4B52}"/>
              </a:ext>
            </a:extLst>
          </p:cNvPr>
          <p:cNvSpPr/>
          <p:nvPr/>
        </p:nvSpPr>
        <p:spPr>
          <a:xfrm>
            <a:off x="200529" y="1524580"/>
            <a:ext cx="919213"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a:t>
            </a:r>
          </a:p>
        </p:txBody>
      </p:sp>
      <p:sp>
        <p:nvSpPr>
          <p:cNvPr id="8" name="Retângulo: Cantos Arredondados 10">
            <a:extLst>
              <a:ext uri="{FF2B5EF4-FFF2-40B4-BE49-F238E27FC236}">
                <a16:creationId xmlns:a16="http://schemas.microsoft.com/office/drawing/2014/main" id="{264FD067-0DAA-E5EA-9C04-1353FFCADB9B}"/>
              </a:ext>
            </a:extLst>
          </p:cNvPr>
          <p:cNvSpPr/>
          <p:nvPr/>
        </p:nvSpPr>
        <p:spPr>
          <a:xfrm>
            <a:off x="2479689" y="1531492"/>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Marcador de Posição do Texto 4">
            <a:extLst>
              <a:ext uri="{FF2B5EF4-FFF2-40B4-BE49-F238E27FC236}">
                <a16:creationId xmlns:a16="http://schemas.microsoft.com/office/drawing/2014/main" id="{D2D3BF8B-0F5F-7945-0AF1-756B539D5B9B}"/>
              </a:ext>
            </a:extLst>
          </p:cNvPr>
          <p:cNvSpPr txBox="1">
            <a:spLocks/>
          </p:cNvSpPr>
          <p:nvPr/>
        </p:nvSpPr>
        <p:spPr>
          <a:xfrm>
            <a:off x="2542350" y="1609458"/>
            <a:ext cx="6005123"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Je moet ambitieus zijn, maar ook realistisch. Deze stap gaat over een eerlijke zelfbeoordeling om ervoor te zorgen dat je doel motiverend is en niet uitmondt in frustratie.</a:t>
            </a:r>
            <a:endParaRPr lang="en-US" dirty="0"/>
          </a:p>
        </p:txBody>
      </p:sp>
      <p:sp>
        <p:nvSpPr>
          <p:cNvPr id="10" name="Retângulo: Cantos Arredondados 10">
            <a:extLst>
              <a:ext uri="{FF2B5EF4-FFF2-40B4-BE49-F238E27FC236}">
                <a16:creationId xmlns:a16="http://schemas.microsoft.com/office/drawing/2014/main" id="{30458C96-28B5-A793-A3AD-DB14DE0C832E}"/>
              </a:ext>
            </a:extLst>
          </p:cNvPr>
          <p:cNvSpPr/>
          <p:nvPr/>
        </p:nvSpPr>
        <p:spPr>
          <a:xfrm>
            <a:off x="8655681" y="1507852"/>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Marcador de Posição do Texto 4">
            <a:extLst>
              <a:ext uri="{FF2B5EF4-FFF2-40B4-BE49-F238E27FC236}">
                <a16:creationId xmlns:a16="http://schemas.microsoft.com/office/drawing/2014/main" id="{FBF9F031-45FB-6B2C-FB68-E1D934BE1DCE}"/>
              </a:ext>
            </a:extLst>
          </p:cNvPr>
          <p:cNvSpPr txBox="1">
            <a:spLocks/>
          </p:cNvSpPr>
          <p:nvPr/>
        </p:nvSpPr>
        <p:spPr>
          <a:xfrm>
            <a:off x="8719935" y="1660244"/>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Is dit realistisch voor mijn leven op dit moment?</a:t>
            </a:r>
            <a:endParaRPr lang="en-US" dirty="0"/>
          </a:p>
        </p:txBody>
      </p:sp>
      <p:sp>
        <p:nvSpPr>
          <p:cNvPr id="12" name="Marcador de Posição do Texto 4">
            <a:extLst>
              <a:ext uri="{FF2B5EF4-FFF2-40B4-BE49-F238E27FC236}">
                <a16:creationId xmlns:a16="http://schemas.microsoft.com/office/drawing/2014/main" id="{59F02601-DC84-89A8-0E5D-53DCDC14F4F5}"/>
              </a:ext>
            </a:extLst>
          </p:cNvPr>
          <p:cNvSpPr txBox="1">
            <a:spLocks/>
          </p:cNvSpPr>
          <p:nvPr/>
        </p:nvSpPr>
        <p:spPr>
          <a:xfrm>
            <a:off x="1091820" y="4046702"/>
            <a:ext cx="1359946"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1600" b="1" dirty="0"/>
              <a:t>RELEVANT</a:t>
            </a:r>
            <a:endParaRPr lang="en-GB" sz="1600" b="1" dirty="0"/>
          </a:p>
          <a:p>
            <a:endParaRPr lang="en-GB" dirty="0"/>
          </a:p>
        </p:txBody>
      </p:sp>
      <p:sp>
        <p:nvSpPr>
          <p:cNvPr id="13" name="Retângulo: Cantos Arredondados 10">
            <a:extLst>
              <a:ext uri="{FF2B5EF4-FFF2-40B4-BE49-F238E27FC236}">
                <a16:creationId xmlns:a16="http://schemas.microsoft.com/office/drawing/2014/main" id="{E0267BAC-3BBC-33B1-0C78-5B4D8B4D2C17}"/>
              </a:ext>
            </a:extLst>
          </p:cNvPr>
          <p:cNvSpPr/>
          <p:nvPr/>
        </p:nvSpPr>
        <p:spPr>
          <a:xfrm>
            <a:off x="217950" y="3731013"/>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tângulo: Cantos Arredondados 9">
            <a:extLst>
              <a:ext uri="{FF2B5EF4-FFF2-40B4-BE49-F238E27FC236}">
                <a16:creationId xmlns:a16="http://schemas.microsoft.com/office/drawing/2014/main" id="{0AE99D82-7EE7-20FA-BD93-5FB4235857CF}"/>
              </a:ext>
            </a:extLst>
          </p:cNvPr>
          <p:cNvSpPr/>
          <p:nvPr/>
        </p:nvSpPr>
        <p:spPr>
          <a:xfrm>
            <a:off x="186434" y="3713491"/>
            <a:ext cx="919214"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R</a:t>
            </a:r>
          </a:p>
        </p:txBody>
      </p:sp>
      <p:sp>
        <p:nvSpPr>
          <p:cNvPr id="15" name="Retângulo: Cantos Arredondados 10">
            <a:extLst>
              <a:ext uri="{FF2B5EF4-FFF2-40B4-BE49-F238E27FC236}">
                <a16:creationId xmlns:a16="http://schemas.microsoft.com/office/drawing/2014/main" id="{D91F3BAC-E0E2-A9AB-CC56-E83F83C9FC8B}"/>
              </a:ext>
            </a:extLst>
          </p:cNvPr>
          <p:cNvSpPr/>
          <p:nvPr/>
        </p:nvSpPr>
        <p:spPr>
          <a:xfrm>
            <a:off x="2478951" y="3743182"/>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tângulo: Cantos Arredondados 10">
            <a:extLst>
              <a:ext uri="{FF2B5EF4-FFF2-40B4-BE49-F238E27FC236}">
                <a16:creationId xmlns:a16="http://schemas.microsoft.com/office/drawing/2014/main" id="{3FE93167-6607-6D0E-A236-66E5877AB417}"/>
              </a:ext>
            </a:extLst>
          </p:cNvPr>
          <p:cNvSpPr/>
          <p:nvPr/>
        </p:nvSpPr>
        <p:spPr>
          <a:xfrm>
            <a:off x="8623613" y="3743181"/>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Marcador de Posição do Texto 4">
            <a:extLst>
              <a:ext uri="{FF2B5EF4-FFF2-40B4-BE49-F238E27FC236}">
                <a16:creationId xmlns:a16="http://schemas.microsoft.com/office/drawing/2014/main" id="{8FA880FD-5F9D-69DB-2D9C-82F9FC4E5ECB}"/>
              </a:ext>
            </a:extLst>
          </p:cNvPr>
          <p:cNvSpPr txBox="1">
            <a:spLocks/>
          </p:cNvSpPr>
          <p:nvPr/>
        </p:nvSpPr>
        <p:spPr>
          <a:xfrm>
            <a:off x="2449324" y="3778564"/>
            <a:ext cx="6113332"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Dit wordt je anker in momenten van frustratie, verveling of overweldiging. Focus op wat echt belangrijk is. De krachtigste doelen zijn zowel persoonlijk betekenisvol als praktisch nuttig.</a:t>
            </a:r>
            <a:endParaRPr lang="en-US" dirty="0"/>
          </a:p>
        </p:txBody>
      </p:sp>
      <p:sp>
        <p:nvSpPr>
          <p:cNvPr id="18" name="Marcador de Posição do Texto 4">
            <a:extLst>
              <a:ext uri="{FF2B5EF4-FFF2-40B4-BE49-F238E27FC236}">
                <a16:creationId xmlns:a16="http://schemas.microsoft.com/office/drawing/2014/main" id="{0699C883-313C-05BB-F378-40C65ED19C8B}"/>
              </a:ext>
            </a:extLst>
          </p:cNvPr>
          <p:cNvSpPr txBox="1">
            <a:spLocks/>
          </p:cNvSpPr>
          <p:nvPr/>
        </p:nvSpPr>
        <p:spPr>
          <a:xfrm>
            <a:off x="8701619" y="3754262"/>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Hoe zal mijn dagelijks leven of werk verbeteren zodra ik deze vaardigheid of kennis heb?</a:t>
            </a:r>
            <a:endParaRPr lang="en-US" dirty="0"/>
          </a:p>
        </p:txBody>
      </p:sp>
      <p:sp>
        <p:nvSpPr>
          <p:cNvPr id="39" name="Retângulo: Cantos Arredondados 10">
            <a:extLst>
              <a:ext uri="{FF2B5EF4-FFF2-40B4-BE49-F238E27FC236}">
                <a16:creationId xmlns:a16="http://schemas.microsoft.com/office/drawing/2014/main" id="{6F4BF4BE-5C38-13D9-990E-B690DF20DF1F}"/>
              </a:ext>
            </a:extLst>
          </p:cNvPr>
          <p:cNvSpPr/>
          <p:nvPr/>
        </p:nvSpPr>
        <p:spPr>
          <a:xfrm>
            <a:off x="1339493" y="2656860"/>
            <a:ext cx="9719198" cy="819013"/>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Marcador de Posição do Texto 4">
            <a:extLst>
              <a:ext uri="{FF2B5EF4-FFF2-40B4-BE49-F238E27FC236}">
                <a16:creationId xmlns:a16="http://schemas.microsoft.com/office/drawing/2014/main" id="{DBB683E4-79B5-EBF7-C17E-E4303AF92AEC}"/>
              </a:ext>
            </a:extLst>
          </p:cNvPr>
          <p:cNvSpPr txBox="1">
            <a:spLocks/>
          </p:cNvSpPr>
          <p:nvPr/>
        </p:nvSpPr>
        <p:spPr>
          <a:xfrm>
            <a:off x="1472201" y="2691031"/>
            <a:ext cx="9380305" cy="39636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Voorbeeld: Ik heb nog een jaar voor mijn reis. Ik kan dagelijks 15 minuten een taal-app gebruiken tijdens mijn woon-werkverkeer en wekelijks een gespreksoefening van een uur doen met een online docent.</a:t>
            </a:r>
            <a:endParaRPr lang="en-GB" dirty="0"/>
          </a:p>
        </p:txBody>
      </p:sp>
      <p:sp>
        <p:nvSpPr>
          <p:cNvPr id="41" name="Retângulo: Cantos Arredondados 10">
            <a:extLst>
              <a:ext uri="{FF2B5EF4-FFF2-40B4-BE49-F238E27FC236}">
                <a16:creationId xmlns:a16="http://schemas.microsoft.com/office/drawing/2014/main" id="{F983E0DB-D2BF-6C4F-41DA-165DD0F156C2}"/>
              </a:ext>
            </a:extLst>
          </p:cNvPr>
          <p:cNvSpPr/>
          <p:nvPr/>
        </p:nvSpPr>
        <p:spPr>
          <a:xfrm>
            <a:off x="1339493" y="4955867"/>
            <a:ext cx="9719198" cy="831982"/>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Marcador de Posição do Texto 4">
            <a:extLst>
              <a:ext uri="{FF2B5EF4-FFF2-40B4-BE49-F238E27FC236}">
                <a16:creationId xmlns:a16="http://schemas.microsoft.com/office/drawing/2014/main" id="{A82C259F-78C9-45E6-837E-B967F30315A7}"/>
              </a:ext>
            </a:extLst>
          </p:cNvPr>
          <p:cNvSpPr txBox="1">
            <a:spLocks/>
          </p:cNvSpPr>
          <p:nvPr/>
        </p:nvSpPr>
        <p:spPr>
          <a:xfrm>
            <a:off x="1472202" y="5061127"/>
            <a:ext cx="9519648" cy="77771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Voorbeeld: Het is relevant om de band met de Engelse cultuur tijdens mijn reis te verbeteren, en daarnaast kan ik met buitenlandse klanten in hun eigen taal spreken en hen een betere service bieden.</a:t>
            </a:r>
            <a:endParaRPr lang="en-GB" dirty="0"/>
          </a:p>
        </p:txBody>
      </p:sp>
      <p:sp>
        <p:nvSpPr>
          <p:cNvPr id="43" name="Marcador de Posição do Texto 4">
            <a:extLst>
              <a:ext uri="{FF2B5EF4-FFF2-40B4-BE49-F238E27FC236}">
                <a16:creationId xmlns:a16="http://schemas.microsoft.com/office/drawing/2014/main" id="{2CAB3500-DF95-91B4-6573-C402519F9311}"/>
              </a:ext>
            </a:extLst>
          </p:cNvPr>
          <p:cNvSpPr txBox="1">
            <a:spLocks/>
          </p:cNvSpPr>
          <p:nvPr/>
        </p:nvSpPr>
        <p:spPr>
          <a:xfrm>
            <a:off x="1119005" y="1814974"/>
            <a:ext cx="1359946"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1600" b="1" dirty="0"/>
              <a:t>HAALBAAR</a:t>
            </a:r>
            <a:endParaRPr lang="en-GB" b="1" dirty="0"/>
          </a:p>
        </p:txBody>
      </p:sp>
    </p:spTree>
    <p:extLst>
      <p:ext uri="{BB962C8B-B14F-4D97-AF65-F5344CB8AC3E}">
        <p14:creationId xmlns:p14="http://schemas.microsoft.com/office/powerpoint/2010/main" val="7515851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09075-DA5B-359F-B2E1-B1384EA0965F}"/>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09477BFD-5423-DA0B-F582-9ECC94D0488A}"/>
              </a:ext>
            </a:extLst>
          </p:cNvPr>
          <p:cNvSpPr>
            <a:spLocks noGrp="1"/>
          </p:cNvSpPr>
          <p:nvPr>
            <p:ph type="body" sz="quarter" idx="10"/>
          </p:nvPr>
        </p:nvSpPr>
        <p:spPr>
          <a:xfrm>
            <a:off x="222771" y="472058"/>
            <a:ext cx="9829323" cy="483986"/>
          </a:xfrm>
        </p:spPr>
        <p:txBody>
          <a:bodyPr/>
          <a:lstStyle/>
          <a:p>
            <a:r>
              <a:rPr lang="nl-NL" dirty="0"/>
              <a:t>Stel realistische doelen en verwachtingen – SMART-doelen</a:t>
            </a:r>
            <a:endParaRPr lang="en-GB" dirty="0"/>
          </a:p>
        </p:txBody>
      </p:sp>
      <p:sp>
        <p:nvSpPr>
          <p:cNvPr id="6" name="Retângulo: Cantos Arredondados 10">
            <a:extLst>
              <a:ext uri="{FF2B5EF4-FFF2-40B4-BE49-F238E27FC236}">
                <a16:creationId xmlns:a16="http://schemas.microsoft.com/office/drawing/2014/main" id="{99AF29F8-84C5-4E11-E663-E19AC01ECE76}"/>
              </a:ext>
            </a:extLst>
          </p:cNvPr>
          <p:cNvSpPr/>
          <p:nvPr/>
        </p:nvSpPr>
        <p:spPr>
          <a:xfrm>
            <a:off x="251346" y="2486461"/>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ângulo: Cantos Arredondados 9">
            <a:extLst>
              <a:ext uri="{FF2B5EF4-FFF2-40B4-BE49-F238E27FC236}">
                <a16:creationId xmlns:a16="http://schemas.microsoft.com/office/drawing/2014/main" id="{8D4261AE-F5C3-B9B1-398F-F0D297295328}"/>
              </a:ext>
            </a:extLst>
          </p:cNvPr>
          <p:cNvSpPr/>
          <p:nvPr/>
        </p:nvSpPr>
        <p:spPr>
          <a:xfrm>
            <a:off x="251346" y="2474903"/>
            <a:ext cx="919213"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a:t>
            </a:r>
          </a:p>
        </p:txBody>
      </p:sp>
      <p:sp>
        <p:nvSpPr>
          <p:cNvPr id="8" name="Retângulo: Cantos Arredondados 10">
            <a:extLst>
              <a:ext uri="{FF2B5EF4-FFF2-40B4-BE49-F238E27FC236}">
                <a16:creationId xmlns:a16="http://schemas.microsoft.com/office/drawing/2014/main" id="{7DD91BE0-7A33-9CEF-467A-4079DC1AC7CD}"/>
              </a:ext>
            </a:extLst>
          </p:cNvPr>
          <p:cNvSpPr/>
          <p:nvPr/>
        </p:nvSpPr>
        <p:spPr>
          <a:xfrm>
            <a:off x="2542350" y="2474901"/>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Marcador de Posição do Texto 4">
            <a:extLst>
              <a:ext uri="{FF2B5EF4-FFF2-40B4-BE49-F238E27FC236}">
                <a16:creationId xmlns:a16="http://schemas.microsoft.com/office/drawing/2014/main" id="{578D0C36-1F8A-3369-20F1-7A8A850B2BF9}"/>
              </a:ext>
            </a:extLst>
          </p:cNvPr>
          <p:cNvSpPr txBox="1">
            <a:spLocks/>
          </p:cNvSpPr>
          <p:nvPr/>
        </p:nvSpPr>
        <p:spPr>
          <a:xfrm>
            <a:off x="2542349" y="2542467"/>
            <a:ext cx="6005123"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1600" dirty="0"/>
              <a:t>Een doel zonder deadline is slechts een droom. Een tijdgebonden doel schept urgentie, helpt bij prioriteren en biedt een duidelijk tijdskader voor het behalen ervan. Het verandert “ooit” in een concrete datum.</a:t>
            </a:r>
            <a:endParaRPr lang="en-US" sz="1600" dirty="0"/>
          </a:p>
        </p:txBody>
      </p:sp>
      <p:sp>
        <p:nvSpPr>
          <p:cNvPr id="10" name="Retângulo: Cantos Arredondados 10">
            <a:extLst>
              <a:ext uri="{FF2B5EF4-FFF2-40B4-BE49-F238E27FC236}">
                <a16:creationId xmlns:a16="http://schemas.microsoft.com/office/drawing/2014/main" id="{DB06A1C2-D91C-B768-3FEB-602E718ED40A}"/>
              </a:ext>
            </a:extLst>
          </p:cNvPr>
          <p:cNvSpPr/>
          <p:nvPr/>
        </p:nvSpPr>
        <p:spPr>
          <a:xfrm>
            <a:off x="8668058" y="2474901"/>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tângulo: Cantos Arredondados 10">
            <a:extLst>
              <a:ext uri="{FF2B5EF4-FFF2-40B4-BE49-F238E27FC236}">
                <a16:creationId xmlns:a16="http://schemas.microsoft.com/office/drawing/2014/main" id="{4898994F-989F-97BB-0C4B-DE06F3F32994}"/>
              </a:ext>
            </a:extLst>
          </p:cNvPr>
          <p:cNvSpPr/>
          <p:nvPr/>
        </p:nvSpPr>
        <p:spPr>
          <a:xfrm>
            <a:off x="1520468" y="3992225"/>
            <a:ext cx="9719198" cy="819013"/>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Marcador de Posição do Texto 4">
            <a:extLst>
              <a:ext uri="{FF2B5EF4-FFF2-40B4-BE49-F238E27FC236}">
                <a16:creationId xmlns:a16="http://schemas.microsoft.com/office/drawing/2014/main" id="{B9BD8E1D-4FEC-BDB0-EFA7-9FBEECD16286}"/>
              </a:ext>
            </a:extLst>
          </p:cNvPr>
          <p:cNvSpPr txBox="1">
            <a:spLocks/>
          </p:cNvSpPr>
          <p:nvPr/>
        </p:nvSpPr>
        <p:spPr>
          <a:xfrm>
            <a:off x="1675924" y="4154393"/>
            <a:ext cx="8995608"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Voorbeeld: Mijn reis is in augustus volgend jaar, dus ik moet er dan klaar voor zijn.</a:t>
            </a:r>
            <a:endParaRPr lang="en-GB" dirty="0"/>
          </a:p>
        </p:txBody>
      </p:sp>
      <p:sp>
        <p:nvSpPr>
          <p:cNvPr id="2" name="Marcador de Posição do Texto 4">
            <a:extLst>
              <a:ext uri="{FF2B5EF4-FFF2-40B4-BE49-F238E27FC236}">
                <a16:creationId xmlns:a16="http://schemas.microsoft.com/office/drawing/2014/main" id="{5328A4A2-5B49-08A9-8D45-A11CE2B673BC}"/>
              </a:ext>
            </a:extLst>
          </p:cNvPr>
          <p:cNvSpPr txBox="1">
            <a:spLocks/>
          </p:cNvSpPr>
          <p:nvPr/>
        </p:nvSpPr>
        <p:spPr>
          <a:xfrm>
            <a:off x="1223536" y="2704635"/>
            <a:ext cx="1050546"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r-Latn-RS" sz="1600" b="1" dirty="0"/>
              <a:t>TIJDGEBONDEN</a:t>
            </a:r>
            <a:endParaRPr lang="en-GB" sz="1600" b="1" dirty="0"/>
          </a:p>
          <a:p>
            <a:endParaRPr lang="en-GB" b="1" dirty="0"/>
          </a:p>
        </p:txBody>
      </p:sp>
      <p:sp>
        <p:nvSpPr>
          <p:cNvPr id="3" name="Marcador de Posição do Texto 4">
            <a:extLst>
              <a:ext uri="{FF2B5EF4-FFF2-40B4-BE49-F238E27FC236}">
                <a16:creationId xmlns:a16="http://schemas.microsoft.com/office/drawing/2014/main" id="{94AB0F99-64CF-C917-0647-F2D0CC6EEFE5}"/>
              </a:ext>
            </a:extLst>
          </p:cNvPr>
          <p:cNvSpPr txBox="1">
            <a:spLocks/>
          </p:cNvSpPr>
          <p:nvPr/>
        </p:nvSpPr>
        <p:spPr>
          <a:xfrm>
            <a:off x="8829279" y="2649741"/>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Wanneer moet ik dit bereikt hebben?</a:t>
            </a:r>
            <a:endParaRPr lang="en-GB" dirty="0"/>
          </a:p>
        </p:txBody>
      </p:sp>
    </p:spTree>
    <p:extLst>
      <p:ext uri="{BB962C8B-B14F-4D97-AF65-F5344CB8AC3E}">
        <p14:creationId xmlns:p14="http://schemas.microsoft.com/office/powerpoint/2010/main" val="40129946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6034B-BCE3-32BC-65B0-A7C76277C20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DEA0703-BF56-6E90-1A22-8ECA09097061}"/>
              </a:ext>
            </a:extLst>
          </p:cNvPr>
          <p:cNvSpPr>
            <a:spLocks noGrp="1"/>
          </p:cNvSpPr>
          <p:nvPr>
            <p:ph type="body" sz="quarter" idx="10"/>
          </p:nvPr>
        </p:nvSpPr>
        <p:spPr/>
        <p:txBody>
          <a:bodyPr/>
          <a:lstStyle/>
          <a:p>
            <a:r>
              <a:rPr lang="sr-Latn-RS" dirty="0"/>
              <a:t>Creëer een positieve leeromgeving</a:t>
            </a:r>
            <a:endParaRPr lang="en-GB" dirty="0"/>
          </a:p>
        </p:txBody>
      </p:sp>
      <p:sp>
        <p:nvSpPr>
          <p:cNvPr id="3" name="CaixaDeTexto 2">
            <a:extLst>
              <a:ext uri="{FF2B5EF4-FFF2-40B4-BE49-F238E27FC236}">
                <a16:creationId xmlns:a16="http://schemas.microsoft.com/office/drawing/2014/main" id="{C06BCE53-AAB8-C433-E0C9-51BF24CD5A2A}"/>
              </a:ext>
            </a:extLst>
          </p:cNvPr>
          <p:cNvSpPr txBox="1"/>
          <p:nvPr/>
        </p:nvSpPr>
        <p:spPr>
          <a:xfrm>
            <a:off x="1069482" y="1861453"/>
            <a:ext cx="10863138" cy="707886"/>
          </a:xfrm>
          <a:prstGeom prst="rect">
            <a:avLst/>
          </a:prstGeom>
          <a:noFill/>
        </p:spPr>
        <p:txBody>
          <a:bodyPr wrap="square" rtlCol="0">
            <a:spAutoFit/>
          </a:bodyPr>
          <a:lstStyle/>
          <a:p>
            <a:r>
              <a:rPr lang="nl-NL" sz="2000" b="1" dirty="0"/>
              <a:t>Je hebt een consistente, uitnodigende plek nodig die je brein het signaal geeft: “Het is tijd om te leren.”</a:t>
            </a:r>
            <a:endParaRPr lang="en-US" sz="2000" b="1" dirty="0">
              <a:solidFill>
                <a:schemeClr val="bg2">
                  <a:lumMod val="10000"/>
                </a:schemeClr>
              </a:solidFill>
            </a:endParaRPr>
          </a:p>
        </p:txBody>
      </p:sp>
      <p:pic>
        <p:nvPicPr>
          <p:cNvPr id="11" name="Gráfico 10">
            <a:extLst>
              <a:ext uri="{FF2B5EF4-FFF2-40B4-BE49-F238E27FC236}">
                <a16:creationId xmlns:a16="http://schemas.microsoft.com/office/drawing/2014/main" id="{0E6DF1CF-C25D-D3F7-D66D-B396A3AC770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50863" y="1975877"/>
            <a:ext cx="441715" cy="441715"/>
          </a:xfrm>
          <a:prstGeom prst="rect">
            <a:avLst/>
          </a:prstGeom>
        </p:spPr>
      </p:pic>
      <p:sp>
        <p:nvSpPr>
          <p:cNvPr id="8" name="CaixaDeTexto 2">
            <a:extLst>
              <a:ext uri="{FF2B5EF4-FFF2-40B4-BE49-F238E27FC236}">
                <a16:creationId xmlns:a16="http://schemas.microsoft.com/office/drawing/2014/main" id="{0FF83692-F406-1839-751F-0EAA3F234EE5}"/>
              </a:ext>
            </a:extLst>
          </p:cNvPr>
          <p:cNvSpPr txBox="1"/>
          <p:nvPr/>
        </p:nvSpPr>
        <p:spPr>
          <a:xfrm>
            <a:off x="362081" y="2509778"/>
            <a:ext cx="11829919" cy="4524315"/>
          </a:xfrm>
          <a:prstGeom prst="rect">
            <a:avLst/>
          </a:prstGeom>
          <a:noFill/>
        </p:spPr>
        <p:txBody>
          <a:bodyPr wrap="square" rtlCol="0">
            <a:spAutoFit/>
          </a:bodyPr>
          <a:lstStyle/>
          <a:p>
            <a:pPr marL="285750" indent="-285750">
              <a:buFont typeface="Arial" panose="020B0604020202020204" pitchFamily="34" charset="0"/>
              <a:buChar char="•"/>
            </a:pPr>
            <a:r>
              <a:rPr lang="nl-NL" b="1" dirty="0">
                <a:solidFill>
                  <a:schemeClr val="bg2">
                    <a:lumMod val="10000"/>
                  </a:schemeClr>
                </a:solidFill>
              </a:rPr>
              <a:t>Kies een plek die van jou is </a:t>
            </a:r>
            <a:r>
              <a:rPr lang="nl-NL" dirty="0">
                <a:solidFill>
                  <a:schemeClr val="bg2">
                    <a:lumMod val="10000"/>
                  </a:schemeClr>
                </a:solidFill>
              </a:rPr>
              <a:t>Dit kan tijdelijk zijn, maar het is beter als je de plek uitsluitend gebruikt om te leren.</a:t>
            </a:r>
            <a:endParaRPr lang="sr-Latn-RS" dirty="0">
              <a:solidFill>
                <a:schemeClr val="bg2">
                  <a:lumMod val="10000"/>
                </a:schemeClr>
              </a:solidFill>
            </a:endParaRPr>
          </a:p>
          <a:p>
            <a:pPr marL="285750" indent="-285750">
              <a:buFont typeface="Arial" panose="020B0604020202020204" pitchFamily="34" charset="0"/>
              <a:buChar char="•"/>
            </a:pPr>
            <a:endParaRPr lang="en-GB" noProof="0" dirty="0">
              <a:solidFill>
                <a:schemeClr val="bg2">
                  <a:lumMod val="10000"/>
                </a:schemeClr>
              </a:solidFill>
            </a:endParaRPr>
          </a:p>
          <a:p>
            <a:pPr marL="285750" indent="-285750">
              <a:buFont typeface="Arial" panose="020B0604020202020204" pitchFamily="34" charset="0"/>
              <a:buChar char="•"/>
            </a:pPr>
            <a:r>
              <a:rPr lang="nl-NL" b="1" dirty="0"/>
              <a:t>Let op goede verlichting, </a:t>
            </a:r>
            <a:r>
              <a:rPr lang="nl-NL" dirty="0"/>
              <a:t>want natuurlijk licht is het beste. Zorg ervoor dat de hoofdverlichting van boven komt. Ben je rechtshandig, dan moet het licht van boven je linkerschouder komen, zodat er geen schaduw valt op je studiemateriaal. Ben je linkshandig, dan moet het licht van boven je rechterschouder komen om dezelfde reden. Voeg daarnaast een gerichte lamp toe die specifiek op je studiemateriaal schijnt. Gebruik een verstelbare lamp zodat je het licht kunt aanpassen aan je behoeften en storende reflecties kunt vermijden.</a:t>
            </a:r>
            <a:endParaRPr lang="sr-Latn-RS" dirty="0"/>
          </a:p>
          <a:p>
            <a:pPr marL="285750" indent="-285750">
              <a:buFont typeface="Arial" panose="020B0604020202020204" pitchFamily="34" charset="0"/>
              <a:buChar char="•"/>
            </a:pPr>
            <a:endParaRPr lang="en-US" dirty="0">
              <a:solidFill>
                <a:schemeClr val="bg2">
                  <a:lumMod val="10000"/>
                </a:schemeClr>
              </a:solidFill>
            </a:endParaRPr>
          </a:p>
          <a:p>
            <a:pPr marL="285750" indent="-285750">
              <a:buFont typeface="Arial" panose="020B0604020202020204" pitchFamily="34" charset="0"/>
              <a:buChar char="•"/>
            </a:pPr>
            <a:r>
              <a:rPr lang="nl-NL" b="1" dirty="0">
                <a:solidFill>
                  <a:schemeClr val="bg2">
                    <a:lumMod val="10000"/>
                  </a:schemeClr>
                </a:solidFill>
              </a:rPr>
              <a:t>Comfortabele stoel</a:t>
            </a:r>
            <a:r>
              <a:rPr lang="sr-Latn-RS" b="1" dirty="0">
                <a:solidFill>
                  <a:schemeClr val="bg2">
                    <a:lumMod val="10000"/>
                  </a:schemeClr>
                </a:solidFill>
              </a:rPr>
              <a:t>.</a:t>
            </a:r>
            <a:r>
              <a:rPr lang="nl-NL" b="1" dirty="0">
                <a:solidFill>
                  <a:schemeClr val="bg2">
                    <a:lumMod val="10000"/>
                  </a:schemeClr>
                </a:solidFill>
              </a:rPr>
              <a:t> </a:t>
            </a:r>
            <a:r>
              <a:rPr lang="nl-NL" dirty="0">
                <a:solidFill>
                  <a:schemeClr val="bg2">
                    <a:lumMod val="10000"/>
                  </a:schemeClr>
                </a:solidFill>
              </a:rPr>
              <a:t>Gebruik een stoel die goede ondersteuning biedt en een gezonde zithouding stimuleert. Je voeten moeten plat op de vloer staan en je knieën op gelijke hoogte met je heupen. Voeg eventueel kussens toe voor ondersteuning van de onderrug.</a:t>
            </a:r>
            <a:endParaRPr lang="sr-Latn-RS" dirty="0">
              <a:solidFill>
                <a:schemeClr val="bg2">
                  <a:lumMod val="10000"/>
                </a:schemeClr>
              </a:solidFill>
            </a:endParaRPr>
          </a:p>
          <a:p>
            <a:pPr marL="285750" indent="-285750">
              <a:buFont typeface="Arial" panose="020B0604020202020204" pitchFamily="34" charset="0"/>
              <a:buChar char="•"/>
            </a:pPr>
            <a:endParaRPr lang="en-US" dirty="0">
              <a:solidFill>
                <a:schemeClr val="bg2">
                  <a:lumMod val="10000"/>
                </a:schemeClr>
              </a:solidFill>
            </a:endParaRPr>
          </a:p>
          <a:p>
            <a:pPr marL="285750" indent="-285750">
              <a:buFont typeface="Arial" panose="020B0604020202020204" pitchFamily="34" charset="0"/>
              <a:buChar char="•"/>
            </a:pPr>
            <a:r>
              <a:rPr lang="nl-NL" b="1" dirty="0"/>
              <a:t>Een bureau op de juiste hoogte</a:t>
            </a:r>
            <a:r>
              <a:rPr lang="sr-Latn-RS" b="1" dirty="0"/>
              <a:t>.</a:t>
            </a:r>
            <a:r>
              <a:rPr lang="nl-NL" dirty="0"/>
              <a:t>Je bureau of tafel moet op zo’n hoogte zijn dat je onderarmen parallel aan de vloer zijn wanneer je typt of schrijft. Een inklapbare laptopstandaard kan je scherm op ooghoogte brengen en zo nekklachten voorkomen.</a:t>
            </a:r>
            <a:endParaRPr lang="en-US" dirty="0">
              <a:solidFill>
                <a:schemeClr val="bg2">
                  <a:lumMod val="10000"/>
                </a:schemeClr>
              </a:solidFill>
            </a:endParaRPr>
          </a:p>
          <a:p>
            <a:pPr marL="285750" indent="-285750">
              <a:buFont typeface="Arial" panose="020B0604020202020204" pitchFamily="34" charset="0"/>
              <a:buChar char="•"/>
            </a:pPr>
            <a:endParaRPr lang="en-GB" noProof="0" dirty="0">
              <a:solidFill>
                <a:schemeClr val="bg2">
                  <a:lumMod val="10000"/>
                </a:schemeClr>
              </a:solidFill>
            </a:endParaRPr>
          </a:p>
        </p:txBody>
      </p:sp>
      <p:sp>
        <p:nvSpPr>
          <p:cNvPr id="5" name="CaixaDeTexto 2">
            <a:extLst>
              <a:ext uri="{FF2B5EF4-FFF2-40B4-BE49-F238E27FC236}">
                <a16:creationId xmlns:a16="http://schemas.microsoft.com/office/drawing/2014/main" id="{E13240E4-1BB8-6263-BD7A-BE6E0CE3CE43}"/>
              </a:ext>
            </a:extLst>
          </p:cNvPr>
          <p:cNvSpPr txBox="1"/>
          <p:nvPr/>
        </p:nvSpPr>
        <p:spPr>
          <a:xfrm>
            <a:off x="259380" y="849031"/>
            <a:ext cx="11097860" cy="923330"/>
          </a:xfrm>
          <a:prstGeom prst="rect">
            <a:avLst/>
          </a:prstGeom>
          <a:noFill/>
        </p:spPr>
        <p:txBody>
          <a:bodyPr wrap="square" rtlCol="0">
            <a:spAutoFit/>
          </a:bodyPr>
          <a:lstStyle/>
          <a:p>
            <a:r>
              <a:rPr lang="nl-NL" b="1" dirty="0"/>
              <a:t>Een positieve leeromgeving </a:t>
            </a:r>
            <a:r>
              <a:rPr lang="nl-NL" dirty="0"/>
              <a:t>kan worden omschreven als een plek waar je je gemotiveerd, veilig en geconcentreerd voelt tijdens het leerproces, zonder afleidingen. Dit is belangrijk omdat wanneer je je comfortabel en gefocust voelt, het je leerproces stimuleert en leren een welkom onderdeel van je leven maakt.</a:t>
            </a:r>
            <a:endParaRPr lang="en-GB" dirty="0">
              <a:solidFill>
                <a:schemeClr val="bg2">
                  <a:lumMod val="10000"/>
                </a:schemeClr>
              </a:solidFill>
            </a:endParaRPr>
          </a:p>
        </p:txBody>
      </p:sp>
    </p:spTree>
    <p:extLst>
      <p:ext uri="{BB962C8B-B14F-4D97-AF65-F5344CB8AC3E}">
        <p14:creationId xmlns:p14="http://schemas.microsoft.com/office/powerpoint/2010/main" val="3330855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D706F-95DA-3936-C7ED-F8EBA422650E}"/>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BD78BCB6-D587-1786-9B8B-E44BEB4474C5}"/>
              </a:ext>
            </a:extLst>
          </p:cNvPr>
          <p:cNvSpPr>
            <a:spLocks noGrp="1"/>
          </p:cNvSpPr>
          <p:nvPr>
            <p:ph type="body" sz="quarter" idx="10"/>
          </p:nvPr>
        </p:nvSpPr>
        <p:spPr/>
        <p:txBody>
          <a:bodyPr/>
          <a:lstStyle/>
          <a:p>
            <a:r>
              <a:rPr lang="sr-Latn-RS" dirty="0"/>
              <a:t>Creëer een positieve leeromgeving</a:t>
            </a:r>
            <a:endParaRPr lang="en-GB" dirty="0"/>
          </a:p>
        </p:txBody>
      </p:sp>
      <p:sp>
        <p:nvSpPr>
          <p:cNvPr id="3" name="CaixaDeTexto 2">
            <a:extLst>
              <a:ext uri="{FF2B5EF4-FFF2-40B4-BE49-F238E27FC236}">
                <a16:creationId xmlns:a16="http://schemas.microsoft.com/office/drawing/2014/main" id="{F5D42C3D-A9FE-3843-5372-DCD8D2EE6A30}"/>
              </a:ext>
            </a:extLst>
          </p:cNvPr>
          <p:cNvSpPr txBox="1"/>
          <p:nvPr/>
        </p:nvSpPr>
        <p:spPr>
          <a:xfrm>
            <a:off x="1114437" y="935001"/>
            <a:ext cx="8839010" cy="400110"/>
          </a:xfrm>
          <a:prstGeom prst="rect">
            <a:avLst/>
          </a:prstGeom>
          <a:noFill/>
        </p:spPr>
        <p:txBody>
          <a:bodyPr wrap="square" rtlCol="0">
            <a:spAutoFit/>
          </a:bodyPr>
          <a:lstStyle/>
          <a:p>
            <a:r>
              <a:rPr lang="nl-NL" sz="2000" b="1" dirty="0"/>
              <a:t>Probeer lawaai en afleidingen te minimaliseren.</a:t>
            </a:r>
            <a:r>
              <a:rPr lang="nl-NL" sz="2000" dirty="0"/>
              <a:t> </a:t>
            </a:r>
            <a:endParaRPr lang="en-GB" sz="2000" b="1" noProof="0" dirty="0">
              <a:solidFill>
                <a:schemeClr val="bg2">
                  <a:lumMod val="10000"/>
                </a:schemeClr>
              </a:solidFill>
            </a:endParaRPr>
          </a:p>
        </p:txBody>
      </p:sp>
      <p:pic>
        <p:nvPicPr>
          <p:cNvPr id="11" name="Gráfico 10">
            <a:extLst>
              <a:ext uri="{FF2B5EF4-FFF2-40B4-BE49-F238E27FC236}">
                <a16:creationId xmlns:a16="http://schemas.microsoft.com/office/drawing/2014/main" id="{6E2ADD23-97FC-3E51-508A-CD0319F99F2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8029" y="900245"/>
            <a:ext cx="441715" cy="441715"/>
          </a:xfrm>
          <a:prstGeom prst="rect">
            <a:avLst/>
          </a:prstGeom>
        </p:spPr>
      </p:pic>
      <p:sp>
        <p:nvSpPr>
          <p:cNvPr id="8" name="CaixaDeTexto 2">
            <a:extLst>
              <a:ext uri="{FF2B5EF4-FFF2-40B4-BE49-F238E27FC236}">
                <a16:creationId xmlns:a16="http://schemas.microsoft.com/office/drawing/2014/main" id="{B7433C0C-1B69-1FB6-58D1-6450261B1239}"/>
              </a:ext>
            </a:extLst>
          </p:cNvPr>
          <p:cNvSpPr txBox="1"/>
          <p:nvPr/>
        </p:nvSpPr>
        <p:spPr>
          <a:xfrm>
            <a:off x="362081" y="1505207"/>
            <a:ext cx="11097860" cy="3416320"/>
          </a:xfrm>
          <a:prstGeom prst="rect">
            <a:avLst/>
          </a:prstGeom>
          <a:noFill/>
        </p:spPr>
        <p:txBody>
          <a:bodyPr wrap="square" rtlCol="0">
            <a:spAutoFit/>
          </a:bodyPr>
          <a:lstStyle/>
          <a:p>
            <a:pPr marL="285750" indent="-285750">
              <a:buFont typeface="Arial" panose="020B0604020202020204" pitchFamily="34" charset="0"/>
              <a:buChar char="•"/>
            </a:pPr>
            <a:r>
              <a:rPr lang="nl-NL" dirty="0"/>
              <a:t>Plaats je leerplek in de rustigste kamer van het huis, weg van de belangrijkste looproutes. </a:t>
            </a:r>
            <a:endParaRPr lang="sr-Latn-RS" dirty="0"/>
          </a:p>
          <a:p>
            <a:pPr marL="285750" indent="-285750">
              <a:buFont typeface="Arial" panose="020B0604020202020204" pitchFamily="34" charset="0"/>
              <a:buChar char="•"/>
            </a:pPr>
            <a:r>
              <a:rPr lang="nl-NL" b="1" dirty="0"/>
              <a:t>Hang een ‘Niet storen’-signaal op en sluit de deur.</a:t>
            </a:r>
            <a:r>
              <a:rPr lang="nl-NL" dirty="0"/>
              <a:t> Wees consequent en reageer niet op onderbrekingen, anders leren mensen dat het signaal geen betekenis heeft. </a:t>
            </a:r>
            <a:r>
              <a:rPr lang="sr-Latn-RS" dirty="0"/>
              <a:t> </a:t>
            </a:r>
          </a:p>
          <a:p>
            <a:pPr marL="285750" indent="-285750">
              <a:buFont typeface="Arial" panose="020B0604020202020204" pitchFamily="34" charset="0"/>
              <a:buChar char="•"/>
            </a:pPr>
            <a:r>
              <a:rPr lang="nl-NL" b="1" dirty="0"/>
              <a:t>Wees voorzichtig met de mobiele telefoon.</a:t>
            </a:r>
            <a:r>
              <a:rPr lang="nl-NL" dirty="0"/>
              <a:t> </a:t>
            </a:r>
            <a:r>
              <a:rPr lang="sr-Latn-RS" dirty="0"/>
              <a:t> </a:t>
            </a:r>
            <a:r>
              <a:rPr lang="nl-NL" dirty="0"/>
              <a:t>Als het mogelijk is, leg hem in een andere kamer dan je studeerplek.</a:t>
            </a:r>
            <a:endParaRPr lang="sr-Latn-RS" dirty="0"/>
          </a:p>
          <a:p>
            <a:pPr marL="285750" indent="-285750">
              <a:buFont typeface="Arial" panose="020B0604020202020204" pitchFamily="34" charset="0"/>
              <a:buChar char="•"/>
            </a:pPr>
            <a:r>
              <a:rPr lang="nl-NL" b="1" dirty="0"/>
              <a:t>Als je op de computer moet studeren, sluit dan alle programma’s en websites die niet essentieel zijn voor de taak en laat slechts één venster open. Schakel meldingen (e-mails en andere apps) uit.</a:t>
            </a:r>
            <a:r>
              <a:rPr lang="nl-NL" dirty="0"/>
              <a:t> </a:t>
            </a:r>
            <a:endParaRPr lang="sr-Latn-RS" dirty="0"/>
          </a:p>
          <a:p>
            <a:pPr marL="285750" indent="-285750">
              <a:buFont typeface="Arial" panose="020B0604020202020204" pitchFamily="34" charset="0"/>
              <a:buChar char="•"/>
            </a:pPr>
            <a:r>
              <a:rPr lang="nl-NL" b="1" dirty="0"/>
              <a:t>Zet de tv uit als er een in de kamer staat.</a:t>
            </a:r>
            <a:r>
              <a:rPr lang="nl-NL" dirty="0"/>
              <a:t> </a:t>
            </a:r>
            <a:endParaRPr lang="sr-Latn-RS" dirty="0"/>
          </a:p>
          <a:p>
            <a:pPr marL="285750" indent="-285750">
              <a:buFont typeface="Arial" panose="020B0604020202020204" pitchFamily="34" charset="0"/>
              <a:buChar char="•"/>
            </a:pPr>
            <a:r>
              <a:rPr lang="nl-NL" dirty="0"/>
              <a:t>Wanneer er geluiden zijn die niet geëlimineerd kunnen worden, kun je afhankelijk van je voorkeur verschillende opties gebruiken om het ongemak te minimaliseren, zoals noise-cancelling koptelefoons of instrumentale muziek zonder zang.</a:t>
            </a:r>
            <a:endParaRPr lang="sr-Latn-RS" dirty="0"/>
          </a:p>
          <a:p>
            <a:pPr marL="285750" indent="-285750">
              <a:buFont typeface="Arial" panose="020B0604020202020204" pitchFamily="34" charset="0"/>
              <a:buChar char="•"/>
            </a:pPr>
            <a:r>
              <a:rPr lang="nl-NL" b="1" dirty="0"/>
              <a:t>Vermijd afleidende gedachten over andere verantwoordelijkheden</a:t>
            </a:r>
            <a:r>
              <a:rPr lang="nl-NL" dirty="0"/>
              <a:t> door met geplande korte pauzes in afgebakende tijdsintervallen op de taak te focussen.</a:t>
            </a:r>
            <a:endParaRPr lang="en-GB" noProof="0" dirty="0">
              <a:solidFill>
                <a:schemeClr val="bg2">
                  <a:lumMod val="10000"/>
                </a:schemeClr>
              </a:solidFill>
            </a:endParaRPr>
          </a:p>
        </p:txBody>
      </p:sp>
    </p:spTree>
    <p:extLst>
      <p:ext uri="{BB962C8B-B14F-4D97-AF65-F5344CB8AC3E}">
        <p14:creationId xmlns:p14="http://schemas.microsoft.com/office/powerpoint/2010/main" val="2308777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F0FF4-9E6F-0789-2476-747C63199DA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FB02463-3BC9-B43B-5E2F-D40E89B0A030}"/>
              </a:ext>
            </a:extLst>
          </p:cNvPr>
          <p:cNvSpPr>
            <a:spLocks noGrp="1"/>
          </p:cNvSpPr>
          <p:nvPr>
            <p:ph type="body" sz="quarter" idx="10"/>
          </p:nvPr>
        </p:nvSpPr>
        <p:spPr/>
        <p:txBody>
          <a:bodyPr/>
          <a:lstStyle/>
          <a:p>
            <a:r>
              <a:rPr lang="sr-Latn-RS" dirty="0"/>
              <a:t>Creëer een positieve leeromgeving</a:t>
            </a:r>
            <a:endParaRPr lang="en-GB" dirty="0"/>
          </a:p>
        </p:txBody>
      </p:sp>
      <p:pic>
        <p:nvPicPr>
          <p:cNvPr id="4" name="Gráfico 3">
            <a:extLst>
              <a:ext uri="{FF2B5EF4-FFF2-40B4-BE49-F238E27FC236}">
                <a16:creationId xmlns:a16="http://schemas.microsoft.com/office/drawing/2014/main" id="{4165C43B-73DE-EC9F-00A8-F024CFB7E34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638551" y="1860858"/>
            <a:ext cx="441715" cy="441715"/>
          </a:xfrm>
          <a:prstGeom prst="rect">
            <a:avLst/>
          </a:prstGeom>
        </p:spPr>
      </p:pic>
      <p:sp>
        <p:nvSpPr>
          <p:cNvPr id="6" name="CaixaDeTexto 2">
            <a:extLst>
              <a:ext uri="{FF2B5EF4-FFF2-40B4-BE49-F238E27FC236}">
                <a16:creationId xmlns:a16="http://schemas.microsoft.com/office/drawing/2014/main" id="{EE6F93DA-22EB-1F5F-2DB7-1E4691FC8D45}"/>
              </a:ext>
            </a:extLst>
          </p:cNvPr>
          <p:cNvSpPr txBox="1"/>
          <p:nvPr/>
        </p:nvSpPr>
        <p:spPr>
          <a:xfrm>
            <a:off x="1800237" y="1882618"/>
            <a:ext cx="8839010" cy="400110"/>
          </a:xfrm>
          <a:prstGeom prst="rect">
            <a:avLst/>
          </a:prstGeom>
          <a:noFill/>
        </p:spPr>
        <p:txBody>
          <a:bodyPr wrap="square" rtlCol="0">
            <a:spAutoFit/>
          </a:bodyPr>
          <a:lstStyle/>
          <a:p>
            <a:r>
              <a:rPr lang="nl-NL" sz="2000" b="1" dirty="0"/>
              <a:t>Heb een gesprek met je familie om je leren te ondersteunen</a:t>
            </a:r>
            <a:endParaRPr lang="en-GB" sz="2000" b="1" noProof="0" dirty="0">
              <a:solidFill>
                <a:schemeClr val="bg2">
                  <a:lumMod val="10000"/>
                </a:schemeClr>
              </a:solidFill>
            </a:endParaRPr>
          </a:p>
        </p:txBody>
      </p:sp>
      <p:sp>
        <p:nvSpPr>
          <p:cNvPr id="7" name="CaixaDeTexto 2">
            <a:extLst>
              <a:ext uri="{FF2B5EF4-FFF2-40B4-BE49-F238E27FC236}">
                <a16:creationId xmlns:a16="http://schemas.microsoft.com/office/drawing/2014/main" id="{30FACC51-0DD0-613E-51C3-C7E9D379A361}"/>
              </a:ext>
            </a:extLst>
          </p:cNvPr>
          <p:cNvSpPr txBox="1"/>
          <p:nvPr/>
        </p:nvSpPr>
        <p:spPr>
          <a:xfrm>
            <a:off x="547070" y="2964768"/>
            <a:ext cx="11097860" cy="923330"/>
          </a:xfrm>
          <a:prstGeom prst="rect">
            <a:avLst/>
          </a:prstGeom>
          <a:noFill/>
        </p:spPr>
        <p:txBody>
          <a:bodyPr wrap="square" rtlCol="0">
            <a:spAutoFit/>
          </a:bodyPr>
          <a:lstStyle/>
          <a:p>
            <a:pPr marL="285750" indent="-285750">
              <a:buFont typeface="Arial" panose="020B0604020202020204" pitchFamily="34" charset="0"/>
              <a:buChar char="•"/>
            </a:pPr>
            <a:r>
              <a:rPr lang="nl-NL" b="1" dirty="0"/>
              <a:t>Stel een kalender op met vaste dagen en uren waarop je gaat leren en leg uit waarom dit belangrijk is en hoe dit gerespecteerd moet worden, behalve in geval van nood. </a:t>
            </a:r>
            <a:r>
              <a:rPr lang="nl-NL" dirty="0"/>
              <a:t>Probeer ook samen te definiëren wat een “noodgeval” is. Bijvoorbeeld: </a:t>
            </a:r>
            <a:r>
              <a:rPr lang="nl-NL" i="1" dirty="0"/>
              <a:t>“Waar ligt iets?”</a:t>
            </a:r>
            <a:r>
              <a:rPr lang="nl-NL" dirty="0"/>
              <a:t> is géén noodgeval.</a:t>
            </a:r>
            <a:endParaRPr lang="en-GB" noProof="0" dirty="0">
              <a:solidFill>
                <a:schemeClr val="bg2">
                  <a:lumMod val="10000"/>
                </a:schemeClr>
              </a:solidFill>
            </a:endParaRPr>
          </a:p>
        </p:txBody>
      </p:sp>
    </p:spTree>
    <p:extLst>
      <p:ext uri="{BB962C8B-B14F-4D97-AF65-F5344CB8AC3E}">
        <p14:creationId xmlns:p14="http://schemas.microsoft.com/office/powerpoint/2010/main" val="3517930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7445F-4CDB-DF28-DA5A-289E5E5F101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6C852A1D-69C7-BEFD-9FF3-D0B32D50EF73}"/>
              </a:ext>
            </a:extLst>
          </p:cNvPr>
          <p:cNvSpPr>
            <a:spLocks noGrp="1"/>
          </p:cNvSpPr>
          <p:nvPr>
            <p:ph type="body" sz="quarter" idx="10"/>
          </p:nvPr>
        </p:nvSpPr>
        <p:spPr>
          <a:xfrm>
            <a:off x="362081" y="253012"/>
            <a:ext cx="9829323" cy="483986"/>
          </a:xfrm>
        </p:spPr>
        <p:txBody>
          <a:bodyPr>
            <a:normAutofit/>
          </a:bodyPr>
          <a:lstStyle/>
          <a:p>
            <a:r>
              <a:rPr lang="sr-Latn-RS" sz="2800" dirty="0"/>
              <a:t>Bronnen</a:t>
            </a:r>
            <a:endParaRPr lang="en-GB" sz="2700" noProof="0" dirty="0"/>
          </a:p>
        </p:txBody>
      </p:sp>
      <p:sp>
        <p:nvSpPr>
          <p:cNvPr id="3" name="Marcador de Posição do Texto 2">
            <a:extLst>
              <a:ext uri="{FF2B5EF4-FFF2-40B4-BE49-F238E27FC236}">
                <a16:creationId xmlns:a16="http://schemas.microsoft.com/office/drawing/2014/main" id="{92645F47-9A44-D703-5CD2-192333755B78}"/>
              </a:ext>
            </a:extLst>
          </p:cNvPr>
          <p:cNvSpPr>
            <a:spLocks noGrp="1"/>
          </p:cNvSpPr>
          <p:nvPr>
            <p:ph type="body" sz="quarter" idx="11"/>
          </p:nvPr>
        </p:nvSpPr>
        <p:spPr>
          <a:xfrm>
            <a:off x="362081" y="1230284"/>
            <a:ext cx="11450304" cy="5023867"/>
          </a:xfrm>
        </p:spPr>
        <p:txBody>
          <a:bodyPr lIns="91440" tIns="45720" rIns="91440" bIns="45720">
            <a:normAutofit/>
          </a:bodyPr>
          <a:lstStyle/>
          <a:p>
            <a:r>
              <a:rPr lang="en-US" dirty="0"/>
              <a:t> </a:t>
            </a:r>
          </a:p>
        </p:txBody>
      </p:sp>
      <p:sp>
        <p:nvSpPr>
          <p:cNvPr id="6" name="TextBox 5">
            <a:extLst>
              <a:ext uri="{FF2B5EF4-FFF2-40B4-BE49-F238E27FC236}">
                <a16:creationId xmlns:a16="http://schemas.microsoft.com/office/drawing/2014/main" id="{74B1CE4D-164C-AADB-0BDF-F43DCCE7F233}"/>
              </a:ext>
            </a:extLst>
          </p:cNvPr>
          <p:cNvSpPr txBox="1"/>
          <p:nvPr/>
        </p:nvSpPr>
        <p:spPr>
          <a:xfrm>
            <a:off x="379615" y="736998"/>
            <a:ext cx="10987515" cy="7571303"/>
          </a:xfrm>
          <a:prstGeom prst="rect">
            <a:avLst/>
          </a:prstGeom>
          <a:noFill/>
        </p:spPr>
        <p:txBody>
          <a:bodyPr wrap="square" rtlCol="0">
            <a:spAutoFit/>
          </a:bodyPr>
          <a:lstStyle/>
          <a:p>
            <a:r>
              <a:rPr lang="en-US" dirty="0">
                <a:solidFill>
                  <a:schemeClr val="dk1"/>
                </a:solidFill>
                <a:latin typeface="Calibri" panose="020F0502020204030204" pitchFamily="34" charset="0"/>
                <a:ea typeface="Arial"/>
                <a:cs typeface="Calibri" panose="020F0502020204030204" pitchFamily="34" charset="0"/>
                <a:sym typeface="Arial"/>
              </a:rPr>
              <a:t>[1] </a:t>
            </a:r>
            <a:r>
              <a:rPr lang="en-US" dirty="0"/>
              <a:t>C. S. Dweck, Mindset: The New Psychology of Success. New York, NY, USA: Random House, 2006. </a:t>
            </a:r>
          </a:p>
          <a:p>
            <a:endParaRPr lang="en-US" dirty="0"/>
          </a:p>
          <a:p>
            <a:r>
              <a:rPr lang="en-US" dirty="0">
                <a:solidFill>
                  <a:schemeClr val="dk1"/>
                </a:solidFill>
                <a:latin typeface="Calibri" panose="020F0502020204030204" pitchFamily="34" charset="0"/>
                <a:ea typeface="Arial"/>
                <a:cs typeface="Calibri" panose="020F0502020204030204" pitchFamily="34" charset="0"/>
                <a:sym typeface="Arial"/>
              </a:rPr>
              <a:t>[2] </a:t>
            </a:r>
            <a:r>
              <a:rPr lang="en-US" dirty="0"/>
              <a:t>Y. Meng, Y. Sun, L. Yang, and Y. Othman </a:t>
            </a:r>
            <a:r>
              <a:rPr lang="en-US" dirty="0" err="1"/>
              <a:t>Mydin</a:t>
            </a:r>
            <a:r>
              <a:rPr lang="en-US" dirty="0"/>
              <a:t>, "Mechanisms from growth mindset to psychological well-being of Chinese primary school students: The serial mediating role of grit and academic self-efficacy," </a:t>
            </a:r>
            <a:r>
              <a:rPr lang="en-US" dirty="0" err="1"/>
              <a:t>Behav</a:t>
            </a:r>
            <a:r>
              <a:rPr lang="en-US" dirty="0"/>
              <a:t>. Sci., vol. 15, no. 5, p. 621, 2025. </a:t>
            </a:r>
            <a:r>
              <a:rPr lang="en-US" dirty="0">
                <a:hlinkClick r:id="rId2"/>
              </a:rPr>
              <a:t>https://doi.org/10.3390/bs15050621</a:t>
            </a:r>
            <a:r>
              <a:rPr lang="en-US" dirty="0"/>
              <a:t> </a:t>
            </a:r>
          </a:p>
          <a:p>
            <a:endParaRPr lang="en-US" dirty="0"/>
          </a:p>
          <a:p>
            <a:pPr lvl="0" eaLnBrk="0" fontAlgn="base" hangingPunct="0">
              <a:spcBef>
                <a:spcPct val="0"/>
              </a:spcBef>
              <a:spcAft>
                <a:spcPct val="0"/>
              </a:spcAft>
            </a:pPr>
            <a:r>
              <a:rPr lang="en-US" dirty="0">
                <a:solidFill>
                  <a:schemeClr val="dk1"/>
                </a:solidFill>
                <a:latin typeface="Calibri" panose="020F0502020204030204" pitchFamily="34" charset="0"/>
                <a:ea typeface="Arial"/>
                <a:cs typeface="Calibri" panose="020F0502020204030204" pitchFamily="34" charset="0"/>
                <a:sym typeface="Arial"/>
              </a:rPr>
              <a:t>[3] </a:t>
            </a:r>
            <a:r>
              <a:rPr lang="en-US" altLang="el-GR" dirty="0"/>
              <a:t>P. </a:t>
            </a:r>
            <a:r>
              <a:rPr lang="en-US" altLang="el-GR" dirty="0" err="1"/>
              <a:t>Vongswasdi</a:t>
            </a:r>
            <a:r>
              <a:rPr lang="en-US" altLang="el-GR" dirty="0"/>
              <a:t>, H. Leroy, M. Shemla, I. </a:t>
            </a:r>
            <a:r>
              <a:rPr lang="en-US" altLang="el-GR" dirty="0" err="1"/>
              <a:t>Hoever</a:t>
            </a:r>
            <a:r>
              <a:rPr lang="en-US" altLang="el-GR" dirty="0"/>
              <a:t>, and J. Khattab, "Influencing diversity beliefs through a personal testimonial, promotion-focused approach," J. Organ. </a:t>
            </a:r>
            <a:r>
              <a:rPr lang="en-US" altLang="el-GR" dirty="0" err="1"/>
              <a:t>Behav</a:t>
            </a:r>
            <a:r>
              <a:rPr lang="en-US" altLang="el-GR" dirty="0"/>
              <a:t>., vol. 44, no. 1, pp. 1–18, 2023. </a:t>
            </a:r>
            <a:r>
              <a:rPr lang="en-US" altLang="el-GR" dirty="0">
                <a:hlinkClick r:id="rId3"/>
              </a:rPr>
              <a:t>https://doi.org/10.1002/job.2664</a:t>
            </a:r>
            <a:r>
              <a:rPr lang="en-US" altLang="el-GR" dirty="0"/>
              <a:t>  </a:t>
            </a:r>
          </a:p>
          <a:p>
            <a:pPr lvl="0" eaLnBrk="0" fontAlgn="base" hangingPunct="0">
              <a:spcBef>
                <a:spcPct val="0"/>
              </a:spcBef>
              <a:spcAft>
                <a:spcPct val="0"/>
              </a:spcAft>
            </a:pPr>
            <a:endParaRPr lang="el-GR" altLang="el-GR" dirty="0"/>
          </a:p>
          <a:p>
            <a:pPr lvl="0" eaLnBrk="0" fontAlgn="base" hangingPunct="0">
              <a:spcBef>
                <a:spcPct val="0"/>
              </a:spcBef>
              <a:spcAft>
                <a:spcPct val="0"/>
              </a:spcAft>
            </a:pPr>
            <a:r>
              <a:rPr lang="en-US" dirty="0">
                <a:solidFill>
                  <a:schemeClr val="dk1"/>
                </a:solidFill>
                <a:latin typeface="Calibri" panose="020F0502020204030204" pitchFamily="34" charset="0"/>
                <a:ea typeface="Arial"/>
                <a:cs typeface="Calibri" panose="020F0502020204030204" pitchFamily="34" charset="0"/>
                <a:sym typeface="Arial"/>
              </a:rPr>
              <a:t>[4] </a:t>
            </a:r>
            <a:r>
              <a:rPr lang="en-US" altLang="el-GR" dirty="0"/>
              <a:t>A. H. Appelbaum and H. Stein, "The impact of shame on the psychoanalysis of a borderline child," </a:t>
            </a:r>
            <a:r>
              <a:rPr lang="en-US" altLang="el-GR" dirty="0" err="1"/>
              <a:t>Psychoanal</a:t>
            </a:r>
            <a:r>
              <a:rPr lang="en-US" altLang="el-GR" dirty="0"/>
              <a:t>. Psychol., vol. 26, no. 1, pp. 26–41, 2009. </a:t>
            </a:r>
            <a:r>
              <a:rPr lang="en-US" altLang="el-GR" dirty="0">
                <a:hlinkClick r:id="rId4"/>
              </a:rPr>
              <a:t>https://doi.org/10.1037/a0014674</a:t>
            </a:r>
            <a:r>
              <a:rPr lang="en-US" altLang="el-GR" dirty="0"/>
              <a:t> </a:t>
            </a:r>
          </a:p>
          <a:p>
            <a:pPr lvl="0" eaLnBrk="0" fontAlgn="base" hangingPunct="0">
              <a:spcBef>
                <a:spcPct val="0"/>
              </a:spcBef>
              <a:spcAft>
                <a:spcPct val="0"/>
              </a:spcAft>
            </a:pPr>
            <a:endParaRPr lang="es-ES" altLang="el-GR" dirty="0"/>
          </a:p>
          <a:p>
            <a:pPr lvl="0" eaLnBrk="0" fontAlgn="base" hangingPunct="0">
              <a:spcBef>
                <a:spcPct val="0"/>
              </a:spcBef>
              <a:spcAft>
                <a:spcPct val="0"/>
              </a:spcAft>
            </a:pPr>
            <a:r>
              <a:rPr lang="en-US" dirty="0">
                <a:solidFill>
                  <a:schemeClr val="dk1"/>
                </a:solidFill>
                <a:latin typeface="Calibri" panose="020F0502020204030204" pitchFamily="34" charset="0"/>
                <a:ea typeface="Arial"/>
                <a:cs typeface="Calibri" panose="020F0502020204030204" pitchFamily="34" charset="0"/>
                <a:sym typeface="Arial"/>
              </a:rPr>
              <a:t>[5] </a:t>
            </a:r>
            <a:r>
              <a:rPr lang="en-US" altLang="el-GR" dirty="0"/>
              <a:t>A. Heuer, L. Serratos-Sotelo, and A. Motel-Klingebiel, "How perception affects participation: The case of adult learning and continued vocational education and training in Europe," Int. J. Lifelong Educ., vol. 44, no. 1, pp. 17–37, 2025. </a:t>
            </a:r>
            <a:r>
              <a:rPr lang="en-US" altLang="el-GR" dirty="0">
                <a:hlinkClick r:id="rId5"/>
              </a:rPr>
              <a:t>https://doi.org/10.1080/02601370.2024.2398516</a:t>
            </a:r>
            <a:r>
              <a:rPr lang="en-US" altLang="el-GR" dirty="0"/>
              <a:t> </a:t>
            </a:r>
          </a:p>
          <a:p>
            <a:pPr lvl="0" eaLnBrk="0" fontAlgn="base" hangingPunct="0">
              <a:spcBef>
                <a:spcPct val="0"/>
              </a:spcBef>
              <a:spcAft>
                <a:spcPct val="0"/>
              </a:spcAft>
            </a:pPr>
            <a:endParaRPr lang="en-US" altLang="el-GR" dirty="0"/>
          </a:p>
          <a:p>
            <a:pPr lvl="0" eaLnBrk="0" fontAlgn="base" hangingPunct="0">
              <a:spcBef>
                <a:spcPct val="0"/>
              </a:spcBef>
              <a:spcAft>
                <a:spcPct val="0"/>
              </a:spcAft>
            </a:pPr>
            <a:r>
              <a:rPr lang="en-US" altLang="el-GR" dirty="0"/>
              <a:t>[6] A. Okada, T. Sherborne, G. </a:t>
            </a:r>
            <a:r>
              <a:rPr lang="en-US" altLang="el-GR" dirty="0" err="1"/>
              <a:t>Panselinas</a:t>
            </a:r>
            <a:r>
              <a:rPr lang="en-US" altLang="el-GR" dirty="0"/>
              <a:t>, and G. </a:t>
            </a:r>
            <a:r>
              <a:rPr lang="en-US" altLang="el-GR" dirty="0" err="1"/>
              <a:t>Kolionis</a:t>
            </a:r>
            <a:r>
              <a:rPr lang="en-US" altLang="el-GR" dirty="0"/>
              <a:t>, "Fostering transversal skills through open schooling supported by the CARE-KNOW-DO pedagogical model and the UNESCO AI competencies framework," Int. J. </a:t>
            </a:r>
            <a:r>
              <a:rPr lang="en-US" altLang="el-GR" dirty="0" err="1"/>
              <a:t>Artif</a:t>
            </a:r>
            <a:r>
              <a:rPr lang="en-US" altLang="el-GR" dirty="0"/>
              <a:t>. </a:t>
            </a:r>
            <a:r>
              <a:rPr lang="en-US" altLang="el-GR" dirty="0" err="1"/>
              <a:t>Intell</a:t>
            </a:r>
            <a:r>
              <a:rPr lang="en-US" altLang="el-GR" dirty="0"/>
              <a:t>. Educ., pp. 1–46, 2025. </a:t>
            </a:r>
            <a:r>
              <a:rPr lang="en-US" altLang="el-GR" dirty="0">
                <a:hlinkClick r:id="rId6"/>
              </a:rPr>
              <a:t>https://doi.org/10.1007/s40593-025-00458-w</a:t>
            </a:r>
            <a:r>
              <a:rPr lang="en-US" altLang="el-GR" dirty="0"/>
              <a:t> </a:t>
            </a:r>
          </a:p>
          <a:p>
            <a:pPr lvl="0" eaLnBrk="0" fontAlgn="base" hangingPunct="0">
              <a:spcBef>
                <a:spcPct val="0"/>
              </a:spcBef>
              <a:spcAft>
                <a:spcPct val="0"/>
              </a:spcAft>
            </a:pPr>
            <a:endParaRPr lang="en-US" altLang="el-GR" dirty="0">
              <a:latin typeface="Arial" panose="020B0604020202020204" pitchFamily="34" charset="0"/>
            </a:endParaRPr>
          </a:p>
          <a:p>
            <a:pPr lvl="0" eaLnBrk="0" fontAlgn="base" hangingPunct="0">
              <a:spcBef>
                <a:spcPct val="0"/>
              </a:spcBef>
              <a:spcAft>
                <a:spcPct val="0"/>
              </a:spcAft>
            </a:pPr>
            <a:endParaRPr lang="el-GR" altLang="el-GR" dirty="0">
              <a:latin typeface="Arial" panose="020B0604020202020204" pitchFamily="34" charset="0"/>
            </a:endParaRP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4395477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62FE6-B085-C1F1-EE98-AF6DEC9E47B9}"/>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2A61A6FB-0ED4-50E4-6920-EE65481FA61A}"/>
              </a:ext>
            </a:extLst>
          </p:cNvPr>
          <p:cNvSpPr>
            <a:spLocks noGrp="1"/>
          </p:cNvSpPr>
          <p:nvPr>
            <p:ph type="body" sz="quarter" idx="10"/>
          </p:nvPr>
        </p:nvSpPr>
        <p:spPr>
          <a:xfrm>
            <a:off x="362081" y="253012"/>
            <a:ext cx="9829323" cy="483986"/>
          </a:xfrm>
        </p:spPr>
        <p:txBody>
          <a:bodyPr lIns="91440" tIns="45720" rIns="91440" bIns="45720" anchor="t">
            <a:normAutofit/>
          </a:bodyPr>
          <a:lstStyle/>
          <a:p>
            <a:r>
              <a:rPr lang="sr-Latn-RS" sz="2800" dirty="0" err="1"/>
              <a:t>Bronnen</a:t>
            </a:r>
            <a:endParaRPr lang="en-GB" sz="2800" b="0" dirty="0" err="1">
              <a:solidFill>
                <a:srgbClr val="000000"/>
              </a:solidFill>
            </a:endParaRPr>
          </a:p>
          <a:p>
            <a:endParaRPr lang="en-GB" sz="2700" noProof="0" dirty="0">
              <a:ea typeface="Calibri"/>
              <a:cs typeface="Calibri"/>
            </a:endParaRPr>
          </a:p>
        </p:txBody>
      </p:sp>
      <p:sp>
        <p:nvSpPr>
          <p:cNvPr id="3" name="Marcador de Posição do Texto 2">
            <a:extLst>
              <a:ext uri="{FF2B5EF4-FFF2-40B4-BE49-F238E27FC236}">
                <a16:creationId xmlns:a16="http://schemas.microsoft.com/office/drawing/2014/main" id="{89EDB7D4-2542-6768-1B05-CD957117B9FC}"/>
              </a:ext>
            </a:extLst>
          </p:cNvPr>
          <p:cNvSpPr>
            <a:spLocks noGrp="1"/>
          </p:cNvSpPr>
          <p:nvPr>
            <p:ph type="body" sz="quarter" idx="11"/>
          </p:nvPr>
        </p:nvSpPr>
        <p:spPr>
          <a:xfrm>
            <a:off x="362081" y="1230284"/>
            <a:ext cx="11450304" cy="5023867"/>
          </a:xfrm>
        </p:spPr>
        <p:txBody>
          <a:bodyPr lIns="91440" tIns="45720" rIns="91440" bIns="45720">
            <a:normAutofit/>
          </a:bodyPr>
          <a:lstStyle/>
          <a:p>
            <a:r>
              <a:rPr lang="en-US" dirty="0"/>
              <a:t> </a:t>
            </a:r>
          </a:p>
        </p:txBody>
      </p:sp>
      <p:sp>
        <p:nvSpPr>
          <p:cNvPr id="6" name="TextBox 5">
            <a:extLst>
              <a:ext uri="{FF2B5EF4-FFF2-40B4-BE49-F238E27FC236}">
                <a16:creationId xmlns:a16="http://schemas.microsoft.com/office/drawing/2014/main" id="{896DECEC-F08C-B8E2-79D2-5042D174922F}"/>
              </a:ext>
            </a:extLst>
          </p:cNvPr>
          <p:cNvSpPr txBox="1"/>
          <p:nvPr/>
        </p:nvSpPr>
        <p:spPr>
          <a:xfrm>
            <a:off x="499687" y="1051035"/>
            <a:ext cx="10987515" cy="5355312"/>
          </a:xfrm>
          <a:prstGeom prst="rect">
            <a:avLst/>
          </a:prstGeom>
          <a:noFill/>
        </p:spPr>
        <p:txBody>
          <a:bodyPr wrap="square" rtlCol="0">
            <a:spAutoFit/>
          </a:bodyPr>
          <a:lstStyle/>
          <a:p>
            <a:r>
              <a:rPr lang="en-US" dirty="0"/>
              <a:t>[7] K. Samalia, H. Al-</a:t>
            </a:r>
            <a:r>
              <a:rPr lang="en-US" dirty="0" err="1"/>
              <a:t>Samarriaie</a:t>
            </a:r>
            <a:r>
              <a:rPr lang="en-US" dirty="0"/>
              <a:t>, C. K. Tsong, and A. I. Alzahrani, "A new guided flipped learning model for lifelong learning," Interact. Learn. Environ., 2024: </a:t>
            </a:r>
            <a:r>
              <a:rPr lang="en-US" dirty="0">
                <a:hlinkClick r:id="rId2"/>
              </a:rPr>
              <a:t>https://doi.org/10.1080/10494820.2024.2412063</a:t>
            </a:r>
            <a:r>
              <a:rPr lang="en-US" dirty="0"/>
              <a:t> </a:t>
            </a:r>
          </a:p>
          <a:p>
            <a:endParaRPr lang="en-US" altLang="el-GR" dirty="0"/>
          </a:p>
          <a:p>
            <a:r>
              <a:rPr lang="en-US" dirty="0">
                <a:solidFill>
                  <a:schemeClr val="dk1"/>
                </a:solidFill>
                <a:latin typeface="Calibri" panose="020F0502020204030204" pitchFamily="34" charset="0"/>
                <a:ea typeface="Arial"/>
                <a:cs typeface="Calibri" panose="020F0502020204030204" pitchFamily="34" charset="0"/>
                <a:sym typeface="Arial"/>
              </a:rPr>
              <a:t>[8] </a:t>
            </a:r>
            <a:r>
              <a:rPr lang="en-US" altLang="el-GR" dirty="0"/>
              <a:t>R. </a:t>
            </a:r>
            <a:r>
              <a:rPr lang="en-US" altLang="el-GR" dirty="0" err="1"/>
              <a:t>Leproni</a:t>
            </a:r>
            <a:r>
              <a:rPr lang="en-US" altLang="el-GR" dirty="0"/>
              <a:t> and L. Azara, "“Women must not be left behind”: The UNESCO path towards women's empowerment," in Scars of War: Migration, Security and Sustainable Future. Bingley, U.K.: Emerald Publishing Limited, 2025, pp. 21–46.  </a:t>
            </a:r>
            <a:r>
              <a:rPr lang="en-US" altLang="el-GR" dirty="0">
                <a:hlinkClick r:id="rId3"/>
              </a:rPr>
              <a:t>https://doi.org/10.1108/S0895-993520250000030004</a:t>
            </a:r>
            <a:r>
              <a:rPr lang="en-US" altLang="el-GR" dirty="0"/>
              <a:t> </a:t>
            </a:r>
          </a:p>
          <a:p>
            <a:endParaRPr lang="en-US" altLang="el-GR" dirty="0"/>
          </a:p>
          <a:p>
            <a:r>
              <a:rPr lang="en-US" dirty="0">
                <a:solidFill>
                  <a:schemeClr val="dk1"/>
                </a:solidFill>
                <a:latin typeface="Calibri" panose="020F0502020204030204" pitchFamily="34" charset="0"/>
                <a:ea typeface="Arial"/>
                <a:cs typeface="Calibri" panose="020F0502020204030204" pitchFamily="34" charset="0"/>
                <a:sym typeface="Arial"/>
              </a:rPr>
              <a:t>[9] </a:t>
            </a:r>
            <a:r>
              <a:rPr lang="en-US" altLang="el-GR" dirty="0"/>
              <a:t>H. </a:t>
            </a:r>
            <a:r>
              <a:rPr lang="en-US" altLang="el-GR" dirty="0" err="1"/>
              <a:t>Kucukkaragoz</a:t>
            </a:r>
            <a:r>
              <a:rPr lang="en-US" altLang="el-GR" dirty="0"/>
              <a:t> and R. Meylani, "Resistance to learning: Reasons and remedies via a qualitative research synthesis," J. Educ. Learn. (</a:t>
            </a:r>
            <a:r>
              <a:rPr lang="en-US" altLang="el-GR" dirty="0" err="1"/>
              <a:t>EduLearn</a:t>
            </a:r>
            <a:r>
              <a:rPr lang="en-US" altLang="el-GR" dirty="0"/>
              <a:t>), vol. 19, no. 1, pp. 294–313, 2025. </a:t>
            </a:r>
            <a:r>
              <a:rPr lang="en-US" altLang="el-GR" dirty="0">
                <a:hlinkClick r:id="rId4"/>
              </a:rPr>
              <a:t>https://doi.org/10.11591/edulearn.v19i1.21904</a:t>
            </a:r>
            <a:r>
              <a:rPr lang="en-US" altLang="el-GR" dirty="0"/>
              <a:t> </a:t>
            </a:r>
          </a:p>
          <a:p>
            <a:endParaRPr lang="en-US" altLang="el-GR" dirty="0"/>
          </a:p>
          <a:p>
            <a:r>
              <a:rPr lang="en-US" dirty="0">
                <a:solidFill>
                  <a:schemeClr val="dk1"/>
                </a:solidFill>
                <a:latin typeface="Calibri" panose="020F0502020204030204" pitchFamily="34" charset="0"/>
                <a:ea typeface="Arial"/>
                <a:cs typeface="Calibri" panose="020F0502020204030204" pitchFamily="34" charset="0"/>
                <a:sym typeface="Arial"/>
              </a:rPr>
              <a:t>[10] </a:t>
            </a:r>
            <a:r>
              <a:rPr lang="en-US" altLang="el-GR" dirty="0"/>
              <a:t>T. S. Bledsoe and J. J. Baskin, "Recognizing student fear: The elephant in the classroom," Coll. Teach., vol. 62, no. 1, pp. 32–41, 2014. </a:t>
            </a:r>
            <a:r>
              <a:rPr lang="en-US" altLang="el-GR" dirty="0">
                <a:hlinkClick r:id="rId5"/>
              </a:rPr>
              <a:t>https://doi.org/10.1080/87567555.2013.831022</a:t>
            </a:r>
            <a:r>
              <a:rPr lang="en-US" altLang="el-GR" dirty="0"/>
              <a:t> </a:t>
            </a:r>
          </a:p>
          <a:p>
            <a:endParaRPr lang="en-US" altLang="el-GR" dirty="0"/>
          </a:p>
          <a:p>
            <a:r>
              <a:rPr lang="en-US" dirty="0">
                <a:solidFill>
                  <a:schemeClr val="dk1"/>
                </a:solidFill>
                <a:latin typeface="Calibri" panose="020F0502020204030204" pitchFamily="34" charset="0"/>
                <a:ea typeface="Arial"/>
                <a:cs typeface="Calibri" panose="020F0502020204030204" pitchFamily="34" charset="0"/>
                <a:sym typeface="Arial"/>
              </a:rPr>
              <a:t>[11] </a:t>
            </a:r>
            <a:r>
              <a:rPr lang="en-US" altLang="el-GR" dirty="0"/>
              <a:t>E. J. Kim, J. V. Lerner, S. Her, R. Zhang, M. H. Buckingham, T. U. Le, Y. Park, and R. M. Lerner, "The development of a hopeful purpose," in Positive Youth Development: Integrating Research and Practice. Cham, Switzerland: Springer Nature, 2025, pp. 271–286. </a:t>
            </a:r>
            <a:r>
              <a:rPr lang="en-US" altLang="el-GR" dirty="0">
                <a:hlinkClick r:id="rId6"/>
              </a:rPr>
              <a:t>https://doi.org/10.1007/978-3-031-85110-0_16</a:t>
            </a:r>
            <a:r>
              <a:rPr lang="en-US" altLang="el-GR" dirty="0"/>
              <a:t> </a:t>
            </a:r>
          </a:p>
          <a:p>
            <a:endParaRPr lang="en-US" altLang="el-GR" dirty="0">
              <a:latin typeface="Arial" panose="020B0604020202020204" pitchFamily="34" charset="0"/>
            </a:endParaRPr>
          </a:p>
          <a:p>
            <a:endParaRPr lang="en-US" dirty="0"/>
          </a:p>
        </p:txBody>
      </p:sp>
    </p:spTree>
    <p:extLst>
      <p:ext uri="{BB962C8B-B14F-4D97-AF65-F5344CB8AC3E}">
        <p14:creationId xmlns:p14="http://schemas.microsoft.com/office/powerpoint/2010/main" val="10031817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D170BCC-4181-8BB6-B85E-A32591FCBD46}"/>
              </a:ext>
            </a:extLst>
          </p:cNvPr>
          <p:cNvSpPr>
            <a:spLocks noGrp="1"/>
          </p:cNvSpPr>
          <p:nvPr>
            <p:ph type="body" sz="quarter" idx="10"/>
          </p:nvPr>
        </p:nvSpPr>
        <p:spPr/>
        <p:txBody>
          <a:bodyPr/>
          <a:lstStyle/>
          <a:p>
            <a:r>
              <a:rPr lang="sr-Latn-RS" dirty="0"/>
              <a:t>BEDANKT!</a:t>
            </a:r>
            <a:endParaRPr lang="en-GB" dirty="0"/>
          </a:p>
        </p:txBody>
      </p:sp>
    </p:spTree>
    <p:extLst>
      <p:ext uri="{BB962C8B-B14F-4D97-AF65-F5344CB8AC3E}">
        <p14:creationId xmlns:p14="http://schemas.microsoft.com/office/powerpoint/2010/main" val="163154563"/>
      </p:ext>
    </p:extLst>
  </p:cSld>
  <p:clrMapOvr>
    <a:masterClrMapping/>
  </p:clrMapOvr>
</p:sld>
</file>

<file path=ppt/theme/theme1.xml><?xml version="1.0" encoding="utf-8"?>
<a:theme xmlns:a="http://schemas.openxmlformats.org/drawingml/2006/main" name="Full Color Ver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5B432F04CDDA544F8B48E23273A98591" ma:contentTypeVersion="15" ma:contentTypeDescription="Crear nuevo documento." ma:contentTypeScope="" ma:versionID="5d36289c5324dd498ef01f240d66e20c">
  <xsd:schema xmlns:xsd="http://www.w3.org/2001/XMLSchema" xmlns:xs="http://www.w3.org/2001/XMLSchema" xmlns:p="http://schemas.microsoft.com/office/2006/metadata/properties" xmlns:ns2="4172106c-0329-462c-8309-f6a8c7ae0f26" xmlns:ns3="8c43ccb9-9360-4c7e-8a49-c084974a2f46" targetNamespace="http://schemas.microsoft.com/office/2006/metadata/properties" ma:root="true" ma:fieldsID="aef08fbfca54a0a32a6b27485c819472" ns2:_="" ns3:_="">
    <xsd:import namespace="4172106c-0329-462c-8309-f6a8c7ae0f26"/>
    <xsd:import namespace="8c43ccb9-9360-4c7e-8a49-c084974a2f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Partner" minOccurs="0"/>
                <xsd:element ref="ns2:WPleader" minOccurs="0"/>
                <xsd:element ref="ns2:MediaLengthInSeconds" minOccurs="0"/>
                <xsd:element ref="ns2:MediaServiceLocation" minOccurs="0"/>
                <xsd:element ref="ns2:Please_x0020_enter_x0020_your_x0020_country_x003a__x0020_"/>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2106c-0329-462c-8309-f6a8c7ae0f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70219bbc-0214-46f9-9639-8f642f599ea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Partner" ma:index="18" nillable="true" ma:displayName="Partner " ma:format="Dropdown" ma:list="UserInfo" ma:SharePointGroup="0" ma:internalName="Part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WPleader" ma:index="19" nillable="true" ma:displayName="WP leader" ma:format="Dropdown" ma:internalName="WPleader">
      <xsd:simpleType>
        <xsd:restriction base="dms:Choice">
          <xsd:enumeration value="NOVA"/>
          <xsd:enumeration value="SHINE"/>
          <xsd:enumeration value="iED"/>
          <xsd:enumeration value="AINIGMA"/>
          <xsd:enumeration value="RW"/>
          <xsd:enumeration value="BK-PLUS"/>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Please_x0020_enter_x0020_your_x0020_country_x003a__x0020_" ma:index="22" ma:displayName="Please enter your country: " ma:internalName="Please_x0020_enter_x0020_your_x0020_country_x003a__x0020_">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43ccb9-9360-4c7e-8a49-c084974a2f4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2ff825e-8d37-4704-8779-a0bbff279852}" ma:internalName="TaxCatchAll" ma:showField="CatchAllData" ma:web="8c43ccb9-9360-4c7e-8a49-c084974a2f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172106c-0329-462c-8309-f6a8c7ae0f26">
      <Terms xmlns="http://schemas.microsoft.com/office/infopath/2007/PartnerControls"/>
    </lcf76f155ced4ddcb4097134ff3c332f>
    <TaxCatchAll xmlns="8c43ccb9-9360-4c7e-8a49-c084974a2f46" xsi:nil="true"/>
    <Partner xmlns="4172106c-0329-462c-8309-f6a8c7ae0f26">
      <UserInfo>
        <DisplayName/>
        <AccountId xsi:nil="true"/>
        <AccountType/>
      </UserInfo>
    </Partner>
    <WPleader xmlns="4172106c-0329-462c-8309-f6a8c7ae0f26" xsi:nil="true"/>
    <Please_x0020_enter_x0020_your_x0020_country_x003a__x0020_ xmlns="4172106c-0329-462c-8309-f6a8c7ae0f26"/>
  </documentManagement>
</p:properties>
</file>

<file path=customXml/itemProps1.xml><?xml version="1.0" encoding="utf-8"?>
<ds:datastoreItem xmlns:ds="http://schemas.openxmlformats.org/officeDocument/2006/customXml" ds:itemID="{DBD915B8-D8B7-4AFE-B8AB-7C1591277810}">
  <ds:schemaRefs>
    <ds:schemaRef ds:uri="http://schemas.microsoft.com/sharepoint/v3/contenttype/forms"/>
  </ds:schemaRefs>
</ds:datastoreItem>
</file>

<file path=customXml/itemProps2.xml><?xml version="1.0" encoding="utf-8"?>
<ds:datastoreItem xmlns:ds="http://schemas.openxmlformats.org/officeDocument/2006/customXml" ds:itemID="{42FBCBD3-F08E-4273-B9C8-51417112970C}"/>
</file>

<file path=customXml/itemProps3.xml><?xml version="1.0" encoding="utf-8"?>
<ds:datastoreItem xmlns:ds="http://schemas.openxmlformats.org/officeDocument/2006/customXml" ds:itemID="{5C6FE2DB-D92D-4F57-AD9A-35E307B291EE}">
  <ds:schemaRefs>
    <ds:schemaRef ds:uri="http://purl.org/dc/elements/1.1/"/>
    <ds:schemaRef ds:uri="http://schemas.openxmlformats.org/package/2006/metadata/core-properties"/>
    <ds:schemaRef ds:uri="3956498f-64c4-4058-8816-a032fbdb75a0"/>
    <ds:schemaRef ds:uri="http://purl.org/dc/terms/"/>
    <ds:schemaRef ds:uri="http://schemas.microsoft.com/office/infopath/2007/PartnerControls"/>
    <ds:schemaRef ds:uri="http://schemas.microsoft.com/office/2006/documentManagement/types"/>
    <ds:schemaRef ds:uri="http://schemas.microsoft.com/office/2006/metadata/properties"/>
    <ds:schemaRef ds:uri="57534a1e-b2f5-47f7-a572-fd731aa81286"/>
    <ds:schemaRef ds:uri="http://www.w3.org/XML/1998/namespace"/>
    <ds:schemaRef ds:uri="http://purl.org/dc/dcmitype/"/>
    <ds:schemaRef ds:uri="4172106c-0329-462c-8309-f6a8c7ae0f26"/>
    <ds:schemaRef ds:uri="8c43ccb9-9360-4c7e-8a49-c084974a2f46"/>
  </ds:schemaRefs>
</ds:datastoreItem>
</file>

<file path=docProps/app.xml><?xml version="1.0" encoding="utf-8"?>
<Properties xmlns="http://schemas.openxmlformats.org/officeDocument/2006/extended-properties" xmlns:vt="http://schemas.openxmlformats.org/officeDocument/2006/docPropsVTypes">
  <TotalTime>3162</TotalTime>
  <Words>4322</Words>
  <Application>Microsoft Office PowerPoint</Application>
  <PresentationFormat>Widescreen</PresentationFormat>
  <Paragraphs>262</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Full Color Version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Joana Oliveira Vieira</dc:creator>
  <cp:lastModifiedBy>Jelena</cp:lastModifiedBy>
  <cp:revision>166</cp:revision>
  <dcterms:created xsi:type="dcterms:W3CDTF">2021-11-15T23:44:31Z</dcterms:created>
  <dcterms:modified xsi:type="dcterms:W3CDTF">2025-09-27T16:10:44Z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0x0101005B432F04CDDA544F8B48E23273A98591</vt:lpwstr>
  </property>
  <property fmtid="{D5CDD505-2E9C-101B-9397-08002B2CF9AE}" pid="3" name="MediaServiceImageTags">
    <vt:lpwstr/>
  </property>
</Properties>
</file>