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33_8D93D158.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7"/>
  </p:notesMasterIdLst>
  <p:handoutMasterIdLst>
    <p:handoutMasterId r:id="rId38"/>
  </p:handoutMasterIdLst>
  <p:sldIdLst>
    <p:sldId id="298" r:id="rId5"/>
    <p:sldId id="307" r:id="rId6"/>
    <p:sldId id="303" r:id="rId7"/>
    <p:sldId id="319" r:id="rId8"/>
    <p:sldId id="320" r:id="rId9"/>
    <p:sldId id="328" r:id="rId10"/>
    <p:sldId id="331" r:id="rId11"/>
    <p:sldId id="327" r:id="rId12"/>
    <p:sldId id="333" r:id="rId13"/>
    <p:sldId id="348" r:id="rId14"/>
    <p:sldId id="334" r:id="rId15"/>
    <p:sldId id="308" r:id="rId16"/>
    <p:sldId id="350" r:id="rId17"/>
    <p:sldId id="337" r:id="rId18"/>
    <p:sldId id="336" r:id="rId19"/>
    <p:sldId id="351" r:id="rId20"/>
    <p:sldId id="338" r:id="rId21"/>
    <p:sldId id="339" r:id="rId22"/>
    <p:sldId id="340" r:id="rId23"/>
    <p:sldId id="352" r:id="rId24"/>
    <p:sldId id="341" r:id="rId25"/>
    <p:sldId id="353" r:id="rId26"/>
    <p:sldId id="342" r:id="rId27"/>
    <p:sldId id="356" r:id="rId28"/>
    <p:sldId id="343" r:id="rId29"/>
    <p:sldId id="357" r:id="rId30"/>
    <p:sldId id="345" r:id="rId31"/>
    <p:sldId id="346" r:id="rId32"/>
    <p:sldId id="354" r:id="rId33"/>
    <p:sldId id="329" r:id="rId34"/>
    <p:sldId id="347" r:id="rId35"/>
    <p:sldId id="349" r:id="rId36"/>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95426"/>
    <a:srgbClr val="E280AC"/>
    <a:srgbClr val="5B6F97"/>
    <a:srgbClr val="283143"/>
    <a:srgbClr val="3A6FA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2E5533-6568-5213-0E29-C40DA4032AD5}" v="19" dt="2025-09-24T16:39:05.422"/>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47" d="100"/>
          <a:sy n="47" d="100"/>
        </p:scale>
        <p:origin x="44" y="332"/>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ffice@cosvitec.eu" userId="S::office_cosvitec.eu#ext#@enspunlpt.onmicrosoft.com::d379c825-0547-4df2-80d1-2b7b4eb514b5" providerId="AD" clId="Web-{8C2E5533-6568-5213-0E29-C40DA4032AD5}"/>
    <pc:docChg chg="modSld">
      <pc:chgData name="office@cosvitec.eu" userId="S::office_cosvitec.eu#ext#@enspunlpt.onmicrosoft.com::d379c825-0547-4df2-80d1-2b7b4eb514b5" providerId="AD" clId="Web-{8C2E5533-6568-5213-0E29-C40DA4032AD5}" dt="2025-09-24T16:39:03.438" v="11" actId="20577"/>
      <pc:docMkLst>
        <pc:docMk/>
      </pc:docMkLst>
      <pc:sldChg chg="modSp">
        <pc:chgData name="office@cosvitec.eu" userId="S::office_cosvitec.eu#ext#@enspunlpt.onmicrosoft.com::d379c825-0547-4df2-80d1-2b7b4eb514b5" providerId="AD" clId="Web-{8C2E5533-6568-5213-0E29-C40DA4032AD5}" dt="2025-09-24T16:39:03.438" v="11" actId="20577"/>
        <pc:sldMkLst>
          <pc:docMk/>
          <pc:sldMk cId="1003181762" sldId="347"/>
        </pc:sldMkLst>
        <pc:spChg chg="mod">
          <ac:chgData name="office@cosvitec.eu" userId="S::office_cosvitec.eu#ext#@enspunlpt.onmicrosoft.com::d379c825-0547-4df2-80d1-2b7b4eb514b5" providerId="AD" clId="Web-{8C2E5533-6568-5213-0E29-C40DA4032AD5}" dt="2025-09-24T16:39:03.438" v="11" actId="20577"/>
          <ac:spMkLst>
            <pc:docMk/>
            <pc:sldMk cId="1003181762" sldId="347"/>
            <ac:spMk id="2" creationId="{2A61A6FB-0ED4-50E4-6920-EE65481FA61A}"/>
          </ac:spMkLst>
        </pc:spChg>
      </pc:sldChg>
    </pc:docChg>
  </pc:docChgLst>
  <pc:docChgLst>
    <pc:chgData name="Marios Fournarakis" userId="S::m.fournarakis_bkplus.eu#ext#@enspunlpt.onmicrosoft.com::7d8dbf85-0785-4443-b72b-db9091b97c96" providerId="AD" clId="Web-{200C9927-F84B-997D-1E94-102EA18B981D}"/>
    <pc:docChg chg="mod">
      <pc:chgData name="Marios Fournarakis" userId="S::m.fournarakis_bkplus.eu#ext#@enspunlpt.onmicrosoft.com::7d8dbf85-0785-4443-b72b-db9091b97c96" providerId="AD" clId="Web-{200C9927-F84B-997D-1E94-102EA18B981D}" dt="2025-09-02T09:35:28.180" v="0"/>
      <pc:docMkLst>
        <pc:docMk/>
      </pc:docMkLst>
    </pc:docChg>
  </pc:docChgLst>
  <pc:docChgLst>
    <pc:chgData name="Angeliki Zarifi" userId="S::a.zarifi_ainigma.tech#ext#@enspunlpt.onmicrosoft.com::e906d27a-3847-4d1e-8f4c-87b983ab9ac1" providerId="AD" clId="Web-{6E514F83-427C-3075-4A84-27578A5043CB}"/>
    <pc:docChg chg="modSld">
      <pc:chgData name="Angeliki Zarifi" userId="S::a.zarifi_ainigma.tech#ext#@enspunlpt.onmicrosoft.com::e906d27a-3847-4d1e-8f4c-87b983ab9ac1" providerId="AD" clId="Web-{6E514F83-427C-3075-4A84-27578A5043CB}" dt="2025-09-03T13:38:08.807" v="30" actId="20577"/>
      <pc:docMkLst>
        <pc:docMk/>
      </pc:docMkLst>
      <pc:sldChg chg="modSp">
        <pc:chgData name="Angeliki Zarifi" userId="S::a.zarifi_ainigma.tech#ext#@enspunlpt.onmicrosoft.com::e906d27a-3847-4d1e-8f4c-87b983ab9ac1" providerId="AD" clId="Web-{6E514F83-427C-3075-4A84-27578A5043CB}" dt="2025-09-03T13:38:08.807" v="30" actId="20577"/>
        <pc:sldMkLst>
          <pc:docMk/>
          <pc:sldMk cId="3687343426" sldId="327"/>
        </pc:sldMkLst>
        <pc:spChg chg="mod">
          <ac:chgData name="Angeliki Zarifi" userId="S::a.zarifi_ainigma.tech#ext#@enspunlpt.onmicrosoft.com::e906d27a-3847-4d1e-8f4c-87b983ab9ac1" providerId="AD" clId="Web-{6E514F83-427C-3075-4A84-27578A5043CB}" dt="2025-09-03T13:38:08.807" v="30" actId="20577"/>
          <ac:spMkLst>
            <pc:docMk/>
            <pc:sldMk cId="3687343426" sldId="327"/>
            <ac:spMk id="3" creationId="{3624516F-291C-E169-67D5-5C53346B7B13}"/>
          </ac:spMkLst>
        </pc:spChg>
      </pc:sldChg>
    </pc:docChg>
  </pc:docChgLst>
  <pc:docChgLst>
    <pc:chgData name="pinelopi@when.org.gr" userId="S::pinelopi_when.org.gr#ext#@enspunlpt.onmicrosoft.com::aaaf8eb5-e05b-4f25-9bc5-7529f72f15cc" providerId="AD" clId="Web-{B164AC5F-EBFF-C89B-0CF9-7870EE233FDD}"/>
    <pc:docChg chg="mod">
      <pc:chgData name="pinelopi@when.org.gr" userId="S::pinelopi_when.org.gr#ext#@enspunlpt.onmicrosoft.com::aaaf8eb5-e05b-4f25-9bc5-7529f72f15cc" providerId="AD" clId="Web-{B164AC5F-EBFF-C89B-0CF9-7870EE233FDD}" dt="2025-08-28T10:49:33.333" v="0"/>
      <pc:docMkLst>
        <pc:docMk/>
      </pc:docMkLst>
    </pc:docChg>
  </pc:docChgLst>
  <pc:docChgLst>
    <pc:chgData name="Angeliki Zarifi" userId="S::a.zarifi_ainigma.tech#ext#@enspunlpt.onmicrosoft.com::e906d27a-3847-4d1e-8f4c-87b983ab9ac1" providerId="AD" clId="Web-{B7E2B4A4-410E-1565-BE1B-479C019ECC77}"/>
    <pc:docChg chg="mod addSld delSld modSld">
      <pc:chgData name="Angeliki Zarifi" userId="S::a.zarifi_ainigma.tech#ext#@enspunlpt.onmicrosoft.com::e906d27a-3847-4d1e-8f4c-87b983ab9ac1" providerId="AD" clId="Web-{B7E2B4A4-410E-1565-BE1B-479C019ECC77}" dt="2025-09-10T08:04:16.809" v="75"/>
      <pc:docMkLst>
        <pc:docMk/>
      </pc:docMkLst>
      <pc:sldChg chg="modSp">
        <pc:chgData name="Angeliki Zarifi" userId="S::a.zarifi_ainigma.tech#ext#@enspunlpt.onmicrosoft.com::e906d27a-3847-4d1e-8f4c-87b983ab9ac1" providerId="AD" clId="Web-{B7E2B4A4-410E-1565-BE1B-479C019ECC77}" dt="2025-09-10T07:53:00.673" v="12" actId="20577"/>
        <pc:sldMkLst>
          <pc:docMk/>
          <pc:sldMk cId="1068278914" sldId="319"/>
        </pc:sldMkLst>
        <pc:spChg chg="mod">
          <ac:chgData name="Angeliki Zarifi" userId="S::a.zarifi_ainigma.tech#ext#@enspunlpt.onmicrosoft.com::e906d27a-3847-4d1e-8f4c-87b983ab9ac1" providerId="AD" clId="Web-{B7E2B4A4-410E-1565-BE1B-479C019ECC77}" dt="2025-09-10T07:53:00.673" v="12" actId="20577"/>
          <ac:spMkLst>
            <pc:docMk/>
            <pc:sldMk cId="1068278914" sldId="319"/>
            <ac:spMk id="5" creationId="{9D9B11AC-C095-615B-30FC-83448BCC7854}"/>
          </ac:spMkLst>
        </pc:spChg>
      </pc:sldChg>
      <pc:sldChg chg="modSp">
        <pc:chgData name="Angeliki Zarifi" userId="S::a.zarifi_ainigma.tech#ext#@enspunlpt.onmicrosoft.com::e906d27a-3847-4d1e-8f4c-87b983ab9ac1" providerId="AD" clId="Web-{B7E2B4A4-410E-1565-BE1B-479C019ECC77}" dt="2025-09-10T07:56:44.307" v="35" actId="20577"/>
        <pc:sldMkLst>
          <pc:docMk/>
          <pc:sldMk cId="1220369688" sldId="320"/>
        </pc:sldMkLst>
        <pc:spChg chg="mod">
          <ac:chgData name="Angeliki Zarifi" userId="S::a.zarifi_ainigma.tech#ext#@enspunlpt.onmicrosoft.com::e906d27a-3847-4d1e-8f4c-87b983ab9ac1" providerId="AD" clId="Web-{B7E2B4A4-410E-1565-BE1B-479C019ECC77}" dt="2025-09-10T07:56:44.307" v="35" actId="20577"/>
          <ac:spMkLst>
            <pc:docMk/>
            <pc:sldMk cId="1220369688" sldId="320"/>
            <ac:spMk id="5" creationId="{0BFDFBDA-B366-2AED-242F-80E30A0D8454}"/>
          </ac:spMkLst>
        </pc:spChg>
      </pc:sldChg>
      <pc:sldChg chg="modSp">
        <pc:chgData name="Angeliki Zarifi" userId="S::a.zarifi_ainigma.tech#ext#@enspunlpt.onmicrosoft.com::e906d27a-3847-4d1e-8f4c-87b983ab9ac1" providerId="AD" clId="Web-{B7E2B4A4-410E-1565-BE1B-479C019ECC77}" dt="2025-09-10T07:57:41.997" v="49" actId="20577"/>
        <pc:sldMkLst>
          <pc:docMk/>
          <pc:sldMk cId="52411019" sldId="328"/>
        </pc:sldMkLst>
        <pc:spChg chg="mod">
          <ac:chgData name="Angeliki Zarifi" userId="S::a.zarifi_ainigma.tech#ext#@enspunlpt.onmicrosoft.com::e906d27a-3847-4d1e-8f4c-87b983ab9ac1" providerId="AD" clId="Web-{B7E2B4A4-410E-1565-BE1B-479C019ECC77}" dt="2025-09-10T07:57:41.997" v="49" actId="20577"/>
          <ac:spMkLst>
            <pc:docMk/>
            <pc:sldMk cId="52411019" sldId="328"/>
            <ac:spMk id="2" creationId="{7DF11EE1-1403-19BF-4784-B0FFB3E91481}"/>
          </ac:spMkLst>
        </pc:spChg>
      </pc:sldChg>
      <pc:sldChg chg="addSp delSp modSp">
        <pc:chgData name="Angeliki Zarifi" userId="S::a.zarifi_ainigma.tech#ext#@enspunlpt.onmicrosoft.com::e906d27a-3847-4d1e-8f4c-87b983ab9ac1" providerId="AD" clId="Web-{B7E2B4A4-410E-1565-BE1B-479C019ECC77}" dt="2025-09-10T08:04:16.809" v="75"/>
        <pc:sldMkLst>
          <pc:docMk/>
          <pc:sldMk cId="3813559912" sldId="333"/>
        </pc:sldMkLst>
        <pc:spChg chg="mod">
          <ac:chgData name="Angeliki Zarifi" userId="S::a.zarifi_ainigma.tech#ext#@enspunlpt.onmicrosoft.com::e906d27a-3847-4d1e-8f4c-87b983ab9ac1" providerId="AD" clId="Web-{B7E2B4A4-410E-1565-BE1B-479C019ECC77}" dt="2025-09-10T08:00:43.035" v="63" actId="20577"/>
          <ac:spMkLst>
            <pc:docMk/>
            <pc:sldMk cId="3813559912" sldId="333"/>
            <ac:spMk id="9" creationId="{79019818-3A34-E12D-9FFC-5FE9869183B4}"/>
          </ac:spMkLst>
        </pc:spChg>
        <pc:spChg chg="add mod">
          <ac:chgData name="Angeliki Zarifi" userId="S::a.zarifi_ainigma.tech#ext#@enspunlpt.onmicrosoft.com::e906d27a-3847-4d1e-8f4c-87b983ab9ac1" providerId="AD" clId="Web-{B7E2B4A4-410E-1565-BE1B-479C019ECC77}" dt="2025-09-10T08:04:13.012" v="71"/>
          <ac:spMkLst>
            <pc:docMk/>
            <pc:sldMk cId="3813559912" sldId="333"/>
            <ac:spMk id="44" creationId="{84679679-2F08-C121-CD53-0C7E7350086F}"/>
          </ac:spMkLst>
        </pc:spChg>
      </pc:sldChg>
      <pc:sldChg chg="add replId">
        <pc:chgData name="Angeliki Zarifi" userId="S::a.zarifi_ainigma.tech#ext#@enspunlpt.onmicrosoft.com::e906d27a-3847-4d1e-8f4c-87b983ab9ac1" providerId="AD" clId="Web-{B7E2B4A4-410E-1565-BE1B-479C019ECC77}" dt="2025-09-10T08:04:00.011" v="68"/>
        <pc:sldMkLst>
          <pc:docMk/>
          <pc:sldMk cId="1546713544" sldId="348"/>
        </pc:sldMkLst>
      </pc:sldChg>
    </pc:docChg>
  </pc:docChgLst>
  <pc:docChgLst>
    <pc:chgData clId="Web-{8C2E5533-6568-5213-0E29-C40DA4032AD5}"/>
    <pc:docChg chg="modSld">
      <pc:chgData name="" userId="" providerId="" clId="Web-{8C2E5533-6568-5213-0E29-C40DA4032AD5}" dt="2025-09-24T16:38:52.469" v="4" actId="20577"/>
      <pc:docMkLst>
        <pc:docMk/>
      </pc:docMkLst>
      <pc:sldChg chg="modSp">
        <pc:chgData name="" userId="" providerId="" clId="Web-{8C2E5533-6568-5213-0E29-C40DA4032AD5}" dt="2025-09-24T16:38:52.469" v="4" actId="20577"/>
        <pc:sldMkLst>
          <pc:docMk/>
          <pc:sldMk cId="163154563" sldId="349"/>
        </pc:sldMkLst>
        <pc:spChg chg="mod">
          <ac:chgData name="" userId="" providerId="" clId="Web-{8C2E5533-6568-5213-0E29-C40DA4032AD5}" dt="2025-09-24T16:38:52.469" v="4" actId="20577"/>
          <ac:spMkLst>
            <pc:docMk/>
            <pc:sldMk cId="163154563" sldId="349"/>
            <ac:spMk id="2" creationId="{5D170BCC-4181-8BB6-B85E-A32591FCBD46}"/>
          </ac:spMkLst>
        </pc:spChg>
      </pc:sldChg>
    </pc:docChg>
  </pc:docChgLst>
  <pc:docChgLst>
    <pc:chgData name="Nikolina Zervou" userId="S::nzervou_ied.eu#ext#@enspunlpt.onmicrosoft.com::c6c1b477-1007-47f9-86e6-5960f676d31b" providerId="AD" clId="Web-{A28A567E-B729-47A5-44EB-A9BABB92DBBC}"/>
    <pc:docChg chg="mod">
      <pc:chgData name="Nikolina Zervou" userId="S::nzervou_ied.eu#ext#@enspunlpt.onmicrosoft.com::c6c1b477-1007-47f9-86e6-5960f676d31b" providerId="AD" clId="Web-{A28A567E-B729-47A5-44EB-A9BABB92DBBC}" dt="2025-08-28T13:05:50.640" v="0"/>
      <pc:docMkLst>
        <pc:docMk/>
      </pc:docMkLst>
    </pc:docChg>
  </pc:docChgLst>
  <pc:docChgLst>
    <pc:chgData name="office@cosvitec.eu" userId="S::office_cosvitec.eu#ext#@enspunlpt.onmicrosoft.com::d379c825-0547-4df2-80d1-2b7b4eb514b5" providerId="AD" clId="Web-{C82DBE46-8080-3B1B-4F16-087B76F6F6B5}"/>
    <pc:docChg chg="mod">
      <pc:chgData name="office@cosvitec.eu" userId="S::office_cosvitec.eu#ext#@enspunlpt.onmicrosoft.com::d379c825-0547-4df2-80d1-2b7b4eb514b5" providerId="AD" clId="Web-{C82DBE46-8080-3B1B-4F16-087B76F6F6B5}" dt="2025-08-27T12:59:32.009" v="0"/>
      <pc:docMkLst>
        <pc:docMk/>
      </pc:docMkLst>
    </pc:docChg>
  </pc:docChgLst>
</pc:chgInfo>
</file>

<file path=ppt/comments/modernComment_133_8D93D158.xml><?xml version="1.0" encoding="utf-8"?>
<p188:cmLst xmlns:a="http://schemas.openxmlformats.org/drawingml/2006/main" xmlns:r="http://schemas.openxmlformats.org/officeDocument/2006/relationships" xmlns:p188="http://schemas.microsoft.com/office/powerpoint/2018/8/main">
  <p188:cm id="{4397F630-A5F5-43D7-8E9C-52BD54C4EAAD}" authorId="{145BC387-1FD6-8DA0-504A-995384A35E16}" created="2025-08-28T10:49:33.333">
    <ac:txMkLst xmlns:ac="http://schemas.microsoft.com/office/drawing/2013/main/command">
      <pc:docMk xmlns:pc="http://schemas.microsoft.com/office/powerpoint/2013/main/command"/>
      <pc:sldMk xmlns:pc="http://schemas.microsoft.com/office/powerpoint/2013/main/command" cId="2375274840" sldId="307"/>
      <ac:spMk id="15" creationId="{25493A05-9D62-E5C4-1275-7C7F48BEF8CD}"/>
      <ac:txMk cp="156">
        <ac:context len="157" hash="497401876"/>
      </ac:txMk>
    </ac:txMkLst>
    <p188:pos x="2406315" y="1153026"/>
    <p188:txBody>
      <a:bodyPr/>
      <a:lstStyle/>
      <a:p>
        <a:r>
          <a:rPr lang="en-GB"/>
          <a:t>I think the third point can be included in the first point (about benefits)</a:t>
        </a:r>
      </a:p>
    </p188:txBody>
  </p188:cm>
</p188:cmLst>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dgm:t>
        <a:bodyPr/>
        <a:lstStyle/>
        <a:p>
          <a:r>
            <a:rPr lang="it-IT" sz="6000" dirty="0" err="1"/>
            <a:t>Convizioni</a:t>
          </a:r>
          <a:endParaRPr lang="el-GR" sz="60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dgm:t>
        <a:bodyPr/>
        <a:lstStyle/>
        <a:p>
          <a:r>
            <a:rPr lang="it-IT" sz="6000" dirty="0"/>
            <a:t>Negative</a:t>
          </a:r>
          <a:endParaRPr lang="el-GR" sz="6000" dirty="0"/>
        </a:p>
      </dgm:t>
    </dgm:pt>
    <dgm:pt modelId="{D369F2ED-41B4-4503-B11E-DB259522D840}" type="parTrans" cxnId="{5879682F-26F7-4779-9B16-154A9479C3BF}">
      <dgm:prSet/>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dgm:t>
        <a:bodyPr/>
        <a:lstStyle/>
        <a:p>
          <a:r>
            <a:rPr lang="en-150" sz="6000" dirty="0"/>
            <a:t>Positive</a:t>
          </a:r>
          <a:endParaRPr lang="el-GR" sz="6000" dirty="0"/>
        </a:p>
      </dgm:t>
    </dgm:pt>
    <dgm:pt modelId="{96C83090-AB36-482F-842F-A652C4B261CB}" type="parTrans" cxnId="{2C603247-AD88-40FD-BB2A-E7761664CC0C}">
      <dgm:prSet/>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custScaleX="98384" custScaleY="86417">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it-IT" sz="1600" b="1" dirty="0">
              <a:solidFill>
                <a:schemeClr val="bg1"/>
              </a:solidFill>
            </a:rPr>
            <a:t>Bassa fiducia in sé</a:t>
          </a:r>
          <a:endParaRPr lang="en-150" sz="1600" b="1" dirty="0">
            <a:solidFill>
              <a:schemeClr val="bg1"/>
            </a:solidFill>
          </a:endParaRPr>
        </a:p>
        <a:p>
          <a:endParaRPr lang="en-150" sz="1600" b="1" dirty="0">
            <a:solidFill>
              <a:schemeClr val="bg1"/>
            </a:solidFill>
          </a:endParaRPr>
        </a:p>
        <a:p>
          <a:r>
            <a:rPr lang="it-IT" sz="1600" b="1" dirty="0">
              <a:solidFill>
                <a:schemeClr val="bg1"/>
              </a:solidFill>
            </a:rPr>
            <a:t>Motivazione ridotta</a:t>
          </a:r>
          <a:br>
            <a:rPr lang="it-IT" sz="1600" b="1" dirty="0">
              <a:solidFill>
                <a:schemeClr val="bg1"/>
              </a:solidFill>
            </a:rPr>
          </a:br>
          <a:endParaRPr lang="en-150" sz="1600" b="1" dirty="0">
            <a:solidFill>
              <a:schemeClr val="bg1"/>
            </a:solidFill>
          </a:endParaRPr>
        </a:p>
        <a:p>
          <a:r>
            <a:rPr lang="it-IT" sz="1600" b="1" dirty="0">
              <a:solidFill>
                <a:schemeClr val="bg1"/>
              </a:solidFill>
            </a:rPr>
            <a:t>Evitare compiti impegnativi</a:t>
          </a:r>
          <a:endParaRPr lang="el-GR" sz="1600" b="1" dirty="0">
            <a:solidFill>
              <a:schemeClr val="bg1"/>
            </a:solidFill>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LinFactNeighborX="-2802" custLinFactNeighborY="16421"/>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9701A2CC-D867-4EEE-B6DE-E582D058B7F3}" type="presOf" srcId="{D96586E1-4A82-4290-BAC6-C552BDB52320}" destId="{9D659E05-D781-4945-A996-9AD492F583F6}" srcOrd="0" destOrd="0" presId="urn:microsoft.com/office/officeart/2009/3/layout/PlusandMinus"/>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1567" y="1384656"/>
          <a:ext cx="3826365" cy="168047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it-IT" sz="6000" kern="1200" dirty="0" err="1"/>
            <a:t>Convizioni</a:t>
          </a:r>
          <a:endParaRPr lang="el-GR" sz="6000" kern="1200" dirty="0"/>
        </a:p>
      </dsp:txBody>
      <dsp:txXfrm>
        <a:off x="50786" y="1433875"/>
        <a:ext cx="3727927" cy="1582033"/>
      </dsp:txXfrm>
    </dsp:sp>
    <dsp:sp modelId="{DF18CA5B-7738-40DE-B651-AA0FACE9E556}">
      <dsp:nvSpPr>
        <dsp:cNvPr id="0" name=""/>
        <dsp:cNvSpPr/>
      </dsp:nvSpPr>
      <dsp:spPr>
        <a:xfrm rot="19457599">
          <a:off x="3647859" y="1626486"/>
          <a:ext cx="1915833" cy="78662"/>
        </a:xfrm>
        <a:custGeom>
          <a:avLst/>
          <a:gdLst/>
          <a:ahLst/>
          <a:cxnLst/>
          <a:rect l="0" t="0" r="0" b="0"/>
          <a:pathLst>
            <a:path>
              <a:moveTo>
                <a:pt x="0" y="39331"/>
              </a:moveTo>
              <a:lnTo>
                <a:pt x="1915833" y="393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l-GR" sz="600" kern="1200"/>
        </a:p>
      </dsp:txBody>
      <dsp:txXfrm>
        <a:off x="4557880" y="1617921"/>
        <a:ext cx="95791" cy="95791"/>
      </dsp:txXfrm>
    </dsp:sp>
    <dsp:sp modelId="{47BCFF8A-9448-4654-A89D-81C91946FD15}">
      <dsp:nvSpPr>
        <dsp:cNvPr id="0" name=""/>
        <dsp:cNvSpPr/>
      </dsp:nvSpPr>
      <dsp:spPr>
        <a:xfrm>
          <a:off x="5383619" y="134438"/>
          <a:ext cx="3889215" cy="194460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it-IT" sz="6000" kern="1200" dirty="0"/>
            <a:t>Negative</a:t>
          </a:r>
          <a:endParaRPr lang="el-GR" sz="6000" kern="1200" dirty="0"/>
        </a:p>
      </dsp:txBody>
      <dsp:txXfrm>
        <a:off x="5440575" y="191394"/>
        <a:ext cx="3775303" cy="1830695"/>
      </dsp:txXfrm>
    </dsp:sp>
    <dsp:sp modelId="{655FD64A-BD0D-457A-B9E7-8D0668399778}">
      <dsp:nvSpPr>
        <dsp:cNvPr id="0" name=""/>
        <dsp:cNvSpPr/>
      </dsp:nvSpPr>
      <dsp:spPr>
        <a:xfrm rot="2142401">
          <a:off x="3647859" y="2744635"/>
          <a:ext cx="1915833" cy="78662"/>
        </a:xfrm>
        <a:custGeom>
          <a:avLst/>
          <a:gdLst/>
          <a:ahLst/>
          <a:cxnLst/>
          <a:rect l="0" t="0" r="0" b="0"/>
          <a:pathLst>
            <a:path>
              <a:moveTo>
                <a:pt x="0" y="39331"/>
              </a:moveTo>
              <a:lnTo>
                <a:pt x="1915833" y="39331"/>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l-GR" sz="600" kern="1200"/>
        </a:p>
      </dsp:txBody>
      <dsp:txXfrm>
        <a:off x="4557880" y="2736070"/>
        <a:ext cx="95791" cy="95791"/>
      </dsp:txXfrm>
    </dsp:sp>
    <dsp:sp modelId="{2D62C3FE-3BBA-41BC-A2A8-88DFBFBE624A}">
      <dsp:nvSpPr>
        <dsp:cNvPr id="0" name=""/>
        <dsp:cNvSpPr/>
      </dsp:nvSpPr>
      <dsp:spPr>
        <a:xfrm>
          <a:off x="5383619" y="2370737"/>
          <a:ext cx="3889215" cy="194460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Positive</a:t>
          </a:r>
          <a:endParaRPr lang="el-GR" sz="6000" kern="1200" dirty="0"/>
        </a:p>
      </dsp:txBody>
      <dsp:txXfrm>
        <a:off x="5440575" y="2427693"/>
        <a:ext cx="3775303" cy="18306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737244" y="619963"/>
          <a:ext cx="5464994" cy="2824275"/>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1037503" y="1028105"/>
          <a:ext cx="2537767" cy="2416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it-IT" sz="1600" b="1" kern="1200" dirty="0">
              <a:solidFill>
                <a:schemeClr val="bg1"/>
              </a:solidFill>
            </a:rPr>
            <a:t>Bassa fiducia in sé</a:t>
          </a:r>
          <a:endParaRPr lang="en-150" sz="1600" b="1" kern="1200" dirty="0">
            <a:solidFill>
              <a:schemeClr val="bg1"/>
            </a:solidFill>
          </a:endParaRPr>
        </a:p>
        <a:p>
          <a:pPr marL="0" lvl="0" indent="0" algn="l" defTabSz="711200">
            <a:lnSpc>
              <a:spcPct val="90000"/>
            </a:lnSpc>
            <a:spcBef>
              <a:spcPct val="0"/>
            </a:spcBef>
            <a:spcAft>
              <a:spcPct val="35000"/>
            </a:spcAft>
            <a:buNone/>
          </a:pPr>
          <a:endParaRPr lang="en-150" sz="1600" b="1" kern="1200" dirty="0">
            <a:solidFill>
              <a:schemeClr val="bg1"/>
            </a:solidFill>
          </a:endParaRPr>
        </a:p>
        <a:p>
          <a:pPr marL="0" lvl="0" indent="0" algn="l" defTabSz="711200">
            <a:lnSpc>
              <a:spcPct val="90000"/>
            </a:lnSpc>
            <a:spcBef>
              <a:spcPct val="0"/>
            </a:spcBef>
            <a:spcAft>
              <a:spcPct val="35000"/>
            </a:spcAft>
            <a:buNone/>
          </a:pPr>
          <a:r>
            <a:rPr lang="it-IT" sz="1600" b="1" kern="1200" dirty="0">
              <a:solidFill>
                <a:schemeClr val="bg1"/>
              </a:solidFill>
            </a:rPr>
            <a:t>Motivazione ridotta</a:t>
          </a:r>
          <a:br>
            <a:rPr lang="it-IT" sz="1600" b="1" kern="1200" dirty="0">
              <a:solidFill>
                <a:schemeClr val="bg1"/>
              </a:solidFill>
            </a:rPr>
          </a:br>
          <a:endParaRPr lang="en-150" sz="1600" b="1" kern="1200" dirty="0">
            <a:solidFill>
              <a:schemeClr val="bg1"/>
            </a:solidFill>
          </a:endParaRPr>
        </a:p>
        <a:p>
          <a:pPr marL="0" lvl="0" indent="0" algn="l" defTabSz="711200">
            <a:lnSpc>
              <a:spcPct val="90000"/>
            </a:lnSpc>
            <a:spcBef>
              <a:spcPct val="0"/>
            </a:spcBef>
            <a:spcAft>
              <a:spcPct val="35000"/>
            </a:spcAft>
            <a:buNone/>
          </a:pPr>
          <a:r>
            <a:rPr lang="it-IT" sz="1600" b="1" kern="1200" dirty="0">
              <a:solidFill>
                <a:schemeClr val="bg1"/>
              </a:solidFill>
            </a:rPr>
            <a:t>Evitare compiti impegnativi</a:t>
          </a:r>
          <a:endParaRPr lang="el-GR" sz="1600" b="1" kern="1200" dirty="0">
            <a:solidFill>
              <a:schemeClr val="bg1"/>
            </a:solidFill>
          </a:endParaRPr>
        </a:p>
      </dsp:txBody>
      <dsp:txXfrm>
        <a:off x="1037503" y="1028105"/>
        <a:ext cx="2537767" cy="2416133"/>
      </dsp:txXfrm>
    </dsp:sp>
    <dsp:sp modelId="{9D659E05-D781-4945-A996-9AD492F583F6}">
      <dsp:nvSpPr>
        <dsp:cNvPr id="0" name=""/>
        <dsp:cNvSpPr/>
      </dsp:nvSpPr>
      <dsp:spPr>
        <a:xfrm>
          <a:off x="3647996" y="922883"/>
          <a:ext cx="2537767" cy="24161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647996" y="922883"/>
        <a:ext cx="2537767" cy="2416133"/>
      </dsp:txXfrm>
    </dsp:sp>
    <dsp:sp modelId="{D5F1AA78-E295-48AE-B588-5BAE191A2897}">
      <dsp:nvSpPr>
        <dsp:cNvPr id="0" name=""/>
        <dsp:cNvSpPr/>
      </dsp:nvSpPr>
      <dsp:spPr>
        <a:xfrm>
          <a:off x="5065325" y="251464"/>
          <a:ext cx="1067872" cy="1067872"/>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844452" y="613184"/>
          <a:ext cx="1005056" cy="344423"/>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622870" y="928050"/>
          <a:ext cx="628" cy="230764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24/09/2025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‹N›</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24/09/2025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‹N›</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33_8D93D158.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6"/>
            <a:ext cx="5528434" cy="9021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CORSO ”IMPARARE AD IMPARARE”</a:t>
            </a:r>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a:lstStyle/>
          <a:p>
            <a:r>
              <a:rPr lang="it-IT" sz="2400" dirty="0"/>
              <a:t>MODULO 1:</a:t>
            </a:r>
            <a:br>
              <a:rPr lang="it-IT" sz="2400" dirty="0"/>
            </a:br>
            <a:r>
              <a:rPr lang="it-IT" sz="2400" dirty="0"/>
              <a:t>PREPARARSI AD APPRENDERE</a:t>
            </a:r>
            <a:endParaRPr lang="en-GB" sz="2400" dirty="0"/>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62081" y="253012"/>
            <a:ext cx="10251490" cy="374616"/>
          </a:xfrm>
        </p:spPr>
        <p:txBody>
          <a:bodyPr/>
          <a:lstStyle/>
          <a:p>
            <a:r>
              <a:rPr lang="it-IT" dirty="0"/>
              <a:t>MODULO 1: Prepararsi ad apprendere – UNITÀ (1h 15 min)</a:t>
            </a:r>
            <a:endParaRPr lang="en-GB"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0" y="2118231"/>
            <a:ext cx="5959929" cy="896772"/>
          </a:xfrm>
        </p:spPr>
        <p:txBody>
          <a:bodyPr/>
          <a:lstStyle/>
          <a:p>
            <a:pPr lvl="1" indent="0">
              <a:buNone/>
            </a:pPr>
            <a:r>
              <a:rPr lang="it-IT" sz="1800" dirty="0"/>
              <a:t>✓ Differenza tra mentalità fissa e mentalità di crescita</a:t>
            </a:r>
            <a:br>
              <a:rPr lang="it-IT" sz="1800" dirty="0"/>
            </a:br>
            <a:r>
              <a:rPr lang="it-IT" sz="1800" dirty="0"/>
              <a:t>✓ L’impatto delle convinzioni sull’invecchiamento     </a:t>
            </a:r>
          </a:p>
          <a:p>
            <a:pPr lvl="1" indent="0">
              <a:buNone/>
            </a:pPr>
            <a:r>
              <a:rPr lang="it-IT" sz="1800" dirty="0"/>
              <a:t>    nell’apprendimento</a:t>
            </a:r>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9" y="1439017"/>
              <a:ext cx="3556932" cy="646331"/>
            </a:xfrm>
            <a:prstGeom prst="rect">
              <a:avLst/>
            </a:prstGeom>
            <a:noFill/>
          </p:spPr>
          <p:txBody>
            <a:bodyPr wrap="square" rtlCol="0">
              <a:spAutoFit/>
            </a:bodyPr>
            <a:lstStyle/>
            <a:p>
              <a:r>
                <a:rPr lang="it-IT" dirty="0"/>
                <a:t>Abbracciare una </a:t>
              </a:r>
              <a:r>
                <a:rPr lang="it-IT" i="1" dirty="0"/>
                <a:t>Mentalità di Crescita</a:t>
              </a:r>
              <a:endParaRPr lang="en-GB" dirty="0">
                <a:solidFill>
                  <a:schemeClr val="bg2">
                    <a:lumMod val="10000"/>
                  </a:schemeClr>
                </a:solidFil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473484" y="1398066"/>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935482"/>
            <a:chOff x="415948" y="1272847"/>
            <a:chExt cx="4750217" cy="935482"/>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60979" y="1561998"/>
              <a:ext cx="3556932" cy="646331"/>
            </a:xfrm>
            <a:prstGeom prst="rect">
              <a:avLst/>
            </a:prstGeom>
            <a:noFill/>
          </p:spPr>
          <p:txBody>
            <a:bodyPr wrap="square" rtlCol="0">
              <a:spAutoFit/>
            </a:bodyPr>
            <a:lstStyle/>
            <a:p>
              <a:r>
                <a:rPr lang="it-IT" dirty="0"/>
                <a:t>Apprendimento permanente a ogni età</a:t>
              </a:r>
              <a:endParaRPr lang="en-GB" dirty="0">
                <a:solidFill>
                  <a:schemeClr val="bg2">
                    <a:lumMod val="10000"/>
                  </a:schemeClr>
                </a:solidFill>
              </a:endParaRP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600146" y="4597548"/>
            <a:ext cx="4887680"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 Benefici dell’apprendimento permanente</a:t>
            </a:r>
            <a:br>
              <a:rPr lang="it-IT" dirty="0"/>
            </a:br>
            <a:r>
              <a:rPr lang="it-IT" dirty="0"/>
              <a:t>✓ Come l’apprendimento contribuisce a fiducia e</a:t>
            </a:r>
            <a:br>
              <a:rPr lang="it-IT" dirty="0"/>
            </a:br>
            <a:r>
              <a:rPr lang="it-IT" dirty="0"/>
              <a:t>     indipendenza</a:t>
            </a:r>
            <a:br>
              <a:rPr lang="it-IT" dirty="0"/>
            </a:br>
            <a:r>
              <a:rPr lang="it-IT" dirty="0"/>
              <a:t>✓ Sfatare i miti sull’apprendimento in età adulta</a:t>
            </a:r>
            <a:endParaRPr lang="en-GB"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646331"/>
            </a:xfrm>
            <a:prstGeom prst="rect">
              <a:avLst/>
            </a:prstGeom>
            <a:noFill/>
          </p:spPr>
          <p:txBody>
            <a:bodyPr wrap="square" rtlCol="0">
              <a:spAutoFit/>
            </a:bodyPr>
            <a:lstStyle/>
            <a:p>
              <a:r>
                <a:rPr lang="it-IT" dirty="0"/>
                <a:t>Superare ansia e paure legate all’apprendimento</a:t>
              </a:r>
              <a:endParaRPr lang="en-GB" dirty="0">
                <a:solidFill>
                  <a:schemeClr val="bg2">
                    <a:lumMod val="10000"/>
                  </a:schemeClr>
                </a:solidFill>
              </a:endParaRP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5770241" y="2242150"/>
            <a:ext cx="7489371"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it-IT" sz="1800" dirty="0"/>
              <a:t>✓ Barriere ed emozioni comuni</a:t>
            </a:r>
            <a:br>
              <a:rPr lang="it-IT" sz="1800" dirty="0"/>
            </a:br>
            <a:r>
              <a:rPr lang="it-IT" sz="1800" dirty="0"/>
              <a:t>✓ Strategie per gestire le paure legate all’apprendimento</a:t>
            </a:r>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242348"/>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it-IT" dirty="0"/>
                <a:t>Prepararsi ad apprendere</a:t>
              </a:r>
              <a:endParaRPr lang="en-GB" dirty="0">
                <a:solidFill>
                  <a:schemeClr val="bg2">
                    <a:lumMod val="10000"/>
                  </a:schemeClr>
                </a:solidFill>
              </a:endParaRP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5851454" y="4366464"/>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indent="0">
              <a:buNone/>
            </a:pPr>
            <a:r>
              <a:rPr lang="it-IT" sz="1800" dirty="0"/>
              <a:t>✓ Definire obiettivi realistici e aspettative</a:t>
            </a:r>
            <a:br>
              <a:rPr lang="it-IT" sz="1800" dirty="0"/>
            </a:br>
            <a:r>
              <a:rPr lang="it-IT" sz="1800" dirty="0"/>
              <a:t>✓ Creare un ambiente positivo per l’apprendimento</a:t>
            </a:r>
            <a:endParaRPr lang="en-US" sz="1800" dirty="0"/>
          </a:p>
          <a:p>
            <a:endParaRPr lang="en-GB" dirty="0"/>
          </a:p>
        </p:txBody>
      </p:sp>
      <p:sp>
        <p:nvSpPr>
          <p:cNvPr id="4" name="TextBox 5">
            <a:extLst>
              <a:ext uri="{FF2B5EF4-FFF2-40B4-BE49-F238E27FC236}">
                <a16:creationId xmlns:a16="http://schemas.microsoft.com/office/drawing/2014/main" id="{905A97D7-82B0-92B0-4027-443967C49305}"/>
              </a:ext>
            </a:extLst>
          </p:cNvPr>
          <p:cNvSpPr txBox="1"/>
          <p:nvPr/>
        </p:nvSpPr>
        <p:spPr>
          <a:xfrm>
            <a:off x="575841" y="3533142"/>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1.2 </a:t>
            </a:r>
          </a:p>
        </p:txBody>
      </p:sp>
      <p:sp>
        <p:nvSpPr>
          <p:cNvPr id="28" name="TextBox 5">
            <a:extLst>
              <a:ext uri="{FF2B5EF4-FFF2-40B4-BE49-F238E27FC236}">
                <a16:creationId xmlns:a16="http://schemas.microsoft.com/office/drawing/2014/main" id="{49C1EDBD-7EF7-E0D6-28C2-3A6A61D0ED54}"/>
              </a:ext>
            </a:extLst>
          </p:cNvPr>
          <p:cNvSpPr txBox="1"/>
          <p:nvPr/>
        </p:nvSpPr>
        <p:spPr>
          <a:xfrm>
            <a:off x="6453470" y="1291629"/>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1.3 </a:t>
            </a:r>
          </a:p>
        </p:txBody>
      </p:sp>
      <p:sp>
        <p:nvSpPr>
          <p:cNvPr id="29" name="TextBox 5">
            <a:extLst>
              <a:ext uri="{FF2B5EF4-FFF2-40B4-BE49-F238E27FC236}">
                <a16:creationId xmlns:a16="http://schemas.microsoft.com/office/drawing/2014/main" id="{77095996-47C8-04F4-137A-09A0010E0BBD}"/>
              </a:ext>
            </a:extLst>
          </p:cNvPr>
          <p:cNvSpPr txBox="1"/>
          <p:nvPr/>
        </p:nvSpPr>
        <p:spPr>
          <a:xfrm>
            <a:off x="6421760" y="3367567"/>
            <a:ext cx="781703" cy="646331"/>
          </a:xfrm>
          <a:prstGeom prst="rect">
            <a:avLst/>
          </a:prstGeom>
          <a:noFill/>
        </p:spPr>
        <p:txBody>
          <a:bodyPr wrap="square" rtlCol="0">
            <a:spAutoFit/>
          </a:bodyPr>
          <a:lstStyle/>
          <a:p>
            <a:pPr algn="ctr"/>
            <a:r>
              <a:rPr lang="en-GB" b="1" dirty="0" err="1">
                <a:solidFill>
                  <a:schemeClr val="bg1"/>
                </a:solidFill>
              </a:rPr>
              <a:t>Unità</a:t>
            </a:r>
            <a:r>
              <a:rPr lang="en-GB" b="1" dirty="0">
                <a:solidFill>
                  <a:schemeClr val="bg1"/>
                </a:solidFill>
              </a:rPr>
              <a:t> 1.4</a:t>
            </a:r>
          </a:p>
        </p:txBody>
      </p:sp>
    </p:spTree>
    <p:extLst>
      <p:ext uri="{BB962C8B-B14F-4D97-AF65-F5344CB8AC3E}">
        <p14:creationId xmlns:p14="http://schemas.microsoft.com/office/powerpoint/2010/main" val="2375274840"/>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pPr>
              <a:buNone/>
            </a:pPr>
            <a:r>
              <a:rPr lang="it-IT" sz="1200" b="1" dirty="0"/>
              <a:t>Conoscenze</a:t>
            </a:r>
          </a:p>
          <a:p>
            <a:pPr>
              <a:buNone/>
            </a:pPr>
            <a:endParaRPr lang="it-IT" sz="1200" dirty="0"/>
          </a:p>
          <a:p>
            <a:pPr>
              <a:buNone/>
            </a:pPr>
            <a:r>
              <a:rPr lang="it-IT" sz="1200" dirty="0"/>
              <a:t>Saprai:</a:t>
            </a:r>
          </a:p>
          <a:p>
            <a:pPr>
              <a:buFont typeface="Arial" panose="020B0604020202020204" pitchFamily="34" charset="0"/>
              <a:buChar char="•"/>
            </a:pPr>
            <a:r>
              <a:rPr lang="it-IT" sz="1200" dirty="0"/>
              <a:t>Il valore dell’apprendimento permanente e i suoi benefici, in particolare dopo i 45 anni.</a:t>
            </a:r>
          </a:p>
          <a:p>
            <a:pPr>
              <a:buFont typeface="Arial" panose="020B0604020202020204" pitchFamily="34" charset="0"/>
              <a:buChar char="•"/>
            </a:pPr>
            <a:r>
              <a:rPr lang="it-IT" sz="1200" dirty="0"/>
              <a:t>Come una mentalità di crescita (vs. una mentalità fissa) influenza la tua capacità di apprendere con l’età.</a:t>
            </a:r>
          </a:p>
          <a:p>
            <a:pPr>
              <a:buFont typeface="Arial" panose="020B0604020202020204" pitchFamily="34" charset="0"/>
              <a:buChar char="•"/>
            </a:pPr>
            <a:r>
              <a:rPr lang="it-IT" sz="1200" dirty="0"/>
              <a:t>Le comuni barriere emotive all’apprendimento (paura, insicurezza).</a:t>
            </a:r>
          </a:p>
          <a:p>
            <a:pPr marL="228600" indent="0"/>
            <a:endParaRPr lang="it-IT" sz="1200" dirty="0"/>
          </a:p>
          <a:p>
            <a:pPr>
              <a:buNone/>
            </a:pPr>
            <a:r>
              <a:rPr lang="it-IT" sz="1200" b="1" dirty="0"/>
              <a:t>Abilità</a:t>
            </a:r>
          </a:p>
          <a:p>
            <a:pPr>
              <a:buNone/>
            </a:pPr>
            <a:r>
              <a:rPr lang="it-IT" sz="1200" dirty="0"/>
              <a:t>Sarai in grado di:</a:t>
            </a:r>
          </a:p>
          <a:p>
            <a:pPr>
              <a:buFont typeface="Arial" panose="020B0604020202020204" pitchFamily="34" charset="0"/>
              <a:buChar char="•"/>
            </a:pPr>
            <a:r>
              <a:rPr lang="it-IT" sz="1200" dirty="0"/>
              <a:t>Identificare e mettere in discussione le convinzioni limitanti sull’apprendimento e sull’invecchiamento.</a:t>
            </a:r>
          </a:p>
          <a:p>
            <a:pPr>
              <a:buFont typeface="Arial" panose="020B0604020202020204" pitchFamily="34" charset="0"/>
              <a:buChar char="•"/>
            </a:pPr>
            <a:r>
              <a:rPr lang="it-IT" sz="1200" dirty="0"/>
              <a:t>Analizzare i fattori interni/esterni che supportano o ostacolano i tuoi progressi.</a:t>
            </a:r>
          </a:p>
          <a:p>
            <a:pPr>
              <a:buFont typeface="Arial" panose="020B0604020202020204" pitchFamily="34" charset="0"/>
              <a:buChar char="•"/>
            </a:pPr>
            <a:r>
              <a:rPr lang="it-IT" sz="1200" dirty="0"/>
              <a:t>Sviluppare strategie per superare le barriere e creare una routine e un ambiente di apprendimento personale efficaci.</a:t>
            </a:r>
          </a:p>
          <a:p>
            <a:pPr>
              <a:buFont typeface="Arial" panose="020B0604020202020204" pitchFamily="34" charset="0"/>
              <a:buChar char="•"/>
            </a:pPr>
            <a:endParaRPr lang="it-IT" sz="1200" b="1" dirty="0"/>
          </a:p>
          <a:p>
            <a:pPr marL="228600" indent="0"/>
            <a:r>
              <a:rPr lang="it-IT" sz="1200" b="1" dirty="0"/>
              <a:t>Competenze</a:t>
            </a:r>
          </a:p>
          <a:p>
            <a:pPr marL="228600" indent="0"/>
            <a:r>
              <a:rPr lang="it-IT" sz="1200" dirty="0"/>
              <a:t>Sarai in grado di:</a:t>
            </a:r>
          </a:p>
          <a:p>
            <a:pPr>
              <a:buFont typeface="Arial" panose="020B0604020202020204" pitchFamily="34" charset="0"/>
              <a:buChar char="•"/>
            </a:pPr>
            <a:r>
              <a:rPr lang="it-IT" sz="1200" dirty="0"/>
              <a:t>Assumerti la responsabilità del tuo percorso di apprendimento e sviluppo personale.</a:t>
            </a:r>
          </a:p>
          <a:p>
            <a:pPr>
              <a:buFont typeface="Arial" panose="020B0604020202020204" pitchFamily="34" charset="0"/>
              <a:buChar char="•"/>
            </a:pPr>
            <a:r>
              <a:rPr lang="it-IT" sz="1200" dirty="0"/>
              <a:t>Automotivarti, mantenere resilienza e affrontare le sfide.</a:t>
            </a:r>
          </a:p>
          <a:p>
            <a:pPr>
              <a:buFont typeface="Arial" panose="020B0604020202020204" pitchFamily="34" charset="0"/>
              <a:buChar char="•"/>
            </a:pPr>
            <a:r>
              <a:rPr lang="it-IT" sz="1200" dirty="0"/>
              <a:t>Coltivare e gestire un ambiente di apprendimento proattivo per il successo a lungo termine.</a:t>
            </a:r>
          </a:p>
          <a:p>
            <a:endParaRPr lang="en-US" sz="1800" dirty="0"/>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it-IT" dirty="0"/>
              <a:t>Cosa Imparerai in Questo Modulo?</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8940340" cy="2947632"/>
          </a:xfrm>
        </p:spPr>
        <p:txBody>
          <a:bodyPr lIns="91440" tIns="45720" rIns="91440" bIns="45720" anchor="t"/>
          <a:lstStyle/>
          <a:p>
            <a:r>
              <a:rPr lang="it-IT" dirty="0"/>
              <a:t>UNITÀ 1.1: Abbracciare una Mentalità di Crescita</a:t>
            </a:r>
            <a:br>
              <a:rPr lang="it-IT" dirty="0"/>
            </a:br>
            <a:endParaRPr lang="it-IT" dirty="0"/>
          </a:p>
          <a:p>
            <a:r>
              <a:rPr lang="it-IT" sz="2400" b="0" dirty="0"/>
              <a:t>"Le nostre abilità, intelligenza e competenze possono essere sviluppate attraverso impegno, pratica e apprendimento"</a:t>
            </a:r>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it-IT" dirty="0"/>
              <a:t>Che cos’è la mentalità fissa?</a:t>
            </a: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0" y="740708"/>
            <a:ext cx="7282543" cy="5987349"/>
          </a:xfrm>
        </p:spPr>
        <p:txBody>
          <a:bodyPr lIns="91440" tIns="45720" rIns="91440" bIns="45720" anchor="t"/>
          <a:lstStyle/>
          <a:p>
            <a:pPr marL="0" indent="0">
              <a:buNone/>
            </a:pPr>
            <a:r>
              <a:rPr lang="it-IT" sz="1600" dirty="0"/>
              <a:t>Una </a:t>
            </a:r>
            <a:r>
              <a:rPr lang="it-IT" sz="1600" b="1" dirty="0"/>
              <a:t>mentalità fissa</a:t>
            </a:r>
            <a:r>
              <a:rPr lang="it-IT" sz="1600" dirty="0"/>
              <a:t> si ha quando una persona crede che la propria intelligenza e le proprie abilità siano fisse e non possano cambiare. Le persone con una mentalità fissa possono evitare le sfide, arrendersi facilmente e pensare che impegnarsi non serva a nulla. Spesso vedono gli errori come prove del fatto che non possono migliorare, invece che come occasioni per imparare e crescere.</a:t>
            </a:r>
            <a:endParaRPr lang="en-US" sz="1600" b="1" u="sng" dirty="0"/>
          </a:p>
          <a:p>
            <a:pPr marL="0" indent="0">
              <a:buNone/>
            </a:pPr>
            <a:r>
              <a:rPr lang="it-IT" b="1" u="sng" dirty="0"/>
              <a:t>Credenze e comportamenti:</a:t>
            </a:r>
            <a:endParaRPr lang="it-IT" u="sng" dirty="0"/>
          </a:p>
          <a:p>
            <a:pPr lvl="0" eaLnBrk="0" fontAlgn="base" hangingPunct="0">
              <a:lnSpc>
                <a:spcPct val="100000"/>
              </a:lnSpc>
              <a:spcBef>
                <a:spcPct val="0"/>
              </a:spcBef>
              <a:spcAft>
                <a:spcPct val="0"/>
              </a:spcAft>
              <a:buFont typeface="Wingdings" panose="05000000000000000000" pitchFamily="2" charset="2"/>
              <a:buChar char="v"/>
            </a:pPr>
            <a:endParaRPr lang="en-US" altLang="el-GR" sz="1600" b="1" u="sng" dirty="0"/>
          </a:p>
          <a:p>
            <a:pPr lvl="0" eaLnBrk="0" fontAlgn="base" hangingPunct="0">
              <a:lnSpc>
                <a:spcPct val="100000"/>
              </a:lnSpc>
              <a:spcBef>
                <a:spcPct val="0"/>
              </a:spcBef>
              <a:spcAft>
                <a:spcPct val="0"/>
              </a:spcAft>
              <a:buFont typeface="Wingdings" panose="05000000000000000000" pitchFamily="2" charset="2"/>
              <a:buChar char="v"/>
            </a:pPr>
            <a:r>
              <a:rPr lang="it-IT" sz="1600" b="1" dirty="0"/>
              <a:t>Evita le sfide</a:t>
            </a:r>
          </a:p>
          <a:p>
            <a:pPr marL="0" lvl="0" indent="0" eaLnBrk="0" fontAlgn="base" hangingPunct="0">
              <a:lnSpc>
                <a:spcPct val="100000"/>
              </a:lnSpc>
              <a:spcBef>
                <a:spcPct val="0"/>
              </a:spcBef>
              <a:spcAft>
                <a:spcPct val="0"/>
              </a:spcAft>
              <a:buNone/>
            </a:pPr>
            <a:r>
              <a:rPr lang="el-GR" altLang="el-GR" sz="1600" dirty="0"/>
              <a:t>→ </a:t>
            </a:r>
            <a:r>
              <a:rPr lang="it-IT" sz="1600" dirty="0"/>
              <a:t>Le persone con mentalità fissa temono il fallimento, quindi tendono a evitare compiti che sembrano difficili.</a:t>
            </a:r>
            <a:endParaRPr lang="el-GR" altLang="el-GR" sz="1600" dirty="0"/>
          </a:p>
          <a:p>
            <a:pPr lvl="0" eaLnBrk="0" fontAlgn="base" hangingPunct="0">
              <a:lnSpc>
                <a:spcPct val="100000"/>
              </a:lnSpc>
              <a:spcBef>
                <a:spcPct val="0"/>
              </a:spcBef>
              <a:spcAft>
                <a:spcPct val="0"/>
              </a:spcAft>
              <a:buFont typeface="Wingdings" panose="05000000000000000000" pitchFamily="2" charset="2"/>
              <a:buChar char="v"/>
            </a:pPr>
            <a:r>
              <a:rPr lang="it-IT" sz="1600" b="1" dirty="0"/>
              <a:t>Si arrende facilmente</a:t>
            </a:r>
          </a:p>
          <a:p>
            <a:pPr marL="0" lvl="0" indent="0" eaLnBrk="0" fontAlgn="base" hangingPunct="0">
              <a:lnSpc>
                <a:spcPct val="100000"/>
              </a:lnSpc>
              <a:spcBef>
                <a:spcPct val="0"/>
              </a:spcBef>
              <a:spcAft>
                <a:spcPct val="0"/>
              </a:spcAft>
              <a:buNone/>
            </a:pPr>
            <a:r>
              <a:rPr lang="el-GR" altLang="el-GR" sz="1600" dirty="0"/>
              <a:t>→ </a:t>
            </a:r>
            <a:r>
              <a:rPr lang="it-IT" sz="1600" dirty="0"/>
              <a:t>Di fronte agli ostacoli, perdono rapidamente la motivazione perché credono che l’impegno non possa cambiare le loro capacità.</a:t>
            </a:r>
            <a:endParaRPr lang="el-GR" altLang="el-GR" sz="1600" b="1" dirty="0"/>
          </a:p>
          <a:p>
            <a:pPr lvl="0" eaLnBrk="0" fontAlgn="base" hangingPunct="0">
              <a:lnSpc>
                <a:spcPct val="100000"/>
              </a:lnSpc>
              <a:spcBef>
                <a:spcPct val="0"/>
              </a:spcBef>
              <a:spcAft>
                <a:spcPct val="0"/>
              </a:spcAft>
              <a:buFont typeface="Wingdings" panose="05000000000000000000" pitchFamily="2" charset="2"/>
              <a:buChar char="v"/>
            </a:pPr>
            <a:r>
              <a:rPr lang="it-IT" sz="1600" b="1" dirty="0"/>
              <a:t>Considera lo sforzo inutile</a:t>
            </a:r>
          </a:p>
          <a:p>
            <a:pPr marL="0" lvl="0" indent="0" eaLnBrk="0" fontAlgn="base" hangingPunct="0">
              <a:lnSpc>
                <a:spcPct val="100000"/>
              </a:lnSpc>
              <a:spcBef>
                <a:spcPct val="0"/>
              </a:spcBef>
              <a:spcAft>
                <a:spcPct val="0"/>
              </a:spcAft>
              <a:buNone/>
            </a:pPr>
            <a:r>
              <a:rPr lang="el-GR" altLang="el-GR" sz="1600" dirty="0"/>
              <a:t>→ </a:t>
            </a:r>
            <a:r>
              <a:rPr lang="it-IT" sz="1600" dirty="0"/>
              <a:t>Lo sforzo è visto come superfluo o inefficace, poiché il talento è considerato</a:t>
            </a:r>
          </a:p>
          <a:p>
            <a:pPr marL="0" lvl="0" indent="0" eaLnBrk="0" fontAlgn="base" hangingPunct="0">
              <a:lnSpc>
                <a:spcPct val="100000"/>
              </a:lnSpc>
              <a:spcBef>
                <a:spcPct val="0"/>
              </a:spcBef>
              <a:spcAft>
                <a:spcPct val="0"/>
              </a:spcAft>
              <a:buNone/>
            </a:pPr>
            <a:r>
              <a:rPr lang="it-IT" sz="1600" dirty="0"/>
              <a:t> “fisso”.</a:t>
            </a:r>
            <a:endParaRPr lang="el-GR" altLang="el-GR" sz="1600" dirty="0"/>
          </a:p>
          <a:p>
            <a:pPr lvl="0" eaLnBrk="0" fontAlgn="base" hangingPunct="0">
              <a:lnSpc>
                <a:spcPct val="100000"/>
              </a:lnSpc>
              <a:spcBef>
                <a:spcPct val="0"/>
              </a:spcBef>
              <a:spcAft>
                <a:spcPct val="0"/>
              </a:spcAft>
              <a:buFont typeface="Wingdings" panose="05000000000000000000" pitchFamily="2" charset="2"/>
              <a:buChar char="v"/>
            </a:pPr>
            <a:r>
              <a:rPr lang="it-IT" sz="1600" b="1" dirty="0"/>
              <a:t>Ignora i feedback</a:t>
            </a:r>
          </a:p>
          <a:p>
            <a:pPr marL="0" lvl="0" indent="0" eaLnBrk="0" fontAlgn="base" hangingPunct="0">
              <a:lnSpc>
                <a:spcPct val="100000"/>
              </a:lnSpc>
              <a:spcBef>
                <a:spcPct val="0"/>
              </a:spcBef>
              <a:spcAft>
                <a:spcPct val="0"/>
              </a:spcAft>
              <a:buNone/>
            </a:pPr>
            <a:r>
              <a:rPr lang="el-GR" altLang="el-GR" sz="1600" dirty="0"/>
              <a:t>→ </a:t>
            </a:r>
            <a:r>
              <a:rPr lang="it-IT" sz="1600" dirty="0"/>
              <a:t>I feedback o le critiche costruttive sono spesso percepiti come un attacco personale, invece che come un aiuto.</a:t>
            </a:r>
            <a:endParaRPr lang="el-GR" altLang="el-GR" sz="1600" dirty="0"/>
          </a:p>
          <a:p>
            <a:pPr lvl="0" eaLnBrk="0" fontAlgn="base" hangingPunct="0">
              <a:lnSpc>
                <a:spcPct val="100000"/>
              </a:lnSpc>
              <a:spcBef>
                <a:spcPct val="0"/>
              </a:spcBef>
              <a:spcAft>
                <a:spcPct val="0"/>
              </a:spcAft>
              <a:buFont typeface="Wingdings" panose="05000000000000000000" pitchFamily="2" charset="2"/>
              <a:buChar char="v"/>
            </a:pPr>
            <a:r>
              <a:rPr lang="it-IT" sz="1600" b="1" dirty="0"/>
              <a:t>Interpreta gli errori come fallimenti</a:t>
            </a:r>
          </a:p>
          <a:p>
            <a:pPr marL="0" lvl="0" indent="0" eaLnBrk="0" fontAlgn="base" hangingPunct="0">
              <a:lnSpc>
                <a:spcPct val="100000"/>
              </a:lnSpc>
              <a:spcBef>
                <a:spcPct val="0"/>
              </a:spcBef>
              <a:spcAft>
                <a:spcPct val="0"/>
              </a:spcAft>
              <a:buNone/>
            </a:pPr>
            <a:r>
              <a:rPr lang="el-GR" altLang="el-GR" sz="1600" dirty="0"/>
              <a:t>→ </a:t>
            </a:r>
            <a:r>
              <a:rPr lang="it-IT" sz="1600" dirty="0"/>
              <a:t>Gli errori sono visti come prova di mancanza di abilità, piuttosto che come opportunità di apprendimento.</a:t>
            </a:r>
            <a:endParaRPr lang="en-150" sz="1600" dirty="0"/>
          </a:p>
          <a:p>
            <a:pPr eaLnBrk="0" fontAlgn="base" hangingPunct="0">
              <a:spcBef>
                <a:spcPct val="0"/>
              </a:spcBef>
              <a:spcAft>
                <a:spcPct val="0"/>
              </a:spcAft>
              <a:buFont typeface="Wingdings" panose="05000000000000000000" pitchFamily="2" charset="2"/>
              <a:buChar char="v"/>
            </a:pPr>
            <a:r>
              <a:rPr lang="it-IT" sz="1600" b="1" dirty="0"/>
              <a:t>Si sente minacciato dal successo altrui</a:t>
            </a:r>
          </a:p>
          <a:p>
            <a:pPr marL="0" indent="0" eaLnBrk="0" fontAlgn="base" hangingPunct="0">
              <a:spcBef>
                <a:spcPct val="0"/>
              </a:spcBef>
              <a:spcAft>
                <a:spcPct val="0"/>
              </a:spcAft>
              <a:buNone/>
            </a:pPr>
            <a:r>
              <a:rPr lang="el-GR" altLang="el-GR" sz="1600" dirty="0"/>
              <a:t>→</a:t>
            </a:r>
            <a:r>
              <a:rPr lang="it-IT" sz="1600" dirty="0"/>
              <a:t>Vedere altri avere successo può far sentire inferiori le persone con mentalità fissa.</a:t>
            </a:r>
            <a:endParaRPr lang="en-US" altLang="el-GR" sz="1600" b="1" u="sng" dirty="0"/>
          </a:p>
          <a:p>
            <a:pPr marL="0" indent="0">
              <a:buNone/>
            </a:pPr>
            <a:endParaRPr lang="en-US" altLang="el-GR" sz="1600" b="1" u="sng" dirty="0"/>
          </a:p>
          <a:p>
            <a:pPr marL="0" indent="0">
              <a:buNone/>
            </a:pPr>
            <a:endParaRPr lang="en-US" altLang="el-GR" sz="1600" b="1" u="sng" dirty="0"/>
          </a:p>
          <a:p>
            <a:pPr marL="0" indent="0">
              <a:buNone/>
            </a:pPr>
            <a:endParaRPr lang="en-US"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362081" y="0"/>
            <a:ext cx="9696319" cy="908430"/>
          </a:xfrm>
        </p:spPr>
        <p:txBody>
          <a:bodyPr/>
          <a:lstStyle/>
          <a:p>
            <a:r>
              <a:rPr lang="it-IT" dirty="0"/>
              <a:t>Che cos’è la mentalità di crescita?</a:t>
            </a:r>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212272" y="427350"/>
            <a:ext cx="9623273" cy="6709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nSpc>
                <a:spcPct val="100000"/>
              </a:lnSpc>
              <a:spcBef>
                <a:spcPct val="0"/>
              </a:spcBef>
              <a:spcAft>
                <a:spcPct val="0"/>
              </a:spcAft>
              <a:buClrTx/>
              <a:buNone/>
            </a:pPr>
            <a:r>
              <a:rPr lang="it-IT" sz="1600" dirty="0"/>
              <a:t>Una </a:t>
            </a:r>
            <a:r>
              <a:rPr lang="it-IT" sz="1600" b="1" dirty="0"/>
              <a:t>mentalità di crescita</a:t>
            </a:r>
            <a:r>
              <a:rPr lang="it-IT" sz="1600" dirty="0"/>
              <a:t> è la convinzione che abilità, intelligenza e competenze non siano tratti fissi, ma possano essere sviluppati attraverso impegno, pratica e strategie di apprendimento efficaci. Le persone con una mentalità di crescita vedono le sfide come opportunità per migliorare, considerano gli errori come feedback preziosi e dimostrano maggiore perseveranza di fronte alle difficoltà.</a:t>
            </a:r>
            <a:endParaRPr lang="en-US" altLang="el-GR" sz="1600" b="1" u="sng" dirty="0"/>
          </a:p>
          <a:p>
            <a:pPr marL="0" lvl="0" indent="0" eaLnBrk="0" fontAlgn="base" hangingPunct="0">
              <a:lnSpc>
                <a:spcPct val="100000"/>
              </a:lnSpc>
              <a:spcBef>
                <a:spcPct val="0"/>
              </a:spcBef>
              <a:spcAft>
                <a:spcPct val="0"/>
              </a:spcAft>
              <a:buClrTx/>
              <a:buNone/>
            </a:pPr>
            <a:endParaRPr lang="en-US" altLang="el-GR" sz="1600" b="1" u="sng" dirty="0"/>
          </a:p>
          <a:p>
            <a:pPr marL="0" indent="0">
              <a:lnSpc>
                <a:spcPct val="100000"/>
              </a:lnSpc>
              <a:spcBef>
                <a:spcPct val="0"/>
              </a:spcBef>
              <a:spcAft>
                <a:spcPct val="0"/>
              </a:spcAft>
              <a:buNone/>
            </a:pPr>
            <a:r>
              <a:rPr lang="it-IT" sz="1600" b="1" u="sng" dirty="0"/>
              <a:t>Credenze e comportamenti:</a:t>
            </a:r>
          </a:p>
          <a:p>
            <a:pPr marL="0" indent="0">
              <a:lnSpc>
                <a:spcPct val="100000"/>
              </a:lnSpc>
              <a:spcBef>
                <a:spcPct val="0"/>
              </a:spcBef>
              <a:spcAft>
                <a:spcPct val="0"/>
              </a:spcAft>
              <a:buNone/>
            </a:pPr>
            <a:endParaRPr lang="en-US" altLang="el-GR" sz="1600" b="1" u="sng" dirty="0"/>
          </a:p>
          <a:p>
            <a:pPr eaLnBrk="0" fontAlgn="base" hangingPunct="0">
              <a:lnSpc>
                <a:spcPct val="100000"/>
              </a:lnSpc>
              <a:spcBef>
                <a:spcPct val="0"/>
              </a:spcBef>
              <a:spcAft>
                <a:spcPct val="0"/>
              </a:spcAft>
              <a:buFont typeface="Wingdings" panose="05000000000000000000" pitchFamily="2" charset="2"/>
              <a:buChar char="v"/>
            </a:pPr>
            <a:r>
              <a:rPr lang="it-IT" sz="1600" b="1" dirty="0"/>
              <a:t>Le abilità possono svilupparsi con l’impegno</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Le competenze e l’intelligenza non sono fisse, crescono con la pratica </a:t>
            </a:r>
          </a:p>
          <a:p>
            <a:pPr marL="0" indent="0" eaLnBrk="0" fontAlgn="base" hangingPunct="0">
              <a:lnSpc>
                <a:spcPct val="100000"/>
              </a:lnSpc>
              <a:spcBef>
                <a:spcPct val="0"/>
              </a:spcBef>
              <a:spcAft>
                <a:spcPct val="0"/>
              </a:spcAft>
              <a:buNone/>
            </a:pPr>
            <a:r>
              <a:rPr lang="it-IT" sz="1600" dirty="0"/>
              <a:t>             e l’apprendimento.</a:t>
            </a:r>
            <a:endParaRPr kumimoji="0" lang="en-US" altLang="el-GR"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pPr>
            <a:r>
              <a:rPr lang="it-IT" sz="1600" b="1" dirty="0"/>
              <a:t>Accoglie le sfide</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a:t>
            </a:r>
            <a:r>
              <a:rPr lang="en-US" sz="1600" dirty="0"/>
              <a:t> </a:t>
            </a:r>
            <a:r>
              <a:rPr lang="it-IT" sz="1600" dirty="0"/>
              <a:t>Le situazioni difficili aiutano a migliorare, invece di essere qualcosa da </a:t>
            </a:r>
          </a:p>
          <a:p>
            <a:pPr marL="0" indent="0" eaLnBrk="0" fontAlgn="base" hangingPunct="0">
              <a:lnSpc>
                <a:spcPct val="100000"/>
              </a:lnSpc>
              <a:spcBef>
                <a:spcPct val="0"/>
              </a:spcBef>
              <a:spcAft>
                <a:spcPct val="0"/>
              </a:spcAft>
              <a:buNone/>
            </a:pPr>
            <a:r>
              <a:rPr lang="it-IT" sz="1600" dirty="0"/>
              <a:t>             temere.</a:t>
            </a:r>
            <a:endParaRPr lang="en-US" sz="1600" dirty="0"/>
          </a:p>
          <a:p>
            <a:pPr eaLnBrk="0" fontAlgn="base" hangingPunct="0">
              <a:lnSpc>
                <a:spcPct val="100000"/>
              </a:lnSpc>
              <a:spcBef>
                <a:spcPct val="0"/>
              </a:spcBef>
              <a:spcAft>
                <a:spcPct val="0"/>
              </a:spcAft>
              <a:buFont typeface="Wingdings" panose="05000000000000000000" pitchFamily="2" charset="2"/>
              <a:buChar char="v"/>
            </a:pPr>
            <a:r>
              <a:rPr lang="it-IT" sz="1600" b="1" dirty="0"/>
              <a:t>Considera gli errori come opportunità</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Gli errori sono feedback per migliorare, non segni di fallimento.</a:t>
            </a:r>
            <a:endParaRPr kumimoji="0" lang="it-IT" altLang="el-GR"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pPr>
            <a:r>
              <a:rPr lang="it-IT" sz="1600" b="1" dirty="0"/>
              <a:t>Resilienza e perseveranza</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Continua ad andare avanti nei momenti difficili, rafforzando le capacità di </a:t>
            </a:r>
          </a:p>
          <a:p>
            <a:pPr marL="0" indent="0" eaLnBrk="0" fontAlgn="base" hangingPunct="0">
              <a:lnSpc>
                <a:spcPct val="100000"/>
              </a:lnSpc>
              <a:spcBef>
                <a:spcPct val="0"/>
              </a:spcBef>
              <a:spcAft>
                <a:spcPct val="0"/>
              </a:spcAft>
              <a:buNone/>
            </a:pPr>
            <a:r>
              <a:rPr lang="it-IT" sz="1600" dirty="0"/>
              <a:t>             </a:t>
            </a:r>
            <a:r>
              <a:rPr lang="it-IT" sz="1600" dirty="0" err="1"/>
              <a:t>problem</a:t>
            </a:r>
            <a:r>
              <a:rPr lang="it-IT" sz="1600" dirty="0"/>
              <a:t> solving.</a:t>
            </a:r>
            <a:endParaRPr kumimoji="0" lang="en-US" altLang="el-GR" sz="1600" b="0" i="0" u="none" strike="noStrike" cap="none" normalizeH="0" baseline="0" dirty="0">
              <a:ln>
                <a:noFill/>
              </a:ln>
              <a:solidFill>
                <a:schemeClr val="tx1"/>
              </a:solidFill>
              <a:effectLst/>
            </a:endParaRPr>
          </a:p>
          <a:p>
            <a:pPr lvl="0" eaLnBrk="0" fontAlgn="base" hangingPunct="0">
              <a:lnSpc>
                <a:spcPct val="100000"/>
              </a:lnSpc>
              <a:spcBef>
                <a:spcPct val="0"/>
              </a:spcBef>
              <a:spcAft>
                <a:spcPct val="0"/>
              </a:spcAft>
              <a:buFont typeface="Wingdings" panose="05000000000000000000" pitchFamily="2" charset="2"/>
              <a:buChar char="v"/>
            </a:pPr>
            <a:r>
              <a:rPr lang="it-IT" sz="1600" b="1" dirty="0"/>
              <a:t>Curiosità e motivazione</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Stimola a fare domande ed esplorare nuove conoscenze.</a:t>
            </a:r>
          </a:p>
          <a:p>
            <a:pPr lvl="0" eaLnBrk="0" fontAlgn="base" hangingPunct="0">
              <a:lnSpc>
                <a:spcPct val="100000"/>
              </a:lnSpc>
              <a:spcBef>
                <a:spcPct val="0"/>
              </a:spcBef>
              <a:spcAft>
                <a:spcPct val="0"/>
              </a:spcAft>
              <a:buFont typeface="Wingdings" panose="05000000000000000000" pitchFamily="2" charset="2"/>
              <a:buChar char="v"/>
            </a:pPr>
            <a:r>
              <a:rPr lang="it-IT" sz="1600" b="1" dirty="0"/>
              <a:t>Risultati migliori</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Collegati a maggiori successi e traguardi raggiunti.</a:t>
            </a:r>
          </a:p>
          <a:p>
            <a:pPr lvl="0" eaLnBrk="0" fontAlgn="base" hangingPunct="0">
              <a:lnSpc>
                <a:spcPct val="100000"/>
              </a:lnSpc>
              <a:spcBef>
                <a:spcPct val="0"/>
              </a:spcBef>
              <a:spcAft>
                <a:spcPct val="0"/>
              </a:spcAft>
              <a:buFont typeface="Wingdings" panose="05000000000000000000" pitchFamily="2" charset="2"/>
              <a:buChar char="v"/>
            </a:pPr>
            <a:r>
              <a:rPr lang="it-IT" sz="1600" b="1" dirty="0"/>
              <a:t>Stress ridotto e minor paura del fallimento</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L’attenzione è sul progresso, non sulla perfezione.</a:t>
            </a:r>
          </a:p>
          <a:p>
            <a:pPr lvl="0" eaLnBrk="0" fontAlgn="base" hangingPunct="0">
              <a:lnSpc>
                <a:spcPct val="100000"/>
              </a:lnSpc>
              <a:spcBef>
                <a:spcPct val="0"/>
              </a:spcBef>
              <a:spcAft>
                <a:spcPct val="0"/>
              </a:spcAft>
              <a:buFont typeface="Wingdings" panose="05000000000000000000" pitchFamily="2" charset="2"/>
              <a:buChar char="v"/>
            </a:pPr>
            <a:r>
              <a:rPr lang="it-IT" sz="1600" b="1" dirty="0"/>
              <a:t>Apprendimento continuo</a:t>
            </a:r>
            <a:br>
              <a:rPr kumimoji="0" lang="el-GR" altLang="el-GR" sz="1600" b="0" i="0" u="none" strike="noStrike" cap="none" normalizeH="0" baseline="0" dirty="0">
                <a:ln>
                  <a:noFill/>
                </a:ln>
                <a:solidFill>
                  <a:schemeClr val="tx1"/>
                </a:solidFill>
                <a:effectLst/>
              </a:rPr>
            </a:br>
            <a:r>
              <a:rPr kumimoji="0" lang="el-GR" altLang="el-GR" sz="1600" b="0" i="0" u="none" strike="noStrike" cap="none" normalizeH="0" baseline="0" dirty="0">
                <a:ln>
                  <a:noFill/>
                </a:ln>
                <a:solidFill>
                  <a:schemeClr val="tx1"/>
                </a:solidFill>
                <a:effectLst/>
              </a:rPr>
              <a:t>→ </a:t>
            </a:r>
            <a:r>
              <a:rPr lang="it-IT" sz="1600" dirty="0"/>
              <a:t>Capacità di adattarsi ai cambiamenti in campi in rapida evoluzione.</a:t>
            </a:r>
            <a:br>
              <a:rPr kumimoji="0" lang="el-GR" altLang="el-GR" sz="1400" b="0" i="0" u="none" strike="noStrike" cap="none" normalizeH="0" baseline="0" dirty="0">
                <a:ln>
                  <a:noFill/>
                </a:ln>
                <a:solidFill>
                  <a:schemeClr val="tx1"/>
                </a:solidFill>
                <a:effectLst/>
              </a:rPr>
            </a:br>
            <a:endParaRPr kumimoji="0" lang="el-GR" altLang="el-GR"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175021" y="253012"/>
            <a:ext cx="6213764" cy="800395"/>
          </a:xfrm>
        </p:spPr>
        <p:txBody>
          <a:bodyPr>
            <a:normAutofit/>
          </a:bodyPr>
          <a:lstStyle/>
          <a:p>
            <a:r>
              <a:rPr lang="it-IT" sz="3600" dirty="0"/>
              <a:t>Quali sono le differenze?</a:t>
            </a:r>
          </a:p>
          <a:p>
            <a:endParaRPr lang="en-GB"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lang="en-150" sz="1600" dirty="0"/>
          </a:p>
          <a:p>
            <a:endParaRPr lang="en-150" sz="1600" dirty="0"/>
          </a:p>
          <a:p>
            <a:r>
              <a:rPr lang="it-IT" sz="1600" dirty="0"/>
              <a:t>Confrontare le due mentalità mostra quanto sia importante una </a:t>
            </a:r>
            <a:r>
              <a:rPr lang="it-IT" sz="1600" b="1" dirty="0"/>
              <a:t>mentalità di crescita</a:t>
            </a:r>
            <a:r>
              <a:rPr lang="it-IT" sz="1600" dirty="0"/>
              <a:t> per lo sviluppo personale. Aiuta le persone a continuare ad apprendere e a migliorare in ogni fase della vita. Questo è particolarmente importante per l’</a:t>
            </a:r>
            <a:r>
              <a:rPr lang="it-IT" sz="1600" b="1" dirty="0"/>
              <a:t>apprendimento permanente</a:t>
            </a:r>
            <a:r>
              <a:rPr lang="it-IT" sz="1600" dirty="0"/>
              <a:t>, che è l’obiettivo principale del Progetto </a:t>
            </a:r>
            <a:r>
              <a:rPr lang="it-IT" sz="1600" b="1" dirty="0"/>
              <a:t>HERA</a:t>
            </a:r>
            <a:r>
              <a:rPr lang="it-IT" sz="1600" dirty="0"/>
              <a:t>. Credere che competenze e abilità possano crescere con l’impegno incoraggia l’apprendimento, il miglioramento e la partecipazione attiva durante tutta la vita.</a:t>
            </a:r>
          </a:p>
          <a:p>
            <a:r>
              <a:rPr lang="it-IT" sz="1600" dirty="0"/>
              <a:t>In quale delle due ti riconosci di più? </a:t>
            </a:r>
            <a:r>
              <a:rPr lang="it-IT" sz="1600" b="1" dirty="0"/>
              <a:t>Analizza te stesso e scegli quella in cui ti identifichi maggiormente, pensando a esempi concreti della tua vita che dimostrino la tua scelta.</a:t>
            </a:r>
            <a:endParaRPr lang="it-IT" sz="1600" dirty="0"/>
          </a:p>
          <a:p>
            <a:endParaRPr lang="el-GR"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en-US"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331604067"/>
              </p:ext>
            </p:extLst>
          </p:nvPr>
        </p:nvGraphicFramePr>
        <p:xfrm>
          <a:off x="6735029" y="1053407"/>
          <a:ext cx="5281950" cy="5498743"/>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99951">
                <a:tc>
                  <a:txBody>
                    <a:bodyPr/>
                    <a:lstStyle/>
                    <a:p>
                      <a:pPr algn="ctr"/>
                      <a:r>
                        <a:rPr lang="it-IT" sz="1600" dirty="0"/>
                        <a:t>Mentalità fissa</a:t>
                      </a:r>
                      <a:endParaRPr lang="el-GR" sz="1600" dirty="0">
                        <a:latin typeface="+mj-lt"/>
                      </a:endParaRPr>
                    </a:p>
                  </a:txBody>
                  <a:tcPr>
                    <a:solidFill>
                      <a:srgbClr val="E95426"/>
                    </a:solidFill>
                  </a:tcPr>
                </a:tc>
                <a:tc>
                  <a:txBody>
                    <a:bodyPr/>
                    <a:lstStyle/>
                    <a:p>
                      <a:pPr algn="ctr">
                        <a:buNone/>
                      </a:pPr>
                      <a:r>
                        <a:rPr lang="it-IT" sz="1600" b="1" dirty="0"/>
                        <a:t>Mentalità</a:t>
                      </a:r>
                      <a:r>
                        <a:rPr lang="it-IT" b="1" dirty="0"/>
                        <a:t> </a:t>
                      </a:r>
                      <a:r>
                        <a:rPr lang="it-IT" sz="1600" b="1" dirty="0"/>
                        <a:t>di crescita</a:t>
                      </a:r>
                      <a:endParaRPr lang="it-IT" dirty="0"/>
                    </a:p>
                  </a:txBody>
                  <a:tcPr>
                    <a:solidFill>
                      <a:srgbClr val="E95426"/>
                    </a:solidFill>
                  </a:tcPr>
                </a:tc>
                <a:extLst>
                  <a:ext uri="{0D108BD9-81ED-4DB2-BD59-A6C34878D82A}">
                    <a16:rowId xmlns:a16="http://schemas.microsoft.com/office/drawing/2014/main" val="2207417163"/>
                  </a:ext>
                </a:extLst>
              </a:tr>
              <a:tr h="1275778">
                <a:tc>
                  <a:txBody>
                    <a:bodyPr/>
                    <a:lstStyle/>
                    <a:p>
                      <a:pPr marL="285750" indent="-285750" algn="l">
                        <a:buFont typeface="Arial" panose="020B0604020202020204" pitchFamily="34" charset="0"/>
                        <a:buChar char="•"/>
                      </a:pPr>
                      <a:r>
                        <a:rPr lang="it-IT" sz="1600" dirty="0">
                          <a:solidFill>
                            <a:schemeClr val="bg1"/>
                          </a:solidFill>
                        </a:rPr>
                        <a:t>Crede che abilità e intelligenza siano fisse.</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it-IT" sz="1600" dirty="0">
                          <a:solidFill>
                            <a:schemeClr val="bg1"/>
                          </a:solidFill>
                        </a:rPr>
                        <a:t>Crede che abilità e competenze possano svilupparsi con impegno e apprendimento.</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2010190960"/>
                  </a:ext>
                </a:extLst>
              </a:tr>
              <a:tr h="1223618">
                <a:tc>
                  <a:txBody>
                    <a:bodyPr/>
                    <a:lstStyle/>
                    <a:p>
                      <a:pPr marL="285750" indent="-285750" algn="l">
                        <a:buFont typeface="Arial" panose="020B0604020202020204" pitchFamily="34" charset="0"/>
                        <a:buChar char="•"/>
                      </a:pPr>
                      <a:r>
                        <a:rPr lang="it-IT" sz="1600" dirty="0">
                          <a:solidFill>
                            <a:schemeClr val="bg1"/>
                          </a:solidFill>
                        </a:rPr>
                        <a:t>Evita le sfide per paura del fallimento</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it-IT" sz="1600" dirty="0">
                          <a:solidFill>
                            <a:schemeClr val="bg1"/>
                          </a:solidFill>
                        </a:rPr>
                        <a:t>Accoglie le sfide come opportunità di miglioramento.</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295927434"/>
                  </a:ext>
                </a:extLst>
              </a:tr>
              <a:tr h="1275778">
                <a:tc>
                  <a:txBody>
                    <a:bodyPr/>
                    <a:lstStyle/>
                    <a:p>
                      <a:pPr marL="285750" indent="-285750" algn="l">
                        <a:buFont typeface="Arial" panose="020B0604020202020204" pitchFamily="34" charset="0"/>
                        <a:buChar char="•"/>
                      </a:pPr>
                      <a:r>
                        <a:rPr lang="it-IT" sz="1600" dirty="0">
                          <a:solidFill>
                            <a:schemeClr val="bg1"/>
                          </a:solidFill>
                        </a:rPr>
                        <a:t>Vede gli errori come prova dei propri limiti.</a:t>
                      </a:r>
                      <a:endParaRPr lang="el-GR" sz="1600" dirty="0">
                        <a:solidFill>
                          <a:schemeClr val="bg1"/>
                        </a:solidFill>
                        <a:latin typeface="+mj-lt"/>
                      </a:endParaRPr>
                    </a:p>
                  </a:txBody>
                  <a:tcPr>
                    <a:solidFill>
                      <a:srgbClr val="E280AC"/>
                    </a:solidFill>
                  </a:tcPr>
                </a:tc>
                <a:tc>
                  <a:txBody>
                    <a:bodyPr/>
                    <a:lstStyle/>
                    <a:p>
                      <a:pPr marL="285750" indent="-285750">
                        <a:buFont typeface="Arial" panose="020B0604020202020204" pitchFamily="34" charset="0"/>
                        <a:buChar char="•"/>
                      </a:pPr>
                      <a:r>
                        <a:rPr lang="it-IT" sz="1600" dirty="0">
                          <a:solidFill>
                            <a:schemeClr val="bg1"/>
                          </a:solidFill>
                        </a:rPr>
                        <a:t>Considera gli errori come lezioni preziose.</a:t>
                      </a:r>
                    </a:p>
                  </a:txBody>
                  <a:tcPr anchor="ctr">
                    <a:solidFill>
                      <a:srgbClr val="E280AC"/>
                    </a:solidFill>
                  </a:tcPr>
                </a:tc>
                <a:extLst>
                  <a:ext uri="{0D108BD9-81ED-4DB2-BD59-A6C34878D82A}">
                    <a16:rowId xmlns:a16="http://schemas.microsoft.com/office/drawing/2014/main" val="1433133062"/>
                  </a:ext>
                </a:extLst>
              </a:tr>
              <a:tr h="1223618">
                <a:tc>
                  <a:txBody>
                    <a:bodyPr/>
                    <a:lstStyle/>
                    <a:p>
                      <a:pPr marL="285750" indent="-285750" algn="l">
                        <a:buFont typeface="Arial" panose="020B0604020202020204" pitchFamily="34" charset="0"/>
                        <a:buChar char="•"/>
                      </a:pPr>
                      <a:r>
                        <a:rPr lang="it-IT" sz="1600" dirty="0">
                          <a:solidFill>
                            <a:schemeClr val="bg1"/>
                          </a:solidFill>
                        </a:rPr>
                        <a:t>Si arrende facilmente di fronte alle difficoltà.</a:t>
                      </a:r>
                      <a:endParaRPr lang="el-GR" sz="1600" dirty="0">
                        <a:solidFill>
                          <a:schemeClr val="bg1"/>
                        </a:solidFill>
                        <a:latin typeface="+mj-lt"/>
                      </a:endParaRPr>
                    </a:p>
                  </a:txBody>
                  <a:tcPr>
                    <a:solidFill>
                      <a:srgbClr val="E280AC"/>
                    </a:solidFill>
                  </a:tcPr>
                </a:tc>
                <a:tc>
                  <a:txBody>
                    <a:bodyPr/>
                    <a:lstStyle/>
                    <a:p>
                      <a:pPr marL="285750" indent="-285750">
                        <a:buFont typeface="Arial" panose="020B0604020202020204" pitchFamily="34" charset="0"/>
                        <a:buChar char="•"/>
                      </a:pPr>
                      <a:r>
                        <a:rPr lang="it-IT" sz="1600" dirty="0">
                          <a:solidFill>
                            <a:schemeClr val="bg1"/>
                          </a:solidFill>
                        </a:rPr>
                        <a:t>Persevera attraverso gli ostacoli con resilienza.</a:t>
                      </a:r>
                    </a:p>
                  </a:txBody>
                  <a:tcPr anchor="ct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8" y="177336"/>
            <a:ext cx="11592791" cy="548245"/>
          </a:xfrm>
        </p:spPr>
        <p:txBody>
          <a:bodyPr/>
          <a:lstStyle/>
          <a:p>
            <a:r>
              <a:rPr lang="it-IT" dirty="0"/>
              <a:t>L’impatto delle convinzioni sull’invecchiamento nell’apprendimento</a:t>
            </a:r>
            <a:endParaRPr lang="en-GB" noProof="0" dirty="0"/>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949257"/>
            <a:ext cx="11086311" cy="5731405"/>
          </a:xfrm>
        </p:spPr>
        <p:txBody>
          <a:bodyPr lIns="91440" tIns="45720" rIns="91440" bIns="45720" anchor="t"/>
          <a:lstStyle/>
          <a:p>
            <a:r>
              <a:rPr lang="it-IT" dirty="0"/>
              <a:t>Le convinzioni sull’invecchiamento possono influenzare fortemente il modo in cui le persone apprendono nelle diverse fasi della vita. Se gli individui si lasciano condizionare da tali convinzioni, possono limitare le proprie opportunità di crescita e apprendimento.</a:t>
            </a:r>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r>
              <a:rPr lang="en-US" dirty="0"/>
              <a:t>. </a:t>
            </a:r>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3861696142"/>
              </p:ext>
            </p:extLst>
          </p:nvPr>
        </p:nvGraphicFramePr>
        <p:xfrm>
          <a:off x="359454" y="1771402"/>
          <a:ext cx="9274403" cy="4449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7"/>
            <a:ext cx="5664200" cy="5405438"/>
          </a:xfrm>
        </p:spPr>
        <p:txBody>
          <a:bodyPr lIns="91440" tIns="45720" rIns="91440" bIns="45720" anchor="t"/>
          <a:lstStyle/>
          <a:p>
            <a:r>
              <a:rPr lang="it-IT" sz="1600" dirty="0"/>
              <a:t>Il modo in cui pensiamo all’</a:t>
            </a:r>
            <a:r>
              <a:rPr lang="it-IT" sz="1600" b="1" dirty="0"/>
              <a:t>invecchiamento</a:t>
            </a:r>
            <a:r>
              <a:rPr lang="it-IT" sz="1600" dirty="0"/>
              <a:t> plasma il nostro approccio alla vita. Le convinzioni possono agire come un filtro: influenzano il modo in cui vediamo le sfide, quanto impegno siamo disposti a mettere e come ci sentiamo durante l’apprendimento di qualcosa di nuovo. Questi pensieri guidano le nostre scelte e azioni.</a:t>
            </a:r>
            <a:endParaRPr lang="en-US" sz="1600" dirty="0"/>
          </a:p>
          <a:p>
            <a:pPr marL="285750" indent="-285750">
              <a:buClr>
                <a:schemeClr val="accent2"/>
              </a:buClr>
              <a:buFont typeface="Wingdings" panose="05000000000000000000" pitchFamily="2" charset="2"/>
              <a:buChar char="§"/>
            </a:pPr>
            <a:r>
              <a:rPr lang="it-IT" sz="1600" b="1" dirty="0"/>
              <a:t>Interpretazione cognitiva:</a:t>
            </a:r>
            <a:br>
              <a:rPr lang="it-IT" sz="1600" dirty="0"/>
            </a:br>
            <a:r>
              <a:rPr lang="it-IT" sz="1600" dirty="0"/>
              <a:t>Le persone interpretano le sfide sulla base delle loro convinzioni.</a:t>
            </a:r>
          </a:p>
          <a:p>
            <a:pPr marL="285750" indent="-285750">
              <a:buClr>
                <a:schemeClr val="accent2"/>
              </a:buClr>
              <a:buFont typeface="Wingdings" panose="05000000000000000000" pitchFamily="2" charset="2"/>
              <a:buChar char="§"/>
            </a:pPr>
            <a:r>
              <a:rPr lang="it-IT" sz="1600" b="1" dirty="0"/>
              <a:t>Motivazione e impegno:</a:t>
            </a:r>
            <a:br>
              <a:rPr lang="it-IT" sz="1600" dirty="0"/>
            </a:br>
            <a:r>
              <a:rPr lang="it-IT" sz="1600" dirty="0"/>
              <a:t>Le convinzioni determinano quanto impegno una persona è disposta a dedicare all’apprendimento.</a:t>
            </a:r>
          </a:p>
          <a:p>
            <a:pPr marL="285750" indent="-285750">
              <a:buClr>
                <a:schemeClr val="accent2"/>
              </a:buClr>
              <a:buFont typeface="Wingdings" panose="05000000000000000000" pitchFamily="2" charset="2"/>
              <a:buChar char="§"/>
            </a:pPr>
            <a:r>
              <a:rPr lang="it-IT" sz="1600" b="1" dirty="0"/>
              <a:t>Risposta emotiva:</a:t>
            </a:r>
            <a:br>
              <a:rPr lang="it-IT" sz="1600" dirty="0"/>
            </a:br>
            <a:r>
              <a:rPr lang="it-IT" sz="1600" dirty="0"/>
              <a:t>Le convinzioni negative possono generare paura, ansia o frustrazione di fronte a nuove esperienze di apprendimento.</a:t>
            </a:r>
          </a:p>
          <a:p>
            <a:pPr marL="285750" indent="-285750">
              <a:buClr>
                <a:schemeClr val="accent2"/>
              </a:buClr>
              <a:buFont typeface="Wingdings" panose="05000000000000000000" pitchFamily="2" charset="2"/>
              <a:buChar char="§"/>
            </a:pPr>
            <a:r>
              <a:rPr lang="it-IT" sz="1600" b="1" dirty="0"/>
              <a:t>Scelte comportamentali:</a:t>
            </a:r>
            <a:br>
              <a:rPr lang="it-IT" sz="1600" dirty="0"/>
            </a:br>
            <a:r>
              <a:rPr lang="it-IT" sz="1600" dirty="0"/>
              <a:t>Le convinzioni influenzano le attività a cui scegliamo di dedicarci.</a:t>
            </a:r>
          </a:p>
          <a:p>
            <a:pPr marL="285750" indent="-285750">
              <a:buClr>
                <a:schemeClr val="accent2"/>
              </a:buClr>
              <a:buFont typeface="Wingdings" panose="05000000000000000000" pitchFamily="2" charset="2"/>
              <a:buChar char="§"/>
            </a:pPr>
            <a:r>
              <a:rPr lang="it-IT" sz="1600" b="1" dirty="0"/>
              <a:t>Ciclo di rinforzo:</a:t>
            </a:r>
            <a:br>
              <a:rPr lang="it-IT" sz="1600" dirty="0"/>
            </a:br>
            <a:r>
              <a:rPr lang="it-IT" sz="1600" dirty="0"/>
              <a:t>Successi e fallimenti rinforzano le convinzioni già esistenti.</a:t>
            </a:r>
          </a:p>
        </p:txBody>
      </p:sp>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p:txBody>
          <a:bodyPr/>
          <a:lstStyle/>
          <a:p>
            <a:endParaRPr lang="en-US"/>
          </a:p>
        </p:txBody>
      </p:sp>
      <p:sp>
        <p:nvSpPr>
          <p:cNvPr id="4" name="Marcador de Posição do Texto 1">
            <a:extLst>
              <a:ext uri="{FF2B5EF4-FFF2-40B4-BE49-F238E27FC236}">
                <a16:creationId xmlns:a16="http://schemas.microsoft.com/office/drawing/2014/main" id="{312DFAE9-F605-5022-CAF1-240990BE8054}"/>
              </a:ext>
            </a:extLst>
          </p:cNvPr>
          <p:cNvSpPr txBox="1">
            <a:spLocks/>
          </p:cNvSpPr>
          <p:nvPr/>
        </p:nvSpPr>
        <p:spPr>
          <a:xfrm>
            <a:off x="408708" y="177336"/>
            <a:ext cx="4538849" cy="6227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4000" b="1" dirty="0">
                <a:solidFill>
                  <a:srgbClr val="E64424"/>
                </a:solidFill>
              </a:rPr>
              <a:t>Impatto Negativo</a:t>
            </a:r>
            <a:endParaRPr lang="en-GB" sz="4000" b="1" dirty="0">
              <a:solidFill>
                <a:srgbClr val="E64424"/>
              </a:solidFill>
            </a:endParaRPr>
          </a:p>
        </p:txBody>
      </p:sp>
    </p:spTree>
    <p:extLst>
      <p:ext uri="{BB962C8B-B14F-4D97-AF65-F5344CB8AC3E}">
        <p14:creationId xmlns:p14="http://schemas.microsoft.com/office/powerpoint/2010/main" val="381355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a:xfrm>
            <a:off x="6661494" y="1183841"/>
            <a:ext cx="5030110" cy="5405582"/>
          </a:xfrm>
        </p:spPr>
        <p:txBody>
          <a:bodyPr/>
          <a:lstStyle/>
          <a:p>
            <a:r>
              <a:rPr lang="it-IT" dirty="0"/>
              <a:t>È importante riconoscere che il cervello rimane capace di apprendere e adattarsi per tutta la vita. Questa consapevolezza incoraggia coinvolgimento, perseveranza e disponibilità ad acquisire nuove conoscenze. Tali convinzioni influenzano positivamente i risultati di apprendimento, la partecipazione e la crescita personale continua. Riconoscendo il ruolo delle convinzioni legate all’età, educatori e discenti possono sviluppare strategie che promuovono l’apprendimento costante a qualsiasi età.</a:t>
            </a:r>
            <a:endParaRPr lang="en-GB" dirty="0"/>
          </a:p>
        </p:txBody>
      </p:sp>
      <p:graphicFrame>
        <p:nvGraphicFramePr>
          <p:cNvPr id="15" name="Diagram 3">
            <a:extLst>
              <a:ext uri="{FF2B5EF4-FFF2-40B4-BE49-F238E27FC236}">
                <a16:creationId xmlns:a16="http://schemas.microsoft.com/office/drawing/2014/main" id="{FEA085C1-3A85-7F7B-E3C7-8C8DF534C03D}"/>
              </a:ext>
            </a:extLst>
          </p:cNvPr>
          <p:cNvGraphicFramePr/>
          <p:nvPr>
            <p:extLst>
              <p:ext uri="{D42A27DB-BD31-4B8C-83A1-F6EECF244321}">
                <p14:modId xmlns:p14="http://schemas.microsoft.com/office/powerpoint/2010/main" val="2165873556"/>
              </p:ext>
            </p:extLst>
          </p:nvPr>
        </p:nvGraphicFramePr>
        <p:xfrm>
          <a:off x="5880098" y="3505200"/>
          <a:ext cx="6931661" cy="34442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9588520" y="4696597"/>
            <a:ext cx="2517847" cy="1354217"/>
          </a:xfrm>
          <a:prstGeom prst="rect">
            <a:avLst/>
          </a:prstGeom>
          <a:noFill/>
        </p:spPr>
        <p:txBody>
          <a:bodyPr wrap="square" rtlCol="0">
            <a:spAutoFit/>
          </a:bodyPr>
          <a:lstStyle/>
          <a:p>
            <a:r>
              <a:rPr lang="it-IT" sz="1600" b="1" dirty="0">
                <a:solidFill>
                  <a:schemeClr val="bg1"/>
                </a:solidFill>
              </a:rPr>
              <a:t>Riconoscere che il cervello continua ad apprendere e ad adattarsi per tutta la vita</a:t>
            </a:r>
            <a:endParaRPr lang="it-IT" sz="1600" dirty="0">
              <a:solidFill>
                <a:schemeClr val="bg1"/>
              </a:solidFill>
            </a:endParaRPr>
          </a:p>
          <a:p>
            <a:pPr lvl="0"/>
            <a:endParaRPr lang="en-150" dirty="0">
              <a:solidFill>
                <a:schemeClr val="bg1"/>
              </a:solidFill>
            </a:endParaRPr>
          </a:p>
        </p:txBody>
      </p:sp>
      <p:sp>
        <p:nvSpPr>
          <p:cNvPr id="6" name="CasellaDiTesto 5">
            <a:extLst>
              <a:ext uri="{FF2B5EF4-FFF2-40B4-BE49-F238E27FC236}">
                <a16:creationId xmlns:a16="http://schemas.microsoft.com/office/drawing/2014/main" id="{31909C9D-BCEE-C50A-31A0-35E4D45D5C74}"/>
              </a:ext>
            </a:extLst>
          </p:cNvPr>
          <p:cNvSpPr txBox="1"/>
          <p:nvPr/>
        </p:nvSpPr>
        <p:spPr>
          <a:xfrm>
            <a:off x="6554884" y="106623"/>
            <a:ext cx="3764774" cy="1077218"/>
          </a:xfrm>
          <a:prstGeom prst="rect">
            <a:avLst/>
          </a:prstGeom>
          <a:noFill/>
        </p:spPr>
        <p:txBody>
          <a:bodyPr wrap="square">
            <a:spAutoFit/>
          </a:bodyPr>
          <a:lstStyle/>
          <a:p>
            <a:r>
              <a:rPr lang="it-IT" sz="3200" b="1" dirty="0">
                <a:solidFill>
                  <a:srgbClr val="E64424"/>
                </a:solidFill>
              </a:rPr>
              <a:t>Concentrarsi sul positivo</a:t>
            </a:r>
          </a:p>
        </p:txBody>
      </p:sp>
    </p:spTree>
    <p:extLst>
      <p:ext uri="{BB962C8B-B14F-4D97-AF65-F5344CB8AC3E}">
        <p14:creationId xmlns:p14="http://schemas.microsoft.com/office/powerpoint/2010/main" val="15467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9250582" cy="1762299"/>
          </a:xfrm>
        </p:spPr>
        <p:txBody>
          <a:bodyPr/>
          <a:lstStyle/>
          <a:p>
            <a:r>
              <a:rPr lang="it-IT" dirty="0"/>
              <a:t>UNITÀ 1.2: Apprendimento permanente a ogni età</a:t>
            </a:r>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7218210" cy="484348"/>
          </a:xfrm>
        </p:spPr>
        <p:txBody>
          <a:bodyPr/>
          <a:lstStyle/>
          <a:p>
            <a:r>
              <a:rPr lang="it-IT" dirty="0"/>
              <a:t>Benefici dell’apprendimento permanente</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116784"/>
            <a:ext cx="6548172" cy="5305861"/>
          </a:xfrm>
        </p:spPr>
        <p:txBody>
          <a:bodyPr/>
          <a:lstStyle/>
          <a:p>
            <a:pPr>
              <a:buClr>
                <a:srgbClr val="E64424"/>
              </a:buClr>
              <a:buFont typeface="Wingdings" panose="05000000000000000000" pitchFamily="2" charset="2"/>
              <a:buChar char="§"/>
            </a:pPr>
            <a:r>
              <a:rPr lang="it-IT" sz="2400" dirty="0"/>
              <a:t>Migliora la tua salute mentale: il cervello resta attivo e si riduce il rischio di declino cognitivo e demenza.</a:t>
            </a:r>
          </a:p>
          <a:p>
            <a:pPr>
              <a:buClr>
                <a:srgbClr val="E64424"/>
              </a:buClr>
              <a:buFont typeface="Wingdings" panose="05000000000000000000" pitchFamily="2" charset="2"/>
              <a:buChar char="§"/>
            </a:pPr>
            <a:r>
              <a:rPr lang="it-IT" sz="2400" dirty="0"/>
              <a:t>Rafforza la memoria e le capacità di </a:t>
            </a:r>
            <a:r>
              <a:rPr lang="it-IT" sz="2400" dirty="0" err="1"/>
              <a:t>problem</a:t>
            </a:r>
            <a:r>
              <a:rPr lang="it-IT" sz="2400" dirty="0"/>
              <a:t> solving.</a:t>
            </a:r>
          </a:p>
          <a:p>
            <a:pPr>
              <a:buClr>
                <a:srgbClr val="E64424"/>
              </a:buClr>
              <a:buFont typeface="Wingdings" panose="05000000000000000000" pitchFamily="2" charset="2"/>
              <a:buChar char="§"/>
            </a:pPr>
            <a:r>
              <a:rPr lang="it-IT" sz="2400" dirty="0"/>
              <a:t>Ti aiuta a comprendere meglio il mondo che ti circonda.</a:t>
            </a:r>
          </a:p>
          <a:p>
            <a:pPr>
              <a:buClr>
                <a:srgbClr val="E64424"/>
              </a:buClr>
              <a:buFont typeface="Wingdings" panose="05000000000000000000" pitchFamily="2" charset="2"/>
              <a:buChar char="§"/>
            </a:pPr>
            <a:r>
              <a:rPr lang="it-IT" sz="2400" dirty="0"/>
              <a:t>Aumenta la fiducia in te stesso e l’autostima.</a:t>
            </a:r>
          </a:p>
          <a:p>
            <a:pPr>
              <a:buClr>
                <a:srgbClr val="E64424"/>
              </a:buClr>
              <a:buFont typeface="Wingdings" panose="05000000000000000000" pitchFamily="2" charset="2"/>
              <a:buChar char="§"/>
            </a:pPr>
            <a:r>
              <a:rPr lang="it-IT" sz="2400" dirty="0"/>
              <a:t>Favorisce un invecchiamento attivo.</a:t>
            </a:r>
          </a:p>
          <a:p>
            <a:pPr>
              <a:buClr>
                <a:srgbClr val="E64424"/>
              </a:buClr>
              <a:buFont typeface="Wingdings" panose="05000000000000000000" pitchFamily="2" charset="2"/>
              <a:buChar char="§"/>
            </a:pPr>
            <a:r>
              <a:rPr lang="it-IT" sz="2400" dirty="0"/>
              <a:t>Contrasta depressione e solitudine offrendo uno scopo.</a:t>
            </a:r>
            <a:endParaRPr lang="en-GB" sz="2400" dirty="0"/>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b="21198"/>
          <a:stretch>
            <a:fillRect/>
          </a:stretch>
        </p:blipFill>
        <p:spPr>
          <a:xfrm>
            <a:off x="6874329" y="1273627"/>
            <a:ext cx="5317671" cy="5584373"/>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5" y="185123"/>
            <a:ext cx="7299853" cy="402632"/>
          </a:xfrm>
        </p:spPr>
        <p:txBody>
          <a:bodyPr/>
          <a:lstStyle/>
          <a:p>
            <a:r>
              <a:rPr lang="it-IT" dirty="0"/>
              <a:t>Benefici dell’apprendimento permanente</a:t>
            </a:r>
          </a:p>
          <a:p>
            <a:endParaRPr lang="en-US" dirty="0"/>
          </a:p>
          <a:p>
            <a:r>
              <a:rPr lang="en-GB" dirty="0"/>
              <a:t> </a:t>
            </a:r>
          </a:p>
          <a:p>
            <a:endParaRPr lang="en-GB" dirty="0"/>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90778" y="964384"/>
            <a:ext cx="6510072" cy="5305861"/>
          </a:xfrm>
        </p:spPr>
        <p:txBody>
          <a:bodyPr/>
          <a:lstStyle/>
          <a:p>
            <a:pPr>
              <a:buClr>
                <a:srgbClr val="E64424"/>
              </a:buClr>
              <a:buFont typeface="Wingdings" panose="05000000000000000000" pitchFamily="2" charset="2"/>
              <a:buChar char="§"/>
            </a:pPr>
            <a:r>
              <a:rPr lang="it-IT" sz="2400" dirty="0"/>
              <a:t>Ti permette di partecipare in modo più attivo alla società.</a:t>
            </a:r>
          </a:p>
          <a:p>
            <a:pPr>
              <a:buClr>
                <a:srgbClr val="E64424"/>
              </a:buClr>
              <a:buFont typeface="Wingdings" panose="05000000000000000000" pitchFamily="2" charset="2"/>
              <a:buChar char="§"/>
            </a:pPr>
            <a:r>
              <a:rPr lang="it-IT" sz="2400" dirty="0"/>
              <a:t>Dimostrare amore per l’apprendimento ispira le giovani generazioni a valorizzare l’istruzione.</a:t>
            </a:r>
          </a:p>
          <a:p>
            <a:pPr>
              <a:buClr>
                <a:srgbClr val="E64424"/>
              </a:buClr>
              <a:buFont typeface="Wingdings" panose="05000000000000000000" pitchFamily="2" charset="2"/>
              <a:buChar char="§"/>
            </a:pPr>
            <a:r>
              <a:rPr lang="it-IT" sz="2400" dirty="0"/>
              <a:t>Aumenta la tua occupabilità e ti aiuta a rimanere competitivo nel mercato del lavoro o a cambiare carriera.</a:t>
            </a:r>
          </a:p>
          <a:p>
            <a:pPr>
              <a:buClr>
                <a:srgbClr val="E64424"/>
              </a:buClr>
              <a:buFont typeface="Wingdings" panose="05000000000000000000" pitchFamily="2" charset="2"/>
              <a:buChar char="§"/>
            </a:pPr>
            <a:r>
              <a:rPr lang="it-IT" sz="2400" dirty="0"/>
              <a:t>Acquisire nuove competenze può darti la possibilità di avviare una tua attività.</a:t>
            </a:r>
          </a:p>
          <a:p>
            <a:pPr>
              <a:buClr>
                <a:srgbClr val="E64424"/>
              </a:buClr>
              <a:buFont typeface="Wingdings" panose="05000000000000000000" pitchFamily="2" charset="2"/>
              <a:buChar char="§"/>
            </a:pPr>
            <a:r>
              <a:rPr lang="it-IT" sz="2400" dirty="0"/>
              <a:t>Ti rende più capace di adattarti ai cambiamenti.</a:t>
            </a:r>
          </a:p>
          <a:p>
            <a:pPr>
              <a:buClr>
                <a:srgbClr val="E64424"/>
              </a:buClr>
              <a:buFont typeface="Wingdings" panose="05000000000000000000" pitchFamily="2" charset="2"/>
              <a:buChar char="§"/>
            </a:pPr>
            <a:r>
              <a:rPr lang="it-IT" sz="2400" dirty="0"/>
              <a:t>Ti permette di essere coinvolto in un mondo in continua evoluzione.</a:t>
            </a:r>
          </a:p>
          <a:p>
            <a:pPr marL="0" indent="0">
              <a:buClr>
                <a:srgbClr val="E64424"/>
              </a:buClr>
              <a:buNone/>
            </a:pPr>
            <a:r>
              <a:rPr lang="en-US" sz="2400" b="1" dirty="0"/>
              <a:t>SEI D’ACCORDO?</a:t>
            </a:r>
            <a:endParaRPr lang="en-GB" sz="2400" b="1" dirty="0"/>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b="17381"/>
          <a:stretch>
            <a:fillRect/>
          </a:stretch>
        </p:blipFill>
        <p:spPr>
          <a:xfrm>
            <a:off x="6968836" y="1191986"/>
            <a:ext cx="5223164" cy="5666014"/>
          </a:xfrm>
        </p:spPr>
      </p:pic>
    </p:spTree>
    <p:extLst>
      <p:ext uri="{BB962C8B-B14F-4D97-AF65-F5344CB8AC3E}">
        <p14:creationId xmlns:p14="http://schemas.microsoft.com/office/powerpoint/2010/main" val="84002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618119" y="62946"/>
            <a:ext cx="9192453" cy="483986"/>
          </a:xfrm>
        </p:spPr>
        <p:txBody>
          <a:bodyPr/>
          <a:lstStyle/>
          <a:p>
            <a:r>
              <a:rPr lang="it-IT" dirty="0">
                <a:solidFill>
                  <a:srgbClr val="E64424"/>
                </a:solidFill>
              </a:rPr>
              <a:t>Come l’apprendimento contribuisce a fiducia e indipendenza</a:t>
            </a:r>
          </a:p>
          <a:p>
            <a:endParaRPr lang="en-GB" sz="2000" dirty="0">
              <a:solidFill>
                <a:schemeClr val="tx1"/>
              </a:solidFill>
            </a:endParaRPr>
          </a:p>
          <a:p>
            <a:endParaRPr lang="en-GB" sz="200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5078313"/>
          </a:xfrm>
          <a:prstGeom prst="rect">
            <a:avLst/>
          </a:prstGeom>
          <a:noFill/>
        </p:spPr>
        <p:txBody>
          <a:bodyPr wrap="square" rtlCol="0">
            <a:spAutoFit/>
          </a:bodyPr>
          <a:lstStyle/>
          <a:p>
            <a:r>
              <a:rPr lang="en-GB" sz="1600" dirty="0"/>
              <a:t>                     </a:t>
            </a:r>
            <a:r>
              <a:rPr lang="en-GB" sz="2000" b="1" dirty="0">
                <a:solidFill>
                  <a:srgbClr val="E280AC"/>
                </a:solidFill>
              </a:rPr>
              <a:t>+ Fiducia</a:t>
            </a:r>
          </a:p>
          <a:p>
            <a:pPr marL="285750" indent="-285750" algn="just">
              <a:buFontTx/>
              <a:buChar char="-"/>
            </a:pPr>
            <a:r>
              <a:rPr lang="it-IT" sz="1600" b="1" dirty="0">
                <a:solidFill>
                  <a:schemeClr val="bg2">
                    <a:lumMod val="10000"/>
                  </a:schemeClr>
                </a:solidFill>
              </a:rPr>
              <a:t>Rafforzare se stessi: </a:t>
            </a:r>
            <a:r>
              <a:rPr lang="it-IT" sz="1600" dirty="0">
                <a:solidFill>
                  <a:schemeClr val="bg2">
                    <a:lumMod val="10000"/>
                  </a:schemeClr>
                </a:solidFill>
              </a:rPr>
              <a:t>acquisire con successo nuove conoscenze o competenze fornisce una prova tangibile delle proprie capacità, contrastando direttamente l’insicurezza.</a:t>
            </a:r>
          </a:p>
          <a:p>
            <a:pPr algn="just"/>
            <a:endParaRPr lang="it-IT" sz="1600" dirty="0">
              <a:solidFill>
                <a:schemeClr val="bg2">
                  <a:lumMod val="10000"/>
                </a:schemeClr>
              </a:solidFill>
            </a:endParaRPr>
          </a:p>
          <a:p>
            <a:pPr marL="285750" indent="-285750" algn="just">
              <a:buFontTx/>
              <a:buChar char="-"/>
            </a:pPr>
            <a:r>
              <a:rPr lang="it-IT" sz="1600" b="1" dirty="0">
                <a:solidFill>
                  <a:schemeClr val="bg2">
                    <a:lumMod val="10000"/>
                  </a:schemeClr>
                </a:solidFill>
              </a:rPr>
              <a:t>Autoefficacia potenziata: </a:t>
            </a:r>
            <a:r>
              <a:rPr lang="it-IT" sz="1600" dirty="0">
                <a:solidFill>
                  <a:schemeClr val="bg2">
                    <a:lumMod val="10000"/>
                  </a:schemeClr>
                </a:solidFill>
              </a:rPr>
              <a:t>il processo di apprendimento — superare sfide, risolvere problemi e raggiungere obiettivi — rafforza la fiducia nella propria capacità di realizzare i piani e avere controllo sugli eventi.</a:t>
            </a:r>
          </a:p>
          <a:p>
            <a:pPr marL="285750" indent="-285750" algn="just">
              <a:buFontTx/>
              <a:buChar char="-"/>
            </a:pPr>
            <a:endParaRPr lang="it-IT" sz="1600" dirty="0">
              <a:solidFill>
                <a:schemeClr val="bg2">
                  <a:lumMod val="10000"/>
                </a:schemeClr>
              </a:solidFill>
            </a:endParaRPr>
          </a:p>
          <a:p>
            <a:pPr marL="285750" indent="-285750" algn="just">
              <a:buFontTx/>
              <a:buChar char="-"/>
            </a:pPr>
            <a:r>
              <a:rPr lang="it-IT" sz="1600" b="1" dirty="0">
                <a:solidFill>
                  <a:schemeClr val="bg2">
                    <a:lumMod val="10000"/>
                  </a:schemeClr>
                </a:solidFill>
              </a:rPr>
              <a:t>Maggiore possibilità di partecipare con sicurezza alle discussioni: </a:t>
            </a:r>
            <a:r>
              <a:rPr lang="it-IT" sz="1600" dirty="0">
                <a:solidFill>
                  <a:schemeClr val="bg2">
                    <a:lumMod val="10000"/>
                  </a:schemeClr>
                </a:solidFill>
              </a:rPr>
              <a:t>hai più da contribuire su una varietà di argomenti e puoi parlarne con maggiore sicurezza.</a:t>
            </a:r>
            <a:endParaRPr lang="en-GB" sz="1600" dirty="0">
              <a:solidFill>
                <a:schemeClr val="bg2">
                  <a:lumMod val="10000"/>
                </a:schemeClr>
              </a:solidFill>
            </a:endParaRP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96516" y="1093863"/>
            <a:ext cx="3702050" cy="5570756"/>
          </a:xfrm>
          <a:prstGeom prst="rect">
            <a:avLst/>
          </a:prstGeom>
          <a:noFill/>
        </p:spPr>
        <p:txBody>
          <a:bodyPr wrap="square" rtlCol="0">
            <a:spAutoFit/>
          </a:bodyPr>
          <a:lstStyle/>
          <a:p>
            <a:r>
              <a:rPr lang="en-GB" sz="1600" dirty="0"/>
              <a:t>                     </a:t>
            </a:r>
            <a:r>
              <a:rPr lang="en-GB" sz="2000" b="1" dirty="0">
                <a:solidFill>
                  <a:srgbClr val="E280AC"/>
                </a:solidFill>
              </a:rPr>
              <a:t>+ </a:t>
            </a:r>
            <a:r>
              <a:rPr lang="en-GB" sz="2000" b="1" dirty="0" err="1">
                <a:solidFill>
                  <a:srgbClr val="E280AC"/>
                </a:solidFill>
              </a:rPr>
              <a:t>Indipendenza</a:t>
            </a:r>
            <a:endParaRPr lang="en-GB" sz="2000" b="1" dirty="0">
              <a:solidFill>
                <a:srgbClr val="E280AC"/>
              </a:solidFill>
            </a:endParaRPr>
          </a:p>
          <a:p>
            <a:pPr marL="285750" indent="-285750" algn="just">
              <a:buFontTx/>
              <a:buChar char="-"/>
            </a:pPr>
            <a:r>
              <a:rPr lang="it-IT" sz="1600" b="1" dirty="0">
                <a:solidFill>
                  <a:schemeClr val="bg2">
                    <a:lumMod val="10000"/>
                  </a:schemeClr>
                </a:solidFill>
              </a:rPr>
              <a:t>Autosufficienza pratica: </a:t>
            </a:r>
            <a:r>
              <a:rPr lang="it-IT" sz="1600" dirty="0">
                <a:solidFill>
                  <a:schemeClr val="bg2">
                    <a:lumMod val="10000"/>
                  </a:schemeClr>
                </a:solidFill>
              </a:rPr>
              <a:t>imparare nuove competenze pratiche riduce la necessità di fare affidamento sugli altri, migliorando la capacità di </a:t>
            </a:r>
            <a:r>
              <a:rPr lang="it-IT" sz="1600" dirty="0" err="1">
                <a:solidFill>
                  <a:schemeClr val="bg2">
                    <a:lumMod val="10000"/>
                  </a:schemeClr>
                </a:solidFill>
              </a:rPr>
              <a:t>problem</a:t>
            </a:r>
            <a:r>
              <a:rPr lang="it-IT" sz="1600" dirty="0">
                <a:solidFill>
                  <a:schemeClr val="bg2">
                    <a:lumMod val="10000"/>
                  </a:schemeClr>
                </a:solidFill>
              </a:rPr>
              <a:t> solving e la crescita personale.</a:t>
            </a:r>
          </a:p>
          <a:p>
            <a:pPr algn="just"/>
            <a:endParaRPr lang="it-IT" sz="1600" dirty="0">
              <a:solidFill>
                <a:schemeClr val="bg2">
                  <a:lumMod val="10000"/>
                </a:schemeClr>
              </a:solidFill>
            </a:endParaRPr>
          </a:p>
          <a:p>
            <a:pPr marL="285750" indent="-285750" algn="just">
              <a:buFontTx/>
              <a:buChar char="-"/>
            </a:pPr>
            <a:r>
              <a:rPr lang="it-IT" sz="1600" b="1" dirty="0">
                <a:solidFill>
                  <a:schemeClr val="bg2">
                    <a:lumMod val="10000"/>
                  </a:schemeClr>
                </a:solidFill>
              </a:rPr>
              <a:t>Autonomia finanziaria: </a:t>
            </a:r>
            <a:r>
              <a:rPr lang="it-IT" sz="1600" dirty="0">
                <a:solidFill>
                  <a:schemeClr val="bg2">
                    <a:lumMod val="10000"/>
                  </a:schemeClr>
                </a:solidFill>
              </a:rPr>
              <a:t>acquisire nuove conoscenze professionali apre le porte alla crescita di carriera e a nuove fonti di reddito.</a:t>
            </a:r>
          </a:p>
          <a:p>
            <a:pPr marL="285750" indent="-285750" algn="just">
              <a:buFontTx/>
              <a:buChar char="-"/>
            </a:pPr>
            <a:endParaRPr lang="it-IT" sz="1600" dirty="0">
              <a:solidFill>
                <a:schemeClr val="bg2">
                  <a:lumMod val="10000"/>
                </a:schemeClr>
              </a:solidFill>
            </a:endParaRPr>
          </a:p>
          <a:p>
            <a:pPr marL="285750" indent="-285750" algn="just">
              <a:buFontTx/>
              <a:buChar char="-"/>
            </a:pPr>
            <a:r>
              <a:rPr lang="it-IT" sz="1600" b="1" dirty="0">
                <a:solidFill>
                  <a:schemeClr val="bg2">
                    <a:lumMod val="10000"/>
                  </a:schemeClr>
                </a:solidFill>
              </a:rPr>
              <a:t>Decisioni informate: </a:t>
            </a:r>
            <a:r>
              <a:rPr lang="it-IT" sz="1600" dirty="0">
                <a:solidFill>
                  <a:schemeClr val="bg2">
                    <a:lumMod val="10000"/>
                  </a:schemeClr>
                </a:solidFill>
              </a:rPr>
              <a:t>puoi ricercare, analizzare e prendere decisioni consapevoli in modo più autonomo.</a:t>
            </a:r>
          </a:p>
          <a:p>
            <a:pPr marL="285750" indent="-285750" algn="just">
              <a:buFontTx/>
              <a:buChar char="-"/>
            </a:pPr>
            <a:r>
              <a:rPr lang="it-IT" sz="1600" b="1" dirty="0">
                <a:solidFill>
                  <a:schemeClr val="bg2">
                    <a:lumMod val="10000"/>
                  </a:schemeClr>
                </a:solidFill>
              </a:rPr>
              <a:t>Capacità di adattamento: </a:t>
            </a:r>
            <a:r>
              <a:rPr lang="it-IT" sz="1600" dirty="0">
                <a:solidFill>
                  <a:schemeClr val="bg2">
                    <a:lumMod val="10000"/>
                  </a:schemeClr>
                </a:solidFill>
              </a:rPr>
              <a:t>il processo di apprendimento sviluppa la flessibilità mentale necessaria per adattarsi ai cambiamenti, che si tratti di nuove tecnologie, di un mercato del lavoro in evoluzione o di circostanze personali.</a:t>
            </a:r>
            <a:endParaRPr lang="en-GB" sz="1600" dirty="0">
              <a:solidFill>
                <a:schemeClr val="bg2">
                  <a:lumMod val="10000"/>
                </a:schemeClr>
              </a:solidFill>
            </a:endParaRPr>
          </a:p>
        </p:txBody>
      </p:sp>
    </p:spTree>
    <p:extLst>
      <p:ext uri="{BB962C8B-B14F-4D97-AF65-F5344CB8AC3E}">
        <p14:creationId xmlns:p14="http://schemas.microsoft.com/office/powerpoint/2010/main" val="41950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it-IT" dirty="0"/>
              <a:t>Sfatare i miti sull’apprendimento a metà della vita</a:t>
            </a:r>
          </a:p>
          <a:p>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rtlCol="0">
            <a:spAutoFit/>
          </a:bodyPr>
          <a:lstStyle/>
          <a:p>
            <a:r>
              <a:rPr lang="it-IT" sz="1600" dirty="0"/>
              <a:t>Le donne oltre i 45 anni non sono più in grado di imparare e, anche se potessero, non vorrebbero continuare ad apprendere</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7" y="2844225"/>
            <a:ext cx="5923689" cy="584775"/>
          </a:xfrm>
          <a:prstGeom prst="rect">
            <a:avLst/>
          </a:prstGeom>
          <a:noFill/>
        </p:spPr>
        <p:txBody>
          <a:bodyPr wrap="square" rtlCol="0">
            <a:spAutoFit/>
          </a:bodyPr>
          <a:lstStyle/>
          <a:p>
            <a:r>
              <a:rPr lang="it-IT" sz="1600" dirty="0"/>
              <a:t>Le persone oltre i 45 anni non possono trarre grandi benefici dall’istruzione. Le cose importanti si imparano da giovani.</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061549"/>
            <a:ext cx="5551283" cy="338554"/>
          </a:xfrm>
          <a:prstGeom prst="rect">
            <a:avLst/>
          </a:prstGeom>
          <a:noFill/>
        </p:spPr>
        <p:txBody>
          <a:bodyPr wrap="square" rtlCol="0">
            <a:spAutoFit/>
          </a:bodyPr>
          <a:lstStyle/>
          <a:p>
            <a:r>
              <a:rPr lang="it-IT" sz="1600" dirty="0"/>
              <a:t>Le donne sopra i 45 anni non hanno tempo per imparare.</a:t>
            </a:r>
            <a:endParaRPr lang="en-GB" sz="1600" dirty="0">
              <a:solidFill>
                <a:schemeClr val="bg2">
                  <a:lumMod val="10000"/>
                </a:schemeClr>
              </a:solidFill>
            </a:endParaRP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2027615" y="1010081"/>
            <a:ext cx="8206534" cy="400110"/>
          </a:xfrm>
          <a:prstGeom prst="rect">
            <a:avLst/>
          </a:prstGeom>
          <a:noFill/>
        </p:spPr>
        <p:txBody>
          <a:bodyPr wrap="square" rtlCol="0">
            <a:spAutoFit/>
          </a:bodyPr>
          <a:lstStyle/>
          <a:p>
            <a:r>
              <a:rPr lang="it-IT" sz="2000" b="1" dirty="0"/>
              <a:t>PENSA ALLE SEGUENTI AFFERMAZIONI, SEI D’ACCORDO?</a:t>
            </a:r>
            <a:endParaRPr lang="it-IT" sz="2000" dirty="0"/>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7" y="5228172"/>
            <a:ext cx="5284583" cy="338554"/>
          </a:xfrm>
          <a:prstGeom prst="rect">
            <a:avLst/>
          </a:prstGeom>
          <a:noFill/>
        </p:spPr>
        <p:txBody>
          <a:bodyPr wrap="square" rtlCol="0">
            <a:spAutoFit/>
          </a:bodyPr>
          <a:lstStyle/>
          <a:p>
            <a:r>
              <a:rPr lang="it-IT" sz="1600" dirty="0"/>
              <a:t>Per le donne oltre i 45 anni è troppo tardi per cambiare.</a:t>
            </a:r>
            <a:endParaRPr lang="en-GB" sz="1600" dirty="0">
              <a:solidFill>
                <a:schemeClr val="bg2">
                  <a:lumMod val="10000"/>
                </a:schemeClr>
              </a:solidFill>
            </a:endParaRPr>
          </a:p>
        </p:txBody>
      </p:sp>
    </p:spTree>
    <p:extLst>
      <p:ext uri="{BB962C8B-B14F-4D97-AF65-F5344CB8AC3E}">
        <p14:creationId xmlns:p14="http://schemas.microsoft.com/office/powerpoint/2010/main" val="273641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1571756" y="568036"/>
            <a:ext cx="9829323" cy="483986"/>
          </a:xfrm>
        </p:spPr>
        <p:txBody>
          <a:bodyPr/>
          <a:lstStyle/>
          <a:p>
            <a:r>
              <a:rPr lang="it-IT" dirty="0"/>
              <a:t>Sfatare i miti sull’apprendimento a metà della vita</a:t>
            </a:r>
          </a:p>
          <a:p>
            <a:endParaRPr lang="en-GB" dirty="0"/>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t>
              </a:r>
              <a:r>
                <a:rPr lang="it-IT" dirty="0"/>
                <a:t>MITO</a:t>
              </a:r>
              <a:endParaRPr lang="en-GB" dirty="0"/>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a:t>
              </a:r>
              <a:r>
                <a:rPr lang="it-IT" dirty="0"/>
                <a:t>MITO</a:t>
              </a:r>
              <a:endParaRPr lang="en-GB" dirty="0"/>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a:t>
              </a:r>
              <a:r>
                <a:rPr lang="it-IT" dirty="0"/>
                <a:t>MITO</a:t>
              </a:r>
              <a:endParaRPr lang="en-GB" dirty="0"/>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a:t>
              </a:r>
              <a:r>
                <a:rPr lang="it-IT" dirty="0"/>
                <a:t>MITO</a:t>
              </a:r>
              <a:endParaRPr lang="en-GB" dirty="0"/>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05785" y="1674845"/>
            <a:ext cx="3859783" cy="830997"/>
          </a:xfrm>
          <a:prstGeom prst="rect">
            <a:avLst/>
          </a:prstGeom>
          <a:noFill/>
        </p:spPr>
        <p:txBody>
          <a:bodyPr wrap="square" rtlCol="0">
            <a:spAutoFit/>
          </a:bodyPr>
          <a:lstStyle/>
          <a:p>
            <a:r>
              <a:rPr lang="it-IT" sz="1600" dirty="0"/>
              <a:t>Le donne oltre i 45 anni non sono più in grado di imparare e, anche se potessero, non vorrebbero continuare ad apprendere.</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305786" y="2716154"/>
            <a:ext cx="3556932" cy="830997"/>
          </a:xfrm>
          <a:prstGeom prst="rect">
            <a:avLst/>
          </a:prstGeom>
          <a:noFill/>
        </p:spPr>
        <p:txBody>
          <a:bodyPr wrap="square" rtlCol="0">
            <a:spAutoFit/>
          </a:bodyPr>
          <a:lstStyle/>
          <a:p>
            <a:r>
              <a:rPr lang="it-IT" sz="1600" dirty="0"/>
              <a:t>Le persone oltre i 45 anni non possono trarre grandi benefici dall’istruzione. Le cose importanti si imparano da giovani.</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05786" y="3909788"/>
            <a:ext cx="3556932" cy="584775"/>
          </a:xfrm>
          <a:prstGeom prst="rect">
            <a:avLst/>
          </a:prstGeom>
          <a:noFill/>
        </p:spPr>
        <p:txBody>
          <a:bodyPr wrap="square" rtlCol="0">
            <a:spAutoFit/>
          </a:bodyPr>
          <a:lstStyle/>
          <a:p>
            <a:r>
              <a:rPr lang="it-IT" sz="1600" dirty="0"/>
              <a:t>Le donne sopra i 45 anni non hanno tempo per imparare.</a:t>
            </a:r>
            <a:endParaRPr lang="en-GB" sz="1600" dirty="0">
              <a:solidFill>
                <a:schemeClr val="bg2">
                  <a:lumMod val="10000"/>
                </a:schemeClr>
              </a:solidFill>
            </a:endParaRP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6" y="5076166"/>
            <a:ext cx="3556932" cy="584775"/>
          </a:xfrm>
          <a:prstGeom prst="rect">
            <a:avLst/>
          </a:prstGeom>
          <a:noFill/>
        </p:spPr>
        <p:txBody>
          <a:bodyPr wrap="square" rtlCol="0">
            <a:spAutoFit/>
          </a:bodyPr>
          <a:lstStyle/>
          <a:p>
            <a:r>
              <a:rPr lang="it-IT" sz="1600" dirty="0"/>
              <a:t>Per le donne oltre i 45 anni è troppo tardi per cambiare.</a:t>
            </a:r>
            <a:endParaRPr lang="en-GB" sz="1600" dirty="0">
              <a:solidFill>
                <a:schemeClr val="bg2">
                  <a:lumMod val="10000"/>
                </a:schemeClr>
              </a:solidFill>
            </a:endParaRP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359076" y="1611492"/>
            <a:ext cx="896770"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a:t>
            </a:r>
            <a:r>
              <a:rPr lang="it-IT" dirty="0"/>
              <a:t>FATTO</a:t>
            </a:r>
            <a:endParaRPr lang="en-GB" dirty="0"/>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70360" y="2716154"/>
            <a:ext cx="896771"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a:t>
            </a:r>
            <a:r>
              <a:rPr lang="it-IT" dirty="0"/>
              <a:t>FATTO</a:t>
            </a:r>
            <a:endParaRPr lang="en-GB" dirty="0"/>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399828" y="3876671"/>
            <a:ext cx="896770"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a:t>
            </a:r>
            <a:r>
              <a:rPr lang="it-IT" dirty="0"/>
              <a:t>FATTO</a:t>
            </a:r>
            <a:endParaRPr lang="en-GB" dirty="0"/>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143799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409852" y="5001666"/>
            <a:ext cx="896770"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a:t>
            </a:r>
            <a:r>
              <a:rPr lang="it-IT" dirty="0" err="1"/>
              <a:t>FATTOc</a:t>
            </a:r>
            <a:endParaRPr lang="en-GB" dirty="0"/>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45682"/>
            <a:ext cx="5679890" cy="830997"/>
          </a:xfrm>
          <a:prstGeom prst="rect">
            <a:avLst/>
          </a:prstGeom>
          <a:noFill/>
        </p:spPr>
        <p:txBody>
          <a:bodyPr wrap="square" rtlCol="0">
            <a:spAutoFit/>
          </a:bodyPr>
          <a:lstStyle/>
          <a:p>
            <a:r>
              <a:rPr lang="it-IT" sz="1600" dirty="0"/>
              <a:t>La neuroplasticità dura tutta la vita! Il cervello rimane capace di formare nuove connessioni neurali. L’apprendimento lo mantiene attivo e sano.</a:t>
            </a:r>
            <a:endParaRPr lang="en-GB" sz="1600" dirty="0">
              <a:solidFill>
                <a:schemeClr val="bg2">
                  <a:lumMod val="10000"/>
                </a:schemeClr>
              </a:solidFill>
            </a:endParaRP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67131" y="2682266"/>
            <a:ext cx="6116085" cy="1077218"/>
          </a:xfrm>
          <a:prstGeom prst="rect">
            <a:avLst/>
          </a:prstGeom>
          <a:noFill/>
        </p:spPr>
        <p:txBody>
          <a:bodyPr wrap="square" rtlCol="0">
            <a:spAutoFit/>
          </a:bodyPr>
          <a:lstStyle/>
          <a:p>
            <a:r>
              <a:rPr lang="it-IT" sz="1600" dirty="0"/>
              <a:t>L’apprendimento è un percorso che dura tutta la vita. Le persone oltre i 45 anni non solo traggono benefici dall’istruzione, ma spesso la apprezzano ancora di più perché uniscono la capacità di apprendere alla forza insostituibile dell’esperienza e della saggezza. </a:t>
            </a:r>
            <a:endParaRPr lang="en-GB" sz="1600" dirty="0">
              <a:solidFill>
                <a:schemeClr val="bg2">
                  <a:lumMod val="10000"/>
                </a:schemeClr>
              </a:solidFill>
            </a:endParaRP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333106" y="3853687"/>
            <a:ext cx="5794854" cy="1077218"/>
          </a:xfrm>
          <a:prstGeom prst="rect">
            <a:avLst/>
          </a:prstGeom>
          <a:noFill/>
        </p:spPr>
        <p:txBody>
          <a:bodyPr wrap="square" rtlCol="0">
            <a:spAutoFit/>
          </a:bodyPr>
          <a:lstStyle/>
          <a:p>
            <a:r>
              <a:rPr lang="it-IT" sz="1600" dirty="0"/>
              <a:t>È una preoccupazione reale, soprattutto per chi bilancia lavoro, famiglia e vita personale. La realtà è che il modello di apprendimento deve adattarsi al loro stile di vita. Per esempio: la micro-formazione o gli HERA labs sono buone opzioni.</a:t>
            </a:r>
            <a:endParaRPr lang="en-GB" sz="1600" dirty="0">
              <a:solidFill>
                <a:schemeClr val="bg2">
                  <a:lumMod val="10000"/>
                </a:schemeClr>
              </a:solidFill>
            </a:endParaRP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3106" y="5001666"/>
            <a:ext cx="5772352" cy="1323439"/>
          </a:xfrm>
          <a:prstGeom prst="rect">
            <a:avLst/>
          </a:prstGeom>
          <a:noFill/>
        </p:spPr>
        <p:txBody>
          <a:bodyPr wrap="square" rtlCol="0">
            <a:spAutoFit/>
          </a:bodyPr>
          <a:lstStyle/>
          <a:p>
            <a:r>
              <a:rPr lang="it-IT" sz="1600" dirty="0"/>
              <a:t>Al contrario, potrebbe essere il momento perfetto. Le donne sopra i 45 anni portano con sé una grande ricchezza di esperienza, intelligenza emotiva e prospettive che non possono essere insegnate. Non partono da zero: partono dall’esperienza. Questo è un potente punto di partenza per il cambiamento.</a:t>
            </a:r>
          </a:p>
        </p:txBody>
      </p:sp>
    </p:spTree>
    <p:extLst>
      <p:ext uri="{BB962C8B-B14F-4D97-AF65-F5344CB8AC3E}">
        <p14:creationId xmlns:p14="http://schemas.microsoft.com/office/powerpoint/2010/main" val="142648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8720285" cy="1762299"/>
          </a:xfrm>
        </p:spPr>
        <p:txBody>
          <a:bodyPr/>
          <a:lstStyle/>
          <a:p>
            <a:r>
              <a:rPr lang="it-IT" dirty="0"/>
              <a:t>UNITÀ 1.3: Superare l’ansia e le paure legate all’apprendimento</a:t>
            </a:r>
          </a:p>
          <a:p>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lang="it-IT" dirty="0"/>
              <a:t>Barriere emotive e paure comuni</a:t>
            </a:r>
          </a:p>
          <a:p>
            <a:endParaRPr lang="en-GB"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3" y="1487567"/>
            <a:ext cx="5023245" cy="369332"/>
          </a:xfrm>
          <a:prstGeom prst="rect">
            <a:avLst/>
          </a:prstGeom>
          <a:noFill/>
        </p:spPr>
        <p:txBody>
          <a:bodyPr wrap="square" rtlCol="0">
            <a:spAutoFit/>
          </a:bodyPr>
          <a:lstStyle/>
          <a:p>
            <a:r>
              <a:rPr lang="it-IT" dirty="0">
                <a:solidFill>
                  <a:schemeClr val="bg2">
                    <a:lumMod val="10000"/>
                  </a:schemeClr>
                </a:solidFill>
              </a:rPr>
              <a:t>Il mio cervello non impara più come una volta.</a:t>
            </a:r>
            <a:endParaRPr lang="en-GB" dirty="0">
              <a:solidFill>
                <a:schemeClr val="bg2">
                  <a:lumMod val="10000"/>
                </a:schemeClr>
              </a:solidFill>
            </a:endParaRP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rtlCol="0">
            <a:spAutoFit/>
          </a:bodyPr>
          <a:lstStyle/>
          <a:p>
            <a:r>
              <a:rPr lang="it-IT" dirty="0">
                <a:solidFill>
                  <a:schemeClr val="bg2">
                    <a:lumMod val="10000"/>
                  </a:schemeClr>
                </a:solidFill>
              </a:rPr>
              <a:t>Gli altri saranno molto più bravi di me.</a:t>
            </a:r>
            <a:endParaRPr lang="en-GB" dirty="0">
              <a:solidFill>
                <a:schemeClr val="bg2">
                  <a:lumMod val="10000"/>
                </a:schemeClr>
              </a:solidFill>
            </a:endParaRP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rtlCol="0">
            <a:spAutoFit/>
          </a:bodyPr>
          <a:lstStyle/>
          <a:p>
            <a:r>
              <a:rPr lang="it-IT" dirty="0">
                <a:solidFill>
                  <a:schemeClr val="bg2">
                    <a:lumMod val="10000"/>
                  </a:schemeClr>
                </a:solidFill>
              </a:rPr>
              <a:t>È troppo tardi per me per imparare.</a:t>
            </a:r>
            <a:endParaRPr lang="en-GB" dirty="0">
              <a:solidFill>
                <a:schemeClr val="bg2">
                  <a:lumMod val="10000"/>
                </a:schemeClr>
              </a:solidFill>
            </a:endParaRP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rtlCol="0">
            <a:spAutoFit/>
          </a:bodyPr>
          <a:lstStyle/>
          <a:p>
            <a:r>
              <a:rPr lang="it-IT" dirty="0">
                <a:solidFill>
                  <a:schemeClr val="bg2">
                    <a:lumMod val="10000"/>
                  </a:schemeClr>
                </a:solidFill>
              </a:rPr>
              <a:t>Non riuscirò a integrarmi con studenti più giovani.</a:t>
            </a:r>
            <a:endParaRPr lang="en-GB" dirty="0">
              <a:solidFill>
                <a:schemeClr val="bg2">
                  <a:lumMod val="10000"/>
                </a:schemeClr>
              </a:solidFill>
            </a:endParaRP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rtlCol="0">
            <a:spAutoFit/>
          </a:bodyPr>
          <a:lstStyle/>
          <a:p>
            <a:r>
              <a:rPr lang="it-IT" dirty="0">
                <a:solidFill>
                  <a:schemeClr val="bg2">
                    <a:lumMod val="10000"/>
                  </a:schemeClr>
                </a:solidFill>
              </a:rPr>
              <a:t>Non ho tempo per iniziare qualcosa di nuovo.</a:t>
            </a:r>
            <a:endParaRPr lang="en-GB" dirty="0">
              <a:solidFill>
                <a:schemeClr val="bg2">
                  <a:lumMod val="10000"/>
                </a:schemeClr>
              </a:solidFill>
            </a:endParaRP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rtlCol="0">
            <a:spAutoFit/>
          </a:bodyPr>
          <a:lstStyle/>
          <a:p>
            <a:r>
              <a:rPr lang="it-IT" dirty="0">
                <a:solidFill>
                  <a:schemeClr val="bg2">
                    <a:lumMod val="10000"/>
                  </a:schemeClr>
                </a:solidFill>
              </a:rPr>
              <a:t>E se ci provassi e facessi una figuraccia?</a:t>
            </a:r>
            <a:endParaRPr lang="en-GB" dirty="0">
              <a:solidFill>
                <a:schemeClr val="bg2">
                  <a:lumMod val="10000"/>
                </a:schemeClr>
              </a:solidFill>
            </a:endParaRP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661833"/>
            <a:ext cx="9656143" cy="646331"/>
          </a:xfrm>
          <a:prstGeom prst="rect">
            <a:avLst/>
          </a:prstGeom>
          <a:noFill/>
        </p:spPr>
        <p:txBody>
          <a:bodyPr wrap="square" rtlCol="0">
            <a:spAutoFit/>
          </a:bodyPr>
          <a:lstStyle/>
          <a:p>
            <a:r>
              <a:rPr lang="it-IT" dirty="0"/>
              <a:t>Prenditi un momento per riflettere sui seguenti pensieri: ti capita di averli quando cerchi di imparare qualcosa di nuovo?</a:t>
            </a:r>
            <a:endParaRPr lang="en-GB"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rtlCol="0">
            <a:spAutoFit/>
          </a:bodyPr>
          <a:lstStyle/>
          <a:p>
            <a:r>
              <a:rPr lang="it-IT" dirty="0">
                <a:solidFill>
                  <a:schemeClr val="bg2">
                    <a:lumMod val="10000"/>
                  </a:schemeClr>
                </a:solidFill>
              </a:rPr>
              <a:t>Chiedere aiuto o mostrare che sto imparando mi fa sentire come se ammettessi la mia incompetenza.</a:t>
            </a:r>
            <a:endParaRPr lang="en-GB" dirty="0">
              <a:solidFill>
                <a:schemeClr val="bg2">
                  <a:lumMod val="10000"/>
                </a:schemeClr>
              </a:solidFill>
            </a:endParaRPr>
          </a:p>
        </p:txBody>
      </p:sp>
    </p:spTree>
    <p:extLst>
      <p:ext uri="{BB962C8B-B14F-4D97-AF65-F5344CB8AC3E}">
        <p14:creationId xmlns:p14="http://schemas.microsoft.com/office/powerpoint/2010/main" val="157483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p:txBody>
          <a:bodyPr/>
          <a:lstStyle/>
          <a:p>
            <a:r>
              <a:rPr lang="it-IT" dirty="0"/>
              <a:t>Applicare strategie per gestire le paure legate all’apprendimento</a:t>
            </a:r>
          </a:p>
          <a:p>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1081769" y="1316157"/>
            <a:ext cx="5804806" cy="707886"/>
          </a:xfrm>
          <a:prstGeom prst="rect">
            <a:avLst/>
          </a:prstGeom>
          <a:noFill/>
        </p:spPr>
        <p:txBody>
          <a:bodyPr wrap="square" rtlCol="0">
            <a:spAutoFit/>
          </a:bodyPr>
          <a:lstStyle/>
          <a:p>
            <a:r>
              <a:rPr lang="it-IT" sz="2000" b="1" dirty="0"/>
              <a:t>Il mio cervello non impara più come una volta</a:t>
            </a:r>
            <a:br>
              <a:rPr lang="it-IT" sz="2000" dirty="0"/>
            </a:br>
            <a:endParaRPr lang="en-GB" sz="2000" b="1" dirty="0">
              <a:solidFill>
                <a:schemeClr val="bg2">
                  <a:lumMod val="10000"/>
                </a:schemeClr>
              </a:solidFill>
            </a:endParaRP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081769" y="3907601"/>
            <a:ext cx="10876365" cy="707886"/>
          </a:xfrm>
          <a:prstGeom prst="rect">
            <a:avLst/>
          </a:prstGeom>
          <a:noFill/>
        </p:spPr>
        <p:txBody>
          <a:bodyPr wrap="square" rtlCol="0">
            <a:spAutoFit/>
          </a:bodyPr>
          <a:lstStyle/>
          <a:p>
            <a:r>
              <a:rPr lang="it-IT" sz="2000" b="1" dirty="0"/>
              <a:t>Gli altri saranno molto più bravi di me – Sindrome dell’impostore</a:t>
            </a:r>
            <a:br>
              <a:rPr lang="it-IT" sz="2000" dirty="0"/>
            </a:b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81002" y="1279966"/>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9" y="3871410"/>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631216"/>
          </a:xfrm>
          <a:prstGeom prst="rect">
            <a:avLst/>
          </a:prstGeom>
          <a:noFill/>
        </p:spPr>
        <p:txBody>
          <a:bodyPr wrap="square" rtlCol="0">
            <a:spAutoFit/>
          </a:bodyPr>
          <a:lstStyle/>
          <a:p>
            <a:pPr algn="just"/>
            <a:r>
              <a:rPr lang="it-IT" sz="2000" dirty="0"/>
              <a:t>La </a:t>
            </a:r>
            <a:r>
              <a:rPr lang="it-IT" sz="2000" b="1" dirty="0"/>
              <a:t>neuroplasticità</a:t>
            </a:r>
            <a:r>
              <a:rPr lang="it-IT" sz="2000" dirty="0"/>
              <a:t> dura tutta la vita. L’apprendimento è il modo migliore per mantenere e persino migliorare la plasticità del cervello. </a:t>
            </a:r>
            <a:r>
              <a:rPr lang="it-IT" sz="2000" b="1" dirty="0"/>
              <a:t>Forse non impari più nello stesso modo, ma stai comunque imparando.</a:t>
            </a:r>
            <a:r>
              <a:rPr lang="it-IT" sz="2000" dirty="0"/>
              <a:t> Per superare questa paura è necessario aggiornare la comprensione del proprio cervello e </a:t>
            </a:r>
            <a:r>
              <a:rPr lang="it-IT" sz="2000" b="1" dirty="0"/>
              <a:t>adattare le strategie di apprendimento ai propri punti di forza</a:t>
            </a:r>
            <a:r>
              <a:rPr lang="it-IT" sz="2000" dirty="0"/>
              <a:t>. L’esperienza è molto importante per imparare.</a:t>
            </a:r>
            <a:endParaRPr lang="en-GB"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323439"/>
          </a:xfrm>
          <a:prstGeom prst="rect">
            <a:avLst/>
          </a:prstGeom>
          <a:noFill/>
        </p:spPr>
        <p:txBody>
          <a:bodyPr wrap="square" rtlCol="0">
            <a:spAutoFit/>
          </a:bodyPr>
          <a:lstStyle/>
          <a:p>
            <a:pPr algn="just"/>
            <a:r>
              <a:rPr lang="it-IT" sz="2000" b="1" dirty="0"/>
              <a:t>L’apprendimento non è una competizione.</a:t>
            </a:r>
            <a:r>
              <a:rPr lang="it-IT" sz="2000" dirty="0"/>
              <a:t> Concediti il permesso di essere un principiante. Tutti nella stanza, indipendentemente dal loro punto di partenza, sono lì per la stessa ragione fondamentale, ma il tuo percorso è unico. </a:t>
            </a:r>
            <a:r>
              <a:rPr lang="it-IT" sz="2000" b="1" dirty="0"/>
              <a:t>Confrontati solo con la persona che eri ieri.</a:t>
            </a:r>
            <a:r>
              <a:rPr lang="it-IT" sz="2000" dirty="0"/>
              <a:t> Infine, tieni presente che la diversità dei livelli di competenza è ciò che arricchisce qualsiasi ambiente di apprendimento.</a:t>
            </a:r>
            <a:endParaRPr lang="en-GB"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05F6B12-5602-47B9-904D-9C674495F3A5}"/>
              </a:ext>
            </a:extLst>
          </p:cNvPr>
          <p:cNvSpPr>
            <a:spLocks noGrp="1"/>
          </p:cNvSpPr>
          <p:nvPr>
            <p:ph type="body" sz="quarter" idx="10"/>
          </p:nvPr>
        </p:nvSpPr>
        <p:spPr/>
        <p:txBody>
          <a:bodyPr/>
          <a:lstStyle/>
          <a:p>
            <a:r>
              <a:rPr lang="it-IT" dirty="0"/>
              <a:t>Applicare strategie per gestire le paure legate all’apprendimento</a:t>
            </a:r>
          </a:p>
          <a:p>
            <a:endParaRPr lang="en-GB" dirty="0"/>
          </a:p>
        </p:txBody>
      </p:sp>
      <p:sp>
        <p:nvSpPr>
          <p:cNvPr id="29" name="CaixaDeTexto 28">
            <a:extLst>
              <a:ext uri="{FF2B5EF4-FFF2-40B4-BE49-F238E27FC236}">
                <a16:creationId xmlns:a16="http://schemas.microsoft.com/office/drawing/2014/main" id="{448F8D2B-1E58-8280-D083-38C2CFD4B862}"/>
              </a:ext>
            </a:extLst>
          </p:cNvPr>
          <p:cNvSpPr txBox="1"/>
          <p:nvPr/>
        </p:nvSpPr>
        <p:spPr>
          <a:xfrm>
            <a:off x="1315635" y="1287209"/>
            <a:ext cx="10876365" cy="707886"/>
          </a:xfrm>
          <a:prstGeom prst="rect">
            <a:avLst/>
          </a:prstGeom>
          <a:noFill/>
        </p:spPr>
        <p:txBody>
          <a:bodyPr wrap="square" rtlCol="0">
            <a:spAutoFit/>
          </a:bodyPr>
          <a:lstStyle/>
          <a:p>
            <a:r>
              <a:rPr lang="it-IT" sz="2000" b="1" dirty="0"/>
              <a:t>È troppo tardi per me per imparare – Fatalismo</a:t>
            </a:r>
            <a:br>
              <a:rPr lang="it-IT" sz="2000" dirty="0"/>
            </a:br>
            <a:endParaRPr lang="en-GB" sz="2000" b="1" dirty="0">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15634" y="3668116"/>
            <a:ext cx="10876365" cy="707886"/>
          </a:xfrm>
          <a:prstGeom prst="rect">
            <a:avLst/>
          </a:prstGeom>
          <a:noFill/>
        </p:spPr>
        <p:txBody>
          <a:bodyPr wrap="square" rtlCol="0">
            <a:spAutoFit/>
          </a:bodyPr>
          <a:lstStyle/>
          <a:p>
            <a:r>
              <a:rPr lang="it-IT" sz="2000" b="1" dirty="0"/>
              <a:t>Non riuscirò a integrarmi con studenti più giovani</a:t>
            </a:r>
            <a:br>
              <a:rPr lang="it-IT" sz="2000" dirty="0"/>
            </a:br>
            <a:endParaRPr lang="en-GB" sz="2000" b="1" dirty="0">
              <a:solidFill>
                <a:schemeClr val="bg2">
                  <a:lumMod val="10000"/>
                </a:schemeClr>
              </a:solidFill>
            </a:endParaRP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1241241"/>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09962" y="3631925"/>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631216"/>
          </a:xfrm>
          <a:prstGeom prst="rect">
            <a:avLst/>
          </a:prstGeom>
          <a:noFill/>
        </p:spPr>
        <p:txBody>
          <a:bodyPr wrap="square" rtlCol="0">
            <a:spAutoFit/>
          </a:bodyPr>
          <a:lstStyle/>
          <a:p>
            <a:r>
              <a:rPr lang="it-IT" sz="2000" dirty="0"/>
              <a:t>Si tratta di </a:t>
            </a:r>
            <a:r>
              <a:rPr lang="it-IT" sz="2000" b="1" dirty="0"/>
              <a:t>imparare per l’oggi</a:t>
            </a:r>
            <a:r>
              <a:rPr lang="it-IT" sz="2000" dirty="0"/>
              <a:t>. Che sia per un nuovo hobby, un lavoro part-time, una realizzazione personale o per mantenere la mente attiva nei prossimi 30+ anni della tua vita. Molte donne ispiratrici, come Toni Morrison, Julia Child e Judi Dench, hanno raggiunto il successo più tardi nella vita, dimostrando che l’istruzione e le nuove esperienze dopo i 45 anni non solo sono possibili, ma possono anche </a:t>
            </a:r>
            <a:r>
              <a:rPr lang="it-IT" sz="2000" b="1" dirty="0"/>
              <a:t>portare a capitoli appaganti</a:t>
            </a:r>
            <a:r>
              <a:rPr lang="it-IT" sz="2000" dirty="0"/>
              <a:t>.</a:t>
            </a:r>
          </a:p>
        </p:txBody>
      </p:sp>
      <p:sp>
        <p:nvSpPr>
          <p:cNvPr id="4" name="CaixaDeTexto 2">
            <a:extLst>
              <a:ext uri="{FF2B5EF4-FFF2-40B4-BE49-F238E27FC236}">
                <a16:creationId xmlns:a16="http://schemas.microsoft.com/office/drawing/2014/main" id="{2E79F14A-EA28-9528-2253-A5DF81B76F89}"/>
              </a:ext>
            </a:extLst>
          </p:cNvPr>
          <p:cNvSpPr txBox="1"/>
          <p:nvPr/>
        </p:nvSpPr>
        <p:spPr>
          <a:xfrm>
            <a:off x="362081" y="4505501"/>
            <a:ext cx="11547080" cy="1323439"/>
          </a:xfrm>
          <a:prstGeom prst="rect">
            <a:avLst/>
          </a:prstGeom>
          <a:noFill/>
        </p:spPr>
        <p:txBody>
          <a:bodyPr wrap="square" rtlCol="0">
            <a:spAutoFit/>
          </a:bodyPr>
          <a:lstStyle/>
          <a:p>
            <a:r>
              <a:rPr lang="it-IT" sz="2000" dirty="0"/>
              <a:t>Questa paura non riguarda solo l’età; riguarda il sentirsi parte del gruppo, la rilevanza e il timore di essere giudicati. Superarla richiede un cambiamento di mentalità. </a:t>
            </a:r>
            <a:r>
              <a:rPr lang="it-IT" sz="2000" b="1" dirty="0"/>
              <a:t>Tu sei una risorsa preziosa per il gruppo grazie alla tua esperienza</a:t>
            </a:r>
            <a:r>
              <a:rPr lang="it-IT" sz="2000" dirty="0"/>
              <a:t>, e condividi con gli altri lo stesso obiettivo del corso: </a:t>
            </a:r>
            <a:r>
              <a:rPr lang="it-IT" sz="2000" b="1" dirty="0"/>
              <a:t>imparare qualcosa</a:t>
            </a:r>
            <a:r>
              <a:rPr lang="it-IT" sz="2000" dirty="0"/>
              <a:t>. Inoltre, la maggior parte degli studenti più giovani non pensa affatto alla tua età quanto lo fai tu.</a:t>
            </a:r>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p:txBody>
          <a:bodyPr/>
          <a:lstStyle/>
          <a:p>
            <a:r>
              <a:rPr lang="it-IT" dirty="0"/>
              <a:t>Applicare strategie per gestire le paure legate all’apprendimento</a:t>
            </a:r>
          </a:p>
          <a:p>
            <a:endParaRPr lang="en-GB" dirty="0"/>
          </a:p>
        </p:txBody>
      </p:sp>
      <p:sp>
        <p:nvSpPr>
          <p:cNvPr id="31" name="CaixaDeTexto 30">
            <a:extLst>
              <a:ext uri="{FF2B5EF4-FFF2-40B4-BE49-F238E27FC236}">
                <a16:creationId xmlns:a16="http://schemas.microsoft.com/office/drawing/2014/main" id="{D6A66DA7-38DF-5470-47C7-E9D14381D896}"/>
              </a:ext>
            </a:extLst>
          </p:cNvPr>
          <p:cNvSpPr txBox="1"/>
          <p:nvPr/>
        </p:nvSpPr>
        <p:spPr>
          <a:xfrm>
            <a:off x="1195276" y="1332348"/>
            <a:ext cx="10876365" cy="707886"/>
          </a:xfrm>
          <a:prstGeom prst="rect">
            <a:avLst/>
          </a:prstGeom>
          <a:noFill/>
        </p:spPr>
        <p:txBody>
          <a:bodyPr wrap="square" rtlCol="0">
            <a:spAutoFit/>
          </a:bodyPr>
          <a:lstStyle/>
          <a:p>
            <a:r>
              <a:rPr lang="it-IT" sz="2000" b="1" dirty="0"/>
              <a:t>Non ho tempo per iniziare qualcosa di nuovo</a:t>
            </a:r>
            <a:br>
              <a:rPr lang="it-IT" sz="2000" dirty="0"/>
            </a:br>
            <a:endParaRPr lang="en-GB" sz="2000" b="1" dirty="0">
              <a:solidFill>
                <a:schemeClr val="bg2">
                  <a:lumMod val="10000"/>
                </a:schemeClr>
              </a:solidFill>
            </a:endParaRP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116952" y="3787792"/>
            <a:ext cx="10876365" cy="707886"/>
          </a:xfrm>
          <a:prstGeom prst="rect">
            <a:avLst/>
          </a:prstGeom>
          <a:noFill/>
        </p:spPr>
        <p:txBody>
          <a:bodyPr wrap="square" rtlCol="0">
            <a:spAutoFit/>
          </a:bodyPr>
          <a:lstStyle/>
          <a:p>
            <a:r>
              <a:rPr lang="it-IT" sz="2000" b="1" dirty="0"/>
              <a:t>E se ci provassi e facessi una figuraccia? – Paura del fallimento</a:t>
            </a:r>
            <a:br>
              <a:rPr lang="it-IT" sz="2000" dirty="0"/>
            </a:b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14401" y="130175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9" y="375160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2073908"/>
            <a:ext cx="11748722" cy="1631216"/>
          </a:xfrm>
          <a:prstGeom prst="rect">
            <a:avLst/>
          </a:prstGeom>
          <a:noFill/>
        </p:spPr>
        <p:txBody>
          <a:bodyPr wrap="square" rtlCol="0">
            <a:spAutoFit/>
          </a:bodyPr>
          <a:lstStyle/>
          <a:p>
            <a:r>
              <a:rPr lang="it-IT" sz="2000" dirty="0"/>
              <a:t>Abbandona l’idea che l’apprendimento richieda grandi blocchi di tempo. Nella maggior parte dei casi, </a:t>
            </a:r>
            <a:r>
              <a:rPr lang="it-IT" sz="2000" b="1" dirty="0"/>
              <a:t>puoi decidere tu il tuo itinerario e il tuo tempo di studio</a:t>
            </a:r>
            <a:r>
              <a:rPr lang="it-IT" sz="2000" dirty="0"/>
              <a:t>. Inizia con un impegno di </a:t>
            </a:r>
            <a:r>
              <a:rPr lang="it-IT" sz="2000" b="1" dirty="0"/>
              <a:t>5–15 minuti al giorno</a:t>
            </a:r>
            <a:r>
              <a:rPr lang="it-IT" sz="2000" dirty="0"/>
              <a:t>. Integra questo tempo nella tua routine quotidiana, pianificalo e comunicalo alla tua famiglia perché venga rispettato. </a:t>
            </a:r>
            <a:r>
              <a:rPr lang="it-IT" sz="2000" b="1" dirty="0"/>
              <a:t>Dai priorità a te stessa:</a:t>
            </a:r>
            <a:r>
              <a:rPr lang="it-IT" sz="2000" dirty="0"/>
              <a:t> considera questo tempo come cura personale non negoziabile. </a:t>
            </a:r>
            <a:r>
              <a:rPr lang="it-IT" sz="2000" b="1" dirty="0"/>
              <a:t>Scegli il tipo di apprendimento più adatto</a:t>
            </a:r>
            <a:r>
              <a:rPr lang="it-IT" sz="2000" dirty="0"/>
              <a:t> in base al tempo che hai a disposizione.</a:t>
            </a:r>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938992"/>
          </a:xfrm>
          <a:prstGeom prst="rect">
            <a:avLst/>
          </a:prstGeom>
          <a:noFill/>
        </p:spPr>
        <p:txBody>
          <a:bodyPr wrap="square" rtlCol="0">
            <a:spAutoFit/>
          </a:bodyPr>
          <a:lstStyle/>
          <a:p>
            <a:r>
              <a:rPr lang="it-IT" sz="2000" dirty="0"/>
              <a:t>La paura è un antico meccanismo di sopravvivenza. La tua mente decide che l’opzione più sicura è evitare completamente il rischio. Resti così nella tua zona di comfort, che sembra sicura, ma in realtà limita il tuo mondo e il tuo potenziale. </a:t>
            </a:r>
            <a:r>
              <a:rPr lang="it-IT" sz="2000" b="1" dirty="0"/>
              <a:t>Il passo più coraggioso e importante è il primo.</a:t>
            </a:r>
            <a:r>
              <a:rPr lang="it-IT" sz="2000" dirty="0"/>
              <a:t> Ridefinisci il successo come il semplice </a:t>
            </a:r>
            <a:r>
              <a:rPr lang="it-IT" sz="2000" b="1" dirty="0"/>
              <a:t>provare e metterti in gioco</a:t>
            </a:r>
            <a:r>
              <a:rPr lang="it-IT" sz="2000" dirty="0"/>
              <a:t>, non solo come risultato perfetto. </a:t>
            </a:r>
            <a:r>
              <a:rPr lang="it-IT" sz="2000" b="1" dirty="0"/>
              <a:t>Ogni errore è un dato</a:t>
            </a:r>
            <a:r>
              <a:rPr lang="it-IT" sz="2000" dirty="0"/>
              <a:t>, non un giudizio sulle tue capacità. Tutti, quando imparano qualcosa di nuovo, si sentono impacciati. Accogli l’essere una “principiante”.</a:t>
            </a:r>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8B5314A-A41C-77E4-33CA-C12DE5B52300}"/>
              </a:ext>
            </a:extLst>
          </p:cNvPr>
          <p:cNvSpPr>
            <a:spLocks noGrp="1"/>
          </p:cNvSpPr>
          <p:nvPr>
            <p:ph type="body" sz="quarter" idx="10"/>
          </p:nvPr>
        </p:nvSpPr>
        <p:spPr/>
        <p:txBody>
          <a:bodyPr/>
          <a:lstStyle/>
          <a:p>
            <a:r>
              <a:rPr lang="it-IT" dirty="0"/>
              <a:t>Applicare strategie per gestire le paure legate all’apprendimento</a:t>
            </a:r>
          </a:p>
          <a:p>
            <a:endParaRPr lang="en-GB" dirty="0"/>
          </a:p>
        </p:txBody>
      </p:sp>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2086831"/>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156114" y="2107633"/>
            <a:ext cx="10876365" cy="400110"/>
          </a:xfrm>
          <a:prstGeom prst="rect">
            <a:avLst/>
          </a:prstGeom>
          <a:noFill/>
        </p:spPr>
        <p:txBody>
          <a:bodyPr wrap="square" rtlCol="0">
            <a:spAutoFit/>
          </a:bodyPr>
          <a:lstStyle/>
          <a:p>
            <a:r>
              <a:rPr lang="it-IT" sz="2000" b="1" dirty="0"/>
              <a:t>Chiedere aiuto o mostrare che sto imparando mi fa sentire come se ammettessi incompetenza</a:t>
            </a:r>
            <a:endParaRPr lang="it-IT" sz="2000" dirty="0"/>
          </a:p>
        </p:txBody>
      </p:sp>
      <p:sp>
        <p:nvSpPr>
          <p:cNvPr id="4" name="CaixaDeTexto 2">
            <a:extLst>
              <a:ext uri="{FF2B5EF4-FFF2-40B4-BE49-F238E27FC236}">
                <a16:creationId xmlns:a16="http://schemas.microsoft.com/office/drawing/2014/main" id="{57784147-3B86-47E1-66C9-AE5F7AB900D0}"/>
              </a:ext>
            </a:extLst>
          </p:cNvPr>
          <p:cNvSpPr txBox="1"/>
          <p:nvPr/>
        </p:nvSpPr>
        <p:spPr>
          <a:xfrm>
            <a:off x="283757" y="3236793"/>
            <a:ext cx="11748722" cy="1015663"/>
          </a:xfrm>
          <a:prstGeom prst="rect">
            <a:avLst/>
          </a:prstGeom>
          <a:noFill/>
        </p:spPr>
        <p:txBody>
          <a:bodyPr wrap="square" rtlCol="0">
            <a:spAutoFit/>
          </a:bodyPr>
          <a:lstStyle/>
          <a:p>
            <a:r>
              <a:rPr lang="it-IT" sz="2000" dirty="0"/>
              <a:t>Le persone </a:t>
            </a:r>
            <a:r>
              <a:rPr lang="it-IT" sz="2000" b="1" dirty="0"/>
              <a:t>competenti e sicure di sé chiedono aiuto</a:t>
            </a:r>
            <a:r>
              <a:rPr lang="it-IT" sz="2000" dirty="0"/>
              <a:t>. Questo dimostra consapevolezza di sé, capacità di trovare soluzioni e impegno verso i propri obiettivi. </a:t>
            </a:r>
            <a:r>
              <a:rPr lang="it-IT" sz="2000" b="1" dirty="0"/>
              <a:t>È uno strumento strategico per l’apprendimento, non una debolezza.</a:t>
            </a:r>
            <a:r>
              <a:rPr lang="it-IT" sz="2000" dirty="0"/>
              <a:t> Mostrare di non sapere tutto ti rende </a:t>
            </a:r>
            <a:r>
              <a:rPr lang="it-IT" sz="2000" b="1" dirty="0"/>
              <a:t>più comprensibile, accessibile e umano.</a:t>
            </a:r>
            <a:endParaRPr lang="it-IT" sz="2000" dirty="0"/>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it-IT" dirty="0"/>
              <a:t>UNITÀ 1.4: Prepararsi ad imparare</a:t>
            </a:r>
          </a:p>
          <a:p>
            <a:endParaRPr lang="en-US" b="0" dirty="0"/>
          </a:p>
          <a:p>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67031" y="78713"/>
            <a:ext cx="10450927" cy="446613"/>
          </a:xfrm>
        </p:spPr>
        <p:txBody>
          <a:bodyPr/>
          <a:lstStyle/>
          <a:p>
            <a:r>
              <a:rPr lang="it-IT" dirty="0"/>
              <a:t>Definire obiettivi ed aspettative realistici – Obiettivi SMART</a:t>
            </a:r>
          </a:p>
          <a:p>
            <a:endParaRPr lang="en-GB"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it-IT" dirty="0"/>
              <a:t>Non scegliere un corso senza un obiettivo — è come navigare senza una destinazione. Prima, trasforma un desiderio vago in un piano concreto con un obiettivo SMART (troverai maggiori informazioni sugli obiettivi SMART nei moduli successivi).</a:t>
            </a:r>
          </a:p>
        </p:txBody>
      </p:sp>
      <p:sp>
        <p:nvSpPr>
          <p:cNvPr id="3" name="Marcador de Posição do Texto 4">
            <a:extLst>
              <a:ext uri="{FF2B5EF4-FFF2-40B4-BE49-F238E27FC236}">
                <a16:creationId xmlns:a16="http://schemas.microsoft.com/office/drawing/2014/main" id="{BFDC4054-6A6C-A456-D4A1-CFC41EE3566F}"/>
              </a:ext>
            </a:extLst>
          </p:cNvPr>
          <p:cNvSpPr txBox="1">
            <a:spLocks/>
          </p:cNvSpPr>
          <p:nvPr/>
        </p:nvSpPr>
        <p:spPr>
          <a:xfrm>
            <a:off x="1261727" y="1773957"/>
            <a:ext cx="1109220"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SPECIFICO</a:t>
            </a:r>
            <a:endParaRPr lang="en-GB" sz="1600" b="1" dirty="0"/>
          </a:p>
          <a:p>
            <a:endParaRPr lang="en-GB"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Un </a:t>
            </a:r>
            <a:r>
              <a:rPr lang="en-GB" dirty="0" err="1"/>
              <a:t>obiettivo</a:t>
            </a:r>
            <a:r>
              <a:rPr lang="en-GB" dirty="0"/>
              <a:t> </a:t>
            </a:r>
            <a:r>
              <a:rPr lang="en-GB" dirty="0" err="1"/>
              <a:t>vago</a:t>
            </a:r>
            <a:r>
              <a:rPr lang="en-GB" dirty="0"/>
              <a:t> porta a un </a:t>
            </a:r>
            <a:r>
              <a:rPr lang="en-GB" dirty="0" err="1"/>
              <a:t>risultato</a:t>
            </a:r>
            <a:r>
              <a:rPr lang="en-GB" dirty="0"/>
              <a:t> </a:t>
            </a:r>
            <a:r>
              <a:rPr lang="en-GB" dirty="0" err="1"/>
              <a:t>vago</a:t>
            </a:r>
            <a:r>
              <a:rPr lang="en-GB" dirty="0"/>
              <a:t>. </a:t>
            </a:r>
            <a:r>
              <a:rPr lang="en-GB" dirty="0" err="1"/>
              <a:t>Essere</a:t>
            </a:r>
            <a:r>
              <a:rPr lang="en-GB" dirty="0"/>
              <a:t> </a:t>
            </a:r>
            <a:r>
              <a:rPr lang="en-GB" dirty="0" err="1"/>
              <a:t>specifici</a:t>
            </a:r>
            <a:r>
              <a:rPr lang="en-GB" dirty="0"/>
              <a:t> </a:t>
            </a:r>
            <a:r>
              <a:rPr lang="en-GB" dirty="0" err="1"/>
              <a:t>significa</a:t>
            </a:r>
            <a:r>
              <a:rPr lang="en-GB" dirty="0"/>
              <a:t> </a:t>
            </a:r>
            <a:r>
              <a:rPr lang="en-GB" dirty="0" err="1"/>
              <a:t>passare</a:t>
            </a:r>
            <a:r>
              <a:rPr lang="en-GB" dirty="0"/>
              <a:t> da </a:t>
            </a:r>
            <a:r>
              <a:rPr lang="en-GB" dirty="0" err="1"/>
              <a:t>un’area</a:t>
            </a:r>
            <a:r>
              <a:rPr lang="en-GB" dirty="0"/>
              <a:t> </a:t>
            </a:r>
            <a:r>
              <a:rPr lang="en-GB" dirty="0" err="1"/>
              <a:t>indefinita</a:t>
            </a:r>
            <a:r>
              <a:rPr lang="en-GB" dirty="0"/>
              <a:t> di </a:t>
            </a:r>
            <a:r>
              <a:rPr lang="en-GB" dirty="0" err="1"/>
              <a:t>interessea</a:t>
            </a:r>
            <a:r>
              <a:rPr lang="en-GB" dirty="0"/>
              <a:t> un </a:t>
            </a:r>
            <a:r>
              <a:rPr lang="en-GB" dirty="0" err="1"/>
              <a:t>obiettivo</a:t>
            </a:r>
            <a:r>
              <a:rPr lang="en-GB" dirty="0"/>
              <a:t> </a:t>
            </a:r>
            <a:r>
              <a:rPr lang="en-GB" dirty="0" err="1"/>
              <a:t>chiaro</a:t>
            </a:r>
            <a:r>
              <a:rPr lang="en-GB" dirty="0"/>
              <a:t> e </a:t>
            </a:r>
            <a:r>
              <a:rPr lang="en-GB" dirty="0" err="1"/>
              <a:t>concreto</a:t>
            </a:r>
            <a:r>
              <a:rPr lang="en-GB" dirty="0"/>
              <a:t>.</a:t>
            </a:r>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Cosa esattamente voglio essere in grado di FARE?</a:t>
            </a:r>
            <a:endParaRPr lang="en-GB" dirty="0"/>
          </a:p>
        </p:txBody>
      </p:sp>
      <p:sp>
        <p:nvSpPr>
          <p:cNvPr id="12" name="Marcador de Posição do Texto 4">
            <a:extLst>
              <a:ext uri="{FF2B5EF4-FFF2-40B4-BE49-F238E27FC236}">
                <a16:creationId xmlns:a16="http://schemas.microsoft.com/office/drawing/2014/main" id="{C38387D8-D648-71CF-92DC-1122CDCA549D}"/>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err="1"/>
              <a:t>MiISURABILE</a:t>
            </a:r>
            <a:endParaRPr lang="en-GB" sz="1600" b="1" dirty="0"/>
          </a:p>
          <a:p>
            <a:endParaRPr lang="en-GB"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2349" y="378169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Se non puoi misurarlo, non puoi gestirlo. Un obiettivo misurabile fornisce una chiara linea d’arrivo. Stabilire un obiettivo quantificabile è una potente motivazione.</a:t>
            </a:r>
            <a:endParaRPr lang="en-GB" dirty="0"/>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Come saprò di aver avuto successo nel mio percorso di apprendimento?</a:t>
            </a:r>
            <a:endParaRPr lang="en-GB" dirty="0"/>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2202" y="2756346"/>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Esempio: Voglio essere in grado di avere conversazioni in inglese con i locali durante il mio viaggio a Londra e con i clienti stranieri nel mio negozio.</a:t>
            </a:r>
            <a:endParaRPr lang="en-GB"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t>Esempio:</a:t>
            </a:r>
            <a:r>
              <a:rPr lang="it-IT" dirty="0"/>
              <a:t> Saprò di aver raggiunto l’obiettivo quando riuscirò a completare con successo una conversazione simulata di 5 minuti con un tutor su diversi argomenti.</a:t>
            </a:r>
            <a:endParaRPr lang="en-GB" dirty="0"/>
          </a:p>
        </p:txBody>
      </p:sp>
    </p:spTree>
    <p:extLst>
      <p:ext uri="{BB962C8B-B14F-4D97-AF65-F5344CB8AC3E}">
        <p14:creationId xmlns:p14="http://schemas.microsoft.com/office/powerpoint/2010/main" val="381678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a:xfrm>
            <a:off x="200529" y="348998"/>
            <a:ext cx="9829323" cy="483986"/>
          </a:xfrm>
        </p:spPr>
        <p:txBody>
          <a:bodyPr/>
          <a:lstStyle/>
          <a:p>
            <a:r>
              <a:rPr lang="en-US" dirty="0"/>
              <a:t>Set realistic goals and expectations – SMART goals</a:t>
            </a:r>
          </a:p>
          <a:p>
            <a:endParaRPr lang="en-GB" dirty="0"/>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143924" cy="908939"/>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542350" y="1609459"/>
            <a:ext cx="6284200" cy="40689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Devi essere ambiziosa ma realistica. Questo passaggio riguarda un’onesta autovalutazione per assicurarti che il tuo obiettivo sia motivante e non destinato a diventare fonte di frustrazione.</a:t>
            </a:r>
            <a:endParaRPr lang="en-US" dirty="0"/>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701619" y="1537575"/>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Questo è realistico per la mia vita in questo momento?</a:t>
            </a:r>
            <a:endParaRPr lang="en-US" dirty="0"/>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RILEVANTE</a:t>
            </a:r>
            <a:endParaRPr lang="en-GB" sz="1600" b="1" dirty="0"/>
          </a:p>
          <a:p>
            <a:endParaRPr lang="en-GB"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1056740"/>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3" y="3743181"/>
            <a:ext cx="3207697" cy="1068909"/>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521077" y="3756726"/>
            <a:ext cx="6544551" cy="33782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Questo sarà il tuo punto di riferimento nei momenti di </a:t>
            </a:r>
            <a:br>
              <a:rPr lang="it-IT" dirty="0"/>
            </a:br>
            <a:r>
              <a:rPr lang="it-IT" dirty="0"/>
              <a:t>frustrazione, noia o sopraffazione. Concentrati su ciò che conta davvero.  Gli obiettivi più efficaci sono sia personalmente significativi  che utili.</a:t>
            </a:r>
            <a:endParaRPr lang="en-US" dirty="0"/>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a:t>Come miglioreranno la mia vita quotidiana o il mio lavoro una volta acquisita questa competenza o conoscenza?</a:t>
            </a:r>
            <a:endParaRPr lang="en-US" dirty="0"/>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2" y="2656860"/>
            <a:ext cx="9797203" cy="904254"/>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1" y="2756346"/>
            <a:ext cx="9664495" cy="172766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t>Esempio:</a:t>
            </a:r>
            <a:r>
              <a:rPr lang="it-IT" dirty="0"/>
              <a:t> Ho un anno prima del mio viaggio. Posso usare </a:t>
            </a:r>
            <a:r>
              <a:rPr lang="it-IT" dirty="0" err="1"/>
              <a:t>un’app</a:t>
            </a:r>
            <a:r>
              <a:rPr lang="it-IT" dirty="0"/>
              <a:t> di lingue per 15 minuti al giorno durante il tragitto e fare una sessione di pratica conversazionale di un’ora a settimana online con un tutor.</a:t>
            </a:r>
            <a:endParaRPr lang="en-GB" dirty="0"/>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t>Esempio:</a:t>
            </a:r>
            <a:r>
              <a:rPr lang="it-IT" dirty="0"/>
              <a:t> È rilevante migliorare la connessione con la cultura inglese durante il viaggio e, inoltre, poter parlare con i clienti stranieri nella loro lingua per offrire un servizio migliore.</a:t>
            </a:r>
          </a:p>
        </p:txBody>
      </p:sp>
      <p:sp>
        <p:nvSpPr>
          <p:cNvPr id="43" name="Marcador de Posição do Texto 4">
            <a:extLst>
              <a:ext uri="{FF2B5EF4-FFF2-40B4-BE49-F238E27FC236}">
                <a16:creationId xmlns:a16="http://schemas.microsoft.com/office/drawing/2014/main" id="{2CAB3500-DF95-91B4-6573-C402519F9311}"/>
              </a:ext>
            </a:extLst>
          </p:cNvPr>
          <p:cNvSpPr txBox="1">
            <a:spLocks/>
          </p:cNvSpPr>
          <p:nvPr/>
        </p:nvSpPr>
        <p:spPr>
          <a:xfrm>
            <a:off x="1119004" y="1660244"/>
            <a:ext cx="1406063" cy="5920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(ACHIEVABLE)</a:t>
            </a:r>
            <a:br>
              <a:rPr lang="es-ES" sz="1600" b="1" dirty="0"/>
            </a:br>
            <a:r>
              <a:rPr lang="es-ES" sz="1600" b="1" dirty="0"/>
              <a:t>RAGGIUNGIBILE</a:t>
            </a:r>
            <a:endParaRPr lang="en-GB" sz="1600" b="1" dirty="0"/>
          </a:p>
          <a:p>
            <a:endParaRPr lang="en-GB" dirty="0"/>
          </a:p>
        </p:txBody>
      </p:sp>
    </p:spTree>
    <p:extLst>
      <p:ext uri="{BB962C8B-B14F-4D97-AF65-F5344CB8AC3E}">
        <p14:creationId xmlns:p14="http://schemas.microsoft.com/office/powerpoint/2010/main" val="751585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09477BFD-5423-DA0B-F582-9ECC94D0488A}"/>
              </a:ext>
            </a:extLst>
          </p:cNvPr>
          <p:cNvSpPr>
            <a:spLocks noGrp="1"/>
          </p:cNvSpPr>
          <p:nvPr>
            <p:ph type="body" sz="quarter" idx="10"/>
          </p:nvPr>
        </p:nvSpPr>
        <p:spPr>
          <a:xfrm>
            <a:off x="222771" y="472058"/>
            <a:ext cx="9829323" cy="483986"/>
          </a:xfrm>
        </p:spPr>
        <p:txBody>
          <a:bodyPr/>
          <a:lstStyle/>
          <a:p>
            <a:r>
              <a:rPr lang="en-US" dirty="0"/>
              <a:t>Set realistic goals and expectations – SMART goals</a:t>
            </a:r>
          </a:p>
          <a:p>
            <a:endParaRPr lang="en-GB" dirty="0"/>
          </a:p>
        </p:txBody>
      </p:sp>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86461"/>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1297784"/>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49" y="2542467"/>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Un obiettivo senza una scadenza è solo un sogno. Un obiettivo con un limite di tempo crea urgenza, priorità e una chiara tempistica per il raggiungimento. Trasforma il “un giorno” in una data specifica.</a:t>
            </a:r>
            <a:endParaRPr lang="en-US" dirty="0"/>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72596" cy="1297784"/>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154393"/>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b="1" dirty="0"/>
              <a:t>Esempio:</a:t>
            </a:r>
            <a:r>
              <a:rPr lang="it-IT" dirty="0"/>
              <a:t> Il mio viaggio è ad agosto del prossimo anno, quindi devo essere pronta entro quella data.</a:t>
            </a:r>
            <a:endParaRPr lang="en-GB" dirty="0"/>
          </a:p>
        </p:txBody>
      </p:sp>
      <p:sp>
        <p:nvSpPr>
          <p:cNvPr id="2" name="Marcador de Posição do Texto 4">
            <a:extLst>
              <a:ext uri="{FF2B5EF4-FFF2-40B4-BE49-F238E27FC236}">
                <a16:creationId xmlns:a16="http://schemas.microsoft.com/office/drawing/2014/main" id="{5328A4A2-5B49-08A9-8D45-A11CE2B673BC}"/>
              </a:ext>
            </a:extLst>
          </p:cNvPr>
          <p:cNvSpPr txBox="1">
            <a:spLocks/>
          </p:cNvSpPr>
          <p:nvPr/>
        </p:nvSpPr>
        <p:spPr>
          <a:xfrm>
            <a:off x="1223536" y="2704635"/>
            <a:ext cx="10505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TEMPORALE</a:t>
            </a:r>
            <a:endParaRPr lang="en-GB" sz="1600" b="1" dirty="0"/>
          </a:p>
          <a:p>
            <a:endParaRPr lang="en-GB"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829279" y="2761119"/>
            <a:ext cx="3167062" cy="21865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IT" dirty="0"/>
              <a:t>Entro quando devo raggiungerlo?</a:t>
            </a:r>
            <a:endParaRPr lang="en-GB" dirty="0"/>
          </a:p>
        </p:txBody>
      </p:sp>
    </p:spTree>
    <p:extLst>
      <p:ext uri="{BB962C8B-B14F-4D97-AF65-F5344CB8AC3E}">
        <p14:creationId xmlns:p14="http://schemas.microsoft.com/office/powerpoint/2010/main" val="401299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it-IT" dirty="0"/>
              <a:t>Creare un ambiente di apprendimento positivo</a:t>
            </a:r>
          </a:p>
          <a:p>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69481" y="1996680"/>
            <a:ext cx="10517467" cy="400110"/>
          </a:xfrm>
          <a:prstGeom prst="rect">
            <a:avLst/>
          </a:prstGeom>
          <a:noFill/>
        </p:spPr>
        <p:txBody>
          <a:bodyPr wrap="square" rtlCol="0">
            <a:spAutoFit/>
          </a:bodyPr>
          <a:lstStyle/>
          <a:p>
            <a:r>
              <a:rPr lang="it-IT" sz="2000" b="1" dirty="0"/>
              <a:t>Hai bisogno di uno spazio costante e accogliente che segnali al tuo cervello: “È ora di imparare.”</a:t>
            </a:r>
            <a:endParaRPr lang="it-IT" sz="2000" dirty="0"/>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50863" y="1975877"/>
            <a:ext cx="441715" cy="441715"/>
          </a:xfrm>
          <a:prstGeom prst="rect">
            <a:avLst/>
          </a:prstGeom>
        </p:spPr>
      </p:pic>
      <p:sp>
        <p:nvSpPr>
          <p:cNvPr id="5" name="CaixaDeTexto 2">
            <a:extLst>
              <a:ext uri="{FF2B5EF4-FFF2-40B4-BE49-F238E27FC236}">
                <a16:creationId xmlns:a16="http://schemas.microsoft.com/office/drawing/2014/main" id="{E13240E4-1BB8-6263-BD7A-BE6E0CE3CE43}"/>
              </a:ext>
            </a:extLst>
          </p:cNvPr>
          <p:cNvSpPr txBox="1"/>
          <p:nvPr/>
        </p:nvSpPr>
        <p:spPr>
          <a:xfrm>
            <a:off x="259380" y="849031"/>
            <a:ext cx="11097860" cy="923330"/>
          </a:xfrm>
          <a:prstGeom prst="rect">
            <a:avLst/>
          </a:prstGeom>
          <a:noFill/>
        </p:spPr>
        <p:txBody>
          <a:bodyPr wrap="square" rtlCol="0">
            <a:spAutoFit/>
          </a:bodyPr>
          <a:lstStyle/>
          <a:p>
            <a:r>
              <a:rPr lang="it-IT" dirty="0"/>
              <a:t>Un </a:t>
            </a:r>
            <a:r>
              <a:rPr lang="it-IT" b="1" dirty="0"/>
              <a:t>ambiente di apprendimento positivo</a:t>
            </a:r>
            <a:r>
              <a:rPr lang="it-IT" dirty="0"/>
              <a:t> può essere definito come uno spazio in cui ti senti motivata, sicura e concentrata nel processo di apprendimento senza altre distrazioni. È importante perché, se ti senti a tuo agio e focalizzata, sarà più facile portare avanti il percorso e integrare l’apprendimento come parte naturale della tua vita.</a:t>
            </a:r>
            <a:endParaRPr lang="en-GB" dirty="0">
              <a:solidFill>
                <a:schemeClr val="bg2">
                  <a:lumMod val="10000"/>
                </a:schemeClr>
              </a:solidFill>
            </a:endParaRPr>
          </a:p>
        </p:txBody>
      </p:sp>
      <p:sp>
        <p:nvSpPr>
          <p:cNvPr id="13" name="Rectangle 6">
            <a:extLst>
              <a:ext uri="{FF2B5EF4-FFF2-40B4-BE49-F238E27FC236}">
                <a16:creationId xmlns:a16="http://schemas.microsoft.com/office/drawing/2014/main" id="{D257AEAD-387F-79E5-BE36-61EBEA911C51}"/>
              </a:ext>
            </a:extLst>
          </p:cNvPr>
          <p:cNvSpPr>
            <a:spLocks noChangeArrowheads="1"/>
          </p:cNvSpPr>
          <p:nvPr/>
        </p:nvSpPr>
        <p:spPr bwMode="auto">
          <a:xfrm>
            <a:off x="394855" y="2733394"/>
            <a:ext cx="11402289"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Cerca una buona illuminazione</a:t>
            </a:r>
            <a:r>
              <a:rPr kumimoji="0" lang="it-IT" altLang="it-IT" sz="1800" b="0" i="0" u="none" strike="noStrike" cap="none" normalizeH="0" baseline="0" dirty="0">
                <a:ln>
                  <a:noFill/>
                </a:ln>
                <a:solidFill>
                  <a:schemeClr val="tx1"/>
                </a:solidFill>
                <a:effectLst/>
                <a:latin typeface="Arial" panose="020B0604020202020204" pitchFamily="34" charset="0"/>
              </a:rPr>
              <a:t> (meglio la luce naturale). La luce principale dovrebbe provenire dall’alto. Se sei destrimane, la luce dovrebbe arrivare da sopra la spalla sinistra, per non creare ombre sui materiali di studio; se sei mancina, da sopra la spalla destra. Aggiungi anche una luce direzionata sul materiale di studio, regolabile per evitare riflessi fastidiosi.</a:t>
            </a:r>
            <a:br>
              <a:rPr kumimoji="0" lang="it-IT" altLang="it-IT" sz="1800" b="0" i="0" u="none" strike="noStrike" cap="none" normalizeH="0" baseline="0" dirty="0">
                <a:ln>
                  <a:noFill/>
                </a:ln>
                <a:solidFill>
                  <a:schemeClr val="tx1"/>
                </a:solidFill>
                <a:effectLst/>
                <a:latin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Sedia comoda</a:t>
            </a:r>
            <a:r>
              <a:rPr kumimoji="0" lang="it-IT" altLang="it-IT" sz="1800" b="0" i="0" u="none" strike="noStrike" cap="none" normalizeH="0" baseline="0" dirty="0">
                <a:ln>
                  <a:noFill/>
                </a:ln>
                <a:solidFill>
                  <a:schemeClr val="tx1"/>
                </a:solidFill>
                <a:effectLst/>
                <a:latin typeface="Arial" panose="020B0604020202020204" pitchFamily="34" charset="0"/>
              </a:rPr>
              <a:t>: usa una sedia che favorisca una buona postura. I piedi devono poggiare piatti sul pavimento e le ginocchia essere allineate ai fianchi. Se necessario, utilizza cuscini per il supporto lombare.</a:t>
            </a:r>
            <a:br>
              <a:rPr kumimoji="0" lang="it-IT" altLang="it-IT" sz="1800" b="0" i="0" u="none" strike="noStrike" cap="none" normalizeH="0" baseline="0" dirty="0">
                <a:ln>
                  <a:noFill/>
                </a:ln>
                <a:solidFill>
                  <a:schemeClr val="tx1"/>
                </a:solidFill>
                <a:effectLst/>
                <a:latin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Identifica un luogo che sia tuo</a:t>
            </a:r>
            <a:r>
              <a:rPr kumimoji="0" lang="it-IT" altLang="it-IT" sz="1800" b="0" i="0" u="none" strike="noStrike" cap="none" normalizeH="0" baseline="0" dirty="0">
                <a:ln>
                  <a:noFill/>
                </a:ln>
                <a:solidFill>
                  <a:schemeClr val="tx1"/>
                </a:solidFill>
                <a:effectLst/>
                <a:latin typeface="Arial" panose="020B0604020202020204" pitchFamily="34" charset="0"/>
              </a:rPr>
              <a:t>: può essere temporaneo, ma è meglio se lo usi solo per lo studio.</a:t>
            </a:r>
            <a:br>
              <a:rPr kumimoji="0" lang="it-IT" altLang="it-IT" sz="1800" b="0" i="0" u="none" strike="noStrike" cap="none" normalizeH="0" baseline="0" dirty="0">
                <a:ln>
                  <a:noFill/>
                </a:ln>
                <a:solidFill>
                  <a:schemeClr val="tx1"/>
                </a:solidFill>
                <a:effectLst/>
                <a:latin typeface="Arial" panose="020B060402020202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Scrivania all’altezza giusta</a:t>
            </a:r>
            <a:r>
              <a:rPr kumimoji="0" lang="it-IT" altLang="it-IT" sz="1800" b="0" i="0" u="none" strike="noStrike" cap="none" normalizeH="0" baseline="0" dirty="0">
                <a:ln>
                  <a:noFill/>
                </a:ln>
                <a:solidFill>
                  <a:schemeClr val="tx1"/>
                </a:solidFill>
                <a:effectLst/>
                <a:latin typeface="Arial" panose="020B0604020202020204" pitchFamily="34" charset="0"/>
              </a:rPr>
              <a:t>: il tavolo o la scrivania devono essere all’altezza tale che gli avambracci siano paralleli al pavimento quando scrivi o digiti. Un supporto per laptop può alzare lo schermo all’altezza degli occhi e prevenire dolori al collo.</a:t>
            </a:r>
          </a:p>
        </p:txBody>
      </p:sp>
    </p:spTree>
    <p:extLst>
      <p:ext uri="{BB962C8B-B14F-4D97-AF65-F5344CB8AC3E}">
        <p14:creationId xmlns:p14="http://schemas.microsoft.com/office/powerpoint/2010/main" val="333085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it-IT" dirty="0"/>
              <a:t>Creare un ambiente di apprendimento positivo</a:t>
            </a:r>
          </a:p>
          <a:p>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1114437" y="935001"/>
            <a:ext cx="8839010" cy="400110"/>
          </a:xfrm>
          <a:prstGeom prst="rect">
            <a:avLst/>
          </a:prstGeom>
          <a:noFill/>
        </p:spPr>
        <p:txBody>
          <a:bodyPr wrap="square" rtlCol="0">
            <a:spAutoFit/>
          </a:bodyPr>
          <a:lstStyle/>
          <a:p>
            <a:r>
              <a:rPr lang="it-IT" sz="2000" b="1" dirty="0"/>
              <a:t>Cerca di ridurre al minimo rumori e distrazioni</a:t>
            </a:r>
            <a:endParaRPr lang="it-IT" sz="2000" dirty="0"/>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8029" y="900245"/>
            <a:ext cx="441715" cy="441715"/>
          </a:xfrm>
          <a:prstGeom prst="rect">
            <a:avLst/>
          </a:prstGeom>
        </p:spPr>
      </p:pic>
      <p:sp>
        <p:nvSpPr>
          <p:cNvPr id="5" name="Rectangle 2">
            <a:extLst>
              <a:ext uri="{FF2B5EF4-FFF2-40B4-BE49-F238E27FC236}">
                <a16:creationId xmlns:a16="http://schemas.microsoft.com/office/drawing/2014/main" id="{F0D9EF35-86F6-B925-FB2F-47FE1974F9F8}"/>
              </a:ext>
            </a:extLst>
          </p:cNvPr>
          <p:cNvSpPr>
            <a:spLocks noChangeArrowheads="1"/>
          </p:cNvSpPr>
          <p:nvPr/>
        </p:nvSpPr>
        <p:spPr bwMode="auto">
          <a:xfrm>
            <a:off x="538886" y="1631446"/>
            <a:ext cx="10979824"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0" i="0" u="none" strike="noStrike" cap="none" normalizeH="0" baseline="0" dirty="0">
                <a:ln>
                  <a:noFill/>
                </a:ln>
                <a:solidFill>
                  <a:schemeClr val="tx1"/>
                </a:solidFill>
                <a:effectLst/>
                <a:latin typeface="Arial" panose="020B0604020202020204" pitchFamily="34" charset="0"/>
              </a:rPr>
              <a:t>Colloca il tuo spazio di studio </a:t>
            </a:r>
            <a:r>
              <a:rPr kumimoji="0" lang="it-IT" altLang="it-IT" sz="1800" b="1" i="0" u="none" strike="noStrike" cap="none" normalizeH="0" baseline="0" dirty="0">
                <a:ln>
                  <a:noFill/>
                </a:ln>
                <a:solidFill>
                  <a:schemeClr val="tx1"/>
                </a:solidFill>
                <a:effectLst/>
                <a:latin typeface="Arial" panose="020B0604020202020204" pitchFamily="34" charset="0"/>
              </a:rPr>
              <a:t>nella stanza più silenziosa della casa</a:t>
            </a:r>
            <a:r>
              <a:rPr kumimoji="0" lang="it-IT" altLang="it-IT" sz="1800" b="0" i="0" u="none" strike="noStrike" cap="none" normalizeH="0" baseline="0" dirty="0">
                <a:ln>
                  <a:noFill/>
                </a:ln>
                <a:solidFill>
                  <a:schemeClr val="tx1"/>
                </a:solidFill>
                <a:effectLst/>
                <a:latin typeface="Arial" panose="020B0604020202020204" pitchFamily="34" charset="0"/>
              </a:rPr>
              <a:t>, lontano dal passaggio principale.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0" i="0" u="none" strike="noStrike" cap="none" normalizeH="0" baseline="0" dirty="0">
                <a:ln>
                  <a:noFill/>
                </a:ln>
                <a:solidFill>
                  <a:schemeClr val="tx1"/>
                </a:solidFill>
                <a:effectLst/>
                <a:latin typeface="Arial" panose="020B0604020202020204" pitchFamily="34" charset="0"/>
              </a:rPr>
              <a:t>Metti un cartello </a:t>
            </a:r>
            <a:r>
              <a:rPr kumimoji="0" lang="it-IT" altLang="it-IT" sz="1800" b="1" i="0" u="none" strike="noStrike" cap="none" normalizeH="0" baseline="0" dirty="0">
                <a:ln>
                  <a:noFill/>
                </a:ln>
                <a:solidFill>
                  <a:schemeClr val="tx1"/>
                </a:solidFill>
                <a:effectLst/>
                <a:latin typeface="Arial" panose="020B0604020202020204" pitchFamily="34" charset="0"/>
              </a:rPr>
              <a:t>“Non disturbare”</a:t>
            </a:r>
            <a:r>
              <a:rPr kumimoji="0" lang="it-IT" altLang="it-IT" sz="1800" b="0" i="0" u="none" strike="noStrike" cap="none" normalizeH="0" baseline="0" dirty="0">
                <a:ln>
                  <a:noFill/>
                </a:ln>
                <a:solidFill>
                  <a:schemeClr val="tx1"/>
                </a:solidFill>
                <a:effectLst/>
                <a:latin typeface="Arial" panose="020B0604020202020204" pitchFamily="34" charset="0"/>
              </a:rPr>
              <a:t> e chiudi la porta. Sii coerente e non rispondere sempre alle interruzioni, altrimenti comunichi che il segnale non ha valore.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0" i="0" u="none" strike="noStrike" cap="none" normalizeH="0" baseline="0" dirty="0">
                <a:ln>
                  <a:noFill/>
                </a:ln>
                <a:solidFill>
                  <a:schemeClr val="tx1"/>
                </a:solidFill>
                <a:effectLst/>
                <a:latin typeface="Arial" panose="020B0604020202020204" pitchFamily="34" charset="0"/>
              </a:rPr>
              <a:t>Fai attenzione al </a:t>
            </a:r>
            <a:r>
              <a:rPr kumimoji="0" lang="it-IT" altLang="it-IT" sz="1800" b="1" i="0" u="none" strike="noStrike" cap="none" normalizeH="0" baseline="0" dirty="0">
                <a:ln>
                  <a:noFill/>
                </a:ln>
                <a:solidFill>
                  <a:schemeClr val="tx1"/>
                </a:solidFill>
                <a:effectLst/>
                <a:latin typeface="Arial" panose="020B0604020202020204" pitchFamily="34" charset="0"/>
              </a:rPr>
              <a:t>telefono cellulare</a:t>
            </a:r>
            <a:r>
              <a:rPr kumimoji="0" lang="it-IT" altLang="it-IT" sz="1800" b="0" i="0" u="none" strike="noStrike" cap="none" normalizeH="0" baseline="0" dirty="0">
                <a:ln>
                  <a:noFill/>
                </a:ln>
                <a:solidFill>
                  <a:schemeClr val="tx1"/>
                </a:solidFill>
                <a:effectLst/>
                <a:latin typeface="Arial" panose="020B0604020202020204" pitchFamily="34" charset="0"/>
              </a:rPr>
              <a:t>. Se possibile, lascialo </a:t>
            </a:r>
            <a:r>
              <a:rPr kumimoji="0" lang="it-IT" altLang="it-IT" sz="1800" b="1" i="0" u="none" strike="noStrike" cap="none" normalizeH="0" baseline="0" dirty="0">
                <a:ln>
                  <a:noFill/>
                </a:ln>
                <a:solidFill>
                  <a:schemeClr val="tx1"/>
                </a:solidFill>
                <a:effectLst/>
                <a:latin typeface="Arial" panose="020B0604020202020204" pitchFamily="34" charset="0"/>
              </a:rPr>
              <a:t>in un’altra stanza</a:t>
            </a:r>
            <a:r>
              <a:rPr kumimoji="0" lang="it-IT" altLang="it-IT" sz="1800" b="0" i="0" u="none" strike="noStrike" cap="none" normalizeH="0" baseline="0" dirty="0">
                <a:ln>
                  <a:noFill/>
                </a:ln>
                <a:solidFill>
                  <a:schemeClr val="tx1"/>
                </a:solidFill>
                <a:effectLst/>
                <a:latin typeface="Arial" panose="020B0604020202020204" pitchFamily="34" charset="0"/>
              </a:rPr>
              <a:t> rispetto a quella in cui studi.</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0" i="0" u="none" strike="noStrike" cap="none" normalizeH="0" baseline="0" dirty="0">
                <a:ln>
                  <a:noFill/>
                </a:ln>
                <a:solidFill>
                  <a:schemeClr val="tx1"/>
                </a:solidFill>
                <a:effectLst/>
                <a:latin typeface="Arial" panose="020B0604020202020204" pitchFamily="34" charset="0"/>
              </a:rPr>
              <a:t>Se usi il computer, </a:t>
            </a:r>
            <a:r>
              <a:rPr kumimoji="0" lang="it-IT" altLang="it-IT" sz="1800" b="1" i="0" u="none" strike="noStrike" cap="none" normalizeH="0" baseline="0" dirty="0">
                <a:ln>
                  <a:noFill/>
                </a:ln>
                <a:solidFill>
                  <a:schemeClr val="tx1"/>
                </a:solidFill>
                <a:effectLst/>
                <a:latin typeface="Arial" panose="020B0604020202020204" pitchFamily="34" charset="0"/>
              </a:rPr>
              <a:t>chiudi tutti i programmi e i siti non essenziali</a:t>
            </a:r>
            <a:r>
              <a:rPr kumimoji="0" lang="it-IT" altLang="it-IT" sz="1800" b="0" i="0" u="none" strike="noStrike" cap="none" normalizeH="0" baseline="0" dirty="0">
                <a:ln>
                  <a:noFill/>
                </a:ln>
                <a:solidFill>
                  <a:schemeClr val="tx1"/>
                </a:solidFill>
                <a:effectLst/>
                <a:latin typeface="Arial" panose="020B0604020202020204" pitchFamily="34" charset="0"/>
              </a:rPr>
              <a:t> per il compito e lascia aperta solo la finestra necessaria. </a:t>
            </a:r>
            <a:r>
              <a:rPr kumimoji="0" lang="it-IT" altLang="it-IT" sz="1800" b="1" i="0" u="none" strike="noStrike" cap="none" normalizeH="0" baseline="0" dirty="0">
                <a:ln>
                  <a:noFill/>
                </a:ln>
                <a:solidFill>
                  <a:schemeClr val="tx1"/>
                </a:solidFill>
                <a:effectLst/>
                <a:latin typeface="Arial" panose="020B0604020202020204" pitchFamily="34" charset="0"/>
              </a:rPr>
              <a:t>Disattiva le notifiche</a:t>
            </a:r>
            <a:r>
              <a:rPr kumimoji="0" lang="it-IT" altLang="it-IT" sz="1800" b="0" i="0" u="none" strike="noStrike" cap="none" normalizeH="0" baseline="0" dirty="0">
                <a:ln>
                  <a:noFill/>
                </a:ln>
                <a:solidFill>
                  <a:schemeClr val="tx1"/>
                </a:solidFill>
                <a:effectLst/>
                <a:latin typeface="Arial" panose="020B0604020202020204" pitchFamily="34" charset="0"/>
              </a:rPr>
              <a:t> (email e altre app).</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Spegni la TV</a:t>
            </a:r>
            <a:r>
              <a:rPr kumimoji="0" lang="it-IT" altLang="it-IT" sz="1800" b="0" i="0" u="none" strike="noStrike" cap="none" normalizeH="0" baseline="0" dirty="0">
                <a:ln>
                  <a:noFill/>
                </a:ln>
                <a:solidFill>
                  <a:schemeClr val="tx1"/>
                </a:solidFill>
                <a:effectLst/>
                <a:latin typeface="Arial" panose="020B0604020202020204" pitchFamily="34" charset="0"/>
              </a:rPr>
              <a:t> se è presente nella stanza.</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0" i="0" u="none" strike="noStrike" cap="none" normalizeH="0" baseline="0" dirty="0">
                <a:ln>
                  <a:noFill/>
                </a:ln>
                <a:solidFill>
                  <a:schemeClr val="tx1"/>
                </a:solidFill>
                <a:effectLst/>
                <a:latin typeface="Arial" panose="020B0604020202020204" pitchFamily="34" charset="0"/>
              </a:rPr>
              <a:t>Se ci sono rumori inevitabili, puoi ridurli con </a:t>
            </a:r>
            <a:r>
              <a:rPr kumimoji="0" lang="it-IT" altLang="it-IT" sz="1800" b="1" i="0" u="none" strike="noStrike" cap="none" normalizeH="0" baseline="0" dirty="0">
                <a:ln>
                  <a:noFill/>
                </a:ln>
                <a:solidFill>
                  <a:schemeClr val="tx1"/>
                </a:solidFill>
                <a:effectLst/>
                <a:latin typeface="Arial" panose="020B0604020202020204" pitchFamily="34" charset="0"/>
              </a:rPr>
              <a:t>cuffie antirumore</a:t>
            </a:r>
            <a:r>
              <a:rPr kumimoji="0" lang="it-IT" altLang="it-IT" sz="1800" b="0" i="0" u="none" strike="noStrike" cap="none" normalizeH="0" baseline="0" dirty="0">
                <a:ln>
                  <a:noFill/>
                </a:ln>
                <a:solidFill>
                  <a:schemeClr val="tx1"/>
                </a:solidFill>
                <a:effectLst/>
                <a:latin typeface="Arial" panose="020B0604020202020204" pitchFamily="34" charset="0"/>
              </a:rPr>
              <a:t> o ascoltando </a:t>
            </a:r>
            <a:r>
              <a:rPr kumimoji="0" lang="it-IT" altLang="it-IT" sz="1800" b="1" i="0" u="none" strike="noStrike" cap="none" normalizeH="0" baseline="0" dirty="0">
                <a:ln>
                  <a:noFill/>
                </a:ln>
                <a:solidFill>
                  <a:schemeClr val="tx1"/>
                </a:solidFill>
                <a:effectLst/>
                <a:latin typeface="Arial" panose="020B0604020202020204" pitchFamily="34" charset="0"/>
              </a:rPr>
              <a:t>musica strumentale senza testi</a:t>
            </a:r>
            <a:r>
              <a:rPr kumimoji="0" lang="it-IT" altLang="it-IT"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it-IT" altLang="it-IT" sz="1800" b="1" i="0" u="none" strike="noStrike" cap="none" normalizeH="0" baseline="0" dirty="0">
                <a:ln>
                  <a:noFill/>
                </a:ln>
                <a:solidFill>
                  <a:schemeClr val="tx1"/>
                </a:solidFill>
                <a:effectLst/>
                <a:latin typeface="Arial" panose="020B0604020202020204" pitchFamily="34" charset="0"/>
              </a:rPr>
              <a:t>Evita pensieri distraenti</a:t>
            </a:r>
            <a:r>
              <a:rPr kumimoji="0" lang="it-IT" altLang="it-IT" sz="1800" b="0" i="0" u="none" strike="noStrike" cap="none" normalizeH="0" baseline="0" dirty="0">
                <a:ln>
                  <a:noFill/>
                </a:ln>
                <a:solidFill>
                  <a:schemeClr val="tx1"/>
                </a:solidFill>
                <a:effectLst/>
                <a:latin typeface="Arial" panose="020B0604020202020204" pitchFamily="34" charset="0"/>
              </a:rPr>
              <a:t> legati ad altre responsabilità: usa intervalli programmati di concentrazione alternati a brevi pause.</a:t>
            </a:r>
          </a:p>
        </p:txBody>
      </p:sp>
    </p:spTree>
    <p:extLst>
      <p:ext uri="{BB962C8B-B14F-4D97-AF65-F5344CB8AC3E}">
        <p14:creationId xmlns:p14="http://schemas.microsoft.com/office/powerpoint/2010/main" val="23087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rPr lang="it-IT" dirty="0"/>
              <a:t>Creare un ambiente di apprendimento positivo</a:t>
            </a:r>
          </a:p>
          <a:p>
            <a:endParaRPr lang="en-GB" dirty="0"/>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1" y="1860858"/>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800237" y="1882618"/>
            <a:ext cx="8839010" cy="400110"/>
          </a:xfrm>
          <a:prstGeom prst="rect">
            <a:avLst/>
          </a:prstGeom>
          <a:noFill/>
        </p:spPr>
        <p:txBody>
          <a:bodyPr wrap="square" rtlCol="0">
            <a:spAutoFit/>
          </a:bodyPr>
          <a:lstStyle/>
          <a:p>
            <a:r>
              <a:rPr lang="it-IT" sz="2000" b="1" dirty="0"/>
              <a:t>Coinvolgi la tua famiglia per sostenere il tuo apprendimento</a:t>
            </a:r>
            <a:endParaRPr lang="it-IT" sz="2000" dirty="0"/>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0" y="2964768"/>
            <a:ext cx="11097860" cy="923330"/>
          </a:xfrm>
          <a:prstGeom prst="rect">
            <a:avLst/>
          </a:prstGeom>
          <a:noFill/>
        </p:spPr>
        <p:txBody>
          <a:bodyPr wrap="square" rtlCol="0">
            <a:spAutoFit/>
          </a:bodyPr>
          <a:lstStyle/>
          <a:p>
            <a:r>
              <a:rPr lang="it-IT" b="1" dirty="0"/>
              <a:t>Stabilisci un calendario con giorni e orari precisi dedicati allo studio</a:t>
            </a:r>
            <a:r>
              <a:rPr lang="it-IT" dirty="0"/>
              <a:t> ed </a:t>
            </a:r>
            <a:r>
              <a:rPr lang="it-IT" b="1" dirty="0" err="1"/>
              <a:t>espliga</a:t>
            </a:r>
            <a:r>
              <a:rPr lang="it-IT" b="1" dirty="0"/>
              <a:t> loro</a:t>
            </a:r>
            <a:r>
              <a:rPr lang="it-IT" dirty="0"/>
              <a:t> perché è importante e come questi momenti debbano essere rispettati, salvo in caso di emergenza (cerca di definire cosa sia davvero un’“emergenza” — ad esempio, chiedere dove si trova un oggetto non è un’emergenza).</a:t>
            </a:r>
          </a:p>
        </p:txBody>
      </p:sp>
    </p:spTree>
    <p:extLst>
      <p:ext uri="{BB962C8B-B14F-4D97-AF65-F5344CB8AC3E}">
        <p14:creationId xmlns:p14="http://schemas.microsoft.com/office/powerpoint/2010/main" val="3517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en-GB" sz="2700" noProof="0" dirty="0"/>
              <a:t>Bi</a:t>
            </a:r>
            <a:r>
              <a:rPr lang="en-GB" sz="2700" dirty="0" err="1"/>
              <a:t>bliografia</a:t>
            </a:r>
            <a:endParaRPr lang="en-GB" sz="2700"/>
          </a:p>
          <a:p>
            <a:endParaRPr lang="en-GB" sz="2700" noProof="0" dirty="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solidFill>
                  <a:schemeClr val="dk1"/>
                </a:solidFill>
                <a:latin typeface="Calibri" panose="020F0502020204030204" pitchFamily="34" charset="0"/>
                <a:ea typeface="Arial"/>
                <a:cs typeface="Calibri" panose="020F0502020204030204" pitchFamily="34" charset="0"/>
                <a:sym typeface="Arial"/>
              </a:rPr>
              <a:t>[1] </a:t>
            </a:r>
            <a:r>
              <a:rPr lang="en-US" dirty="0"/>
              <a:t>C. S. Dweck, Mindset: The New Psychology of Success. New York, NY, USA: Random House, 2006. </a:t>
            </a:r>
          </a:p>
          <a:p>
            <a:endParaRPr lang="en-US" dirty="0"/>
          </a:p>
          <a:p>
            <a:r>
              <a:rPr lang="en-US" dirty="0">
                <a:solidFill>
                  <a:schemeClr val="dk1"/>
                </a:solidFill>
                <a:latin typeface="Calibri" panose="020F0502020204030204" pitchFamily="34" charset="0"/>
                <a:ea typeface="Arial"/>
                <a:cs typeface="Calibri" panose="020F0502020204030204" pitchFamily="34" charset="0"/>
                <a:sym typeface="Arial"/>
              </a:rPr>
              <a:t>[2] </a:t>
            </a:r>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[3] </a:t>
            </a: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[4] </a:t>
            </a: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[5] </a:t>
            </a: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[6] 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lIns="91440" tIns="45720" rIns="91440" bIns="45720" anchor="t">
            <a:normAutofit/>
          </a:bodyPr>
          <a:lstStyle/>
          <a:p>
            <a:r>
              <a:rPr lang="en-GB" sz="2700" dirty="0" err="1">
                <a:ea typeface="Calibri"/>
                <a:cs typeface="Calibri"/>
              </a:rPr>
              <a:t>Bibliografia</a:t>
            </a:r>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rtlCol="0">
            <a:spAutoFit/>
          </a:bodyPr>
          <a:lstStyle/>
          <a:p>
            <a:r>
              <a:rPr lang="en-US" dirty="0"/>
              <a:t>[7] 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[8] </a:t>
            </a:r>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[9] </a:t>
            </a:r>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[10] </a:t>
            </a:r>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[11] </a:t>
            </a:r>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lIns="91440" tIns="45720" rIns="91440" bIns="45720" anchor="t"/>
          <a:lstStyle/>
          <a:p>
            <a:r>
              <a:rPr lang="en-GB" dirty="0"/>
              <a:t>GRAZIE!</a:t>
            </a:r>
            <a:endParaRPr lang="it-IT" dirty="0"/>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6FE2DB-D92D-4F57-AD9A-35E307B291EE}">
  <ds:schemaRefs>
    <ds:schemaRef ds:uri="http://purl.org/dc/elements/1.1/"/>
    <ds:schemaRef ds:uri="http://schemas.openxmlformats.org/package/2006/metadata/core-properties"/>
    <ds:schemaRef ds:uri="3956498f-64c4-4058-8816-a032fbdb75a0"/>
    <ds:schemaRef ds:uri="http://purl.org/dc/terms/"/>
    <ds:schemaRef ds:uri="http://schemas.microsoft.com/office/infopath/2007/PartnerControls"/>
    <ds:schemaRef ds:uri="http://schemas.microsoft.com/office/2006/documentManagement/types"/>
    <ds:schemaRef ds:uri="http://schemas.microsoft.com/office/2006/metadata/properties"/>
    <ds:schemaRef ds:uri="57534a1e-b2f5-47f7-a572-fd731aa81286"/>
    <ds:schemaRef ds:uri="http://www.w3.org/XML/1998/namespace"/>
    <ds:schemaRef ds:uri="http://purl.org/dc/dcmitype/"/>
    <ds:schemaRef ds:uri="4172106c-0329-462c-8309-f6a8c7ae0f26"/>
    <ds:schemaRef ds:uri="8c43ccb9-9360-4c7e-8a49-c084974a2f46"/>
  </ds:schemaRefs>
</ds:datastoreItem>
</file>

<file path=customXml/itemProps2.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3.xml><?xml version="1.0" encoding="utf-8"?>
<ds:datastoreItem xmlns:ds="http://schemas.openxmlformats.org/officeDocument/2006/customXml" ds:itemID="{C87FDB4B-982C-4C50-BD35-A600C31C9C19}"/>
</file>

<file path=docProps/app.xml><?xml version="1.0" encoding="utf-8"?>
<Properties xmlns="http://schemas.openxmlformats.org/officeDocument/2006/extended-properties" xmlns:vt="http://schemas.openxmlformats.org/officeDocument/2006/docPropsVTypes">
  <TotalTime>0</TotalTime>
  <Words>4251</Words>
  <Application>Microsoft Office PowerPoint</Application>
  <PresentationFormat>Widescreen</PresentationFormat>
  <Paragraphs>287</Paragraphs>
  <Slides>32</Slides>
  <Notes>0</Notes>
  <HiddenSlides>0</HiddenSlides>
  <MMClips>0</MMClips>
  <ScaleCrop>false</ScaleCrop>
  <HeadingPairs>
    <vt:vector size="4" baseType="variant">
      <vt:variant>
        <vt:lpstr>Tema</vt:lpstr>
      </vt:variant>
      <vt:variant>
        <vt:i4>1</vt:i4>
      </vt:variant>
      <vt:variant>
        <vt:lpstr>Titoli diapositive</vt:lpstr>
      </vt:variant>
      <vt:variant>
        <vt:i4>32</vt:i4>
      </vt:variant>
    </vt:vector>
  </HeadingPairs>
  <TitlesOfParts>
    <vt:vector size="33" baseType="lpstr">
      <vt:lpstr>Full Color Version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Cosvitec Scarl</cp:lastModifiedBy>
  <cp:revision>148</cp:revision>
  <dcterms:created xsi:type="dcterms:W3CDTF">2021-11-15T23:44:31Z</dcterms:created>
  <dcterms:modified xsi:type="dcterms:W3CDTF">2025-09-24T16:39:12Z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