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Lst>
  <p:notesMasterIdLst>
    <p:notesMasterId r:id="rId37"/>
  </p:notesMasterIdLst>
  <p:handoutMasterIdLst>
    <p:handoutMasterId r:id="rId38"/>
  </p:handoutMasterIdLst>
  <p:sldIdLst>
    <p:sldId id="298" r:id="rId5"/>
    <p:sldId id="307" r:id="rId6"/>
    <p:sldId id="303" r:id="rId7"/>
    <p:sldId id="319" r:id="rId8"/>
    <p:sldId id="320" r:id="rId9"/>
    <p:sldId id="328" r:id="rId10"/>
    <p:sldId id="331" r:id="rId11"/>
    <p:sldId id="327" r:id="rId12"/>
    <p:sldId id="333" r:id="rId13"/>
    <p:sldId id="348" r:id="rId14"/>
    <p:sldId id="334" r:id="rId15"/>
    <p:sldId id="308" r:id="rId16"/>
    <p:sldId id="350" r:id="rId17"/>
    <p:sldId id="337" r:id="rId18"/>
    <p:sldId id="336" r:id="rId19"/>
    <p:sldId id="351" r:id="rId20"/>
    <p:sldId id="338" r:id="rId21"/>
    <p:sldId id="339" r:id="rId22"/>
    <p:sldId id="340" r:id="rId23"/>
    <p:sldId id="352" r:id="rId24"/>
    <p:sldId id="341" r:id="rId25"/>
    <p:sldId id="353" r:id="rId26"/>
    <p:sldId id="342" r:id="rId27"/>
    <p:sldId id="356" r:id="rId28"/>
    <p:sldId id="343" r:id="rId29"/>
    <p:sldId id="357" r:id="rId30"/>
    <p:sldId id="345" r:id="rId31"/>
    <p:sldId id="346" r:id="rId32"/>
    <p:sldId id="354" r:id="rId33"/>
    <p:sldId id="329" r:id="rId34"/>
    <p:sldId id="347" r:id="rId35"/>
    <p:sldId id="349" r:id="rId36"/>
  </p:sldIdLst>
  <p:sldSz cx="12192000" cy="6858000"/>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25942C-BBA7-1F86-52A7-7738FB902424}" name="Nikolina Zervou" initials="NZ" userId="S::nzervou_ied.eu#ext#@enspunlpt.onmicrosoft.com::c6c1b477-1007-47f9-86e6-5960f676d31b" providerId="AD"/>
  <p188:author id="{145BC387-1FD6-8DA0-504A-995384A35E16}" name="pinelopi@when.org.gr" initials="pi" userId="S::pinelopi_when.org.gr#ext#@enspunlpt.onmicrosoft.com::aaaf8eb5-e05b-4f25-9bc5-7529f72f15cc" providerId="AD"/>
  <p188:author id="{C8E7C8B1-CBA9-7C74-5362-D9EBE2AC7519}" name="office@cosvitec.eu" initials="of" userId="S::office_cosvitec.eu#ext#@enspunlpt.onmicrosoft.com::d379c825-0547-4df2-80d1-2b7b4eb514b5" providerId="AD"/>
  <p188:author id="{E7A2B5C4-5E64-4CC4-B3F5-0A0DFE4238D8}" name="Tomás Puebla" initials="TP" userId="S::OTRI@CETEM.ES::fb2a17f1-bd37-45c4-b32c-96686f49b4bf" providerId="AD"/>
  <p188:author id="{49E520C7-1D15-E386-6F20-21E666E209B5}" name="Angeliki Zarifi" initials="AZ" userId="S::a.zarifi_ainigma.tech#ext#@enspunlpt.onmicrosoft.com::e906d27a-3847-4d1e-8f4c-87b983ab9ac1" providerId="AD"/>
  <p188:author id="{A48EA6D7-FA08-60AB-4E4E-A836F1071EA3}" name="Marios Fournarakis" initials="MF" userId="S::m.fournarakis_bkplus.eu#ext#@enspunlpt.onmicrosoft.com::7d8dbf85-0785-4443-b72b-db9091b97c9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80AC"/>
    <a:srgbClr val="5B6F97"/>
    <a:srgbClr val="283143"/>
    <a:srgbClr val="E64424"/>
    <a:srgbClr val="3A6FA6"/>
    <a:srgbClr val="E95426"/>
    <a:srgbClr val="562278"/>
    <a:srgbClr val="722B86"/>
    <a:srgbClr val="A47BB7"/>
    <a:srgbClr val="2892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BF73C2-BAAE-17BF-90E4-F19A501DEB28}" v="4" dt="2025-09-16T13:29:18.676"/>
    <p1510:client id="{A90E530C-7ED8-4E31-6417-576026E2C30B}" v="4" dt="2025-09-16T15:44:34.742"/>
  </p1510:revLst>
</p1510:revInfo>
</file>

<file path=ppt/tableStyles.xml><?xml version="1.0" encoding="utf-8"?>
<a:tblStyleLst xmlns:a="http://schemas.openxmlformats.org/drawingml/2006/main" def="{5C22544A-7EE6-4342-B048-85BDC9FD1C3A}">
  <a:tblStyle styleId="{BDBED569-4797-4DF1-A0F4-6AAB3CD982D8}" styleName="Estilo Claro 3 - Destaque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em Estilo, Sem Grelh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2" d="100"/>
          <a:sy n="112" d="100"/>
        </p:scale>
        <p:origin x="492" y="96"/>
      </p:cViewPr>
      <p:guideLst/>
    </p:cSldViewPr>
  </p:slideViewPr>
  <p:notesTextViewPr>
    <p:cViewPr>
      <p:scale>
        <a:sx n="1" d="1"/>
        <a:sy n="1" d="1"/>
      </p:scale>
      <p:origin x="0" y="0"/>
    </p:cViewPr>
  </p:notesText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89E926-4011-4C33-8023-9944F1E2AC2A}" type="doc">
      <dgm:prSet loTypeId="urn:microsoft.com/office/officeart/2005/8/layout/hierarchy2" loCatId="hierarchy" qsTypeId="urn:microsoft.com/office/officeart/2005/8/quickstyle/simple1" qsCatId="simple" csTypeId="urn:microsoft.com/office/officeart/2005/8/colors/accent2_2" csCatId="accent2" phldr="1"/>
      <dgm:spPr/>
      <dgm:t>
        <a:bodyPr/>
        <a:lstStyle/>
        <a:p>
          <a:endParaRPr lang="el-GR"/>
        </a:p>
      </dgm:t>
    </dgm:pt>
    <dgm:pt modelId="{F1F88792-1D0A-48DC-AF74-2062F2ABB264}">
      <dgm:prSet phldrT="[Text]" custT="1"/>
      <dgm:spPr/>
      <dgm:t>
        <a:bodyPr/>
        <a:lstStyle/>
        <a:p>
          <a:r>
            <a:rPr lang="es-ES" sz="5400" dirty="0"/>
            <a:t>Creencias</a:t>
          </a:r>
          <a:endParaRPr lang="el-GR" sz="5400" dirty="0"/>
        </a:p>
      </dgm:t>
    </dgm:pt>
    <dgm:pt modelId="{98C1D38A-5545-416F-93CA-B94E7D701FB2}" type="parTrans" cxnId="{8FF36A4E-1157-4F57-B107-FE488D91F043}">
      <dgm:prSet/>
      <dgm:spPr/>
      <dgm:t>
        <a:bodyPr/>
        <a:lstStyle/>
        <a:p>
          <a:endParaRPr lang="el-GR"/>
        </a:p>
      </dgm:t>
    </dgm:pt>
    <dgm:pt modelId="{6EDC558D-FD95-41DA-980B-AC08AC95962E}" type="sibTrans" cxnId="{8FF36A4E-1157-4F57-B107-FE488D91F043}">
      <dgm:prSet/>
      <dgm:spPr/>
      <dgm:t>
        <a:bodyPr/>
        <a:lstStyle/>
        <a:p>
          <a:endParaRPr lang="el-GR"/>
        </a:p>
      </dgm:t>
    </dgm:pt>
    <dgm:pt modelId="{F00B66A8-4AEA-4ED8-AE4E-8A40B203F4C7}">
      <dgm:prSet phldrT="[Text]" custT="1"/>
      <dgm:spPr/>
      <dgm:t>
        <a:bodyPr/>
        <a:lstStyle/>
        <a:p>
          <a:r>
            <a:rPr lang="en-150" sz="5400" dirty="0"/>
            <a:t>Negativ</a:t>
          </a:r>
          <a:r>
            <a:rPr lang="es-ES" sz="5400" dirty="0"/>
            <a:t>as</a:t>
          </a:r>
          <a:endParaRPr lang="el-GR" sz="5400" dirty="0"/>
        </a:p>
      </dgm:t>
    </dgm:pt>
    <dgm:pt modelId="{D369F2ED-41B4-4503-B11E-DB259522D840}" type="parTrans" cxnId="{5879682F-26F7-4779-9B16-154A9479C3BF}">
      <dgm:prSet/>
      <dgm:spPr/>
      <dgm:t>
        <a:bodyPr/>
        <a:lstStyle/>
        <a:p>
          <a:endParaRPr lang="el-GR"/>
        </a:p>
      </dgm:t>
    </dgm:pt>
    <dgm:pt modelId="{404B053E-79AF-43C2-BE4E-7A46C0A3F9AA}" type="sibTrans" cxnId="{5879682F-26F7-4779-9B16-154A9479C3BF}">
      <dgm:prSet/>
      <dgm:spPr/>
      <dgm:t>
        <a:bodyPr/>
        <a:lstStyle/>
        <a:p>
          <a:endParaRPr lang="el-GR"/>
        </a:p>
      </dgm:t>
    </dgm:pt>
    <dgm:pt modelId="{775C872E-BD73-4237-B376-69E326286FF7}">
      <dgm:prSet phldrT="[Text]" custT="1"/>
      <dgm:spPr/>
      <dgm:t>
        <a:bodyPr/>
        <a:lstStyle/>
        <a:p>
          <a:r>
            <a:rPr lang="en-150" sz="5400" dirty="0"/>
            <a:t>Positiv</a:t>
          </a:r>
          <a:r>
            <a:rPr lang="es-ES" sz="5400" dirty="0"/>
            <a:t>as</a:t>
          </a:r>
          <a:endParaRPr lang="el-GR" sz="5400" dirty="0"/>
        </a:p>
      </dgm:t>
    </dgm:pt>
    <dgm:pt modelId="{96C83090-AB36-482F-842F-A652C4B261CB}" type="parTrans" cxnId="{2C603247-AD88-40FD-BB2A-E7761664CC0C}">
      <dgm:prSet/>
      <dgm:spPr/>
      <dgm:t>
        <a:bodyPr/>
        <a:lstStyle/>
        <a:p>
          <a:endParaRPr lang="el-GR"/>
        </a:p>
      </dgm:t>
    </dgm:pt>
    <dgm:pt modelId="{6499D5CC-FF4D-4EE9-96B8-1F0484D2C9E3}" type="sibTrans" cxnId="{2C603247-AD88-40FD-BB2A-E7761664CC0C}">
      <dgm:prSet/>
      <dgm:spPr/>
      <dgm:t>
        <a:bodyPr/>
        <a:lstStyle/>
        <a:p>
          <a:endParaRPr lang="el-GR"/>
        </a:p>
      </dgm:t>
    </dgm:pt>
    <dgm:pt modelId="{CAB27635-FBCC-4F61-A922-FB85F32DDA9B}" type="pres">
      <dgm:prSet presAssocID="{B189E926-4011-4C33-8023-9944F1E2AC2A}" presName="diagram" presStyleCnt="0">
        <dgm:presLayoutVars>
          <dgm:chPref val="1"/>
          <dgm:dir/>
          <dgm:animOne val="branch"/>
          <dgm:animLvl val="lvl"/>
          <dgm:resizeHandles val="exact"/>
        </dgm:presLayoutVars>
      </dgm:prSet>
      <dgm:spPr/>
    </dgm:pt>
    <dgm:pt modelId="{265FA849-1B1E-4BFD-8A52-5FB6FC174F77}" type="pres">
      <dgm:prSet presAssocID="{F1F88792-1D0A-48DC-AF74-2062F2ABB264}" presName="root1" presStyleCnt="0"/>
      <dgm:spPr/>
    </dgm:pt>
    <dgm:pt modelId="{B58122BE-9F5D-4413-A332-12887D1500F3}" type="pres">
      <dgm:prSet presAssocID="{F1F88792-1D0A-48DC-AF74-2062F2ABB264}" presName="LevelOneTextNode" presStyleLbl="node0" presStyleIdx="0" presStyleCnt="1">
        <dgm:presLayoutVars>
          <dgm:chPref val="3"/>
        </dgm:presLayoutVars>
      </dgm:prSet>
      <dgm:spPr/>
    </dgm:pt>
    <dgm:pt modelId="{02038306-49C4-455E-9943-177D094B7806}" type="pres">
      <dgm:prSet presAssocID="{F1F88792-1D0A-48DC-AF74-2062F2ABB264}" presName="level2hierChild" presStyleCnt="0"/>
      <dgm:spPr/>
    </dgm:pt>
    <dgm:pt modelId="{DF18CA5B-7738-40DE-B651-AA0FACE9E556}" type="pres">
      <dgm:prSet presAssocID="{D369F2ED-41B4-4503-B11E-DB259522D840}" presName="conn2-1" presStyleLbl="parChTrans1D2" presStyleIdx="0" presStyleCnt="2"/>
      <dgm:spPr/>
    </dgm:pt>
    <dgm:pt modelId="{0C5F3CCD-0367-44A7-A99C-206349DE7C42}" type="pres">
      <dgm:prSet presAssocID="{D369F2ED-41B4-4503-B11E-DB259522D840}" presName="connTx" presStyleLbl="parChTrans1D2" presStyleIdx="0" presStyleCnt="2"/>
      <dgm:spPr/>
    </dgm:pt>
    <dgm:pt modelId="{D9D5D8A9-F880-48C0-B69E-A14B7BAD64FC}" type="pres">
      <dgm:prSet presAssocID="{F00B66A8-4AEA-4ED8-AE4E-8A40B203F4C7}" presName="root2" presStyleCnt="0"/>
      <dgm:spPr/>
    </dgm:pt>
    <dgm:pt modelId="{47BCFF8A-9448-4654-A89D-81C91946FD15}" type="pres">
      <dgm:prSet presAssocID="{F00B66A8-4AEA-4ED8-AE4E-8A40B203F4C7}" presName="LevelTwoTextNode" presStyleLbl="node2" presStyleIdx="0" presStyleCnt="2">
        <dgm:presLayoutVars>
          <dgm:chPref val="3"/>
        </dgm:presLayoutVars>
      </dgm:prSet>
      <dgm:spPr/>
    </dgm:pt>
    <dgm:pt modelId="{C7CBD1CD-9777-4B61-88F5-2D1DC7B1F97F}" type="pres">
      <dgm:prSet presAssocID="{F00B66A8-4AEA-4ED8-AE4E-8A40B203F4C7}" presName="level3hierChild" presStyleCnt="0"/>
      <dgm:spPr/>
    </dgm:pt>
    <dgm:pt modelId="{655FD64A-BD0D-457A-B9E7-8D0668399778}" type="pres">
      <dgm:prSet presAssocID="{96C83090-AB36-482F-842F-A652C4B261CB}" presName="conn2-1" presStyleLbl="parChTrans1D2" presStyleIdx="1" presStyleCnt="2"/>
      <dgm:spPr/>
    </dgm:pt>
    <dgm:pt modelId="{4FFE515C-AC29-40AB-B0B8-2C67976BD4BA}" type="pres">
      <dgm:prSet presAssocID="{96C83090-AB36-482F-842F-A652C4B261CB}" presName="connTx" presStyleLbl="parChTrans1D2" presStyleIdx="1" presStyleCnt="2"/>
      <dgm:spPr/>
    </dgm:pt>
    <dgm:pt modelId="{5B64138F-0410-45F7-AB09-1A4B3E4B3940}" type="pres">
      <dgm:prSet presAssocID="{775C872E-BD73-4237-B376-69E326286FF7}" presName="root2" presStyleCnt="0"/>
      <dgm:spPr/>
    </dgm:pt>
    <dgm:pt modelId="{2D62C3FE-3BBA-41BC-A2A8-88DFBFBE624A}" type="pres">
      <dgm:prSet presAssocID="{775C872E-BD73-4237-B376-69E326286FF7}" presName="LevelTwoTextNode" presStyleLbl="node2" presStyleIdx="1" presStyleCnt="2">
        <dgm:presLayoutVars>
          <dgm:chPref val="3"/>
        </dgm:presLayoutVars>
      </dgm:prSet>
      <dgm:spPr/>
    </dgm:pt>
    <dgm:pt modelId="{27E924CB-501D-4161-AA93-83571942E609}" type="pres">
      <dgm:prSet presAssocID="{775C872E-BD73-4237-B376-69E326286FF7}" presName="level3hierChild" presStyleCnt="0"/>
      <dgm:spPr/>
    </dgm:pt>
  </dgm:ptLst>
  <dgm:cxnLst>
    <dgm:cxn modelId="{F5753C11-2ACA-44EB-99F4-8C5235E91592}" type="presOf" srcId="{D369F2ED-41B4-4503-B11E-DB259522D840}" destId="{DF18CA5B-7738-40DE-B651-AA0FACE9E556}" srcOrd="0" destOrd="0" presId="urn:microsoft.com/office/officeart/2005/8/layout/hierarchy2"/>
    <dgm:cxn modelId="{67363A1E-9E0F-49CB-B9C1-1FAD7C41719F}" type="presOf" srcId="{B189E926-4011-4C33-8023-9944F1E2AC2A}" destId="{CAB27635-FBCC-4F61-A922-FB85F32DDA9B}" srcOrd="0" destOrd="0" presId="urn:microsoft.com/office/officeart/2005/8/layout/hierarchy2"/>
    <dgm:cxn modelId="{8C23FC27-1EF1-427D-A3AA-2D73752369F3}" type="presOf" srcId="{96C83090-AB36-482F-842F-A652C4B261CB}" destId="{655FD64A-BD0D-457A-B9E7-8D0668399778}" srcOrd="0" destOrd="0" presId="urn:microsoft.com/office/officeart/2005/8/layout/hierarchy2"/>
    <dgm:cxn modelId="{6880B52A-00B5-4FBA-AD42-0F3F4D1E8250}" type="presOf" srcId="{D369F2ED-41B4-4503-B11E-DB259522D840}" destId="{0C5F3CCD-0367-44A7-A99C-206349DE7C42}" srcOrd="1" destOrd="0" presId="urn:microsoft.com/office/officeart/2005/8/layout/hierarchy2"/>
    <dgm:cxn modelId="{5879682F-26F7-4779-9B16-154A9479C3BF}" srcId="{F1F88792-1D0A-48DC-AF74-2062F2ABB264}" destId="{F00B66A8-4AEA-4ED8-AE4E-8A40B203F4C7}" srcOrd="0" destOrd="0" parTransId="{D369F2ED-41B4-4503-B11E-DB259522D840}" sibTransId="{404B053E-79AF-43C2-BE4E-7A46C0A3F9AA}"/>
    <dgm:cxn modelId="{2C603247-AD88-40FD-BB2A-E7761664CC0C}" srcId="{F1F88792-1D0A-48DC-AF74-2062F2ABB264}" destId="{775C872E-BD73-4237-B376-69E326286FF7}" srcOrd="1" destOrd="0" parTransId="{96C83090-AB36-482F-842F-A652C4B261CB}" sibTransId="{6499D5CC-FF4D-4EE9-96B8-1F0484D2C9E3}"/>
    <dgm:cxn modelId="{8FF36A4E-1157-4F57-B107-FE488D91F043}" srcId="{B189E926-4011-4C33-8023-9944F1E2AC2A}" destId="{F1F88792-1D0A-48DC-AF74-2062F2ABB264}" srcOrd="0" destOrd="0" parTransId="{98C1D38A-5545-416F-93CA-B94E7D701FB2}" sibTransId="{6EDC558D-FD95-41DA-980B-AC08AC95962E}"/>
    <dgm:cxn modelId="{3D0B6F71-0B49-412D-A71A-E858D90F9150}" type="presOf" srcId="{F00B66A8-4AEA-4ED8-AE4E-8A40B203F4C7}" destId="{47BCFF8A-9448-4654-A89D-81C91946FD15}" srcOrd="0" destOrd="0" presId="urn:microsoft.com/office/officeart/2005/8/layout/hierarchy2"/>
    <dgm:cxn modelId="{DB0BFF88-B92D-4579-B2F2-9DE6E6951069}" type="presOf" srcId="{96C83090-AB36-482F-842F-A652C4B261CB}" destId="{4FFE515C-AC29-40AB-B0B8-2C67976BD4BA}" srcOrd="1" destOrd="0" presId="urn:microsoft.com/office/officeart/2005/8/layout/hierarchy2"/>
    <dgm:cxn modelId="{9092C58D-44AD-47AA-BDCE-0BB7CD77ACA3}" type="presOf" srcId="{775C872E-BD73-4237-B376-69E326286FF7}" destId="{2D62C3FE-3BBA-41BC-A2A8-88DFBFBE624A}" srcOrd="0" destOrd="0" presId="urn:microsoft.com/office/officeart/2005/8/layout/hierarchy2"/>
    <dgm:cxn modelId="{54B37A8F-F51C-45CA-AD7D-8444387CE369}" type="presOf" srcId="{F1F88792-1D0A-48DC-AF74-2062F2ABB264}" destId="{B58122BE-9F5D-4413-A332-12887D1500F3}" srcOrd="0" destOrd="0" presId="urn:microsoft.com/office/officeart/2005/8/layout/hierarchy2"/>
    <dgm:cxn modelId="{D2238540-44D4-4112-BAB6-11068FE12025}" type="presParOf" srcId="{CAB27635-FBCC-4F61-A922-FB85F32DDA9B}" destId="{265FA849-1B1E-4BFD-8A52-5FB6FC174F77}" srcOrd="0" destOrd="0" presId="urn:microsoft.com/office/officeart/2005/8/layout/hierarchy2"/>
    <dgm:cxn modelId="{C0928B1D-44E9-43E5-8D01-03F252C2CA82}" type="presParOf" srcId="{265FA849-1B1E-4BFD-8A52-5FB6FC174F77}" destId="{B58122BE-9F5D-4413-A332-12887D1500F3}" srcOrd="0" destOrd="0" presId="urn:microsoft.com/office/officeart/2005/8/layout/hierarchy2"/>
    <dgm:cxn modelId="{2FA5B74D-AFC6-4585-B75A-171A4305C4C6}" type="presParOf" srcId="{265FA849-1B1E-4BFD-8A52-5FB6FC174F77}" destId="{02038306-49C4-455E-9943-177D094B7806}" srcOrd="1" destOrd="0" presId="urn:microsoft.com/office/officeart/2005/8/layout/hierarchy2"/>
    <dgm:cxn modelId="{59C67E4A-0675-439C-A7FE-E615669CA153}" type="presParOf" srcId="{02038306-49C4-455E-9943-177D094B7806}" destId="{DF18CA5B-7738-40DE-B651-AA0FACE9E556}" srcOrd="0" destOrd="0" presId="urn:microsoft.com/office/officeart/2005/8/layout/hierarchy2"/>
    <dgm:cxn modelId="{1568B048-0165-48F7-A4ED-83EEAFF65B86}" type="presParOf" srcId="{DF18CA5B-7738-40DE-B651-AA0FACE9E556}" destId="{0C5F3CCD-0367-44A7-A99C-206349DE7C42}" srcOrd="0" destOrd="0" presId="urn:microsoft.com/office/officeart/2005/8/layout/hierarchy2"/>
    <dgm:cxn modelId="{116EAED3-77F4-4514-B904-1A9A4C83B887}" type="presParOf" srcId="{02038306-49C4-455E-9943-177D094B7806}" destId="{D9D5D8A9-F880-48C0-B69E-A14B7BAD64FC}" srcOrd="1" destOrd="0" presId="urn:microsoft.com/office/officeart/2005/8/layout/hierarchy2"/>
    <dgm:cxn modelId="{3298F243-AAFA-4FD4-A998-ED2F0BD17D54}" type="presParOf" srcId="{D9D5D8A9-F880-48C0-B69E-A14B7BAD64FC}" destId="{47BCFF8A-9448-4654-A89D-81C91946FD15}" srcOrd="0" destOrd="0" presId="urn:microsoft.com/office/officeart/2005/8/layout/hierarchy2"/>
    <dgm:cxn modelId="{A5DA0B6E-C104-4D5A-8118-2CA46CC3D118}" type="presParOf" srcId="{D9D5D8A9-F880-48C0-B69E-A14B7BAD64FC}" destId="{C7CBD1CD-9777-4B61-88F5-2D1DC7B1F97F}" srcOrd="1" destOrd="0" presId="urn:microsoft.com/office/officeart/2005/8/layout/hierarchy2"/>
    <dgm:cxn modelId="{00F22676-D022-4F49-8BF3-DF37CD213282}" type="presParOf" srcId="{02038306-49C4-455E-9943-177D094B7806}" destId="{655FD64A-BD0D-457A-B9E7-8D0668399778}" srcOrd="2" destOrd="0" presId="urn:microsoft.com/office/officeart/2005/8/layout/hierarchy2"/>
    <dgm:cxn modelId="{0E13DACE-0429-42F5-BC69-E6050361D58D}" type="presParOf" srcId="{655FD64A-BD0D-457A-B9E7-8D0668399778}" destId="{4FFE515C-AC29-40AB-B0B8-2C67976BD4BA}" srcOrd="0" destOrd="0" presId="urn:microsoft.com/office/officeart/2005/8/layout/hierarchy2"/>
    <dgm:cxn modelId="{D616B29D-BF60-4F06-8D76-AE06C559ABE9}" type="presParOf" srcId="{02038306-49C4-455E-9943-177D094B7806}" destId="{5B64138F-0410-45F7-AB09-1A4B3E4B3940}" srcOrd="3" destOrd="0" presId="urn:microsoft.com/office/officeart/2005/8/layout/hierarchy2"/>
    <dgm:cxn modelId="{9F075DF1-4963-414D-A31E-EDD8FA9C8AE9}" type="presParOf" srcId="{5B64138F-0410-45F7-AB09-1A4B3E4B3940}" destId="{2D62C3FE-3BBA-41BC-A2A8-88DFBFBE624A}" srcOrd="0" destOrd="0" presId="urn:microsoft.com/office/officeart/2005/8/layout/hierarchy2"/>
    <dgm:cxn modelId="{AE3A0C72-7A31-4A34-ACBF-F2DB65D18AFD}" type="presParOf" srcId="{5B64138F-0410-45F7-AB09-1A4B3E4B3940}" destId="{27E924CB-501D-4161-AA93-83571942E609}"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3386484-EADC-4945-841B-FFC61569CC7F}" type="doc">
      <dgm:prSet loTypeId="urn:microsoft.com/office/officeart/2009/3/layout/PlusandMinus" loCatId="relationship" qsTypeId="urn:microsoft.com/office/officeart/2005/8/quickstyle/simple1" qsCatId="simple" csTypeId="urn:microsoft.com/office/officeart/2005/8/colors/accent1_2" csCatId="accent1" phldr="1"/>
      <dgm:spPr/>
      <dgm:t>
        <a:bodyPr/>
        <a:lstStyle/>
        <a:p>
          <a:endParaRPr lang="el-GR"/>
        </a:p>
      </dgm:t>
    </dgm:pt>
    <dgm:pt modelId="{BABC77A4-DE14-41DA-9713-6C1D73CADA25}">
      <dgm:prSet phldrT="[Text]" custT="1"/>
      <dgm:spPr/>
      <dgm:t>
        <a:bodyPr/>
        <a:lstStyle/>
        <a:p>
          <a:r>
            <a:rPr lang="es-ES" sz="1600" b="1" dirty="0">
              <a:solidFill>
                <a:schemeClr val="bg1"/>
              </a:solidFill>
            </a:rPr>
            <a:t>Menor confianza</a:t>
          </a:r>
          <a:endParaRPr lang="en-150" sz="1600" b="1" dirty="0">
            <a:solidFill>
              <a:schemeClr val="bg1"/>
            </a:solidFill>
          </a:endParaRPr>
        </a:p>
        <a:p>
          <a:endParaRPr lang="en-150" sz="1600" b="1" dirty="0">
            <a:solidFill>
              <a:schemeClr val="bg1"/>
            </a:solidFill>
          </a:endParaRPr>
        </a:p>
        <a:p>
          <a:r>
            <a:rPr lang="en-150" sz="1600" b="1" dirty="0">
              <a:solidFill>
                <a:schemeClr val="bg1"/>
              </a:solidFill>
            </a:rPr>
            <a:t>R</a:t>
          </a:r>
          <a:r>
            <a:rPr lang="es-ES" sz="1600" b="1" dirty="0">
              <a:solidFill>
                <a:schemeClr val="bg1"/>
              </a:solidFill>
            </a:rPr>
            <a:t>educción de la motivación</a:t>
          </a:r>
          <a:endParaRPr lang="en-150" sz="1600" b="1" dirty="0">
            <a:solidFill>
              <a:schemeClr val="bg1"/>
            </a:solidFill>
          </a:endParaRPr>
        </a:p>
        <a:p>
          <a:endParaRPr lang="en-150" sz="1600" b="1" dirty="0">
            <a:solidFill>
              <a:schemeClr val="bg1"/>
            </a:solidFill>
          </a:endParaRPr>
        </a:p>
        <a:p>
          <a:r>
            <a:rPr lang="es-ES" sz="1600" b="1" dirty="0">
              <a:solidFill>
                <a:schemeClr val="bg1"/>
              </a:solidFill>
            </a:rPr>
            <a:t>Evitación de tareas difíciles</a:t>
          </a:r>
          <a:endParaRPr lang="el-GR" sz="1600" b="1" dirty="0">
            <a:solidFill>
              <a:schemeClr val="bg1"/>
            </a:solidFill>
          </a:endParaRPr>
        </a:p>
      </dgm:t>
    </dgm:pt>
    <dgm:pt modelId="{C4C84824-9EBE-4967-B82A-D3B849036495}" type="parTrans" cxnId="{2D23F4F2-1254-4BD7-A3AB-8340A6FDD513}">
      <dgm:prSet/>
      <dgm:spPr/>
      <dgm:t>
        <a:bodyPr/>
        <a:lstStyle/>
        <a:p>
          <a:endParaRPr lang="el-GR"/>
        </a:p>
      </dgm:t>
    </dgm:pt>
    <dgm:pt modelId="{AAC5B4B3-5EDC-4DE6-82F7-85A6CBD96162}" type="sibTrans" cxnId="{2D23F4F2-1254-4BD7-A3AB-8340A6FDD513}">
      <dgm:prSet/>
      <dgm:spPr/>
      <dgm:t>
        <a:bodyPr/>
        <a:lstStyle/>
        <a:p>
          <a:endParaRPr lang="el-GR"/>
        </a:p>
      </dgm:t>
    </dgm:pt>
    <dgm:pt modelId="{D96586E1-4A82-4290-BAC6-C552BDB52320}">
      <dgm:prSet phldrT="[Text]"/>
      <dgm:spPr/>
      <dgm:t>
        <a:bodyPr/>
        <a:lstStyle/>
        <a:p>
          <a:endParaRPr lang="el-GR" dirty="0"/>
        </a:p>
      </dgm:t>
    </dgm:pt>
    <dgm:pt modelId="{2B5F1D67-2CF4-408F-9646-A38A5DA1A4D4}" type="parTrans" cxnId="{DDB15B97-0DC0-4C12-9406-7522E7D6F275}">
      <dgm:prSet/>
      <dgm:spPr/>
      <dgm:t>
        <a:bodyPr/>
        <a:lstStyle/>
        <a:p>
          <a:endParaRPr lang="el-GR"/>
        </a:p>
      </dgm:t>
    </dgm:pt>
    <dgm:pt modelId="{3DCA570A-F06A-4BF8-AD0B-58D82A7DE925}" type="sibTrans" cxnId="{DDB15B97-0DC0-4C12-9406-7522E7D6F275}">
      <dgm:prSet/>
      <dgm:spPr/>
      <dgm:t>
        <a:bodyPr/>
        <a:lstStyle/>
        <a:p>
          <a:endParaRPr lang="el-GR"/>
        </a:p>
      </dgm:t>
    </dgm:pt>
    <dgm:pt modelId="{8BEA1C89-6C87-4562-9322-EA182A63553F}" type="pres">
      <dgm:prSet presAssocID="{63386484-EADC-4945-841B-FFC61569CC7F}" presName="Name0" presStyleCnt="0">
        <dgm:presLayoutVars>
          <dgm:chMax val="2"/>
          <dgm:chPref val="2"/>
          <dgm:dir/>
          <dgm:animOne/>
          <dgm:resizeHandles val="exact"/>
        </dgm:presLayoutVars>
      </dgm:prSet>
      <dgm:spPr/>
    </dgm:pt>
    <dgm:pt modelId="{98298534-034E-4E44-90C1-EDC913F1ACE2}" type="pres">
      <dgm:prSet presAssocID="{63386484-EADC-4945-841B-FFC61569CC7F}" presName="Background" presStyleLbl="bgImgPlace1" presStyleIdx="0" presStyleCnt="1" custLinFactNeighborX="-462" custLinFactNeighborY="1879"/>
      <dgm:spPr>
        <a:solidFill>
          <a:srgbClr val="0070C0"/>
        </a:solidFill>
        <a:ln>
          <a:noFill/>
        </a:ln>
      </dgm:spPr>
    </dgm:pt>
    <dgm:pt modelId="{74FA2977-8111-4CBB-AE2C-B6D6253325DE}" type="pres">
      <dgm:prSet presAssocID="{63386484-EADC-4945-841B-FFC61569CC7F}" presName="ParentText1" presStyleLbl="revTx" presStyleIdx="0" presStyleCnt="2" custLinFactNeighborX="-638" custLinFactNeighborY="9476">
        <dgm:presLayoutVars>
          <dgm:chMax val="0"/>
          <dgm:chPref val="0"/>
          <dgm:bulletEnabled val="1"/>
        </dgm:presLayoutVars>
      </dgm:prSet>
      <dgm:spPr/>
    </dgm:pt>
    <dgm:pt modelId="{9D659E05-D781-4945-A996-9AD492F583F6}" type="pres">
      <dgm:prSet presAssocID="{63386484-EADC-4945-841B-FFC61569CC7F}" presName="ParentText2" presStyleLbl="revTx" presStyleIdx="1" presStyleCnt="2">
        <dgm:presLayoutVars>
          <dgm:chMax val="0"/>
          <dgm:chPref val="0"/>
          <dgm:bulletEnabled val="1"/>
        </dgm:presLayoutVars>
      </dgm:prSet>
      <dgm:spPr/>
    </dgm:pt>
    <dgm:pt modelId="{D5F1AA78-E295-48AE-B588-5BAE191A2897}" type="pres">
      <dgm:prSet presAssocID="{63386484-EADC-4945-841B-FFC61569CC7F}" presName="Plus" presStyleLbl="alignNode1" presStyleIdx="0" presStyleCnt="2" custLinFactX="200000" custLinFactNeighborX="243901" custLinFactNeighborY="20984"/>
      <dgm:spPr>
        <a:solidFill>
          <a:srgbClr val="00B050"/>
        </a:solidFill>
      </dgm:spPr>
    </dgm:pt>
    <dgm:pt modelId="{5C059717-BFEB-44DC-9E0D-90A22392F630}" type="pres">
      <dgm:prSet presAssocID="{63386484-EADC-4945-841B-FFC61569CC7F}" presName="Minus" presStyleLbl="alignNode1" presStyleIdx="1" presStyleCnt="2" custLinFactX="-200000" custLinFactNeighborX="-273319" custLinFactNeighborY="58582"/>
      <dgm:spPr>
        <a:solidFill>
          <a:srgbClr val="E64424"/>
        </a:solidFill>
      </dgm:spPr>
    </dgm:pt>
    <dgm:pt modelId="{87C03A79-56D9-4B5F-9732-AB1CD967276B}" type="pres">
      <dgm:prSet presAssocID="{63386484-EADC-4945-841B-FFC61569CC7F}" presName="Divider" presStyleLbl="parChTrans1D1" presStyleIdx="0" presStyleCnt="1"/>
      <dgm:spPr/>
    </dgm:pt>
  </dgm:ptLst>
  <dgm:cxnLst>
    <dgm:cxn modelId="{D8CDFA64-3560-4602-B7FF-CD6AAE6E502C}" type="presOf" srcId="{D96586E1-4A82-4290-BAC6-C552BDB52320}" destId="{9D659E05-D781-4945-A996-9AD492F583F6}" srcOrd="0" destOrd="0" presId="urn:microsoft.com/office/officeart/2009/3/layout/PlusandMinus"/>
    <dgm:cxn modelId="{3C4B626D-CDBA-4E89-90CF-0443F70097B5}" type="presOf" srcId="{63386484-EADC-4945-841B-FFC61569CC7F}" destId="{8BEA1C89-6C87-4562-9322-EA182A63553F}" srcOrd="0" destOrd="0" presId="urn:microsoft.com/office/officeart/2009/3/layout/PlusandMinus"/>
    <dgm:cxn modelId="{DDB15B97-0DC0-4C12-9406-7522E7D6F275}" srcId="{63386484-EADC-4945-841B-FFC61569CC7F}" destId="{D96586E1-4A82-4290-BAC6-C552BDB52320}" srcOrd="1" destOrd="0" parTransId="{2B5F1D67-2CF4-408F-9646-A38A5DA1A4D4}" sibTransId="{3DCA570A-F06A-4BF8-AD0B-58D82A7DE925}"/>
    <dgm:cxn modelId="{6D4681DF-5B61-49D9-BF15-9BC39376A4CD}" type="presOf" srcId="{BABC77A4-DE14-41DA-9713-6C1D73CADA25}" destId="{74FA2977-8111-4CBB-AE2C-B6D6253325DE}" srcOrd="0" destOrd="0" presId="urn:microsoft.com/office/officeart/2009/3/layout/PlusandMinus"/>
    <dgm:cxn modelId="{2D23F4F2-1254-4BD7-A3AB-8340A6FDD513}" srcId="{63386484-EADC-4945-841B-FFC61569CC7F}" destId="{BABC77A4-DE14-41DA-9713-6C1D73CADA25}" srcOrd="0" destOrd="0" parTransId="{C4C84824-9EBE-4967-B82A-D3B849036495}" sibTransId="{AAC5B4B3-5EDC-4DE6-82F7-85A6CBD96162}"/>
    <dgm:cxn modelId="{82BE7794-692F-4A47-976C-35AC9FD9BEDC}" type="presParOf" srcId="{8BEA1C89-6C87-4562-9322-EA182A63553F}" destId="{98298534-034E-4E44-90C1-EDC913F1ACE2}" srcOrd="0" destOrd="0" presId="urn:microsoft.com/office/officeart/2009/3/layout/PlusandMinus"/>
    <dgm:cxn modelId="{947B0762-0A77-4DD9-9F60-E09220B7F6C1}" type="presParOf" srcId="{8BEA1C89-6C87-4562-9322-EA182A63553F}" destId="{74FA2977-8111-4CBB-AE2C-B6D6253325DE}" srcOrd="1" destOrd="0" presId="urn:microsoft.com/office/officeart/2009/3/layout/PlusandMinus"/>
    <dgm:cxn modelId="{F575DC5B-B9FE-4489-BFE1-4CC77AA8D4E9}" type="presParOf" srcId="{8BEA1C89-6C87-4562-9322-EA182A63553F}" destId="{9D659E05-D781-4945-A996-9AD492F583F6}" srcOrd="2" destOrd="0" presId="urn:microsoft.com/office/officeart/2009/3/layout/PlusandMinus"/>
    <dgm:cxn modelId="{CA13C8ED-FE7D-45C1-90F5-AC62D32B72A6}" type="presParOf" srcId="{8BEA1C89-6C87-4562-9322-EA182A63553F}" destId="{D5F1AA78-E295-48AE-B588-5BAE191A2897}" srcOrd="3" destOrd="0" presId="urn:microsoft.com/office/officeart/2009/3/layout/PlusandMinus"/>
    <dgm:cxn modelId="{2ECE5B7E-B9E1-4FD0-B1C8-DAFA18859F96}" type="presParOf" srcId="{8BEA1C89-6C87-4562-9322-EA182A63553F}" destId="{5C059717-BFEB-44DC-9E0D-90A22392F630}" srcOrd="4" destOrd="0" presId="urn:microsoft.com/office/officeart/2009/3/layout/PlusandMinus"/>
    <dgm:cxn modelId="{E5F5C2D5-DDD6-430F-A45D-AD30FD6ECB3E}" type="presParOf" srcId="{8BEA1C89-6C87-4562-9322-EA182A63553F}" destId="{87C03A79-56D9-4B5F-9732-AB1CD967276B}" srcOrd="5" destOrd="0" presId="urn:microsoft.com/office/officeart/2009/3/layout/PlusandMinu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8122BE-9F5D-4413-A332-12887D1500F3}">
      <dsp:nvSpPr>
        <dsp:cNvPr id="0" name=""/>
        <dsp:cNvSpPr/>
      </dsp:nvSpPr>
      <dsp:spPr>
        <a:xfrm>
          <a:off x="3345" y="1572363"/>
          <a:ext cx="3147030" cy="157351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2400300">
            <a:lnSpc>
              <a:spcPct val="90000"/>
            </a:lnSpc>
            <a:spcBef>
              <a:spcPct val="0"/>
            </a:spcBef>
            <a:spcAft>
              <a:spcPct val="35000"/>
            </a:spcAft>
            <a:buNone/>
          </a:pPr>
          <a:r>
            <a:rPr lang="es-ES" sz="5400" kern="1200" dirty="0"/>
            <a:t>Creencias</a:t>
          </a:r>
          <a:endParaRPr lang="el-GR" sz="5400" kern="1200" dirty="0"/>
        </a:p>
      </dsp:txBody>
      <dsp:txXfrm>
        <a:off x="49432" y="1618450"/>
        <a:ext cx="3054856" cy="1481341"/>
      </dsp:txXfrm>
    </dsp:sp>
    <dsp:sp modelId="{DF18CA5B-7738-40DE-B651-AA0FACE9E556}">
      <dsp:nvSpPr>
        <dsp:cNvPr id="0" name=""/>
        <dsp:cNvSpPr/>
      </dsp:nvSpPr>
      <dsp:spPr>
        <a:xfrm rot="19457599">
          <a:off x="3004666" y="1876720"/>
          <a:ext cx="1550232" cy="60029"/>
        </a:xfrm>
        <a:custGeom>
          <a:avLst/>
          <a:gdLst/>
          <a:ahLst/>
          <a:cxnLst/>
          <a:rect l="0" t="0" r="0" b="0"/>
          <a:pathLst>
            <a:path>
              <a:moveTo>
                <a:pt x="0" y="30014"/>
              </a:moveTo>
              <a:lnTo>
                <a:pt x="1550232" y="30014"/>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3741026" y="1867979"/>
        <a:ext cx="77511" cy="77511"/>
      </dsp:txXfrm>
    </dsp:sp>
    <dsp:sp modelId="{47BCFF8A-9448-4654-A89D-81C91946FD15}">
      <dsp:nvSpPr>
        <dsp:cNvPr id="0" name=""/>
        <dsp:cNvSpPr/>
      </dsp:nvSpPr>
      <dsp:spPr>
        <a:xfrm>
          <a:off x="4409188" y="667592"/>
          <a:ext cx="3147030" cy="157351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2400300">
            <a:lnSpc>
              <a:spcPct val="90000"/>
            </a:lnSpc>
            <a:spcBef>
              <a:spcPct val="0"/>
            </a:spcBef>
            <a:spcAft>
              <a:spcPct val="35000"/>
            </a:spcAft>
            <a:buNone/>
          </a:pPr>
          <a:r>
            <a:rPr lang="en-150" sz="5400" kern="1200" dirty="0"/>
            <a:t>Negativ</a:t>
          </a:r>
          <a:r>
            <a:rPr lang="es-ES" sz="5400" kern="1200" dirty="0"/>
            <a:t>as</a:t>
          </a:r>
          <a:endParaRPr lang="el-GR" sz="5400" kern="1200" dirty="0"/>
        </a:p>
      </dsp:txBody>
      <dsp:txXfrm>
        <a:off x="4455275" y="713679"/>
        <a:ext cx="3054856" cy="1481341"/>
      </dsp:txXfrm>
    </dsp:sp>
    <dsp:sp modelId="{655FD64A-BD0D-457A-B9E7-8D0668399778}">
      <dsp:nvSpPr>
        <dsp:cNvPr id="0" name=""/>
        <dsp:cNvSpPr/>
      </dsp:nvSpPr>
      <dsp:spPr>
        <a:xfrm rot="2142401">
          <a:off x="3004666" y="2781491"/>
          <a:ext cx="1550232" cy="60029"/>
        </a:xfrm>
        <a:custGeom>
          <a:avLst/>
          <a:gdLst/>
          <a:ahLst/>
          <a:cxnLst/>
          <a:rect l="0" t="0" r="0" b="0"/>
          <a:pathLst>
            <a:path>
              <a:moveTo>
                <a:pt x="0" y="30014"/>
              </a:moveTo>
              <a:lnTo>
                <a:pt x="1550232" y="30014"/>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3741026" y="2772750"/>
        <a:ext cx="77511" cy="77511"/>
      </dsp:txXfrm>
    </dsp:sp>
    <dsp:sp modelId="{2D62C3FE-3BBA-41BC-A2A8-88DFBFBE624A}">
      <dsp:nvSpPr>
        <dsp:cNvPr id="0" name=""/>
        <dsp:cNvSpPr/>
      </dsp:nvSpPr>
      <dsp:spPr>
        <a:xfrm>
          <a:off x="4409188" y="2477134"/>
          <a:ext cx="3147030" cy="157351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2400300">
            <a:lnSpc>
              <a:spcPct val="90000"/>
            </a:lnSpc>
            <a:spcBef>
              <a:spcPct val="0"/>
            </a:spcBef>
            <a:spcAft>
              <a:spcPct val="35000"/>
            </a:spcAft>
            <a:buNone/>
          </a:pPr>
          <a:r>
            <a:rPr lang="en-150" sz="5400" kern="1200" dirty="0"/>
            <a:t>Positiv</a:t>
          </a:r>
          <a:r>
            <a:rPr lang="es-ES" sz="5400" kern="1200" dirty="0"/>
            <a:t>as</a:t>
          </a:r>
          <a:endParaRPr lang="el-GR" sz="5400" kern="1200" dirty="0"/>
        </a:p>
      </dsp:txBody>
      <dsp:txXfrm>
        <a:off x="4455275" y="2523221"/>
        <a:ext cx="3054856" cy="14813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298534-034E-4E44-90C1-EDC913F1ACE2}">
      <dsp:nvSpPr>
        <dsp:cNvPr id="0" name=""/>
        <dsp:cNvSpPr/>
      </dsp:nvSpPr>
      <dsp:spPr>
        <a:xfrm>
          <a:off x="566861" y="1177349"/>
          <a:ext cx="5735823" cy="2964238"/>
        </a:xfrm>
        <a:prstGeom prst="rect">
          <a:avLst/>
        </a:prstGeom>
        <a:solidFill>
          <a:srgbClr val="0070C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4FA2977-8111-4CBB-AE2C-B6D6253325DE}">
      <dsp:nvSpPr>
        <dsp:cNvPr id="0" name=""/>
        <dsp:cNvSpPr/>
      </dsp:nvSpPr>
      <dsp:spPr>
        <a:xfrm>
          <a:off x="747783" y="1708622"/>
          <a:ext cx="2663531" cy="2535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l" defTabSz="711200">
            <a:lnSpc>
              <a:spcPct val="90000"/>
            </a:lnSpc>
            <a:spcBef>
              <a:spcPct val="0"/>
            </a:spcBef>
            <a:spcAft>
              <a:spcPct val="35000"/>
            </a:spcAft>
            <a:buNone/>
          </a:pPr>
          <a:r>
            <a:rPr lang="es-ES" sz="1600" b="1" kern="1200" dirty="0">
              <a:solidFill>
                <a:schemeClr val="bg1"/>
              </a:solidFill>
            </a:rPr>
            <a:t>Menor confianza</a:t>
          </a:r>
          <a:endParaRPr lang="en-150" sz="1600" b="1" kern="1200" dirty="0">
            <a:solidFill>
              <a:schemeClr val="bg1"/>
            </a:solidFill>
          </a:endParaRPr>
        </a:p>
        <a:p>
          <a:pPr marL="0" lvl="0" indent="0" algn="l" defTabSz="711200">
            <a:lnSpc>
              <a:spcPct val="90000"/>
            </a:lnSpc>
            <a:spcBef>
              <a:spcPct val="0"/>
            </a:spcBef>
            <a:spcAft>
              <a:spcPct val="35000"/>
            </a:spcAft>
            <a:buNone/>
          </a:pPr>
          <a:endParaRPr lang="en-150" sz="1600" b="1" kern="1200" dirty="0">
            <a:solidFill>
              <a:schemeClr val="bg1"/>
            </a:solidFill>
          </a:endParaRPr>
        </a:p>
        <a:p>
          <a:pPr marL="0" lvl="0" indent="0" algn="l" defTabSz="711200">
            <a:lnSpc>
              <a:spcPct val="90000"/>
            </a:lnSpc>
            <a:spcBef>
              <a:spcPct val="0"/>
            </a:spcBef>
            <a:spcAft>
              <a:spcPct val="35000"/>
            </a:spcAft>
            <a:buNone/>
          </a:pPr>
          <a:r>
            <a:rPr lang="en-150" sz="1600" b="1" kern="1200" dirty="0">
              <a:solidFill>
                <a:schemeClr val="bg1"/>
              </a:solidFill>
            </a:rPr>
            <a:t>R</a:t>
          </a:r>
          <a:r>
            <a:rPr lang="es-ES" sz="1600" b="1" kern="1200" dirty="0">
              <a:solidFill>
                <a:schemeClr val="bg1"/>
              </a:solidFill>
            </a:rPr>
            <a:t>educción de la motivación</a:t>
          </a:r>
          <a:endParaRPr lang="en-150" sz="1600" b="1" kern="1200" dirty="0">
            <a:solidFill>
              <a:schemeClr val="bg1"/>
            </a:solidFill>
          </a:endParaRPr>
        </a:p>
        <a:p>
          <a:pPr marL="0" lvl="0" indent="0" algn="l" defTabSz="711200">
            <a:lnSpc>
              <a:spcPct val="90000"/>
            </a:lnSpc>
            <a:spcBef>
              <a:spcPct val="0"/>
            </a:spcBef>
            <a:spcAft>
              <a:spcPct val="35000"/>
            </a:spcAft>
            <a:buNone/>
          </a:pPr>
          <a:endParaRPr lang="en-150" sz="1600" b="1" kern="1200" dirty="0">
            <a:solidFill>
              <a:schemeClr val="bg1"/>
            </a:solidFill>
          </a:endParaRPr>
        </a:p>
        <a:p>
          <a:pPr marL="0" lvl="0" indent="0" algn="l" defTabSz="711200">
            <a:lnSpc>
              <a:spcPct val="90000"/>
            </a:lnSpc>
            <a:spcBef>
              <a:spcPct val="0"/>
            </a:spcBef>
            <a:spcAft>
              <a:spcPct val="35000"/>
            </a:spcAft>
            <a:buNone/>
          </a:pPr>
          <a:r>
            <a:rPr lang="es-ES" sz="1600" b="1" kern="1200" dirty="0">
              <a:solidFill>
                <a:schemeClr val="bg1"/>
              </a:solidFill>
            </a:rPr>
            <a:t>Evitación de tareas difíciles</a:t>
          </a:r>
          <a:endParaRPr lang="el-GR" sz="1600" b="1" kern="1200" dirty="0">
            <a:solidFill>
              <a:schemeClr val="bg1"/>
            </a:solidFill>
          </a:endParaRPr>
        </a:p>
      </dsp:txBody>
      <dsp:txXfrm>
        <a:off x="747783" y="1708622"/>
        <a:ext cx="2663531" cy="2535869"/>
      </dsp:txXfrm>
    </dsp:sp>
    <dsp:sp modelId="{9D659E05-D781-4945-A996-9AD492F583F6}">
      <dsp:nvSpPr>
        <dsp:cNvPr id="0" name=""/>
        <dsp:cNvSpPr/>
      </dsp:nvSpPr>
      <dsp:spPr>
        <a:xfrm>
          <a:off x="3487644" y="1468323"/>
          <a:ext cx="2663531" cy="2535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0" lvl="0" indent="0" algn="l" defTabSz="2889250">
            <a:lnSpc>
              <a:spcPct val="90000"/>
            </a:lnSpc>
            <a:spcBef>
              <a:spcPct val="0"/>
            </a:spcBef>
            <a:spcAft>
              <a:spcPct val="35000"/>
            </a:spcAft>
            <a:buNone/>
          </a:pPr>
          <a:endParaRPr lang="el-GR" sz="6500" kern="1200" dirty="0"/>
        </a:p>
      </dsp:txBody>
      <dsp:txXfrm>
        <a:off x="3487644" y="1468323"/>
        <a:ext cx="2663531" cy="2535869"/>
      </dsp:txXfrm>
    </dsp:sp>
    <dsp:sp modelId="{D5F1AA78-E295-48AE-B588-5BAE191A2897}">
      <dsp:nvSpPr>
        <dsp:cNvPr id="0" name=""/>
        <dsp:cNvSpPr/>
      </dsp:nvSpPr>
      <dsp:spPr>
        <a:xfrm>
          <a:off x="4975211" y="763629"/>
          <a:ext cx="1120793" cy="1120793"/>
        </a:xfrm>
        <a:prstGeom prst="plus">
          <a:avLst>
            <a:gd name="adj" fmla="val 32810"/>
          </a:avLst>
        </a:prstGeom>
        <a:solidFill>
          <a:srgbClr val="00B05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059717-BFEB-44DC-9E0D-90A22392F630}">
      <dsp:nvSpPr>
        <dsp:cNvPr id="0" name=""/>
        <dsp:cNvSpPr/>
      </dsp:nvSpPr>
      <dsp:spPr>
        <a:xfrm>
          <a:off x="545164" y="1143276"/>
          <a:ext cx="1054864" cy="361492"/>
        </a:xfrm>
        <a:prstGeom prst="rect">
          <a:avLst/>
        </a:prstGeom>
        <a:solidFill>
          <a:srgbClr val="E64424"/>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C03A79-56D9-4B5F-9732-AB1CD967276B}">
      <dsp:nvSpPr>
        <dsp:cNvPr id="0" name=""/>
        <dsp:cNvSpPr/>
      </dsp:nvSpPr>
      <dsp:spPr>
        <a:xfrm>
          <a:off x="3461272" y="1473745"/>
          <a:ext cx="659" cy="2421999"/>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a:extLst>
              <a:ext uri="{FF2B5EF4-FFF2-40B4-BE49-F238E27FC236}">
                <a16:creationId xmlns:a16="http://schemas.microsoft.com/office/drawing/2014/main" id="{C6A42913-CE3F-401E-92E8-8C7F43FDF9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a:extLst>
              <a:ext uri="{FF2B5EF4-FFF2-40B4-BE49-F238E27FC236}">
                <a16:creationId xmlns:a16="http://schemas.microsoft.com/office/drawing/2014/main" id="{C50A29E2-AF6F-4BFD-B720-CB083FD66CC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02E094-694D-4F08-B3A5-F4C16E30709C}" type="datetimeFigureOut">
              <a:rPr lang="pt-PT" smtClean="0"/>
              <a:t>20/09/2025</a:t>
            </a:fld>
            <a:endParaRPr lang="pt-PT"/>
          </a:p>
        </p:txBody>
      </p:sp>
      <p:sp>
        <p:nvSpPr>
          <p:cNvPr id="4" name="Marcador de Posição do Rodapé 3">
            <a:extLst>
              <a:ext uri="{FF2B5EF4-FFF2-40B4-BE49-F238E27FC236}">
                <a16:creationId xmlns:a16="http://schemas.microsoft.com/office/drawing/2014/main" id="{C93A5D6A-9C7A-470A-995F-F9AE5E776DE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5" name="Marcador de Posição do Número do Diapositivo 4">
            <a:extLst>
              <a:ext uri="{FF2B5EF4-FFF2-40B4-BE49-F238E27FC236}">
                <a16:creationId xmlns:a16="http://schemas.microsoft.com/office/drawing/2014/main" id="{E12657C4-DBEA-4FED-8970-09376406D1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A116AC-9CDA-4AE9-8AFA-66C620143BEC}" type="slidenum">
              <a:rPr lang="pt-PT" smtClean="0"/>
              <a:t>‹Nº›</a:t>
            </a:fld>
            <a:endParaRPr lang="pt-PT"/>
          </a:p>
        </p:txBody>
      </p:sp>
    </p:spTree>
    <p:extLst>
      <p:ext uri="{BB962C8B-B14F-4D97-AF65-F5344CB8AC3E}">
        <p14:creationId xmlns:p14="http://schemas.microsoft.com/office/powerpoint/2010/main" val="39745889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C70B4D-4042-4C94-A639-C9937DF925B5}" type="datetimeFigureOut">
              <a:rPr lang="pt-PT" smtClean="0"/>
              <a:t>20/09/2025</a:t>
            </a:fld>
            <a:endParaRPr lang="pt-PT"/>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332BB1-54ED-45A2-83D4-A74CEE89F292}" type="slidenum">
              <a:rPr lang="pt-PT" smtClean="0"/>
              <a:t>‹Nº›</a:t>
            </a:fld>
            <a:endParaRPr lang="pt-PT"/>
          </a:p>
        </p:txBody>
      </p:sp>
    </p:spTree>
    <p:extLst>
      <p:ext uri="{BB962C8B-B14F-4D97-AF65-F5344CB8AC3E}">
        <p14:creationId xmlns:p14="http://schemas.microsoft.com/office/powerpoint/2010/main" val="989811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568CE28D-0B7D-F186-E62F-BB29DB7E802F}"/>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1204152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5DADE4A5-3B93-A9FA-17CD-32F71F175E7C}"/>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4068663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4C52560C-92D0-86D2-A8A5-E1E28007B7C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2831660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8"/>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A9A06894-ABA5-55E7-5732-4D5207CC581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1394636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3" name="Imagem 2" descr="Uma imagem com texto, Cara humana, vestuário, mulher&#10;&#10;Os conteúdos gerados por IA poderão estar incorretos.">
            <a:extLst>
              <a:ext uri="{FF2B5EF4-FFF2-40B4-BE49-F238E27FC236}">
                <a16:creationId xmlns:a16="http://schemas.microsoft.com/office/drawing/2014/main" id="{A6A62421-FCAC-FCD4-F681-542C811F5FC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pic>
        <p:nvPicPr>
          <p:cNvPr id="7" name="Imagem 6" descr="Uma imagem com texto, Cara humana, sorrir, vestuário&#10;&#10;Os conteúdos gerados por IA podem estar incorretos.">
            <a:extLst>
              <a:ext uri="{FF2B5EF4-FFF2-40B4-BE49-F238E27FC236}">
                <a16:creationId xmlns:a16="http://schemas.microsoft.com/office/drawing/2014/main" id="{A3422D79-C071-CF36-EB09-E09F96ED1DB7}"/>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459960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4683125" cy="6237288"/>
          </a:xfrm>
          <a:prstGeom prst="rect">
            <a:avLst/>
          </a:prstGeom>
        </p:spPr>
        <p:txBody>
          <a:bodyPr/>
          <a:lstStyle/>
          <a:p>
            <a:endParaRPr lang="en-GB"/>
          </a:p>
        </p:txBody>
      </p:sp>
      <p:pic>
        <p:nvPicPr>
          <p:cNvPr id="5" name="Imagem 4" descr="Uma imagem com texto, Cara humana, sorrir, vestuário&#10;&#10;Os conteúdos gerados por IA podem estar incorretos.">
            <a:extLst>
              <a:ext uri="{FF2B5EF4-FFF2-40B4-BE49-F238E27FC236}">
                <a16:creationId xmlns:a16="http://schemas.microsoft.com/office/drawing/2014/main" id="{A73A9BF6-6A9D-CCBD-FE8F-DBE8BB0320E0}"/>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3141856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2788528"/>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4764665"/>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6170344" cy="5426015"/>
          </a:xfrm>
          <a:prstGeom prst="rect">
            <a:avLst/>
          </a:prstGeom>
        </p:spPr>
        <p:txBody>
          <a:bodyPr/>
          <a:lstStyle/>
          <a:p>
            <a:endParaRPr lang="en-GB"/>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B8C28769-9B41-3F0D-FAB9-1B299E9EB59E}"/>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858369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84AF3C0-550B-481B-996E-6DFCC1E3E125}"/>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321855"/>
            <a:ext cx="5733919"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p:nvPr>
        </p:nvSpPr>
        <p:spPr>
          <a:xfrm>
            <a:off x="362081" y="1230284"/>
            <a:ext cx="5733919" cy="5237018"/>
          </a:xfrm>
          <a:prstGeom prst="rect">
            <a:avLst/>
          </a:prstGeom>
        </p:spPr>
        <p:txBody>
          <a:bodyPr/>
          <a:lstStyle>
            <a:lvl1pPr marL="342900" indent="-342900">
              <a:buClr>
                <a:srgbClr val="E95426"/>
              </a:buClr>
              <a:buFont typeface="Wingdings" panose="05000000000000000000" pitchFamily="2" charset="2"/>
              <a:buChar char="§"/>
              <a:defRPr sz="1800" b="0">
                <a:solidFill>
                  <a:schemeClr val="bg2">
                    <a:lumMod val="10000"/>
                  </a:schemeClr>
                </a:solidFill>
                <a:latin typeface="+mn-lt"/>
              </a:defRPr>
            </a:lvl1pPr>
          </a:lstStyle>
          <a:p>
            <a:pPr lvl="0"/>
            <a:endParaRPr lang="pt-PT" dirty="0"/>
          </a:p>
        </p:txBody>
      </p:sp>
    </p:spTree>
    <p:extLst>
      <p:ext uri="{BB962C8B-B14F-4D97-AF65-F5344CB8AC3E}">
        <p14:creationId xmlns:p14="http://schemas.microsoft.com/office/powerpoint/2010/main" val="356533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able of Content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F2FD5EF-D17C-AE8B-002C-5B4AC8D6659E}"/>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2" y="321855"/>
            <a:ext cx="6052574"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3"/>
            <a:ext cx="6052575" cy="5305861"/>
          </a:xfrm>
          <a:prstGeom prst="rect">
            <a:avLst/>
          </a:prstGeom>
        </p:spPr>
        <p:txBody>
          <a:bodyPr/>
          <a:lstStyle>
            <a:lvl1pPr marL="342900" indent="-342900">
              <a:buClr>
                <a:srgbClr val="E280AC"/>
              </a:buClr>
              <a:buFont typeface="Wingdings" panose="05000000000000000000" pitchFamily="2" charset="2"/>
              <a:buChar char="§"/>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7" name="Marcador de Posição da Imagem 6">
            <a:extLst>
              <a:ext uri="{FF2B5EF4-FFF2-40B4-BE49-F238E27FC236}">
                <a16:creationId xmlns:a16="http://schemas.microsoft.com/office/drawing/2014/main" id="{59140957-8C4D-1437-BE04-65C1D91780C5}"/>
              </a:ext>
            </a:extLst>
          </p:cNvPr>
          <p:cNvSpPr>
            <a:spLocks noGrp="1"/>
          </p:cNvSpPr>
          <p:nvPr>
            <p:ph type="pic" sz="quarter" idx="12"/>
          </p:nvPr>
        </p:nvSpPr>
        <p:spPr>
          <a:xfrm>
            <a:off x="7573992" y="2070340"/>
            <a:ext cx="4618008" cy="4157932"/>
          </a:xfrm>
          <a:prstGeom prst="rect">
            <a:avLst/>
          </a:prstGeom>
        </p:spPr>
        <p:txBody>
          <a:bodyPr/>
          <a:lstStyle/>
          <a:p>
            <a:endParaRPr lang="en-GB" dirty="0"/>
          </a:p>
        </p:txBody>
      </p:sp>
    </p:spTree>
    <p:extLst>
      <p:ext uri="{BB962C8B-B14F-4D97-AF65-F5344CB8AC3E}">
        <p14:creationId xmlns:p14="http://schemas.microsoft.com/office/powerpoint/2010/main" val="1814469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237018"/>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825815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8807164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8"/>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5"/>
            <a:ext cx="11450304" cy="4463150"/>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374171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Imag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6812A59-2407-1A07-DB68-50C1BBD83CC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a Imagem 2">
            <a:extLst>
              <a:ext uri="{FF2B5EF4-FFF2-40B4-BE49-F238E27FC236}">
                <a16:creationId xmlns:a16="http://schemas.microsoft.com/office/drawing/2014/main" id="{6E41F346-FABD-7A11-E3A6-5472C239BB8A}"/>
              </a:ext>
            </a:extLst>
          </p:cNvPr>
          <p:cNvSpPr>
            <a:spLocks noGrp="1"/>
          </p:cNvSpPr>
          <p:nvPr>
            <p:ph type="pic" sz="quarter" idx="11" hasCustomPrompt="1"/>
          </p:nvPr>
        </p:nvSpPr>
        <p:spPr>
          <a:xfrm>
            <a:off x="362081" y="1180408"/>
            <a:ext cx="11450304" cy="4987480"/>
          </a:xfrm>
          <a:prstGeom prst="rect">
            <a:avLst/>
          </a:prstGeom>
        </p:spPr>
        <p:txBody>
          <a:bodyPr/>
          <a:lstStyle>
            <a:lvl1pPr marL="0" indent="0">
              <a:buNone/>
              <a:defRPr sz="1800">
                <a:solidFill>
                  <a:schemeClr val="bg2">
                    <a:lumMod val="10000"/>
                  </a:schemeClr>
                </a:solidFill>
              </a:defRPr>
            </a:lvl1pPr>
          </a:lstStyle>
          <a:p>
            <a:r>
              <a:rPr lang="pt-PT" dirty="0" err="1"/>
              <a:t>Image</a:t>
            </a:r>
            <a:endParaRPr lang="pt-PT" dirty="0"/>
          </a:p>
        </p:txBody>
      </p:sp>
    </p:spTree>
    <p:extLst>
      <p:ext uri="{BB962C8B-B14F-4D97-AF65-F5344CB8AC3E}">
        <p14:creationId xmlns:p14="http://schemas.microsoft.com/office/powerpoint/2010/main" val="513517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DF79A8C-FE91-3485-4E43-CE6FBD728A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o Texto 4">
            <a:extLst>
              <a:ext uri="{FF2B5EF4-FFF2-40B4-BE49-F238E27FC236}">
                <a16:creationId xmlns:a16="http://schemas.microsoft.com/office/drawing/2014/main" id="{639A4524-3D4A-6E58-D139-90965EFF33B6}"/>
              </a:ext>
            </a:extLst>
          </p:cNvPr>
          <p:cNvSpPr>
            <a:spLocks noGrp="1"/>
          </p:cNvSpPr>
          <p:nvPr>
            <p:ph type="body" sz="quarter" idx="13" hasCustomPrompt="1"/>
          </p:nvPr>
        </p:nvSpPr>
        <p:spPr>
          <a:xfrm>
            <a:off x="362081" y="1116135"/>
            <a:ext cx="5383573"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6071563" y="1116135"/>
            <a:ext cx="5740822"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335639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pic>
        <p:nvPicPr>
          <p:cNvPr id="7" name="Imagem 6" descr="Uma imagem com símbolo, Gráficos, design&#10;&#10;Os conteúdos gerados por IA poderão estar incorretos.">
            <a:extLst>
              <a:ext uri="{FF2B5EF4-FFF2-40B4-BE49-F238E27FC236}">
                <a16:creationId xmlns:a16="http://schemas.microsoft.com/office/drawing/2014/main" id="{627902F3-921B-1F4E-C8C9-16308750713F}"/>
              </a:ext>
            </a:extLst>
          </p:cNvPr>
          <p:cNvPicPr>
            <a:picLocks noChangeAspect="1"/>
          </p:cNvPicPr>
          <p:nvPr userDrawn="1"/>
        </p:nvPicPr>
        <p:blipFill>
          <a:blip r:embed="rId2"/>
          <a:stretch>
            <a:fillRect/>
          </a:stretch>
        </p:blipFill>
        <p:spPr>
          <a:xfrm>
            <a:off x="-858" y="495005"/>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946073" y="253012"/>
            <a:ext cx="6866312"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4946073" y="1116135"/>
            <a:ext cx="6866312" cy="3572243"/>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2">
            <a:extLst>
              <a:ext uri="{FF2B5EF4-FFF2-40B4-BE49-F238E27FC236}">
                <a16:creationId xmlns:a16="http://schemas.microsoft.com/office/drawing/2014/main" id="{E1B454C2-6889-2E64-F4FF-F9FFA56C811F}"/>
              </a:ext>
            </a:extLst>
          </p:cNvPr>
          <p:cNvSpPr>
            <a:spLocks noGrp="1"/>
          </p:cNvSpPr>
          <p:nvPr>
            <p:ph type="pic" sz="quarter" idx="11" hasCustomPrompt="1"/>
          </p:nvPr>
        </p:nvSpPr>
        <p:spPr>
          <a:xfrm>
            <a:off x="858" y="-33250"/>
            <a:ext cx="4567367" cy="6924502"/>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Tree>
    <p:extLst>
      <p:ext uri="{BB962C8B-B14F-4D97-AF65-F5344CB8AC3E}">
        <p14:creationId xmlns:p14="http://schemas.microsoft.com/office/powerpoint/2010/main" val="1160734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g title and text 01">
    <p:spTree>
      <p:nvGrpSpPr>
        <p:cNvPr id="1" name=""/>
        <p:cNvGrpSpPr/>
        <p:nvPr/>
      </p:nvGrpSpPr>
      <p:grpSpPr>
        <a:xfrm>
          <a:off x="0" y="0"/>
          <a:ext cx="0" cy="0"/>
          <a:chOff x="0" y="0"/>
          <a:chExt cx="0" cy="0"/>
        </a:xfrm>
      </p:grpSpPr>
      <p:pic>
        <p:nvPicPr>
          <p:cNvPr id="11" name="Imagem 10" descr="Uma imagem com símbolo, Gráficos, logótipo, design gráfico&#10;&#10;Os conteúdos gerados por IA poderão estar incorretos.">
            <a:extLst>
              <a:ext uri="{FF2B5EF4-FFF2-40B4-BE49-F238E27FC236}">
                <a16:creationId xmlns:a16="http://schemas.microsoft.com/office/drawing/2014/main" id="{1564B50D-1A1D-1525-A159-13ACD7A5CE4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Imagem 7" descr="Uma imagem com captura de ecrã, Gráficos, design gráfico, escuridão&#10;&#10;Os conteúdos gerados por IA poderão estar incorretos.">
            <a:extLst>
              <a:ext uri="{FF2B5EF4-FFF2-40B4-BE49-F238E27FC236}">
                <a16:creationId xmlns:a16="http://schemas.microsoft.com/office/drawing/2014/main" id="{65C488B6-DC2D-C8C2-2716-0A69EE5C1F5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15637" y="352764"/>
            <a:ext cx="4141495" cy="1836254"/>
          </a:xfrm>
          <a:prstGeom prst="rect">
            <a:avLst/>
          </a:prstGeom>
        </p:spPr>
        <p:txBody>
          <a:bodyPr/>
          <a:lstStyle>
            <a:lvl1pPr marL="0" indent="0">
              <a:buNone/>
              <a:defRPr sz="3200" b="1">
                <a:solidFill>
                  <a:schemeClr val="bg1"/>
                </a:solidFill>
                <a:latin typeface="+mn-lt"/>
              </a:defRPr>
            </a:lvl1pPr>
          </a:lstStyle>
          <a:p>
            <a:pPr lvl="0"/>
            <a:r>
              <a:rPr lang="pt-PT" b="1" dirty="0"/>
              <a:t>BIG TITLE</a:t>
            </a:r>
            <a:endParaRPr lang="pt-PT" dirty="0"/>
          </a:p>
        </p:txBody>
      </p:sp>
      <p:sp>
        <p:nvSpPr>
          <p:cNvPr id="3" name="Marcador de Posição do Texto 4">
            <a:extLst>
              <a:ext uri="{FF2B5EF4-FFF2-40B4-BE49-F238E27FC236}">
                <a16:creationId xmlns:a16="http://schemas.microsoft.com/office/drawing/2014/main" id="{6F9E96A4-61FD-FB7E-A251-5F0CD10831ED}"/>
              </a:ext>
            </a:extLst>
          </p:cNvPr>
          <p:cNvSpPr>
            <a:spLocks noGrp="1"/>
          </p:cNvSpPr>
          <p:nvPr>
            <p:ph type="body" sz="quarter" idx="14" hasCustomPrompt="1"/>
          </p:nvPr>
        </p:nvSpPr>
        <p:spPr>
          <a:xfrm>
            <a:off x="5777345" y="1136073"/>
            <a:ext cx="6035039" cy="53312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0106634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Imagem 9" descr="Uma imagem com captura de ecrã, preto, escuridão, Gráficos&#10;&#10;Os conteúdos gerados por IA poderão estar incorretos.">
            <a:extLst>
              <a:ext uri="{FF2B5EF4-FFF2-40B4-BE49-F238E27FC236}">
                <a16:creationId xmlns:a16="http://schemas.microsoft.com/office/drawing/2014/main" id="{B4A098E0-056A-781B-DBCA-F105A25B3D8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3811725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5ABD243A-205C-77FE-5DEE-B39F3343EAA2}"/>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1863507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64424"/>
          </a:solidFill>
          <a:ln>
            <a:solidFill>
              <a:srgbClr val="A47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4DBDFC11-384E-A3E9-FC5A-2323EC66850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1528561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40619388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Image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8680583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1523310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topics Image Slid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2C6EF11-08B2-16DB-CE44-F304F821E1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1" name="Marcador de Posição do Texto 4">
            <a:extLst>
              <a:ext uri="{FF2B5EF4-FFF2-40B4-BE49-F238E27FC236}">
                <a16:creationId xmlns:a16="http://schemas.microsoft.com/office/drawing/2014/main" id="{BE395DA5-BCC2-4C15-AD8B-A794C212ED29}"/>
              </a:ext>
            </a:extLst>
          </p:cNvPr>
          <p:cNvSpPr>
            <a:spLocks noGrp="1"/>
          </p:cNvSpPr>
          <p:nvPr>
            <p:ph type="body" sz="quarter" idx="13" hasCustomPrompt="1"/>
          </p:nvPr>
        </p:nvSpPr>
        <p:spPr>
          <a:xfrm>
            <a:off x="727841" y="1661775"/>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2" name="Marcador de Posição do Texto 4">
            <a:extLst>
              <a:ext uri="{FF2B5EF4-FFF2-40B4-BE49-F238E27FC236}">
                <a16:creationId xmlns:a16="http://schemas.microsoft.com/office/drawing/2014/main" id="{9CDAA2B3-5DFD-4088-A14D-61485189275A}"/>
              </a:ext>
            </a:extLst>
          </p:cNvPr>
          <p:cNvSpPr>
            <a:spLocks noGrp="1"/>
          </p:cNvSpPr>
          <p:nvPr>
            <p:ph type="body" sz="quarter" idx="14" hasCustomPrompt="1"/>
          </p:nvPr>
        </p:nvSpPr>
        <p:spPr>
          <a:xfrm>
            <a:off x="727841" y="1102129"/>
            <a:ext cx="6047032" cy="353369"/>
          </a:xfrm>
          <a:prstGeom prst="rect">
            <a:avLst/>
          </a:prstGeom>
        </p:spPr>
        <p:txBody>
          <a:bodyPr/>
          <a:lstStyle>
            <a:lvl1pPr marL="0" indent="0">
              <a:buNone/>
              <a:defRPr sz="1800" b="1">
                <a:solidFill>
                  <a:srgbClr val="E280AC"/>
                </a:solidFill>
                <a:latin typeface="+mn-lt"/>
              </a:defRPr>
            </a:lvl1pPr>
          </a:lstStyle>
          <a:p>
            <a:pPr lvl="0"/>
            <a:r>
              <a:rPr lang="pt-PT" dirty="0" err="1"/>
              <a:t>Text</a:t>
            </a:r>
            <a:r>
              <a:rPr lang="pt-PT" dirty="0"/>
              <a:t> </a:t>
            </a:r>
            <a:r>
              <a:rPr lang="pt-PT" dirty="0" err="1"/>
              <a:t>here</a:t>
            </a:r>
            <a:endParaRPr lang="pt-PT" dirty="0"/>
          </a:p>
        </p:txBody>
      </p:sp>
      <p:sp>
        <p:nvSpPr>
          <p:cNvPr id="4" name="Retângulo 3">
            <a:extLst>
              <a:ext uri="{FF2B5EF4-FFF2-40B4-BE49-F238E27FC236}">
                <a16:creationId xmlns:a16="http://schemas.microsoft.com/office/drawing/2014/main" id="{91252F2E-AD91-4523-8522-0D35B6C2FF69}"/>
              </a:ext>
            </a:extLst>
          </p:cNvPr>
          <p:cNvSpPr/>
          <p:nvPr userDrawn="1"/>
        </p:nvSpPr>
        <p:spPr>
          <a:xfrm>
            <a:off x="362081" y="1102129"/>
            <a:ext cx="45719" cy="1617123"/>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2" name="Retângulo 21">
            <a:extLst>
              <a:ext uri="{FF2B5EF4-FFF2-40B4-BE49-F238E27FC236}">
                <a16:creationId xmlns:a16="http://schemas.microsoft.com/office/drawing/2014/main" id="{0084B701-7C5D-43ED-BDD3-03D12D837E62}"/>
              </a:ext>
            </a:extLst>
          </p:cNvPr>
          <p:cNvSpPr/>
          <p:nvPr userDrawn="1"/>
        </p:nvSpPr>
        <p:spPr>
          <a:xfrm>
            <a:off x="362081" y="2963685"/>
            <a:ext cx="45719" cy="1617123"/>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5" name="Retângulo 24">
            <a:extLst>
              <a:ext uri="{FF2B5EF4-FFF2-40B4-BE49-F238E27FC236}">
                <a16:creationId xmlns:a16="http://schemas.microsoft.com/office/drawing/2014/main" id="{6B668B8E-5B78-4F62-8BDC-942EF270C611}"/>
              </a:ext>
            </a:extLst>
          </p:cNvPr>
          <p:cNvSpPr/>
          <p:nvPr userDrawn="1"/>
        </p:nvSpPr>
        <p:spPr>
          <a:xfrm>
            <a:off x="362081" y="4825241"/>
            <a:ext cx="45719" cy="1617123"/>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0" name="Marcador de Posição da Imagem 9">
            <a:extLst>
              <a:ext uri="{FF2B5EF4-FFF2-40B4-BE49-F238E27FC236}">
                <a16:creationId xmlns:a16="http://schemas.microsoft.com/office/drawing/2014/main" id="{22DA165B-F315-4673-B1DC-08CD6FD61882}"/>
              </a:ext>
            </a:extLst>
          </p:cNvPr>
          <p:cNvSpPr>
            <a:spLocks noGrp="1"/>
          </p:cNvSpPr>
          <p:nvPr>
            <p:ph type="pic" sz="quarter" idx="19" hasCustomPrompt="1"/>
          </p:nvPr>
        </p:nvSpPr>
        <p:spPr>
          <a:xfrm>
            <a:off x="8021782" y="1260764"/>
            <a:ext cx="4170218" cy="5597236"/>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
        <p:nvSpPr>
          <p:cNvPr id="15" name="Marcador de Posição do Texto 4">
            <a:extLst>
              <a:ext uri="{FF2B5EF4-FFF2-40B4-BE49-F238E27FC236}">
                <a16:creationId xmlns:a16="http://schemas.microsoft.com/office/drawing/2014/main" id="{361EF140-3398-47B4-89A7-6A6E57D44471}"/>
              </a:ext>
            </a:extLst>
          </p:cNvPr>
          <p:cNvSpPr>
            <a:spLocks noGrp="1"/>
          </p:cNvSpPr>
          <p:nvPr>
            <p:ph type="body" sz="quarter" idx="10" hasCustomPrompt="1"/>
          </p:nvPr>
        </p:nvSpPr>
        <p:spPr>
          <a:xfrm>
            <a:off x="362082" y="253012"/>
            <a:ext cx="9059010"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7" name="Marcador de Posição do Texto 4">
            <a:extLst>
              <a:ext uri="{FF2B5EF4-FFF2-40B4-BE49-F238E27FC236}">
                <a16:creationId xmlns:a16="http://schemas.microsoft.com/office/drawing/2014/main" id="{FD69A608-2D5B-2081-6076-1BA9F1CF6F8C}"/>
              </a:ext>
            </a:extLst>
          </p:cNvPr>
          <p:cNvSpPr>
            <a:spLocks noGrp="1"/>
          </p:cNvSpPr>
          <p:nvPr>
            <p:ph type="body" sz="quarter" idx="20" hasCustomPrompt="1"/>
          </p:nvPr>
        </p:nvSpPr>
        <p:spPr>
          <a:xfrm>
            <a:off x="727841" y="3523331"/>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8" name="Marcador de Posição do Texto 4">
            <a:extLst>
              <a:ext uri="{FF2B5EF4-FFF2-40B4-BE49-F238E27FC236}">
                <a16:creationId xmlns:a16="http://schemas.microsoft.com/office/drawing/2014/main" id="{CD86DA81-4332-44D5-0C4E-7B0C90076BC3}"/>
              </a:ext>
            </a:extLst>
          </p:cNvPr>
          <p:cNvSpPr>
            <a:spLocks noGrp="1"/>
          </p:cNvSpPr>
          <p:nvPr>
            <p:ph type="body" sz="quarter" idx="21" hasCustomPrompt="1"/>
          </p:nvPr>
        </p:nvSpPr>
        <p:spPr>
          <a:xfrm>
            <a:off x="727841" y="2963685"/>
            <a:ext cx="6047032" cy="353369"/>
          </a:xfrm>
          <a:prstGeom prst="rect">
            <a:avLst/>
          </a:prstGeom>
        </p:spPr>
        <p:txBody>
          <a:bodyPr/>
          <a:lstStyle>
            <a:lvl1pPr marL="0" indent="0">
              <a:buNone/>
              <a:defRPr sz="1800" b="1">
                <a:solidFill>
                  <a:srgbClr val="E95426"/>
                </a:solidFill>
                <a:latin typeface="+mn-lt"/>
              </a:defRPr>
            </a:lvl1pPr>
          </a:lstStyle>
          <a:p>
            <a:pPr lvl="0"/>
            <a:r>
              <a:rPr lang="pt-PT" dirty="0" err="1"/>
              <a:t>Text</a:t>
            </a:r>
            <a:r>
              <a:rPr lang="pt-PT" dirty="0"/>
              <a:t> </a:t>
            </a:r>
            <a:r>
              <a:rPr lang="pt-PT" dirty="0" err="1"/>
              <a:t>here</a:t>
            </a:r>
            <a:endParaRPr lang="pt-PT" dirty="0"/>
          </a:p>
        </p:txBody>
      </p:sp>
      <p:sp>
        <p:nvSpPr>
          <p:cNvPr id="9" name="Marcador de Posição do Texto 4">
            <a:extLst>
              <a:ext uri="{FF2B5EF4-FFF2-40B4-BE49-F238E27FC236}">
                <a16:creationId xmlns:a16="http://schemas.microsoft.com/office/drawing/2014/main" id="{8628617B-50EA-D39F-71ED-57CFE633FDF8}"/>
              </a:ext>
            </a:extLst>
          </p:cNvPr>
          <p:cNvSpPr>
            <a:spLocks noGrp="1"/>
          </p:cNvSpPr>
          <p:nvPr>
            <p:ph type="body" sz="quarter" idx="22" hasCustomPrompt="1"/>
          </p:nvPr>
        </p:nvSpPr>
        <p:spPr>
          <a:xfrm>
            <a:off x="727841" y="5384887"/>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3" name="Marcador de Posição do Texto 4">
            <a:extLst>
              <a:ext uri="{FF2B5EF4-FFF2-40B4-BE49-F238E27FC236}">
                <a16:creationId xmlns:a16="http://schemas.microsoft.com/office/drawing/2014/main" id="{8BE3A118-AA8A-D679-CE62-C36D8F014F90}"/>
              </a:ext>
            </a:extLst>
          </p:cNvPr>
          <p:cNvSpPr>
            <a:spLocks noGrp="1"/>
          </p:cNvSpPr>
          <p:nvPr>
            <p:ph type="body" sz="quarter" idx="23" hasCustomPrompt="1"/>
          </p:nvPr>
        </p:nvSpPr>
        <p:spPr>
          <a:xfrm>
            <a:off x="727841" y="4825241"/>
            <a:ext cx="6047032" cy="353369"/>
          </a:xfrm>
          <a:prstGeom prst="rect">
            <a:avLst/>
          </a:prstGeom>
        </p:spPr>
        <p:txBody>
          <a:bodyPr/>
          <a:lstStyle>
            <a:lvl1pPr marL="0" indent="0">
              <a:buNone/>
              <a:defRPr sz="1800" b="1">
                <a:solidFill>
                  <a:srgbClr val="E64424"/>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361464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ackground Title">
    <p:spTree>
      <p:nvGrpSpPr>
        <p:cNvPr id="1" name=""/>
        <p:cNvGrpSpPr/>
        <p:nvPr/>
      </p:nvGrpSpPr>
      <p:grpSpPr>
        <a:xfrm>
          <a:off x="0" y="0"/>
          <a:ext cx="0" cy="0"/>
          <a:chOff x="0" y="0"/>
          <a:chExt cx="0" cy="0"/>
        </a:xfrm>
      </p:grpSpPr>
      <p:pic>
        <p:nvPicPr>
          <p:cNvPr id="7" name="Imagem 6" descr="Uma imagem com captura de ecrã, Gráficos, texto, design gráfico&#10;&#10;Os conteúdos gerados por IA poderão estar incorretos.">
            <a:extLst>
              <a:ext uri="{FF2B5EF4-FFF2-40B4-BE49-F238E27FC236}">
                <a16:creationId xmlns:a16="http://schemas.microsoft.com/office/drawing/2014/main" id="{36BEB8DE-A9AD-00CB-4224-35458A257AA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599337" cy="483986"/>
          </a:xfrm>
          <a:prstGeom prst="rect">
            <a:avLst/>
          </a:prstGeom>
        </p:spPr>
        <p:txBody>
          <a:bodyPr/>
          <a:lstStyle>
            <a:lvl1pPr marL="0" indent="0">
              <a:buNone/>
              <a:defRPr sz="3200" b="1">
                <a:solidFill>
                  <a:schemeClr val="bg1"/>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482137" y="2651760"/>
            <a:ext cx="11330247" cy="381554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0273444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84FACAE-EF87-2C1D-74CB-403AFF0EAA42}"/>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743498" y="3767966"/>
            <a:ext cx="4705003" cy="790385"/>
          </a:xfrm>
          <a:prstGeom prst="rect">
            <a:avLst/>
          </a:prstGeom>
        </p:spPr>
        <p:txBody>
          <a:bodyPr/>
          <a:lstStyle>
            <a:lvl1pPr marL="0" indent="0" algn="ctr">
              <a:buNone/>
              <a:defRPr sz="6100" b="1">
                <a:solidFill>
                  <a:srgbClr val="283143"/>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743499" y="4822166"/>
            <a:ext cx="4705002" cy="569342"/>
          </a:xfrm>
          <a:prstGeom prst="rect">
            <a:avLst/>
          </a:prstGeom>
        </p:spPr>
        <p:txBody>
          <a:bodyPr/>
          <a:lstStyle>
            <a:lvl1pPr marL="0" indent="0" algn="ctr">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F83FD3E8-7295-8B72-9C2C-37F4837C10D2}"/>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12046981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Imagem 3" descr="Uma imagem com texto, captura de ecrã, Gráficos, design gráfico&#10;&#10;Os conteúdos gerados por IA poderão estar incorretos.">
            <a:extLst>
              <a:ext uri="{FF2B5EF4-FFF2-40B4-BE49-F238E27FC236}">
                <a16:creationId xmlns:a16="http://schemas.microsoft.com/office/drawing/2014/main" id="{084FACAE-EF87-2C1D-74CB-403AFF0EAA4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7135092" y="1689579"/>
            <a:ext cx="4705003" cy="790385"/>
          </a:xfrm>
          <a:prstGeom prst="rect">
            <a:avLst/>
          </a:prstGeom>
        </p:spPr>
        <p:txBody>
          <a:bodyPr/>
          <a:lstStyle>
            <a:lvl1pPr marL="0" indent="0" algn="ctr">
              <a:buNone/>
              <a:defRPr sz="6100" b="1">
                <a:solidFill>
                  <a:srgbClr val="E64424"/>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7135093" y="2978727"/>
            <a:ext cx="4705002" cy="3090240"/>
          </a:xfrm>
          <a:prstGeom prst="rect">
            <a:avLst/>
          </a:prstGeom>
        </p:spPr>
        <p:txBody>
          <a:bodyPr/>
          <a:lstStyle>
            <a:lvl1pPr marL="0" indent="0">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2F288939-FC5F-9AC4-0CA8-AE6E494984F4}"/>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5555120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ext 01">
  <p:cSld name="3_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015162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1763717"/>
      </p:ext>
    </p:extLst>
  </p:cSld>
  <p:clrMap bg1="lt1" tx1="dk1" bg2="lt2" tx2="dk2" accent1="accent1" accent2="accent2" accent3="accent3" accent4="accent4" accent5="accent5" accent6="accent6" hlink="hlink" folHlink="folHlink"/>
  <p:sldLayoutIdLst>
    <p:sldLayoutId id="2147483691" r:id="rId1"/>
    <p:sldLayoutId id="2147483745" r:id="rId2"/>
    <p:sldLayoutId id="2147483739" r:id="rId3"/>
    <p:sldLayoutId id="2147483746" r:id="rId4"/>
    <p:sldLayoutId id="2147483738" r:id="rId5"/>
    <p:sldLayoutId id="2147483740" r:id="rId6"/>
    <p:sldLayoutId id="2147483741" r:id="rId7"/>
    <p:sldLayoutId id="2147483692" r:id="rId8"/>
    <p:sldLayoutId id="2147483710" r:id="rId9"/>
    <p:sldLayoutId id="2147483715" r:id="rId10"/>
    <p:sldLayoutId id="2147483742" r:id="rId11"/>
    <p:sldLayoutId id="2147483743" r:id="rId12"/>
    <p:sldLayoutId id="2147483718" r:id="rId13"/>
    <p:sldLayoutId id="2147483719" r:id="rId14"/>
    <p:sldLayoutId id="2147483720" r:id="rId15"/>
    <p:sldLayoutId id="2147483721" r:id="rId16"/>
    <p:sldLayoutId id="2147483701" r:id="rId17"/>
    <p:sldLayoutId id="2147483727" r:id="rId18"/>
    <p:sldLayoutId id="2147483728" r:id="rId19"/>
    <p:sldLayoutId id="2147483711" r:id="rId20"/>
    <p:sldLayoutId id="2147483730" r:id="rId21"/>
    <p:sldLayoutId id="2147483731" r:id="rId22"/>
    <p:sldLayoutId id="2147483699" r:id="rId23"/>
    <p:sldLayoutId id="2147483712" r:id="rId24"/>
    <p:sldLayoutId id="2147483744" r:id="rId25"/>
    <p:sldLayoutId id="2147483737" r:id="rId26"/>
    <p:sldLayoutId id="2147483747"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hyperlink" Target="https://doi.org/10.1002/job.2664" TargetMode="External"/><Relationship Id="rId2" Type="http://schemas.openxmlformats.org/officeDocument/2006/relationships/hyperlink" Target="https://doi.org/10.3390/bs15050621" TargetMode="External"/><Relationship Id="rId1" Type="http://schemas.openxmlformats.org/officeDocument/2006/relationships/slideLayout" Target="../slideLayouts/slideLayout11.xml"/><Relationship Id="rId6" Type="http://schemas.openxmlformats.org/officeDocument/2006/relationships/hyperlink" Target="https://doi.org/10.1007/s40593-025-00458-w" TargetMode="External"/><Relationship Id="rId5" Type="http://schemas.openxmlformats.org/officeDocument/2006/relationships/hyperlink" Target="https://doi.org/10.1080/02601370.2024.2398516" TargetMode="External"/><Relationship Id="rId4" Type="http://schemas.openxmlformats.org/officeDocument/2006/relationships/hyperlink" Target="https://doi.org/10.1037/a0014674"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doi.org/10.1108/S0895-993520250000030004" TargetMode="External"/><Relationship Id="rId2" Type="http://schemas.openxmlformats.org/officeDocument/2006/relationships/hyperlink" Target="https://doi.org/10.1080/10494820.2024.2412063" TargetMode="External"/><Relationship Id="rId1" Type="http://schemas.openxmlformats.org/officeDocument/2006/relationships/slideLayout" Target="../slideLayouts/slideLayout11.xml"/><Relationship Id="rId6" Type="http://schemas.openxmlformats.org/officeDocument/2006/relationships/hyperlink" Target="https://doi.org/10.1007/978-3-031-85110-0_16" TargetMode="External"/><Relationship Id="rId5" Type="http://schemas.openxmlformats.org/officeDocument/2006/relationships/hyperlink" Target="https://doi.org/10.1080/87567555.2013.831022" TargetMode="External"/><Relationship Id="rId4" Type="http://schemas.openxmlformats.org/officeDocument/2006/relationships/hyperlink" Target="https://doi.org/10.11591/edulearn.v19i1.21904"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Texto 1">
            <a:extLst>
              <a:ext uri="{FF2B5EF4-FFF2-40B4-BE49-F238E27FC236}">
                <a16:creationId xmlns:a16="http://schemas.microsoft.com/office/drawing/2014/main" id="{50013321-8E19-97B8-11B5-3300A7908FB0}"/>
              </a:ext>
            </a:extLst>
          </p:cNvPr>
          <p:cNvSpPr txBox="1">
            <a:spLocks/>
          </p:cNvSpPr>
          <p:nvPr/>
        </p:nvSpPr>
        <p:spPr>
          <a:xfrm>
            <a:off x="336830" y="2151325"/>
            <a:ext cx="5528434" cy="176229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t>CURSO DE APRENDIENDO A APRENDER</a:t>
            </a:r>
            <a:endParaRPr lang="en-GB" dirty="0"/>
          </a:p>
        </p:txBody>
      </p:sp>
      <p:sp>
        <p:nvSpPr>
          <p:cNvPr id="5" name="Marcador de Posição do Texto 1">
            <a:extLst>
              <a:ext uri="{FF2B5EF4-FFF2-40B4-BE49-F238E27FC236}">
                <a16:creationId xmlns:a16="http://schemas.microsoft.com/office/drawing/2014/main" id="{F1DAB5EB-CDDE-7DF5-3F5D-6733566196A5}"/>
              </a:ext>
            </a:extLst>
          </p:cNvPr>
          <p:cNvSpPr>
            <a:spLocks noGrp="1"/>
          </p:cNvSpPr>
          <p:nvPr>
            <p:ph type="body" sz="quarter" idx="10"/>
          </p:nvPr>
        </p:nvSpPr>
        <p:spPr>
          <a:xfrm>
            <a:off x="451678" y="3330506"/>
            <a:ext cx="4838700" cy="1762125"/>
          </a:xfrm>
        </p:spPr>
        <p:txBody>
          <a:bodyPr lIns="91440" tIns="45720" rIns="91440" bIns="45720" anchor="t"/>
          <a:lstStyle/>
          <a:p>
            <a:r>
              <a:rPr lang="es-ES" sz="2400" noProof="0" dirty="0"/>
              <a:t>MÓDULO 1: </a:t>
            </a:r>
          </a:p>
          <a:p>
            <a:r>
              <a:rPr lang="es-ES" sz="2400" noProof="0" dirty="0"/>
              <a:t>Preparación a aprender</a:t>
            </a:r>
            <a:endParaRPr lang="es-ES" noProof="0" dirty="0"/>
          </a:p>
        </p:txBody>
      </p:sp>
    </p:spTree>
    <p:extLst>
      <p:ext uri="{BB962C8B-B14F-4D97-AF65-F5344CB8AC3E}">
        <p14:creationId xmlns:p14="http://schemas.microsoft.com/office/powerpoint/2010/main" val="1107745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720FC-3D74-1AFF-D981-6953D0BEC040}"/>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411A5F82-FF34-133E-18DE-543A317870E3}"/>
              </a:ext>
            </a:extLst>
          </p:cNvPr>
          <p:cNvSpPr>
            <a:spLocks noGrp="1"/>
          </p:cNvSpPr>
          <p:nvPr>
            <p:ph type="body" sz="quarter" idx="10"/>
          </p:nvPr>
        </p:nvSpPr>
        <p:spPr>
          <a:xfrm>
            <a:off x="362081" y="253012"/>
            <a:ext cx="11605018" cy="483986"/>
          </a:xfrm>
        </p:spPr>
        <p:txBody>
          <a:bodyPr/>
          <a:lstStyle/>
          <a:p>
            <a:r>
              <a:rPr lang="en-US" sz="3000" dirty="0"/>
              <a:t>MÓDULO 1:  </a:t>
            </a:r>
            <a:r>
              <a:rPr lang="en-US" sz="3000" dirty="0" err="1"/>
              <a:t>Preparación</a:t>
            </a:r>
            <a:r>
              <a:rPr lang="en-US" sz="3000" dirty="0"/>
              <a:t> a </a:t>
            </a:r>
            <a:r>
              <a:rPr lang="en-US" sz="3000" dirty="0" err="1"/>
              <a:t>aprender</a:t>
            </a:r>
            <a:r>
              <a:rPr lang="en-US" sz="3000" dirty="0"/>
              <a:t> – UNIDADES (1h 15 min)</a:t>
            </a:r>
            <a:endParaRPr lang="en-GB" sz="3000" dirty="0"/>
          </a:p>
          <a:p>
            <a:endParaRPr lang="en-GB" dirty="0"/>
          </a:p>
        </p:txBody>
      </p:sp>
      <p:sp>
        <p:nvSpPr>
          <p:cNvPr id="3" name="Marcador de Posição do Texto 2">
            <a:extLst>
              <a:ext uri="{FF2B5EF4-FFF2-40B4-BE49-F238E27FC236}">
                <a16:creationId xmlns:a16="http://schemas.microsoft.com/office/drawing/2014/main" id="{D2394577-8430-D045-40D9-76195331527C}"/>
              </a:ext>
            </a:extLst>
          </p:cNvPr>
          <p:cNvSpPr>
            <a:spLocks noGrp="1"/>
          </p:cNvSpPr>
          <p:nvPr>
            <p:ph type="body" sz="quarter" idx="13"/>
          </p:nvPr>
        </p:nvSpPr>
        <p:spPr>
          <a:xfrm>
            <a:off x="379615" y="2118231"/>
            <a:ext cx="5383573" cy="896772"/>
          </a:xfrm>
        </p:spPr>
        <p:txBody>
          <a:bodyPr/>
          <a:lstStyle/>
          <a:p>
            <a:pPr marL="971550" lvl="1" indent="-285750">
              <a:buFont typeface="Wingdings" panose="05000000000000000000" pitchFamily="2" charset="2"/>
              <a:buChar char="ü"/>
            </a:pPr>
            <a:r>
              <a:rPr lang="es-ES" sz="1800" noProof="0" dirty="0"/>
              <a:t>Diferencia entre la mentalidad fija y la mentalidad de crecimiento</a:t>
            </a:r>
          </a:p>
          <a:p>
            <a:pPr marL="971550" lvl="1" indent="-285750">
              <a:buFont typeface="Wingdings" panose="05000000000000000000" pitchFamily="2" charset="2"/>
              <a:buChar char="ü"/>
            </a:pPr>
            <a:r>
              <a:rPr lang="es-ES" sz="1800" dirty="0"/>
              <a:t>El impacto de las creencias sobre el envejecimiento en el aprendizaje</a:t>
            </a:r>
          </a:p>
          <a:p>
            <a:endParaRPr lang="en-US" dirty="0"/>
          </a:p>
          <a:p>
            <a:endParaRPr lang="en-GB" dirty="0"/>
          </a:p>
        </p:txBody>
      </p:sp>
      <p:grpSp>
        <p:nvGrpSpPr>
          <p:cNvPr id="5" name="Group 11">
            <a:extLst>
              <a:ext uri="{FF2B5EF4-FFF2-40B4-BE49-F238E27FC236}">
                <a16:creationId xmlns:a16="http://schemas.microsoft.com/office/drawing/2014/main" id="{AD9DD25D-CD94-5D65-396B-E2863924AE71}"/>
              </a:ext>
            </a:extLst>
          </p:cNvPr>
          <p:cNvGrpSpPr/>
          <p:nvPr/>
        </p:nvGrpSpPr>
        <p:grpSpPr>
          <a:xfrm>
            <a:off x="509934" y="1116135"/>
            <a:ext cx="4898470" cy="896771"/>
            <a:chOff x="399357" y="1272847"/>
            <a:chExt cx="4898470" cy="896771"/>
          </a:xfrm>
        </p:grpSpPr>
        <p:sp>
          <p:nvSpPr>
            <p:cNvPr id="6" name="Retângulo: Cantos Arredondados 4">
              <a:extLst>
                <a:ext uri="{FF2B5EF4-FFF2-40B4-BE49-F238E27FC236}">
                  <a16:creationId xmlns:a16="http://schemas.microsoft.com/office/drawing/2014/main" id="{42C79A9E-99E4-8ADB-82E5-DA9BA683A0EA}"/>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tângulo: Cantos Arredondados 11">
              <a:extLst>
                <a:ext uri="{FF2B5EF4-FFF2-40B4-BE49-F238E27FC236}">
                  <a16:creationId xmlns:a16="http://schemas.microsoft.com/office/drawing/2014/main" id="{E47942E4-7B9D-CAA7-BCD2-A33D39CA416A}"/>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aixaDeTexto 18">
              <a:extLst>
                <a:ext uri="{FF2B5EF4-FFF2-40B4-BE49-F238E27FC236}">
                  <a16:creationId xmlns:a16="http://schemas.microsoft.com/office/drawing/2014/main" id="{AC56CD28-CDE2-41FD-8AAA-BDCF18BA6C03}"/>
                </a:ext>
              </a:extLst>
            </p:cNvPr>
            <p:cNvSpPr txBox="1"/>
            <p:nvPr/>
          </p:nvSpPr>
          <p:spPr>
            <a:xfrm>
              <a:off x="1444384" y="1433671"/>
              <a:ext cx="3853443" cy="646331"/>
            </a:xfrm>
            <a:prstGeom prst="rect">
              <a:avLst/>
            </a:prstGeom>
            <a:noFill/>
          </p:spPr>
          <p:txBody>
            <a:bodyPr wrap="square" rtlCol="0">
              <a:spAutoFit/>
            </a:bodyPr>
            <a:lstStyle/>
            <a:p>
              <a:r>
                <a:rPr lang="es-ES" dirty="0">
                  <a:solidFill>
                    <a:schemeClr val="bg2">
                      <a:lumMod val="10000"/>
                    </a:schemeClr>
                  </a:solidFill>
                </a:rPr>
                <a:t>Adoptar una mentalidad de crecimiento</a:t>
              </a:r>
            </a:p>
          </p:txBody>
        </p:sp>
        <p:sp>
          <p:nvSpPr>
            <p:cNvPr id="9" name="TextBox 5">
              <a:extLst>
                <a:ext uri="{FF2B5EF4-FFF2-40B4-BE49-F238E27FC236}">
                  <a16:creationId xmlns:a16="http://schemas.microsoft.com/office/drawing/2014/main" id="{296242E5-F91A-19EB-F1AF-4A9F2EFF9C8D}"/>
                </a:ext>
              </a:extLst>
            </p:cNvPr>
            <p:cNvSpPr txBox="1"/>
            <p:nvPr/>
          </p:nvSpPr>
          <p:spPr>
            <a:xfrm>
              <a:off x="399357" y="1392272"/>
              <a:ext cx="896770" cy="615553"/>
            </a:xfrm>
            <a:prstGeom prst="rect">
              <a:avLst/>
            </a:prstGeom>
            <a:noFill/>
          </p:spPr>
          <p:txBody>
            <a:bodyPr wrap="square" rtlCol="0">
              <a:spAutoFit/>
            </a:bodyPr>
            <a:lstStyle/>
            <a:p>
              <a:pPr algn="ctr"/>
              <a:r>
                <a:rPr lang="en-GB" sz="1600" b="1" dirty="0">
                  <a:solidFill>
                    <a:schemeClr val="bg1"/>
                  </a:solidFill>
                </a:rPr>
                <a:t>Unidad </a:t>
              </a:r>
              <a:r>
                <a:rPr lang="en-GB" b="1" dirty="0">
                  <a:solidFill>
                    <a:schemeClr val="bg1"/>
                  </a:solidFill>
                </a:rPr>
                <a:t>1.1 </a:t>
              </a:r>
            </a:p>
          </p:txBody>
        </p:sp>
      </p:grpSp>
      <p:grpSp>
        <p:nvGrpSpPr>
          <p:cNvPr id="10" name="Group 11">
            <a:extLst>
              <a:ext uri="{FF2B5EF4-FFF2-40B4-BE49-F238E27FC236}">
                <a16:creationId xmlns:a16="http://schemas.microsoft.com/office/drawing/2014/main" id="{2F8097AA-D5CD-C90D-4684-32961BBB168F}"/>
              </a:ext>
            </a:extLst>
          </p:cNvPr>
          <p:cNvGrpSpPr/>
          <p:nvPr/>
        </p:nvGrpSpPr>
        <p:grpSpPr>
          <a:xfrm>
            <a:off x="526525" y="3372915"/>
            <a:ext cx="4750217" cy="896771"/>
            <a:chOff x="415948" y="1272847"/>
            <a:chExt cx="4750217" cy="896771"/>
          </a:xfrm>
        </p:grpSpPr>
        <p:sp>
          <p:nvSpPr>
            <p:cNvPr id="11" name="Retângulo: Cantos Arredondados 4">
              <a:extLst>
                <a:ext uri="{FF2B5EF4-FFF2-40B4-BE49-F238E27FC236}">
                  <a16:creationId xmlns:a16="http://schemas.microsoft.com/office/drawing/2014/main" id="{4034F228-ABA3-49D5-6083-731D81ED6A50}"/>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tângulo: Cantos Arredondados 11">
              <a:extLst>
                <a:ext uri="{FF2B5EF4-FFF2-40B4-BE49-F238E27FC236}">
                  <a16:creationId xmlns:a16="http://schemas.microsoft.com/office/drawing/2014/main" id="{F2FB520B-1B71-7A35-3BF6-60EAAE847A47}"/>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CaixaDeTexto 18">
              <a:extLst>
                <a:ext uri="{FF2B5EF4-FFF2-40B4-BE49-F238E27FC236}">
                  <a16:creationId xmlns:a16="http://schemas.microsoft.com/office/drawing/2014/main" id="{9E8413E2-1F93-B076-5AD4-91EE5CDD6963}"/>
                </a:ext>
              </a:extLst>
            </p:cNvPr>
            <p:cNvSpPr txBox="1"/>
            <p:nvPr/>
          </p:nvSpPr>
          <p:spPr>
            <a:xfrm>
              <a:off x="1444382" y="1438876"/>
              <a:ext cx="3556932" cy="646331"/>
            </a:xfrm>
            <a:prstGeom prst="rect">
              <a:avLst/>
            </a:prstGeom>
            <a:noFill/>
          </p:spPr>
          <p:txBody>
            <a:bodyPr wrap="square" rtlCol="0">
              <a:spAutoFit/>
            </a:bodyPr>
            <a:lstStyle/>
            <a:p>
              <a:r>
                <a:rPr lang="es-ES" noProof="0" dirty="0">
                  <a:solidFill>
                    <a:schemeClr val="bg2">
                      <a:lumMod val="10000"/>
                    </a:schemeClr>
                  </a:solidFill>
                </a:rPr>
                <a:t>Aprendizaje continuo a todas las edades</a:t>
              </a:r>
            </a:p>
          </p:txBody>
        </p:sp>
      </p:grpSp>
      <p:sp>
        <p:nvSpPr>
          <p:cNvPr id="15" name="Marcador de Posição do Texto 2">
            <a:extLst>
              <a:ext uri="{FF2B5EF4-FFF2-40B4-BE49-F238E27FC236}">
                <a16:creationId xmlns:a16="http://schemas.microsoft.com/office/drawing/2014/main" id="{25493A05-9D62-E5C4-1275-7C7F48BEF8CD}"/>
              </a:ext>
            </a:extLst>
          </p:cNvPr>
          <p:cNvSpPr txBox="1">
            <a:spLocks/>
          </p:cNvSpPr>
          <p:nvPr/>
        </p:nvSpPr>
        <p:spPr>
          <a:xfrm>
            <a:off x="290579" y="4396236"/>
            <a:ext cx="5383573" cy="89677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pPr>
            <a:r>
              <a:rPr lang="es-ES" sz="1800" noProof="0" dirty="0"/>
              <a:t>Beneficios del aprendizaje continuo</a:t>
            </a:r>
          </a:p>
          <a:p>
            <a:pPr marL="971550" lvl="1" indent="-285750">
              <a:buFont typeface="Wingdings" panose="05000000000000000000" pitchFamily="2" charset="2"/>
              <a:buChar char="ü"/>
              <a:defRPr sz="1800"/>
            </a:pPr>
            <a:r>
              <a:rPr lang="es-ES" dirty="0"/>
              <a:t>Cómo el aprendizaje contribuye a la confianza y la independencia</a:t>
            </a:r>
          </a:p>
          <a:p>
            <a:pPr marL="971550" lvl="1" indent="-285750">
              <a:buFont typeface="Wingdings" panose="05000000000000000000" pitchFamily="2" charset="2"/>
              <a:buChar char="ü"/>
              <a:defRPr sz="1800"/>
            </a:pPr>
            <a:r>
              <a:rPr lang="es-ES" dirty="0"/>
              <a:t>Disipando mitos sobre el aprendizaje en la mediana edad</a:t>
            </a:r>
          </a:p>
          <a:p>
            <a:pPr marL="971550" lvl="1" indent="-285750">
              <a:buFont typeface="Wingdings" panose="05000000000000000000" pitchFamily="2" charset="2"/>
              <a:buChar char="ü"/>
            </a:pPr>
            <a:endParaRPr lang="es-ES" sz="1800" noProof="0" dirty="0"/>
          </a:p>
          <a:p>
            <a:endParaRPr lang="en-US" dirty="0"/>
          </a:p>
          <a:p>
            <a:endParaRPr lang="en-GB" dirty="0"/>
          </a:p>
        </p:txBody>
      </p:sp>
      <p:grpSp>
        <p:nvGrpSpPr>
          <p:cNvPr id="16" name="Group 11">
            <a:extLst>
              <a:ext uri="{FF2B5EF4-FFF2-40B4-BE49-F238E27FC236}">
                <a16:creationId xmlns:a16="http://schemas.microsoft.com/office/drawing/2014/main" id="{AD84B09A-0D7F-326B-8812-E4917288E62B}"/>
              </a:ext>
            </a:extLst>
          </p:cNvPr>
          <p:cNvGrpSpPr/>
          <p:nvPr/>
        </p:nvGrpSpPr>
        <p:grpSpPr>
          <a:xfrm>
            <a:off x="6391661" y="1157086"/>
            <a:ext cx="4750217" cy="896771"/>
            <a:chOff x="415948" y="1272847"/>
            <a:chExt cx="4750217" cy="896771"/>
          </a:xfrm>
        </p:grpSpPr>
        <p:sp>
          <p:nvSpPr>
            <p:cNvPr id="17" name="Retângulo: Cantos Arredondados 4">
              <a:extLst>
                <a:ext uri="{FF2B5EF4-FFF2-40B4-BE49-F238E27FC236}">
                  <a16:creationId xmlns:a16="http://schemas.microsoft.com/office/drawing/2014/main" id="{E5DCBB5F-3F8F-2B74-1910-D1ADC5F9E8AE}"/>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tângulo: Cantos Arredondados 11">
              <a:extLst>
                <a:ext uri="{FF2B5EF4-FFF2-40B4-BE49-F238E27FC236}">
                  <a16:creationId xmlns:a16="http://schemas.microsoft.com/office/drawing/2014/main" id="{EE323FC4-1071-F70F-B208-89C49CF67C62}"/>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CaixaDeTexto 18">
              <a:extLst>
                <a:ext uri="{FF2B5EF4-FFF2-40B4-BE49-F238E27FC236}">
                  <a16:creationId xmlns:a16="http://schemas.microsoft.com/office/drawing/2014/main" id="{691B8D94-867B-CD37-893F-1D339A177BFE}"/>
                </a:ext>
              </a:extLst>
            </p:cNvPr>
            <p:cNvSpPr txBox="1"/>
            <p:nvPr/>
          </p:nvSpPr>
          <p:spPr>
            <a:xfrm>
              <a:off x="1460979" y="1442514"/>
              <a:ext cx="3556932" cy="646331"/>
            </a:xfrm>
            <a:prstGeom prst="rect">
              <a:avLst/>
            </a:prstGeom>
            <a:noFill/>
          </p:spPr>
          <p:txBody>
            <a:bodyPr wrap="square" rtlCol="0">
              <a:spAutoFit/>
            </a:bodyPr>
            <a:lstStyle/>
            <a:p>
              <a:pPr>
                <a:defRPr>
                  <a:solidFill>
                    <a:schemeClr val="bg2">
                      <a:lumMod val="10000"/>
                    </a:schemeClr>
                  </a:solidFill>
                </a:defRPr>
              </a:pPr>
              <a:r>
                <a:rPr lang="es-ES" dirty="0"/>
                <a:t>Superar la ansiedad y los miedos del aprendizaje</a:t>
              </a:r>
              <a:endParaRPr lang="es-ES" dirty="0">
                <a:solidFill>
                  <a:schemeClr val="bg2">
                    <a:lumMod val="10000"/>
                  </a:schemeClr>
                </a:solidFill>
              </a:endParaRPr>
            </a:p>
          </p:txBody>
        </p:sp>
      </p:grpSp>
      <p:sp>
        <p:nvSpPr>
          <p:cNvPr id="21" name="Marcador de Posição do Texto 2">
            <a:extLst>
              <a:ext uri="{FF2B5EF4-FFF2-40B4-BE49-F238E27FC236}">
                <a16:creationId xmlns:a16="http://schemas.microsoft.com/office/drawing/2014/main" id="{D90C2D59-55AD-18A8-B561-38F05C8B462C}"/>
              </a:ext>
            </a:extLst>
          </p:cNvPr>
          <p:cNvSpPr txBox="1">
            <a:spLocks noGrp="1"/>
          </p:cNvSpPr>
          <p:nvPr>
            <p:ph type="body" sz="quarter" idx="14"/>
          </p:nvPr>
        </p:nvSpPr>
        <p:spPr>
          <a:xfrm>
            <a:off x="6096000" y="2242150"/>
            <a:ext cx="5740400" cy="15457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defRPr sz="1800"/>
            </a:pPr>
            <a:r>
              <a:rPr lang="es-ES" dirty="0"/>
              <a:t>Barreras emocionales y miedos comunes</a:t>
            </a:r>
          </a:p>
          <a:p>
            <a:pPr marL="971550" lvl="1" indent="-285750">
              <a:buFont typeface="Wingdings" panose="05000000000000000000" pitchFamily="2" charset="2"/>
              <a:buChar char="ü"/>
              <a:defRPr sz="1800"/>
            </a:pPr>
            <a:r>
              <a:rPr lang="es-ES" dirty="0"/>
              <a:t>Aplicar estrategias para gestionar los miedos en el aprendizaje</a:t>
            </a:r>
          </a:p>
          <a:p>
            <a:endParaRPr lang="es-ES" noProof="0" dirty="0"/>
          </a:p>
          <a:p>
            <a:endParaRPr lang="en-GB" dirty="0"/>
          </a:p>
        </p:txBody>
      </p:sp>
      <p:grpSp>
        <p:nvGrpSpPr>
          <p:cNvPr id="22" name="Group 11">
            <a:extLst>
              <a:ext uri="{FF2B5EF4-FFF2-40B4-BE49-F238E27FC236}">
                <a16:creationId xmlns:a16="http://schemas.microsoft.com/office/drawing/2014/main" id="{46B84E30-C4C5-529B-12D1-F9B9B75A0F5F}"/>
              </a:ext>
            </a:extLst>
          </p:cNvPr>
          <p:cNvGrpSpPr/>
          <p:nvPr/>
        </p:nvGrpSpPr>
        <p:grpSpPr>
          <a:xfrm>
            <a:off x="6391661" y="3242348"/>
            <a:ext cx="4750217" cy="896771"/>
            <a:chOff x="415948" y="1272847"/>
            <a:chExt cx="4750217" cy="896771"/>
          </a:xfrm>
        </p:grpSpPr>
        <p:sp>
          <p:nvSpPr>
            <p:cNvPr id="23" name="Retângulo: Cantos Arredondados 4">
              <a:extLst>
                <a:ext uri="{FF2B5EF4-FFF2-40B4-BE49-F238E27FC236}">
                  <a16:creationId xmlns:a16="http://schemas.microsoft.com/office/drawing/2014/main" id="{FC0B50DD-44EA-8705-2CE3-C334C41EEC33}"/>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tângulo: Cantos Arredondados 11">
              <a:extLst>
                <a:ext uri="{FF2B5EF4-FFF2-40B4-BE49-F238E27FC236}">
                  <a16:creationId xmlns:a16="http://schemas.microsoft.com/office/drawing/2014/main" id="{E856E4CA-8B9C-4F7F-B908-9602DC63DBB8}"/>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CaixaDeTexto 18">
              <a:extLst>
                <a:ext uri="{FF2B5EF4-FFF2-40B4-BE49-F238E27FC236}">
                  <a16:creationId xmlns:a16="http://schemas.microsoft.com/office/drawing/2014/main" id="{159CEE4A-B3BA-7007-E824-8A2184C219DE}"/>
                </a:ext>
              </a:extLst>
            </p:cNvPr>
            <p:cNvSpPr txBox="1"/>
            <p:nvPr/>
          </p:nvSpPr>
          <p:spPr>
            <a:xfrm>
              <a:off x="1460979" y="1561998"/>
              <a:ext cx="3556932" cy="369332"/>
            </a:xfrm>
            <a:prstGeom prst="rect">
              <a:avLst/>
            </a:prstGeom>
            <a:noFill/>
          </p:spPr>
          <p:txBody>
            <a:bodyPr wrap="square" rtlCol="0">
              <a:spAutoFit/>
            </a:bodyPr>
            <a:lstStyle/>
            <a:p>
              <a:r>
                <a:rPr lang="es-ES" noProof="0" dirty="0">
                  <a:solidFill>
                    <a:schemeClr val="bg2">
                      <a:lumMod val="10000"/>
                    </a:schemeClr>
                  </a:solidFill>
                </a:rPr>
                <a:t>Prepararse para aprender</a:t>
              </a:r>
            </a:p>
          </p:txBody>
        </p:sp>
      </p:grpSp>
      <p:sp>
        <p:nvSpPr>
          <p:cNvPr id="27" name="Marcador de Posição do Texto 2">
            <a:extLst>
              <a:ext uri="{FF2B5EF4-FFF2-40B4-BE49-F238E27FC236}">
                <a16:creationId xmlns:a16="http://schemas.microsoft.com/office/drawing/2014/main" id="{1DBB16A0-7460-5998-425A-10B3B78F6E09}"/>
              </a:ext>
            </a:extLst>
          </p:cNvPr>
          <p:cNvSpPr txBox="1">
            <a:spLocks/>
          </p:cNvSpPr>
          <p:nvPr/>
        </p:nvSpPr>
        <p:spPr>
          <a:xfrm>
            <a:off x="6096000" y="4396236"/>
            <a:ext cx="5740400" cy="15457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pPr>
            <a:r>
              <a:rPr lang="es-ES" sz="1800" noProof="0" dirty="0"/>
              <a:t>Establecer metas y expectativas realistas</a:t>
            </a:r>
          </a:p>
          <a:p>
            <a:pPr marL="971550" lvl="1" indent="-285750">
              <a:buFont typeface="Wingdings" panose="05000000000000000000" pitchFamily="2" charset="2"/>
              <a:buChar char="ü"/>
              <a:defRPr sz="1800"/>
            </a:pPr>
            <a:r>
              <a:rPr lang="es-ES" dirty="0"/>
              <a:t>Crear un ambiente de aprendizaje positivo</a:t>
            </a:r>
            <a:endParaRPr lang="es-ES" noProof="0" dirty="0"/>
          </a:p>
          <a:p>
            <a:endParaRPr lang="en-GB" dirty="0"/>
          </a:p>
        </p:txBody>
      </p:sp>
      <p:sp>
        <p:nvSpPr>
          <p:cNvPr id="4" name="TextBox 5">
            <a:extLst>
              <a:ext uri="{FF2B5EF4-FFF2-40B4-BE49-F238E27FC236}">
                <a16:creationId xmlns:a16="http://schemas.microsoft.com/office/drawing/2014/main" id="{F70ACE0A-0462-9759-5A30-94BB25CF5D35}"/>
              </a:ext>
            </a:extLst>
          </p:cNvPr>
          <p:cNvSpPr txBox="1"/>
          <p:nvPr/>
        </p:nvSpPr>
        <p:spPr>
          <a:xfrm>
            <a:off x="509934" y="3523566"/>
            <a:ext cx="896770" cy="615553"/>
          </a:xfrm>
          <a:prstGeom prst="rect">
            <a:avLst/>
          </a:prstGeom>
          <a:noFill/>
        </p:spPr>
        <p:txBody>
          <a:bodyPr wrap="square" rtlCol="0">
            <a:spAutoFit/>
          </a:bodyPr>
          <a:lstStyle/>
          <a:p>
            <a:pPr algn="ctr"/>
            <a:r>
              <a:rPr lang="en-GB" sz="1600" b="1" dirty="0">
                <a:solidFill>
                  <a:schemeClr val="bg1"/>
                </a:solidFill>
              </a:rPr>
              <a:t>Unidad </a:t>
            </a:r>
            <a:r>
              <a:rPr lang="en-GB" b="1" dirty="0">
                <a:solidFill>
                  <a:schemeClr val="bg1"/>
                </a:solidFill>
              </a:rPr>
              <a:t>1.2 </a:t>
            </a:r>
          </a:p>
        </p:txBody>
      </p:sp>
      <p:sp>
        <p:nvSpPr>
          <p:cNvPr id="28" name="TextBox 5">
            <a:extLst>
              <a:ext uri="{FF2B5EF4-FFF2-40B4-BE49-F238E27FC236}">
                <a16:creationId xmlns:a16="http://schemas.microsoft.com/office/drawing/2014/main" id="{AC2A85FA-6830-6A65-A27E-E318CD2FAA6F}"/>
              </a:ext>
            </a:extLst>
          </p:cNvPr>
          <p:cNvSpPr txBox="1"/>
          <p:nvPr/>
        </p:nvSpPr>
        <p:spPr>
          <a:xfrm>
            <a:off x="6391661" y="1292347"/>
            <a:ext cx="896770" cy="615553"/>
          </a:xfrm>
          <a:prstGeom prst="rect">
            <a:avLst/>
          </a:prstGeom>
          <a:noFill/>
        </p:spPr>
        <p:txBody>
          <a:bodyPr wrap="square" rtlCol="0">
            <a:spAutoFit/>
          </a:bodyPr>
          <a:lstStyle/>
          <a:p>
            <a:pPr algn="ctr"/>
            <a:r>
              <a:rPr lang="en-GB" sz="1600" b="1" dirty="0">
                <a:solidFill>
                  <a:schemeClr val="bg1"/>
                </a:solidFill>
              </a:rPr>
              <a:t>Unidad </a:t>
            </a:r>
            <a:r>
              <a:rPr lang="en-GB" b="1" dirty="0">
                <a:solidFill>
                  <a:schemeClr val="bg1"/>
                </a:solidFill>
              </a:rPr>
              <a:t>1.3</a:t>
            </a:r>
          </a:p>
        </p:txBody>
      </p:sp>
      <p:sp>
        <p:nvSpPr>
          <p:cNvPr id="29" name="TextBox 5">
            <a:extLst>
              <a:ext uri="{FF2B5EF4-FFF2-40B4-BE49-F238E27FC236}">
                <a16:creationId xmlns:a16="http://schemas.microsoft.com/office/drawing/2014/main" id="{84B06CB1-FDD1-8FBA-50CA-41182EFF353A}"/>
              </a:ext>
            </a:extLst>
          </p:cNvPr>
          <p:cNvSpPr txBox="1"/>
          <p:nvPr/>
        </p:nvSpPr>
        <p:spPr>
          <a:xfrm>
            <a:off x="6391661" y="3402080"/>
            <a:ext cx="896770" cy="615553"/>
          </a:xfrm>
          <a:prstGeom prst="rect">
            <a:avLst/>
          </a:prstGeom>
          <a:noFill/>
        </p:spPr>
        <p:txBody>
          <a:bodyPr wrap="square" rtlCol="0">
            <a:spAutoFit/>
          </a:bodyPr>
          <a:lstStyle/>
          <a:p>
            <a:pPr algn="ctr"/>
            <a:r>
              <a:rPr lang="en-GB" sz="1600" b="1" dirty="0">
                <a:solidFill>
                  <a:schemeClr val="bg1"/>
                </a:solidFill>
              </a:rPr>
              <a:t>Unidad </a:t>
            </a:r>
            <a:r>
              <a:rPr lang="en-GB" b="1" dirty="0">
                <a:solidFill>
                  <a:schemeClr val="bg1"/>
                </a:solidFill>
              </a:rPr>
              <a:t>1.4 </a:t>
            </a:r>
          </a:p>
        </p:txBody>
      </p:sp>
    </p:spTree>
    <p:extLst>
      <p:ext uri="{BB962C8B-B14F-4D97-AF65-F5344CB8AC3E}">
        <p14:creationId xmlns:p14="http://schemas.microsoft.com/office/powerpoint/2010/main" val="2375274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69A91E7-B505-C582-844A-7252BBD81619}"/>
              </a:ext>
            </a:extLst>
          </p:cNvPr>
          <p:cNvSpPr>
            <a:spLocks noGrp="1"/>
          </p:cNvSpPr>
          <p:nvPr>
            <p:ph type="body" idx="2"/>
          </p:nvPr>
        </p:nvSpPr>
        <p:spPr>
          <a:xfrm>
            <a:off x="447048" y="903500"/>
            <a:ext cx="11450304" cy="5584400"/>
          </a:xfrm>
        </p:spPr>
        <p:txBody>
          <a:bodyPr/>
          <a:lstStyle/>
          <a:p>
            <a:pPr marL="101600" indent="0"/>
            <a:r>
              <a:rPr lang="es-ES" sz="1400" b="1" dirty="0">
                <a:solidFill>
                  <a:srgbClr val="000000"/>
                </a:solidFill>
                <a:latin typeface="+mn-lt"/>
              </a:rPr>
              <a:t>Conocimientos</a:t>
            </a:r>
            <a:endParaRPr lang="en-US" sz="1400" dirty="0">
              <a:solidFill>
                <a:srgbClr val="000000"/>
              </a:solidFill>
              <a:latin typeface="+mn-lt"/>
            </a:endParaRPr>
          </a:p>
          <a:p>
            <a:pPr marL="101600" indent="0"/>
            <a:r>
              <a:rPr lang="en-GB" sz="1400" dirty="0">
                <a:solidFill>
                  <a:srgbClr val="000000"/>
                </a:solidFill>
                <a:latin typeface="+mn-lt"/>
              </a:rPr>
              <a:t>Vas a </a:t>
            </a:r>
            <a:r>
              <a:rPr lang="en-GB" sz="1400" dirty="0" err="1">
                <a:solidFill>
                  <a:srgbClr val="000000"/>
                </a:solidFill>
                <a:latin typeface="+mn-lt"/>
              </a:rPr>
              <a:t>saber</a:t>
            </a:r>
            <a:r>
              <a:rPr lang="en-GB" sz="1400" dirty="0">
                <a:solidFill>
                  <a:srgbClr val="000000"/>
                </a:solidFill>
                <a:latin typeface="+mn-lt"/>
              </a:rPr>
              <a:t>:</a:t>
            </a:r>
            <a:endParaRPr lang="en-US" sz="1400" dirty="0">
              <a:solidFill>
                <a:srgbClr val="000000"/>
              </a:solidFill>
              <a:latin typeface="+mn-lt"/>
            </a:endParaRPr>
          </a:p>
          <a:p>
            <a:pPr marL="285750" indent="-285750">
              <a:buChar char="•"/>
            </a:pPr>
            <a:r>
              <a:rPr lang="es-ES" sz="1400" dirty="0">
                <a:solidFill>
                  <a:srgbClr val="000000"/>
                </a:solidFill>
                <a:latin typeface="+mn-lt"/>
              </a:rPr>
              <a:t>El valor del aprendizaje continuo y sus beneficios, especialmente después de los 45 años</a:t>
            </a:r>
            <a:r>
              <a:rPr lang="en-US" sz="1400" dirty="0">
                <a:solidFill>
                  <a:srgbClr val="000000"/>
                </a:solidFill>
                <a:latin typeface="+mn-lt"/>
              </a:rPr>
              <a:t>.</a:t>
            </a:r>
          </a:p>
          <a:p>
            <a:pPr marL="285750" indent="-285750">
              <a:buChar char="•"/>
            </a:pPr>
            <a:r>
              <a:rPr lang="es-ES" sz="1400" dirty="0">
                <a:solidFill>
                  <a:srgbClr val="000000"/>
                </a:solidFill>
                <a:latin typeface="+mn-lt"/>
              </a:rPr>
              <a:t>Cómo una mentalidad de crecimiento (frente a una mentalidad fija) conforma tu capacidad de aprender a medida que te haces mayor</a:t>
            </a:r>
            <a:r>
              <a:rPr lang="en-US" sz="1400" dirty="0">
                <a:solidFill>
                  <a:srgbClr val="000000"/>
                </a:solidFill>
                <a:latin typeface="+mn-lt"/>
              </a:rPr>
              <a:t>.</a:t>
            </a:r>
          </a:p>
          <a:p>
            <a:pPr marL="285750" indent="-285750">
              <a:buChar char="•"/>
            </a:pPr>
            <a:r>
              <a:rPr lang="es-ES" sz="1400" dirty="0">
                <a:solidFill>
                  <a:srgbClr val="000000"/>
                </a:solidFill>
                <a:latin typeface="+mn-lt"/>
              </a:rPr>
              <a:t>Las barreras emocionales comunes para el aprendizaje (miedo, dudas)</a:t>
            </a:r>
            <a:r>
              <a:rPr lang="en-US" sz="1400" dirty="0">
                <a:solidFill>
                  <a:srgbClr val="000000"/>
                </a:solidFill>
                <a:latin typeface="+mn-lt"/>
              </a:rPr>
              <a:t>.</a:t>
            </a:r>
          </a:p>
          <a:p>
            <a:pPr marL="0" indent="0"/>
            <a:r>
              <a:rPr lang="en-US" sz="1400" b="1" dirty="0">
                <a:solidFill>
                  <a:srgbClr val="000000"/>
                </a:solidFill>
                <a:latin typeface="+mn-lt"/>
              </a:rPr>
              <a:t>  </a:t>
            </a:r>
            <a:r>
              <a:rPr lang="en-GB" sz="1400" b="1" dirty="0" err="1">
                <a:solidFill>
                  <a:srgbClr val="000000"/>
                </a:solidFill>
                <a:latin typeface="+mn-lt"/>
              </a:rPr>
              <a:t>Destrezas</a:t>
            </a:r>
            <a:endParaRPr lang="en-GB" sz="1400" dirty="0">
              <a:solidFill>
                <a:srgbClr val="000000"/>
              </a:solidFill>
              <a:latin typeface="+mn-lt"/>
            </a:endParaRPr>
          </a:p>
          <a:p>
            <a:pPr marL="101600" indent="0"/>
            <a:r>
              <a:rPr lang="en-GB" sz="1400" dirty="0" err="1">
                <a:solidFill>
                  <a:srgbClr val="000000"/>
                </a:solidFill>
                <a:latin typeface="+mn-lt"/>
              </a:rPr>
              <a:t>Podrás</a:t>
            </a:r>
            <a:r>
              <a:rPr lang="en-GB" sz="1400" dirty="0">
                <a:solidFill>
                  <a:srgbClr val="000000"/>
                </a:solidFill>
                <a:latin typeface="+mn-lt"/>
              </a:rPr>
              <a:t>:</a:t>
            </a:r>
            <a:endParaRPr lang="en-US" sz="1400" dirty="0">
              <a:solidFill>
                <a:srgbClr val="000000"/>
              </a:solidFill>
              <a:latin typeface="+mn-lt"/>
            </a:endParaRPr>
          </a:p>
          <a:p>
            <a:pPr marL="285750" indent="-285750">
              <a:buChar char="•"/>
            </a:pPr>
            <a:r>
              <a:rPr lang="es-ES" sz="1400" noProof="0" dirty="0">
                <a:solidFill>
                  <a:srgbClr val="000000"/>
                </a:solidFill>
                <a:latin typeface="+mn-lt"/>
              </a:rPr>
              <a:t>Identificar y desafiar las creencias sobre el aprendizaje y el envejecimiento.</a:t>
            </a:r>
          </a:p>
          <a:p>
            <a:pPr marL="285750" indent="-285750">
              <a:buChar char="•"/>
            </a:pPr>
            <a:r>
              <a:rPr lang="en-US" sz="1400" dirty="0" err="1">
                <a:solidFill>
                  <a:srgbClr val="000000"/>
                </a:solidFill>
                <a:latin typeface="+mn-lt"/>
              </a:rPr>
              <a:t>Analizar</a:t>
            </a:r>
            <a:r>
              <a:rPr lang="en-US" sz="1400" dirty="0">
                <a:solidFill>
                  <a:srgbClr val="000000"/>
                </a:solidFill>
                <a:latin typeface="+mn-lt"/>
              </a:rPr>
              <a:t> </a:t>
            </a:r>
            <a:r>
              <a:rPr lang="en-US" sz="1400" dirty="0" err="1">
                <a:solidFill>
                  <a:srgbClr val="000000"/>
                </a:solidFill>
                <a:latin typeface="+mn-lt"/>
              </a:rPr>
              <a:t>factores</a:t>
            </a:r>
            <a:r>
              <a:rPr lang="en-US" sz="1400" dirty="0">
                <a:solidFill>
                  <a:srgbClr val="000000"/>
                </a:solidFill>
                <a:latin typeface="+mn-lt"/>
              </a:rPr>
              <a:t> </a:t>
            </a:r>
            <a:r>
              <a:rPr lang="en-US" sz="1400" dirty="0" err="1">
                <a:solidFill>
                  <a:srgbClr val="000000"/>
                </a:solidFill>
                <a:latin typeface="+mn-lt"/>
              </a:rPr>
              <a:t>internos</a:t>
            </a:r>
            <a:r>
              <a:rPr lang="en-US" sz="1400" dirty="0">
                <a:solidFill>
                  <a:srgbClr val="000000"/>
                </a:solidFill>
                <a:latin typeface="+mn-lt"/>
              </a:rPr>
              <a:t>/</a:t>
            </a:r>
            <a:r>
              <a:rPr lang="en-US" sz="1400" dirty="0" err="1">
                <a:solidFill>
                  <a:srgbClr val="000000"/>
                </a:solidFill>
                <a:latin typeface="+mn-lt"/>
              </a:rPr>
              <a:t>externos</a:t>
            </a:r>
            <a:r>
              <a:rPr lang="en-US" sz="1400" dirty="0">
                <a:solidFill>
                  <a:srgbClr val="000000"/>
                </a:solidFill>
                <a:latin typeface="+mn-lt"/>
              </a:rPr>
              <a:t> que </a:t>
            </a:r>
            <a:r>
              <a:rPr lang="en-US" sz="1400" dirty="0" err="1">
                <a:solidFill>
                  <a:srgbClr val="000000"/>
                </a:solidFill>
                <a:latin typeface="+mn-lt"/>
              </a:rPr>
              <a:t>apoyen</a:t>
            </a:r>
            <a:r>
              <a:rPr lang="en-US" sz="1400" dirty="0">
                <a:solidFill>
                  <a:srgbClr val="000000"/>
                </a:solidFill>
                <a:latin typeface="+mn-lt"/>
              </a:rPr>
              <a:t> u </a:t>
            </a:r>
            <a:r>
              <a:rPr lang="en-US" sz="1400" dirty="0" err="1">
                <a:solidFill>
                  <a:srgbClr val="000000"/>
                </a:solidFill>
                <a:latin typeface="+mn-lt"/>
              </a:rPr>
              <a:t>obstaculicen</a:t>
            </a:r>
            <a:r>
              <a:rPr lang="en-US" sz="1400" dirty="0">
                <a:solidFill>
                  <a:srgbClr val="000000"/>
                </a:solidFill>
                <a:latin typeface="+mn-lt"/>
              </a:rPr>
              <a:t> </a:t>
            </a:r>
            <a:r>
              <a:rPr lang="en-US" sz="1400" dirty="0" err="1">
                <a:solidFill>
                  <a:srgbClr val="000000"/>
                </a:solidFill>
                <a:latin typeface="+mn-lt"/>
              </a:rPr>
              <a:t>tu</a:t>
            </a:r>
            <a:r>
              <a:rPr lang="en-US" sz="1400" dirty="0">
                <a:solidFill>
                  <a:srgbClr val="000000"/>
                </a:solidFill>
                <a:latin typeface="+mn-lt"/>
              </a:rPr>
              <a:t> </a:t>
            </a:r>
            <a:r>
              <a:rPr lang="en-US" sz="1400" dirty="0" err="1">
                <a:solidFill>
                  <a:srgbClr val="000000"/>
                </a:solidFill>
                <a:latin typeface="+mn-lt"/>
              </a:rPr>
              <a:t>progreso</a:t>
            </a:r>
            <a:r>
              <a:rPr lang="en-US" sz="1400" dirty="0">
                <a:solidFill>
                  <a:srgbClr val="000000"/>
                </a:solidFill>
                <a:latin typeface="+mn-lt"/>
              </a:rPr>
              <a:t>.</a:t>
            </a:r>
          </a:p>
          <a:p>
            <a:pPr marL="285750" indent="-285750">
              <a:buChar char="•"/>
            </a:pPr>
            <a:r>
              <a:rPr lang="es-ES" sz="1400" dirty="0">
                <a:solidFill>
                  <a:srgbClr val="000000"/>
                </a:solidFill>
                <a:latin typeface="+mn-lt"/>
              </a:rPr>
              <a:t>Desarrollar estrategias para superar las barreras y crear una rutina y un entorno de aprendizaje personal efectivos</a:t>
            </a:r>
          </a:p>
          <a:p>
            <a:pPr marL="0" indent="0"/>
            <a:r>
              <a:rPr lang="en-US" sz="1400" b="1" dirty="0">
                <a:solidFill>
                  <a:srgbClr val="000000"/>
                </a:solidFill>
                <a:latin typeface="+mn-lt"/>
              </a:rPr>
              <a:t>  </a:t>
            </a:r>
            <a:r>
              <a:rPr lang="en-GB" sz="1400" b="1" dirty="0" err="1">
                <a:solidFill>
                  <a:srgbClr val="000000"/>
                </a:solidFill>
                <a:latin typeface="+mn-lt"/>
              </a:rPr>
              <a:t>Competencias</a:t>
            </a:r>
            <a:endParaRPr lang="en-GB" sz="1400" dirty="0">
              <a:solidFill>
                <a:srgbClr val="000000"/>
              </a:solidFill>
              <a:latin typeface="+mn-lt"/>
            </a:endParaRPr>
          </a:p>
          <a:p>
            <a:pPr marL="101600" indent="0"/>
            <a:r>
              <a:rPr lang="en-GB" sz="1400" dirty="0" err="1">
                <a:solidFill>
                  <a:srgbClr val="000000"/>
                </a:solidFill>
                <a:latin typeface="+mn-lt"/>
              </a:rPr>
              <a:t>Podrás</a:t>
            </a:r>
            <a:r>
              <a:rPr lang="en-GB" sz="1400" dirty="0">
                <a:solidFill>
                  <a:srgbClr val="000000"/>
                </a:solidFill>
                <a:latin typeface="+mn-lt"/>
              </a:rPr>
              <a:t>:</a:t>
            </a:r>
            <a:endParaRPr lang="en-US" sz="1400" dirty="0">
              <a:solidFill>
                <a:srgbClr val="000000"/>
              </a:solidFill>
              <a:latin typeface="+mn-lt"/>
            </a:endParaRPr>
          </a:p>
          <a:p>
            <a:pPr marL="285750" indent="-285750">
              <a:buChar char="•"/>
            </a:pPr>
            <a:r>
              <a:rPr lang="es-ES" sz="1400" dirty="0">
                <a:solidFill>
                  <a:srgbClr val="000000"/>
                </a:solidFill>
                <a:latin typeface="+mn-lt"/>
              </a:rPr>
              <a:t>Asumir la responsabilidad de tu propio viaje de aprendizaje y desarrollo personal</a:t>
            </a:r>
            <a:r>
              <a:rPr lang="en-GB" sz="1400" dirty="0">
                <a:solidFill>
                  <a:srgbClr val="000000"/>
                </a:solidFill>
                <a:latin typeface="+mn-lt"/>
              </a:rPr>
              <a:t>.</a:t>
            </a:r>
            <a:endParaRPr lang="en-US" sz="1400" dirty="0">
              <a:solidFill>
                <a:srgbClr val="000000"/>
              </a:solidFill>
              <a:latin typeface="+mn-lt"/>
            </a:endParaRPr>
          </a:p>
          <a:p>
            <a:pPr marL="285750" indent="-285750">
              <a:buChar char="•"/>
            </a:pPr>
            <a:r>
              <a:rPr lang="es-ES" sz="1400" dirty="0">
                <a:solidFill>
                  <a:srgbClr val="000000"/>
                </a:solidFill>
                <a:latin typeface="+mn-lt"/>
              </a:rPr>
              <a:t>Automotivarse, mantener la resiliencia y adaptarse a los desafíos</a:t>
            </a:r>
            <a:r>
              <a:rPr lang="en-GB" sz="1400" dirty="0">
                <a:solidFill>
                  <a:srgbClr val="000000"/>
                </a:solidFill>
                <a:latin typeface="+mn-lt"/>
              </a:rPr>
              <a:t>.</a:t>
            </a:r>
            <a:endParaRPr lang="en-US" sz="1400" dirty="0">
              <a:solidFill>
                <a:srgbClr val="000000"/>
              </a:solidFill>
              <a:latin typeface="+mn-lt"/>
            </a:endParaRPr>
          </a:p>
          <a:p>
            <a:pPr marL="285750" indent="-285750">
              <a:buChar char="•"/>
            </a:pPr>
            <a:r>
              <a:rPr lang="es-ES" sz="1400" dirty="0">
                <a:solidFill>
                  <a:srgbClr val="000000"/>
                </a:solidFill>
                <a:latin typeface="+mn-lt"/>
              </a:rPr>
              <a:t>Cultivar y gestionar un entorno de aprendizaje proactivo para tener éxito a largo plazo</a:t>
            </a:r>
          </a:p>
        </p:txBody>
      </p:sp>
      <p:sp>
        <p:nvSpPr>
          <p:cNvPr id="4" name="Text Placeholder 1">
            <a:extLst>
              <a:ext uri="{FF2B5EF4-FFF2-40B4-BE49-F238E27FC236}">
                <a16:creationId xmlns:a16="http://schemas.microsoft.com/office/drawing/2014/main" id="{50F92904-F0A4-59E8-C547-1E8C9A1EF603}"/>
              </a:ext>
            </a:extLst>
          </p:cNvPr>
          <p:cNvSpPr txBox="1">
            <a:spLocks/>
          </p:cNvSpPr>
          <p:nvPr/>
        </p:nvSpPr>
        <p:spPr>
          <a:xfrm>
            <a:off x="2390906" y="0"/>
            <a:ext cx="8042005" cy="483986"/>
          </a:xfrm>
          <a:prstGeom prst="rect">
            <a:avLst/>
          </a:prstGeom>
          <a:noFill/>
          <a:ln>
            <a:noFill/>
          </a:ln>
        </p:spPr>
        <p:txBody>
          <a:bodyPr spcFirstLastPara="1" wrap="square" lIns="91425" tIns="45700" rIns="91425" bIns="45700" anchor="t" anchorCtr="0">
            <a:noAutofit/>
          </a:bodyPr>
          <a:lstStyle>
            <a:lvl1pPr marL="457200" marR="0" lvl="0" indent="-228600" algn="l" defTabSz="914400" rtl="0" eaLnBrk="1" latinLnBrk="0" hangingPunct="1">
              <a:lnSpc>
                <a:spcPct val="90000"/>
              </a:lnSpc>
              <a:spcBef>
                <a:spcPts val="1000"/>
              </a:spcBef>
              <a:spcAft>
                <a:spcPts val="0"/>
              </a:spcAft>
              <a:buClr>
                <a:srgbClr val="E64424"/>
              </a:buClr>
              <a:buSzPts val="3200"/>
              <a:buFont typeface="Arial"/>
              <a:buNone/>
              <a:defRPr sz="3200" b="1" i="0" u="none" strike="noStrike" kern="1200" cap="none">
                <a:solidFill>
                  <a:srgbClr val="E64424"/>
                </a:solidFill>
                <a:latin typeface="Arial"/>
                <a:ea typeface="Arial"/>
                <a:cs typeface="Arial"/>
                <a:sym typeface="Arial"/>
              </a:defRPr>
            </a:lvl1pPr>
            <a:lvl2pPr marL="914400" marR="0" lvl="1" indent="-381000" algn="l" defTabSz="914400" rtl="0" eaLnBrk="1" latinLnBrk="0" hangingPunct="1">
              <a:lnSpc>
                <a:spcPct val="90000"/>
              </a:lnSpc>
              <a:spcBef>
                <a:spcPts val="500"/>
              </a:spcBef>
              <a:spcAft>
                <a:spcPts val="0"/>
              </a:spcAft>
              <a:buClr>
                <a:schemeClr val="dk1"/>
              </a:buClr>
              <a:buSzPts val="2400"/>
              <a:buFont typeface="Arial"/>
              <a:buChar char="•"/>
              <a:defRPr sz="2400" b="0" i="0" u="none" strike="noStrike" kern="1200" cap="none">
                <a:solidFill>
                  <a:schemeClr val="dk1"/>
                </a:solidFill>
                <a:latin typeface="Calibri"/>
                <a:ea typeface="Calibri"/>
                <a:cs typeface="Calibri"/>
                <a:sym typeface="Calibri"/>
              </a:defRPr>
            </a:lvl2pPr>
            <a:lvl3pPr marL="1371600" marR="0" lvl="2" indent="-355600" algn="l" defTabSz="914400" rtl="0" eaLnBrk="1" latinLnBrk="0" hangingPunct="1">
              <a:lnSpc>
                <a:spcPct val="90000"/>
              </a:lnSpc>
              <a:spcBef>
                <a:spcPts val="500"/>
              </a:spcBef>
              <a:spcAft>
                <a:spcPts val="0"/>
              </a:spcAft>
              <a:buClr>
                <a:schemeClr val="dk1"/>
              </a:buClr>
              <a:buSzPts val="2000"/>
              <a:buFont typeface="Arial"/>
              <a:buChar char="•"/>
              <a:defRPr sz="2000" b="0" i="0" u="none" strike="noStrike" kern="1200" cap="none">
                <a:solidFill>
                  <a:schemeClr val="dk1"/>
                </a:solidFill>
                <a:latin typeface="Calibri"/>
                <a:ea typeface="Calibri"/>
                <a:cs typeface="Calibri"/>
                <a:sym typeface="Calibri"/>
              </a:defRPr>
            </a:lvl3pPr>
            <a:lvl4pPr marL="1828800" marR="0" lvl="3"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4pPr>
            <a:lvl5pPr marL="2286000" marR="0" lvl="4"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5pPr>
            <a:lvl6pPr marL="2743200" marR="0" lvl="5"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6pPr>
            <a:lvl7pPr marL="3200400" marR="0" lvl="6"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7pPr>
            <a:lvl8pPr marL="3657600" marR="0" lvl="7"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8pPr>
            <a:lvl9pPr marL="4114800" marR="0" lvl="8"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9pPr>
          </a:lstStyle>
          <a:p>
            <a:r>
              <a:rPr lang="es-ES" noProof="0" dirty="0">
                <a:latin typeface="+mn-lt"/>
              </a:rPr>
              <a:t>¿Qué vas a obtener en este módulo?</a:t>
            </a:r>
          </a:p>
        </p:txBody>
      </p:sp>
    </p:spTree>
    <p:extLst>
      <p:ext uri="{BB962C8B-B14F-4D97-AF65-F5344CB8AC3E}">
        <p14:creationId xmlns:p14="http://schemas.microsoft.com/office/powerpoint/2010/main" val="2754769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D9B11AC-C095-615B-30FC-83448BCC7854}"/>
              </a:ext>
            </a:extLst>
          </p:cNvPr>
          <p:cNvSpPr>
            <a:spLocks noGrp="1"/>
          </p:cNvSpPr>
          <p:nvPr>
            <p:ph type="body" sz="quarter" idx="10"/>
          </p:nvPr>
        </p:nvSpPr>
        <p:spPr>
          <a:xfrm>
            <a:off x="432260" y="3142210"/>
            <a:ext cx="7944488" cy="2947632"/>
          </a:xfrm>
        </p:spPr>
        <p:txBody>
          <a:bodyPr lIns="91440" tIns="45720" rIns="91440" bIns="45720" anchor="t"/>
          <a:lstStyle/>
          <a:p>
            <a:r>
              <a:rPr lang="en-GB" noProof="0" dirty="0"/>
              <a:t>UNIDAD 1.1: </a:t>
            </a:r>
            <a:r>
              <a:rPr lang="es-ES" dirty="0"/>
              <a:t>Adoptar una mentalidad de crecimiento</a:t>
            </a:r>
          </a:p>
          <a:p>
            <a:r>
              <a:rPr lang="en-GB" sz="2000" b="0" dirty="0">
                <a:ea typeface="+mn-lt"/>
                <a:cs typeface="+mn-lt"/>
              </a:rPr>
              <a:t>"</a:t>
            </a:r>
            <a:r>
              <a:rPr lang="es-ES" sz="2000" b="0" dirty="0">
                <a:ea typeface="+mn-lt"/>
                <a:cs typeface="+mn-lt"/>
              </a:rPr>
              <a:t>Nuestras habilidades, inteligencia y destrezas se pueden desarrollar a través del esfuerzo, la práctica y el aprendizaje</a:t>
            </a:r>
            <a:r>
              <a:rPr lang="en-GB" sz="2000" b="0" dirty="0">
                <a:ea typeface="+mn-lt"/>
                <a:cs typeface="+mn-lt"/>
              </a:rPr>
              <a:t>"</a:t>
            </a:r>
            <a:endParaRPr lang="en-GB" sz="2000" b="0" dirty="0"/>
          </a:p>
        </p:txBody>
      </p:sp>
    </p:spTree>
    <p:extLst>
      <p:ext uri="{BB962C8B-B14F-4D97-AF65-F5344CB8AC3E}">
        <p14:creationId xmlns:p14="http://schemas.microsoft.com/office/powerpoint/2010/main" val="1068278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BEE0AD80-3638-53FC-030D-32130FD4E836}"/>
              </a:ext>
            </a:extLst>
          </p:cNvPr>
          <p:cNvSpPr>
            <a:spLocks noGrp="1"/>
          </p:cNvSpPr>
          <p:nvPr>
            <p:ph type="body" sz="quarter" idx="10"/>
          </p:nvPr>
        </p:nvSpPr>
        <p:spPr>
          <a:xfrm>
            <a:off x="362081" y="129943"/>
            <a:ext cx="9696319" cy="908430"/>
          </a:xfrm>
        </p:spPr>
        <p:txBody>
          <a:bodyPr/>
          <a:lstStyle/>
          <a:p>
            <a:r>
              <a:rPr lang="en-GB" dirty="0"/>
              <a:t>¿</a:t>
            </a:r>
            <a:r>
              <a:rPr lang="en-GB" dirty="0" err="1"/>
              <a:t>Qué</a:t>
            </a:r>
            <a:r>
              <a:rPr lang="en-GB" dirty="0"/>
              <a:t> es </a:t>
            </a:r>
            <a:r>
              <a:rPr lang="en-GB" dirty="0" err="1"/>
              <a:t>una</a:t>
            </a:r>
            <a:r>
              <a:rPr lang="en-GB" dirty="0"/>
              <a:t> </a:t>
            </a:r>
            <a:r>
              <a:rPr lang="en-GB" dirty="0" err="1"/>
              <a:t>mentalidad</a:t>
            </a:r>
            <a:r>
              <a:rPr lang="en-GB" dirty="0"/>
              <a:t> </a:t>
            </a:r>
            <a:r>
              <a:rPr lang="en-GB" dirty="0" err="1"/>
              <a:t>fija</a:t>
            </a:r>
            <a:r>
              <a:rPr lang="en-GB" dirty="0"/>
              <a:t>?</a:t>
            </a:r>
            <a:endParaRPr lang="en-GB" noProof="0" dirty="0"/>
          </a:p>
        </p:txBody>
      </p:sp>
      <p:sp>
        <p:nvSpPr>
          <p:cNvPr id="5" name="Marcador de Posição do Texto 4">
            <a:extLst>
              <a:ext uri="{FF2B5EF4-FFF2-40B4-BE49-F238E27FC236}">
                <a16:creationId xmlns:a16="http://schemas.microsoft.com/office/drawing/2014/main" id="{0BFDFBDA-B366-2AED-242F-80E30A0D8454}"/>
              </a:ext>
            </a:extLst>
          </p:cNvPr>
          <p:cNvSpPr>
            <a:spLocks noGrp="1"/>
          </p:cNvSpPr>
          <p:nvPr>
            <p:ph type="body" sz="quarter" idx="11"/>
          </p:nvPr>
        </p:nvSpPr>
        <p:spPr>
          <a:xfrm>
            <a:off x="94593" y="740708"/>
            <a:ext cx="7122954" cy="5987349"/>
          </a:xfrm>
        </p:spPr>
        <p:txBody>
          <a:bodyPr lIns="91440" tIns="45720" rIns="91440" bIns="45720" anchor="t"/>
          <a:lstStyle/>
          <a:p>
            <a:pPr marL="0" indent="0">
              <a:buNone/>
            </a:pPr>
            <a:r>
              <a:rPr lang="en-US" sz="1600" dirty="0"/>
              <a:t>Una </a:t>
            </a:r>
            <a:r>
              <a:rPr lang="en-US" sz="1600" b="1" dirty="0" err="1"/>
              <a:t>mentalidad</a:t>
            </a:r>
            <a:r>
              <a:rPr lang="en-US" sz="1600" b="1" dirty="0"/>
              <a:t> </a:t>
            </a:r>
            <a:r>
              <a:rPr lang="en-US" sz="1600" b="1" dirty="0" err="1"/>
              <a:t>fija</a:t>
            </a:r>
            <a:r>
              <a:rPr lang="en-US" sz="1600" b="1" dirty="0"/>
              <a:t> </a:t>
            </a:r>
            <a:r>
              <a:rPr lang="es-ES" sz="1600" dirty="0"/>
              <a:t>es cuando alguien cree que su inteligencia y habilidades son inmutables y no pueden cambiar. Las personas con una mentalidad fija pueden evitar los desafíos, rendirse fácilmente y pensar que esforzarse no servirá de nada. A menudo ven los errores como una prueba de que no pueden mejorar, en lugar de verlos como oportunidades para aprender y crecer</a:t>
            </a:r>
            <a:r>
              <a:rPr lang="en-US" sz="1600" dirty="0"/>
              <a:t>.</a:t>
            </a:r>
          </a:p>
          <a:p>
            <a:pPr marL="0" lvl="0" indent="0" eaLnBrk="0" fontAlgn="base" hangingPunct="0">
              <a:lnSpc>
                <a:spcPct val="100000"/>
              </a:lnSpc>
              <a:spcBef>
                <a:spcPct val="0"/>
              </a:spcBef>
              <a:spcAft>
                <a:spcPct val="0"/>
              </a:spcAft>
              <a:buNone/>
            </a:pPr>
            <a:endParaRPr lang="en-US" altLang="el-GR" sz="1600" b="1" u="sng" dirty="0"/>
          </a:p>
          <a:p>
            <a:pPr marL="0" lvl="0" indent="0" eaLnBrk="0" fontAlgn="base" hangingPunct="0">
              <a:lnSpc>
                <a:spcPct val="100000"/>
              </a:lnSpc>
              <a:spcBef>
                <a:spcPct val="0"/>
              </a:spcBef>
              <a:spcAft>
                <a:spcPct val="0"/>
              </a:spcAft>
              <a:buNone/>
            </a:pPr>
            <a:endParaRPr lang="en-US" altLang="el-GR" sz="1600" b="1" u="sng" dirty="0"/>
          </a:p>
          <a:p>
            <a:pPr marL="0" indent="0" eaLnBrk="0" fontAlgn="base" hangingPunct="0">
              <a:lnSpc>
                <a:spcPct val="100000"/>
              </a:lnSpc>
              <a:spcBef>
                <a:spcPct val="0"/>
              </a:spcBef>
              <a:spcAft>
                <a:spcPct val="0"/>
              </a:spcAft>
              <a:buNone/>
            </a:pPr>
            <a:r>
              <a:rPr lang="en-US" altLang="el-GR" sz="1600" b="1" u="sng" dirty="0"/>
              <a:t>Sus </a:t>
            </a:r>
            <a:r>
              <a:rPr lang="en-US" altLang="el-GR" sz="1600" b="1" u="sng" dirty="0" err="1"/>
              <a:t>creencias</a:t>
            </a:r>
            <a:r>
              <a:rPr lang="en-US" altLang="el-GR" sz="1600" b="1" u="sng" dirty="0"/>
              <a:t> y </a:t>
            </a:r>
            <a:r>
              <a:rPr lang="en-US" altLang="el-GR" sz="1600" b="1" u="sng" dirty="0" err="1"/>
              <a:t>comportamientos</a:t>
            </a:r>
            <a:r>
              <a:rPr lang="en-US" altLang="el-GR" sz="1600" b="1" u="sng" dirty="0"/>
              <a:t>: </a:t>
            </a:r>
            <a:endParaRPr lang="en-US" altLang="el-GR" sz="1600" b="1" u="sng" dirty="0">
              <a:ea typeface="Calibri"/>
              <a:cs typeface="Calibri"/>
            </a:endParaRPr>
          </a:p>
          <a:p>
            <a:pPr lvl="0" eaLnBrk="0" fontAlgn="base" hangingPunct="0">
              <a:lnSpc>
                <a:spcPct val="100000"/>
              </a:lnSpc>
              <a:spcBef>
                <a:spcPct val="0"/>
              </a:spcBef>
              <a:spcAft>
                <a:spcPct val="0"/>
              </a:spcAft>
              <a:buFont typeface="Wingdings" panose="05000000000000000000" pitchFamily="2" charset="2"/>
              <a:buChar char="v"/>
            </a:pPr>
            <a:endParaRPr lang="en-US" altLang="el-GR" sz="1600" b="1" u="sng" dirty="0"/>
          </a:p>
          <a:p>
            <a:pPr lvl="0" eaLnBrk="0" fontAlgn="base" hangingPunct="0">
              <a:lnSpc>
                <a:spcPct val="100000"/>
              </a:lnSpc>
              <a:spcBef>
                <a:spcPct val="0"/>
              </a:spcBef>
              <a:spcAft>
                <a:spcPct val="0"/>
              </a:spcAft>
              <a:buFont typeface="Wingdings" panose="05000000000000000000" pitchFamily="2" charset="2"/>
              <a:buChar char="v"/>
            </a:pPr>
            <a:r>
              <a:rPr lang="es-ES" altLang="el-GR" sz="1600" b="1" dirty="0"/>
              <a:t>Evitan los desafíos</a:t>
            </a:r>
          </a:p>
          <a:p>
            <a:pPr marL="0" lvl="0" indent="0" eaLnBrk="0" fontAlgn="base" hangingPunct="0">
              <a:spcBef>
                <a:spcPct val="0"/>
              </a:spcBef>
              <a:spcAft>
                <a:spcPct val="0"/>
              </a:spcAft>
              <a:buNone/>
            </a:pPr>
            <a:r>
              <a:rPr lang="el-GR" altLang="el-GR" sz="1600" dirty="0"/>
              <a:t>→ </a:t>
            </a:r>
            <a:r>
              <a:rPr lang="es-ES" altLang="el-GR" sz="1600" dirty="0"/>
              <a:t>Las personas con una mentalidad fija temen el fracaso, por lo que suelen tender a evitar tareas que les parecen difíciles</a:t>
            </a:r>
            <a:r>
              <a:rPr lang="el-GR" altLang="el-GR" sz="1600" dirty="0"/>
              <a:t>.</a:t>
            </a:r>
          </a:p>
          <a:p>
            <a:pPr lvl="0" eaLnBrk="0" fontAlgn="base" hangingPunct="0">
              <a:lnSpc>
                <a:spcPct val="100000"/>
              </a:lnSpc>
              <a:spcBef>
                <a:spcPct val="0"/>
              </a:spcBef>
              <a:spcAft>
                <a:spcPct val="0"/>
              </a:spcAft>
              <a:buFont typeface="Wingdings" panose="05000000000000000000" pitchFamily="2" charset="2"/>
              <a:buChar char="v"/>
            </a:pPr>
            <a:r>
              <a:rPr lang="es-ES" altLang="el-GR" sz="1600" b="1" dirty="0"/>
              <a:t>Se rinden fácilmente</a:t>
            </a:r>
            <a:endParaRPr lang="el-GR" altLang="el-GR" sz="1600" dirty="0"/>
          </a:p>
          <a:p>
            <a:pPr marL="0" lvl="0" indent="0" eaLnBrk="0" fontAlgn="base" hangingPunct="0">
              <a:spcBef>
                <a:spcPct val="0"/>
              </a:spcBef>
              <a:spcAft>
                <a:spcPct val="0"/>
              </a:spcAft>
              <a:buNone/>
            </a:pPr>
            <a:r>
              <a:rPr lang="el-GR" altLang="el-GR" sz="1600" dirty="0"/>
              <a:t>→ </a:t>
            </a:r>
            <a:r>
              <a:rPr lang="es-ES" sz="1600" dirty="0"/>
              <a:t>Cuando se enfrentan a obstáculos, pierden rápidamente la motivación porque creen que el esfuerzo no cambiará su habilidad</a:t>
            </a:r>
            <a:r>
              <a:rPr lang="el-GR" altLang="el-GR" sz="1600" dirty="0"/>
              <a:t>.</a:t>
            </a:r>
          </a:p>
          <a:p>
            <a:pPr lvl="0" eaLnBrk="0" fontAlgn="base" hangingPunct="0">
              <a:lnSpc>
                <a:spcPct val="100000"/>
              </a:lnSpc>
              <a:spcBef>
                <a:spcPct val="0"/>
              </a:spcBef>
              <a:spcAft>
                <a:spcPct val="0"/>
              </a:spcAft>
              <a:buFont typeface="Wingdings" panose="05000000000000000000" pitchFamily="2" charset="2"/>
              <a:buChar char="v"/>
            </a:pPr>
            <a:r>
              <a:rPr lang="es-ES" altLang="el-GR" sz="1600" b="1" dirty="0"/>
              <a:t>Ven el esfuerzo como algo inútil</a:t>
            </a:r>
            <a:endParaRPr lang="el-GR" altLang="el-GR" sz="1600" dirty="0"/>
          </a:p>
          <a:p>
            <a:pPr marL="0" lvl="0" indent="0" eaLnBrk="0" fontAlgn="base" hangingPunct="0">
              <a:spcBef>
                <a:spcPct val="0"/>
              </a:spcBef>
              <a:spcAft>
                <a:spcPct val="0"/>
              </a:spcAft>
              <a:buNone/>
            </a:pPr>
            <a:r>
              <a:rPr lang="el-GR" altLang="el-GR" sz="1600" dirty="0"/>
              <a:t>→ </a:t>
            </a:r>
            <a:r>
              <a:rPr lang="es-ES" altLang="el-GR" sz="1600" dirty="0"/>
              <a:t>El esfuerzo se considera innecesario o ineficaz, ya que el talento es inamovible.</a:t>
            </a:r>
            <a:endParaRPr lang="el-GR" altLang="el-GR" sz="1600" dirty="0"/>
          </a:p>
          <a:p>
            <a:pPr lvl="0" eaLnBrk="0" fontAlgn="base" hangingPunct="0">
              <a:lnSpc>
                <a:spcPct val="100000"/>
              </a:lnSpc>
              <a:spcBef>
                <a:spcPct val="0"/>
              </a:spcBef>
              <a:spcAft>
                <a:spcPct val="0"/>
              </a:spcAft>
              <a:buFont typeface="Wingdings" panose="05000000000000000000" pitchFamily="2" charset="2"/>
              <a:buChar char="v"/>
            </a:pPr>
            <a:r>
              <a:rPr lang="es-ES" altLang="el-GR" sz="1600" b="1" dirty="0"/>
              <a:t>Ignoran la retroalimentación</a:t>
            </a:r>
            <a:endParaRPr lang="el-GR" altLang="el-GR" sz="1600" dirty="0"/>
          </a:p>
          <a:p>
            <a:pPr marL="0" lvl="0" indent="0" eaLnBrk="0" fontAlgn="base" hangingPunct="0">
              <a:spcBef>
                <a:spcPct val="0"/>
              </a:spcBef>
              <a:spcAft>
                <a:spcPct val="0"/>
              </a:spcAft>
              <a:buNone/>
            </a:pPr>
            <a:r>
              <a:rPr lang="el-GR" altLang="el-GR" sz="1600" dirty="0"/>
              <a:t>→ </a:t>
            </a:r>
            <a:r>
              <a:rPr lang="es-ES" altLang="el-GR" sz="1600" dirty="0"/>
              <a:t>La retroalimentación o crítica constructiva a menudo se ve como un ataque personal en lugar de una guía</a:t>
            </a:r>
            <a:r>
              <a:rPr lang="el-GR" altLang="el-GR" sz="1600" dirty="0"/>
              <a:t>.</a:t>
            </a:r>
          </a:p>
          <a:p>
            <a:pPr lvl="0" eaLnBrk="0" fontAlgn="base" hangingPunct="0">
              <a:lnSpc>
                <a:spcPct val="100000"/>
              </a:lnSpc>
              <a:spcBef>
                <a:spcPct val="0"/>
              </a:spcBef>
              <a:spcAft>
                <a:spcPct val="0"/>
              </a:spcAft>
              <a:buFont typeface="Wingdings" panose="05000000000000000000" pitchFamily="2" charset="2"/>
              <a:buChar char="v"/>
            </a:pPr>
            <a:r>
              <a:rPr lang="es-ES" altLang="el-GR" sz="1600" b="1" dirty="0"/>
              <a:t>Consideran los errores como un fracaso</a:t>
            </a:r>
            <a:endParaRPr lang="el-GR" altLang="el-GR" sz="1600" dirty="0"/>
          </a:p>
          <a:p>
            <a:pPr marL="0" lvl="0" indent="0" eaLnBrk="0" fontAlgn="base" hangingPunct="0">
              <a:spcBef>
                <a:spcPct val="0"/>
              </a:spcBef>
              <a:spcAft>
                <a:spcPct val="0"/>
              </a:spcAft>
              <a:buNone/>
            </a:pPr>
            <a:r>
              <a:rPr lang="el-GR" altLang="el-GR" sz="1600" dirty="0"/>
              <a:t>→ </a:t>
            </a:r>
            <a:r>
              <a:rPr lang="es-ES" sz="1600" dirty="0"/>
              <a:t>Los errores se interpretan como una prueba de falta de capacidad en lugar de como oportunidades para aprender</a:t>
            </a:r>
            <a:r>
              <a:rPr lang="en-US" sz="1600" dirty="0"/>
              <a:t>.</a:t>
            </a:r>
            <a:endParaRPr lang="en-150" sz="1600" dirty="0"/>
          </a:p>
          <a:p>
            <a:pPr eaLnBrk="0" fontAlgn="base" hangingPunct="0">
              <a:spcBef>
                <a:spcPct val="0"/>
              </a:spcBef>
              <a:spcAft>
                <a:spcPct val="0"/>
              </a:spcAft>
              <a:buFont typeface="Wingdings" panose="05000000000000000000" pitchFamily="2" charset="2"/>
              <a:buChar char="v"/>
            </a:pPr>
            <a:r>
              <a:rPr lang="es-ES" altLang="el-GR" sz="1600" b="1" dirty="0"/>
              <a:t>Se sienten amenazados por el éxito de los demás</a:t>
            </a:r>
          </a:p>
          <a:p>
            <a:pPr marL="0" lvl="0" indent="0" eaLnBrk="0" fontAlgn="base" hangingPunct="0">
              <a:spcBef>
                <a:spcPct val="0"/>
              </a:spcBef>
              <a:spcAft>
                <a:spcPct val="0"/>
              </a:spcAft>
              <a:buNone/>
            </a:pPr>
            <a:r>
              <a:rPr lang="el-GR" altLang="el-GR" sz="1600" dirty="0"/>
              <a:t>→ </a:t>
            </a:r>
            <a:r>
              <a:rPr lang="es-ES" sz="1600" dirty="0"/>
              <a:t>Ver a otros tener éxito puede hacer que las personas con una mentalidad fija se sientan inferiores</a:t>
            </a:r>
            <a:r>
              <a:rPr lang="el-GR" altLang="el-GR" sz="1600" dirty="0"/>
              <a:t>.</a:t>
            </a:r>
          </a:p>
          <a:p>
            <a:endParaRPr lang="en-US" altLang="el-GR" sz="1600" b="1" u="sng" dirty="0"/>
          </a:p>
          <a:p>
            <a:pPr marL="0" indent="0">
              <a:buNone/>
            </a:pPr>
            <a:endParaRPr lang="en-US" altLang="el-GR" sz="1600" b="1" u="sng" dirty="0"/>
          </a:p>
          <a:p>
            <a:pPr marL="0" indent="0">
              <a:buNone/>
            </a:pPr>
            <a:endParaRPr lang="en-US" altLang="el-GR" sz="1600" b="1" u="sng" dirty="0"/>
          </a:p>
          <a:p>
            <a:pPr marL="0" indent="0">
              <a:buNone/>
            </a:pPr>
            <a:endParaRPr lang="en-US" sz="1600" dirty="0"/>
          </a:p>
        </p:txBody>
      </p:sp>
    </p:spTree>
    <p:extLst>
      <p:ext uri="{BB962C8B-B14F-4D97-AF65-F5344CB8AC3E}">
        <p14:creationId xmlns:p14="http://schemas.microsoft.com/office/powerpoint/2010/main" val="1220369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4EE7C-11A2-3D17-CA5A-91BB2ED3D54D}"/>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84A7BEBA-3D29-0F73-29E1-3A8D8DD82419}"/>
              </a:ext>
            </a:extLst>
          </p:cNvPr>
          <p:cNvSpPr>
            <a:spLocks noGrp="1"/>
          </p:cNvSpPr>
          <p:nvPr>
            <p:ph type="body" sz="quarter" idx="10"/>
          </p:nvPr>
        </p:nvSpPr>
        <p:spPr>
          <a:xfrm>
            <a:off x="362081" y="129943"/>
            <a:ext cx="9696319" cy="908430"/>
          </a:xfrm>
        </p:spPr>
        <p:txBody>
          <a:bodyPr/>
          <a:lstStyle/>
          <a:p>
            <a:r>
              <a:rPr lang="en-GB" dirty="0"/>
              <a:t>¿</a:t>
            </a:r>
            <a:r>
              <a:rPr lang="en-GB" dirty="0" err="1"/>
              <a:t>Qué</a:t>
            </a:r>
            <a:r>
              <a:rPr lang="en-GB" dirty="0"/>
              <a:t> es </a:t>
            </a:r>
            <a:r>
              <a:rPr lang="en-GB" dirty="0" err="1"/>
              <a:t>una</a:t>
            </a:r>
            <a:r>
              <a:rPr lang="en-GB" dirty="0"/>
              <a:t> </a:t>
            </a:r>
            <a:r>
              <a:rPr lang="en-GB" dirty="0" err="1"/>
              <a:t>mentalidad</a:t>
            </a:r>
            <a:r>
              <a:rPr lang="en-GB" dirty="0"/>
              <a:t> de </a:t>
            </a:r>
            <a:r>
              <a:rPr lang="en-GB" dirty="0" err="1"/>
              <a:t>crecimiento</a:t>
            </a:r>
            <a:r>
              <a:rPr lang="en-GB" dirty="0"/>
              <a:t>?</a:t>
            </a:r>
            <a:endParaRPr lang="en-GB" noProof="0" dirty="0"/>
          </a:p>
        </p:txBody>
      </p:sp>
      <p:sp>
        <p:nvSpPr>
          <p:cNvPr id="2" name="Text Placeholder 1">
            <a:extLst>
              <a:ext uri="{FF2B5EF4-FFF2-40B4-BE49-F238E27FC236}">
                <a16:creationId xmlns:a16="http://schemas.microsoft.com/office/drawing/2014/main" id="{7DF11EE1-1403-19BF-4784-B0FFB3E91481}"/>
              </a:ext>
            </a:extLst>
          </p:cNvPr>
          <p:cNvSpPr>
            <a:spLocks noGrp="1" noChangeArrowheads="1"/>
          </p:cNvSpPr>
          <p:nvPr>
            <p:ph type="body" sz="quarter" idx="11"/>
          </p:nvPr>
        </p:nvSpPr>
        <p:spPr bwMode="auto">
          <a:xfrm>
            <a:off x="207733" y="348067"/>
            <a:ext cx="10005014"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lvl="0" indent="0" eaLnBrk="0" fontAlgn="base" hangingPunct="0">
              <a:lnSpc>
                <a:spcPct val="100000"/>
              </a:lnSpc>
              <a:spcBef>
                <a:spcPct val="0"/>
              </a:spcBef>
              <a:spcAft>
                <a:spcPct val="0"/>
              </a:spcAft>
              <a:buClrTx/>
              <a:buNone/>
            </a:pPr>
            <a:endParaRPr lang="en-US" sz="1600" dirty="0"/>
          </a:p>
          <a:p>
            <a:pPr marL="0" lvl="0" indent="0">
              <a:lnSpc>
                <a:spcPct val="100000"/>
              </a:lnSpc>
              <a:spcBef>
                <a:spcPct val="0"/>
              </a:spcBef>
              <a:spcAft>
                <a:spcPct val="0"/>
              </a:spcAft>
              <a:buClrTx/>
              <a:buNone/>
            </a:pPr>
            <a:r>
              <a:rPr lang="en-US" sz="1600" dirty="0"/>
              <a:t>Una </a:t>
            </a:r>
            <a:r>
              <a:rPr lang="en-US" sz="1600" b="1" dirty="0" err="1"/>
              <a:t>mentalidad</a:t>
            </a:r>
            <a:r>
              <a:rPr lang="en-US" sz="1600" b="1" dirty="0"/>
              <a:t> de </a:t>
            </a:r>
            <a:r>
              <a:rPr lang="en-US" sz="1600" b="1" dirty="0" err="1"/>
              <a:t>crecimiento</a:t>
            </a:r>
            <a:r>
              <a:rPr lang="en-US" sz="1600" b="1" dirty="0"/>
              <a:t> </a:t>
            </a:r>
            <a:r>
              <a:rPr lang="es-ES" sz="1600" dirty="0"/>
              <a:t>es la creencia de que las habilidades, la inteligencia y las destrezas no son rasgos fijos, sino que se pueden desarrollar a través del esfuerzo, la práctica y de estrategias de aprendizaje efectivas. Las personas con una mentalidad de crecimiento ven los desafíos como oportunidades para crecer, ven los errores como comentarios valiosos y demuestran una mayor persistencia cuando enfrentan dificultades</a:t>
            </a:r>
          </a:p>
          <a:p>
            <a:pPr marL="0" lvl="0" indent="0" eaLnBrk="0" fontAlgn="base" hangingPunct="0">
              <a:lnSpc>
                <a:spcPct val="100000"/>
              </a:lnSpc>
              <a:spcBef>
                <a:spcPct val="0"/>
              </a:spcBef>
              <a:spcAft>
                <a:spcPct val="0"/>
              </a:spcAft>
              <a:buClrTx/>
              <a:buNone/>
            </a:pPr>
            <a:endParaRPr lang="en-US" altLang="el-GR" sz="1600" b="1" u="sng" dirty="0"/>
          </a:p>
          <a:p>
            <a:pPr marL="0" lvl="0" indent="0" eaLnBrk="0" fontAlgn="base" hangingPunct="0">
              <a:lnSpc>
                <a:spcPct val="100000"/>
              </a:lnSpc>
              <a:spcBef>
                <a:spcPct val="0"/>
              </a:spcBef>
              <a:spcAft>
                <a:spcPct val="0"/>
              </a:spcAft>
              <a:buClrTx/>
              <a:buNone/>
            </a:pPr>
            <a:endParaRPr lang="en-US" altLang="el-GR" sz="1600" b="1" u="sng" dirty="0"/>
          </a:p>
        </p:txBody>
      </p:sp>
      <p:sp>
        <p:nvSpPr>
          <p:cNvPr id="3" name="Text Placeholder 1">
            <a:extLst>
              <a:ext uri="{FF2B5EF4-FFF2-40B4-BE49-F238E27FC236}">
                <a16:creationId xmlns:a16="http://schemas.microsoft.com/office/drawing/2014/main" id="{CCD4C5FA-C206-84E3-94F2-804F92B2AD16}"/>
              </a:ext>
            </a:extLst>
          </p:cNvPr>
          <p:cNvSpPr txBox="1">
            <a:spLocks noChangeArrowheads="1"/>
          </p:cNvSpPr>
          <p:nvPr/>
        </p:nvSpPr>
        <p:spPr bwMode="auto">
          <a:xfrm>
            <a:off x="362081" y="1133356"/>
            <a:ext cx="6447092" cy="597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marL="342900" indent="-342900" algn="l" defTabSz="914400" rtl="0" eaLnBrk="1" latinLnBrk="0" hangingPunct="1">
              <a:lnSpc>
                <a:spcPct val="90000"/>
              </a:lnSpc>
              <a:spcBef>
                <a:spcPts val="1000"/>
              </a:spcBef>
              <a:buClr>
                <a:srgbClr val="E95426"/>
              </a:buClr>
              <a:buFont typeface="Wingdings" panose="05000000000000000000" pitchFamily="2" charset="2"/>
              <a:buChar char="§"/>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ClrTx/>
              <a:buFont typeface="Wingdings" panose="05000000000000000000" pitchFamily="2" charset="2"/>
              <a:buNone/>
            </a:pPr>
            <a:endParaRPr lang="en-US" sz="1600" dirty="0"/>
          </a:p>
          <a:p>
            <a:pPr marL="0" indent="0" eaLnBrk="0" fontAlgn="base" hangingPunct="0">
              <a:lnSpc>
                <a:spcPct val="100000"/>
              </a:lnSpc>
              <a:spcBef>
                <a:spcPct val="0"/>
              </a:spcBef>
              <a:spcAft>
                <a:spcPct val="0"/>
              </a:spcAft>
              <a:buClrTx/>
              <a:buFont typeface="Wingdings" panose="05000000000000000000" pitchFamily="2" charset="2"/>
              <a:buNone/>
            </a:pPr>
            <a:endParaRPr lang="en-US" altLang="el-GR" sz="1600" b="1" u="sng" dirty="0"/>
          </a:p>
          <a:p>
            <a:pPr marL="0" indent="0">
              <a:lnSpc>
                <a:spcPct val="100000"/>
              </a:lnSpc>
              <a:spcBef>
                <a:spcPct val="0"/>
              </a:spcBef>
              <a:spcAft>
                <a:spcPct val="0"/>
              </a:spcAft>
              <a:buFont typeface="Wingdings" panose="05000000000000000000" pitchFamily="2" charset="2"/>
              <a:buNone/>
            </a:pPr>
            <a:r>
              <a:rPr lang="en-US" sz="1600" b="1" u="sng" dirty="0"/>
              <a:t>Sus </a:t>
            </a:r>
            <a:r>
              <a:rPr lang="en-US" sz="1600" b="1" u="sng" dirty="0" err="1"/>
              <a:t>creencias</a:t>
            </a:r>
            <a:r>
              <a:rPr lang="en-US" sz="1600" b="1" u="sng" dirty="0"/>
              <a:t> y </a:t>
            </a:r>
            <a:r>
              <a:rPr lang="en-US" sz="1600" b="1" u="sng" dirty="0" err="1"/>
              <a:t>comportamientos</a:t>
            </a:r>
            <a:r>
              <a:rPr lang="en-US" sz="1600" b="1" u="sng" dirty="0"/>
              <a:t>: </a:t>
            </a:r>
            <a:endParaRPr lang="en-US" dirty="0"/>
          </a:p>
          <a:p>
            <a:pPr eaLnBrk="0" fontAlgn="base" hangingPunct="0">
              <a:lnSpc>
                <a:spcPct val="100000"/>
              </a:lnSpc>
              <a:spcBef>
                <a:spcPct val="0"/>
              </a:spcBef>
              <a:spcAft>
                <a:spcPct val="0"/>
              </a:spcAft>
              <a:buClrTx/>
              <a:buFont typeface="Wingdings" panose="05000000000000000000" pitchFamily="2" charset="2"/>
              <a:buChar char="v"/>
            </a:pPr>
            <a:endParaRPr lang="en-US" altLang="el-GR" sz="1600" b="1" u="sng" dirty="0"/>
          </a:p>
          <a:p>
            <a:pPr eaLnBrk="0" fontAlgn="base" hangingPunct="0">
              <a:lnSpc>
                <a:spcPct val="100000"/>
              </a:lnSpc>
              <a:spcBef>
                <a:spcPct val="0"/>
              </a:spcBef>
              <a:spcAft>
                <a:spcPct val="0"/>
              </a:spcAft>
              <a:buFont typeface="Wingdings" panose="05000000000000000000" pitchFamily="2" charset="2"/>
              <a:buChar char="v"/>
            </a:pPr>
            <a:r>
              <a:rPr lang="es-ES" altLang="el-GR" sz="1600" b="1" dirty="0">
                <a:solidFill>
                  <a:schemeClr val="tx1"/>
                </a:solidFill>
              </a:rPr>
              <a:t>Las habilidades se pueden desarrollar a través del esfuerzo</a:t>
            </a:r>
            <a:br>
              <a:rPr lang="el-GR" altLang="el-GR" sz="1600" dirty="0">
                <a:solidFill>
                  <a:schemeClr val="tx1"/>
                </a:solidFill>
              </a:rPr>
            </a:br>
            <a:r>
              <a:rPr lang="el-GR" altLang="el-GR" sz="1600" dirty="0">
                <a:solidFill>
                  <a:schemeClr val="tx1"/>
                </a:solidFill>
              </a:rPr>
              <a:t>→ </a:t>
            </a:r>
            <a:r>
              <a:rPr lang="es-ES" altLang="el-GR" sz="1600" dirty="0">
                <a:solidFill>
                  <a:schemeClr val="tx1"/>
                </a:solidFill>
              </a:rPr>
              <a:t>Las habilidades y la inteligencia no son fijas, aumentan con la práctica y el aprendizaje</a:t>
            </a:r>
            <a:r>
              <a:rPr lang="el-GR" altLang="el-GR" sz="1600" dirty="0">
                <a:solidFill>
                  <a:schemeClr val="tx1"/>
                </a:solidFill>
              </a:rPr>
              <a:t>.</a:t>
            </a:r>
            <a:endParaRPr lang="en-US" altLang="el-GR" sz="1600" dirty="0">
              <a:solidFill>
                <a:schemeClr val="tx1"/>
              </a:solidFill>
            </a:endParaRPr>
          </a:p>
          <a:p>
            <a:pPr eaLnBrk="0" fontAlgn="base" hangingPunct="0">
              <a:lnSpc>
                <a:spcPct val="100000"/>
              </a:lnSpc>
              <a:spcBef>
                <a:spcPct val="0"/>
              </a:spcBef>
              <a:spcAft>
                <a:spcPct val="0"/>
              </a:spcAft>
              <a:buFont typeface="Wingdings" panose="05000000000000000000" pitchFamily="2" charset="2"/>
              <a:buChar char="v"/>
            </a:pPr>
            <a:r>
              <a:rPr lang="es-ES" altLang="el-GR" sz="1600" b="1" dirty="0">
                <a:solidFill>
                  <a:schemeClr val="tx1"/>
                </a:solidFill>
              </a:rPr>
              <a:t>Aceptan los desafíos</a:t>
            </a:r>
            <a:br>
              <a:rPr lang="el-GR" altLang="el-GR" sz="1600" dirty="0">
                <a:solidFill>
                  <a:schemeClr val="tx1"/>
                </a:solidFill>
              </a:rPr>
            </a:br>
            <a:r>
              <a:rPr lang="el-GR" altLang="el-GR" sz="1600" dirty="0">
                <a:solidFill>
                  <a:schemeClr val="tx1"/>
                </a:solidFill>
              </a:rPr>
              <a:t>→</a:t>
            </a:r>
            <a:r>
              <a:rPr lang="en-US" sz="1600" dirty="0"/>
              <a:t> </a:t>
            </a:r>
            <a:r>
              <a:rPr lang="es-ES" sz="1600" dirty="0"/>
              <a:t>Las situaciones difíciles pueden ayudarles a mejorar, en lugar de ser algo a lo que temer</a:t>
            </a:r>
            <a:r>
              <a:rPr lang="en-US" sz="1600" dirty="0"/>
              <a:t>.</a:t>
            </a:r>
          </a:p>
          <a:p>
            <a:pPr eaLnBrk="0" fontAlgn="base" hangingPunct="0">
              <a:lnSpc>
                <a:spcPct val="100000"/>
              </a:lnSpc>
              <a:spcBef>
                <a:spcPct val="0"/>
              </a:spcBef>
              <a:spcAft>
                <a:spcPct val="0"/>
              </a:spcAft>
              <a:buFont typeface="Wingdings" panose="05000000000000000000" pitchFamily="2" charset="2"/>
              <a:buChar char="v"/>
            </a:pPr>
            <a:r>
              <a:rPr lang="es-ES" sz="1600" b="1" dirty="0"/>
              <a:t>Consideran los errores como oportunidades</a:t>
            </a:r>
            <a:br>
              <a:rPr lang="el-GR" altLang="el-GR" sz="1600" dirty="0">
                <a:solidFill>
                  <a:schemeClr val="tx1"/>
                </a:solidFill>
              </a:rPr>
            </a:br>
            <a:r>
              <a:rPr lang="el-GR" altLang="el-GR" sz="1600" dirty="0">
                <a:solidFill>
                  <a:schemeClr val="tx1"/>
                </a:solidFill>
              </a:rPr>
              <a:t>→ </a:t>
            </a:r>
            <a:r>
              <a:rPr lang="es-ES" sz="1600" dirty="0"/>
              <a:t>Los errores son información para mejorar, no signos de fracaso</a:t>
            </a:r>
            <a:r>
              <a:rPr lang="el-GR" altLang="el-GR" sz="1600" dirty="0">
                <a:solidFill>
                  <a:schemeClr val="tx1"/>
                </a:solidFill>
              </a:rPr>
              <a:t>.</a:t>
            </a:r>
            <a:endParaRPr lang="en-US" altLang="el-GR" sz="1600" dirty="0">
              <a:solidFill>
                <a:schemeClr val="tx1"/>
              </a:solidFill>
            </a:endParaRPr>
          </a:p>
          <a:p>
            <a:pPr eaLnBrk="0" fontAlgn="base" hangingPunct="0">
              <a:lnSpc>
                <a:spcPct val="100000"/>
              </a:lnSpc>
              <a:spcBef>
                <a:spcPct val="0"/>
              </a:spcBef>
              <a:spcAft>
                <a:spcPct val="0"/>
              </a:spcAft>
              <a:buFont typeface="Wingdings" panose="05000000000000000000" pitchFamily="2" charset="2"/>
              <a:buChar char="v"/>
            </a:pPr>
            <a:r>
              <a:rPr lang="es-ES" sz="1600" b="1" dirty="0"/>
              <a:t>Resiliencia y persistencia</a:t>
            </a:r>
            <a:br>
              <a:rPr lang="el-GR" altLang="el-GR" sz="1600" dirty="0">
                <a:solidFill>
                  <a:schemeClr val="tx1"/>
                </a:solidFill>
              </a:rPr>
            </a:br>
            <a:r>
              <a:rPr lang="el-GR" altLang="el-GR" sz="1600" dirty="0">
                <a:solidFill>
                  <a:schemeClr val="tx1"/>
                </a:solidFill>
              </a:rPr>
              <a:t>→ </a:t>
            </a:r>
            <a:r>
              <a:rPr lang="es-ES" sz="1600" dirty="0"/>
              <a:t>Hay que seguir adelante cuando las cosas son difíciles, desarrollando mejores habilidades para resolver esos problemas</a:t>
            </a:r>
            <a:r>
              <a:rPr lang="el-GR" altLang="el-GR" sz="1600" dirty="0">
                <a:solidFill>
                  <a:schemeClr val="tx1"/>
                </a:solidFill>
              </a:rPr>
              <a:t>.</a:t>
            </a:r>
            <a:endParaRPr lang="en-US" altLang="el-GR" sz="1600" dirty="0">
              <a:solidFill>
                <a:schemeClr val="tx1"/>
              </a:solidFill>
            </a:endParaRPr>
          </a:p>
          <a:p>
            <a:pPr eaLnBrk="0" fontAlgn="base" hangingPunct="0">
              <a:lnSpc>
                <a:spcPct val="100000"/>
              </a:lnSpc>
              <a:spcBef>
                <a:spcPct val="0"/>
              </a:spcBef>
              <a:spcAft>
                <a:spcPct val="0"/>
              </a:spcAft>
              <a:buFont typeface="Wingdings" panose="05000000000000000000" pitchFamily="2" charset="2"/>
              <a:buChar char="v"/>
            </a:pPr>
            <a:r>
              <a:rPr lang="es-ES" altLang="el-GR" sz="1600" b="1" dirty="0">
                <a:solidFill>
                  <a:schemeClr val="tx1"/>
                </a:solidFill>
              </a:rPr>
              <a:t>Curiosidad y motivación</a:t>
            </a:r>
            <a:br>
              <a:rPr lang="el-GR" altLang="el-GR" sz="1600" dirty="0">
                <a:solidFill>
                  <a:schemeClr val="tx1"/>
                </a:solidFill>
              </a:rPr>
            </a:br>
            <a:r>
              <a:rPr lang="el-GR" altLang="el-GR" sz="1600" dirty="0">
                <a:solidFill>
                  <a:schemeClr val="tx1"/>
                </a:solidFill>
              </a:rPr>
              <a:t>→ </a:t>
            </a:r>
            <a:r>
              <a:rPr lang="es-ES" sz="1600" dirty="0"/>
              <a:t>Se animan a hacer preguntas y explorar nuevos conocimientos</a:t>
            </a:r>
            <a:r>
              <a:rPr lang="el-GR" altLang="el-GR" sz="1600" dirty="0">
                <a:solidFill>
                  <a:schemeClr val="tx1"/>
                </a:solidFill>
              </a:rPr>
              <a:t>.</a:t>
            </a:r>
            <a:endParaRPr lang="en-US" altLang="el-GR" sz="1600" dirty="0">
              <a:solidFill>
                <a:schemeClr val="tx1"/>
              </a:solidFill>
            </a:endParaRPr>
          </a:p>
          <a:p>
            <a:pPr eaLnBrk="0" fontAlgn="base" hangingPunct="0">
              <a:lnSpc>
                <a:spcPct val="100000"/>
              </a:lnSpc>
              <a:spcBef>
                <a:spcPct val="0"/>
              </a:spcBef>
              <a:spcAft>
                <a:spcPct val="0"/>
              </a:spcAft>
              <a:buFont typeface="Wingdings" panose="05000000000000000000" pitchFamily="2" charset="2"/>
              <a:buChar char="v"/>
            </a:pPr>
            <a:r>
              <a:rPr lang="es-ES" sz="1600" b="1" dirty="0"/>
              <a:t>Mejores resultados</a:t>
            </a:r>
            <a:br>
              <a:rPr lang="el-GR" altLang="el-GR" sz="1600" dirty="0">
                <a:solidFill>
                  <a:schemeClr val="tx1"/>
                </a:solidFill>
              </a:rPr>
            </a:br>
            <a:r>
              <a:rPr lang="el-GR" altLang="el-GR" sz="1600" dirty="0">
                <a:solidFill>
                  <a:schemeClr val="tx1"/>
                </a:solidFill>
              </a:rPr>
              <a:t>→ </a:t>
            </a:r>
            <a:r>
              <a:rPr lang="es-ES" sz="1600" dirty="0"/>
              <a:t>Vinculado a mayores logros y éxitos</a:t>
            </a:r>
            <a:r>
              <a:rPr lang="el-GR" altLang="el-GR" sz="1600" dirty="0">
                <a:solidFill>
                  <a:schemeClr val="tx1"/>
                </a:solidFill>
              </a:rPr>
              <a:t>.</a:t>
            </a:r>
            <a:endParaRPr lang="en-US" altLang="el-GR" sz="1600" dirty="0">
              <a:solidFill>
                <a:schemeClr val="tx1"/>
              </a:solidFill>
            </a:endParaRPr>
          </a:p>
          <a:p>
            <a:pPr eaLnBrk="0" fontAlgn="base" hangingPunct="0">
              <a:lnSpc>
                <a:spcPct val="100000"/>
              </a:lnSpc>
              <a:spcBef>
                <a:spcPct val="0"/>
              </a:spcBef>
              <a:spcAft>
                <a:spcPct val="0"/>
              </a:spcAft>
              <a:buFont typeface="Wingdings" panose="05000000000000000000" pitchFamily="2" charset="2"/>
              <a:buChar char="v"/>
            </a:pPr>
            <a:r>
              <a:rPr lang="es-ES" sz="1600" b="1" dirty="0"/>
              <a:t>Reducción del estrés y del miedo al fracaso</a:t>
            </a:r>
            <a:br>
              <a:rPr lang="el-GR" altLang="el-GR" sz="1600" dirty="0">
                <a:solidFill>
                  <a:schemeClr val="tx1"/>
                </a:solidFill>
              </a:rPr>
            </a:br>
            <a:r>
              <a:rPr lang="el-GR" altLang="el-GR" sz="1600" dirty="0">
                <a:solidFill>
                  <a:schemeClr val="tx1"/>
                </a:solidFill>
              </a:rPr>
              <a:t>→ </a:t>
            </a:r>
            <a:r>
              <a:rPr lang="es-ES" sz="1600" dirty="0"/>
              <a:t>Se concentran en el progreso, no en la perfección</a:t>
            </a:r>
            <a:r>
              <a:rPr lang="el-GR" altLang="el-GR" sz="1600" dirty="0">
                <a:solidFill>
                  <a:schemeClr val="tx1"/>
                </a:solidFill>
              </a:rPr>
              <a:t>.</a:t>
            </a:r>
            <a:endParaRPr lang="en-US" altLang="el-GR" sz="1600" dirty="0"/>
          </a:p>
          <a:p>
            <a:pPr eaLnBrk="0" fontAlgn="base" hangingPunct="0">
              <a:lnSpc>
                <a:spcPct val="100000"/>
              </a:lnSpc>
              <a:spcBef>
                <a:spcPct val="0"/>
              </a:spcBef>
              <a:spcAft>
                <a:spcPct val="0"/>
              </a:spcAft>
              <a:buFont typeface="Wingdings" panose="05000000000000000000" pitchFamily="2" charset="2"/>
              <a:buChar char="v"/>
            </a:pPr>
            <a:r>
              <a:rPr lang="es-ES" sz="1600" b="1" dirty="0"/>
              <a:t>Aprendizaje continuo</a:t>
            </a:r>
            <a:br>
              <a:rPr lang="el-GR" altLang="el-GR" sz="1600" dirty="0">
                <a:solidFill>
                  <a:schemeClr val="tx1"/>
                </a:solidFill>
              </a:rPr>
            </a:br>
            <a:r>
              <a:rPr lang="el-GR" altLang="el-GR" sz="1600" dirty="0">
                <a:solidFill>
                  <a:schemeClr val="tx1"/>
                </a:solidFill>
              </a:rPr>
              <a:t>→ </a:t>
            </a:r>
            <a:r>
              <a:rPr lang="es-ES" sz="1600" dirty="0"/>
              <a:t>Adaptación al cambio en ámbitos en rápida evolución</a:t>
            </a:r>
            <a:r>
              <a:rPr lang="el-GR" altLang="el-GR" sz="1600" dirty="0">
                <a:solidFill>
                  <a:schemeClr val="tx1"/>
                </a:solidFill>
              </a:rPr>
              <a:t>.</a:t>
            </a:r>
            <a:br>
              <a:rPr lang="el-GR" altLang="el-GR" sz="1400" dirty="0">
                <a:solidFill>
                  <a:schemeClr val="tx1"/>
                </a:solidFill>
              </a:rPr>
            </a:br>
            <a:endParaRPr lang="el-GR" altLang="el-GR" sz="1400" dirty="0">
              <a:solidFill>
                <a:schemeClr val="tx1"/>
              </a:solidFill>
            </a:endParaRPr>
          </a:p>
        </p:txBody>
      </p:sp>
    </p:spTree>
    <p:extLst>
      <p:ext uri="{BB962C8B-B14F-4D97-AF65-F5344CB8AC3E}">
        <p14:creationId xmlns:p14="http://schemas.microsoft.com/office/powerpoint/2010/main" val="52411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FBFED-03CA-04D8-3E23-9219DCFBF3B5}"/>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65F83B57-AA37-C7AA-B8FE-D643FC5E79E7}"/>
              </a:ext>
            </a:extLst>
          </p:cNvPr>
          <p:cNvSpPr>
            <a:spLocks noGrp="1"/>
          </p:cNvSpPr>
          <p:nvPr>
            <p:ph type="body" sz="quarter" idx="11"/>
          </p:nvPr>
        </p:nvSpPr>
        <p:spPr>
          <a:xfrm>
            <a:off x="606639" y="329924"/>
            <a:ext cx="5354108" cy="800395"/>
          </a:xfrm>
        </p:spPr>
        <p:txBody>
          <a:bodyPr>
            <a:normAutofit/>
          </a:bodyPr>
          <a:lstStyle/>
          <a:p>
            <a:r>
              <a:rPr lang="es-ES" sz="3500" noProof="0" dirty="0"/>
              <a:t>¿Cuáles son las diferencias?</a:t>
            </a:r>
            <a:endParaRPr lang="es-ES" noProof="0" dirty="0"/>
          </a:p>
        </p:txBody>
      </p:sp>
      <p:sp>
        <p:nvSpPr>
          <p:cNvPr id="3" name="Marcador de Posição do Texto 2">
            <a:extLst>
              <a:ext uri="{FF2B5EF4-FFF2-40B4-BE49-F238E27FC236}">
                <a16:creationId xmlns:a16="http://schemas.microsoft.com/office/drawing/2014/main" id="{F9BD2E5E-893B-0C7E-5287-09F3CB0C4C3E}"/>
              </a:ext>
            </a:extLst>
          </p:cNvPr>
          <p:cNvSpPr>
            <a:spLocks noGrp="1"/>
          </p:cNvSpPr>
          <p:nvPr>
            <p:ph type="body" sz="quarter" idx="13"/>
          </p:nvPr>
        </p:nvSpPr>
        <p:spPr>
          <a:xfrm>
            <a:off x="362079" y="1053407"/>
            <a:ext cx="5843229" cy="5405582"/>
          </a:xfrm>
        </p:spPr>
        <p:txBody>
          <a:bodyPr>
            <a:normAutofit/>
          </a:bodyPr>
          <a:lstStyle/>
          <a:p>
            <a:endParaRPr lang="en-150" sz="1600" dirty="0"/>
          </a:p>
          <a:p>
            <a:endParaRPr lang="en-150" sz="1600" dirty="0"/>
          </a:p>
          <a:p>
            <a:pPr>
              <a:defRPr sz="1600"/>
            </a:pPr>
            <a:r>
              <a:rPr lang="es-ES" dirty="0"/>
              <a:t>La comparación de las dos mentalidades muestra lo importante que es una </a:t>
            </a:r>
            <a:r>
              <a:rPr lang="es-ES" b="1" dirty="0"/>
              <a:t>mentalidad de crecimiento</a:t>
            </a:r>
            <a:r>
              <a:rPr lang="es-ES" dirty="0"/>
              <a:t> para el desarrollo personal. Va a ayudar a las personas a seguir aprendiendo y mejorando en cada etapa de la vida. Esto es especialmente importante para el </a:t>
            </a:r>
            <a:r>
              <a:rPr lang="es-ES" b="1" dirty="0"/>
              <a:t>aprendizaje continuo,</a:t>
            </a:r>
            <a:r>
              <a:rPr lang="es-ES" dirty="0"/>
              <a:t> que es el principal objetivo del </a:t>
            </a:r>
            <a:r>
              <a:rPr lang="es-ES" b="1" dirty="0"/>
              <a:t>proyecto HERA.</a:t>
            </a:r>
            <a:r>
              <a:rPr lang="es-ES" dirty="0"/>
              <a:t> Creer que las habilidades y destrezas pueden crecer con el esfuerzo fomenta el aprendizaje, la mejora y la participación activa a lo largo de la vida.</a:t>
            </a:r>
          </a:p>
          <a:p>
            <a:endParaRPr lang="es-ES" dirty="0"/>
          </a:p>
          <a:p>
            <a:pPr>
              <a:defRPr sz="1600"/>
            </a:pPr>
            <a:r>
              <a:rPr lang="es-ES" dirty="0"/>
              <a:t>¿Con cuál te identificas? </a:t>
            </a:r>
            <a:r>
              <a:rPr lang="es-ES" b="1" dirty="0"/>
              <a:t>Analízate</a:t>
            </a:r>
            <a:r>
              <a:rPr lang="es-ES" dirty="0"/>
              <a:t> y </a:t>
            </a:r>
            <a:r>
              <a:rPr lang="es-ES" b="1" dirty="0"/>
              <a:t>elije</a:t>
            </a:r>
            <a:r>
              <a:rPr lang="es-ES" dirty="0"/>
              <a:t> con el que te identifiques en más aspectos y piensa en </a:t>
            </a:r>
            <a:r>
              <a:rPr lang="es-ES" b="1" dirty="0"/>
              <a:t>ejemplos de tu propia vida</a:t>
            </a:r>
            <a:r>
              <a:rPr lang="es-ES" dirty="0"/>
              <a:t> que corroboren tu elección</a:t>
            </a:r>
            <a:r>
              <a:rPr lang="en-US" sz="1600" dirty="0"/>
              <a:t>.</a:t>
            </a:r>
            <a:endParaRPr lang="en-GB" sz="1600" dirty="0"/>
          </a:p>
          <a:p>
            <a:endParaRPr lang="el-GR" dirty="0"/>
          </a:p>
        </p:txBody>
      </p:sp>
      <p:sp>
        <p:nvSpPr>
          <p:cNvPr id="13" name="Text Placeholder 3">
            <a:extLst>
              <a:ext uri="{FF2B5EF4-FFF2-40B4-BE49-F238E27FC236}">
                <a16:creationId xmlns:a16="http://schemas.microsoft.com/office/drawing/2014/main" id="{458BB497-2922-4BB2-B23E-8303CA4FFE8C}"/>
              </a:ext>
            </a:extLst>
          </p:cNvPr>
          <p:cNvSpPr>
            <a:spLocks noGrp="1"/>
          </p:cNvSpPr>
          <p:nvPr>
            <p:ph type="body" sz="quarter" idx="14"/>
          </p:nvPr>
        </p:nvSpPr>
        <p:spPr>
          <a:xfrm>
            <a:off x="6799811" y="1053407"/>
            <a:ext cx="5030110" cy="5405582"/>
          </a:xfrm>
        </p:spPr>
        <p:txBody>
          <a:bodyPr/>
          <a:lstStyle/>
          <a:p>
            <a:endParaRPr lang="en-US" dirty="0"/>
          </a:p>
        </p:txBody>
      </p:sp>
      <p:graphicFrame>
        <p:nvGraphicFramePr>
          <p:cNvPr id="6" name="Table 5">
            <a:extLst>
              <a:ext uri="{FF2B5EF4-FFF2-40B4-BE49-F238E27FC236}">
                <a16:creationId xmlns:a16="http://schemas.microsoft.com/office/drawing/2014/main" id="{40B3F48C-E4A2-324B-3A69-D7329B0E9F22}"/>
              </a:ext>
            </a:extLst>
          </p:cNvPr>
          <p:cNvGraphicFramePr>
            <a:graphicFrameLocks noGrp="1"/>
          </p:cNvGraphicFramePr>
          <p:nvPr>
            <p:extLst>
              <p:ext uri="{D42A27DB-BD31-4B8C-83A1-F6EECF244321}">
                <p14:modId xmlns:p14="http://schemas.microsoft.com/office/powerpoint/2010/main" val="310577690"/>
              </p:ext>
            </p:extLst>
          </p:nvPr>
        </p:nvGraphicFramePr>
        <p:xfrm>
          <a:off x="6735029" y="1053407"/>
          <a:ext cx="5281950" cy="5533605"/>
        </p:xfrm>
        <a:graphic>
          <a:graphicData uri="http://schemas.openxmlformats.org/drawingml/2006/table">
            <a:tbl>
              <a:tblPr firstRow="1" bandRow="1">
                <a:tableStyleId>{5C22544A-7EE6-4342-B048-85BDC9FD1C3A}</a:tableStyleId>
              </a:tblPr>
              <a:tblGrid>
                <a:gridCol w="2633418">
                  <a:extLst>
                    <a:ext uri="{9D8B030D-6E8A-4147-A177-3AD203B41FA5}">
                      <a16:colId xmlns:a16="http://schemas.microsoft.com/office/drawing/2014/main" val="1339967300"/>
                    </a:ext>
                  </a:extLst>
                </a:gridCol>
                <a:gridCol w="2648532">
                  <a:extLst>
                    <a:ext uri="{9D8B030D-6E8A-4147-A177-3AD203B41FA5}">
                      <a16:colId xmlns:a16="http://schemas.microsoft.com/office/drawing/2014/main" val="1397491081"/>
                    </a:ext>
                  </a:extLst>
                </a:gridCol>
              </a:tblGrid>
              <a:tr h="499951">
                <a:tc>
                  <a:txBody>
                    <a:bodyPr/>
                    <a:lstStyle/>
                    <a:p>
                      <a:pPr algn="ctr"/>
                      <a:r>
                        <a:rPr lang="en-US" sz="1600" dirty="0" err="1">
                          <a:latin typeface="+mj-lt"/>
                        </a:rPr>
                        <a:t>Mentalidad</a:t>
                      </a:r>
                      <a:r>
                        <a:rPr lang="en-US" sz="1600" dirty="0">
                          <a:latin typeface="+mj-lt"/>
                        </a:rPr>
                        <a:t> </a:t>
                      </a:r>
                      <a:r>
                        <a:rPr lang="en-US" sz="1600" dirty="0" err="1">
                          <a:latin typeface="+mj-lt"/>
                        </a:rPr>
                        <a:t>fija</a:t>
                      </a:r>
                      <a:endParaRPr lang="el-GR" sz="1600" dirty="0">
                        <a:latin typeface="+mj-lt"/>
                      </a:endParaRPr>
                    </a:p>
                  </a:txBody>
                  <a:tcPr>
                    <a:solidFill>
                      <a:srgbClr val="E95426"/>
                    </a:solidFill>
                  </a:tcPr>
                </a:tc>
                <a:tc>
                  <a:txBody>
                    <a:bodyPr/>
                    <a:lstStyle/>
                    <a:p>
                      <a:pPr algn="ctr"/>
                      <a:r>
                        <a:rPr lang="en-US" sz="1600" dirty="0" err="1">
                          <a:latin typeface="+mj-lt"/>
                        </a:rPr>
                        <a:t>Mentalidad</a:t>
                      </a:r>
                      <a:r>
                        <a:rPr lang="en-US" sz="1600" dirty="0">
                          <a:latin typeface="+mj-lt"/>
                        </a:rPr>
                        <a:t> de </a:t>
                      </a:r>
                      <a:r>
                        <a:rPr lang="en-US" sz="1600" dirty="0" err="1">
                          <a:latin typeface="+mj-lt"/>
                        </a:rPr>
                        <a:t>crecimiento</a:t>
                      </a:r>
                      <a:endParaRPr lang="el-GR" sz="1600" dirty="0">
                        <a:latin typeface="+mj-lt"/>
                      </a:endParaRPr>
                    </a:p>
                  </a:txBody>
                  <a:tcPr>
                    <a:solidFill>
                      <a:srgbClr val="E95426"/>
                    </a:solidFill>
                  </a:tcPr>
                </a:tc>
                <a:extLst>
                  <a:ext uri="{0D108BD9-81ED-4DB2-BD59-A6C34878D82A}">
                    <a16:rowId xmlns:a16="http://schemas.microsoft.com/office/drawing/2014/main" val="2207417163"/>
                  </a:ext>
                </a:extLst>
              </a:tr>
              <a:tr h="1275778">
                <a:tc>
                  <a:txBody>
                    <a:bodyPr/>
                    <a:lstStyle/>
                    <a:p>
                      <a:pPr marL="285750" indent="-285750" algn="l">
                        <a:buFont typeface="Arial" panose="020B0604020202020204" pitchFamily="34" charset="0"/>
                        <a:buChar char="•"/>
                      </a:pPr>
                      <a:r>
                        <a:rPr lang="es-ES" sz="1600" dirty="0">
                          <a:solidFill>
                            <a:schemeClr val="bg1"/>
                          </a:solidFill>
                          <a:latin typeface="+mj-lt"/>
                        </a:rPr>
                        <a:t>Cree que las habilidades y la inteligencia son fijas</a:t>
                      </a:r>
                      <a:r>
                        <a:rPr lang="en-US" sz="1600" dirty="0">
                          <a:solidFill>
                            <a:schemeClr val="bg1"/>
                          </a:solidFill>
                          <a:latin typeface="+mj-lt"/>
                        </a:rPr>
                        <a:t>.</a:t>
                      </a:r>
                    </a:p>
                    <a:p>
                      <a:pPr marL="285750" indent="-285750" algn="l">
                        <a:buFont typeface="Arial" panose="020B0604020202020204" pitchFamily="34" charset="0"/>
                        <a:buChar char="•"/>
                      </a:pPr>
                      <a:endParaRPr lang="el-GR" sz="1600" dirty="0">
                        <a:solidFill>
                          <a:schemeClr val="bg1"/>
                        </a:solidFill>
                        <a:latin typeface="+mj-lt"/>
                      </a:endParaRPr>
                    </a:p>
                  </a:txBody>
                  <a:tcPr>
                    <a:solidFill>
                      <a:srgbClr val="E280AC"/>
                    </a:solidFill>
                  </a:tcPr>
                </a:tc>
                <a:tc>
                  <a:txBody>
                    <a:bodyPr/>
                    <a:lstStyle/>
                    <a:p>
                      <a:pPr marL="285750" indent="-285750" algn="l">
                        <a:buFont typeface="Arial" panose="020B0604020202020204" pitchFamily="34" charset="0"/>
                        <a:buChar char="•"/>
                      </a:pPr>
                      <a:r>
                        <a:rPr lang="es-ES" sz="1600" dirty="0">
                          <a:solidFill>
                            <a:schemeClr val="bg1"/>
                          </a:solidFill>
                          <a:latin typeface="+mj-lt"/>
                        </a:rPr>
                        <a:t>Cree que las habilidades se pueden desarrollar a través del esfuerzo y el aprendizaje</a:t>
                      </a:r>
                      <a:r>
                        <a:rPr lang="en-US" sz="1600" dirty="0">
                          <a:solidFill>
                            <a:schemeClr val="bg1"/>
                          </a:solidFill>
                          <a:latin typeface="+mj-lt"/>
                        </a:rPr>
                        <a:t>.</a:t>
                      </a:r>
                    </a:p>
                    <a:p>
                      <a:pPr marL="285750" indent="-285750" algn="l">
                        <a:buFont typeface="Arial" panose="020B0604020202020204" pitchFamily="34" charset="0"/>
                        <a:buChar char="•"/>
                      </a:pPr>
                      <a:endParaRPr lang="el-GR" sz="1600" dirty="0">
                        <a:solidFill>
                          <a:schemeClr val="bg1"/>
                        </a:solidFill>
                        <a:latin typeface="+mj-lt"/>
                      </a:endParaRPr>
                    </a:p>
                  </a:txBody>
                  <a:tcPr>
                    <a:solidFill>
                      <a:srgbClr val="E280AC"/>
                    </a:solidFill>
                  </a:tcPr>
                </a:tc>
                <a:extLst>
                  <a:ext uri="{0D108BD9-81ED-4DB2-BD59-A6C34878D82A}">
                    <a16:rowId xmlns:a16="http://schemas.microsoft.com/office/drawing/2014/main" val="2010190960"/>
                  </a:ext>
                </a:extLst>
              </a:tr>
              <a:tr h="1223618">
                <a:tc>
                  <a:txBody>
                    <a:bodyPr/>
                    <a:lstStyle/>
                    <a:p>
                      <a:pPr marL="285750" indent="-285750" algn="l">
                        <a:buFont typeface="Arial" panose="020B0604020202020204" pitchFamily="34" charset="0"/>
                        <a:buChar char="•"/>
                      </a:pPr>
                      <a:r>
                        <a:rPr lang="es-ES" sz="1600" dirty="0">
                          <a:solidFill>
                            <a:schemeClr val="bg1"/>
                          </a:solidFill>
                          <a:latin typeface="+mj-lt"/>
                        </a:rPr>
                        <a:t>Evita desafíos para prevenir el fracaso</a:t>
                      </a:r>
                      <a:r>
                        <a:rPr lang="en-US" sz="1600" dirty="0">
                          <a:solidFill>
                            <a:schemeClr val="bg1"/>
                          </a:solidFill>
                          <a:latin typeface="+mj-lt"/>
                        </a:rPr>
                        <a:t>.</a:t>
                      </a:r>
                    </a:p>
                    <a:p>
                      <a:pPr marL="285750" indent="-285750" algn="l">
                        <a:buFont typeface="Arial" panose="020B0604020202020204" pitchFamily="34" charset="0"/>
                        <a:buChar char="•"/>
                      </a:pPr>
                      <a:endParaRPr lang="el-GR" sz="1600" dirty="0">
                        <a:solidFill>
                          <a:schemeClr val="bg1"/>
                        </a:solidFill>
                        <a:latin typeface="+mj-lt"/>
                      </a:endParaRPr>
                    </a:p>
                  </a:txBody>
                  <a:tcPr>
                    <a:solidFill>
                      <a:srgbClr val="E280AC"/>
                    </a:solidFill>
                  </a:tcPr>
                </a:tc>
                <a:tc>
                  <a:txBody>
                    <a:bodyPr/>
                    <a:lstStyle/>
                    <a:p>
                      <a:pPr marL="285750" indent="-285750" algn="l">
                        <a:buFont typeface="Arial" panose="020B0604020202020204" pitchFamily="34" charset="0"/>
                        <a:buChar char="•"/>
                      </a:pPr>
                      <a:r>
                        <a:rPr lang="es-ES" sz="1600" dirty="0">
                          <a:solidFill>
                            <a:schemeClr val="bg1"/>
                          </a:solidFill>
                          <a:latin typeface="+mj-lt"/>
                        </a:rPr>
                        <a:t>Acepta los desafíos como oportunidades para mejorar</a:t>
                      </a:r>
                      <a:r>
                        <a:rPr lang="en-US" sz="1600" dirty="0">
                          <a:solidFill>
                            <a:schemeClr val="bg1"/>
                          </a:solidFill>
                          <a:latin typeface="+mj-lt"/>
                        </a:rPr>
                        <a:t>.</a:t>
                      </a:r>
                    </a:p>
                    <a:p>
                      <a:pPr marL="285750" indent="-285750" algn="l">
                        <a:buFont typeface="Arial" panose="020B0604020202020204" pitchFamily="34" charset="0"/>
                        <a:buChar char="•"/>
                      </a:pPr>
                      <a:endParaRPr lang="el-GR" sz="1600" dirty="0">
                        <a:solidFill>
                          <a:schemeClr val="bg1"/>
                        </a:solidFill>
                        <a:latin typeface="+mj-lt"/>
                      </a:endParaRPr>
                    </a:p>
                  </a:txBody>
                  <a:tcPr>
                    <a:solidFill>
                      <a:srgbClr val="E280AC"/>
                    </a:solidFill>
                  </a:tcPr>
                </a:tc>
                <a:extLst>
                  <a:ext uri="{0D108BD9-81ED-4DB2-BD59-A6C34878D82A}">
                    <a16:rowId xmlns:a16="http://schemas.microsoft.com/office/drawing/2014/main" val="3295927434"/>
                  </a:ext>
                </a:extLst>
              </a:tr>
              <a:tr h="1275778">
                <a:tc>
                  <a:txBody>
                    <a:bodyPr/>
                    <a:lstStyle/>
                    <a:p>
                      <a:pPr marL="285750" indent="-285750" algn="l">
                        <a:buFont typeface="Arial" panose="020B0604020202020204" pitchFamily="34" charset="0"/>
                        <a:buChar char="•"/>
                      </a:pPr>
                      <a:r>
                        <a:rPr lang="es-ES" sz="1600" dirty="0">
                          <a:solidFill>
                            <a:schemeClr val="bg1"/>
                          </a:solidFill>
                          <a:latin typeface="+mj-lt"/>
                        </a:rPr>
                        <a:t>Ve los errores como prueba de límites</a:t>
                      </a:r>
                      <a:r>
                        <a:rPr lang="en-US" sz="1600" dirty="0">
                          <a:solidFill>
                            <a:schemeClr val="bg1"/>
                          </a:solidFill>
                          <a:latin typeface="+mj-lt"/>
                        </a:rPr>
                        <a:t>.</a:t>
                      </a:r>
                    </a:p>
                    <a:p>
                      <a:pPr marL="285750" indent="-285750" algn="l">
                        <a:buFont typeface="Arial" panose="020B0604020202020204" pitchFamily="34" charset="0"/>
                        <a:buChar char="•"/>
                      </a:pPr>
                      <a:endParaRPr lang="el-GR" sz="1600" dirty="0">
                        <a:solidFill>
                          <a:schemeClr val="bg1"/>
                        </a:solidFill>
                        <a:latin typeface="+mj-lt"/>
                      </a:endParaRPr>
                    </a:p>
                  </a:txBody>
                  <a:tcPr>
                    <a:solidFill>
                      <a:srgbClr val="E280AC"/>
                    </a:solidFill>
                  </a:tcPr>
                </a:tc>
                <a:tc>
                  <a:txBody>
                    <a:bodyPr/>
                    <a:lstStyle/>
                    <a:p>
                      <a:pPr marL="285750" indent="-285750" algn="l">
                        <a:buFont typeface="Arial" panose="020B0604020202020204" pitchFamily="34" charset="0"/>
                        <a:buChar char="•"/>
                      </a:pPr>
                      <a:r>
                        <a:rPr lang="es-ES" sz="1600" dirty="0">
                          <a:solidFill>
                            <a:schemeClr val="bg1"/>
                          </a:solidFill>
                          <a:latin typeface="+mj-lt"/>
                        </a:rPr>
                        <a:t>Considera los errores como lecciones valiosas</a:t>
                      </a:r>
                      <a:r>
                        <a:rPr lang="en-US" sz="1600" dirty="0">
                          <a:solidFill>
                            <a:schemeClr val="bg1"/>
                          </a:solidFill>
                          <a:latin typeface="+mj-lt"/>
                        </a:rPr>
                        <a:t>.</a:t>
                      </a:r>
                    </a:p>
                    <a:p>
                      <a:pPr marL="285750" indent="-285750" algn="l">
                        <a:buFont typeface="Arial" panose="020B0604020202020204" pitchFamily="34" charset="0"/>
                        <a:buChar char="•"/>
                      </a:pPr>
                      <a:endParaRPr lang="el-GR" sz="1600" dirty="0">
                        <a:solidFill>
                          <a:schemeClr val="bg1"/>
                        </a:solidFill>
                        <a:latin typeface="+mj-lt"/>
                      </a:endParaRPr>
                    </a:p>
                  </a:txBody>
                  <a:tcPr>
                    <a:solidFill>
                      <a:srgbClr val="E280AC"/>
                    </a:solidFill>
                  </a:tcPr>
                </a:tc>
                <a:extLst>
                  <a:ext uri="{0D108BD9-81ED-4DB2-BD59-A6C34878D82A}">
                    <a16:rowId xmlns:a16="http://schemas.microsoft.com/office/drawing/2014/main" val="1433133062"/>
                  </a:ext>
                </a:extLst>
              </a:tr>
              <a:tr h="1223618">
                <a:tc>
                  <a:txBody>
                    <a:bodyPr/>
                    <a:lstStyle/>
                    <a:p>
                      <a:pPr marL="285750" indent="-285750" algn="l">
                        <a:buFont typeface="Arial" panose="020B0604020202020204" pitchFamily="34" charset="0"/>
                        <a:buChar char="•"/>
                      </a:pPr>
                      <a:r>
                        <a:rPr lang="es-ES" sz="1600" noProof="0" dirty="0">
                          <a:solidFill>
                            <a:schemeClr val="bg1"/>
                          </a:solidFill>
                          <a:latin typeface="+mj-lt"/>
                        </a:rPr>
                        <a:t>Se rinde fácilmente cuando se enfrenta a dificultades</a:t>
                      </a:r>
                      <a:r>
                        <a:rPr lang="es-ES" sz="1600" dirty="0">
                          <a:solidFill>
                            <a:schemeClr val="bg1"/>
                          </a:solidFill>
                          <a:latin typeface="+mj-lt"/>
                        </a:rPr>
                        <a:t>.</a:t>
                      </a:r>
                      <a:endParaRPr lang="en-US" sz="1600" dirty="0">
                        <a:solidFill>
                          <a:schemeClr val="bg1"/>
                        </a:solidFill>
                        <a:latin typeface="+mj-lt"/>
                      </a:endParaRPr>
                    </a:p>
                  </a:txBody>
                  <a:tcPr>
                    <a:solidFill>
                      <a:srgbClr val="E280AC"/>
                    </a:solidFill>
                  </a:tcPr>
                </a:tc>
                <a:tc>
                  <a:txBody>
                    <a:bodyPr/>
                    <a:lstStyle/>
                    <a:p>
                      <a:pPr marL="285750" indent="-285750" algn="l">
                        <a:buFont typeface="Arial" panose="020B0604020202020204" pitchFamily="34" charset="0"/>
                        <a:buChar char="•"/>
                      </a:pPr>
                      <a:r>
                        <a:rPr lang="es-ES" sz="1600" noProof="0" dirty="0">
                          <a:solidFill>
                            <a:schemeClr val="bg1"/>
                          </a:solidFill>
                          <a:latin typeface="+mj-lt"/>
                        </a:rPr>
                        <a:t>Persiste aunque haya obstáculos.</a:t>
                      </a:r>
                    </a:p>
                    <a:p>
                      <a:pPr marL="285750" indent="-285750" algn="l">
                        <a:buFont typeface="Arial" panose="020B0604020202020204" pitchFamily="34" charset="0"/>
                        <a:buChar char="•"/>
                      </a:pPr>
                      <a:endParaRPr lang="el-GR" sz="1600" dirty="0">
                        <a:solidFill>
                          <a:schemeClr val="bg1"/>
                        </a:solidFill>
                        <a:latin typeface="+mj-lt"/>
                      </a:endParaRPr>
                    </a:p>
                  </a:txBody>
                  <a:tcPr>
                    <a:solidFill>
                      <a:srgbClr val="E280AC"/>
                    </a:solidFill>
                  </a:tcPr>
                </a:tc>
                <a:extLst>
                  <a:ext uri="{0D108BD9-81ED-4DB2-BD59-A6C34878D82A}">
                    <a16:rowId xmlns:a16="http://schemas.microsoft.com/office/drawing/2014/main" val="337573977"/>
                  </a:ext>
                </a:extLst>
              </a:tr>
            </a:tbl>
          </a:graphicData>
        </a:graphic>
      </p:graphicFrame>
    </p:spTree>
    <p:extLst>
      <p:ext uri="{BB962C8B-B14F-4D97-AF65-F5344CB8AC3E}">
        <p14:creationId xmlns:p14="http://schemas.microsoft.com/office/powerpoint/2010/main" val="2897576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62393-DD56-3560-4197-D4B499DF257A}"/>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43CB6EE-F9A2-FBB6-5F8B-A8FF2DA68EDF}"/>
              </a:ext>
            </a:extLst>
          </p:cNvPr>
          <p:cNvSpPr>
            <a:spLocks noGrp="1"/>
          </p:cNvSpPr>
          <p:nvPr>
            <p:ph type="body" sz="quarter" idx="10"/>
          </p:nvPr>
        </p:nvSpPr>
        <p:spPr>
          <a:xfrm>
            <a:off x="204354" y="177338"/>
            <a:ext cx="11783291" cy="483986"/>
          </a:xfrm>
        </p:spPr>
        <p:txBody>
          <a:bodyPr/>
          <a:lstStyle/>
          <a:p>
            <a:r>
              <a:rPr lang="es-ES" dirty="0"/>
              <a:t>El impacto de las creencias sobre el envejecimiento en el aprendizaje</a:t>
            </a:r>
          </a:p>
        </p:txBody>
      </p:sp>
      <p:sp>
        <p:nvSpPr>
          <p:cNvPr id="3" name="Marcador de Posição do Texto 2">
            <a:extLst>
              <a:ext uri="{FF2B5EF4-FFF2-40B4-BE49-F238E27FC236}">
                <a16:creationId xmlns:a16="http://schemas.microsoft.com/office/drawing/2014/main" id="{3624516F-291C-E169-67D5-5C53346B7B13}"/>
              </a:ext>
            </a:extLst>
          </p:cNvPr>
          <p:cNvSpPr>
            <a:spLocks noGrp="1"/>
          </p:cNvSpPr>
          <p:nvPr>
            <p:ph type="body" sz="quarter" idx="14"/>
          </p:nvPr>
        </p:nvSpPr>
        <p:spPr>
          <a:xfrm>
            <a:off x="359454" y="949257"/>
            <a:ext cx="11086311" cy="5731405"/>
          </a:xfrm>
        </p:spPr>
        <p:txBody>
          <a:bodyPr lIns="91440" tIns="45720" rIns="91440" bIns="45720" anchor="t"/>
          <a:lstStyle/>
          <a:p>
            <a:r>
              <a:rPr lang="es-ES" sz="1800" dirty="0"/>
              <a:t>Las creencias sobre el envejecimiento pueden influir fuertemente en cómo las personas aprenden en diferentes etapas de su vida. Si los individuos dejan que esas creencias les influencien, pueden verse limitadas sus propias oportunidades de crecimiento y aprendizaje</a:t>
            </a:r>
            <a:r>
              <a:rPr lang="en-US" sz="1800" dirty="0"/>
              <a:t>.</a:t>
            </a:r>
          </a:p>
          <a:p>
            <a:endParaRPr lang="en-US" dirty="0"/>
          </a:p>
          <a:p>
            <a:endParaRPr lang="en-150" dirty="0"/>
          </a:p>
          <a:p>
            <a:endParaRPr lang="en-150" dirty="0"/>
          </a:p>
          <a:p>
            <a:endParaRPr lang="en-150" dirty="0"/>
          </a:p>
          <a:p>
            <a:endParaRPr lang="en-150" dirty="0"/>
          </a:p>
          <a:p>
            <a:endParaRPr lang="en-150" dirty="0"/>
          </a:p>
          <a:p>
            <a:endParaRPr lang="en-150" dirty="0"/>
          </a:p>
          <a:p>
            <a:endParaRPr lang="en-150" dirty="0"/>
          </a:p>
          <a:p>
            <a:endParaRPr lang="en-150" dirty="0"/>
          </a:p>
          <a:p>
            <a:r>
              <a:rPr lang="en-US" dirty="0"/>
              <a:t>. </a:t>
            </a:r>
          </a:p>
        </p:txBody>
      </p:sp>
      <p:graphicFrame>
        <p:nvGraphicFramePr>
          <p:cNvPr id="8" name="Diagram 7">
            <a:extLst>
              <a:ext uri="{FF2B5EF4-FFF2-40B4-BE49-F238E27FC236}">
                <a16:creationId xmlns:a16="http://schemas.microsoft.com/office/drawing/2014/main" id="{7CFF089A-5001-3891-1619-1117C53DBCE4}"/>
              </a:ext>
            </a:extLst>
          </p:cNvPr>
          <p:cNvGraphicFramePr/>
          <p:nvPr>
            <p:extLst>
              <p:ext uri="{D42A27DB-BD31-4B8C-83A1-F6EECF244321}">
                <p14:modId xmlns:p14="http://schemas.microsoft.com/office/powerpoint/2010/main" val="1751152179"/>
              </p:ext>
            </p:extLst>
          </p:nvPr>
        </p:nvGraphicFramePr>
        <p:xfrm>
          <a:off x="1529017" y="1738745"/>
          <a:ext cx="7559565" cy="47182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87343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E0EB5-9EBE-D4A2-BEA0-E8E83D451CF8}"/>
            </a:ext>
          </a:extLst>
        </p:cNvPr>
        <p:cNvGrpSpPr/>
        <p:nvPr/>
      </p:nvGrpSpPr>
      <p:grpSpPr>
        <a:xfrm>
          <a:off x="0" y="0"/>
          <a:ext cx="0" cy="0"/>
          <a:chOff x="0" y="0"/>
          <a:chExt cx="0" cy="0"/>
        </a:xfrm>
      </p:grpSpPr>
      <p:sp>
        <p:nvSpPr>
          <p:cNvPr id="9" name="Marcador de Posição do Texto 2">
            <a:extLst>
              <a:ext uri="{FF2B5EF4-FFF2-40B4-BE49-F238E27FC236}">
                <a16:creationId xmlns:a16="http://schemas.microsoft.com/office/drawing/2014/main" id="{79019818-3A34-E12D-9FFC-5FE9869183B4}"/>
              </a:ext>
            </a:extLst>
          </p:cNvPr>
          <p:cNvSpPr>
            <a:spLocks noGrp="1"/>
          </p:cNvSpPr>
          <p:nvPr>
            <p:ph type="body" sz="quarter" idx="13"/>
          </p:nvPr>
        </p:nvSpPr>
        <p:spPr>
          <a:xfrm>
            <a:off x="215899" y="797033"/>
            <a:ext cx="5664200" cy="5405438"/>
          </a:xfrm>
        </p:spPr>
        <p:txBody>
          <a:bodyPr lIns="91440" tIns="45720" rIns="91440" bIns="45720" anchor="t"/>
          <a:lstStyle/>
          <a:p>
            <a:r>
              <a:rPr lang="es-ES" sz="1600" dirty="0">
                <a:ea typeface="+mn-lt"/>
                <a:cs typeface="+mn-lt"/>
              </a:rPr>
              <a:t>La forma en que pensamos sobre el envejecimiento influye en cómo abordamos la vida. Las creencias pueden actuar como un filtro, influyen en cómo vemos los desafíos, cuánto esfuerzo estamos dispuestos a poner y cómo nos sentimos al aprender algo nuevo. Estos pensamientos guían nuestras elecciones y acciones</a:t>
            </a:r>
            <a:r>
              <a:rPr lang="en-US" sz="1600" dirty="0">
                <a:ea typeface="+mn-lt"/>
                <a:cs typeface="+mn-lt"/>
              </a:rPr>
              <a:t>. </a:t>
            </a:r>
            <a:endParaRPr lang="en-US" sz="1600" dirty="0">
              <a:ea typeface="Calibri"/>
              <a:cs typeface="Calibri"/>
            </a:endParaRPr>
          </a:p>
          <a:p>
            <a:endParaRPr lang="en-US" sz="1600" dirty="0"/>
          </a:p>
          <a:p>
            <a:pPr marL="285750" indent="-285750">
              <a:buClr>
                <a:srgbClr val="E95426"/>
              </a:buClr>
              <a:buFont typeface="Wingdings" panose="05000000000000000000" pitchFamily="2" charset="2"/>
              <a:buChar char="§"/>
            </a:pPr>
            <a:r>
              <a:rPr lang="en-US" sz="1600" b="1" dirty="0" err="1"/>
              <a:t>Interpretación</a:t>
            </a:r>
            <a:r>
              <a:rPr lang="en-US" sz="1600" b="1" dirty="0"/>
              <a:t> </a:t>
            </a:r>
            <a:r>
              <a:rPr lang="en-US" sz="1600" b="1" dirty="0" err="1"/>
              <a:t>cognitiva</a:t>
            </a:r>
            <a:r>
              <a:rPr lang="en-US" sz="1600" b="1" dirty="0"/>
              <a:t>:</a:t>
            </a:r>
            <a:endParaRPr lang="en-150" sz="1600" b="1" dirty="0"/>
          </a:p>
          <a:p>
            <a:pPr>
              <a:buClr>
                <a:srgbClr val="E95426"/>
              </a:buClr>
            </a:pPr>
            <a:r>
              <a:rPr lang="es-ES" sz="1600" dirty="0"/>
              <a:t>Las personas interpretan los desafíos en función de sus creencias</a:t>
            </a:r>
            <a:r>
              <a:rPr lang="en-US" sz="1600" dirty="0"/>
              <a:t>.</a:t>
            </a:r>
            <a:endParaRPr lang="en-US" sz="1600" b="1" dirty="0"/>
          </a:p>
          <a:p>
            <a:pPr marL="285750" indent="-285750">
              <a:buClr>
                <a:srgbClr val="E95426"/>
              </a:buClr>
              <a:buFont typeface="Wingdings" panose="05000000000000000000" pitchFamily="2" charset="2"/>
              <a:buChar char="§"/>
            </a:pPr>
            <a:r>
              <a:rPr lang="en-US" sz="1600" b="1" dirty="0" err="1"/>
              <a:t>Motivación</a:t>
            </a:r>
            <a:r>
              <a:rPr lang="en-US" sz="1600" b="1" dirty="0"/>
              <a:t> y </a:t>
            </a:r>
            <a:r>
              <a:rPr lang="en-US" sz="1600" b="1" dirty="0" err="1"/>
              <a:t>esfuerzo</a:t>
            </a:r>
            <a:r>
              <a:rPr lang="en-US" sz="1600" b="1" dirty="0"/>
              <a:t>:</a:t>
            </a:r>
            <a:endParaRPr lang="en-150" sz="1600" b="1" dirty="0"/>
          </a:p>
          <a:p>
            <a:pPr>
              <a:buClr>
                <a:srgbClr val="E95426"/>
              </a:buClr>
            </a:pPr>
            <a:r>
              <a:rPr lang="es-ES" sz="1600" dirty="0"/>
              <a:t>Las creencias condicionan la cantidad de esfuerzo que una persona está dispuesta a poner en el aprendizaje</a:t>
            </a:r>
          </a:p>
          <a:p>
            <a:pPr marL="285750" indent="-285750">
              <a:buClr>
                <a:srgbClr val="E95426"/>
              </a:buClr>
              <a:buFont typeface="Wingdings" panose="05000000000000000000" pitchFamily="2" charset="2"/>
              <a:buChar char="§"/>
            </a:pPr>
            <a:r>
              <a:rPr lang="en-US" sz="1600" b="1" dirty="0"/>
              <a:t>Respuesta </a:t>
            </a:r>
            <a:r>
              <a:rPr lang="en-US" sz="1600" b="1" dirty="0" err="1"/>
              <a:t>emocional</a:t>
            </a:r>
            <a:r>
              <a:rPr lang="en-US" sz="1600" b="1" dirty="0"/>
              <a:t>:</a:t>
            </a:r>
            <a:endParaRPr lang="en-150" sz="1600" b="1" dirty="0"/>
          </a:p>
          <a:p>
            <a:pPr>
              <a:buClr>
                <a:srgbClr val="E95426"/>
              </a:buClr>
            </a:pPr>
            <a:r>
              <a:rPr lang="es-ES" sz="1600" dirty="0"/>
              <a:t>Las creencias negativas pueden desencadenar miedo, ansiedad o frustración cuando la persona se encuentra ante nuevas experiencias de aprendizaje</a:t>
            </a:r>
            <a:r>
              <a:rPr lang="en-US" sz="1600" dirty="0"/>
              <a:t>.</a:t>
            </a:r>
          </a:p>
          <a:p>
            <a:pPr marL="285750" indent="-285750">
              <a:buClr>
                <a:srgbClr val="E95426"/>
              </a:buClr>
              <a:buFont typeface="Wingdings" panose="05000000000000000000" pitchFamily="2" charset="2"/>
              <a:buChar char="§"/>
            </a:pPr>
            <a:r>
              <a:rPr lang="en-US" sz="1600" b="1" dirty="0" err="1"/>
              <a:t>Elecciones</a:t>
            </a:r>
            <a:r>
              <a:rPr lang="en-US" sz="1600" b="1" dirty="0"/>
              <a:t> de </a:t>
            </a:r>
            <a:r>
              <a:rPr lang="en-US" sz="1600" b="1" dirty="0" err="1"/>
              <a:t>comportamiento</a:t>
            </a:r>
            <a:r>
              <a:rPr lang="en-US" sz="1600" b="1" dirty="0"/>
              <a:t>:</a:t>
            </a:r>
            <a:endParaRPr lang="en-150" sz="1600" b="1" dirty="0"/>
          </a:p>
          <a:p>
            <a:pPr>
              <a:buClr>
                <a:srgbClr val="E95426"/>
              </a:buClr>
            </a:pPr>
            <a:r>
              <a:rPr lang="es-ES" sz="1600" dirty="0"/>
              <a:t>Las creencias afectan las actividades en las que elegimos participar</a:t>
            </a:r>
            <a:r>
              <a:rPr lang="en-US" sz="1600" dirty="0"/>
              <a:t>.</a:t>
            </a:r>
            <a:endParaRPr lang="en-150" sz="1600" dirty="0"/>
          </a:p>
          <a:p>
            <a:pPr marL="285750" indent="-285750">
              <a:buClr>
                <a:srgbClr val="E95426"/>
              </a:buClr>
              <a:buFont typeface="Wingdings" panose="05000000000000000000" pitchFamily="2" charset="2"/>
              <a:buChar char="§"/>
            </a:pPr>
            <a:r>
              <a:rPr lang="en-US" sz="1600" b="1" dirty="0" err="1"/>
              <a:t>Ciclo</a:t>
            </a:r>
            <a:r>
              <a:rPr lang="en-US" sz="1600" b="1" dirty="0"/>
              <a:t> de </a:t>
            </a:r>
            <a:r>
              <a:rPr lang="en-US" sz="1600" b="1" dirty="0" err="1"/>
              <a:t>refuerzo</a:t>
            </a:r>
            <a:r>
              <a:rPr lang="en-150" sz="1600" b="1" dirty="0"/>
              <a:t>:</a:t>
            </a:r>
          </a:p>
          <a:p>
            <a:pPr>
              <a:buClr>
                <a:srgbClr val="E95426"/>
              </a:buClr>
            </a:pPr>
            <a:r>
              <a:rPr lang="es-ES" sz="1600" dirty="0"/>
              <a:t>Los éxitos y fracasos refuerzan las creencias existentes</a:t>
            </a:r>
            <a:r>
              <a:rPr lang="en-US" sz="1600" dirty="0"/>
              <a:t>.</a:t>
            </a:r>
            <a:endParaRPr lang="en-US" sz="1600" b="1" dirty="0"/>
          </a:p>
        </p:txBody>
      </p:sp>
      <p:sp>
        <p:nvSpPr>
          <p:cNvPr id="2" name="Marcador de Posição do Texto 1">
            <a:extLst>
              <a:ext uri="{FF2B5EF4-FFF2-40B4-BE49-F238E27FC236}">
                <a16:creationId xmlns:a16="http://schemas.microsoft.com/office/drawing/2014/main" id="{D816F8F8-790B-CACF-0BB0-A491D6B67CF3}"/>
              </a:ext>
            </a:extLst>
          </p:cNvPr>
          <p:cNvSpPr>
            <a:spLocks noGrp="1"/>
          </p:cNvSpPr>
          <p:nvPr>
            <p:ph type="body" sz="quarter" idx="11"/>
          </p:nvPr>
        </p:nvSpPr>
        <p:spPr>
          <a:xfrm>
            <a:off x="525991" y="193191"/>
            <a:ext cx="5354108" cy="800395"/>
          </a:xfrm>
        </p:spPr>
        <p:txBody>
          <a:bodyPr>
            <a:normAutofit/>
          </a:bodyPr>
          <a:lstStyle/>
          <a:p>
            <a:r>
              <a:rPr lang="es-ES" dirty="0">
                <a:solidFill>
                  <a:srgbClr val="E64424"/>
                </a:solidFill>
              </a:rPr>
              <a:t>Impacto negativo</a:t>
            </a:r>
          </a:p>
        </p:txBody>
      </p:sp>
    </p:spTree>
    <p:extLst>
      <p:ext uri="{BB962C8B-B14F-4D97-AF65-F5344CB8AC3E}">
        <p14:creationId xmlns:p14="http://schemas.microsoft.com/office/powerpoint/2010/main" val="3813559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2A4C6-0D53-D03A-B3BB-36A7A561D87A}"/>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8B560FAB-D81A-A80E-9A3D-20504B63D8F0}"/>
              </a:ext>
            </a:extLst>
          </p:cNvPr>
          <p:cNvSpPr>
            <a:spLocks noGrp="1"/>
          </p:cNvSpPr>
          <p:nvPr>
            <p:ph type="body" sz="quarter" idx="14"/>
          </p:nvPr>
        </p:nvSpPr>
        <p:spPr>
          <a:xfrm>
            <a:off x="6492163" y="1067136"/>
            <a:ext cx="5614204" cy="5405582"/>
          </a:xfrm>
        </p:spPr>
        <p:txBody>
          <a:bodyPr/>
          <a:lstStyle/>
          <a:p>
            <a:r>
              <a:rPr lang="es-ES" sz="1600" dirty="0"/>
              <a:t>Es importante reconocer que el cerebro sigue siendo capaz de aprender y adaptarse a lo largo de la vida. Comprender esto ayuda al compromiso, la persistencia y la voluntad de obtener nuevos conocimientos. Tales creencias influyen positivamente en los resultados del aprendizaje, la participación y el crecimiento personal durante la vida. Al conocer el papel de las creencias sobre el envejecimiento, los educadores y los estudiantes pueden desarrollar estrategias que promuevan el aprendizaje continuo a cualquier edad.</a:t>
            </a:r>
            <a:endParaRPr lang="en-GB" dirty="0">
              <a:latin typeface="+mn-lt"/>
            </a:endParaRPr>
          </a:p>
          <a:p>
            <a:endParaRPr lang="en-GB" dirty="0"/>
          </a:p>
        </p:txBody>
      </p:sp>
      <p:graphicFrame>
        <p:nvGraphicFramePr>
          <p:cNvPr id="15" name="Diagram 3">
            <a:extLst>
              <a:ext uri="{FF2B5EF4-FFF2-40B4-BE49-F238E27FC236}">
                <a16:creationId xmlns:a16="http://schemas.microsoft.com/office/drawing/2014/main" id="{FEA085C1-3A85-7F7B-E3C7-8C8DF534C03D}"/>
              </a:ext>
            </a:extLst>
          </p:cNvPr>
          <p:cNvGraphicFramePr/>
          <p:nvPr>
            <p:extLst>
              <p:ext uri="{D42A27DB-BD31-4B8C-83A1-F6EECF244321}">
                <p14:modId xmlns:p14="http://schemas.microsoft.com/office/powerpoint/2010/main" val="238125906"/>
              </p:ext>
            </p:extLst>
          </p:nvPr>
        </p:nvGraphicFramePr>
        <p:xfrm>
          <a:off x="5880099" y="2554752"/>
          <a:ext cx="6592900" cy="46143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TextBox 24">
            <a:extLst>
              <a:ext uri="{FF2B5EF4-FFF2-40B4-BE49-F238E27FC236}">
                <a16:creationId xmlns:a16="http://schemas.microsoft.com/office/drawing/2014/main" id="{5BA168E1-4EE5-C1E1-D757-22E4C971B06E}"/>
              </a:ext>
            </a:extLst>
          </p:cNvPr>
          <p:cNvSpPr txBox="1"/>
          <p:nvPr/>
        </p:nvSpPr>
        <p:spPr>
          <a:xfrm>
            <a:off x="9588520" y="4696597"/>
            <a:ext cx="2517847" cy="1077218"/>
          </a:xfrm>
          <a:prstGeom prst="rect">
            <a:avLst/>
          </a:prstGeom>
          <a:noFill/>
        </p:spPr>
        <p:txBody>
          <a:bodyPr wrap="square" rtlCol="0">
            <a:spAutoFit/>
          </a:bodyPr>
          <a:lstStyle/>
          <a:p>
            <a:pPr lvl="0"/>
            <a:r>
              <a:rPr lang="es-ES" sz="1600" b="1" dirty="0">
                <a:solidFill>
                  <a:schemeClr val="bg1"/>
                </a:solidFill>
              </a:rPr>
              <a:t>Reconocer que el cerebro sigue aprendiendo a adaptarse a lo largo de la vida</a:t>
            </a:r>
          </a:p>
        </p:txBody>
      </p:sp>
      <p:sp>
        <p:nvSpPr>
          <p:cNvPr id="2" name="Marcador de Posição do Texto 1">
            <a:extLst>
              <a:ext uri="{FF2B5EF4-FFF2-40B4-BE49-F238E27FC236}">
                <a16:creationId xmlns:a16="http://schemas.microsoft.com/office/drawing/2014/main" id="{3726A1D3-6CF0-5805-430F-9027DAC2DA2E}"/>
              </a:ext>
            </a:extLst>
          </p:cNvPr>
          <p:cNvSpPr>
            <a:spLocks noGrp="1"/>
          </p:cNvSpPr>
          <p:nvPr>
            <p:ph type="body" sz="quarter" idx="11"/>
          </p:nvPr>
        </p:nvSpPr>
        <p:spPr>
          <a:xfrm>
            <a:off x="6646729" y="193191"/>
            <a:ext cx="3668045" cy="800395"/>
          </a:xfrm>
        </p:spPr>
        <p:txBody>
          <a:bodyPr>
            <a:normAutofit fontScale="92500" lnSpcReduction="20000"/>
          </a:bodyPr>
          <a:lstStyle/>
          <a:p>
            <a:r>
              <a:rPr lang="es-ES" dirty="0" err="1">
                <a:solidFill>
                  <a:schemeClr val="bg1"/>
                </a:solidFill>
              </a:rPr>
              <a:t>Centrandose</a:t>
            </a:r>
            <a:r>
              <a:rPr lang="es-ES" dirty="0">
                <a:solidFill>
                  <a:schemeClr val="bg1"/>
                </a:solidFill>
              </a:rPr>
              <a:t> en lo positivo</a:t>
            </a:r>
          </a:p>
        </p:txBody>
      </p:sp>
    </p:spTree>
    <p:extLst>
      <p:ext uri="{BB962C8B-B14F-4D97-AF65-F5344CB8AC3E}">
        <p14:creationId xmlns:p14="http://schemas.microsoft.com/office/powerpoint/2010/main" val="1546713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2128F-07B1-DEA4-0F70-313BE7BE062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B444470-A6E5-85C8-D18B-3B80636F7087}"/>
              </a:ext>
            </a:extLst>
          </p:cNvPr>
          <p:cNvSpPr>
            <a:spLocks noGrp="1"/>
          </p:cNvSpPr>
          <p:nvPr>
            <p:ph type="body" sz="quarter" idx="10"/>
          </p:nvPr>
        </p:nvSpPr>
        <p:spPr>
          <a:xfrm>
            <a:off x="432261" y="3142210"/>
            <a:ext cx="7916980" cy="1762299"/>
          </a:xfrm>
        </p:spPr>
        <p:txBody>
          <a:bodyPr/>
          <a:lstStyle/>
          <a:p>
            <a:r>
              <a:rPr lang="en-GB" dirty="0"/>
              <a:t>UNIDAD</a:t>
            </a:r>
            <a:r>
              <a:rPr lang="en-GB" noProof="0" dirty="0"/>
              <a:t> 1.2: </a:t>
            </a:r>
            <a:r>
              <a:rPr lang="es-ES" dirty="0"/>
              <a:t>Aprendizaje continuo a todas las edades</a:t>
            </a:r>
          </a:p>
        </p:txBody>
      </p:sp>
    </p:spTree>
    <p:extLst>
      <p:ext uri="{BB962C8B-B14F-4D97-AF65-F5344CB8AC3E}">
        <p14:creationId xmlns:p14="http://schemas.microsoft.com/office/powerpoint/2010/main" val="3565469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5F4F8-3545-51EE-033A-987D31FC8646}"/>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D5EB91D3-365A-41F3-154A-4B2DDA6D8972}"/>
              </a:ext>
            </a:extLst>
          </p:cNvPr>
          <p:cNvSpPr>
            <a:spLocks noGrp="1"/>
          </p:cNvSpPr>
          <p:nvPr>
            <p:ph type="body" sz="quarter" idx="10"/>
          </p:nvPr>
        </p:nvSpPr>
        <p:spPr>
          <a:xfrm>
            <a:off x="145975" y="185123"/>
            <a:ext cx="6647931" cy="483986"/>
          </a:xfrm>
        </p:spPr>
        <p:txBody>
          <a:bodyPr/>
          <a:lstStyle/>
          <a:p>
            <a:r>
              <a:rPr lang="en-US" dirty="0" err="1"/>
              <a:t>Beneficios</a:t>
            </a:r>
            <a:r>
              <a:rPr lang="en-US" dirty="0"/>
              <a:t> del </a:t>
            </a:r>
            <a:r>
              <a:rPr lang="en-US" dirty="0" err="1"/>
              <a:t>aprendizaje</a:t>
            </a:r>
            <a:r>
              <a:rPr lang="en-US" dirty="0"/>
              <a:t> continuo</a:t>
            </a:r>
          </a:p>
          <a:p>
            <a:endParaRPr lang="en-US" dirty="0"/>
          </a:p>
          <a:p>
            <a:r>
              <a:rPr lang="en-GB" dirty="0"/>
              <a:t> </a:t>
            </a:r>
          </a:p>
          <a:p>
            <a:endParaRPr lang="en-GB" dirty="0"/>
          </a:p>
        </p:txBody>
      </p:sp>
      <p:sp>
        <p:nvSpPr>
          <p:cNvPr id="3" name="Marcador de Posição do Texto 2">
            <a:extLst>
              <a:ext uri="{FF2B5EF4-FFF2-40B4-BE49-F238E27FC236}">
                <a16:creationId xmlns:a16="http://schemas.microsoft.com/office/drawing/2014/main" id="{84F1BF4C-449C-C1FF-2D58-673B25740BF8}"/>
              </a:ext>
            </a:extLst>
          </p:cNvPr>
          <p:cNvSpPr>
            <a:spLocks noGrp="1"/>
          </p:cNvSpPr>
          <p:nvPr>
            <p:ph type="body" sz="quarter" idx="11"/>
          </p:nvPr>
        </p:nvSpPr>
        <p:spPr>
          <a:xfrm>
            <a:off x="145976" y="1116784"/>
            <a:ext cx="6548172" cy="5305861"/>
          </a:xfrm>
        </p:spPr>
        <p:txBody>
          <a:bodyPr/>
          <a:lstStyle/>
          <a:p>
            <a:pPr>
              <a:buClr>
                <a:srgbClr val="E64424"/>
              </a:buClr>
              <a:buFont typeface="Wingdings" panose="05000000000000000000" pitchFamily="2" charset="2"/>
              <a:buChar char="§"/>
            </a:pPr>
            <a:r>
              <a:rPr lang="es-ES" sz="2400" dirty="0"/>
              <a:t>Mejora tu salud mental: el cerebro está activo, y se reduce el riesgo de deterioro cognitivo y demencia</a:t>
            </a:r>
          </a:p>
          <a:p>
            <a:pPr>
              <a:buClr>
                <a:srgbClr val="E64424"/>
              </a:buClr>
              <a:buFont typeface="Wingdings" panose="05000000000000000000" pitchFamily="2" charset="2"/>
              <a:buChar char="§"/>
            </a:pPr>
            <a:r>
              <a:rPr lang="es-ES" sz="2400" dirty="0"/>
              <a:t>Mejora tu memoria y tus habilidades para resolver problemas</a:t>
            </a:r>
          </a:p>
          <a:p>
            <a:pPr>
              <a:buClr>
                <a:srgbClr val="E64424"/>
              </a:buClr>
              <a:buFont typeface="Wingdings" panose="05000000000000000000" pitchFamily="2" charset="2"/>
              <a:buChar char="§"/>
            </a:pPr>
            <a:r>
              <a:rPr lang="es-ES" sz="2400" dirty="0"/>
              <a:t>Vas a entender mejor el mundo que te rodea</a:t>
            </a:r>
          </a:p>
          <a:p>
            <a:pPr>
              <a:buClr>
                <a:srgbClr val="E64424"/>
              </a:buClr>
              <a:buFont typeface="Wingdings" panose="05000000000000000000" pitchFamily="2" charset="2"/>
              <a:buChar char="§"/>
            </a:pPr>
            <a:r>
              <a:rPr lang="es-ES" sz="2400" dirty="0"/>
              <a:t>Tu confianza y autoestima van a crecer</a:t>
            </a:r>
          </a:p>
          <a:p>
            <a:pPr>
              <a:buClr>
                <a:srgbClr val="E64424"/>
              </a:buClr>
              <a:buFont typeface="Wingdings" panose="05000000000000000000" pitchFamily="2" charset="2"/>
              <a:buChar char="§"/>
            </a:pPr>
            <a:r>
              <a:rPr lang="es-ES" sz="2400" noProof="0" dirty="0"/>
              <a:t>Promueve tu envejecimiento activo</a:t>
            </a:r>
          </a:p>
          <a:p>
            <a:pPr>
              <a:buClr>
                <a:srgbClr val="E64424"/>
              </a:buClr>
            </a:pPr>
            <a:r>
              <a:rPr lang="es-ES" sz="2400" dirty="0"/>
              <a:t>Combate la depresión y la soledad proporcionando un propósito</a:t>
            </a:r>
          </a:p>
        </p:txBody>
      </p:sp>
      <p:pic>
        <p:nvPicPr>
          <p:cNvPr id="8" name="Marcador de Posição da Imagem 7">
            <a:extLst>
              <a:ext uri="{FF2B5EF4-FFF2-40B4-BE49-F238E27FC236}">
                <a16:creationId xmlns:a16="http://schemas.microsoft.com/office/drawing/2014/main" id="{EAEB92DE-E598-5BC7-65FA-271945B16C6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9919" r="29919"/>
          <a:stretch/>
        </p:blipFill>
        <p:spPr>
          <a:xfrm>
            <a:off x="6968836" y="0"/>
            <a:ext cx="5223164" cy="6858000"/>
          </a:xfrm>
        </p:spPr>
      </p:pic>
    </p:spTree>
    <p:extLst>
      <p:ext uri="{BB962C8B-B14F-4D97-AF65-F5344CB8AC3E}">
        <p14:creationId xmlns:p14="http://schemas.microsoft.com/office/powerpoint/2010/main" val="2369093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3D927-1AE9-72F6-D651-54B5FD887541}"/>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06B7915A-4639-F9DC-6695-73932772B0F1}"/>
              </a:ext>
            </a:extLst>
          </p:cNvPr>
          <p:cNvSpPr>
            <a:spLocks noGrp="1"/>
          </p:cNvSpPr>
          <p:nvPr>
            <p:ph type="body" sz="quarter" idx="10"/>
          </p:nvPr>
        </p:nvSpPr>
        <p:spPr>
          <a:xfrm>
            <a:off x="145975" y="185123"/>
            <a:ext cx="6510071" cy="483986"/>
          </a:xfrm>
        </p:spPr>
        <p:txBody>
          <a:bodyPr/>
          <a:lstStyle/>
          <a:p>
            <a:r>
              <a:rPr lang="en-US" dirty="0" err="1"/>
              <a:t>Beneficios</a:t>
            </a:r>
            <a:r>
              <a:rPr lang="en-US" dirty="0"/>
              <a:t> del </a:t>
            </a:r>
            <a:r>
              <a:rPr lang="en-US" dirty="0" err="1"/>
              <a:t>aprendizaje</a:t>
            </a:r>
            <a:r>
              <a:rPr lang="en-US" dirty="0"/>
              <a:t> continuo</a:t>
            </a:r>
          </a:p>
          <a:p>
            <a:endParaRPr lang="en-US" dirty="0"/>
          </a:p>
          <a:p>
            <a:r>
              <a:rPr lang="en-GB" dirty="0"/>
              <a:t> </a:t>
            </a:r>
          </a:p>
          <a:p>
            <a:endParaRPr lang="en-GB" dirty="0"/>
          </a:p>
        </p:txBody>
      </p:sp>
      <p:sp>
        <p:nvSpPr>
          <p:cNvPr id="3" name="Marcador de Posição do Texto 2">
            <a:extLst>
              <a:ext uri="{FF2B5EF4-FFF2-40B4-BE49-F238E27FC236}">
                <a16:creationId xmlns:a16="http://schemas.microsoft.com/office/drawing/2014/main" id="{EC36FD93-0E7E-E1A1-23C1-E1B30798F91B}"/>
              </a:ext>
            </a:extLst>
          </p:cNvPr>
          <p:cNvSpPr>
            <a:spLocks noGrp="1"/>
          </p:cNvSpPr>
          <p:nvPr>
            <p:ph type="body" sz="quarter" idx="11"/>
          </p:nvPr>
        </p:nvSpPr>
        <p:spPr>
          <a:xfrm>
            <a:off x="230957" y="836197"/>
            <a:ext cx="6510072" cy="5305861"/>
          </a:xfrm>
        </p:spPr>
        <p:txBody>
          <a:bodyPr/>
          <a:lstStyle/>
          <a:p>
            <a:pPr>
              <a:buClr>
                <a:srgbClr val="E64424"/>
              </a:buClr>
              <a:buFont typeface="Wingdings" panose="05000000000000000000" pitchFamily="2" charset="2"/>
              <a:buChar char="§"/>
            </a:pPr>
            <a:r>
              <a:rPr lang="es-ES" sz="2400" dirty="0"/>
              <a:t>Este aprendizaje te permite participar más activamente en la sociedad</a:t>
            </a:r>
          </a:p>
          <a:p>
            <a:pPr>
              <a:buClr>
                <a:srgbClr val="E64424"/>
              </a:buClr>
              <a:buFont typeface="Wingdings" panose="05000000000000000000" pitchFamily="2" charset="2"/>
              <a:buChar char="§"/>
            </a:pPr>
            <a:r>
              <a:rPr lang="es-ES" sz="2400" dirty="0"/>
              <a:t>Demostrar un amor por el aprendizaje inspira a las generaciones más jóvenes a valorar la educación</a:t>
            </a:r>
          </a:p>
          <a:p>
            <a:pPr>
              <a:buClr>
                <a:srgbClr val="E64424"/>
              </a:buClr>
              <a:buFont typeface="Wingdings" panose="05000000000000000000" pitchFamily="2" charset="2"/>
              <a:buChar char="§"/>
            </a:pPr>
            <a:r>
              <a:rPr lang="es-ES" sz="2400" dirty="0"/>
              <a:t>Tu empleabilidad aumenta, lo que te permite mantenerte competitiva en el mercado laboral o facilitarte una transición</a:t>
            </a:r>
          </a:p>
          <a:p>
            <a:pPr>
              <a:buClr>
                <a:srgbClr val="E64424"/>
              </a:buClr>
              <a:buFont typeface="Wingdings" panose="05000000000000000000" pitchFamily="2" charset="2"/>
              <a:buChar char="§"/>
            </a:pPr>
            <a:r>
              <a:rPr lang="es-ES" sz="2400" dirty="0"/>
              <a:t>Aprender nuevas habilidades puede capacitarte para comenzar tu propio negocio</a:t>
            </a:r>
          </a:p>
          <a:p>
            <a:pPr>
              <a:buClr>
                <a:srgbClr val="E64424"/>
              </a:buClr>
              <a:buFont typeface="Wingdings" panose="05000000000000000000" pitchFamily="2" charset="2"/>
              <a:buChar char="§"/>
            </a:pPr>
            <a:r>
              <a:rPr lang="es-ES" sz="2400" dirty="0"/>
              <a:t>Estarás mejor adaptada a cualquier cambio</a:t>
            </a:r>
          </a:p>
          <a:p>
            <a:pPr>
              <a:buClr>
                <a:srgbClr val="E64424"/>
              </a:buClr>
              <a:buFont typeface="Wingdings" panose="05000000000000000000" pitchFamily="2" charset="2"/>
              <a:buChar char="§"/>
            </a:pPr>
            <a:r>
              <a:rPr lang="es-ES" sz="2400" dirty="0"/>
              <a:t>Vas a estar comprometida con un mundo en constante cambio</a:t>
            </a:r>
          </a:p>
          <a:p>
            <a:pPr marL="0" indent="0">
              <a:buClr>
                <a:srgbClr val="E64424"/>
              </a:buClr>
              <a:buNone/>
            </a:pPr>
            <a:endParaRPr lang="es-ES" sz="2400" dirty="0"/>
          </a:p>
          <a:p>
            <a:pPr marL="0" indent="0">
              <a:buClr>
                <a:srgbClr val="E64424"/>
              </a:buClr>
              <a:buNone/>
            </a:pPr>
            <a:r>
              <a:rPr lang="es-ES" sz="2400" b="1" dirty="0"/>
              <a:t>¿ESTÁS DE ACUERDO CON TODO ESTO?</a:t>
            </a:r>
          </a:p>
        </p:txBody>
      </p:sp>
      <p:pic>
        <p:nvPicPr>
          <p:cNvPr id="8" name="Marcador de Posição da Imagem 7">
            <a:extLst>
              <a:ext uri="{FF2B5EF4-FFF2-40B4-BE49-F238E27FC236}">
                <a16:creationId xmlns:a16="http://schemas.microsoft.com/office/drawing/2014/main" id="{D896753F-D8F9-CA18-7783-A570BA17E99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9919" r="29919"/>
          <a:stretch/>
        </p:blipFill>
        <p:spPr>
          <a:xfrm>
            <a:off x="6968836" y="0"/>
            <a:ext cx="5223164" cy="6858000"/>
          </a:xfrm>
        </p:spPr>
      </p:pic>
    </p:spTree>
    <p:extLst>
      <p:ext uri="{BB962C8B-B14F-4D97-AF65-F5344CB8AC3E}">
        <p14:creationId xmlns:p14="http://schemas.microsoft.com/office/powerpoint/2010/main" val="840020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D6582-5C24-D1B7-292B-C1FBBB49C975}"/>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13D8A16-185D-00B5-F563-C4F5CFC1AEC6}"/>
              </a:ext>
            </a:extLst>
          </p:cNvPr>
          <p:cNvSpPr>
            <a:spLocks noGrp="1"/>
          </p:cNvSpPr>
          <p:nvPr>
            <p:ph type="body" sz="quarter" idx="11"/>
          </p:nvPr>
        </p:nvSpPr>
        <p:spPr>
          <a:xfrm>
            <a:off x="618119" y="62946"/>
            <a:ext cx="9192453" cy="483986"/>
          </a:xfrm>
        </p:spPr>
        <p:txBody>
          <a:bodyPr/>
          <a:lstStyle/>
          <a:p>
            <a:r>
              <a:rPr lang="es-ES" dirty="0">
                <a:solidFill>
                  <a:srgbClr val="FF0000"/>
                </a:solidFill>
              </a:rPr>
              <a:t>Cómo el aprendizaje contribuye a la confianza y la independencia</a:t>
            </a:r>
          </a:p>
          <a:p>
            <a:endParaRPr lang="en-GB" sz="2000" dirty="0">
              <a:solidFill>
                <a:schemeClr val="tx1"/>
              </a:solidFill>
            </a:endParaRPr>
          </a:p>
          <a:p>
            <a:endParaRPr lang="en-GB" sz="2000" dirty="0">
              <a:solidFill>
                <a:schemeClr val="tx1"/>
              </a:solidFill>
            </a:endParaRPr>
          </a:p>
        </p:txBody>
      </p:sp>
      <p:pic>
        <p:nvPicPr>
          <p:cNvPr id="6" name="Marcador de Posição da Imagem 5" descr="Uma imagem com pessoa, calças de ganga, Cara humana, vestuário&#10;&#10;Os conteúdos gerados por IA poderão estar incorretos.">
            <a:extLst>
              <a:ext uri="{FF2B5EF4-FFF2-40B4-BE49-F238E27FC236}">
                <a16:creationId xmlns:a16="http://schemas.microsoft.com/office/drawing/2014/main" id="{48EB5FF7-A697-F772-84A6-F42790C6D7C2}"/>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l="6356" t="3146" r="6356"/>
          <a:stretch/>
        </p:blipFill>
        <p:spPr>
          <a:xfrm>
            <a:off x="7469205" y="0"/>
            <a:ext cx="4360716" cy="6858000"/>
          </a:xfrm>
        </p:spPr>
      </p:pic>
      <p:sp>
        <p:nvSpPr>
          <p:cNvPr id="5" name="Retângulo: Cantos Arredondados 10">
            <a:extLst>
              <a:ext uri="{FF2B5EF4-FFF2-40B4-BE49-F238E27FC236}">
                <a16:creationId xmlns:a16="http://schemas.microsoft.com/office/drawing/2014/main" id="{819FF6FB-8FA0-81E9-2D9B-411FDD933B0C}"/>
              </a:ext>
            </a:extLst>
          </p:cNvPr>
          <p:cNvSpPr/>
          <p:nvPr/>
        </p:nvSpPr>
        <p:spPr>
          <a:xfrm>
            <a:off x="362079" y="1093863"/>
            <a:ext cx="3833906" cy="551112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CaixaDeTexto 16">
            <a:extLst>
              <a:ext uri="{FF2B5EF4-FFF2-40B4-BE49-F238E27FC236}">
                <a16:creationId xmlns:a16="http://schemas.microsoft.com/office/drawing/2014/main" id="{85AD484A-1070-5E18-D79C-37B4C5E2D672}"/>
              </a:ext>
            </a:extLst>
          </p:cNvPr>
          <p:cNvSpPr txBox="1"/>
          <p:nvPr/>
        </p:nvSpPr>
        <p:spPr>
          <a:xfrm>
            <a:off x="420693" y="1093863"/>
            <a:ext cx="3702050" cy="5324535"/>
          </a:xfrm>
          <a:prstGeom prst="rect">
            <a:avLst/>
          </a:prstGeom>
          <a:noFill/>
        </p:spPr>
        <p:txBody>
          <a:bodyPr wrap="square" rtlCol="0">
            <a:spAutoFit/>
          </a:bodyPr>
          <a:lstStyle/>
          <a:p>
            <a:r>
              <a:rPr lang="en-GB" sz="1600" dirty="0"/>
              <a:t>                     </a:t>
            </a:r>
            <a:r>
              <a:rPr lang="en-GB" sz="2000" b="1" dirty="0">
                <a:solidFill>
                  <a:srgbClr val="E280AC"/>
                </a:solidFill>
              </a:rPr>
              <a:t>+ </a:t>
            </a:r>
            <a:r>
              <a:rPr lang="en-GB" sz="2000" b="1" dirty="0" err="1">
                <a:solidFill>
                  <a:srgbClr val="E280AC"/>
                </a:solidFill>
              </a:rPr>
              <a:t>Confianza</a:t>
            </a:r>
            <a:endParaRPr lang="en-GB" sz="2000" b="1" dirty="0">
              <a:solidFill>
                <a:srgbClr val="E280AC"/>
              </a:solidFill>
            </a:endParaRPr>
          </a:p>
          <a:p>
            <a:pPr marL="285750" indent="-285750" algn="just">
              <a:buFontTx/>
              <a:buChar char="-"/>
            </a:pPr>
            <a:r>
              <a:rPr lang="en-US" sz="1600" b="1" dirty="0">
                <a:solidFill>
                  <a:schemeClr val="bg2">
                    <a:lumMod val="10000"/>
                  </a:schemeClr>
                </a:solidFill>
              </a:rPr>
              <a:t>Refuerzo</a:t>
            </a:r>
            <a:r>
              <a:rPr lang="en-US" sz="1600" dirty="0">
                <a:solidFill>
                  <a:schemeClr val="bg2">
                    <a:lumMod val="10000"/>
                  </a:schemeClr>
                </a:solidFill>
              </a:rPr>
              <a:t>: </a:t>
            </a:r>
            <a:r>
              <a:rPr lang="es-ES" sz="1600" dirty="0">
                <a:solidFill>
                  <a:schemeClr val="bg2">
                    <a:lumMod val="10000"/>
                  </a:schemeClr>
                </a:solidFill>
              </a:rPr>
              <a:t>Adquirir con éxito nuevos conocimientos o habilidades proporciona una prueba tangible de tus destrezas, lo que combate la inseguridad</a:t>
            </a:r>
            <a:r>
              <a:rPr lang="en-US" sz="1600" dirty="0">
                <a:solidFill>
                  <a:schemeClr val="bg2">
                    <a:lumMod val="10000"/>
                  </a:schemeClr>
                </a:solidFill>
              </a:rPr>
              <a:t>.</a:t>
            </a:r>
          </a:p>
          <a:p>
            <a:pPr marL="285750" indent="-285750" algn="just">
              <a:buFontTx/>
              <a:buChar char="-"/>
            </a:pPr>
            <a:endParaRPr lang="en-US" sz="1600" dirty="0">
              <a:solidFill>
                <a:schemeClr val="bg2">
                  <a:lumMod val="10000"/>
                </a:schemeClr>
              </a:solidFill>
            </a:endParaRPr>
          </a:p>
          <a:p>
            <a:pPr marL="285750" indent="-285750" algn="just">
              <a:buFontTx/>
              <a:buChar char="-"/>
            </a:pPr>
            <a:r>
              <a:rPr lang="en-US" sz="1600" b="1" dirty="0" err="1">
                <a:solidFill>
                  <a:schemeClr val="bg2">
                    <a:lumMod val="10000"/>
                  </a:schemeClr>
                </a:solidFill>
              </a:rPr>
              <a:t>Autoeficacia</a:t>
            </a:r>
            <a:r>
              <a:rPr lang="en-US" sz="1600" b="1" dirty="0">
                <a:solidFill>
                  <a:schemeClr val="bg2">
                    <a:lumMod val="10000"/>
                  </a:schemeClr>
                </a:solidFill>
              </a:rPr>
              <a:t> </a:t>
            </a:r>
            <a:r>
              <a:rPr lang="en-US" sz="1600" b="1" dirty="0" err="1">
                <a:solidFill>
                  <a:schemeClr val="bg2">
                    <a:lumMod val="10000"/>
                  </a:schemeClr>
                </a:solidFill>
              </a:rPr>
              <a:t>mejorada</a:t>
            </a:r>
            <a:r>
              <a:rPr lang="en-US" sz="1600" dirty="0">
                <a:solidFill>
                  <a:schemeClr val="bg2">
                    <a:lumMod val="10000"/>
                  </a:schemeClr>
                </a:solidFill>
              </a:rPr>
              <a:t>: </a:t>
            </a:r>
            <a:r>
              <a:rPr lang="es-ES" sz="1600" dirty="0"/>
              <a:t>El proceso de aprendizaje: superación de retos, resolución de problemas y consecución de objetivos; refuerza la confianza en tu propia capacidad para ejecutar planes y ejercer control sobre los eventos</a:t>
            </a:r>
            <a:r>
              <a:rPr lang="en-US" sz="1600" dirty="0">
                <a:solidFill>
                  <a:schemeClr val="bg2">
                    <a:lumMod val="10000"/>
                  </a:schemeClr>
                </a:solidFill>
              </a:rPr>
              <a:t>.</a:t>
            </a:r>
          </a:p>
          <a:p>
            <a:pPr algn="just"/>
            <a:endParaRPr lang="en-US" sz="1600" dirty="0">
              <a:solidFill>
                <a:schemeClr val="bg2">
                  <a:lumMod val="10000"/>
                </a:schemeClr>
              </a:solidFill>
            </a:endParaRPr>
          </a:p>
          <a:p>
            <a:pPr marL="285750" indent="-285750" algn="just">
              <a:buFontTx/>
              <a:buChar char="-"/>
            </a:pPr>
            <a:r>
              <a:rPr lang="es-ES" sz="1600" b="1" dirty="0">
                <a:solidFill>
                  <a:schemeClr val="bg2">
                    <a:lumMod val="10000"/>
                  </a:schemeClr>
                </a:solidFill>
              </a:rPr>
              <a:t>Aumentar la posibilidad de participar con más confianza en los debates</a:t>
            </a:r>
            <a:r>
              <a:rPr lang="en-US" sz="1600" dirty="0">
                <a:solidFill>
                  <a:schemeClr val="bg2">
                    <a:lumMod val="10000"/>
                  </a:schemeClr>
                </a:solidFill>
              </a:rPr>
              <a:t>: </a:t>
            </a:r>
            <a:r>
              <a:rPr lang="es-ES" sz="1600" dirty="0">
                <a:solidFill>
                  <a:schemeClr val="bg2">
                    <a:lumMod val="10000"/>
                  </a:schemeClr>
                </a:solidFill>
              </a:rPr>
              <a:t>Vas a tener más información para poder contribuir en una variedad de temas y poder hablar de ellos con mayor seguridad</a:t>
            </a:r>
            <a:r>
              <a:rPr lang="en-US" sz="1600" dirty="0">
                <a:solidFill>
                  <a:schemeClr val="bg2">
                    <a:lumMod val="10000"/>
                  </a:schemeClr>
                </a:solidFill>
              </a:rPr>
              <a:t>.</a:t>
            </a:r>
            <a:endParaRPr lang="en-GB" sz="1600" dirty="0">
              <a:solidFill>
                <a:schemeClr val="bg2">
                  <a:lumMod val="10000"/>
                </a:schemeClr>
              </a:solidFill>
            </a:endParaRPr>
          </a:p>
        </p:txBody>
      </p:sp>
      <p:sp>
        <p:nvSpPr>
          <p:cNvPr id="13" name="Retângulo: Cantos Arredondados 10">
            <a:extLst>
              <a:ext uri="{FF2B5EF4-FFF2-40B4-BE49-F238E27FC236}">
                <a16:creationId xmlns:a16="http://schemas.microsoft.com/office/drawing/2014/main" id="{F444E176-67B8-6309-48B9-BE00D3A19648}"/>
              </a:ext>
            </a:extLst>
          </p:cNvPr>
          <p:cNvSpPr/>
          <p:nvPr/>
        </p:nvSpPr>
        <p:spPr>
          <a:xfrm>
            <a:off x="4367209" y="728759"/>
            <a:ext cx="3731357" cy="5935860"/>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CaixaDeTexto 16">
            <a:extLst>
              <a:ext uri="{FF2B5EF4-FFF2-40B4-BE49-F238E27FC236}">
                <a16:creationId xmlns:a16="http://schemas.microsoft.com/office/drawing/2014/main" id="{B5FEC684-96C5-A3EB-201B-715A28BED408}"/>
              </a:ext>
            </a:extLst>
          </p:cNvPr>
          <p:cNvSpPr txBox="1"/>
          <p:nvPr/>
        </p:nvSpPr>
        <p:spPr>
          <a:xfrm>
            <a:off x="4367209" y="728759"/>
            <a:ext cx="3702050" cy="5816977"/>
          </a:xfrm>
          <a:prstGeom prst="rect">
            <a:avLst/>
          </a:prstGeom>
          <a:noFill/>
        </p:spPr>
        <p:txBody>
          <a:bodyPr wrap="square" rtlCol="0">
            <a:spAutoFit/>
          </a:bodyPr>
          <a:lstStyle/>
          <a:p>
            <a:r>
              <a:rPr lang="en-GB" sz="1600" dirty="0"/>
              <a:t>                     </a:t>
            </a:r>
            <a:r>
              <a:rPr lang="en-GB" sz="2000" b="1" dirty="0">
                <a:solidFill>
                  <a:srgbClr val="E280AC"/>
                </a:solidFill>
              </a:rPr>
              <a:t>+ </a:t>
            </a:r>
            <a:r>
              <a:rPr lang="en-GB" sz="2000" b="1" dirty="0" err="1">
                <a:solidFill>
                  <a:srgbClr val="E280AC"/>
                </a:solidFill>
              </a:rPr>
              <a:t>Independencia</a:t>
            </a:r>
            <a:endParaRPr lang="en-GB" sz="2000" b="1" dirty="0">
              <a:solidFill>
                <a:srgbClr val="E280AC"/>
              </a:solidFill>
            </a:endParaRPr>
          </a:p>
          <a:p>
            <a:pPr marL="285750" indent="-285750" algn="just">
              <a:buFontTx/>
              <a:buChar char="-"/>
            </a:pPr>
            <a:r>
              <a:rPr lang="en-US" sz="1600" b="1" dirty="0" err="1">
                <a:solidFill>
                  <a:schemeClr val="bg2">
                    <a:lumMod val="10000"/>
                  </a:schemeClr>
                </a:solidFill>
              </a:rPr>
              <a:t>Autosuficiencia</a:t>
            </a:r>
            <a:r>
              <a:rPr lang="en-US" sz="1600" b="1" dirty="0">
                <a:solidFill>
                  <a:schemeClr val="bg2">
                    <a:lumMod val="10000"/>
                  </a:schemeClr>
                </a:solidFill>
              </a:rPr>
              <a:t> </a:t>
            </a:r>
            <a:r>
              <a:rPr lang="en-US" sz="1600" b="1" dirty="0" err="1">
                <a:solidFill>
                  <a:schemeClr val="bg2">
                    <a:lumMod val="10000"/>
                  </a:schemeClr>
                </a:solidFill>
              </a:rPr>
              <a:t>práctica</a:t>
            </a:r>
            <a:r>
              <a:rPr lang="en-US" sz="1600" dirty="0">
                <a:solidFill>
                  <a:schemeClr val="bg2">
                    <a:lumMod val="10000"/>
                  </a:schemeClr>
                </a:solidFill>
              </a:rPr>
              <a:t>: </a:t>
            </a:r>
            <a:r>
              <a:rPr lang="es-ES" sz="1600" dirty="0">
                <a:solidFill>
                  <a:schemeClr val="bg2">
                    <a:lumMod val="10000"/>
                  </a:schemeClr>
                </a:solidFill>
              </a:rPr>
              <a:t>Aprender nuevas habilidades prácticas reduce la necesidad de confiar en los demás, lo que lleva a una mayor capacidad de resolución de problemas y autonomía personal</a:t>
            </a:r>
            <a:r>
              <a:rPr lang="en-US" sz="1600" dirty="0">
                <a:solidFill>
                  <a:schemeClr val="bg2">
                    <a:lumMod val="10000"/>
                  </a:schemeClr>
                </a:solidFill>
              </a:rPr>
              <a:t>.</a:t>
            </a:r>
          </a:p>
          <a:p>
            <a:pPr marL="285750" indent="-285750" algn="just">
              <a:buFontTx/>
              <a:buChar char="-"/>
            </a:pPr>
            <a:r>
              <a:rPr lang="en-US" sz="1600" b="1" dirty="0" err="1">
                <a:solidFill>
                  <a:schemeClr val="bg2">
                    <a:lumMod val="10000"/>
                  </a:schemeClr>
                </a:solidFill>
              </a:rPr>
              <a:t>Autonomía</a:t>
            </a:r>
            <a:r>
              <a:rPr lang="en-US" sz="1600" b="1" dirty="0">
                <a:solidFill>
                  <a:schemeClr val="bg2">
                    <a:lumMod val="10000"/>
                  </a:schemeClr>
                </a:solidFill>
              </a:rPr>
              <a:t> </a:t>
            </a:r>
            <a:r>
              <a:rPr lang="en-US" sz="1600" b="1" dirty="0" err="1">
                <a:solidFill>
                  <a:schemeClr val="bg2">
                    <a:lumMod val="10000"/>
                  </a:schemeClr>
                </a:solidFill>
              </a:rPr>
              <a:t>financiera</a:t>
            </a:r>
            <a:r>
              <a:rPr lang="en-US" sz="1600" dirty="0">
                <a:solidFill>
                  <a:schemeClr val="bg2">
                    <a:lumMod val="10000"/>
                  </a:schemeClr>
                </a:solidFill>
              </a:rPr>
              <a:t>: </a:t>
            </a:r>
            <a:r>
              <a:rPr lang="es-ES" sz="1600" dirty="0">
                <a:solidFill>
                  <a:schemeClr val="bg2">
                    <a:lumMod val="10000"/>
                  </a:schemeClr>
                </a:solidFill>
              </a:rPr>
              <a:t>La adquisición de nuevos conocimientos profesionales abre las puertas a la promoción profesional y a nuevas fuentes de ingresos.</a:t>
            </a:r>
            <a:endParaRPr lang="en-US" sz="1600" dirty="0">
              <a:solidFill>
                <a:schemeClr val="bg2">
                  <a:lumMod val="10000"/>
                </a:schemeClr>
              </a:solidFill>
            </a:endParaRPr>
          </a:p>
          <a:p>
            <a:pPr marL="285750" indent="-285750" algn="just">
              <a:buFontTx/>
              <a:buChar char="-"/>
            </a:pPr>
            <a:r>
              <a:rPr lang="en-GB" sz="1600" b="1" dirty="0">
                <a:solidFill>
                  <a:schemeClr val="bg2">
                    <a:lumMod val="10000"/>
                  </a:schemeClr>
                </a:solidFill>
              </a:rPr>
              <a:t>Toma de </a:t>
            </a:r>
            <a:r>
              <a:rPr lang="en-GB" sz="1600" b="1" dirty="0" err="1">
                <a:solidFill>
                  <a:schemeClr val="bg2">
                    <a:lumMod val="10000"/>
                  </a:schemeClr>
                </a:solidFill>
              </a:rPr>
              <a:t>decisiones</a:t>
            </a:r>
            <a:r>
              <a:rPr lang="en-GB" sz="1600" b="1" dirty="0">
                <a:solidFill>
                  <a:schemeClr val="bg2">
                    <a:lumMod val="10000"/>
                  </a:schemeClr>
                </a:solidFill>
              </a:rPr>
              <a:t> </a:t>
            </a:r>
            <a:r>
              <a:rPr lang="en-GB" sz="1600" b="1" dirty="0" err="1">
                <a:solidFill>
                  <a:schemeClr val="bg2">
                    <a:lumMod val="10000"/>
                  </a:schemeClr>
                </a:solidFill>
              </a:rPr>
              <a:t>informada</a:t>
            </a:r>
            <a:r>
              <a:rPr lang="en-GB" sz="1600" dirty="0">
                <a:solidFill>
                  <a:schemeClr val="bg2">
                    <a:lumMod val="10000"/>
                  </a:schemeClr>
                </a:solidFill>
              </a:rPr>
              <a:t>: you </a:t>
            </a:r>
            <a:r>
              <a:rPr lang="es-ES" sz="1600" dirty="0">
                <a:solidFill>
                  <a:schemeClr val="bg2">
                    <a:lumMod val="10000"/>
                  </a:schemeClr>
                </a:solidFill>
              </a:rPr>
              <a:t>puedes investigar, analizar y tomar decisiones informadas de forma independiente con mayor facilidad</a:t>
            </a:r>
            <a:r>
              <a:rPr lang="en-US" sz="1600" dirty="0">
                <a:solidFill>
                  <a:schemeClr val="bg2">
                    <a:lumMod val="10000"/>
                  </a:schemeClr>
                </a:solidFill>
              </a:rPr>
              <a:t>.</a:t>
            </a:r>
          </a:p>
          <a:p>
            <a:pPr marL="285750" indent="-285750" algn="just">
              <a:buFontTx/>
              <a:buChar char="-"/>
            </a:pPr>
            <a:r>
              <a:rPr lang="en-US" sz="1600" b="1" dirty="0" err="1">
                <a:solidFill>
                  <a:schemeClr val="bg2">
                    <a:lumMod val="10000"/>
                  </a:schemeClr>
                </a:solidFill>
              </a:rPr>
              <a:t>Capacidad</a:t>
            </a:r>
            <a:r>
              <a:rPr lang="en-US" sz="1600" b="1" dirty="0">
                <a:solidFill>
                  <a:schemeClr val="bg2">
                    <a:lumMod val="10000"/>
                  </a:schemeClr>
                </a:solidFill>
              </a:rPr>
              <a:t> de </a:t>
            </a:r>
            <a:r>
              <a:rPr lang="en-US" sz="1600" b="1" dirty="0" err="1">
                <a:solidFill>
                  <a:schemeClr val="bg2">
                    <a:lumMod val="10000"/>
                  </a:schemeClr>
                </a:solidFill>
              </a:rPr>
              <a:t>adaptación</a:t>
            </a:r>
            <a:r>
              <a:rPr lang="en-US" sz="1600" dirty="0">
                <a:solidFill>
                  <a:schemeClr val="bg2">
                    <a:lumMod val="10000"/>
                  </a:schemeClr>
                </a:solidFill>
              </a:rPr>
              <a:t>: </a:t>
            </a:r>
            <a:r>
              <a:rPr lang="es-ES" sz="1600" dirty="0">
                <a:solidFill>
                  <a:schemeClr val="bg2">
                    <a:lumMod val="10000"/>
                  </a:schemeClr>
                </a:solidFill>
              </a:rPr>
              <a:t>el propio proceso de aprendizaje desarrolla la flexibilidad mental necesaria para adaptarse al cambio, ya se trate de nuevas tecnologías, un mercado laboral en constante evolución o circunstancias personales</a:t>
            </a:r>
            <a:r>
              <a:rPr lang="en-US" sz="1600" dirty="0">
                <a:solidFill>
                  <a:schemeClr val="bg2">
                    <a:lumMod val="10000"/>
                  </a:schemeClr>
                </a:solidFill>
              </a:rPr>
              <a:t>.</a:t>
            </a:r>
            <a:endParaRPr lang="en-GB" sz="1600" dirty="0">
              <a:solidFill>
                <a:schemeClr val="bg2">
                  <a:lumMod val="10000"/>
                </a:schemeClr>
              </a:solidFill>
            </a:endParaRPr>
          </a:p>
        </p:txBody>
      </p:sp>
    </p:spTree>
    <p:extLst>
      <p:ext uri="{BB962C8B-B14F-4D97-AF65-F5344CB8AC3E}">
        <p14:creationId xmlns:p14="http://schemas.microsoft.com/office/powerpoint/2010/main" val="4195068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8C115-5152-B5E2-AEDE-967EA2F65C1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15105B91-F83C-AD43-1BCE-5889FA6BD6F2}"/>
              </a:ext>
            </a:extLst>
          </p:cNvPr>
          <p:cNvSpPr>
            <a:spLocks noGrp="1"/>
          </p:cNvSpPr>
          <p:nvPr>
            <p:ph type="body" sz="quarter" idx="10"/>
          </p:nvPr>
        </p:nvSpPr>
        <p:spPr/>
        <p:txBody>
          <a:bodyPr/>
          <a:lstStyle/>
          <a:p>
            <a:r>
              <a:rPr lang="es-ES" dirty="0"/>
              <a:t>Disipando mitos sobre el aprendizaje en la mediana edad</a:t>
            </a:r>
          </a:p>
          <a:p>
            <a:endParaRPr lang="en-GB" dirty="0"/>
          </a:p>
        </p:txBody>
      </p:sp>
      <p:grpSp>
        <p:nvGrpSpPr>
          <p:cNvPr id="4" name="Agrupar 3">
            <a:extLst>
              <a:ext uri="{FF2B5EF4-FFF2-40B4-BE49-F238E27FC236}">
                <a16:creationId xmlns:a16="http://schemas.microsoft.com/office/drawing/2014/main" id="{0CB58AC4-507C-16D0-2DEB-7D38A592BF6F}"/>
              </a:ext>
            </a:extLst>
          </p:cNvPr>
          <p:cNvGrpSpPr/>
          <p:nvPr/>
        </p:nvGrpSpPr>
        <p:grpSpPr>
          <a:xfrm>
            <a:off x="2114615" y="1629828"/>
            <a:ext cx="7962769" cy="4286859"/>
            <a:chOff x="225314" y="2263725"/>
            <a:chExt cx="4486618" cy="4013498"/>
          </a:xfrm>
        </p:grpSpPr>
        <p:sp>
          <p:nvSpPr>
            <p:cNvPr id="5" name="Retângulo: Cantos Arredondados 4">
              <a:extLst>
                <a:ext uri="{FF2B5EF4-FFF2-40B4-BE49-F238E27FC236}">
                  <a16:creationId xmlns:a16="http://schemas.microsoft.com/office/drawing/2014/main" id="{744D1275-FF6B-A1FB-3051-07086899BD22}"/>
                </a:ext>
              </a:extLst>
            </p:cNvPr>
            <p:cNvSpPr/>
            <p:nvPr userDrawn="1"/>
          </p:nvSpPr>
          <p:spPr>
            <a:xfrm>
              <a:off x="247255" y="4372562"/>
              <a:ext cx="839586" cy="839586"/>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p>
          </p:txBody>
        </p:sp>
        <p:sp>
          <p:nvSpPr>
            <p:cNvPr id="7" name="Retângulo: Cantos Arredondados 6">
              <a:extLst>
                <a:ext uri="{FF2B5EF4-FFF2-40B4-BE49-F238E27FC236}">
                  <a16:creationId xmlns:a16="http://schemas.microsoft.com/office/drawing/2014/main" id="{0A2CA107-6138-70CD-E15C-746C8C4FC3D3}"/>
                </a:ext>
              </a:extLst>
            </p:cNvPr>
            <p:cNvSpPr/>
            <p:nvPr userDrawn="1"/>
          </p:nvSpPr>
          <p:spPr>
            <a:xfrm>
              <a:off x="247255" y="3265222"/>
              <a:ext cx="839586" cy="839586"/>
            </a:xfrm>
            <a:prstGeom prst="round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p>
          </p:txBody>
        </p:sp>
        <p:sp>
          <p:nvSpPr>
            <p:cNvPr id="9" name="Retângulo: Cantos Arredondados 8">
              <a:extLst>
                <a:ext uri="{FF2B5EF4-FFF2-40B4-BE49-F238E27FC236}">
                  <a16:creationId xmlns:a16="http://schemas.microsoft.com/office/drawing/2014/main" id="{6DEA95BA-8C10-7288-963C-3D22E9A6C379}"/>
                </a:ext>
              </a:extLst>
            </p:cNvPr>
            <p:cNvSpPr/>
            <p:nvPr userDrawn="1"/>
          </p:nvSpPr>
          <p:spPr>
            <a:xfrm>
              <a:off x="225314" y="5437637"/>
              <a:ext cx="839586" cy="83958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p>
          </p:txBody>
        </p:sp>
        <p:sp>
          <p:nvSpPr>
            <p:cNvPr id="10" name="Retângulo: Cantos Arredondados 9">
              <a:extLst>
                <a:ext uri="{FF2B5EF4-FFF2-40B4-BE49-F238E27FC236}">
                  <a16:creationId xmlns:a16="http://schemas.microsoft.com/office/drawing/2014/main" id="{55427601-3B66-C755-44B1-0DCEF3FC96B1}"/>
                </a:ext>
              </a:extLst>
            </p:cNvPr>
            <p:cNvSpPr/>
            <p:nvPr userDrawn="1"/>
          </p:nvSpPr>
          <p:spPr>
            <a:xfrm>
              <a:off x="269255" y="2263725"/>
              <a:ext cx="839586" cy="83958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 </a:t>
              </a:r>
            </a:p>
          </p:txBody>
        </p:sp>
        <p:sp>
          <p:nvSpPr>
            <p:cNvPr id="11" name="Retângulo: Cantos Arredondados 10">
              <a:extLst>
                <a:ext uri="{FF2B5EF4-FFF2-40B4-BE49-F238E27FC236}">
                  <a16:creationId xmlns:a16="http://schemas.microsoft.com/office/drawing/2014/main" id="{5FD83581-4751-FF90-3565-29400CC77CD6}"/>
                </a:ext>
              </a:extLst>
            </p:cNvPr>
            <p:cNvSpPr/>
            <p:nvPr userDrawn="1"/>
          </p:nvSpPr>
          <p:spPr>
            <a:xfrm>
              <a:off x="264623" y="2263725"/>
              <a:ext cx="4447309" cy="83958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tângulo: Cantos Arredondados 11">
              <a:extLst>
                <a:ext uri="{FF2B5EF4-FFF2-40B4-BE49-F238E27FC236}">
                  <a16:creationId xmlns:a16="http://schemas.microsoft.com/office/drawing/2014/main" id="{CA98BE55-686B-37A3-215F-2AFE54C54F47}"/>
                </a:ext>
              </a:extLst>
            </p:cNvPr>
            <p:cNvSpPr/>
            <p:nvPr userDrawn="1"/>
          </p:nvSpPr>
          <p:spPr>
            <a:xfrm>
              <a:off x="247255" y="4363843"/>
              <a:ext cx="4447309" cy="839586"/>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tângulo: Cantos Arredondados 13">
              <a:extLst>
                <a:ext uri="{FF2B5EF4-FFF2-40B4-BE49-F238E27FC236}">
                  <a16:creationId xmlns:a16="http://schemas.microsoft.com/office/drawing/2014/main" id="{8F2F861A-8D5F-1821-518B-D842AF0D2F70}"/>
                </a:ext>
              </a:extLst>
            </p:cNvPr>
            <p:cNvSpPr/>
            <p:nvPr userDrawn="1"/>
          </p:nvSpPr>
          <p:spPr>
            <a:xfrm>
              <a:off x="247255" y="3265222"/>
              <a:ext cx="4447309" cy="839586"/>
            </a:xfrm>
            <a:prstGeom prst="roundRect">
              <a:avLst/>
            </a:prstGeom>
            <a:noFill/>
            <a:ln w="9525">
              <a:solidFill>
                <a:srgbClr val="E280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tângulo: Cantos Arredondados 15">
              <a:extLst>
                <a:ext uri="{FF2B5EF4-FFF2-40B4-BE49-F238E27FC236}">
                  <a16:creationId xmlns:a16="http://schemas.microsoft.com/office/drawing/2014/main" id="{570A5244-C50A-E23C-5F1B-E22669AD5355}"/>
                </a:ext>
              </a:extLst>
            </p:cNvPr>
            <p:cNvSpPr/>
            <p:nvPr userDrawn="1"/>
          </p:nvSpPr>
          <p:spPr>
            <a:xfrm>
              <a:off x="225314" y="5437637"/>
              <a:ext cx="4447309" cy="83958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CaixaDeTexto 16">
            <a:extLst>
              <a:ext uri="{FF2B5EF4-FFF2-40B4-BE49-F238E27FC236}">
                <a16:creationId xmlns:a16="http://schemas.microsoft.com/office/drawing/2014/main" id="{C2A5DA81-63C4-4A51-BEDA-7D5052CB5907}"/>
              </a:ext>
            </a:extLst>
          </p:cNvPr>
          <p:cNvSpPr txBox="1"/>
          <p:nvPr/>
        </p:nvSpPr>
        <p:spPr>
          <a:xfrm>
            <a:off x="3840367" y="1752125"/>
            <a:ext cx="6057039" cy="584775"/>
          </a:xfrm>
          <a:prstGeom prst="rect">
            <a:avLst/>
          </a:prstGeom>
          <a:noFill/>
        </p:spPr>
        <p:txBody>
          <a:bodyPr wrap="square" rtlCol="0">
            <a:spAutoFit/>
          </a:bodyPr>
          <a:lstStyle/>
          <a:p>
            <a:r>
              <a:rPr lang="es-ES" sz="1600" dirty="0">
                <a:solidFill>
                  <a:schemeClr val="bg2">
                    <a:lumMod val="10000"/>
                  </a:schemeClr>
                </a:solidFill>
              </a:rPr>
              <a:t>Las mujeres mayores de 45 años ya no pueden aprender, e incluso si pudieran, no querrían seguir aprendiendo</a:t>
            </a:r>
            <a:r>
              <a:rPr lang="en-US" sz="1600" dirty="0">
                <a:solidFill>
                  <a:schemeClr val="bg2">
                    <a:lumMod val="10000"/>
                  </a:schemeClr>
                </a:solidFill>
              </a:rPr>
              <a:t>.</a:t>
            </a:r>
            <a:endParaRPr lang="en-GB" sz="1600" dirty="0">
              <a:solidFill>
                <a:schemeClr val="bg2">
                  <a:lumMod val="10000"/>
                </a:schemeClr>
              </a:solidFill>
            </a:endParaRPr>
          </a:p>
        </p:txBody>
      </p:sp>
      <p:sp>
        <p:nvSpPr>
          <p:cNvPr id="18" name="CaixaDeTexto 17">
            <a:extLst>
              <a:ext uri="{FF2B5EF4-FFF2-40B4-BE49-F238E27FC236}">
                <a16:creationId xmlns:a16="http://schemas.microsoft.com/office/drawing/2014/main" id="{2FDD0081-103E-3E7E-18CE-CC577BC1709F}"/>
              </a:ext>
            </a:extLst>
          </p:cNvPr>
          <p:cNvSpPr txBox="1"/>
          <p:nvPr/>
        </p:nvSpPr>
        <p:spPr>
          <a:xfrm>
            <a:off x="3840366" y="2754263"/>
            <a:ext cx="5923689" cy="830997"/>
          </a:xfrm>
          <a:prstGeom prst="rect">
            <a:avLst/>
          </a:prstGeom>
          <a:noFill/>
        </p:spPr>
        <p:txBody>
          <a:bodyPr wrap="square" rtlCol="0">
            <a:spAutoFit/>
          </a:bodyPr>
          <a:lstStyle/>
          <a:p>
            <a:r>
              <a:rPr lang="es-ES" sz="1600" dirty="0">
                <a:solidFill>
                  <a:schemeClr val="bg2">
                    <a:lumMod val="10000"/>
                  </a:schemeClr>
                </a:solidFill>
              </a:rPr>
              <a:t>Las personas mayores de 45 años no pueden beneficiarse mucho de la educación. Aprendieron las cosas importantes cuando eran jóvenes.</a:t>
            </a:r>
          </a:p>
        </p:txBody>
      </p:sp>
      <p:sp>
        <p:nvSpPr>
          <p:cNvPr id="19" name="CaixaDeTexto 18">
            <a:extLst>
              <a:ext uri="{FF2B5EF4-FFF2-40B4-BE49-F238E27FC236}">
                <a16:creationId xmlns:a16="http://schemas.microsoft.com/office/drawing/2014/main" id="{B1B99AE3-ABE3-12EA-7962-336FE994E299}"/>
              </a:ext>
            </a:extLst>
          </p:cNvPr>
          <p:cNvSpPr txBox="1"/>
          <p:nvPr/>
        </p:nvSpPr>
        <p:spPr>
          <a:xfrm>
            <a:off x="3840367" y="4061549"/>
            <a:ext cx="5551283" cy="338554"/>
          </a:xfrm>
          <a:prstGeom prst="rect">
            <a:avLst/>
          </a:prstGeom>
          <a:noFill/>
        </p:spPr>
        <p:txBody>
          <a:bodyPr wrap="square" rtlCol="0">
            <a:spAutoFit/>
          </a:bodyPr>
          <a:lstStyle/>
          <a:p>
            <a:r>
              <a:rPr lang="es-ES" sz="1600" dirty="0">
                <a:solidFill>
                  <a:schemeClr val="bg2">
                    <a:lumMod val="10000"/>
                  </a:schemeClr>
                </a:solidFill>
              </a:rPr>
              <a:t>Las mujeres mayores de 45 años no tienen tiempo para aprender</a:t>
            </a:r>
          </a:p>
        </p:txBody>
      </p:sp>
      <p:sp>
        <p:nvSpPr>
          <p:cNvPr id="20" name="CaixaDeTexto 19">
            <a:extLst>
              <a:ext uri="{FF2B5EF4-FFF2-40B4-BE49-F238E27FC236}">
                <a16:creationId xmlns:a16="http://schemas.microsoft.com/office/drawing/2014/main" id="{EABD1822-0C0F-A328-CBF1-FAB69491D6D9}"/>
              </a:ext>
            </a:extLst>
          </p:cNvPr>
          <p:cNvSpPr txBox="1"/>
          <p:nvPr/>
        </p:nvSpPr>
        <p:spPr>
          <a:xfrm>
            <a:off x="1693198" y="1002054"/>
            <a:ext cx="8875368" cy="400110"/>
          </a:xfrm>
          <a:prstGeom prst="rect">
            <a:avLst/>
          </a:prstGeom>
          <a:noFill/>
        </p:spPr>
        <p:txBody>
          <a:bodyPr wrap="square" rtlCol="0">
            <a:spAutoFit/>
          </a:bodyPr>
          <a:lstStyle/>
          <a:p>
            <a:r>
              <a:rPr lang="es-ES" sz="2000" b="1" dirty="0">
                <a:solidFill>
                  <a:schemeClr val="bg2">
                    <a:lumMod val="10000"/>
                  </a:schemeClr>
                </a:solidFill>
              </a:rPr>
              <a:t>PIENSA SOBRE LOS SIGUIENTES ENUNCIADOS, ¿ESTÁS DE ACUERDO CON ELLOS?</a:t>
            </a:r>
          </a:p>
        </p:txBody>
      </p:sp>
      <p:sp>
        <p:nvSpPr>
          <p:cNvPr id="22" name="CaixaDeTexto 21">
            <a:extLst>
              <a:ext uri="{FF2B5EF4-FFF2-40B4-BE49-F238E27FC236}">
                <a16:creationId xmlns:a16="http://schemas.microsoft.com/office/drawing/2014/main" id="{29569CCA-EF0B-6863-6D0B-AEFFA8B896E2}"/>
              </a:ext>
            </a:extLst>
          </p:cNvPr>
          <p:cNvSpPr txBox="1"/>
          <p:nvPr/>
        </p:nvSpPr>
        <p:spPr>
          <a:xfrm>
            <a:off x="3840366" y="5228172"/>
            <a:ext cx="6057039" cy="338554"/>
          </a:xfrm>
          <a:prstGeom prst="rect">
            <a:avLst/>
          </a:prstGeom>
          <a:noFill/>
        </p:spPr>
        <p:txBody>
          <a:bodyPr wrap="square" rtlCol="0">
            <a:spAutoFit/>
          </a:bodyPr>
          <a:lstStyle/>
          <a:p>
            <a:r>
              <a:rPr lang="es-ES" sz="1600" dirty="0">
                <a:solidFill>
                  <a:schemeClr val="bg2">
                    <a:lumMod val="10000"/>
                  </a:schemeClr>
                </a:solidFill>
              </a:rPr>
              <a:t>Es demasiado tarde para que las mujeres mayores de 45 años cambien</a:t>
            </a:r>
          </a:p>
        </p:txBody>
      </p:sp>
    </p:spTree>
    <p:extLst>
      <p:ext uri="{BB962C8B-B14F-4D97-AF65-F5344CB8AC3E}">
        <p14:creationId xmlns:p14="http://schemas.microsoft.com/office/powerpoint/2010/main" val="2736418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BC6EC-F587-9C0D-D395-6E4E5E2CD36A}"/>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8C80D992-69D0-A858-00BA-514B3B8DD7A1}"/>
              </a:ext>
            </a:extLst>
          </p:cNvPr>
          <p:cNvSpPr>
            <a:spLocks noGrp="1"/>
          </p:cNvSpPr>
          <p:nvPr>
            <p:ph type="body" sz="quarter" idx="10"/>
          </p:nvPr>
        </p:nvSpPr>
        <p:spPr>
          <a:xfrm>
            <a:off x="197636" y="434413"/>
            <a:ext cx="9829323" cy="483986"/>
          </a:xfrm>
        </p:spPr>
        <p:txBody>
          <a:bodyPr/>
          <a:lstStyle/>
          <a:p>
            <a:r>
              <a:rPr lang="es-ES" dirty="0"/>
              <a:t>Disipando mitos sobre el aprendizaje en la mediana edad</a:t>
            </a:r>
          </a:p>
          <a:p>
            <a:endParaRPr lang="en-GB" dirty="0"/>
          </a:p>
        </p:txBody>
      </p:sp>
      <p:grpSp>
        <p:nvGrpSpPr>
          <p:cNvPr id="4" name="Agrupar 3">
            <a:extLst>
              <a:ext uri="{FF2B5EF4-FFF2-40B4-BE49-F238E27FC236}">
                <a16:creationId xmlns:a16="http://schemas.microsoft.com/office/drawing/2014/main" id="{FF788FB3-CB5D-3983-BB25-ACE35B77AAC5}"/>
              </a:ext>
            </a:extLst>
          </p:cNvPr>
          <p:cNvGrpSpPr/>
          <p:nvPr/>
        </p:nvGrpSpPr>
        <p:grpSpPr>
          <a:xfrm>
            <a:off x="362081" y="1612557"/>
            <a:ext cx="4792203" cy="4286859"/>
            <a:chOff x="225314" y="2263725"/>
            <a:chExt cx="4486618" cy="4013498"/>
          </a:xfrm>
        </p:grpSpPr>
        <p:sp>
          <p:nvSpPr>
            <p:cNvPr id="5" name="Retângulo: Cantos Arredondados 4">
              <a:extLst>
                <a:ext uri="{FF2B5EF4-FFF2-40B4-BE49-F238E27FC236}">
                  <a16:creationId xmlns:a16="http://schemas.microsoft.com/office/drawing/2014/main" id="{05922E60-5586-D508-7A6D-6D7F81A9D6E0}"/>
                </a:ext>
              </a:extLst>
            </p:cNvPr>
            <p:cNvSpPr/>
            <p:nvPr userDrawn="1"/>
          </p:nvSpPr>
          <p:spPr>
            <a:xfrm>
              <a:off x="225315" y="4361944"/>
              <a:ext cx="839586" cy="839586"/>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 MITO</a:t>
              </a:r>
            </a:p>
          </p:txBody>
        </p:sp>
        <p:sp>
          <p:nvSpPr>
            <p:cNvPr id="7" name="Retângulo: Cantos Arredondados 6">
              <a:extLst>
                <a:ext uri="{FF2B5EF4-FFF2-40B4-BE49-F238E27FC236}">
                  <a16:creationId xmlns:a16="http://schemas.microsoft.com/office/drawing/2014/main" id="{B73D8D31-8524-D21B-F017-D670D2F6C427}"/>
                </a:ext>
              </a:extLst>
            </p:cNvPr>
            <p:cNvSpPr/>
            <p:nvPr userDrawn="1"/>
          </p:nvSpPr>
          <p:spPr>
            <a:xfrm>
              <a:off x="247255" y="3265222"/>
              <a:ext cx="839586" cy="839586"/>
            </a:xfrm>
            <a:prstGeom prst="round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 MITO</a:t>
              </a:r>
            </a:p>
          </p:txBody>
        </p:sp>
        <p:sp>
          <p:nvSpPr>
            <p:cNvPr id="9" name="Retângulo: Cantos Arredondados 8">
              <a:extLst>
                <a:ext uri="{FF2B5EF4-FFF2-40B4-BE49-F238E27FC236}">
                  <a16:creationId xmlns:a16="http://schemas.microsoft.com/office/drawing/2014/main" id="{E4009DCF-BD7C-EC22-B190-FE005E7353FA}"/>
                </a:ext>
              </a:extLst>
            </p:cNvPr>
            <p:cNvSpPr/>
            <p:nvPr userDrawn="1"/>
          </p:nvSpPr>
          <p:spPr>
            <a:xfrm>
              <a:off x="225314" y="5437637"/>
              <a:ext cx="839586" cy="83958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 MITO</a:t>
              </a:r>
            </a:p>
          </p:txBody>
        </p:sp>
        <p:sp>
          <p:nvSpPr>
            <p:cNvPr id="10" name="Retângulo: Cantos Arredondados 9">
              <a:extLst>
                <a:ext uri="{FF2B5EF4-FFF2-40B4-BE49-F238E27FC236}">
                  <a16:creationId xmlns:a16="http://schemas.microsoft.com/office/drawing/2014/main" id="{4F20A8B0-A972-E28A-521C-99AA3EFC7A15}"/>
                </a:ext>
              </a:extLst>
            </p:cNvPr>
            <p:cNvSpPr/>
            <p:nvPr userDrawn="1"/>
          </p:nvSpPr>
          <p:spPr>
            <a:xfrm>
              <a:off x="269255" y="2263725"/>
              <a:ext cx="839586" cy="83958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 MITO</a:t>
              </a:r>
            </a:p>
          </p:txBody>
        </p:sp>
        <p:sp>
          <p:nvSpPr>
            <p:cNvPr id="11" name="Retângulo: Cantos Arredondados 10">
              <a:extLst>
                <a:ext uri="{FF2B5EF4-FFF2-40B4-BE49-F238E27FC236}">
                  <a16:creationId xmlns:a16="http://schemas.microsoft.com/office/drawing/2014/main" id="{35B36777-508A-7707-E251-CBA83E93A5C5}"/>
                </a:ext>
              </a:extLst>
            </p:cNvPr>
            <p:cNvSpPr/>
            <p:nvPr userDrawn="1"/>
          </p:nvSpPr>
          <p:spPr>
            <a:xfrm>
              <a:off x="264623" y="2263725"/>
              <a:ext cx="4447309" cy="83958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tângulo: Cantos Arredondados 11">
              <a:extLst>
                <a:ext uri="{FF2B5EF4-FFF2-40B4-BE49-F238E27FC236}">
                  <a16:creationId xmlns:a16="http://schemas.microsoft.com/office/drawing/2014/main" id="{1D82883F-1855-F340-3198-7A6B4395582C}"/>
                </a:ext>
              </a:extLst>
            </p:cNvPr>
            <p:cNvSpPr/>
            <p:nvPr userDrawn="1"/>
          </p:nvSpPr>
          <p:spPr>
            <a:xfrm>
              <a:off x="246646" y="4362412"/>
              <a:ext cx="4447309" cy="839586"/>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tângulo: Cantos Arredondados 13">
              <a:extLst>
                <a:ext uri="{FF2B5EF4-FFF2-40B4-BE49-F238E27FC236}">
                  <a16:creationId xmlns:a16="http://schemas.microsoft.com/office/drawing/2014/main" id="{AF8C4D9E-DE07-C6A7-5ACE-69F92714D333}"/>
                </a:ext>
              </a:extLst>
            </p:cNvPr>
            <p:cNvSpPr/>
            <p:nvPr userDrawn="1"/>
          </p:nvSpPr>
          <p:spPr>
            <a:xfrm>
              <a:off x="247255" y="3265222"/>
              <a:ext cx="4447309" cy="839586"/>
            </a:xfrm>
            <a:prstGeom prst="roundRect">
              <a:avLst/>
            </a:prstGeom>
            <a:noFill/>
            <a:ln w="9525">
              <a:solidFill>
                <a:srgbClr val="E280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tângulo: Cantos Arredondados 15">
              <a:extLst>
                <a:ext uri="{FF2B5EF4-FFF2-40B4-BE49-F238E27FC236}">
                  <a16:creationId xmlns:a16="http://schemas.microsoft.com/office/drawing/2014/main" id="{F5C5AADD-37E6-F647-C1ED-BFAE32DB91CD}"/>
                </a:ext>
              </a:extLst>
            </p:cNvPr>
            <p:cNvSpPr/>
            <p:nvPr userDrawn="1"/>
          </p:nvSpPr>
          <p:spPr>
            <a:xfrm>
              <a:off x="225314" y="5437637"/>
              <a:ext cx="4447309" cy="83958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CaixaDeTexto 16">
            <a:extLst>
              <a:ext uri="{FF2B5EF4-FFF2-40B4-BE49-F238E27FC236}">
                <a16:creationId xmlns:a16="http://schemas.microsoft.com/office/drawing/2014/main" id="{F3053A7B-7D6C-2018-C954-64DB8F5E17C4}"/>
              </a:ext>
            </a:extLst>
          </p:cNvPr>
          <p:cNvSpPr txBox="1"/>
          <p:nvPr/>
        </p:nvSpPr>
        <p:spPr>
          <a:xfrm>
            <a:off x="1305786" y="1674845"/>
            <a:ext cx="3702050" cy="784830"/>
          </a:xfrm>
          <a:prstGeom prst="rect">
            <a:avLst/>
          </a:prstGeom>
          <a:noFill/>
        </p:spPr>
        <p:txBody>
          <a:bodyPr wrap="square" rtlCol="0">
            <a:spAutoFit/>
          </a:bodyPr>
          <a:lstStyle/>
          <a:p>
            <a:r>
              <a:rPr lang="es-ES" sz="1500" dirty="0">
                <a:solidFill>
                  <a:schemeClr val="bg2">
                    <a:lumMod val="10000"/>
                  </a:schemeClr>
                </a:solidFill>
              </a:rPr>
              <a:t>Las mujeres mayores de 45 años ya no pueden aprender, e incluso si pudieran, no querrían seguir aprendiendo</a:t>
            </a:r>
            <a:endParaRPr lang="en-GB" sz="1500" dirty="0">
              <a:solidFill>
                <a:schemeClr val="bg2">
                  <a:lumMod val="10000"/>
                </a:schemeClr>
              </a:solidFill>
            </a:endParaRPr>
          </a:p>
        </p:txBody>
      </p:sp>
      <p:sp>
        <p:nvSpPr>
          <p:cNvPr id="18" name="CaixaDeTexto 17">
            <a:extLst>
              <a:ext uri="{FF2B5EF4-FFF2-40B4-BE49-F238E27FC236}">
                <a16:creationId xmlns:a16="http://schemas.microsoft.com/office/drawing/2014/main" id="{136712B7-8BD6-F388-7BCF-D913917B6884}"/>
              </a:ext>
            </a:extLst>
          </p:cNvPr>
          <p:cNvSpPr txBox="1"/>
          <p:nvPr/>
        </p:nvSpPr>
        <p:spPr>
          <a:xfrm>
            <a:off x="1231743" y="2716597"/>
            <a:ext cx="4189160" cy="784830"/>
          </a:xfrm>
          <a:prstGeom prst="rect">
            <a:avLst/>
          </a:prstGeom>
          <a:noFill/>
        </p:spPr>
        <p:txBody>
          <a:bodyPr wrap="square" rtlCol="0">
            <a:spAutoFit/>
          </a:bodyPr>
          <a:lstStyle/>
          <a:p>
            <a:r>
              <a:rPr lang="es-ES" sz="1500" dirty="0">
                <a:solidFill>
                  <a:schemeClr val="bg2">
                    <a:lumMod val="10000"/>
                  </a:schemeClr>
                </a:solidFill>
              </a:rPr>
              <a:t>Las personas mayores de 45 años no pueden beneficiarse mucho de la educación. Aprendieron las cosas importantes cuando eran jóvenes</a:t>
            </a:r>
          </a:p>
        </p:txBody>
      </p:sp>
      <p:sp>
        <p:nvSpPr>
          <p:cNvPr id="19" name="CaixaDeTexto 18">
            <a:extLst>
              <a:ext uri="{FF2B5EF4-FFF2-40B4-BE49-F238E27FC236}">
                <a16:creationId xmlns:a16="http://schemas.microsoft.com/office/drawing/2014/main" id="{4953AB6C-A926-D8B6-379B-AEBC65605B3C}"/>
              </a:ext>
            </a:extLst>
          </p:cNvPr>
          <p:cNvSpPr txBox="1"/>
          <p:nvPr/>
        </p:nvSpPr>
        <p:spPr>
          <a:xfrm>
            <a:off x="1305786" y="3977321"/>
            <a:ext cx="3556932" cy="553998"/>
          </a:xfrm>
          <a:prstGeom prst="rect">
            <a:avLst/>
          </a:prstGeom>
          <a:noFill/>
        </p:spPr>
        <p:txBody>
          <a:bodyPr wrap="square" rtlCol="0">
            <a:spAutoFit/>
          </a:bodyPr>
          <a:lstStyle/>
          <a:p>
            <a:r>
              <a:rPr lang="es-ES" sz="1500" dirty="0">
                <a:solidFill>
                  <a:schemeClr val="bg2">
                    <a:lumMod val="10000"/>
                  </a:schemeClr>
                </a:solidFill>
              </a:rPr>
              <a:t>Las mujeres mayores de 45 años no tienen tiempo para aprender</a:t>
            </a:r>
          </a:p>
        </p:txBody>
      </p:sp>
      <p:sp>
        <p:nvSpPr>
          <p:cNvPr id="22" name="CaixaDeTexto 21">
            <a:extLst>
              <a:ext uri="{FF2B5EF4-FFF2-40B4-BE49-F238E27FC236}">
                <a16:creationId xmlns:a16="http://schemas.microsoft.com/office/drawing/2014/main" id="{D38DE374-1459-5047-E737-DB2A3FA1C4C4}"/>
              </a:ext>
            </a:extLst>
          </p:cNvPr>
          <p:cNvSpPr txBox="1"/>
          <p:nvPr/>
        </p:nvSpPr>
        <p:spPr>
          <a:xfrm>
            <a:off x="1305786" y="5076166"/>
            <a:ext cx="3556932" cy="553998"/>
          </a:xfrm>
          <a:prstGeom prst="rect">
            <a:avLst/>
          </a:prstGeom>
          <a:noFill/>
        </p:spPr>
        <p:txBody>
          <a:bodyPr wrap="square" rtlCol="0">
            <a:spAutoFit/>
          </a:bodyPr>
          <a:lstStyle/>
          <a:p>
            <a:r>
              <a:rPr lang="es-ES" sz="1500" dirty="0">
                <a:solidFill>
                  <a:schemeClr val="bg2">
                    <a:lumMod val="10000"/>
                  </a:schemeClr>
                </a:solidFill>
              </a:rPr>
              <a:t>Es demasiado tarde para que las mujeres mayores de 45 años cambien</a:t>
            </a:r>
          </a:p>
        </p:txBody>
      </p:sp>
      <p:sp>
        <p:nvSpPr>
          <p:cNvPr id="3" name="Retângulo: Cantos Arredondados 9">
            <a:extLst>
              <a:ext uri="{FF2B5EF4-FFF2-40B4-BE49-F238E27FC236}">
                <a16:creationId xmlns:a16="http://schemas.microsoft.com/office/drawing/2014/main" id="{01FCF18B-71B5-A12C-3478-742442920D90}"/>
              </a:ext>
            </a:extLst>
          </p:cNvPr>
          <p:cNvSpPr/>
          <p:nvPr/>
        </p:nvSpPr>
        <p:spPr>
          <a:xfrm>
            <a:off x="5289847" y="1611492"/>
            <a:ext cx="965999" cy="918505"/>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 HECHO</a:t>
            </a:r>
          </a:p>
        </p:txBody>
      </p:sp>
      <p:sp>
        <p:nvSpPr>
          <p:cNvPr id="23" name="Retângulo: Cantos Arredondados 10">
            <a:extLst>
              <a:ext uri="{FF2B5EF4-FFF2-40B4-BE49-F238E27FC236}">
                <a16:creationId xmlns:a16="http://schemas.microsoft.com/office/drawing/2014/main" id="{BD94B87A-73EB-8F91-CBFE-2F3C646F271C}"/>
              </a:ext>
            </a:extLst>
          </p:cNvPr>
          <p:cNvSpPr/>
          <p:nvPr/>
        </p:nvSpPr>
        <p:spPr>
          <a:xfrm>
            <a:off x="5359075" y="1611493"/>
            <a:ext cx="6746383"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tângulo: Cantos Arredondados 13">
            <a:extLst>
              <a:ext uri="{FF2B5EF4-FFF2-40B4-BE49-F238E27FC236}">
                <a16:creationId xmlns:a16="http://schemas.microsoft.com/office/drawing/2014/main" id="{8B8348EC-6B0A-756A-AB14-07736EAA1811}"/>
              </a:ext>
            </a:extLst>
          </p:cNvPr>
          <p:cNvSpPr/>
          <p:nvPr/>
        </p:nvSpPr>
        <p:spPr>
          <a:xfrm>
            <a:off x="5371553" y="2716154"/>
            <a:ext cx="6746383" cy="978546"/>
          </a:xfrm>
          <a:prstGeom prst="roundRect">
            <a:avLst/>
          </a:prstGeom>
          <a:noFill/>
          <a:ln w="9525">
            <a:solidFill>
              <a:srgbClr val="E280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tângulo: Cantos Arredondados 6">
            <a:extLst>
              <a:ext uri="{FF2B5EF4-FFF2-40B4-BE49-F238E27FC236}">
                <a16:creationId xmlns:a16="http://schemas.microsoft.com/office/drawing/2014/main" id="{27A20071-24D3-7512-01A6-B004281E7E90}"/>
              </a:ext>
            </a:extLst>
          </p:cNvPr>
          <p:cNvSpPr/>
          <p:nvPr/>
        </p:nvSpPr>
        <p:spPr>
          <a:xfrm>
            <a:off x="5301134" y="2716154"/>
            <a:ext cx="965998" cy="978546"/>
          </a:xfrm>
          <a:prstGeom prst="round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 HECHO</a:t>
            </a:r>
          </a:p>
        </p:txBody>
      </p:sp>
      <p:sp>
        <p:nvSpPr>
          <p:cNvPr id="27" name="Retângulo: Cantos Arredondados 11">
            <a:extLst>
              <a:ext uri="{FF2B5EF4-FFF2-40B4-BE49-F238E27FC236}">
                <a16:creationId xmlns:a16="http://schemas.microsoft.com/office/drawing/2014/main" id="{4438A676-1F4F-ADCF-3977-6F1D60ED3B57}"/>
              </a:ext>
            </a:extLst>
          </p:cNvPr>
          <p:cNvSpPr/>
          <p:nvPr/>
        </p:nvSpPr>
        <p:spPr>
          <a:xfrm>
            <a:off x="5409852" y="3876671"/>
            <a:ext cx="6708084" cy="978546"/>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tângulo: Cantos Arredondados 4">
            <a:extLst>
              <a:ext uri="{FF2B5EF4-FFF2-40B4-BE49-F238E27FC236}">
                <a16:creationId xmlns:a16="http://schemas.microsoft.com/office/drawing/2014/main" id="{838D304E-0801-A3C1-243D-464ED98D10B9}"/>
              </a:ext>
            </a:extLst>
          </p:cNvPr>
          <p:cNvSpPr/>
          <p:nvPr/>
        </p:nvSpPr>
        <p:spPr>
          <a:xfrm>
            <a:off x="5330600" y="3876671"/>
            <a:ext cx="965998" cy="978546"/>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 HECHO</a:t>
            </a:r>
          </a:p>
        </p:txBody>
      </p:sp>
      <p:sp>
        <p:nvSpPr>
          <p:cNvPr id="29" name="Retângulo: Cantos Arredondados 15">
            <a:extLst>
              <a:ext uri="{FF2B5EF4-FFF2-40B4-BE49-F238E27FC236}">
                <a16:creationId xmlns:a16="http://schemas.microsoft.com/office/drawing/2014/main" id="{E023CBF4-4B9D-6843-756F-079DDA025D36}"/>
              </a:ext>
            </a:extLst>
          </p:cNvPr>
          <p:cNvSpPr/>
          <p:nvPr/>
        </p:nvSpPr>
        <p:spPr>
          <a:xfrm>
            <a:off x="5409852" y="5002645"/>
            <a:ext cx="6708084" cy="97854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tângulo: Cantos Arredondados 8">
            <a:extLst>
              <a:ext uri="{FF2B5EF4-FFF2-40B4-BE49-F238E27FC236}">
                <a16:creationId xmlns:a16="http://schemas.microsoft.com/office/drawing/2014/main" id="{885B8676-5589-161C-5591-407E7356F920}"/>
              </a:ext>
            </a:extLst>
          </p:cNvPr>
          <p:cNvSpPr/>
          <p:nvPr/>
        </p:nvSpPr>
        <p:spPr>
          <a:xfrm>
            <a:off x="5340624" y="5001666"/>
            <a:ext cx="965998" cy="97854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 HECHO</a:t>
            </a:r>
          </a:p>
        </p:txBody>
      </p:sp>
      <p:sp>
        <p:nvSpPr>
          <p:cNvPr id="32" name="CaixaDeTexto 16">
            <a:extLst>
              <a:ext uri="{FF2B5EF4-FFF2-40B4-BE49-F238E27FC236}">
                <a16:creationId xmlns:a16="http://schemas.microsoft.com/office/drawing/2014/main" id="{2F6CB18E-83A0-8DB4-0A13-E4D5F18889E3}"/>
              </a:ext>
            </a:extLst>
          </p:cNvPr>
          <p:cNvSpPr txBox="1"/>
          <p:nvPr/>
        </p:nvSpPr>
        <p:spPr>
          <a:xfrm>
            <a:off x="6267131" y="1645682"/>
            <a:ext cx="5679890" cy="784830"/>
          </a:xfrm>
          <a:prstGeom prst="rect">
            <a:avLst/>
          </a:prstGeom>
          <a:noFill/>
        </p:spPr>
        <p:txBody>
          <a:bodyPr wrap="square" rtlCol="0">
            <a:spAutoFit/>
          </a:bodyPr>
          <a:lstStyle/>
          <a:p>
            <a:r>
              <a:rPr lang="es-ES" sz="1500" dirty="0">
                <a:solidFill>
                  <a:schemeClr val="bg2">
                    <a:lumMod val="10000"/>
                  </a:schemeClr>
                </a:solidFill>
              </a:rPr>
              <a:t>¡La </a:t>
            </a:r>
            <a:r>
              <a:rPr lang="es-ES" sz="1500" dirty="0" err="1">
                <a:solidFill>
                  <a:schemeClr val="bg2">
                    <a:lumMod val="10000"/>
                  </a:schemeClr>
                </a:solidFill>
              </a:rPr>
              <a:t>neuroplasticidad</a:t>
            </a:r>
            <a:r>
              <a:rPr lang="es-ES" sz="1500" dirty="0">
                <a:solidFill>
                  <a:schemeClr val="bg2">
                    <a:lumMod val="10000"/>
                  </a:schemeClr>
                </a:solidFill>
              </a:rPr>
              <a:t> dura toda la vida! El cerebro sigue siendo capaz de formar nuevas conexiones neuronales. El aprendizaje lo mantiene agudo y saludable</a:t>
            </a:r>
            <a:r>
              <a:rPr lang="en-US" sz="1500" dirty="0">
                <a:solidFill>
                  <a:schemeClr val="bg2">
                    <a:lumMod val="10000"/>
                  </a:schemeClr>
                </a:solidFill>
              </a:rPr>
              <a:t>.</a:t>
            </a:r>
            <a:endParaRPr lang="en-GB" sz="1500" dirty="0">
              <a:solidFill>
                <a:schemeClr val="bg2">
                  <a:lumMod val="10000"/>
                </a:schemeClr>
              </a:solidFill>
            </a:endParaRPr>
          </a:p>
        </p:txBody>
      </p:sp>
      <p:sp>
        <p:nvSpPr>
          <p:cNvPr id="33" name="CaixaDeTexto 17">
            <a:extLst>
              <a:ext uri="{FF2B5EF4-FFF2-40B4-BE49-F238E27FC236}">
                <a16:creationId xmlns:a16="http://schemas.microsoft.com/office/drawing/2014/main" id="{7527F58D-8951-767D-66AA-6EEB8CD52B50}"/>
              </a:ext>
            </a:extLst>
          </p:cNvPr>
          <p:cNvSpPr txBox="1"/>
          <p:nvPr/>
        </p:nvSpPr>
        <p:spPr>
          <a:xfrm>
            <a:off x="6267131" y="2682266"/>
            <a:ext cx="6116085" cy="1015663"/>
          </a:xfrm>
          <a:prstGeom prst="rect">
            <a:avLst/>
          </a:prstGeom>
          <a:noFill/>
        </p:spPr>
        <p:txBody>
          <a:bodyPr wrap="square" rtlCol="0">
            <a:spAutoFit/>
          </a:bodyPr>
          <a:lstStyle/>
          <a:p>
            <a:r>
              <a:rPr lang="es-ES" sz="1500" dirty="0">
                <a:solidFill>
                  <a:schemeClr val="bg2">
                    <a:lumMod val="10000"/>
                  </a:schemeClr>
                </a:solidFill>
              </a:rPr>
              <a:t>El aprendizaje es un viaje de por vida. Las personas mayores de 45 años no solo se benefician de la educación; a menudo sobresalen porque combinan capacidad de aprender con el poder de la sabiduría y la experiencia. Nunca es demasiado tarde para aprender, crecer y beneficiarse de la educación</a:t>
            </a:r>
          </a:p>
        </p:txBody>
      </p:sp>
      <p:sp>
        <p:nvSpPr>
          <p:cNvPr id="34" name="CaixaDeTexto 16">
            <a:extLst>
              <a:ext uri="{FF2B5EF4-FFF2-40B4-BE49-F238E27FC236}">
                <a16:creationId xmlns:a16="http://schemas.microsoft.com/office/drawing/2014/main" id="{4AB1CA7A-99CE-D014-55F9-FC421E1AB8EC}"/>
              </a:ext>
            </a:extLst>
          </p:cNvPr>
          <p:cNvSpPr txBox="1"/>
          <p:nvPr/>
        </p:nvSpPr>
        <p:spPr>
          <a:xfrm>
            <a:off x="6333106" y="3853687"/>
            <a:ext cx="5794854" cy="1015663"/>
          </a:xfrm>
          <a:prstGeom prst="rect">
            <a:avLst/>
          </a:prstGeom>
          <a:noFill/>
        </p:spPr>
        <p:txBody>
          <a:bodyPr wrap="square" rtlCol="0">
            <a:spAutoFit/>
          </a:bodyPr>
          <a:lstStyle/>
          <a:p>
            <a:r>
              <a:rPr lang="es-ES" sz="1500" dirty="0">
                <a:solidFill>
                  <a:schemeClr val="bg2">
                    <a:lumMod val="10000"/>
                  </a:schemeClr>
                </a:solidFill>
              </a:rPr>
              <a:t>Esta es una preocupación muy real, especialmente cuando se equilibra el trabajo, la familia y el tiempo personal. La realidad es que el modelo de aprendizaje debe adaptarse a tu etapa de vida personal. Por ejemplo: El </a:t>
            </a:r>
            <a:r>
              <a:rPr lang="es-ES" sz="1500" dirty="0" err="1">
                <a:solidFill>
                  <a:schemeClr val="bg2">
                    <a:lumMod val="10000"/>
                  </a:schemeClr>
                </a:solidFill>
              </a:rPr>
              <a:t>microaprendizaje</a:t>
            </a:r>
            <a:r>
              <a:rPr lang="es-ES" sz="1500" dirty="0">
                <a:solidFill>
                  <a:schemeClr val="bg2">
                    <a:lumMod val="10000"/>
                  </a:schemeClr>
                </a:solidFill>
              </a:rPr>
              <a:t> es una buena opción o los laboratorios HERA</a:t>
            </a:r>
          </a:p>
        </p:txBody>
      </p:sp>
      <p:sp>
        <p:nvSpPr>
          <p:cNvPr id="35" name="CaixaDeTexto 16">
            <a:extLst>
              <a:ext uri="{FF2B5EF4-FFF2-40B4-BE49-F238E27FC236}">
                <a16:creationId xmlns:a16="http://schemas.microsoft.com/office/drawing/2014/main" id="{8D4BE889-8152-3A3C-1592-5DAEA71F1210}"/>
              </a:ext>
            </a:extLst>
          </p:cNvPr>
          <p:cNvSpPr txBox="1"/>
          <p:nvPr/>
        </p:nvSpPr>
        <p:spPr>
          <a:xfrm>
            <a:off x="6333106" y="4970753"/>
            <a:ext cx="5854058" cy="1261884"/>
          </a:xfrm>
          <a:prstGeom prst="rect">
            <a:avLst/>
          </a:prstGeom>
          <a:noFill/>
        </p:spPr>
        <p:txBody>
          <a:bodyPr wrap="square" rtlCol="0">
            <a:spAutoFit/>
          </a:bodyPr>
          <a:lstStyle/>
          <a:p>
            <a:r>
              <a:rPr lang="es-ES" sz="1500" dirty="0">
                <a:solidFill>
                  <a:schemeClr val="bg2">
                    <a:lumMod val="10000"/>
                  </a:schemeClr>
                </a:solidFill>
              </a:rPr>
              <a:t>Al contrario, puede ser el momento perfecto. Las mujeres mayores de 45 años aportan una gran experiencia, inteligencia emocional y perspectiva que no se enseña. No estás empezando de cero; estás empezando desde la experiencia. Esta es una base poderosa para el cambio.</a:t>
            </a:r>
          </a:p>
          <a:p>
            <a:r>
              <a:rPr lang="en-US" sz="1600" dirty="0">
                <a:solidFill>
                  <a:schemeClr val="bg2">
                    <a:lumMod val="10000"/>
                  </a:schemeClr>
                </a:solidFill>
              </a:rPr>
              <a:t>.</a:t>
            </a:r>
            <a:endParaRPr lang="en-GB" sz="1600" dirty="0">
              <a:solidFill>
                <a:schemeClr val="bg2">
                  <a:lumMod val="10000"/>
                </a:schemeClr>
              </a:solidFill>
            </a:endParaRPr>
          </a:p>
        </p:txBody>
      </p:sp>
    </p:spTree>
    <p:extLst>
      <p:ext uri="{BB962C8B-B14F-4D97-AF65-F5344CB8AC3E}">
        <p14:creationId xmlns:p14="http://schemas.microsoft.com/office/powerpoint/2010/main" val="14264880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8F650-EEDB-7D54-F374-940B85385A3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1A68E71-A25D-2833-737C-9C731D63D98E}"/>
              </a:ext>
            </a:extLst>
          </p:cNvPr>
          <p:cNvSpPr>
            <a:spLocks noGrp="1"/>
          </p:cNvSpPr>
          <p:nvPr>
            <p:ph type="body" sz="quarter" idx="10"/>
          </p:nvPr>
        </p:nvSpPr>
        <p:spPr>
          <a:xfrm>
            <a:off x="432260" y="3142210"/>
            <a:ext cx="8720285" cy="1762299"/>
          </a:xfrm>
        </p:spPr>
        <p:txBody>
          <a:bodyPr/>
          <a:lstStyle/>
          <a:p>
            <a:r>
              <a:rPr lang="en-GB" dirty="0"/>
              <a:t>UNIDAD</a:t>
            </a:r>
            <a:r>
              <a:rPr lang="en-GB" noProof="0" dirty="0"/>
              <a:t> 1.3: </a:t>
            </a:r>
            <a:r>
              <a:rPr lang="es-ES" dirty="0"/>
              <a:t>Superar la ansiedad y los miedos del aprendizaje</a:t>
            </a:r>
            <a:endParaRPr lang="en-US" dirty="0"/>
          </a:p>
          <a:p>
            <a:endParaRPr lang="en-GB" noProof="0" dirty="0"/>
          </a:p>
        </p:txBody>
      </p:sp>
    </p:spTree>
    <p:extLst>
      <p:ext uri="{BB962C8B-B14F-4D97-AF65-F5344CB8AC3E}">
        <p14:creationId xmlns:p14="http://schemas.microsoft.com/office/powerpoint/2010/main" val="959408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94195-4F5B-26F6-92AC-6C75EDFDDF67}"/>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BC03D861-2E57-22E1-717C-F3FA335B6147}"/>
              </a:ext>
            </a:extLst>
          </p:cNvPr>
          <p:cNvSpPr>
            <a:spLocks noGrp="1"/>
          </p:cNvSpPr>
          <p:nvPr>
            <p:ph type="body" sz="quarter" idx="10"/>
          </p:nvPr>
        </p:nvSpPr>
        <p:spPr>
          <a:xfrm>
            <a:off x="333506" y="104362"/>
            <a:ext cx="9829323" cy="483986"/>
          </a:xfrm>
        </p:spPr>
        <p:txBody>
          <a:bodyPr/>
          <a:lstStyle/>
          <a:p>
            <a:r>
              <a:rPr lang="es-ES" dirty="0"/>
              <a:t>Barreras emocionales y miedos comunes</a:t>
            </a:r>
          </a:p>
          <a:p>
            <a:endParaRPr lang="en-GB" dirty="0"/>
          </a:p>
        </p:txBody>
      </p:sp>
      <p:sp>
        <p:nvSpPr>
          <p:cNvPr id="3" name="CaixaDeTexto 2">
            <a:extLst>
              <a:ext uri="{FF2B5EF4-FFF2-40B4-BE49-F238E27FC236}">
                <a16:creationId xmlns:a16="http://schemas.microsoft.com/office/drawing/2014/main" id="{22CD3939-9BE0-F548-E132-DAC13B497F57}"/>
              </a:ext>
            </a:extLst>
          </p:cNvPr>
          <p:cNvSpPr txBox="1"/>
          <p:nvPr/>
        </p:nvSpPr>
        <p:spPr>
          <a:xfrm>
            <a:off x="954474" y="1487567"/>
            <a:ext cx="3775678" cy="369332"/>
          </a:xfrm>
          <a:prstGeom prst="rect">
            <a:avLst/>
          </a:prstGeom>
          <a:noFill/>
        </p:spPr>
        <p:txBody>
          <a:bodyPr wrap="square" rtlCol="0">
            <a:spAutoFit/>
          </a:bodyPr>
          <a:lstStyle/>
          <a:p>
            <a:r>
              <a:rPr lang="pt-PT" dirty="0">
                <a:solidFill>
                  <a:schemeClr val="bg2">
                    <a:lumMod val="10000"/>
                  </a:schemeClr>
                </a:solidFill>
              </a:rPr>
              <a:t>Mi cerebro no aprende como antes </a:t>
            </a:r>
          </a:p>
        </p:txBody>
      </p:sp>
      <p:sp>
        <p:nvSpPr>
          <p:cNvPr id="28" name="CaixaDeTexto 27">
            <a:extLst>
              <a:ext uri="{FF2B5EF4-FFF2-40B4-BE49-F238E27FC236}">
                <a16:creationId xmlns:a16="http://schemas.microsoft.com/office/drawing/2014/main" id="{E358854C-8CE4-22CF-F3C5-B75DE910F05B}"/>
              </a:ext>
            </a:extLst>
          </p:cNvPr>
          <p:cNvSpPr txBox="1"/>
          <p:nvPr/>
        </p:nvSpPr>
        <p:spPr>
          <a:xfrm>
            <a:off x="954471" y="2161930"/>
            <a:ext cx="10876365" cy="369332"/>
          </a:xfrm>
          <a:prstGeom prst="rect">
            <a:avLst/>
          </a:prstGeom>
          <a:noFill/>
        </p:spPr>
        <p:txBody>
          <a:bodyPr wrap="square" rtlCol="0">
            <a:spAutoFit/>
          </a:bodyPr>
          <a:lstStyle/>
          <a:p>
            <a:r>
              <a:rPr lang="es-ES" dirty="0">
                <a:solidFill>
                  <a:schemeClr val="bg2">
                    <a:lumMod val="10000"/>
                  </a:schemeClr>
                </a:solidFill>
              </a:rPr>
              <a:t>Otros van a ser mucho mejores que yo</a:t>
            </a:r>
          </a:p>
        </p:txBody>
      </p:sp>
      <p:sp>
        <p:nvSpPr>
          <p:cNvPr id="29" name="CaixaDeTexto 28">
            <a:extLst>
              <a:ext uri="{FF2B5EF4-FFF2-40B4-BE49-F238E27FC236}">
                <a16:creationId xmlns:a16="http://schemas.microsoft.com/office/drawing/2014/main" id="{D7150C2C-F586-B717-5397-47958DA5DC0A}"/>
              </a:ext>
            </a:extLst>
          </p:cNvPr>
          <p:cNvSpPr txBox="1"/>
          <p:nvPr/>
        </p:nvSpPr>
        <p:spPr>
          <a:xfrm>
            <a:off x="954471" y="2834460"/>
            <a:ext cx="10876365" cy="369332"/>
          </a:xfrm>
          <a:prstGeom prst="rect">
            <a:avLst/>
          </a:prstGeom>
          <a:noFill/>
        </p:spPr>
        <p:txBody>
          <a:bodyPr wrap="square" rtlCol="0">
            <a:spAutoFit/>
          </a:bodyPr>
          <a:lstStyle/>
          <a:p>
            <a:r>
              <a:rPr lang="es-ES" dirty="0">
                <a:solidFill>
                  <a:schemeClr val="bg2">
                    <a:lumMod val="10000"/>
                  </a:schemeClr>
                </a:solidFill>
              </a:rPr>
              <a:t>Es demasiado tarde para aprender</a:t>
            </a:r>
          </a:p>
        </p:txBody>
      </p:sp>
      <p:sp>
        <p:nvSpPr>
          <p:cNvPr id="30" name="CaixaDeTexto 29">
            <a:extLst>
              <a:ext uri="{FF2B5EF4-FFF2-40B4-BE49-F238E27FC236}">
                <a16:creationId xmlns:a16="http://schemas.microsoft.com/office/drawing/2014/main" id="{4FECE45A-AB90-7C95-3271-AC5255850C36}"/>
              </a:ext>
            </a:extLst>
          </p:cNvPr>
          <p:cNvSpPr txBox="1"/>
          <p:nvPr/>
        </p:nvSpPr>
        <p:spPr>
          <a:xfrm>
            <a:off x="954471" y="3524537"/>
            <a:ext cx="10876365" cy="369332"/>
          </a:xfrm>
          <a:prstGeom prst="rect">
            <a:avLst/>
          </a:prstGeom>
          <a:noFill/>
        </p:spPr>
        <p:txBody>
          <a:bodyPr wrap="square" rtlCol="0">
            <a:spAutoFit/>
          </a:bodyPr>
          <a:lstStyle/>
          <a:p>
            <a:r>
              <a:rPr lang="es-ES" dirty="0">
                <a:solidFill>
                  <a:schemeClr val="bg2">
                    <a:lumMod val="10000"/>
                  </a:schemeClr>
                </a:solidFill>
              </a:rPr>
              <a:t>No encajaré con los estudiantes más jóvenes</a:t>
            </a:r>
          </a:p>
        </p:txBody>
      </p:sp>
      <p:sp>
        <p:nvSpPr>
          <p:cNvPr id="31" name="CaixaDeTexto 30">
            <a:extLst>
              <a:ext uri="{FF2B5EF4-FFF2-40B4-BE49-F238E27FC236}">
                <a16:creationId xmlns:a16="http://schemas.microsoft.com/office/drawing/2014/main" id="{9CD7CE5D-8900-F4E7-66C5-D3CC32D31425}"/>
              </a:ext>
            </a:extLst>
          </p:cNvPr>
          <p:cNvSpPr txBox="1"/>
          <p:nvPr/>
        </p:nvSpPr>
        <p:spPr>
          <a:xfrm>
            <a:off x="954472" y="4181354"/>
            <a:ext cx="10876365" cy="369332"/>
          </a:xfrm>
          <a:prstGeom prst="rect">
            <a:avLst/>
          </a:prstGeom>
          <a:noFill/>
        </p:spPr>
        <p:txBody>
          <a:bodyPr wrap="square" rtlCol="0">
            <a:spAutoFit/>
          </a:bodyPr>
          <a:lstStyle/>
          <a:p>
            <a:r>
              <a:rPr lang="es-ES" dirty="0">
                <a:solidFill>
                  <a:schemeClr val="bg2">
                    <a:lumMod val="10000"/>
                  </a:schemeClr>
                </a:solidFill>
              </a:rPr>
              <a:t>No tengo tiempo para empezar algo nuevo</a:t>
            </a:r>
          </a:p>
        </p:txBody>
      </p:sp>
      <p:sp>
        <p:nvSpPr>
          <p:cNvPr id="32" name="CaixaDeTexto 31">
            <a:extLst>
              <a:ext uri="{FF2B5EF4-FFF2-40B4-BE49-F238E27FC236}">
                <a16:creationId xmlns:a16="http://schemas.microsoft.com/office/drawing/2014/main" id="{9B55ADEA-F816-A38E-6577-ADCB1FF6CC3D}"/>
              </a:ext>
            </a:extLst>
          </p:cNvPr>
          <p:cNvSpPr txBox="1"/>
          <p:nvPr/>
        </p:nvSpPr>
        <p:spPr>
          <a:xfrm>
            <a:off x="954472" y="4855717"/>
            <a:ext cx="10876365" cy="369332"/>
          </a:xfrm>
          <a:prstGeom prst="rect">
            <a:avLst/>
          </a:prstGeom>
          <a:noFill/>
        </p:spPr>
        <p:txBody>
          <a:bodyPr wrap="square" rtlCol="0">
            <a:spAutoFit/>
          </a:bodyPr>
          <a:lstStyle/>
          <a:p>
            <a:r>
              <a:rPr lang="es-ES" dirty="0">
                <a:solidFill>
                  <a:schemeClr val="bg2">
                    <a:lumMod val="10000"/>
                  </a:schemeClr>
                </a:solidFill>
              </a:rPr>
              <a:t>¿Qué pasa si lo intento y paso </a:t>
            </a:r>
            <a:r>
              <a:rPr lang="es-ES" dirty="0" err="1">
                <a:solidFill>
                  <a:schemeClr val="bg2">
                    <a:lumMod val="10000"/>
                  </a:schemeClr>
                </a:solidFill>
              </a:rPr>
              <a:t>verguenza</a:t>
            </a:r>
            <a:r>
              <a:rPr lang="es-ES" dirty="0">
                <a:solidFill>
                  <a:schemeClr val="bg2">
                    <a:lumMod val="10000"/>
                  </a:schemeClr>
                </a:solidFill>
              </a:rPr>
              <a:t>?</a:t>
            </a:r>
          </a:p>
        </p:txBody>
      </p:sp>
      <p:pic>
        <p:nvPicPr>
          <p:cNvPr id="11" name="Gráfico 10">
            <a:extLst>
              <a:ext uri="{FF2B5EF4-FFF2-40B4-BE49-F238E27FC236}">
                <a16:creationId xmlns:a16="http://schemas.microsoft.com/office/drawing/2014/main" id="{E38C932E-567A-79FF-CC10-E11ECA96A24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3" y="1449937"/>
            <a:ext cx="441715" cy="441715"/>
          </a:xfrm>
          <a:prstGeom prst="rect">
            <a:avLst/>
          </a:prstGeom>
        </p:spPr>
      </p:pic>
      <p:pic>
        <p:nvPicPr>
          <p:cNvPr id="12" name="Gráfico 11">
            <a:extLst>
              <a:ext uri="{FF2B5EF4-FFF2-40B4-BE49-F238E27FC236}">
                <a16:creationId xmlns:a16="http://schemas.microsoft.com/office/drawing/2014/main" id="{0316C010-873E-E945-EFF6-505AB972B25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4" y="2175985"/>
            <a:ext cx="441715" cy="441715"/>
          </a:xfrm>
          <a:prstGeom prst="rect">
            <a:avLst/>
          </a:prstGeom>
        </p:spPr>
      </p:pic>
      <p:pic>
        <p:nvPicPr>
          <p:cNvPr id="13" name="Gráfico 12">
            <a:extLst>
              <a:ext uri="{FF2B5EF4-FFF2-40B4-BE49-F238E27FC236}">
                <a16:creationId xmlns:a16="http://schemas.microsoft.com/office/drawing/2014/main" id="{A238C28C-174F-50CB-9680-B4BB85604E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3" y="2866689"/>
            <a:ext cx="441715" cy="441715"/>
          </a:xfrm>
          <a:prstGeom prst="rect">
            <a:avLst/>
          </a:prstGeom>
        </p:spPr>
      </p:pic>
      <p:pic>
        <p:nvPicPr>
          <p:cNvPr id="14" name="Gráfico 13">
            <a:extLst>
              <a:ext uri="{FF2B5EF4-FFF2-40B4-BE49-F238E27FC236}">
                <a16:creationId xmlns:a16="http://schemas.microsoft.com/office/drawing/2014/main" id="{37C5D6AC-6645-396B-420A-5F9DA3CF47C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1" y="3520482"/>
            <a:ext cx="441715" cy="441715"/>
          </a:xfrm>
          <a:prstGeom prst="rect">
            <a:avLst/>
          </a:prstGeom>
        </p:spPr>
      </p:pic>
      <p:pic>
        <p:nvPicPr>
          <p:cNvPr id="15" name="Gráfico 14">
            <a:extLst>
              <a:ext uri="{FF2B5EF4-FFF2-40B4-BE49-F238E27FC236}">
                <a16:creationId xmlns:a16="http://schemas.microsoft.com/office/drawing/2014/main" id="{FB070158-9E77-1324-BF2D-DD87593A714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3" y="4145163"/>
            <a:ext cx="441715" cy="441715"/>
          </a:xfrm>
          <a:prstGeom prst="rect">
            <a:avLst/>
          </a:prstGeom>
        </p:spPr>
      </p:pic>
      <p:pic>
        <p:nvPicPr>
          <p:cNvPr id="16" name="Gráfico 15">
            <a:extLst>
              <a:ext uri="{FF2B5EF4-FFF2-40B4-BE49-F238E27FC236}">
                <a16:creationId xmlns:a16="http://schemas.microsoft.com/office/drawing/2014/main" id="{7CA88524-C705-7D4A-19F6-DC21AAE55B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1" y="4798957"/>
            <a:ext cx="441715" cy="441715"/>
          </a:xfrm>
          <a:prstGeom prst="rect">
            <a:avLst/>
          </a:prstGeom>
        </p:spPr>
      </p:pic>
      <p:sp>
        <p:nvSpPr>
          <p:cNvPr id="5" name="CaixaDeTexto 27">
            <a:extLst>
              <a:ext uri="{FF2B5EF4-FFF2-40B4-BE49-F238E27FC236}">
                <a16:creationId xmlns:a16="http://schemas.microsoft.com/office/drawing/2014/main" id="{988A27A6-3B52-5226-740C-AB9C36128E83}"/>
              </a:ext>
            </a:extLst>
          </p:cNvPr>
          <p:cNvSpPr txBox="1"/>
          <p:nvPr/>
        </p:nvSpPr>
        <p:spPr>
          <a:xfrm>
            <a:off x="333506" y="661833"/>
            <a:ext cx="9656143" cy="646331"/>
          </a:xfrm>
          <a:prstGeom prst="rect">
            <a:avLst/>
          </a:prstGeom>
          <a:noFill/>
        </p:spPr>
        <p:txBody>
          <a:bodyPr wrap="square" rtlCol="0">
            <a:spAutoFit/>
          </a:bodyPr>
          <a:lstStyle/>
          <a:p>
            <a:r>
              <a:rPr lang="es-ES" dirty="0"/>
              <a:t>Tómate un momento para reflexionar sobre los siguientes pensamientos, ¿te aparecen cuando intentas aprender algo nuevo?</a:t>
            </a:r>
            <a:endParaRPr lang="es-ES" dirty="0">
              <a:solidFill>
                <a:schemeClr val="bg2">
                  <a:lumMod val="10000"/>
                </a:schemeClr>
              </a:solidFill>
            </a:endParaRPr>
          </a:p>
        </p:txBody>
      </p:sp>
      <p:pic>
        <p:nvPicPr>
          <p:cNvPr id="6" name="Gráfico 5">
            <a:extLst>
              <a:ext uri="{FF2B5EF4-FFF2-40B4-BE49-F238E27FC236}">
                <a16:creationId xmlns:a16="http://schemas.microsoft.com/office/drawing/2014/main" id="{1A507283-A3AB-4B85-898D-78AF2392D29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58" y="5442570"/>
            <a:ext cx="441715" cy="441715"/>
          </a:xfrm>
          <a:prstGeom prst="rect">
            <a:avLst/>
          </a:prstGeom>
        </p:spPr>
      </p:pic>
      <p:sp>
        <p:nvSpPr>
          <p:cNvPr id="7" name="CaixaDeTexto 31">
            <a:extLst>
              <a:ext uri="{FF2B5EF4-FFF2-40B4-BE49-F238E27FC236}">
                <a16:creationId xmlns:a16="http://schemas.microsoft.com/office/drawing/2014/main" id="{8A7A5ABB-921E-A6C7-5717-66490B598F39}"/>
              </a:ext>
            </a:extLst>
          </p:cNvPr>
          <p:cNvSpPr txBox="1"/>
          <p:nvPr/>
        </p:nvSpPr>
        <p:spPr>
          <a:xfrm>
            <a:off x="954471" y="5508050"/>
            <a:ext cx="10876365" cy="369332"/>
          </a:xfrm>
          <a:prstGeom prst="rect">
            <a:avLst/>
          </a:prstGeom>
          <a:noFill/>
        </p:spPr>
        <p:txBody>
          <a:bodyPr wrap="square" rtlCol="0">
            <a:spAutoFit/>
          </a:bodyPr>
          <a:lstStyle/>
          <a:p>
            <a:r>
              <a:rPr lang="es-ES" dirty="0">
                <a:solidFill>
                  <a:schemeClr val="bg2">
                    <a:lumMod val="10000"/>
                  </a:schemeClr>
                </a:solidFill>
              </a:rPr>
              <a:t>Pedir ayuda o demostrar que estoy aprendiendo es como admitir la propia incompetencia</a:t>
            </a:r>
          </a:p>
        </p:txBody>
      </p:sp>
    </p:spTree>
    <p:extLst>
      <p:ext uri="{BB962C8B-B14F-4D97-AF65-F5344CB8AC3E}">
        <p14:creationId xmlns:p14="http://schemas.microsoft.com/office/powerpoint/2010/main" val="15748386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26E1D-8C94-46B7-47FA-CDDB30BF7FB1}"/>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0212E1A-1747-F5CB-873D-24D61B80B31A}"/>
              </a:ext>
            </a:extLst>
          </p:cNvPr>
          <p:cNvSpPr>
            <a:spLocks noGrp="1"/>
          </p:cNvSpPr>
          <p:nvPr>
            <p:ph type="body" sz="quarter" idx="10"/>
          </p:nvPr>
        </p:nvSpPr>
        <p:spPr>
          <a:xfrm>
            <a:off x="501859" y="223204"/>
            <a:ext cx="9589830" cy="483986"/>
          </a:xfrm>
        </p:spPr>
        <p:txBody>
          <a:bodyPr/>
          <a:lstStyle/>
          <a:p>
            <a:r>
              <a:rPr lang="es-ES" dirty="0"/>
              <a:t>Aplicar estrategias para gestionar los miedos en el aprendizaje</a:t>
            </a:r>
          </a:p>
          <a:p>
            <a:endParaRPr lang="en-GB" dirty="0"/>
          </a:p>
        </p:txBody>
      </p:sp>
      <p:sp>
        <p:nvSpPr>
          <p:cNvPr id="3" name="CaixaDeTexto 2">
            <a:extLst>
              <a:ext uri="{FF2B5EF4-FFF2-40B4-BE49-F238E27FC236}">
                <a16:creationId xmlns:a16="http://schemas.microsoft.com/office/drawing/2014/main" id="{0CB3364B-92AB-38B3-A254-6FC84446D648}"/>
              </a:ext>
            </a:extLst>
          </p:cNvPr>
          <p:cNvSpPr txBox="1"/>
          <p:nvPr/>
        </p:nvSpPr>
        <p:spPr>
          <a:xfrm>
            <a:off x="1081769" y="1316157"/>
            <a:ext cx="5804806" cy="400110"/>
          </a:xfrm>
          <a:prstGeom prst="rect">
            <a:avLst/>
          </a:prstGeom>
          <a:noFill/>
        </p:spPr>
        <p:txBody>
          <a:bodyPr wrap="square" rtlCol="0">
            <a:spAutoFit/>
          </a:bodyPr>
          <a:lstStyle/>
          <a:p>
            <a:r>
              <a:rPr lang="pt-PT" sz="2000" b="1" dirty="0">
                <a:solidFill>
                  <a:schemeClr val="bg2">
                    <a:lumMod val="10000"/>
                  </a:schemeClr>
                </a:solidFill>
              </a:rPr>
              <a:t>Mi cerebro no aprende como antes </a:t>
            </a:r>
          </a:p>
        </p:txBody>
      </p:sp>
      <p:sp>
        <p:nvSpPr>
          <p:cNvPr id="28" name="CaixaDeTexto 27">
            <a:extLst>
              <a:ext uri="{FF2B5EF4-FFF2-40B4-BE49-F238E27FC236}">
                <a16:creationId xmlns:a16="http://schemas.microsoft.com/office/drawing/2014/main" id="{330A8960-B376-6E6B-8379-9A84A358D011}"/>
              </a:ext>
            </a:extLst>
          </p:cNvPr>
          <p:cNvSpPr txBox="1"/>
          <p:nvPr/>
        </p:nvSpPr>
        <p:spPr>
          <a:xfrm>
            <a:off x="1081769" y="3907601"/>
            <a:ext cx="10876365" cy="400110"/>
          </a:xfrm>
          <a:prstGeom prst="rect">
            <a:avLst/>
          </a:prstGeom>
          <a:noFill/>
        </p:spPr>
        <p:txBody>
          <a:bodyPr wrap="square" rtlCol="0">
            <a:spAutoFit/>
          </a:bodyPr>
          <a:lstStyle/>
          <a:p>
            <a:r>
              <a:rPr lang="es-ES" sz="2000" b="1" dirty="0">
                <a:solidFill>
                  <a:schemeClr val="bg2">
                    <a:lumMod val="10000"/>
                  </a:schemeClr>
                </a:solidFill>
              </a:rPr>
              <a:t>Otros van a ser mucho mejores que yo </a:t>
            </a:r>
            <a:r>
              <a:rPr lang="pt-PT" sz="2000" b="1" dirty="0">
                <a:solidFill>
                  <a:schemeClr val="bg2">
                    <a:lumMod val="10000"/>
                  </a:schemeClr>
                </a:solidFill>
              </a:rPr>
              <a:t>– Síndrome del impostor</a:t>
            </a:r>
            <a:endParaRPr lang="en-GB" sz="2000" b="1" dirty="0">
              <a:solidFill>
                <a:schemeClr val="bg2">
                  <a:lumMod val="10000"/>
                </a:schemeClr>
              </a:solidFill>
            </a:endParaRPr>
          </a:p>
        </p:txBody>
      </p:sp>
      <p:pic>
        <p:nvPicPr>
          <p:cNvPr id="11" name="Gráfico 10">
            <a:extLst>
              <a:ext uri="{FF2B5EF4-FFF2-40B4-BE49-F238E27FC236}">
                <a16:creationId xmlns:a16="http://schemas.microsoft.com/office/drawing/2014/main" id="{1EAD7941-02D7-FBB1-9B63-3831445103F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281002" y="1279966"/>
            <a:ext cx="441715" cy="441715"/>
          </a:xfrm>
          <a:prstGeom prst="rect">
            <a:avLst/>
          </a:prstGeom>
        </p:spPr>
      </p:pic>
      <p:pic>
        <p:nvPicPr>
          <p:cNvPr id="12" name="Gráfico 11">
            <a:extLst>
              <a:ext uri="{FF2B5EF4-FFF2-40B4-BE49-F238E27FC236}">
                <a16:creationId xmlns:a16="http://schemas.microsoft.com/office/drawing/2014/main" id="{850295F7-C4BB-7945-173C-1843B5200F3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25349" y="3871410"/>
            <a:ext cx="441715" cy="441715"/>
          </a:xfrm>
          <a:prstGeom prst="rect">
            <a:avLst/>
          </a:prstGeom>
        </p:spPr>
      </p:pic>
      <p:sp>
        <p:nvSpPr>
          <p:cNvPr id="8" name="CaixaDeTexto 2">
            <a:extLst>
              <a:ext uri="{FF2B5EF4-FFF2-40B4-BE49-F238E27FC236}">
                <a16:creationId xmlns:a16="http://schemas.microsoft.com/office/drawing/2014/main" id="{803257E1-E666-FBD9-3EFD-825681E6F09A}"/>
              </a:ext>
            </a:extLst>
          </p:cNvPr>
          <p:cNvSpPr txBox="1"/>
          <p:nvPr/>
        </p:nvSpPr>
        <p:spPr>
          <a:xfrm>
            <a:off x="362080" y="2105561"/>
            <a:ext cx="11270157" cy="1323439"/>
          </a:xfrm>
          <a:prstGeom prst="rect">
            <a:avLst/>
          </a:prstGeom>
          <a:noFill/>
        </p:spPr>
        <p:txBody>
          <a:bodyPr wrap="square" rtlCol="0">
            <a:spAutoFit/>
          </a:bodyPr>
          <a:lstStyle/>
          <a:p>
            <a:pPr algn="just"/>
            <a:r>
              <a:rPr lang="es-ES" sz="2000" dirty="0">
                <a:solidFill>
                  <a:schemeClr val="bg2">
                    <a:lumMod val="10000"/>
                  </a:schemeClr>
                </a:solidFill>
              </a:rPr>
              <a:t>La </a:t>
            </a:r>
            <a:r>
              <a:rPr lang="es-ES" sz="2000" dirty="0" err="1">
                <a:solidFill>
                  <a:schemeClr val="bg2">
                    <a:lumMod val="10000"/>
                  </a:schemeClr>
                </a:solidFill>
              </a:rPr>
              <a:t>neuroplasticidad</a:t>
            </a:r>
            <a:r>
              <a:rPr lang="es-ES" sz="2000" dirty="0">
                <a:solidFill>
                  <a:schemeClr val="bg2">
                    <a:lumMod val="10000"/>
                  </a:schemeClr>
                </a:solidFill>
              </a:rPr>
              <a:t> dura toda la vida. Aprender es la mejor manera de mantener e incluso mejorar la plasticidad de tu cerebro. </a:t>
            </a:r>
            <a:r>
              <a:rPr lang="es-ES" sz="2000" b="1" dirty="0">
                <a:solidFill>
                  <a:schemeClr val="bg2">
                    <a:lumMod val="10000"/>
                  </a:schemeClr>
                </a:solidFill>
              </a:rPr>
              <a:t>Puede que no aprendas de la misma manera, pero estás aprendiendo</a:t>
            </a:r>
            <a:r>
              <a:rPr lang="es-ES" sz="2000" dirty="0">
                <a:solidFill>
                  <a:schemeClr val="bg2">
                    <a:lumMod val="10000"/>
                  </a:schemeClr>
                </a:solidFill>
              </a:rPr>
              <a:t>. Afrontarlo requiere actualizar la comprensión de tu propio cerebro y </a:t>
            </a:r>
            <a:r>
              <a:rPr lang="es-ES" sz="2000" b="1" dirty="0">
                <a:solidFill>
                  <a:schemeClr val="bg2">
                    <a:lumMod val="10000"/>
                  </a:schemeClr>
                </a:solidFill>
              </a:rPr>
              <a:t>adaptar tus estrategias de aprendizaje a tus fortalezas</a:t>
            </a:r>
            <a:r>
              <a:rPr lang="es-ES" sz="2000" dirty="0">
                <a:solidFill>
                  <a:schemeClr val="bg2">
                    <a:lumMod val="10000"/>
                  </a:schemeClr>
                </a:solidFill>
              </a:rPr>
              <a:t>. La experiencia es muy importante para aprender</a:t>
            </a:r>
            <a:r>
              <a:rPr lang="en-US" sz="2000" dirty="0">
                <a:solidFill>
                  <a:schemeClr val="bg2">
                    <a:lumMod val="10000"/>
                  </a:schemeClr>
                </a:solidFill>
              </a:rPr>
              <a:t>.</a:t>
            </a:r>
            <a:endParaRPr lang="en-GB" sz="2000" dirty="0">
              <a:solidFill>
                <a:schemeClr val="bg2">
                  <a:lumMod val="10000"/>
                </a:schemeClr>
              </a:solidFill>
            </a:endParaRPr>
          </a:p>
        </p:txBody>
      </p:sp>
      <p:sp>
        <p:nvSpPr>
          <p:cNvPr id="9" name="CaixaDeTexto 2">
            <a:extLst>
              <a:ext uri="{FF2B5EF4-FFF2-40B4-BE49-F238E27FC236}">
                <a16:creationId xmlns:a16="http://schemas.microsoft.com/office/drawing/2014/main" id="{10DE4F37-D7C7-016F-4A7B-865CDCED375D}"/>
              </a:ext>
            </a:extLst>
          </p:cNvPr>
          <p:cNvSpPr txBox="1"/>
          <p:nvPr/>
        </p:nvSpPr>
        <p:spPr>
          <a:xfrm>
            <a:off x="362081" y="4734043"/>
            <a:ext cx="11270156" cy="1323439"/>
          </a:xfrm>
          <a:prstGeom prst="rect">
            <a:avLst/>
          </a:prstGeom>
          <a:noFill/>
        </p:spPr>
        <p:txBody>
          <a:bodyPr wrap="square" rtlCol="0">
            <a:spAutoFit/>
          </a:bodyPr>
          <a:lstStyle/>
          <a:p>
            <a:pPr algn="just"/>
            <a:r>
              <a:rPr lang="es-ES" sz="2000" b="1" dirty="0">
                <a:solidFill>
                  <a:schemeClr val="bg2">
                    <a:lumMod val="10000"/>
                  </a:schemeClr>
                </a:solidFill>
              </a:rPr>
              <a:t>El aprendizaje no es una competición</a:t>
            </a:r>
            <a:r>
              <a:rPr lang="es-ES" sz="2000" dirty="0">
                <a:solidFill>
                  <a:schemeClr val="bg2">
                    <a:lumMod val="10000"/>
                  </a:schemeClr>
                </a:solidFill>
              </a:rPr>
              <a:t>. Date permiso para ser un principiante. Todos en la habitación, sin importar su punto de partida, están allí por la misma razón fundamental, pero tu viaje de aprendizaje es único. </a:t>
            </a:r>
            <a:r>
              <a:rPr lang="es-ES" sz="2000" b="1" dirty="0">
                <a:solidFill>
                  <a:schemeClr val="bg2">
                    <a:lumMod val="10000"/>
                  </a:schemeClr>
                </a:solidFill>
              </a:rPr>
              <a:t>Compárate solo con ayer</a:t>
            </a:r>
            <a:r>
              <a:rPr lang="es-ES" sz="2000" dirty="0">
                <a:solidFill>
                  <a:schemeClr val="bg2">
                    <a:lumMod val="10000"/>
                  </a:schemeClr>
                </a:solidFill>
              </a:rPr>
              <a:t>. Finalmente, ten en cuenta que la diversidad en los niveles de habilidad es lo que hace que cualquier entorno de aprendizaje sea rico</a:t>
            </a:r>
            <a:r>
              <a:rPr lang="en-US" sz="2000" dirty="0"/>
              <a:t>.</a:t>
            </a:r>
            <a:endParaRPr lang="en-GB" sz="2000" dirty="0">
              <a:solidFill>
                <a:schemeClr val="bg2">
                  <a:lumMod val="10000"/>
                </a:schemeClr>
              </a:solidFill>
            </a:endParaRPr>
          </a:p>
        </p:txBody>
      </p:sp>
    </p:spTree>
    <p:extLst>
      <p:ext uri="{BB962C8B-B14F-4D97-AF65-F5344CB8AC3E}">
        <p14:creationId xmlns:p14="http://schemas.microsoft.com/office/powerpoint/2010/main" val="1589664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51C7F-173B-AE0A-1A47-1E2D4B7DEB85}"/>
            </a:ext>
          </a:extLst>
        </p:cNvPr>
        <p:cNvGrpSpPr/>
        <p:nvPr/>
      </p:nvGrpSpPr>
      <p:grpSpPr>
        <a:xfrm>
          <a:off x="0" y="0"/>
          <a:ext cx="0" cy="0"/>
          <a:chOff x="0" y="0"/>
          <a:chExt cx="0" cy="0"/>
        </a:xfrm>
      </p:grpSpPr>
      <p:sp>
        <p:nvSpPr>
          <p:cNvPr id="29" name="CaixaDeTexto 28">
            <a:extLst>
              <a:ext uri="{FF2B5EF4-FFF2-40B4-BE49-F238E27FC236}">
                <a16:creationId xmlns:a16="http://schemas.microsoft.com/office/drawing/2014/main" id="{448F8D2B-1E58-8280-D083-38C2CFD4B862}"/>
              </a:ext>
            </a:extLst>
          </p:cNvPr>
          <p:cNvSpPr txBox="1"/>
          <p:nvPr/>
        </p:nvSpPr>
        <p:spPr>
          <a:xfrm>
            <a:off x="1315635" y="1287209"/>
            <a:ext cx="10876365" cy="400110"/>
          </a:xfrm>
          <a:prstGeom prst="rect">
            <a:avLst/>
          </a:prstGeom>
          <a:noFill/>
        </p:spPr>
        <p:txBody>
          <a:bodyPr wrap="square" rtlCol="0">
            <a:spAutoFit/>
          </a:bodyPr>
          <a:lstStyle/>
          <a:p>
            <a:r>
              <a:rPr lang="es-ES" sz="2000" b="1" dirty="0">
                <a:solidFill>
                  <a:schemeClr val="bg2">
                    <a:lumMod val="10000"/>
                  </a:schemeClr>
                </a:solidFill>
              </a:rPr>
              <a:t>Es demasiado tarde para aprender</a:t>
            </a:r>
            <a:r>
              <a:rPr lang="pt-PT" sz="2000" b="1" dirty="0">
                <a:solidFill>
                  <a:schemeClr val="bg2">
                    <a:lumMod val="10000"/>
                  </a:schemeClr>
                </a:solidFill>
              </a:rPr>
              <a:t> - Fatalismo</a:t>
            </a:r>
            <a:endParaRPr lang="en-GB" sz="2000" b="1" dirty="0">
              <a:solidFill>
                <a:schemeClr val="bg2">
                  <a:lumMod val="10000"/>
                </a:schemeClr>
              </a:solidFill>
            </a:endParaRPr>
          </a:p>
        </p:txBody>
      </p:sp>
      <p:sp>
        <p:nvSpPr>
          <p:cNvPr id="30" name="CaixaDeTexto 29">
            <a:extLst>
              <a:ext uri="{FF2B5EF4-FFF2-40B4-BE49-F238E27FC236}">
                <a16:creationId xmlns:a16="http://schemas.microsoft.com/office/drawing/2014/main" id="{76C6BD60-2203-6D2B-6956-61435BCB56CD}"/>
              </a:ext>
            </a:extLst>
          </p:cNvPr>
          <p:cNvSpPr txBox="1"/>
          <p:nvPr/>
        </p:nvSpPr>
        <p:spPr>
          <a:xfrm>
            <a:off x="1315634" y="3668116"/>
            <a:ext cx="10876365" cy="400110"/>
          </a:xfrm>
          <a:prstGeom prst="rect">
            <a:avLst/>
          </a:prstGeom>
          <a:noFill/>
        </p:spPr>
        <p:txBody>
          <a:bodyPr wrap="square" rtlCol="0">
            <a:spAutoFit/>
          </a:bodyPr>
          <a:lstStyle/>
          <a:p>
            <a:r>
              <a:rPr lang="es-ES" sz="2000" b="1" dirty="0">
                <a:solidFill>
                  <a:schemeClr val="bg2">
                    <a:lumMod val="10000"/>
                  </a:schemeClr>
                </a:solidFill>
              </a:rPr>
              <a:t>No encajaré con los estudiantes más jóvenes</a:t>
            </a:r>
          </a:p>
        </p:txBody>
      </p:sp>
      <p:pic>
        <p:nvPicPr>
          <p:cNvPr id="13" name="Gráfico 12">
            <a:extLst>
              <a:ext uri="{FF2B5EF4-FFF2-40B4-BE49-F238E27FC236}">
                <a16:creationId xmlns:a16="http://schemas.microsoft.com/office/drawing/2014/main" id="{E7F09DFF-309F-020E-B40F-032B84F6419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75238" y="1241241"/>
            <a:ext cx="441715" cy="441715"/>
          </a:xfrm>
          <a:prstGeom prst="rect">
            <a:avLst/>
          </a:prstGeom>
        </p:spPr>
      </p:pic>
      <p:pic>
        <p:nvPicPr>
          <p:cNvPr id="14" name="Gráfico 13">
            <a:extLst>
              <a:ext uri="{FF2B5EF4-FFF2-40B4-BE49-F238E27FC236}">
                <a16:creationId xmlns:a16="http://schemas.microsoft.com/office/drawing/2014/main" id="{22D78D65-3497-5CC7-EADA-468663E482C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409962" y="3631925"/>
            <a:ext cx="441715" cy="441715"/>
          </a:xfrm>
          <a:prstGeom prst="rect">
            <a:avLst/>
          </a:prstGeom>
        </p:spPr>
      </p:pic>
      <p:sp>
        <p:nvSpPr>
          <p:cNvPr id="10" name="CaixaDeTexto 2">
            <a:extLst>
              <a:ext uri="{FF2B5EF4-FFF2-40B4-BE49-F238E27FC236}">
                <a16:creationId xmlns:a16="http://schemas.microsoft.com/office/drawing/2014/main" id="{60D507E0-916E-D742-A3F4-5A60E67CA136}"/>
              </a:ext>
            </a:extLst>
          </p:cNvPr>
          <p:cNvSpPr txBox="1"/>
          <p:nvPr/>
        </p:nvSpPr>
        <p:spPr>
          <a:xfrm>
            <a:off x="322460" y="1862985"/>
            <a:ext cx="11547080" cy="1938992"/>
          </a:xfrm>
          <a:prstGeom prst="rect">
            <a:avLst/>
          </a:prstGeom>
          <a:noFill/>
        </p:spPr>
        <p:txBody>
          <a:bodyPr wrap="square" rtlCol="0">
            <a:spAutoFit/>
          </a:bodyPr>
          <a:lstStyle/>
          <a:p>
            <a:pPr algn="just"/>
            <a:r>
              <a:rPr lang="es-ES" sz="2000" b="1" dirty="0">
                <a:solidFill>
                  <a:schemeClr val="bg2">
                    <a:lumMod val="10000"/>
                  </a:schemeClr>
                </a:solidFill>
              </a:rPr>
              <a:t>Se trata de aprender ahora. </a:t>
            </a:r>
            <a:r>
              <a:rPr lang="es-ES" sz="2000" dirty="0">
                <a:solidFill>
                  <a:schemeClr val="bg2">
                    <a:lumMod val="10000"/>
                  </a:schemeClr>
                </a:solidFill>
              </a:rPr>
              <a:t>Para un nuevo pasatiempo, un trabajo a tiempo parcial, satisfacción personal o para mantener tu mente activa durante los próximos 30 años. Muchas mujeres inspiradoras, como Toni Morrison, Julia Child y Judi </a:t>
            </a:r>
            <a:r>
              <a:rPr lang="es-ES" sz="2000" dirty="0" err="1">
                <a:solidFill>
                  <a:schemeClr val="bg2">
                    <a:lumMod val="10000"/>
                  </a:schemeClr>
                </a:solidFill>
              </a:rPr>
              <a:t>Dench</a:t>
            </a:r>
            <a:r>
              <a:rPr lang="es-ES" sz="2000" dirty="0">
                <a:solidFill>
                  <a:schemeClr val="bg2">
                    <a:lumMod val="10000"/>
                  </a:schemeClr>
                </a:solidFill>
              </a:rPr>
              <a:t>, </a:t>
            </a:r>
            <a:r>
              <a:rPr lang="es-ES" sz="2000" b="1" dirty="0">
                <a:solidFill>
                  <a:schemeClr val="bg2">
                    <a:lumMod val="10000"/>
                  </a:schemeClr>
                </a:solidFill>
              </a:rPr>
              <a:t>tuvieron éxito en la parte más avanzada de su vida, </a:t>
            </a:r>
            <a:r>
              <a:rPr lang="es-ES" sz="2000" dirty="0">
                <a:solidFill>
                  <a:schemeClr val="bg2">
                    <a:lumMod val="10000"/>
                  </a:schemeClr>
                </a:solidFill>
              </a:rPr>
              <a:t>lo que demuestra que la educación y los nuevos intereses después de los 45 años no solo son posibles, sino </a:t>
            </a:r>
            <a:r>
              <a:rPr lang="es-ES" sz="2000" b="1" dirty="0">
                <a:solidFill>
                  <a:schemeClr val="bg2">
                    <a:lumMod val="10000"/>
                  </a:schemeClr>
                </a:solidFill>
              </a:rPr>
              <a:t>que también conducen al cumplimiento de nuevos capítulos vitales.</a:t>
            </a:r>
          </a:p>
          <a:p>
            <a:pPr algn="just"/>
            <a:r>
              <a:rPr lang="en-US" sz="2000" dirty="0">
                <a:solidFill>
                  <a:schemeClr val="bg2">
                    <a:lumMod val="10000"/>
                  </a:schemeClr>
                </a:solidFill>
              </a:rPr>
              <a:t>.</a:t>
            </a:r>
            <a:endParaRPr lang="en-GB" sz="2000" dirty="0">
              <a:solidFill>
                <a:schemeClr val="bg2">
                  <a:lumMod val="10000"/>
                </a:schemeClr>
              </a:solidFill>
            </a:endParaRPr>
          </a:p>
        </p:txBody>
      </p:sp>
      <p:sp>
        <p:nvSpPr>
          <p:cNvPr id="4" name="CaixaDeTexto 2">
            <a:extLst>
              <a:ext uri="{FF2B5EF4-FFF2-40B4-BE49-F238E27FC236}">
                <a16:creationId xmlns:a16="http://schemas.microsoft.com/office/drawing/2014/main" id="{2E79F14A-EA28-9528-2253-A5DF81B76F89}"/>
              </a:ext>
            </a:extLst>
          </p:cNvPr>
          <p:cNvSpPr txBox="1"/>
          <p:nvPr/>
        </p:nvSpPr>
        <p:spPr>
          <a:xfrm>
            <a:off x="322460" y="4459335"/>
            <a:ext cx="11547080" cy="1323439"/>
          </a:xfrm>
          <a:prstGeom prst="rect">
            <a:avLst/>
          </a:prstGeom>
          <a:noFill/>
        </p:spPr>
        <p:txBody>
          <a:bodyPr wrap="square" rtlCol="0">
            <a:spAutoFit/>
          </a:bodyPr>
          <a:lstStyle/>
          <a:p>
            <a:pPr algn="just"/>
            <a:r>
              <a:rPr lang="es-ES" sz="2000" dirty="0">
                <a:solidFill>
                  <a:schemeClr val="bg2">
                    <a:lumMod val="10000"/>
                  </a:schemeClr>
                </a:solidFill>
              </a:rPr>
              <a:t>Este miedo no va solo de la edad; se trata del sentido de pertenencia, la relevancia y el miedo a ser juzgada. Superarlo requiere un cambio de mentalidad. </a:t>
            </a:r>
            <a:r>
              <a:rPr lang="es-ES" sz="2000" b="1" dirty="0">
                <a:solidFill>
                  <a:schemeClr val="bg2">
                    <a:lumMod val="10000"/>
                  </a:schemeClr>
                </a:solidFill>
              </a:rPr>
              <a:t>Eres una valiosa colaboradora aportando tu experiencia al grupo</a:t>
            </a:r>
            <a:r>
              <a:rPr lang="es-ES" sz="2000" dirty="0">
                <a:solidFill>
                  <a:schemeClr val="bg2">
                    <a:lumMod val="10000"/>
                  </a:schemeClr>
                </a:solidFill>
              </a:rPr>
              <a:t>, y tienes </a:t>
            </a:r>
            <a:r>
              <a:rPr lang="es-ES" sz="2000" b="1" dirty="0">
                <a:solidFill>
                  <a:schemeClr val="bg2">
                    <a:lumMod val="10000"/>
                  </a:schemeClr>
                </a:solidFill>
              </a:rPr>
              <a:t>el mismo propósito: aprender algo</a:t>
            </a:r>
            <a:r>
              <a:rPr lang="es-ES" sz="2000" dirty="0">
                <a:solidFill>
                  <a:schemeClr val="bg2">
                    <a:lumMod val="10000"/>
                  </a:schemeClr>
                </a:solidFill>
              </a:rPr>
              <a:t>. Además, la mayoría de los estudiantes más jóvenes no tienen en cuenta la edad.</a:t>
            </a:r>
            <a:endParaRPr lang="en-GB" sz="2000" dirty="0">
              <a:solidFill>
                <a:schemeClr val="bg2">
                  <a:lumMod val="10000"/>
                </a:schemeClr>
              </a:solidFill>
            </a:endParaRPr>
          </a:p>
        </p:txBody>
      </p:sp>
      <p:sp>
        <p:nvSpPr>
          <p:cNvPr id="6" name="Marcador de Posição do Texto 1">
            <a:extLst>
              <a:ext uri="{FF2B5EF4-FFF2-40B4-BE49-F238E27FC236}">
                <a16:creationId xmlns:a16="http://schemas.microsoft.com/office/drawing/2014/main" id="{B16CB2D8-33E4-4DF1-C8B7-EA1C5FFD295D}"/>
              </a:ext>
            </a:extLst>
          </p:cNvPr>
          <p:cNvSpPr txBox="1">
            <a:spLocks/>
          </p:cNvSpPr>
          <p:nvPr/>
        </p:nvSpPr>
        <p:spPr>
          <a:xfrm>
            <a:off x="202987" y="54818"/>
            <a:ext cx="9589830" cy="48398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E644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t>Aplicar estrategias para gestionar los miedos en el aprendizaje</a:t>
            </a:r>
          </a:p>
          <a:p>
            <a:endParaRPr lang="en-GB" dirty="0"/>
          </a:p>
        </p:txBody>
      </p:sp>
    </p:spTree>
    <p:extLst>
      <p:ext uri="{BB962C8B-B14F-4D97-AF65-F5344CB8AC3E}">
        <p14:creationId xmlns:p14="http://schemas.microsoft.com/office/powerpoint/2010/main" val="3830196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6CC9B-1383-10E6-580E-8D3DCDBE7BFD}"/>
            </a:ext>
          </a:extLst>
        </p:cNvPr>
        <p:cNvGrpSpPr/>
        <p:nvPr/>
      </p:nvGrpSpPr>
      <p:grpSpPr>
        <a:xfrm>
          <a:off x="0" y="0"/>
          <a:ext cx="0" cy="0"/>
          <a:chOff x="0" y="0"/>
          <a:chExt cx="0" cy="0"/>
        </a:xfrm>
      </p:grpSpPr>
      <p:sp>
        <p:nvSpPr>
          <p:cNvPr id="31" name="CaixaDeTexto 30">
            <a:extLst>
              <a:ext uri="{FF2B5EF4-FFF2-40B4-BE49-F238E27FC236}">
                <a16:creationId xmlns:a16="http://schemas.microsoft.com/office/drawing/2014/main" id="{D6A66DA7-38DF-5470-47C7-E9D14381D896}"/>
              </a:ext>
            </a:extLst>
          </p:cNvPr>
          <p:cNvSpPr txBox="1"/>
          <p:nvPr/>
        </p:nvSpPr>
        <p:spPr>
          <a:xfrm>
            <a:off x="1195276" y="1332348"/>
            <a:ext cx="10876365" cy="400110"/>
          </a:xfrm>
          <a:prstGeom prst="rect">
            <a:avLst/>
          </a:prstGeom>
          <a:noFill/>
        </p:spPr>
        <p:txBody>
          <a:bodyPr wrap="square" rtlCol="0">
            <a:spAutoFit/>
          </a:bodyPr>
          <a:lstStyle/>
          <a:p>
            <a:r>
              <a:rPr lang="es-ES" sz="2000" b="1" dirty="0">
                <a:solidFill>
                  <a:schemeClr val="bg2">
                    <a:lumMod val="10000"/>
                  </a:schemeClr>
                </a:solidFill>
              </a:rPr>
              <a:t>No tengo tiempo para empezar algo nuevo</a:t>
            </a:r>
          </a:p>
        </p:txBody>
      </p:sp>
      <p:sp>
        <p:nvSpPr>
          <p:cNvPr id="32" name="CaixaDeTexto 31">
            <a:extLst>
              <a:ext uri="{FF2B5EF4-FFF2-40B4-BE49-F238E27FC236}">
                <a16:creationId xmlns:a16="http://schemas.microsoft.com/office/drawing/2014/main" id="{A412834B-37E1-4D77-B081-112BD0FAC584}"/>
              </a:ext>
            </a:extLst>
          </p:cNvPr>
          <p:cNvSpPr txBox="1"/>
          <p:nvPr/>
        </p:nvSpPr>
        <p:spPr>
          <a:xfrm>
            <a:off x="1116952" y="3787792"/>
            <a:ext cx="10876365" cy="400110"/>
          </a:xfrm>
          <a:prstGeom prst="rect">
            <a:avLst/>
          </a:prstGeom>
          <a:noFill/>
        </p:spPr>
        <p:txBody>
          <a:bodyPr wrap="square" rtlCol="0">
            <a:spAutoFit/>
          </a:bodyPr>
          <a:lstStyle/>
          <a:p>
            <a:r>
              <a:rPr lang="es-ES" sz="2000" b="1" dirty="0">
                <a:solidFill>
                  <a:schemeClr val="bg2">
                    <a:lumMod val="10000"/>
                  </a:schemeClr>
                </a:solidFill>
              </a:rPr>
              <a:t>¿Qué pasa si lo intento y paso </a:t>
            </a:r>
            <a:r>
              <a:rPr lang="es-ES" sz="2000" b="1" dirty="0" err="1">
                <a:solidFill>
                  <a:schemeClr val="bg2">
                    <a:lumMod val="10000"/>
                  </a:schemeClr>
                </a:solidFill>
              </a:rPr>
              <a:t>verguenza</a:t>
            </a:r>
            <a:r>
              <a:rPr lang="es-ES" sz="2000" b="1" dirty="0">
                <a:solidFill>
                  <a:schemeClr val="bg2">
                    <a:lumMod val="10000"/>
                  </a:schemeClr>
                </a:solidFill>
              </a:rPr>
              <a:t>?</a:t>
            </a:r>
            <a:r>
              <a:rPr lang="en-US" sz="2000" b="1" dirty="0">
                <a:solidFill>
                  <a:schemeClr val="bg2">
                    <a:lumMod val="10000"/>
                  </a:schemeClr>
                </a:solidFill>
              </a:rPr>
              <a:t> – </a:t>
            </a:r>
            <a:r>
              <a:rPr lang="en-US" sz="2000" b="1" dirty="0" err="1">
                <a:solidFill>
                  <a:schemeClr val="bg2">
                    <a:lumMod val="10000"/>
                  </a:schemeClr>
                </a:solidFill>
              </a:rPr>
              <a:t>Miedo</a:t>
            </a:r>
            <a:r>
              <a:rPr lang="en-US" sz="2000" b="1" dirty="0">
                <a:solidFill>
                  <a:schemeClr val="bg2">
                    <a:lumMod val="10000"/>
                  </a:schemeClr>
                </a:solidFill>
              </a:rPr>
              <a:t> al </a:t>
            </a:r>
            <a:r>
              <a:rPr lang="en-US" sz="2000" b="1" dirty="0" err="1">
                <a:solidFill>
                  <a:schemeClr val="bg2">
                    <a:lumMod val="10000"/>
                  </a:schemeClr>
                </a:solidFill>
              </a:rPr>
              <a:t>fracaso</a:t>
            </a:r>
            <a:endParaRPr lang="en-GB" sz="2000" b="1" dirty="0">
              <a:solidFill>
                <a:schemeClr val="bg2">
                  <a:lumMod val="10000"/>
                </a:schemeClr>
              </a:solidFill>
            </a:endParaRPr>
          </a:p>
        </p:txBody>
      </p:sp>
      <p:pic>
        <p:nvPicPr>
          <p:cNvPr id="11" name="Gráfico 10">
            <a:extLst>
              <a:ext uri="{FF2B5EF4-FFF2-40B4-BE49-F238E27FC236}">
                <a16:creationId xmlns:a16="http://schemas.microsoft.com/office/drawing/2014/main" id="{34E88FDA-F9A4-78EA-1A15-2CFCB5D5B88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414401" y="1301753"/>
            <a:ext cx="441715" cy="441715"/>
          </a:xfrm>
          <a:prstGeom prst="rect">
            <a:avLst/>
          </a:prstGeom>
        </p:spPr>
      </p:pic>
      <p:pic>
        <p:nvPicPr>
          <p:cNvPr id="12" name="Gráfico 11">
            <a:extLst>
              <a:ext uri="{FF2B5EF4-FFF2-40B4-BE49-F238E27FC236}">
                <a16:creationId xmlns:a16="http://schemas.microsoft.com/office/drawing/2014/main" id="{81554099-F72D-A7C6-A735-787C12EACE3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59" y="3751601"/>
            <a:ext cx="441715" cy="441715"/>
          </a:xfrm>
          <a:prstGeom prst="rect">
            <a:avLst/>
          </a:prstGeom>
        </p:spPr>
      </p:pic>
      <p:sp>
        <p:nvSpPr>
          <p:cNvPr id="8" name="CaixaDeTexto 2">
            <a:extLst>
              <a:ext uri="{FF2B5EF4-FFF2-40B4-BE49-F238E27FC236}">
                <a16:creationId xmlns:a16="http://schemas.microsoft.com/office/drawing/2014/main" id="{4EAC2D6C-80FC-2F0C-D7AB-591D89C5ACDA}"/>
              </a:ext>
            </a:extLst>
          </p:cNvPr>
          <p:cNvSpPr txBox="1"/>
          <p:nvPr/>
        </p:nvSpPr>
        <p:spPr>
          <a:xfrm>
            <a:off x="322918" y="1865728"/>
            <a:ext cx="11748722" cy="1631216"/>
          </a:xfrm>
          <a:prstGeom prst="rect">
            <a:avLst/>
          </a:prstGeom>
          <a:noFill/>
        </p:spPr>
        <p:txBody>
          <a:bodyPr wrap="square" rtlCol="0">
            <a:spAutoFit/>
          </a:bodyPr>
          <a:lstStyle/>
          <a:p>
            <a:pPr algn="just"/>
            <a:r>
              <a:rPr lang="es-ES" sz="2000" b="1" dirty="0">
                <a:solidFill>
                  <a:schemeClr val="bg2">
                    <a:lumMod val="10000"/>
                  </a:schemeClr>
                </a:solidFill>
              </a:rPr>
              <a:t>Abandona la idea de que el aprendizaje requiere enorme cantidad de tiempo</a:t>
            </a:r>
            <a:r>
              <a:rPr lang="es-ES" sz="2000" dirty="0">
                <a:solidFill>
                  <a:schemeClr val="bg2">
                    <a:lumMod val="10000"/>
                  </a:schemeClr>
                </a:solidFill>
              </a:rPr>
              <a:t>. En la mayoría de los casos, </a:t>
            </a:r>
            <a:r>
              <a:rPr lang="es-ES" sz="2000" b="1" dirty="0">
                <a:solidFill>
                  <a:schemeClr val="bg2">
                    <a:lumMod val="10000"/>
                  </a:schemeClr>
                </a:solidFill>
              </a:rPr>
              <a:t>vas a poder decidir</a:t>
            </a:r>
            <a:r>
              <a:rPr lang="es-ES" sz="2000" dirty="0">
                <a:solidFill>
                  <a:schemeClr val="bg2">
                    <a:lumMod val="10000"/>
                  </a:schemeClr>
                </a:solidFill>
              </a:rPr>
              <a:t> tu itinerario y tiempo de aprendizaje. Puedes empezar comprometiéndote con </a:t>
            </a:r>
            <a:r>
              <a:rPr lang="es-ES" sz="2000" b="1" dirty="0">
                <a:solidFill>
                  <a:schemeClr val="bg2">
                    <a:lumMod val="10000"/>
                  </a:schemeClr>
                </a:solidFill>
              </a:rPr>
              <a:t>5-15 minutos al día</a:t>
            </a:r>
            <a:r>
              <a:rPr lang="es-ES" sz="2000" dirty="0">
                <a:solidFill>
                  <a:schemeClr val="bg2">
                    <a:lumMod val="10000"/>
                  </a:schemeClr>
                </a:solidFill>
              </a:rPr>
              <a:t>. Integra ese tiempo en tus rutinas diarias, programándolo y comunícaselo a tu familia para que sea respetado. </a:t>
            </a:r>
            <a:r>
              <a:rPr lang="es-ES" sz="2000" b="1" dirty="0">
                <a:solidFill>
                  <a:schemeClr val="bg2">
                    <a:lumMod val="10000"/>
                  </a:schemeClr>
                </a:solidFill>
              </a:rPr>
              <a:t>Priorízate a </a:t>
            </a:r>
            <a:r>
              <a:rPr lang="es-ES" sz="2000" b="1" dirty="0" err="1">
                <a:solidFill>
                  <a:schemeClr val="bg2">
                    <a:lumMod val="10000"/>
                  </a:schemeClr>
                </a:solidFill>
              </a:rPr>
              <a:t>tí</a:t>
            </a:r>
            <a:r>
              <a:rPr lang="es-ES" sz="2000" b="1" dirty="0">
                <a:solidFill>
                  <a:schemeClr val="bg2">
                    <a:lumMod val="10000"/>
                  </a:schemeClr>
                </a:solidFill>
              </a:rPr>
              <a:t> misma</a:t>
            </a:r>
            <a:r>
              <a:rPr lang="es-ES" sz="2000" dirty="0">
                <a:solidFill>
                  <a:schemeClr val="bg2">
                    <a:lumMod val="10000"/>
                  </a:schemeClr>
                </a:solidFill>
              </a:rPr>
              <a:t>: Etiqueta este tiempo como autocuidado no negociable. </a:t>
            </a:r>
            <a:r>
              <a:rPr lang="es-ES" sz="2000" b="1" dirty="0">
                <a:solidFill>
                  <a:schemeClr val="bg2">
                    <a:lumMod val="10000"/>
                  </a:schemeClr>
                </a:solidFill>
              </a:rPr>
              <a:t>Elige el tipo correcto de aprendizaje</a:t>
            </a:r>
            <a:r>
              <a:rPr lang="es-ES" sz="2000" dirty="0">
                <a:solidFill>
                  <a:schemeClr val="bg2">
                    <a:lumMod val="10000"/>
                  </a:schemeClr>
                </a:solidFill>
              </a:rPr>
              <a:t> dependiendo de cuánto tiempo tengas</a:t>
            </a:r>
            <a:endParaRPr lang="en-GB" sz="2000" noProof="0" dirty="0">
              <a:solidFill>
                <a:schemeClr val="bg2">
                  <a:lumMod val="10000"/>
                </a:schemeClr>
              </a:solidFill>
            </a:endParaRPr>
          </a:p>
        </p:txBody>
      </p:sp>
      <p:sp>
        <p:nvSpPr>
          <p:cNvPr id="9" name="CaixaDeTexto 2">
            <a:extLst>
              <a:ext uri="{FF2B5EF4-FFF2-40B4-BE49-F238E27FC236}">
                <a16:creationId xmlns:a16="http://schemas.microsoft.com/office/drawing/2014/main" id="{EDE1816B-465A-1D27-3A48-55B0D8D4FCD2}"/>
              </a:ext>
            </a:extLst>
          </p:cNvPr>
          <p:cNvSpPr txBox="1"/>
          <p:nvPr/>
        </p:nvSpPr>
        <p:spPr>
          <a:xfrm>
            <a:off x="401242" y="4478750"/>
            <a:ext cx="11670398" cy="1631216"/>
          </a:xfrm>
          <a:prstGeom prst="rect">
            <a:avLst/>
          </a:prstGeom>
          <a:noFill/>
        </p:spPr>
        <p:txBody>
          <a:bodyPr wrap="square" rtlCol="0">
            <a:spAutoFit/>
          </a:bodyPr>
          <a:lstStyle/>
          <a:p>
            <a:pPr algn="just"/>
            <a:r>
              <a:rPr lang="es-ES" sz="2000" dirty="0">
                <a:solidFill>
                  <a:schemeClr val="bg2">
                    <a:lumMod val="10000"/>
                  </a:schemeClr>
                </a:solidFill>
              </a:rPr>
              <a:t>El miedo es un antiguo mecanismo de supervivencia. Tu mente decide que el curso de acción más seguro es evitar el riesgo por completo. Permaneces en tu zona de confort, que se siente segura, pero está limitando tu mundo y tu potencial. </a:t>
            </a:r>
            <a:r>
              <a:rPr lang="es-ES" sz="2000" b="1" dirty="0">
                <a:solidFill>
                  <a:schemeClr val="bg2">
                    <a:lumMod val="10000"/>
                  </a:schemeClr>
                </a:solidFill>
              </a:rPr>
              <a:t>El paso más valiente e importante es el primero. Redefine el éxito como empezar y probar</a:t>
            </a:r>
            <a:r>
              <a:rPr lang="es-ES" sz="2000" dirty="0">
                <a:solidFill>
                  <a:schemeClr val="bg2">
                    <a:lumMod val="10000"/>
                  </a:schemeClr>
                </a:solidFill>
              </a:rPr>
              <a:t>, no como el resultado perfecto. </a:t>
            </a:r>
            <a:r>
              <a:rPr lang="es-ES" sz="2000" b="1" dirty="0">
                <a:solidFill>
                  <a:schemeClr val="bg2">
                    <a:lumMod val="10000"/>
                  </a:schemeClr>
                </a:solidFill>
              </a:rPr>
              <a:t>Cada fallo se traduce en datos</a:t>
            </a:r>
            <a:r>
              <a:rPr lang="es-ES" sz="2000" dirty="0">
                <a:solidFill>
                  <a:schemeClr val="bg2">
                    <a:lumMod val="10000"/>
                  </a:schemeClr>
                </a:solidFill>
              </a:rPr>
              <a:t>, no en una sentencia de tu capacidad. Todo el mundo que está aprendiendo algo nuevo se siente incómodo. Hay que aceptar ser un "principiante"</a:t>
            </a:r>
            <a:r>
              <a:rPr lang="en-US" sz="2000" dirty="0">
                <a:solidFill>
                  <a:schemeClr val="bg2">
                    <a:lumMod val="10000"/>
                  </a:schemeClr>
                </a:solidFill>
              </a:rPr>
              <a:t>.</a:t>
            </a:r>
          </a:p>
        </p:txBody>
      </p:sp>
      <p:sp>
        <p:nvSpPr>
          <p:cNvPr id="5" name="Marcador de Posição do Texto 1">
            <a:extLst>
              <a:ext uri="{FF2B5EF4-FFF2-40B4-BE49-F238E27FC236}">
                <a16:creationId xmlns:a16="http://schemas.microsoft.com/office/drawing/2014/main" id="{F19EB500-7D25-7BC5-2182-7E4B2685F68B}"/>
              </a:ext>
            </a:extLst>
          </p:cNvPr>
          <p:cNvSpPr>
            <a:spLocks noGrp="1"/>
          </p:cNvSpPr>
          <p:nvPr>
            <p:ph type="body" sz="quarter" idx="10"/>
          </p:nvPr>
        </p:nvSpPr>
        <p:spPr>
          <a:xfrm>
            <a:off x="401242" y="185583"/>
            <a:ext cx="9589830" cy="483986"/>
          </a:xfrm>
        </p:spPr>
        <p:txBody>
          <a:bodyPr/>
          <a:lstStyle/>
          <a:p>
            <a:r>
              <a:rPr lang="es-ES" dirty="0"/>
              <a:t>Aplicar estrategias para gestionar los miedos en el aprendizaje</a:t>
            </a:r>
          </a:p>
          <a:p>
            <a:endParaRPr lang="en-GB" dirty="0"/>
          </a:p>
        </p:txBody>
      </p:sp>
    </p:spTree>
    <p:extLst>
      <p:ext uri="{BB962C8B-B14F-4D97-AF65-F5344CB8AC3E}">
        <p14:creationId xmlns:p14="http://schemas.microsoft.com/office/powerpoint/2010/main" val="1092785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46B85-8946-7302-C072-4AE88F0587C6}"/>
            </a:ext>
          </a:extLst>
        </p:cNvPr>
        <p:cNvGrpSpPr/>
        <p:nvPr/>
      </p:nvGrpSpPr>
      <p:grpSpPr>
        <a:xfrm>
          <a:off x="0" y="0"/>
          <a:ext cx="0" cy="0"/>
          <a:chOff x="0" y="0"/>
          <a:chExt cx="0" cy="0"/>
        </a:xfrm>
      </p:grpSpPr>
      <p:pic>
        <p:nvPicPr>
          <p:cNvPr id="13" name="Gráfico 12">
            <a:extLst>
              <a:ext uri="{FF2B5EF4-FFF2-40B4-BE49-F238E27FC236}">
                <a16:creationId xmlns:a16="http://schemas.microsoft.com/office/drawing/2014/main" id="{2E133EF5-D5FB-9F92-8A2D-71CD38981CD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75238" y="2086831"/>
            <a:ext cx="441715" cy="441715"/>
          </a:xfrm>
          <a:prstGeom prst="rect">
            <a:avLst/>
          </a:prstGeom>
        </p:spPr>
      </p:pic>
      <p:sp>
        <p:nvSpPr>
          <p:cNvPr id="7" name="CaixaDeTexto 31">
            <a:extLst>
              <a:ext uri="{FF2B5EF4-FFF2-40B4-BE49-F238E27FC236}">
                <a16:creationId xmlns:a16="http://schemas.microsoft.com/office/drawing/2014/main" id="{8DC5DE18-8977-F9D4-E69D-F9CF3A42175C}"/>
              </a:ext>
            </a:extLst>
          </p:cNvPr>
          <p:cNvSpPr txBox="1"/>
          <p:nvPr/>
        </p:nvSpPr>
        <p:spPr>
          <a:xfrm>
            <a:off x="1156114" y="2107633"/>
            <a:ext cx="10876365" cy="400110"/>
          </a:xfrm>
          <a:prstGeom prst="rect">
            <a:avLst/>
          </a:prstGeom>
          <a:noFill/>
        </p:spPr>
        <p:txBody>
          <a:bodyPr wrap="square" rtlCol="0">
            <a:spAutoFit/>
          </a:bodyPr>
          <a:lstStyle/>
          <a:p>
            <a:r>
              <a:rPr lang="es-ES" sz="2000" b="1" dirty="0">
                <a:solidFill>
                  <a:schemeClr val="bg2">
                    <a:lumMod val="10000"/>
                  </a:schemeClr>
                </a:solidFill>
              </a:rPr>
              <a:t>Pedir ayuda o demostrar que estoy aprendiendo es como admitir la propia incompetencia</a:t>
            </a:r>
          </a:p>
        </p:txBody>
      </p:sp>
      <p:sp>
        <p:nvSpPr>
          <p:cNvPr id="4" name="CaixaDeTexto 2">
            <a:extLst>
              <a:ext uri="{FF2B5EF4-FFF2-40B4-BE49-F238E27FC236}">
                <a16:creationId xmlns:a16="http://schemas.microsoft.com/office/drawing/2014/main" id="{57784147-3B86-47E1-66C9-AE5F7AB900D0}"/>
              </a:ext>
            </a:extLst>
          </p:cNvPr>
          <p:cNvSpPr txBox="1"/>
          <p:nvPr/>
        </p:nvSpPr>
        <p:spPr>
          <a:xfrm>
            <a:off x="283757" y="3236793"/>
            <a:ext cx="11748722" cy="1631216"/>
          </a:xfrm>
          <a:prstGeom prst="rect">
            <a:avLst/>
          </a:prstGeom>
          <a:noFill/>
        </p:spPr>
        <p:txBody>
          <a:bodyPr wrap="square" rtlCol="0">
            <a:spAutoFit/>
          </a:bodyPr>
          <a:lstStyle/>
          <a:p>
            <a:pPr algn="just"/>
            <a:r>
              <a:rPr lang="es-ES" sz="2000" b="1" dirty="0">
                <a:solidFill>
                  <a:schemeClr val="bg2">
                    <a:lumMod val="10000"/>
                  </a:schemeClr>
                </a:solidFill>
              </a:rPr>
              <a:t>Las personas competentes y seguras piden ayuda</a:t>
            </a:r>
            <a:r>
              <a:rPr lang="es-ES" sz="2000" dirty="0">
                <a:solidFill>
                  <a:schemeClr val="bg2">
                    <a:lumMod val="10000"/>
                  </a:schemeClr>
                </a:solidFill>
              </a:rPr>
              <a:t>. Esto muestra autoconciencia, ingenio y un compromiso con </a:t>
            </a:r>
            <a:r>
              <a:rPr lang="es-ES" sz="2000" dirty="0" err="1">
                <a:solidFill>
                  <a:schemeClr val="bg2">
                    <a:lumMod val="10000"/>
                  </a:schemeClr>
                </a:solidFill>
              </a:rPr>
              <a:t>st</a:t>
            </a:r>
            <a:r>
              <a:rPr lang="es-ES" sz="2000" dirty="0">
                <a:solidFill>
                  <a:schemeClr val="bg2">
                    <a:lumMod val="10000"/>
                  </a:schemeClr>
                </a:solidFill>
              </a:rPr>
              <a:t> objetivo. </a:t>
            </a:r>
            <a:r>
              <a:rPr lang="es-ES" sz="2000" b="1" dirty="0">
                <a:solidFill>
                  <a:schemeClr val="bg2">
                    <a:lumMod val="10000"/>
                  </a:schemeClr>
                </a:solidFill>
              </a:rPr>
              <a:t>Es una herramienta estratégica para el aprendizaje</a:t>
            </a:r>
            <a:r>
              <a:rPr lang="es-ES" sz="2000" dirty="0">
                <a:solidFill>
                  <a:schemeClr val="bg2">
                    <a:lumMod val="10000"/>
                  </a:schemeClr>
                </a:solidFill>
              </a:rPr>
              <a:t>, no una debilidad. Demostrar que no sabes todo te hace </a:t>
            </a:r>
            <a:r>
              <a:rPr lang="es-ES" sz="2000" b="1" dirty="0">
                <a:solidFill>
                  <a:schemeClr val="bg2">
                    <a:lumMod val="10000"/>
                  </a:schemeClr>
                </a:solidFill>
              </a:rPr>
              <a:t>más identificable, accesible y humana</a:t>
            </a:r>
            <a:r>
              <a:rPr lang="es-ES" sz="2000" dirty="0">
                <a:solidFill>
                  <a:schemeClr val="bg2">
                    <a:lumMod val="10000"/>
                  </a:schemeClr>
                </a:solidFill>
              </a:rPr>
              <a:t>. El miedo a pedir ayuda es una estrategia a corto plazo para evitar molestias sociales menores y temporales. Sin embargo, viene con un coste garantizado a largo plazo: trabajar con menos información, cometer más errores y aprender más lentamente</a:t>
            </a:r>
            <a:r>
              <a:rPr lang="en-US" sz="2000" dirty="0">
                <a:solidFill>
                  <a:schemeClr val="bg2">
                    <a:lumMod val="10000"/>
                  </a:schemeClr>
                </a:solidFill>
              </a:rPr>
              <a:t>.</a:t>
            </a:r>
          </a:p>
        </p:txBody>
      </p:sp>
      <p:sp>
        <p:nvSpPr>
          <p:cNvPr id="6" name="Marcador de Posição do Texto 1">
            <a:extLst>
              <a:ext uri="{FF2B5EF4-FFF2-40B4-BE49-F238E27FC236}">
                <a16:creationId xmlns:a16="http://schemas.microsoft.com/office/drawing/2014/main" id="{9707454C-75E6-0F74-F016-FD554C74C09A}"/>
              </a:ext>
            </a:extLst>
          </p:cNvPr>
          <p:cNvSpPr>
            <a:spLocks noGrp="1"/>
          </p:cNvSpPr>
          <p:nvPr>
            <p:ph type="body" sz="quarter" idx="10"/>
          </p:nvPr>
        </p:nvSpPr>
        <p:spPr>
          <a:xfrm>
            <a:off x="501859" y="223204"/>
            <a:ext cx="9589830" cy="483986"/>
          </a:xfrm>
        </p:spPr>
        <p:txBody>
          <a:bodyPr/>
          <a:lstStyle/>
          <a:p>
            <a:r>
              <a:rPr lang="es-ES" dirty="0"/>
              <a:t>Aplicar estrategias para gestionar los miedos en el aprendizaje</a:t>
            </a:r>
          </a:p>
          <a:p>
            <a:endParaRPr lang="en-GB" dirty="0"/>
          </a:p>
        </p:txBody>
      </p:sp>
    </p:spTree>
    <p:extLst>
      <p:ext uri="{BB962C8B-B14F-4D97-AF65-F5344CB8AC3E}">
        <p14:creationId xmlns:p14="http://schemas.microsoft.com/office/powerpoint/2010/main" val="1241021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7406B-8304-8EDE-A06C-7D53DB3BBD9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3719341-4776-71C2-25B7-17EE84AB7A91}"/>
              </a:ext>
            </a:extLst>
          </p:cNvPr>
          <p:cNvSpPr>
            <a:spLocks noGrp="1"/>
          </p:cNvSpPr>
          <p:nvPr>
            <p:ph type="body" sz="quarter" idx="10"/>
          </p:nvPr>
        </p:nvSpPr>
        <p:spPr>
          <a:xfrm>
            <a:off x="432260" y="3142210"/>
            <a:ext cx="8720285" cy="1762299"/>
          </a:xfrm>
        </p:spPr>
        <p:txBody>
          <a:bodyPr/>
          <a:lstStyle/>
          <a:p>
            <a:r>
              <a:rPr lang="en-GB" dirty="0"/>
              <a:t>UNIDAD</a:t>
            </a:r>
            <a:r>
              <a:rPr lang="en-GB" noProof="0" dirty="0"/>
              <a:t> 1.4: </a:t>
            </a:r>
            <a:r>
              <a:rPr lang="en-US" dirty="0" err="1"/>
              <a:t>Prepararse</a:t>
            </a:r>
            <a:r>
              <a:rPr lang="en-US" dirty="0"/>
              <a:t> para </a:t>
            </a:r>
            <a:r>
              <a:rPr lang="en-US" dirty="0" err="1"/>
              <a:t>aprender</a:t>
            </a:r>
            <a:endParaRPr lang="en-US" dirty="0"/>
          </a:p>
          <a:p>
            <a:endParaRPr lang="en-US" b="0" dirty="0"/>
          </a:p>
          <a:p>
            <a:endParaRPr lang="en-GB" noProof="0" dirty="0"/>
          </a:p>
        </p:txBody>
      </p:sp>
    </p:spTree>
    <p:extLst>
      <p:ext uri="{BB962C8B-B14F-4D97-AF65-F5344CB8AC3E}">
        <p14:creationId xmlns:p14="http://schemas.microsoft.com/office/powerpoint/2010/main" val="32592033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9283E-F441-EDA7-74B4-D8FA0713FDCC}"/>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E5B13BC1-AC54-9696-9B74-2B62DBE7A60A}"/>
              </a:ext>
            </a:extLst>
          </p:cNvPr>
          <p:cNvSpPr>
            <a:spLocks noGrp="1"/>
          </p:cNvSpPr>
          <p:nvPr>
            <p:ph type="body" sz="quarter" idx="10"/>
          </p:nvPr>
        </p:nvSpPr>
        <p:spPr>
          <a:xfrm>
            <a:off x="106422" y="90980"/>
            <a:ext cx="10361388" cy="483986"/>
          </a:xfrm>
        </p:spPr>
        <p:txBody>
          <a:bodyPr/>
          <a:lstStyle/>
          <a:p>
            <a:r>
              <a:rPr lang="es-ES" dirty="0"/>
              <a:t>Establecer metas y expectativas realistas </a:t>
            </a:r>
            <a:r>
              <a:rPr lang="en-US" dirty="0"/>
              <a:t>– </a:t>
            </a:r>
            <a:r>
              <a:rPr lang="en-US" dirty="0" err="1"/>
              <a:t>objetivos</a:t>
            </a:r>
            <a:r>
              <a:rPr lang="en-US" dirty="0"/>
              <a:t> SMART</a:t>
            </a:r>
          </a:p>
          <a:p>
            <a:endParaRPr lang="en-GB" dirty="0"/>
          </a:p>
        </p:txBody>
      </p:sp>
      <p:sp>
        <p:nvSpPr>
          <p:cNvPr id="5" name="Marcador de Posição do Texto 4">
            <a:extLst>
              <a:ext uri="{FF2B5EF4-FFF2-40B4-BE49-F238E27FC236}">
                <a16:creationId xmlns:a16="http://schemas.microsoft.com/office/drawing/2014/main" id="{6F007FE0-71D6-71F3-474C-0DFB2B02393F}"/>
              </a:ext>
            </a:extLst>
          </p:cNvPr>
          <p:cNvSpPr>
            <a:spLocks noGrp="1"/>
          </p:cNvSpPr>
          <p:nvPr>
            <p:ph type="body" sz="quarter" idx="11"/>
          </p:nvPr>
        </p:nvSpPr>
        <p:spPr>
          <a:xfrm>
            <a:off x="244854" y="753923"/>
            <a:ext cx="11450304" cy="611087"/>
          </a:xfrm>
        </p:spPr>
        <p:txBody>
          <a:bodyPr/>
          <a:lstStyle/>
          <a:p>
            <a:r>
              <a:rPr lang="es-ES" dirty="0"/>
              <a:t>No elijas un curso sin tener un objetivo, es como navegar sin destino. Primero, convierte tu vago deseo en un plan concreto usando un objetivo SMART (encontrarás información adicional sobre los objetivos SMART en futuros módulos).</a:t>
            </a:r>
          </a:p>
          <a:p>
            <a:r>
              <a:rPr lang="en-US" dirty="0"/>
              <a:t>.</a:t>
            </a:r>
            <a:endParaRPr lang="en-GB" dirty="0"/>
          </a:p>
        </p:txBody>
      </p:sp>
      <p:sp>
        <p:nvSpPr>
          <p:cNvPr id="6" name="Retângulo: Cantos Arredondados 10">
            <a:extLst>
              <a:ext uri="{FF2B5EF4-FFF2-40B4-BE49-F238E27FC236}">
                <a16:creationId xmlns:a16="http://schemas.microsoft.com/office/drawing/2014/main" id="{09D419B6-9EC7-B6D1-F10B-69F32F3CC6AA}"/>
              </a:ext>
            </a:extLst>
          </p:cNvPr>
          <p:cNvSpPr/>
          <p:nvPr/>
        </p:nvSpPr>
        <p:spPr>
          <a:xfrm>
            <a:off x="183780" y="1515945"/>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tângulo: Cantos Arredondados 9">
            <a:extLst>
              <a:ext uri="{FF2B5EF4-FFF2-40B4-BE49-F238E27FC236}">
                <a16:creationId xmlns:a16="http://schemas.microsoft.com/office/drawing/2014/main" id="{2B940635-1911-B863-94B3-C8AE90D58339}"/>
              </a:ext>
            </a:extLst>
          </p:cNvPr>
          <p:cNvSpPr/>
          <p:nvPr/>
        </p:nvSpPr>
        <p:spPr>
          <a:xfrm>
            <a:off x="200529" y="1524580"/>
            <a:ext cx="919213"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a:t>
            </a:r>
          </a:p>
        </p:txBody>
      </p:sp>
      <p:sp>
        <p:nvSpPr>
          <p:cNvPr id="8" name="Retângulo: Cantos Arredondados 10">
            <a:extLst>
              <a:ext uri="{FF2B5EF4-FFF2-40B4-BE49-F238E27FC236}">
                <a16:creationId xmlns:a16="http://schemas.microsoft.com/office/drawing/2014/main" id="{C3FA94B8-DB7A-A0B8-E944-7B2E134DCEE4}"/>
              </a:ext>
            </a:extLst>
          </p:cNvPr>
          <p:cNvSpPr/>
          <p:nvPr/>
        </p:nvSpPr>
        <p:spPr>
          <a:xfrm>
            <a:off x="2479689" y="1531492"/>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Marcador de Posição do Texto 4">
            <a:extLst>
              <a:ext uri="{FF2B5EF4-FFF2-40B4-BE49-F238E27FC236}">
                <a16:creationId xmlns:a16="http://schemas.microsoft.com/office/drawing/2014/main" id="{D2FAA255-FC4E-974D-3FD7-8E528DB32BEC}"/>
              </a:ext>
            </a:extLst>
          </p:cNvPr>
          <p:cNvSpPr txBox="1">
            <a:spLocks/>
          </p:cNvSpPr>
          <p:nvPr/>
        </p:nvSpPr>
        <p:spPr>
          <a:xfrm>
            <a:off x="2542350" y="1609458"/>
            <a:ext cx="6005123"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t>Un objetivo vago conduce a un resultado vago</a:t>
            </a:r>
            <a:r>
              <a:rPr lang="en-US" dirty="0"/>
              <a:t>. Ser </a:t>
            </a:r>
            <a:r>
              <a:rPr lang="en-US" dirty="0" err="1"/>
              <a:t>específico</a:t>
            </a:r>
            <a:r>
              <a:rPr lang="en-US" dirty="0"/>
              <a:t> </a:t>
            </a:r>
            <a:r>
              <a:rPr lang="en-US" dirty="0" err="1"/>
              <a:t>trata</a:t>
            </a:r>
            <a:r>
              <a:rPr lang="en-US" dirty="0"/>
              <a:t> de pasar </a:t>
            </a:r>
            <a:r>
              <a:rPr lang="en-US" dirty="0" err="1"/>
              <a:t>desde</a:t>
            </a:r>
            <a:r>
              <a:rPr lang="en-US" dirty="0"/>
              <a:t> un </a:t>
            </a:r>
            <a:r>
              <a:rPr lang="en-US" dirty="0" err="1"/>
              <a:t>área</a:t>
            </a:r>
            <a:r>
              <a:rPr lang="en-US" dirty="0"/>
              <a:t> </a:t>
            </a:r>
            <a:r>
              <a:rPr lang="en-US" dirty="0" err="1"/>
              <a:t>difusa</a:t>
            </a:r>
            <a:r>
              <a:rPr lang="en-US" dirty="0"/>
              <a:t> de </a:t>
            </a:r>
            <a:r>
              <a:rPr lang="en-US" dirty="0" err="1"/>
              <a:t>interés</a:t>
            </a:r>
            <a:r>
              <a:rPr lang="en-US" dirty="0"/>
              <a:t> a un </a:t>
            </a:r>
            <a:r>
              <a:rPr lang="en-US" dirty="0" err="1"/>
              <a:t>objetivo</a:t>
            </a:r>
            <a:r>
              <a:rPr lang="en-US" dirty="0"/>
              <a:t> claro y </a:t>
            </a:r>
            <a:r>
              <a:rPr lang="en-US" dirty="0" err="1"/>
              <a:t>factible</a:t>
            </a:r>
            <a:endParaRPr lang="en-GB" dirty="0"/>
          </a:p>
        </p:txBody>
      </p:sp>
      <p:sp>
        <p:nvSpPr>
          <p:cNvPr id="10" name="Retângulo: Cantos Arredondados 10">
            <a:extLst>
              <a:ext uri="{FF2B5EF4-FFF2-40B4-BE49-F238E27FC236}">
                <a16:creationId xmlns:a16="http://schemas.microsoft.com/office/drawing/2014/main" id="{77F62674-C2A6-1B87-2D8D-3AE516BD4767}"/>
              </a:ext>
            </a:extLst>
          </p:cNvPr>
          <p:cNvSpPr/>
          <p:nvPr/>
        </p:nvSpPr>
        <p:spPr>
          <a:xfrm>
            <a:off x="8655681" y="1507852"/>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Marcador de Posição do Texto 4">
            <a:extLst>
              <a:ext uri="{FF2B5EF4-FFF2-40B4-BE49-F238E27FC236}">
                <a16:creationId xmlns:a16="http://schemas.microsoft.com/office/drawing/2014/main" id="{6E7DDF30-A83F-F4F8-8045-0C3F8426EF44}"/>
              </a:ext>
            </a:extLst>
          </p:cNvPr>
          <p:cNvSpPr txBox="1">
            <a:spLocks/>
          </p:cNvSpPr>
          <p:nvPr/>
        </p:nvSpPr>
        <p:spPr>
          <a:xfrm>
            <a:off x="8719935" y="1660244"/>
            <a:ext cx="311137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t>¿Qué es exactamente lo que quiero poder hacer?</a:t>
            </a:r>
            <a:r>
              <a:rPr lang="en-US" dirty="0"/>
              <a:t> </a:t>
            </a:r>
            <a:endParaRPr lang="en-GB" dirty="0"/>
          </a:p>
        </p:txBody>
      </p:sp>
      <p:sp>
        <p:nvSpPr>
          <p:cNvPr id="13" name="Retângulo: Cantos Arredondados 10">
            <a:extLst>
              <a:ext uri="{FF2B5EF4-FFF2-40B4-BE49-F238E27FC236}">
                <a16:creationId xmlns:a16="http://schemas.microsoft.com/office/drawing/2014/main" id="{B17A1D70-D857-E0FF-3214-009851000CC5}"/>
              </a:ext>
            </a:extLst>
          </p:cNvPr>
          <p:cNvSpPr/>
          <p:nvPr/>
        </p:nvSpPr>
        <p:spPr>
          <a:xfrm>
            <a:off x="217950" y="3731013"/>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tângulo: Cantos Arredondados 9">
            <a:extLst>
              <a:ext uri="{FF2B5EF4-FFF2-40B4-BE49-F238E27FC236}">
                <a16:creationId xmlns:a16="http://schemas.microsoft.com/office/drawing/2014/main" id="{49933484-BB2B-CDC5-8A5B-47B8A731C344}"/>
              </a:ext>
            </a:extLst>
          </p:cNvPr>
          <p:cNvSpPr/>
          <p:nvPr/>
        </p:nvSpPr>
        <p:spPr>
          <a:xfrm>
            <a:off x="186434" y="3713491"/>
            <a:ext cx="919214" cy="92646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a:t>
            </a:r>
          </a:p>
        </p:txBody>
      </p:sp>
      <p:sp>
        <p:nvSpPr>
          <p:cNvPr id="15" name="Retângulo: Cantos Arredondados 10">
            <a:extLst>
              <a:ext uri="{FF2B5EF4-FFF2-40B4-BE49-F238E27FC236}">
                <a16:creationId xmlns:a16="http://schemas.microsoft.com/office/drawing/2014/main" id="{B31486F2-C06F-8E35-2780-5DD49F6BFEF3}"/>
              </a:ext>
            </a:extLst>
          </p:cNvPr>
          <p:cNvSpPr/>
          <p:nvPr/>
        </p:nvSpPr>
        <p:spPr>
          <a:xfrm>
            <a:off x="2478951" y="3743182"/>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tângulo: Cantos Arredondados 10">
            <a:extLst>
              <a:ext uri="{FF2B5EF4-FFF2-40B4-BE49-F238E27FC236}">
                <a16:creationId xmlns:a16="http://schemas.microsoft.com/office/drawing/2014/main" id="{50EE72E6-510A-E83E-7547-10F200CF6B3C}"/>
              </a:ext>
            </a:extLst>
          </p:cNvPr>
          <p:cNvSpPr/>
          <p:nvPr/>
        </p:nvSpPr>
        <p:spPr>
          <a:xfrm>
            <a:off x="8623613" y="3743181"/>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Marcador de Posição do Texto 4">
            <a:extLst>
              <a:ext uri="{FF2B5EF4-FFF2-40B4-BE49-F238E27FC236}">
                <a16:creationId xmlns:a16="http://schemas.microsoft.com/office/drawing/2014/main" id="{A2A8C5E2-E762-65B7-9B51-0CC6D977EC00}"/>
              </a:ext>
            </a:extLst>
          </p:cNvPr>
          <p:cNvSpPr txBox="1">
            <a:spLocks/>
          </p:cNvSpPr>
          <p:nvPr/>
        </p:nvSpPr>
        <p:spPr>
          <a:xfrm>
            <a:off x="2542349" y="3781698"/>
            <a:ext cx="6005123"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t>Si no puedes medirlo, no puedes manejarlo. Un objetivo medible proporciona una línea de meta clara. Establecer un objetivo cuantificable es un motivador muy poderoso</a:t>
            </a:r>
          </a:p>
        </p:txBody>
      </p:sp>
      <p:sp>
        <p:nvSpPr>
          <p:cNvPr id="18" name="Marcador de Posição do Texto 4">
            <a:extLst>
              <a:ext uri="{FF2B5EF4-FFF2-40B4-BE49-F238E27FC236}">
                <a16:creationId xmlns:a16="http://schemas.microsoft.com/office/drawing/2014/main" id="{37570093-4E68-1322-D5B5-25FDFA9B064F}"/>
              </a:ext>
            </a:extLst>
          </p:cNvPr>
          <p:cNvSpPr txBox="1">
            <a:spLocks/>
          </p:cNvSpPr>
          <p:nvPr/>
        </p:nvSpPr>
        <p:spPr>
          <a:xfrm>
            <a:off x="8701619" y="3754262"/>
            <a:ext cx="311137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t>¿Cómo sabré que he tenido éxito en mi proceso de aprendizaje?</a:t>
            </a:r>
          </a:p>
        </p:txBody>
      </p:sp>
      <p:sp>
        <p:nvSpPr>
          <p:cNvPr id="39" name="Retângulo: Cantos Arredondados 10">
            <a:extLst>
              <a:ext uri="{FF2B5EF4-FFF2-40B4-BE49-F238E27FC236}">
                <a16:creationId xmlns:a16="http://schemas.microsoft.com/office/drawing/2014/main" id="{C57B489F-EF44-E7EF-BC01-EDCA8AE61DAB}"/>
              </a:ext>
            </a:extLst>
          </p:cNvPr>
          <p:cNvSpPr/>
          <p:nvPr/>
        </p:nvSpPr>
        <p:spPr>
          <a:xfrm>
            <a:off x="1339493" y="2656860"/>
            <a:ext cx="9719198" cy="819013"/>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Marcador de Posição do Texto 4">
            <a:extLst>
              <a:ext uri="{FF2B5EF4-FFF2-40B4-BE49-F238E27FC236}">
                <a16:creationId xmlns:a16="http://schemas.microsoft.com/office/drawing/2014/main" id="{D0B8B778-172F-463B-6FDA-272A159F9C9F}"/>
              </a:ext>
            </a:extLst>
          </p:cNvPr>
          <p:cNvSpPr txBox="1">
            <a:spLocks/>
          </p:cNvSpPr>
          <p:nvPr/>
        </p:nvSpPr>
        <p:spPr>
          <a:xfrm>
            <a:off x="1472202" y="2779610"/>
            <a:ext cx="8995608"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a:t>Ejemplo</a:t>
            </a:r>
            <a:r>
              <a:rPr lang="en-US" dirty="0"/>
              <a:t>: </a:t>
            </a:r>
            <a:r>
              <a:rPr lang="es-ES" dirty="0"/>
              <a:t>Quiero poder tener conversaciones con personas inglesas durante mi viaje a Londres y clientes extranjeros en mi tienda</a:t>
            </a:r>
            <a:endParaRPr lang="en-GB" dirty="0"/>
          </a:p>
        </p:txBody>
      </p:sp>
      <p:sp>
        <p:nvSpPr>
          <p:cNvPr id="41" name="Retângulo: Cantos Arredondados 10">
            <a:extLst>
              <a:ext uri="{FF2B5EF4-FFF2-40B4-BE49-F238E27FC236}">
                <a16:creationId xmlns:a16="http://schemas.microsoft.com/office/drawing/2014/main" id="{86120369-3022-D457-B1ED-FE3FBDCF8622}"/>
              </a:ext>
            </a:extLst>
          </p:cNvPr>
          <p:cNvSpPr/>
          <p:nvPr/>
        </p:nvSpPr>
        <p:spPr>
          <a:xfrm>
            <a:off x="1339493" y="4955867"/>
            <a:ext cx="9719198" cy="831982"/>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Marcador de Posição do Texto 4">
            <a:extLst>
              <a:ext uri="{FF2B5EF4-FFF2-40B4-BE49-F238E27FC236}">
                <a16:creationId xmlns:a16="http://schemas.microsoft.com/office/drawing/2014/main" id="{2702F810-636E-71A8-5745-5A87F773FFCF}"/>
              </a:ext>
            </a:extLst>
          </p:cNvPr>
          <p:cNvSpPr txBox="1">
            <a:spLocks/>
          </p:cNvSpPr>
          <p:nvPr/>
        </p:nvSpPr>
        <p:spPr>
          <a:xfrm>
            <a:off x="1472202" y="5061127"/>
            <a:ext cx="9519648" cy="77771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a:t>Ejemplo</a:t>
            </a:r>
            <a:r>
              <a:rPr lang="en-US" dirty="0"/>
              <a:t>:  </a:t>
            </a:r>
            <a:r>
              <a:rPr lang="es-ES" dirty="0"/>
              <a:t>Sabré que lo he logrado cuando pueda completar con éxito una conversación en un role-</a:t>
            </a:r>
            <a:r>
              <a:rPr lang="es-ES" dirty="0" err="1"/>
              <a:t>play</a:t>
            </a:r>
            <a:r>
              <a:rPr lang="es-ES" dirty="0"/>
              <a:t> de 5 minutos con un tutor sobre diferentes temas</a:t>
            </a:r>
            <a:endParaRPr lang="en-GB" dirty="0"/>
          </a:p>
        </p:txBody>
      </p:sp>
      <p:sp>
        <p:nvSpPr>
          <p:cNvPr id="20" name="Marcador de Posição do Texto 4">
            <a:extLst>
              <a:ext uri="{FF2B5EF4-FFF2-40B4-BE49-F238E27FC236}">
                <a16:creationId xmlns:a16="http://schemas.microsoft.com/office/drawing/2014/main" id="{560DEBD0-8719-B653-90A0-801DC269133F}"/>
              </a:ext>
            </a:extLst>
          </p:cNvPr>
          <p:cNvSpPr txBox="1">
            <a:spLocks/>
          </p:cNvSpPr>
          <p:nvPr/>
        </p:nvSpPr>
        <p:spPr>
          <a:xfrm>
            <a:off x="1119005" y="1814974"/>
            <a:ext cx="1359946"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1600" b="1"/>
            </a:pPr>
            <a:r>
              <a:rPr lang="es-ES" dirty="0"/>
              <a:t>ESPECÍFICO</a:t>
            </a:r>
            <a:endParaRPr sz="1600" b="1" dirty="0"/>
          </a:p>
          <a:p>
            <a:endParaRPr sz="1600" b="1" dirty="0"/>
          </a:p>
        </p:txBody>
      </p:sp>
      <p:sp>
        <p:nvSpPr>
          <p:cNvPr id="21" name="Marcador de Posição do Texto 4">
            <a:extLst>
              <a:ext uri="{FF2B5EF4-FFF2-40B4-BE49-F238E27FC236}">
                <a16:creationId xmlns:a16="http://schemas.microsoft.com/office/drawing/2014/main" id="{2CFD05AC-A131-C09C-D6F1-89D2344A5F33}"/>
              </a:ext>
            </a:extLst>
          </p:cNvPr>
          <p:cNvSpPr txBox="1">
            <a:spLocks/>
          </p:cNvSpPr>
          <p:nvPr/>
        </p:nvSpPr>
        <p:spPr>
          <a:xfrm>
            <a:off x="1156165" y="4045873"/>
            <a:ext cx="1359946"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1600" b="1"/>
            </a:pPr>
            <a:r>
              <a:rPr lang="es-ES" dirty="0"/>
              <a:t>MEDIBLE</a:t>
            </a:r>
            <a:endParaRPr sz="1600" b="1" dirty="0"/>
          </a:p>
          <a:p>
            <a:endParaRPr sz="1600" b="1" dirty="0"/>
          </a:p>
        </p:txBody>
      </p:sp>
    </p:spTree>
    <p:extLst>
      <p:ext uri="{BB962C8B-B14F-4D97-AF65-F5344CB8AC3E}">
        <p14:creationId xmlns:p14="http://schemas.microsoft.com/office/powerpoint/2010/main" val="38167821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EC10B-B489-CFEF-89F5-5E8E40B94BEA}"/>
            </a:ext>
          </a:extLst>
        </p:cNvPr>
        <p:cNvGrpSpPr/>
        <p:nvPr/>
      </p:nvGrpSpPr>
      <p:grpSpPr>
        <a:xfrm>
          <a:off x="0" y="0"/>
          <a:ext cx="0" cy="0"/>
          <a:chOff x="0" y="0"/>
          <a:chExt cx="0" cy="0"/>
        </a:xfrm>
      </p:grpSpPr>
      <p:sp>
        <p:nvSpPr>
          <p:cNvPr id="6" name="Retângulo: Cantos Arredondados 10">
            <a:extLst>
              <a:ext uri="{FF2B5EF4-FFF2-40B4-BE49-F238E27FC236}">
                <a16:creationId xmlns:a16="http://schemas.microsoft.com/office/drawing/2014/main" id="{69DCD084-DC3C-4584-48DA-B05C6F3449E0}"/>
              </a:ext>
            </a:extLst>
          </p:cNvPr>
          <p:cNvSpPr/>
          <p:nvPr/>
        </p:nvSpPr>
        <p:spPr>
          <a:xfrm>
            <a:off x="183780" y="1515945"/>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tângulo: Cantos Arredondados 9">
            <a:extLst>
              <a:ext uri="{FF2B5EF4-FFF2-40B4-BE49-F238E27FC236}">
                <a16:creationId xmlns:a16="http://schemas.microsoft.com/office/drawing/2014/main" id="{50889C77-993C-FF0D-0D1D-093E483D4B52}"/>
              </a:ext>
            </a:extLst>
          </p:cNvPr>
          <p:cNvSpPr/>
          <p:nvPr/>
        </p:nvSpPr>
        <p:spPr>
          <a:xfrm>
            <a:off x="200529" y="1524580"/>
            <a:ext cx="919213"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ea typeface="Calibri"/>
                <a:cs typeface="Calibri"/>
              </a:rPr>
              <a:t>A</a:t>
            </a:r>
          </a:p>
        </p:txBody>
      </p:sp>
      <p:sp>
        <p:nvSpPr>
          <p:cNvPr id="8" name="Retângulo: Cantos Arredondados 10">
            <a:extLst>
              <a:ext uri="{FF2B5EF4-FFF2-40B4-BE49-F238E27FC236}">
                <a16:creationId xmlns:a16="http://schemas.microsoft.com/office/drawing/2014/main" id="{264FD067-0DAA-E5EA-9C04-1353FFCADB9B}"/>
              </a:ext>
            </a:extLst>
          </p:cNvPr>
          <p:cNvSpPr/>
          <p:nvPr/>
        </p:nvSpPr>
        <p:spPr>
          <a:xfrm>
            <a:off x="2479689" y="1531492"/>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Marcador de Posição do Texto 4">
            <a:extLst>
              <a:ext uri="{FF2B5EF4-FFF2-40B4-BE49-F238E27FC236}">
                <a16:creationId xmlns:a16="http://schemas.microsoft.com/office/drawing/2014/main" id="{D2D3BF8B-0F5F-7945-0AF1-756B539D5B9B}"/>
              </a:ext>
            </a:extLst>
          </p:cNvPr>
          <p:cNvSpPr txBox="1">
            <a:spLocks/>
          </p:cNvSpPr>
          <p:nvPr/>
        </p:nvSpPr>
        <p:spPr>
          <a:xfrm>
            <a:off x="2449324" y="1507852"/>
            <a:ext cx="6174289"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t>Tienes que ser ambicioso pero realista. Este paso se centra en hacer una autoevaluación honesta que garantice que tu objetivo es motivador y no destinado a convertirse en una frustración</a:t>
            </a:r>
            <a:r>
              <a:rPr lang="en-US" dirty="0"/>
              <a:t>.</a:t>
            </a:r>
          </a:p>
        </p:txBody>
      </p:sp>
      <p:sp>
        <p:nvSpPr>
          <p:cNvPr id="10" name="Retângulo: Cantos Arredondados 10">
            <a:extLst>
              <a:ext uri="{FF2B5EF4-FFF2-40B4-BE49-F238E27FC236}">
                <a16:creationId xmlns:a16="http://schemas.microsoft.com/office/drawing/2014/main" id="{30458C96-28B5-A793-A3AD-DB14DE0C832E}"/>
              </a:ext>
            </a:extLst>
          </p:cNvPr>
          <p:cNvSpPr/>
          <p:nvPr/>
        </p:nvSpPr>
        <p:spPr>
          <a:xfrm>
            <a:off x="8655681" y="1507852"/>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Marcador de Posição do Texto 4">
            <a:extLst>
              <a:ext uri="{FF2B5EF4-FFF2-40B4-BE49-F238E27FC236}">
                <a16:creationId xmlns:a16="http://schemas.microsoft.com/office/drawing/2014/main" id="{FBF9F031-45FB-6B2C-FB68-E1D934BE1DCE}"/>
              </a:ext>
            </a:extLst>
          </p:cNvPr>
          <p:cNvSpPr txBox="1">
            <a:spLocks/>
          </p:cNvSpPr>
          <p:nvPr/>
        </p:nvSpPr>
        <p:spPr>
          <a:xfrm>
            <a:off x="8719935" y="1660244"/>
            <a:ext cx="311137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t>¿Es esto realista para mi vida en este momento?</a:t>
            </a:r>
          </a:p>
        </p:txBody>
      </p:sp>
      <p:sp>
        <p:nvSpPr>
          <p:cNvPr id="13" name="Retângulo: Cantos Arredondados 10">
            <a:extLst>
              <a:ext uri="{FF2B5EF4-FFF2-40B4-BE49-F238E27FC236}">
                <a16:creationId xmlns:a16="http://schemas.microsoft.com/office/drawing/2014/main" id="{E0267BAC-3BBC-33B1-0C78-5B4D8B4D2C17}"/>
              </a:ext>
            </a:extLst>
          </p:cNvPr>
          <p:cNvSpPr/>
          <p:nvPr/>
        </p:nvSpPr>
        <p:spPr>
          <a:xfrm>
            <a:off x="217950" y="3731013"/>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tângulo: Cantos Arredondados 9">
            <a:extLst>
              <a:ext uri="{FF2B5EF4-FFF2-40B4-BE49-F238E27FC236}">
                <a16:creationId xmlns:a16="http://schemas.microsoft.com/office/drawing/2014/main" id="{0AE99D82-7EE7-20FA-BD93-5FB4235857CF}"/>
              </a:ext>
            </a:extLst>
          </p:cNvPr>
          <p:cNvSpPr/>
          <p:nvPr/>
        </p:nvSpPr>
        <p:spPr>
          <a:xfrm>
            <a:off x="186434" y="3713491"/>
            <a:ext cx="919214" cy="914293"/>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R</a:t>
            </a:r>
          </a:p>
        </p:txBody>
      </p:sp>
      <p:sp>
        <p:nvSpPr>
          <p:cNvPr id="15" name="Retângulo: Cantos Arredondados 10">
            <a:extLst>
              <a:ext uri="{FF2B5EF4-FFF2-40B4-BE49-F238E27FC236}">
                <a16:creationId xmlns:a16="http://schemas.microsoft.com/office/drawing/2014/main" id="{D91F3BAC-E0E2-A9AB-CC56-E83F83C9FC8B}"/>
              </a:ext>
            </a:extLst>
          </p:cNvPr>
          <p:cNvSpPr/>
          <p:nvPr/>
        </p:nvSpPr>
        <p:spPr>
          <a:xfrm>
            <a:off x="2478951" y="3743182"/>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tângulo: Cantos Arredondados 10">
            <a:extLst>
              <a:ext uri="{FF2B5EF4-FFF2-40B4-BE49-F238E27FC236}">
                <a16:creationId xmlns:a16="http://schemas.microsoft.com/office/drawing/2014/main" id="{3FE93167-6607-6D0E-A236-66E5877AB417}"/>
              </a:ext>
            </a:extLst>
          </p:cNvPr>
          <p:cNvSpPr/>
          <p:nvPr/>
        </p:nvSpPr>
        <p:spPr>
          <a:xfrm>
            <a:off x="8623613" y="3743181"/>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Marcador de Posição do Texto 4">
            <a:extLst>
              <a:ext uri="{FF2B5EF4-FFF2-40B4-BE49-F238E27FC236}">
                <a16:creationId xmlns:a16="http://schemas.microsoft.com/office/drawing/2014/main" id="{8FA880FD-5F9D-69DB-2D9C-82F9FC4E5ECB}"/>
              </a:ext>
            </a:extLst>
          </p:cNvPr>
          <p:cNvSpPr txBox="1">
            <a:spLocks/>
          </p:cNvSpPr>
          <p:nvPr/>
        </p:nvSpPr>
        <p:spPr>
          <a:xfrm>
            <a:off x="2424846" y="3713491"/>
            <a:ext cx="6059227"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dirty="0"/>
              <a:t>Esto será tu ancla en momentos de frustración, aburrimiento o agobio. Concéntrate en las cosas que importan. Los objetivos más poderosos son aquellos que despiertan pasión personal y resultan útiles en la práctica</a:t>
            </a:r>
            <a:r>
              <a:rPr lang="en-US" sz="1600" dirty="0"/>
              <a:t>.</a:t>
            </a:r>
          </a:p>
        </p:txBody>
      </p:sp>
      <p:sp>
        <p:nvSpPr>
          <p:cNvPr id="18" name="Marcador de Posição do Texto 4">
            <a:extLst>
              <a:ext uri="{FF2B5EF4-FFF2-40B4-BE49-F238E27FC236}">
                <a16:creationId xmlns:a16="http://schemas.microsoft.com/office/drawing/2014/main" id="{0699C883-313C-05BB-F378-40C65ED19C8B}"/>
              </a:ext>
            </a:extLst>
          </p:cNvPr>
          <p:cNvSpPr txBox="1">
            <a:spLocks/>
          </p:cNvSpPr>
          <p:nvPr/>
        </p:nvSpPr>
        <p:spPr>
          <a:xfrm>
            <a:off x="8701619" y="3754262"/>
            <a:ext cx="311137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t>¿Cómo mejorará mi vida diaria o mi trabajo una vez que tenga esta habilidad o conocimiento?</a:t>
            </a:r>
          </a:p>
        </p:txBody>
      </p:sp>
      <p:sp>
        <p:nvSpPr>
          <p:cNvPr id="39" name="Retângulo: Cantos Arredondados 10">
            <a:extLst>
              <a:ext uri="{FF2B5EF4-FFF2-40B4-BE49-F238E27FC236}">
                <a16:creationId xmlns:a16="http://schemas.microsoft.com/office/drawing/2014/main" id="{6F4BF4BE-5C38-13D9-990E-B690DF20DF1F}"/>
              </a:ext>
            </a:extLst>
          </p:cNvPr>
          <p:cNvSpPr/>
          <p:nvPr/>
        </p:nvSpPr>
        <p:spPr>
          <a:xfrm>
            <a:off x="1339493" y="2656860"/>
            <a:ext cx="9719198" cy="819013"/>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Marcador de Posição do Texto 4">
            <a:extLst>
              <a:ext uri="{FF2B5EF4-FFF2-40B4-BE49-F238E27FC236}">
                <a16:creationId xmlns:a16="http://schemas.microsoft.com/office/drawing/2014/main" id="{DBB683E4-79B5-EBF7-C17E-E4303AF92AEC}"/>
              </a:ext>
            </a:extLst>
          </p:cNvPr>
          <p:cNvSpPr txBox="1">
            <a:spLocks/>
          </p:cNvSpPr>
          <p:nvPr/>
        </p:nvSpPr>
        <p:spPr>
          <a:xfrm>
            <a:off x="1472201" y="2648767"/>
            <a:ext cx="938030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a:t>Ejemplo</a:t>
            </a:r>
            <a:r>
              <a:rPr lang="en-US" dirty="0"/>
              <a:t>:  </a:t>
            </a:r>
            <a:r>
              <a:rPr lang="es-ES" dirty="0"/>
              <a:t>Falta un año para de mi viaje. Puedo usar una aplicación de idiomas durante 15 minutos diarios mientras voy al trabajo y tener una sesión práctica de conversación de una hora con un tutor cada semana</a:t>
            </a:r>
            <a:endParaRPr lang="en-GB" dirty="0"/>
          </a:p>
        </p:txBody>
      </p:sp>
      <p:sp>
        <p:nvSpPr>
          <p:cNvPr id="41" name="Retângulo: Cantos Arredondados 10">
            <a:extLst>
              <a:ext uri="{FF2B5EF4-FFF2-40B4-BE49-F238E27FC236}">
                <a16:creationId xmlns:a16="http://schemas.microsoft.com/office/drawing/2014/main" id="{F983E0DB-D2BF-6C4F-41DA-165DD0F156C2}"/>
              </a:ext>
            </a:extLst>
          </p:cNvPr>
          <p:cNvSpPr/>
          <p:nvPr/>
        </p:nvSpPr>
        <p:spPr>
          <a:xfrm>
            <a:off x="1339493" y="4955867"/>
            <a:ext cx="9719198" cy="831982"/>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Marcador de Posição do Texto 4">
            <a:extLst>
              <a:ext uri="{FF2B5EF4-FFF2-40B4-BE49-F238E27FC236}">
                <a16:creationId xmlns:a16="http://schemas.microsoft.com/office/drawing/2014/main" id="{A82C259F-78C9-45E6-837E-B967F30315A7}"/>
              </a:ext>
            </a:extLst>
          </p:cNvPr>
          <p:cNvSpPr txBox="1">
            <a:spLocks/>
          </p:cNvSpPr>
          <p:nvPr/>
        </p:nvSpPr>
        <p:spPr>
          <a:xfrm>
            <a:off x="1472202" y="5061127"/>
            <a:ext cx="9519648" cy="77771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a:t>Ejemplo</a:t>
            </a:r>
            <a:r>
              <a:rPr lang="en-US" dirty="0"/>
              <a:t>:  </a:t>
            </a:r>
            <a:r>
              <a:rPr lang="es-ES" dirty="0"/>
              <a:t>Es relevante para mi mejorar la conexión con la cultura inglesa en mi viaje y también, puedo hablar con clientes extranjeros en su propio idioma y darles un mejor servicio</a:t>
            </a:r>
            <a:r>
              <a:rPr lang="en-US" dirty="0"/>
              <a:t>.</a:t>
            </a:r>
            <a:endParaRPr lang="en-GB" dirty="0"/>
          </a:p>
        </p:txBody>
      </p:sp>
      <p:sp>
        <p:nvSpPr>
          <p:cNvPr id="5" name="Marcador de Posição do Texto 3">
            <a:extLst>
              <a:ext uri="{FF2B5EF4-FFF2-40B4-BE49-F238E27FC236}">
                <a16:creationId xmlns:a16="http://schemas.microsoft.com/office/drawing/2014/main" id="{9CD6F726-8CAD-B197-B3D7-A0A9E7183722}"/>
              </a:ext>
            </a:extLst>
          </p:cNvPr>
          <p:cNvSpPr>
            <a:spLocks noGrp="1"/>
          </p:cNvSpPr>
          <p:nvPr>
            <p:ph type="body" sz="quarter" idx="10"/>
          </p:nvPr>
        </p:nvSpPr>
        <p:spPr>
          <a:xfrm>
            <a:off x="106422" y="334980"/>
            <a:ext cx="10361388" cy="483986"/>
          </a:xfrm>
        </p:spPr>
        <p:txBody>
          <a:bodyPr/>
          <a:lstStyle/>
          <a:p>
            <a:r>
              <a:rPr lang="es-ES" dirty="0"/>
              <a:t>Establecer metas y expectativas realistas </a:t>
            </a:r>
            <a:r>
              <a:rPr lang="en-US" dirty="0"/>
              <a:t>– </a:t>
            </a:r>
            <a:r>
              <a:rPr lang="en-US" dirty="0" err="1"/>
              <a:t>objetivos</a:t>
            </a:r>
            <a:r>
              <a:rPr lang="en-US" dirty="0"/>
              <a:t> SMART</a:t>
            </a:r>
          </a:p>
          <a:p>
            <a:endParaRPr lang="en-GB" dirty="0"/>
          </a:p>
        </p:txBody>
      </p:sp>
      <p:sp>
        <p:nvSpPr>
          <p:cNvPr id="2" name="Marcador de Posição do Texto 4">
            <a:extLst>
              <a:ext uri="{FF2B5EF4-FFF2-40B4-BE49-F238E27FC236}">
                <a16:creationId xmlns:a16="http://schemas.microsoft.com/office/drawing/2014/main" id="{C0E460E7-7B49-4742-7ED9-746ECDB25588}"/>
              </a:ext>
            </a:extLst>
          </p:cNvPr>
          <p:cNvSpPr txBox="1">
            <a:spLocks/>
          </p:cNvSpPr>
          <p:nvPr/>
        </p:nvSpPr>
        <p:spPr>
          <a:xfrm>
            <a:off x="1119005" y="1814974"/>
            <a:ext cx="1359946"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1600" b="1"/>
            </a:pPr>
            <a:r>
              <a:rPr lang="es-ES" dirty="0"/>
              <a:t>ALCANZABLE</a:t>
            </a:r>
            <a:endParaRPr sz="1600" b="1" dirty="0"/>
          </a:p>
          <a:p>
            <a:endParaRPr sz="1600" b="1" dirty="0"/>
          </a:p>
        </p:txBody>
      </p:sp>
      <p:sp>
        <p:nvSpPr>
          <p:cNvPr id="3" name="Marcador de Posição do Texto 4">
            <a:extLst>
              <a:ext uri="{FF2B5EF4-FFF2-40B4-BE49-F238E27FC236}">
                <a16:creationId xmlns:a16="http://schemas.microsoft.com/office/drawing/2014/main" id="{F7C46F6B-AF8D-0A87-97B4-AC10F39F28B7}"/>
              </a:ext>
            </a:extLst>
          </p:cNvPr>
          <p:cNvSpPr txBox="1">
            <a:spLocks/>
          </p:cNvSpPr>
          <p:nvPr/>
        </p:nvSpPr>
        <p:spPr>
          <a:xfrm>
            <a:off x="1156165" y="4045873"/>
            <a:ext cx="1359946"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1600" b="1"/>
            </a:pPr>
            <a:r>
              <a:rPr lang="es-ES" dirty="0"/>
              <a:t>RELEVANTE</a:t>
            </a:r>
            <a:endParaRPr sz="1600" b="1" dirty="0"/>
          </a:p>
          <a:p>
            <a:endParaRPr sz="1600" b="1" dirty="0"/>
          </a:p>
        </p:txBody>
      </p:sp>
    </p:spTree>
    <p:extLst>
      <p:ext uri="{BB962C8B-B14F-4D97-AF65-F5344CB8AC3E}">
        <p14:creationId xmlns:p14="http://schemas.microsoft.com/office/powerpoint/2010/main" val="7515851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09075-DA5B-359F-B2E1-B1384EA0965F}"/>
            </a:ext>
          </a:extLst>
        </p:cNvPr>
        <p:cNvGrpSpPr/>
        <p:nvPr/>
      </p:nvGrpSpPr>
      <p:grpSpPr>
        <a:xfrm>
          <a:off x="0" y="0"/>
          <a:ext cx="0" cy="0"/>
          <a:chOff x="0" y="0"/>
          <a:chExt cx="0" cy="0"/>
        </a:xfrm>
      </p:grpSpPr>
      <p:sp>
        <p:nvSpPr>
          <p:cNvPr id="6" name="Retângulo: Cantos Arredondados 10">
            <a:extLst>
              <a:ext uri="{FF2B5EF4-FFF2-40B4-BE49-F238E27FC236}">
                <a16:creationId xmlns:a16="http://schemas.microsoft.com/office/drawing/2014/main" id="{99AF29F8-84C5-4E11-E663-E19AC01ECE76}"/>
              </a:ext>
            </a:extLst>
          </p:cNvPr>
          <p:cNvSpPr/>
          <p:nvPr/>
        </p:nvSpPr>
        <p:spPr>
          <a:xfrm>
            <a:off x="251346" y="2486461"/>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tângulo: Cantos Arredondados 9">
            <a:extLst>
              <a:ext uri="{FF2B5EF4-FFF2-40B4-BE49-F238E27FC236}">
                <a16:creationId xmlns:a16="http://schemas.microsoft.com/office/drawing/2014/main" id="{8D4261AE-F5C3-B9B1-398F-F0D297295328}"/>
              </a:ext>
            </a:extLst>
          </p:cNvPr>
          <p:cNvSpPr/>
          <p:nvPr/>
        </p:nvSpPr>
        <p:spPr>
          <a:xfrm>
            <a:off x="251346" y="2474903"/>
            <a:ext cx="919213"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a:t>
            </a:r>
          </a:p>
        </p:txBody>
      </p:sp>
      <p:sp>
        <p:nvSpPr>
          <p:cNvPr id="8" name="Retângulo: Cantos Arredondados 10">
            <a:extLst>
              <a:ext uri="{FF2B5EF4-FFF2-40B4-BE49-F238E27FC236}">
                <a16:creationId xmlns:a16="http://schemas.microsoft.com/office/drawing/2014/main" id="{7DD91BE0-7A33-9CEF-467A-4079DC1AC7CD}"/>
              </a:ext>
            </a:extLst>
          </p:cNvPr>
          <p:cNvSpPr/>
          <p:nvPr/>
        </p:nvSpPr>
        <p:spPr>
          <a:xfrm>
            <a:off x="2542350" y="2474901"/>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Marcador de Posição do Texto 4">
            <a:extLst>
              <a:ext uri="{FF2B5EF4-FFF2-40B4-BE49-F238E27FC236}">
                <a16:creationId xmlns:a16="http://schemas.microsoft.com/office/drawing/2014/main" id="{578D0C36-1F8A-3369-20F1-7A8A850B2BF9}"/>
              </a:ext>
            </a:extLst>
          </p:cNvPr>
          <p:cNvSpPr txBox="1">
            <a:spLocks/>
          </p:cNvSpPr>
          <p:nvPr/>
        </p:nvSpPr>
        <p:spPr>
          <a:xfrm>
            <a:off x="2542349" y="2474901"/>
            <a:ext cx="6005123"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dirty="0"/>
              <a:t>Un objetivo sin una fecha límite es simplemente un sueño. Un objetivo con un límite de tiempo crea urgencia, priorización y un marco de tiempo para el logro. Transforma el "algún día" en una fecha específica</a:t>
            </a:r>
            <a:r>
              <a:rPr lang="en-US" sz="1600" dirty="0"/>
              <a:t>.</a:t>
            </a:r>
          </a:p>
        </p:txBody>
      </p:sp>
      <p:sp>
        <p:nvSpPr>
          <p:cNvPr id="10" name="Retângulo: Cantos Arredondados 10">
            <a:extLst>
              <a:ext uri="{FF2B5EF4-FFF2-40B4-BE49-F238E27FC236}">
                <a16:creationId xmlns:a16="http://schemas.microsoft.com/office/drawing/2014/main" id="{DB06A1C2-D91C-B768-3FEB-602E718ED40A}"/>
              </a:ext>
            </a:extLst>
          </p:cNvPr>
          <p:cNvSpPr/>
          <p:nvPr/>
        </p:nvSpPr>
        <p:spPr>
          <a:xfrm>
            <a:off x="8668058" y="2474901"/>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tângulo: Cantos Arredondados 10">
            <a:extLst>
              <a:ext uri="{FF2B5EF4-FFF2-40B4-BE49-F238E27FC236}">
                <a16:creationId xmlns:a16="http://schemas.microsoft.com/office/drawing/2014/main" id="{4898994F-989F-97BB-0C4B-DE06F3F32994}"/>
              </a:ext>
            </a:extLst>
          </p:cNvPr>
          <p:cNvSpPr/>
          <p:nvPr/>
        </p:nvSpPr>
        <p:spPr>
          <a:xfrm>
            <a:off x="1520468" y="3992225"/>
            <a:ext cx="9719198" cy="819013"/>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Marcador de Posição do Texto 4">
            <a:extLst>
              <a:ext uri="{FF2B5EF4-FFF2-40B4-BE49-F238E27FC236}">
                <a16:creationId xmlns:a16="http://schemas.microsoft.com/office/drawing/2014/main" id="{B9BD8E1D-4FEC-BDB0-EFA7-9FBEECD16286}"/>
              </a:ext>
            </a:extLst>
          </p:cNvPr>
          <p:cNvSpPr txBox="1">
            <a:spLocks/>
          </p:cNvSpPr>
          <p:nvPr/>
        </p:nvSpPr>
        <p:spPr>
          <a:xfrm>
            <a:off x="1675924" y="4154393"/>
            <a:ext cx="8995608"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a:t>Ejemplo</a:t>
            </a:r>
            <a:r>
              <a:rPr lang="en-US" dirty="0"/>
              <a:t>:  </a:t>
            </a:r>
            <a:r>
              <a:rPr lang="es-ES" dirty="0"/>
              <a:t>Mi viaje es en agosto del próximo año, así que necesito estar lista para entonces</a:t>
            </a:r>
            <a:r>
              <a:rPr lang="en-US" dirty="0"/>
              <a:t>.</a:t>
            </a:r>
            <a:endParaRPr lang="en-GB" dirty="0"/>
          </a:p>
        </p:txBody>
      </p:sp>
      <p:sp>
        <p:nvSpPr>
          <p:cNvPr id="3" name="Marcador de Posição do Texto 4">
            <a:extLst>
              <a:ext uri="{FF2B5EF4-FFF2-40B4-BE49-F238E27FC236}">
                <a16:creationId xmlns:a16="http://schemas.microsoft.com/office/drawing/2014/main" id="{94AB0F99-64CF-C917-0647-F2D0CC6EEFE5}"/>
              </a:ext>
            </a:extLst>
          </p:cNvPr>
          <p:cNvSpPr txBox="1">
            <a:spLocks/>
          </p:cNvSpPr>
          <p:nvPr/>
        </p:nvSpPr>
        <p:spPr>
          <a:xfrm>
            <a:off x="8829279" y="2761119"/>
            <a:ext cx="311137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t>
            </a:r>
            <a:r>
              <a:rPr lang="en-US" dirty="0" err="1"/>
              <a:t>Cuándo</a:t>
            </a:r>
            <a:r>
              <a:rPr lang="en-US" dirty="0"/>
              <a:t> </a:t>
            </a:r>
            <a:r>
              <a:rPr lang="en-US" dirty="0" err="1"/>
              <a:t>necesito</a:t>
            </a:r>
            <a:r>
              <a:rPr lang="en-US" dirty="0"/>
              <a:t> </a:t>
            </a:r>
            <a:r>
              <a:rPr lang="en-US" dirty="0" err="1"/>
              <a:t>lograrlo</a:t>
            </a:r>
            <a:r>
              <a:rPr lang="en-US" dirty="0"/>
              <a:t>?</a:t>
            </a:r>
          </a:p>
        </p:txBody>
      </p:sp>
      <p:sp>
        <p:nvSpPr>
          <p:cNvPr id="12" name="Marcador de Posição do Texto 3">
            <a:extLst>
              <a:ext uri="{FF2B5EF4-FFF2-40B4-BE49-F238E27FC236}">
                <a16:creationId xmlns:a16="http://schemas.microsoft.com/office/drawing/2014/main" id="{E3266627-55A5-A102-374C-7D3E6B010D12}"/>
              </a:ext>
            </a:extLst>
          </p:cNvPr>
          <p:cNvSpPr>
            <a:spLocks noGrp="1"/>
          </p:cNvSpPr>
          <p:nvPr>
            <p:ph type="body" sz="quarter" idx="10"/>
          </p:nvPr>
        </p:nvSpPr>
        <p:spPr>
          <a:xfrm>
            <a:off x="114968" y="449904"/>
            <a:ext cx="10361388" cy="483986"/>
          </a:xfrm>
        </p:spPr>
        <p:txBody>
          <a:bodyPr/>
          <a:lstStyle/>
          <a:p>
            <a:r>
              <a:rPr lang="es-ES" dirty="0"/>
              <a:t>Establecer metas y expectativas realistas </a:t>
            </a:r>
            <a:r>
              <a:rPr lang="en-US" dirty="0"/>
              <a:t>– </a:t>
            </a:r>
            <a:r>
              <a:rPr lang="en-US" dirty="0" err="1"/>
              <a:t>objetivos</a:t>
            </a:r>
            <a:r>
              <a:rPr lang="en-US" dirty="0"/>
              <a:t> SMART</a:t>
            </a:r>
          </a:p>
          <a:p>
            <a:endParaRPr lang="en-GB" dirty="0"/>
          </a:p>
        </p:txBody>
      </p:sp>
      <p:sp>
        <p:nvSpPr>
          <p:cNvPr id="13" name="Marcador de Posição do Texto 4">
            <a:extLst>
              <a:ext uri="{FF2B5EF4-FFF2-40B4-BE49-F238E27FC236}">
                <a16:creationId xmlns:a16="http://schemas.microsoft.com/office/drawing/2014/main" id="{4F7AF399-C3B7-8E80-7866-AB74E42BF46A}"/>
              </a:ext>
            </a:extLst>
          </p:cNvPr>
          <p:cNvSpPr txBox="1">
            <a:spLocks/>
          </p:cNvSpPr>
          <p:nvPr/>
        </p:nvSpPr>
        <p:spPr>
          <a:xfrm>
            <a:off x="1223536" y="2761119"/>
            <a:ext cx="1198227"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1600" b="1"/>
            </a:pPr>
            <a:r>
              <a:rPr lang="es-ES" dirty="0"/>
              <a:t>TEMPORAL</a:t>
            </a:r>
            <a:endParaRPr sz="1600" b="1" dirty="0"/>
          </a:p>
          <a:p>
            <a:endParaRPr sz="1600" b="1" dirty="0"/>
          </a:p>
        </p:txBody>
      </p:sp>
    </p:spTree>
    <p:extLst>
      <p:ext uri="{BB962C8B-B14F-4D97-AF65-F5344CB8AC3E}">
        <p14:creationId xmlns:p14="http://schemas.microsoft.com/office/powerpoint/2010/main" val="40129946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6034B-BCE3-32BC-65B0-A7C76277C20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DEA0703-BF56-6E90-1A22-8ECA09097061}"/>
              </a:ext>
            </a:extLst>
          </p:cNvPr>
          <p:cNvSpPr>
            <a:spLocks noGrp="1"/>
          </p:cNvSpPr>
          <p:nvPr>
            <p:ph type="body" sz="quarter" idx="10"/>
          </p:nvPr>
        </p:nvSpPr>
        <p:spPr/>
        <p:txBody>
          <a:bodyPr/>
          <a:lstStyle/>
          <a:p>
            <a:r>
              <a:rPr lang="es-ES" dirty="0"/>
              <a:t>Crear un ambiente de aprendizaje positivo</a:t>
            </a:r>
          </a:p>
          <a:p>
            <a:endParaRPr lang="en-GB" dirty="0"/>
          </a:p>
        </p:txBody>
      </p:sp>
      <p:sp>
        <p:nvSpPr>
          <p:cNvPr id="3" name="CaixaDeTexto 2">
            <a:extLst>
              <a:ext uri="{FF2B5EF4-FFF2-40B4-BE49-F238E27FC236}">
                <a16:creationId xmlns:a16="http://schemas.microsoft.com/office/drawing/2014/main" id="{C06BCE53-AAB8-C433-E0C9-51BF24CD5A2A}"/>
              </a:ext>
            </a:extLst>
          </p:cNvPr>
          <p:cNvSpPr txBox="1"/>
          <p:nvPr/>
        </p:nvSpPr>
        <p:spPr>
          <a:xfrm>
            <a:off x="1035299" y="1772108"/>
            <a:ext cx="10760437" cy="400110"/>
          </a:xfrm>
          <a:prstGeom prst="rect">
            <a:avLst/>
          </a:prstGeom>
          <a:noFill/>
        </p:spPr>
        <p:txBody>
          <a:bodyPr wrap="square" rtlCol="0">
            <a:spAutoFit/>
          </a:bodyPr>
          <a:lstStyle/>
          <a:p>
            <a:r>
              <a:rPr lang="es-ES" sz="2000" b="1" dirty="0">
                <a:solidFill>
                  <a:schemeClr val="bg2">
                    <a:lumMod val="10000"/>
                  </a:schemeClr>
                </a:solidFill>
              </a:rPr>
              <a:t>Necesitas un lugar consistente y atractivo que mande una señal a tu cerebro: "Es hora de aprender"</a:t>
            </a:r>
          </a:p>
        </p:txBody>
      </p:sp>
      <p:pic>
        <p:nvPicPr>
          <p:cNvPr id="11" name="Gráfico 10">
            <a:extLst>
              <a:ext uri="{FF2B5EF4-FFF2-40B4-BE49-F238E27FC236}">
                <a16:creationId xmlns:a16="http://schemas.microsoft.com/office/drawing/2014/main" id="{0E6DF1CF-C25D-D3F7-D66D-B396A3AC770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50861" y="1807699"/>
            <a:ext cx="441715" cy="441715"/>
          </a:xfrm>
          <a:prstGeom prst="rect">
            <a:avLst/>
          </a:prstGeom>
        </p:spPr>
      </p:pic>
      <p:sp>
        <p:nvSpPr>
          <p:cNvPr id="8" name="CaixaDeTexto 2">
            <a:extLst>
              <a:ext uri="{FF2B5EF4-FFF2-40B4-BE49-F238E27FC236}">
                <a16:creationId xmlns:a16="http://schemas.microsoft.com/office/drawing/2014/main" id="{0FF83692-F406-1839-751F-0EAA3F234EE5}"/>
              </a:ext>
            </a:extLst>
          </p:cNvPr>
          <p:cNvSpPr txBox="1"/>
          <p:nvPr/>
        </p:nvSpPr>
        <p:spPr>
          <a:xfrm>
            <a:off x="362081" y="2278732"/>
            <a:ext cx="11097860" cy="4801314"/>
          </a:xfrm>
          <a:prstGeom prst="rect">
            <a:avLst/>
          </a:prstGeom>
          <a:noFill/>
        </p:spPr>
        <p:txBody>
          <a:bodyPr wrap="square" rtlCol="0">
            <a:spAutoFit/>
          </a:bodyPr>
          <a:lstStyle/>
          <a:p>
            <a:pPr marL="285750" indent="-285750">
              <a:buFont typeface="Arial" panose="020B0604020202020204" pitchFamily="34" charset="0"/>
              <a:buChar char="•"/>
            </a:pPr>
            <a:r>
              <a:rPr lang="es-ES" b="1" noProof="0" dirty="0">
                <a:solidFill>
                  <a:schemeClr val="bg2">
                    <a:lumMod val="10000"/>
                  </a:schemeClr>
                </a:solidFill>
              </a:rPr>
              <a:t>Identifica un lugar que pueda ser tuyo, </a:t>
            </a:r>
            <a:r>
              <a:rPr lang="es-ES" noProof="0" dirty="0">
                <a:solidFill>
                  <a:schemeClr val="bg2">
                    <a:lumMod val="10000"/>
                  </a:schemeClr>
                </a:solidFill>
              </a:rPr>
              <a:t>podría ser de forma temporal, pero es mejor si lo usas exclusivamente para aprender</a:t>
            </a:r>
            <a:r>
              <a:rPr lang="en-GB" noProof="0" dirty="0">
                <a:solidFill>
                  <a:schemeClr val="bg2">
                    <a:lumMod val="10000"/>
                  </a:schemeClr>
                </a:solidFill>
              </a:rPr>
              <a:t>.</a:t>
            </a:r>
          </a:p>
          <a:p>
            <a:pPr marL="285750" indent="-285750">
              <a:buFont typeface="Arial" panose="020B0604020202020204" pitchFamily="34" charset="0"/>
              <a:buChar char="•"/>
            </a:pPr>
            <a:endParaRPr lang="en-GB" noProof="0" dirty="0">
              <a:solidFill>
                <a:schemeClr val="bg2">
                  <a:lumMod val="10000"/>
                </a:schemeClr>
              </a:solidFill>
            </a:endParaRPr>
          </a:p>
          <a:p>
            <a:pPr marL="285750" indent="-285750">
              <a:buFont typeface="Arial" panose="020B0604020202020204" pitchFamily="34" charset="0"/>
              <a:buChar char="•"/>
            </a:pPr>
            <a:r>
              <a:rPr lang="es-ES" b="1" noProof="0" dirty="0">
                <a:solidFill>
                  <a:schemeClr val="bg2">
                    <a:lumMod val="10000"/>
                  </a:schemeClr>
                </a:solidFill>
              </a:rPr>
              <a:t>Busca una buena luz </a:t>
            </a:r>
            <a:r>
              <a:rPr lang="es-ES" noProof="0" dirty="0">
                <a:solidFill>
                  <a:schemeClr val="bg2">
                    <a:lumMod val="10000"/>
                  </a:schemeClr>
                </a:solidFill>
              </a:rPr>
              <a:t>(la luz natural es mejor). Luz aérea: Asegúrate de que la iluminación principal proviene de arriba. Si eres diestro, la luz debe venir de encima de tu hombro izquierdo, para no generar una sombra que se proyecte sobre tus materiales de estudio. Si eres es zurdo, siempre trata de que la luz venga de encima de tu hombro derecho por las mismas razones. También agrega una luz directa que se pueda centrar en tu material de estudio. Usa un foco o flexo que puedas dirigirlo, ajustándolo a tus necesidades y evitando reflejos molestos</a:t>
            </a:r>
            <a:r>
              <a:rPr lang="en-US" dirty="0">
                <a:solidFill>
                  <a:schemeClr val="bg2">
                    <a:lumMod val="10000"/>
                  </a:schemeClr>
                </a:solidFill>
              </a:rPr>
              <a:t>.</a:t>
            </a:r>
          </a:p>
          <a:p>
            <a:pPr marL="285750" indent="-285750">
              <a:buFont typeface="Arial" panose="020B0604020202020204" pitchFamily="34" charset="0"/>
              <a:buChar char="•"/>
            </a:pPr>
            <a:endParaRPr lang="en-US" dirty="0">
              <a:solidFill>
                <a:schemeClr val="bg2">
                  <a:lumMod val="10000"/>
                </a:schemeClr>
              </a:solidFill>
            </a:endParaRPr>
          </a:p>
          <a:p>
            <a:pPr marL="285750" indent="-285750">
              <a:buFont typeface="Arial" panose="020B0604020202020204" pitchFamily="34" charset="0"/>
              <a:buChar char="•"/>
            </a:pPr>
            <a:r>
              <a:rPr lang="en-US" b="1" dirty="0">
                <a:solidFill>
                  <a:schemeClr val="bg2">
                    <a:lumMod val="10000"/>
                  </a:schemeClr>
                </a:solidFill>
              </a:rPr>
              <a:t>Silla </a:t>
            </a:r>
            <a:r>
              <a:rPr lang="en-US" b="1" dirty="0" err="1">
                <a:solidFill>
                  <a:schemeClr val="bg2">
                    <a:lumMod val="10000"/>
                  </a:schemeClr>
                </a:solidFill>
              </a:rPr>
              <a:t>cómoda</a:t>
            </a:r>
            <a:r>
              <a:rPr lang="en-US" dirty="0">
                <a:solidFill>
                  <a:schemeClr val="bg2">
                    <a:lumMod val="10000"/>
                  </a:schemeClr>
                </a:solidFill>
              </a:rPr>
              <a:t>. </a:t>
            </a:r>
            <a:r>
              <a:rPr lang="es-ES" dirty="0">
                <a:solidFill>
                  <a:schemeClr val="bg2">
                    <a:lumMod val="10000"/>
                  </a:schemeClr>
                </a:solidFill>
              </a:rPr>
              <a:t>Usa una silla de apoyo que fomente una buena postura. Tus pies deben descansar planos en el suelo, y tus rodillas deben estar al nivel de las caderas. Agrega cojines para soporte lumbar (parte inferior de la espalda) si es necesario</a:t>
            </a:r>
            <a:r>
              <a:rPr lang="en-US" dirty="0">
                <a:solidFill>
                  <a:schemeClr val="bg2">
                    <a:lumMod val="10000"/>
                  </a:schemeClr>
                </a:solidFill>
              </a:rPr>
              <a:t>.</a:t>
            </a:r>
          </a:p>
          <a:p>
            <a:pPr marL="285750" indent="-285750">
              <a:buFont typeface="Arial" panose="020B0604020202020204" pitchFamily="34" charset="0"/>
              <a:buChar char="•"/>
            </a:pPr>
            <a:endParaRPr lang="en-US" dirty="0">
              <a:solidFill>
                <a:schemeClr val="bg2">
                  <a:lumMod val="10000"/>
                </a:schemeClr>
              </a:solidFill>
            </a:endParaRPr>
          </a:p>
          <a:p>
            <a:pPr marL="285750" indent="-285750">
              <a:buFont typeface="Arial" panose="020B0604020202020204" pitchFamily="34" charset="0"/>
              <a:buChar char="•"/>
            </a:pPr>
            <a:r>
              <a:rPr lang="es-ES" b="1" dirty="0">
                <a:solidFill>
                  <a:schemeClr val="bg2">
                    <a:lumMod val="10000"/>
                  </a:schemeClr>
                </a:solidFill>
              </a:rPr>
              <a:t>Superficie de escritorio a la altura correcta</a:t>
            </a:r>
            <a:r>
              <a:rPr lang="en-US" dirty="0">
                <a:solidFill>
                  <a:schemeClr val="bg2">
                    <a:lumMod val="10000"/>
                  </a:schemeClr>
                </a:solidFill>
              </a:rPr>
              <a:t>: </a:t>
            </a:r>
            <a:r>
              <a:rPr lang="es-ES" dirty="0"/>
              <a:t>Tu escritorio debe estar a una altura en la que los antebrazos estén paralelos al suelo cuando escribas. Un soporte plegable para portátil puede elevar la pantalla al nivel de los ojos y evitar la tensión del cuello</a:t>
            </a:r>
            <a:r>
              <a:rPr lang="en-US" dirty="0">
                <a:solidFill>
                  <a:schemeClr val="bg2">
                    <a:lumMod val="10000"/>
                  </a:schemeClr>
                </a:solidFill>
              </a:rPr>
              <a:t>.</a:t>
            </a:r>
          </a:p>
          <a:p>
            <a:pPr marL="285750" indent="-285750">
              <a:buFont typeface="Arial" panose="020B0604020202020204" pitchFamily="34" charset="0"/>
              <a:buChar char="•"/>
            </a:pPr>
            <a:endParaRPr lang="en-GB" noProof="0" dirty="0">
              <a:solidFill>
                <a:schemeClr val="bg2">
                  <a:lumMod val="10000"/>
                </a:schemeClr>
              </a:solidFill>
            </a:endParaRPr>
          </a:p>
        </p:txBody>
      </p:sp>
      <p:sp>
        <p:nvSpPr>
          <p:cNvPr id="5" name="CaixaDeTexto 2">
            <a:extLst>
              <a:ext uri="{FF2B5EF4-FFF2-40B4-BE49-F238E27FC236}">
                <a16:creationId xmlns:a16="http://schemas.microsoft.com/office/drawing/2014/main" id="{E13240E4-1BB8-6263-BD7A-BE6E0CE3CE43}"/>
              </a:ext>
            </a:extLst>
          </p:cNvPr>
          <p:cNvSpPr txBox="1"/>
          <p:nvPr/>
        </p:nvSpPr>
        <p:spPr>
          <a:xfrm>
            <a:off x="259379" y="792888"/>
            <a:ext cx="11097860" cy="923330"/>
          </a:xfrm>
          <a:prstGeom prst="rect">
            <a:avLst/>
          </a:prstGeom>
          <a:noFill/>
        </p:spPr>
        <p:txBody>
          <a:bodyPr wrap="square" rtlCol="0">
            <a:spAutoFit/>
          </a:bodyPr>
          <a:lstStyle/>
          <a:p>
            <a:r>
              <a:rPr lang="es-ES" b="1" dirty="0">
                <a:solidFill>
                  <a:schemeClr val="bg2">
                    <a:lumMod val="10000"/>
                  </a:schemeClr>
                </a:solidFill>
              </a:rPr>
              <a:t>Un ambiente de aprendizaje positivo </a:t>
            </a:r>
            <a:r>
              <a:rPr lang="es-ES" dirty="0"/>
              <a:t>se </a:t>
            </a:r>
            <a:r>
              <a:rPr lang="es-ES" dirty="0">
                <a:solidFill>
                  <a:schemeClr val="bg2">
                    <a:lumMod val="10000"/>
                  </a:schemeClr>
                </a:solidFill>
              </a:rPr>
              <a:t>puede definir como un espacio, donde te sientes motivada, segura y concentrada en el proceso de aprendizaje sin otras distracciones. Es importante porque si te sientes cómoda y enfocada te va a ayudar en el proceso </a:t>
            </a:r>
            <a:r>
              <a:rPr lang="es-ES" dirty="0"/>
              <a:t>y va a hacer que el aprendizaje sea una parte agradable de tu vida</a:t>
            </a:r>
            <a:r>
              <a:rPr lang="en-US" dirty="0"/>
              <a:t>.</a:t>
            </a:r>
            <a:r>
              <a:rPr lang="en-US" dirty="0">
                <a:solidFill>
                  <a:schemeClr val="bg2">
                    <a:lumMod val="10000"/>
                  </a:schemeClr>
                </a:solidFill>
              </a:rPr>
              <a:t> </a:t>
            </a:r>
            <a:endParaRPr lang="en-GB" dirty="0">
              <a:solidFill>
                <a:schemeClr val="bg2">
                  <a:lumMod val="10000"/>
                </a:schemeClr>
              </a:solidFill>
            </a:endParaRPr>
          </a:p>
        </p:txBody>
      </p:sp>
    </p:spTree>
    <p:extLst>
      <p:ext uri="{BB962C8B-B14F-4D97-AF65-F5344CB8AC3E}">
        <p14:creationId xmlns:p14="http://schemas.microsoft.com/office/powerpoint/2010/main" val="33308550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D706F-95DA-3936-C7ED-F8EBA422650E}"/>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BD78BCB6-D587-1786-9B8B-E44BEB4474C5}"/>
              </a:ext>
            </a:extLst>
          </p:cNvPr>
          <p:cNvSpPr>
            <a:spLocks noGrp="1"/>
          </p:cNvSpPr>
          <p:nvPr>
            <p:ph type="body" sz="quarter" idx="10"/>
          </p:nvPr>
        </p:nvSpPr>
        <p:spPr/>
        <p:txBody>
          <a:bodyPr/>
          <a:lstStyle/>
          <a:p>
            <a:r>
              <a:rPr lang="es-ES" dirty="0"/>
              <a:t>Crear un ambiente de aprendizaje positivo</a:t>
            </a:r>
          </a:p>
          <a:p>
            <a:endParaRPr lang="en-GB" dirty="0"/>
          </a:p>
        </p:txBody>
      </p:sp>
      <p:sp>
        <p:nvSpPr>
          <p:cNvPr id="3" name="CaixaDeTexto 2">
            <a:extLst>
              <a:ext uri="{FF2B5EF4-FFF2-40B4-BE49-F238E27FC236}">
                <a16:creationId xmlns:a16="http://schemas.microsoft.com/office/drawing/2014/main" id="{F5D42C3D-A9FE-3843-5372-DCD8D2EE6A30}"/>
              </a:ext>
            </a:extLst>
          </p:cNvPr>
          <p:cNvSpPr txBox="1"/>
          <p:nvPr/>
        </p:nvSpPr>
        <p:spPr>
          <a:xfrm>
            <a:off x="1114437" y="935001"/>
            <a:ext cx="8839010" cy="400110"/>
          </a:xfrm>
          <a:prstGeom prst="rect">
            <a:avLst/>
          </a:prstGeom>
          <a:noFill/>
        </p:spPr>
        <p:txBody>
          <a:bodyPr wrap="square" rtlCol="0">
            <a:spAutoFit/>
          </a:bodyPr>
          <a:lstStyle/>
          <a:p>
            <a:r>
              <a:rPr lang="es-ES" sz="2000" b="1" noProof="0" dirty="0">
                <a:solidFill>
                  <a:schemeClr val="bg2">
                    <a:lumMod val="10000"/>
                  </a:schemeClr>
                </a:solidFill>
              </a:rPr>
              <a:t>Trata de minimizar el ruido y las distracciones</a:t>
            </a:r>
            <a:endParaRPr lang="en-GB" sz="2000" b="1" noProof="0" dirty="0">
              <a:solidFill>
                <a:schemeClr val="bg2">
                  <a:lumMod val="10000"/>
                </a:schemeClr>
              </a:solidFill>
            </a:endParaRPr>
          </a:p>
        </p:txBody>
      </p:sp>
      <p:pic>
        <p:nvPicPr>
          <p:cNvPr id="11" name="Gráfico 10">
            <a:extLst>
              <a:ext uri="{FF2B5EF4-FFF2-40B4-BE49-F238E27FC236}">
                <a16:creationId xmlns:a16="http://schemas.microsoft.com/office/drawing/2014/main" id="{6E2ADD23-97FC-3E51-508A-CD0319F99F2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8029" y="900245"/>
            <a:ext cx="441715" cy="441715"/>
          </a:xfrm>
          <a:prstGeom prst="rect">
            <a:avLst/>
          </a:prstGeom>
        </p:spPr>
      </p:pic>
      <p:sp>
        <p:nvSpPr>
          <p:cNvPr id="8" name="CaixaDeTexto 2">
            <a:extLst>
              <a:ext uri="{FF2B5EF4-FFF2-40B4-BE49-F238E27FC236}">
                <a16:creationId xmlns:a16="http://schemas.microsoft.com/office/drawing/2014/main" id="{B7433C0C-1B69-1FB6-58D1-6450261B1239}"/>
              </a:ext>
            </a:extLst>
          </p:cNvPr>
          <p:cNvSpPr txBox="1"/>
          <p:nvPr/>
        </p:nvSpPr>
        <p:spPr>
          <a:xfrm>
            <a:off x="362081" y="1433443"/>
            <a:ext cx="11097860" cy="5355312"/>
          </a:xfrm>
          <a:prstGeom prst="rect">
            <a:avLst/>
          </a:prstGeom>
          <a:noFill/>
        </p:spPr>
        <p:txBody>
          <a:bodyPr wrap="square" rtlCol="0">
            <a:spAutoFit/>
          </a:bodyPr>
          <a:lstStyle/>
          <a:p>
            <a:pPr marL="285750" indent="-285750">
              <a:buFont typeface="Arial" panose="020B0604020202020204" pitchFamily="34" charset="0"/>
              <a:buChar char="•"/>
            </a:pPr>
            <a:r>
              <a:rPr lang="en-GB" noProof="0" dirty="0">
                <a:solidFill>
                  <a:schemeClr val="bg2">
                    <a:lumMod val="10000"/>
                  </a:schemeClr>
                </a:solidFill>
              </a:rPr>
              <a:t>Pon </a:t>
            </a:r>
            <a:r>
              <a:rPr lang="en-GB" noProof="0" dirty="0" err="1">
                <a:solidFill>
                  <a:schemeClr val="bg2">
                    <a:lumMod val="10000"/>
                  </a:schemeClr>
                </a:solidFill>
              </a:rPr>
              <a:t>tu</a:t>
            </a:r>
            <a:r>
              <a:rPr lang="en-GB" noProof="0" dirty="0">
                <a:solidFill>
                  <a:schemeClr val="bg2">
                    <a:lumMod val="10000"/>
                  </a:schemeClr>
                </a:solidFill>
              </a:rPr>
              <a:t> </a:t>
            </a:r>
            <a:r>
              <a:rPr lang="en-GB" noProof="0" dirty="0" err="1">
                <a:solidFill>
                  <a:schemeClr val="bg2">
                    <a:lumMod val="10000"/>
                  </a:schemeClr>
                </a:solidFill>
              </a:rPr>
              <a:t>espacio</a:t>
            </a:r>
            <a:r>
              <a:rPr lang="en-GB" noProof="0" dirty="0">
                <a:solidFill>
                  <a:schemeClr val="bg2">
                    <a:lumMod val="10000"/>
                  </a:schemeClr>
                </a:solidFill>
              </a:rPr>
              <a:t> de </a:t>
            </a:r>
            <a:r>
              <a:rPr lang="en-GB" noProof="0" dirty="0" err="1">
                <a:solidFill>
                  <a:schemeClr val="bg2">
                    <a:lumMod val="10000"/>
                  </a:schemeClr>
                </a:solidFill>
              </a:rPr>
              <a:t>aprendizaje</a:t>
            </a:r>
            <a:r>
              <a:rPr lang="en-GB" noProof="0" dirty="0">
                <a:solidFill>
                  <a:schemeClr val="bg2">
                    <a:lumMod val="10000"/>
                  </a:schemeClr>
                </a:solidFill>
              </a:rPr>
              <a:t> </a:t>
            </a:r>
            <a:r>
              <a:rPr lang="es-ES" b="1" noProof="0" dirty="0">
                <a:solidFill>
                  <a:schemeClr val="bg2">
                    <a:lumMod val="10000"/>
                  </a:schemeClr>
                </a:solidFill>
              </a:rPr>
              <a:t>en la habitación más tranquila de la casa</a:t>
            </a:r>
            <a:r>
              <a:rPr lang="en-GB" noProof="0" dirty="0">
                <a:solidFill>
                  <a:schemeClr val="bg2">
                    <a:lumMod val="10000"/>
                  </a:schemeClr>
                </a:solidFill>
              </a:rPr>
              <a:t>, </a:t>
            </a:r>
            <a:r>
              <a:rPr lang="en-GB" noProof="0" dirty="0" err="1">
                <a:solidFill>
                  <a:schemeClr val="bg2">
                    <a:lumMod val="10000"/>
                  </a:schemeClr>
                </a:solidFill>
              </a:rPr>
              <a:t>lejos</a:t>
            </a:r>
            <a:r>
              <a:rPr lang="en-GB" noProof="0" dirty="0">
                <a:solidFill>
                  <a:schemeClr val="bg2">
                    <a:lumMod val="10000"/>
                  </a:schemeClr>
                </a:solidFill>
              </a:rPr>
              <a:t> del </a:t>
            </a:r>
            <a:r>
              <a:rPr lang="en-GB" noProof="0" dirty="0" err="1">
                <a:solidFill>
                  <a:schemeClr val="bg2">
                    <a:lumMod val="10000"/>
                  </a:schemeClr>
                </a:solidFill>
              </a:rPr>
              <a:t>bullicio</a:t>
            </a:r>
            <a:r>
              <a:rPr lang="en-GB" noProof="0" dirty="0">
                <a:solidFill>
                  <a:schemeClr val="bg2">
                    <a:lumMod val="10000"/>
                  </a:schemeClr>
                </a:solidFill>
              </a:rPr>
              <a:t>.</a:t>
            </a:r>
          </a:p>
          <a:p>
            <a:pPr marL="285750" indent="-285750">
              <a:buFont typeface="Arial" panose="020B0604020202020204" pitchFamily="34" charset="0"/>
              <a:buChar char="•"/>
            </a:pPr>
            <a:endParaRPr lang="en-GB" noProof="0" dirty="0">
              <a:solidFill>
                <a:schemeClr val="bg2">
                  <a:lumMod val="10000"/>
                </a:schemeClr>
              </a:solidFill>
            </a:endParaRPr>
          </a:p>
          <a:p>
            <a:pPr marL="285750" indent="-285750">
              <a:buFont typeface="Arial" panose="020B0604020202020204" pitchFamily="34" charset="0"/>
              <a:buChar char="•"/>
            </a:pPr>
            <a:r>
              <a:rPr lang="en-GB" dirty="0" err="1">
                <a:solidFill>
                  <a:schemeClr val="bg2">
                    <a:lumMod val="10000"/>
                  </a:schemeClr>
                </a:solidFill>
              </a:rPr>
              <a:t>Añade</a:t>
            </a:r>
            <a:r>
              <a:rPr lang="en-GB" dirty="0">
                <a:solidFill>
                  <a:schemeClr val="bg2">
                    <a:lumMod val="10000"/>
                  </a:schemeClr>
                </a:solidFill>
              </a:rPr>
              <a:t> </a:t>
            </a:r>
            <a:r>
              <a:rPr lang="en-GB" dirty="0" err="1">
                <a:solidFill>
                  <a:schemeClr val="bg2">
                    <a:lumMod val="10000"/>
                  </a:schemeClr>
                </a:solidFill>
              </a:rPr>
              <a:t>una</a:t>
            </a:r>
            <a:r>
              <a:rPr lang="en-GB" dirty="0">
                <a:solidFill>
                  <a:schemeClr val="bg2">
                    <a:lumMod val="10000"/>
                  </a:schemeClr>
                </a:solidFill>
              </a:rPr>
              <a:t> </a:t>
            </a:r>
            <a:r>
              <a:rPr lang="en-GB" b="1" dirty="0" err="1">
                <a:solidFill>
                  <a:schemeClr val="bg2">
                    <a:lumMod val="10000"/>
                  </a:schemeClr>
                </a:solidFill>
              </a:rPr>
              <a:t>señal</a:t>
            </a:r>
            <a:r>
              <a:rPr lang="en-GB" dirty="0">
                <a:solidFill>
                  <a:schemeClr val="bg2">
                    <a:lumMod val="10000"/>
                  </a:schemeClr>
                </a:solidFill>
              </a:rPr>
              <a:t> </a:t>
            </a:r>
            <a:r>
              <a:rPr lang="en-GB" b="1" dirty="0">
                <a:solidFill>
                  <a:schemeClr val="bg2">
                    <a:lumMod val="10000"/>
                  </a:schemeClr>
                </a:solidFill>
              </a:rPr>
              <a:t>de</a:t>
            </a:r>
            <a:r>
              <a:rPr lang="en-GB" dirty="0">
                <a:solidFill>
                  <a:schemeClr val="bg2">
                    <a:lumMod val="10000"/>
                  </a:schemeClr>
                </a:solidFill>
              </a:rPr>
              <a:t> </a:t>
            </a:r>
            <a:r>
              <a:rPr lang="en-GB" b="1" dirty="0">
                <a:solidFill>
                  <a:schemeClr val="bg2">
                    <a:lumMod val="10000"/>
                  </a:schemeClr>
                </a:solidFill>
              </a:rPr>
              <a:t>“No </a:t>
            </a:r>
            <a:r>
              <a:rPr lang="en-GB" b="1" dirty="0" err="1">
                <a:solidFill>
                  <a:schemeClr val="bg2">
                    <a:lumMod val="10000"/>
                  </a:schemeClr>
                </a:solidFill>
              </a:rPr>
              <a:t>molestar</a:t>
            </a:r>
            <a:r>
              <a:rPr lang="en-GB" b="1" dirty="0">
                <a:solidFill>
                  <a:schemeClr val="bg2">
                    <a:lumMod val="10000"/>
                  </a:schemeClr>
                </a:solidFill>
              </a:rPr>
              <a:t>” y</a:t>
            </a:r>
            <a:r>
              <a:rPr lang="en-GB" dirty="0">
                <a:solidFill>
                  <a:schemeClr val="bg2">
                    <a:lumMod val="10000"/>
                  </a:schemeClr>
                </a:solidFill>
              </a:rPr>
              <a:t> </a:t>
            </a:r>
            <a:r>
              <a:rPr lang="en-GB" b="1" dirty="0" err="1">
                <a:solidFill>
                  <a:schemeClr val="bg2">
                    <a:lumMod val="10000"/>
                  </a:schemeClr>
                </a:solidFill>
              </a:rPr>
              <a:t>cerrar</a:t>
            </a:r>
            <a:r>
              <a:rPr lang="en-GB" b="1" dirty="0">
                <a:solidFill>
                  <a:schemeClr val="bg2">
                    <a:lumMod val="10000"/>
                  </a:schemeClr>
                </a:solidFill>
              </a:rPr>
              <a:t> la </a:t>
            </a:r>
            <a:r>
              <a:rPr lang="en-GB" b="1" dirty="0" err="1">
                <a:solidFill>
                  <a:schemeClr val="bg2">
                    <a:lumMod val="10000"/>
                  </a:schemeClr>
                </a:solidFill>
              </a:rPr>
              <a:t>puerta</a:t>
            </a:r>
            <a:r>
              <a:rPr lang="en-GB" dirty="0">
                <a:solidFill>
                  <a:schemeClr val="bg2">
                    <a:lumMod val="10000"/>
                  </a:schemeClr>
                </a:solidFill>
              </a:rPr>
              <a:t>. </a:t>
            </a:r>
            <a:r>
              <a:rPr lang="es-ES" dirty="0">
                <a:solidFill>
                  <a:schemeClr val="bg2">
                    <a:lumMod val="10000"/>
                  </a:schemeClr>
                </a:solidFill>
              </a:rPr>
              <a:t>Sé consistente y no respondas a las interrupciones en ocasiones, porque enseñas que la señal realmente no importa demasiado</a:t>
            </a:r>
            <a:r>
              <a:rPr lang="en-US" dirty="0">
                <a:solidFill>
                  <a:schemeClr val="bg2">
                    <a:lumMod val="10000"/>
                  </a:schemeClr>
                </a:solidFill>
              </a:rPr>
              <a:t>.</a:t>
            </a:r>
          </a:p>
          <a:p>
            <a:pPr marL="285750" indent="-285750">
              <a:buFont typeface="Arial" panose="020B0604020202020204" pitchFamily="34" charset="0"/>
              <a:buChar char="•"/>
            </a:pPr>
            <a:endParaRPr lang="en-US" dirty="0">
              <a:solidFill>
                <a:schemeClr val="bg2">
                  <a:lumMod val="10000"/>
                </a:schemeClr>
              </a:solidFill>
            </a:endParaRPr>
          </a:p>
          <a:p>
            <a:pPr marL="285750" indent="-285750">
              <a:buFont typeface="Arial" panose="020B0604020202020204" pitchFamily="34" charset="0"/>
              <a:buChar char="•"/>
            </a:pPr>
            <a:r>
              <a:rPr lang="es-ES" dirty="0"/>
              <a:t>Ten cuidado con el </a:t>
            </a:r>
            <a:r>
              <a:rPr lang="es-ES" b="1" dirty="0"/>
              <a:t>teléfono móvil</a:t>
            </a:r>
            <a:r>
              <a:rPr lang="en-GB" noProof="0" dirty="0">
                <a:solidFill>
                  <a:schemeClr val="bg2">
                    <a:lumMod val="10000"/>
                  </a:schemeClr>
                </a:solidFill>
              </a:rPr>
              <a:t>. </a:t>
            </a:r>
            <a:r>
              <a:rPr lang="es-ES" dirty="0"/>
              <a:t>Si es posible, trata de colocarlo </a:t>
            </a:r>
            <a:r>
              <a:rPr lang="es-ES" b="1" dirty="0"/>
              <a:t>en otra habitación </a:t>
            </a:r>
            <a:r>
              <a:rPr lang="es-ES" dirty="0"/>
              <a:t>que no sea tu lugar de estudio</a:t>
            </a:r>
            <a:r>
              <a:rPr lang="en-GB" noProof="0" dirty="0">
                <a:solidFill>
                  <a:schemeClr val="bg2">
                    <a:lumMod val="10000"/>
                  </a:schemeClr>
                </a:solidFill>
              </a:rPr>
              <a:t>.</a:t>
            </a:r>
          </a:p>
          <a:p>
            <a:pPr marL="285750" indent="-285750">
              <a:buFont typeface="Arial" panose="020B0604020202020204" pitchFamily="34" charset="0"/>
              <a:buChar char="•"/>
            </a:pPr>
            <a:endParaRPr lang="en-GB" noProof="0" dirty="0">
              <a:solidFill>
                <a:schemeClr val="bg2">
                  <a:lumMod val="10000"/>
                </a:schemeClr>
              </a:solidFill>
            </a:endParaRPr>
          </a:p>
          <a:p>
            <a:pPr marL="285750" indent="-285750">
              <a:buFont typeface="Arial" panose="020B0604020202020204" pitchFamily="34" charset="0"/>
              <a:buChar char="•"/>
            </a:pPr>
            <a:r>
              <a:rPr lang="es-ES" noProof="0" dirty="0">
                <a:solidFill>
                  <a:schemeClr val="bg2">
                    <a:lumMod val="10000"/>
                  </a:schemeClr>
                </a:solidFill>
              </a:rPr>
              <a:t>Si tienes que estudiar en un ordenador</a:t>
            </a:r>
            <a:r>
              <a:rPr lang="en-GB" noProof="0" dirty="0">
                <a:solidFill>
                  <a:schemeClr val="bg2">
                    <a:lumMod val="10000"/>
                  </a:schemeClr>
                </a:solidFill>
              </a:rPr>
              <a:t>, </a:t>
            </a:r>
            <a:r>
              <a:rPr lang="es-ES" b="1" noProof="0" dirty="0">
                <a:solidFill>
                  <a:schemeClr val="bg2">
                    <a:lumMod val="10000"/>
                  </a:schemeClr>
                </a:solidFill>
              </a:rPr>
              <a:t>cierra todos los programas y páginas web que no sean esenciales</a:t>
            </a:r>
            <a:r>
              <a:rPr lang="en-GB" b="1" noProof="0" dirty="0">
                <a:solidFill>
                  <a:schemeClr val="bg2">
                    <a:lumMod val="10000"/>
                  </a:schemeClr>
                </a:solidFill>
              </a:rPr>
              <a:t> </a:t>
            </a:r>
            <a:r>
              <a:rPr lang="es-ES" noProof="0" dirty="0">
                <a:solidFill>
                  <a:schemeClr val="bg2">
                    <a:lumMod val="10000"/>
                  </a:schemeClr>
                </a:solidFill>
              </a:rPr>
              <a:t>para tu tarea y deja solo una ventana abierta</a:t>
            </a:r>
            <a:r>
              <a:rPr lang="en-GB" noProof="0" dirty="0">
                <a:solidFill>
                  <a:schemeClr val="bg2">
                    <a:lumMod val="10000"/>
                  </a:schemeClr>
                </a:solidFill>
              </a:rPr>
              <a:t>. </a:t>
            </a:r>
            <a:r>
              <a:rPr lang="en-GB" b="1" noProof="0" dirty="0" err="1">
                <a:solidFill>
                  <a:schemeClr val="bg2">
                    <a:lumMod val="10000"/>
                  </a:schemeClr>
                </a:solidFill>
              </a:rPr>
              <a:t>Deshabilita</a:t>
            </a:r>
            <a:r>
              <a:rPr lang="en-GB" b="1" noProof="0" dirty="0">
                <a:solidFill>
                  <a:schemeClr val="bg2">
                    <a:lumMod val="10000"/>
                  </a:schemeClr>
                </a:solidFill>
              </a:rPr>
              <a:t> las </a:t>
            </a:r>
            <a:r>
              <a:rPr lang="en-GB" b="1" noProof="0" dirty="0" err="1">
                <a:solidFill>
                  <a:schemeClr val="bg2">
                    <a:lumMod val="10000"/>
                  </a:schemeClr>
                </a:solidFill>
              </a:rPr>
              <a:t>notificaciones</a:t>
            </a:r>
            <a:r>
              <a:rPr lang="en-GB" b="1" noProof="0" dirty="0">
                <a:solidFill>
                  <a:schemeClr val="bg2">
                    <a:lumMod val="10000"/>
                  </a:schemeClr>
                </a:solidFill>
              </a:rPr>
              <a:t> </a:t>
            </a:r>
            <a:r>
              <a:rPr lang="en-GB" noProof="0" dirty="0">
                <a:solidFill>
                  <a:schemeClr val="bg2">
                    <a:lumMod val="10000"/>
                  </a:schemeClr>
                </a:solidFill>
              </a:rPr>
              <a:t>(</a:t>
            </a:r>
            <a:r>
              <a:rPr lang="es-ES" noProof="0" dirty="0">
                <a:solidFill>
                  <a:schemeClr val="bg2">
                    <a:lumMod val="10000"/>
                  </a:schemeClr>
                </a:solidFill>
              </a:rPr>
              <a:t>correos electrónicos y otras aplicaciones</a:t>
            </a:r>
            <a:r>
              <a:rPr lang="en-GB" noProof="0" dirty="0">
                <a:solidFill>
                  <a:schemeClr val="bg2">
                    <a:lumMod val="10000"/>
                  </a:schemeClr>
                </a:solidFill>
              </a:rPr>
              <a:t>).</a:t>
            </a:r>
          </a:p>
          <a:p>
            <a:pPr marL="285750" indent="-285750">
              <a:buFont typeface="Arial" panose="020B0604020202020204" pitchFamily="34" charset="0"/>
              <a:buChar char="•"/>
            </a:pPr>
            <a:endParaRPr lang="en-GB" noProof="0" dirty="0">
              <a:solidFill>
                <a:schemeClr val="bg2">
                  <a:lumMod val="10000"/>
                </a:schemeClr>
              </a:solidFill>
            </a:endParaRPr>
          </a:p>
          <a:p>
            <a:pPr marL="285750" indent="-285750">
              <a:buFont typeface="Arial" panose="020B0604020202020204" pitchFamily="34" charset="0"/>
              <a:buChar char="•"/>
            </a:pPr>
            <a:r>
              <a:rPr lang="en-US" b="1" dirty="0" err="1">
                <a:solidFill>
                  <a:schemeClr val="bg2">
                    <a:lumMod val="10000"/>
                  </a:schemeClr>
                </a:solidFill>
              </a:rPr>
              <a:t>Apaga</a:t>
            </a:r>
            <a:r>
              <a:rPr lang="en-US" b="1" dirty="0">
                <a:solidFill>
                  <a:schemeClr val="bg2">
                    <a:lumMod val="10000"/>
                  </a:schemeClr>
                </a:solidFill>
              </a:rPr>
              <a:t> </a:t>
            </a:r>
            <a:r>
              <a:rPr lang="en-US" b="1" dirty="0" err="1">
                <a:solidFill>
                  <a:schemeClr val="bg2">
                    <a:lumMod val="10000"/>
                  </a:schemeClr>
                </a:solidFill>
              </a:rPr>
              <a:t>el</a:t>
            </a:r>
            <a:r>
              <a:rPr lang="en-US" b="1" dirty="0">
                <a:solidFill>
                  <a:schemeClr val="bg2">
                    <a:lumMod val="10000"/>
                  </a:schemeClr>
                </a:solidFill>
              </a:rPr>
              <a:t> televisor </a:t>
            </a:r>
            <a:r>
              <a:rPr lang="es-ES" dirty="0">
                <a:solidFill>
                  <a:schemeClr val="bg2">
                    <a:lumMod val="10000"/>
                  </a:schemeClr>
                </a:solidFill>
              </a:rPr>
              <a:t>si hay alguno en la habitación</a:t>
            </a:r>
            <a:r>
              <a:rPr lang="en-US" dirty="0">
                <a:solidFill>
                  <a:schemeClr val="bg2">
                    <a:lumMod val="10000"/>
                  </a:schemeClr>
                </a:solidFill>
              </a:rPr>
              <a:t>.</a:t>
            </a:r>
          </a:p>
          <a:p>
            <a:pPr marL="285750" indent="-285750">
              <a:buFont typeface="Arial" panose="020B0604020202020204" pitchFamily="34" charset="0"/>
              <a:buChar char="•"/>
            </a:pPr>
            <a:endParaRPr lang="en-US" dirty="0">
              <a:solidFill>
                <a:schemeClr val="bg2">
                  <a:lumMod val="10000"/>
                </a:schemeClr>
              </a:solidFill>
            </a:endParaRPr>
          </a:p>
          <a:p>
            <a:pPr marL="285750" indent="-285750">
              <a:buFont typeface="Arial" panose="020B0604020202020204" pitchFamily="34" charset="0"/>
              <a:buChar char="•"/>
            </a:pPr>
            <a:r>
              <a:rPr lang="es-ES" dirty="0"/>
              <a:t>En caso de que haya un ruido que no pueda eliminarse. Dependiendo de tus preferencias, para minimizar el trastorno, tienes diferentes opciones, como </a:t>
            </a:r>
            <a:r>
              <a:rPr lang="es-ES" b="1" dirty="0"/>
              <a:t>usar auriculares con cancelación de ruido o </a:t>
            </a:r>
            <a:r>
              <a:rPr lang="es-ES" dirty="0"/>
              <a:t>escuchar </a:t>
            </a:r>
            <a:r>
              <a:rPr lang="es-ES" b="1" dirty="0"/>
              <a:t>música instrumental sin letra</a:t>
            </a:r>
            <a:r>
              <a:rPr lang="en-GB" b="1" noProof="0" dirty="0">
                <a:solidFill>
                  <a:schemeClr val="bg2">
                    <a:lumMod val="10000"/>
                  </a:schemeClr>
                </a:solidFill>
              </a:rPr>
              <a:t>.</a:t>
            </a:r>
          </a:p>
          <a:p>
            <a:pPr marL="285750" indent="-285750">
              <a:buFont typeface="Arial" panose="020B0604020202020204" pitchFamily="34" charset="0"/>
              <a:buChar char="•"/>
            </a:pPr>
            <a:endParaRPr lang="en-GB" b="1" noProof="0" dirty="0">
              <a:solidFill>
                <a:schemeClr val="bg2">
                  <a:lumMod val="10000"/>
                </a:schemeClr>
              </a:solidFill>
            </a:endParaRPr>
          </a:p>
          <a:p>
            <a:pPr marL="285750" indent="-285750">
              <a:buFont typeface="Arial" panose="020B0604020202020204" pitchFamily="34" charset="0"/>
              <a:buChar char="•"/>
            </a:pPr>
            <a:r>
              <a:rPr lang="es-ES" b="1" dirty="0"/>
              <a:t>Evita pensamientos que te distraigan </a:t>
            </a:r>
            <a:r>
              <a:rPr lang="es-ES" dirty="0"/>
              <a:t>relacionados con otras responsabilidades, teniendo intervalos cronometrados de concentración enfocados en la tarea, con descansos cortos programados</a:t>
            </a:r>
            <a:r>
              <a:rPr lang="en-GB" dirty="0">
                <a:solidFill>
                  <a:schemeClr val="bg2">
                    <a:lumMod val="10000"/>
                  </a:schemeClr>
                </a:solidFill>
              </a:rPr>
              <a:t>.</a:t>
            </a:r>
            <a:endParaRPr lang="en-GB" noProof="0" dirty="0">
              <a:solidFill>
                <a:schemeClr val="bg2">
                  <a:lumMod val="10000"/>
                </a:schemeClr>
              </a:solidFill>
            </a:endParaRPr>
          </a:p>
        </p:txBody>
      </p:sp>
    </p:spTree>
    <p:extLst>
      <p:ext uri="{BB962C8B-B14F-4D97-AF65-F5344CB8AC3E}">
        <p14:creationId xmlns:p14="http://schemas.microsoft.com/office/powerpoint/2010/main" val="2308777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F0FF4-9E6F-0789-2476-747C63199DA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FB02463-3BC9-B43B-5E2F-D40E89B0A030}"/>
              </a:ext>
            </a:extLst>
          </p:cNvPr>
          <p:cNvSpPr>
            <a:spLocks noGrp="1"/>
          </p:cNvSpPr>
          <p:nvPr>
            <p:ph type="body" sz="quarter" idx="10"/>
          </p:nvPr>
        </p:nvSpPr>
        <p:spPr/>
        <p:txBody>
          <a:bodyPr/>
          <a:lstStyle/>
          <a:p>
            <a:r>
              <a:rPr lang="es-ES" dirty="0"/>
              <a:t>Crear un ambiente de aprendizaje positivo</a:t>
            </a:r>
          </a:p>
          <a:p>
            <a:endParaRPr lang="en-GB" dirty="0"/>
          </a:p>
        </p:txBody>
      </p:sp>
      <p:pic>
        <p:nvPicPr>
          <p:cNvPr id="4" name="Gráfico 3">
            <a:extLst>
              <a:ext uri="{FF2B5EF4-FFF2-40B4-BE49-F238E27FC236}">
                <a16:creationId xmlns:a16="http://schemas.microsoft.com/office/drawing/2014/main" id="{4165C43B-73DE-EC9F-00A8-F024CFB7E34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638551" y="1860858"/>
            <a:ext cx="441715" cy="441715"/>
          </a:xfrm>
          <a:prstGeom prst="rect">
            <a:avLst/>
          </a:prstGeom>
        </p:spPr>
      </p:pic>
      <p:sp>
        <p:nvSpPr>
          <p:cNvPr id="6" name="CaixaDeTexto 2">
            <a:extLst>
              <a:ext uri="{FF2B5EF4-FFF2-40B4-BE49-F238E27FC236}">
                <a16:creationId xmlns:a16="http://schemas.microsoft.com/office/drawing/2014/main" id="{EE6F93DA-22EB-1F5F-2DB7-1E4691FC8D45}"/>
              </a:ext>
            </a:extLst>
          </p:cNvPr>
          <p:cNvSpPr txBox="1"/>
          <p:nvPr/>
        </p:nvSpPr>
        <p:spPr>
          <a:xfrm>
            <a:off x="1800237" y="1882618"/>
            <a:ext cx="8839010" cy="400110"/>
          </a:xfrm>
          <a:prstGeom prst="rect">
            <a:avLst/>
          </a:prstGeom>
          <a:noFill/>
        </p:spPr>
        <p:txBody>
          <a:bodyPr wrap="square" rtlCol="0">
            <a:spAutoFit/>
          </a:bodyPr>
          <a:lstStyle/>
          <a:p>
            <a:pPr>
              <a:defRPr sz="2000" b="1">
                <a:solidFill>
                  <a:schemeClr val="bg2">
                    <a:lumMod val="10000"/>
                  </a:schemeClr>
                </a:solidFill>
              </a:defRPr>
            </a:pPr>
            <a:r>
              <a:rPr lang="es-ES" dirty="0"/>
              <a:t>Ten una reunión con tu familia enfocada en el apoyo a tu aprendizaje</a:t>
            </a:r>
          </a:p>
        </p:txBody>
      </p:sp>
      <p:sp>
        <p:nvSpPr>
          <p:cNvPr id="7" name="CaixaDeTexto 2">
            <a:extLst>
              <a:ext uri="{FF2B5EF4-FFF2-40B4-BE49-F238E27FC236}">
                <a16:creationId xmlns:a16="http://schemas.microsoft.com/office/drawing/2014/main" id="{30FACC51-0DD0-613E-51C3-C7E9D379A361}"/>
              </a:ext>
            </a:extLst>
          </p:cNvPr>
          <p:cNvSpPr txBox="1"/>
          <p:nvPr/>
        </p:nvSpPr>
        <p:spPr>
          <a:xfrm>
            <a:off x="547070" y="2964768"/>
            <a:ext cx="11097860" cy="923330"/>
          </a:xfrm>
          <a:prstGeom prst="rect">
            <a:avLst/>
          </a:prstGeom>
          <a:noFill/>
        </p:spPr>
        <p:txBody>
          <a:bodyPr wrap="square" rtlCol="0">
            <a:spAutoFit/>
          </a:bodyPr>
          <a:lstStyle/>
          <a:p>
            <a:pPr marL="285750" indent="-285750">
              <a:buFont typeface="Arial" panose="020B0604020202020204" pitchFamily="34" charset="0"/>
              <a:buChar char="•"/>
              <a:defRPr>
                <a:solidFill>
                  <a:schemeClr val="bg2">
                    <a:lumMod val="10000"/>
                  </a:schemeClr>
                </a:solidFill>
              </a:defRPr>
            </a:pPr>
            <a:r>
              <a:rPr lang="es-ES" b="1" dirty="0"/>
              <a:t>Establece un calendario con días y horas concretos para aprender </a:t>
            </a:r>
            <a:r>
              <a:rPr lang="es-ES" dirty="0"/>
              <a:t>y </a:t>
            </a:r>
            <a:r>
              <a:rPr lang="es-ES" b="1" dirty="0" err="1"/>
              <a:t>explicales</a:t>
            </a:r>
            <a:r>
              <a:rPr lang="es-ES" b="1" dirty="0"/>
              <a:t> </a:t>
            </a:r>
            <a:r>
              <a:rPr lang="es-ES" dirty="0"/>
              <a:t>por qué es importante y cómo </a:t>
            </a:r>
            <a:r>
              <a:rPr lang="es-ES" b="1" dirty="0"/>
              <a:t>debe respetarse, </a:t>
            </a:r>
            <a:r>
              <a:rPr lang="es-ES" dirty="0"/>
              <a:t>excepto en caso de emergencia (trata de definir qué es una «emergencia», por ejemplo, ¿dónde hay algo? NO es una emergencia)</a:t>
            </a:r>
          </a:p>
        </p:txBody>
      </p:sp>
    </p:spTree>
    <p:extLst>
      <p:ext uri="{BB962C8B-B14F-4D97-AF65-F5344CB8AC3E}">
        <p14:creationId xmlns:p14="http://schemas.microsoft.com/office/powerpoint/2010/main" val="3517930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7445F-4CDB-DF28-DA5A-289E5E5F101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6C852A1D-69C7-BEFD-9FF3-D0B32D50EF73}"/>
              </a:ext>
            </a:extLst>
          </p:cNvPr>
          <p:cNvSpPr>
            <a:spLocks noGrp="1"/>
          </p:cNvSpPr>
          <p:nvPr>
            <p:ph type="body" sz="quarter" idx="10"/>
          </p:nvPr>
        </p:nvSpPr>
        <p:spPr>
          <a:xfrm>
            <a:off x="362081" y="253012"/>
            <a:ext cx="9829323" cy="483986"/>
          </a:xfrm>
        </p:spPr>
        <p:txBody>
          <a:bodyPr>
            <a:normAutofit/>
          </a:bodyPr>
          <a:lstStyle/>
          <a:p>
            <a:r>
              <a:rPr lang="en-GB" sz="2700" dirty="0" err="1"/>
              <a:t>Referencias</a:t>
            </a:r>
            <a:endParaRPr lang="en-GB" sz="2700" noProof="0" dirty="0"/>
          </a:p>
        </p:txBody>
      </p:sp>
      <p:sp>
        <p:nvSpPr>
          <p:cNvPr id="3" name="Marcador de Posição do Texto 2">
            <a:extLst>
              <a:ext uri="{FF2B5EF4-FFF2-40B4-BE49-F238E27FC236}">
                <a16:creationId xmlns:a16="http://schemas.microsoft.com/office/drawing/2014/main" id="{92645F47-9A44-D703-5CD2-192333755B78}"/>
              </a:ext>
            </a:extLst>
          </p:cNvPr>
          <p:cNvSpPr>
            <a:spLocks noGrp="1"/>
          </p:cNvSpPr>
          <p:nvPr>
            <p:ph type="body" sz="quarter" idx="11"/>
          </p:nvPr>
        </p:nvSpPr>
        <p:spPr>
          <a:xfrm>
            <a:off x="362081" y="1230284"/>
            <a:ext cx="11450304" cy="5023867"/>
          </a:xfrm>
        </p:spPr>
        <p:txBody>
          <a:bodyPr lIns="91440" tIns="45720" rIns="91440" bIns="45720">
            <a:normAutofit/>
          </a:bodyPr>
          <a:lstStyle/>
          <a:p>
            <a:r>
              <a:rPr lang="en-US" dirty="0"/>
              <a:t> </a:t>
            </a:r>
          </a:p>
        </p:txBody>
      </p:sp>
      <p:sp>
        <p:nvSpPr>
          <p:cNvPr id="6" name="TextBox 5">
            <a:extLst>
              <a:ext uri="{FF2B5EF4-FFF2-40B4-BE49-F238E27FC236}">
                <a16:creationId xmlns:a16="http://schemas.microsoft.com/office/drawing/2014/main" id="{74B1CE4D-164C-AADB-0BDF-F43DCCE7F233}"/>
              </a:ext>
            </a:extLst>
          </p:cNvPr>
          <p:cNvSpPr txBox="1"/>
          <p:nvPr/>
        </p:nvSpPr>
        <p:spPr>
          <a:xfrm>
            <a:off x="379615" y="736998"/>
            <a:ext cx="10987515" cy="7571303"/>
          </a:xfrm>
          <a:prstGeom prst="rect">
            <a:avLst/>
          </a:prstGeom>
          <a:noFill/>
        </p:spPr>
        <p:txBody>
          <a:bodyPr wrap="square" rtlCol="0">
            <a:spAutoFit/>
          </a:bodyPr>
          <a:lstStyle/>
          <a:p>
            <a:r>
              <a:rPr lang="en-US" dirty="0">
                <a:solidFill>
                  <a:schemeClr val="dk1"/>
                </a:solidFill>
                <a:latin typeface="Calibri" panose="020F0502020204030204" pitchFamily="34" charset="0"/>
                <a:ea typeface="Arial"/>
                <a:cs typeface="Calibri" panose="020F0502020204030204" pitchFamily="34" charset="0"/>
                <a:sym typeface="Arial"/>
              </a:rPr>
              <a:t>[1] </a:t>
            </a:r>
            <a:r>
              <a:rPr lang="en-US" dirty="0"/>
              <a:t>C. S. Dweck, Mindset: The New Psychology of Success. New York, NY, USA: Random House, 2006. </a:t>
            </a:r>
          </a:p>
          <a:p>
            <a:endParaRPr lang="en-US" dirty="0"/>
          </a:p>
          <a:p>
            <a:r>
              <a:rPr lang="en-US" dirty="0">
                <a:solidFill>
                  <a:schemeClr val="dk1"/>
                </a:solidFill>
                <a:latin typeface="Calibri" panose="020F0502020204030204" pitchFamily="34" charset="0"/>
                <a:ea typeface="Arial"/>
                <a:cs typeface="Calibri" panose="020F0502020204030204" pitchFamily="34" charset="0"/>
                <a:sym typeface="Arial"/>
              </a:rPr>
              <a:t>[2] </a:t>
            </a:r>
            <a:r>
              <a:rPr lang="en-US" dirty="0"/>
              <a:t>Y. Meng, Y. Sun, L. Yang, and Y. Othman </a:t>
            </a:r>
            <a:r>
              <a:rPr lang="en-US" dirty="0" err="1"/>
              <a:t>Mydin</a:t>
            </a:r>
            <a:r>
              <a:rPr lang="en-US" dirty="0"/>
              <a:t>, "Mechanisms from growth mindset to psychological well-being of Chinese primary school students: The serial mediating role of grit and academic self-efficacy," </a:t>
            </a:r>
            <a:r>
              <a:rPr lang="en-US" dirty="0" err="1"/>
              <a:t>Behav</a:t>
            </a:r>
            <a:r>
              <a:rPr lang="en-US" dirty="0"/>
              <a:t>. Sci., vol. 15, no. 5, p. 621, 2025. </a:t>
            </a:r>
            <a:r>
              <a:rPr lang="en-US" dirty="0">
                <a:hlinkClick r:id="rId2"/>
              </a:rPr>
              <a:t>https://doi.org/10.3390/bs15050621</a:t>
            </a:r>
            <a:r>
              <a:rPr lang="en-US" dirty="0"/>
              <a:t> </a:t>
            </a:r>
          </a:p>
          <a:p>
            <a:endParaRPr lang="en-US" dirty="0"/>
          </a:p>
          <a:p>
            <a:pPr lvl="0" eaLnBrk="0" fontAlgn="base" hangingPunct="0">
              <a:spcBef>
                <a:spcPct val="0"/>
              </a:spcBef>
              <a:spcAft>
                <a:spcPct val="0"/>
              </a:spcAft>
            </a:pPr>
            <a:r>
              <a:rPr lang="en-US" dirty="0">
                <a:solidFill>
                  <a:schemeClr val="dk1"/>
                </a:solidFill>
                <a:latin typeface="Calibri" panose="020F0502020204030204" pitchFamily="34" charset="0"/>
                <a:ea typeface="Arial"/>
                <a:cs typeface="Calibri" panose="020F0502020204030204" pitchFamily="34" charset="0"/>
                <a:sym typeface="Arial"/>
              </a:rPr>
              <a:t>[3] </a:t>
            </a:r>
            <a:r>
              <a:rPr lang="en-US" altLang="el-GR" dirty="0"/>
              <a:t>P. </a:t>
            </a:r>
            <a:r>
              <a:rPr lang="en-US" altLang="el-GR" dirty="0" err="1"/>
              <a:t>Vongswasdi</a:t>
            </a:r>
            <a:r>
              <a:rPr lang="en-US" altLang="el-GR" dirty="0"/>
              <a:t>, H. Leroy, M. Shemla, I. </a:t>
            </a:r>
            <a:r>
              <a:rPr lang="en-US" altLang="el-GR" dirty="0" err="1"/>
              <a:t>Hoever</a:t>
            </a:r>
            <a:r>
              <a:rPr lang="en-US" altLang="el-GR" dirty="0"/>
              <a:t>, and J. Khattab, "Influencing diversity beliefs through a personal testimonial, promotion-focused approach," J. Organ. </a:t>
            </a:r>
            <a:r>
              <a:rPr lang="en-US" altLang="el-GR" dirty="0" err="1"/>
              <a:t>Behav</a:t>
            </a:r>
            <a:r>
              <a:rPr lang="en-US" altLang="el-GR" dirty="0"/>
              <a:t>., vol. 44, no. 1, pp. 1–18, 2023. </a:t>
            </a:r>
            <a:r>
              <a:rPr lang="en-US" altLang="el-GR" dirty="0">
                <a:hlinkClick r:id="rId3"/>
              </a:rPr>
              <a:t>https://doi.org/10.1002/job.2664</a:t>
            </a:r>
            <a:r>
              <a:rPr lang="en-US" altLang="el-GR" dirty="0"/>
              <a:t>  </a:t>
            </a:r>
          </a:p>
          <a:p>
            <a:pPr lvl="0" eaLnBrk="0" fontAlgn="base" hangingPunct="0">
              <a:spcBef>
                <a:spcPct val="0"/>
              </a:spcBef>
              <a:spcAft>
                <a:spcPct val="0"/>
              </a:spcAft>
            </a:pPr>
            <a:endParaRPr lang="el-GR" altLang="el-GR" dirty="0"/>
          </a:p>
          <a:p>
            <a:pPr lvl="0" eaLnBrk="0" fontAlgn="base" hangingPunct="0">
              <a:spcBef>
                <a:spcPct val="0"/>
              </a:spcBef>
              <a:spcAft>
                <a:spcPct val="0"/>
              </a:spcAft>
            </a:pPr>
            <a:r>
              <a:rPr lang="en-US" dirty="0">
                <a:solidFill>
                  <a:schemeClr val="dk1"/>
                </a:solidFill>
                <a:latin typeface="Calibri" panose="020F0502020204030204" pitchFamily="34" charset="0"/>
                <a:ea typeface="Arial"/>
                <a:cs typeface="Calibri" panose="020F0502020204030204" pitchFamily="34" charset="0"/>
                <a:sym typeface="Arial"/>
              </a:rPr>
              <a:t>[4] </a:t>
            </a:r>
            <a:r>
              <a:rPr lang="en-US" altLang="el-GR" dirty="0"/>
              <a:t>A. H. Appelbaum and H. Stein, "The impact of shame on the psychoanalysis of a borderline child," </a:t>
            </a:r>
            <a:r>
              <a:rPr lang="en-US" altLang="el-GR" dirty="0" err="1"/>
              <a:t>Psychoanal</a:t>
            </a:r>
            <a:r>
              <a:rPr lang="en-US" altLang="el-GR" dirty="0"/>
              <a:t>. Psychol., vol. 26, no. 1, pp. 26–41, 2009. </a:t>
            </a:r>
            <a:r>
              <a:rPr lang="en-US" altLang="el-GR" dirty="0">
                <a:hlinkClick r:id="rId4"/>
              </a:rPr>
              <a:t>https://doi.org/10.1037/a0014674</a:t>
            </a:r>
            <a:r>
              <a:rPr lang="en-US" altLang="el-GR" dirty="0"/>
              <a:t> </a:t>
            </a:r>
          </a:p>
          <a:p>
            <a:pPr lvl="0" eaLnBrk="0" fontAlgn="base" hangingPunct="0">
              <a:spcBef>
                <a:spcPct val="0"/>
              </a:spcBef>
              <a:spcAft>
                <a:spcPct val="0"/>
              </a:spcAft>
            </a:pPr>
            <a:endParaRPr lang="es-ES" altLang="el-GR" dirty="0"/>
          </a:p>
          <a:p>
            <a:pPr lvl="0" eaLnBrk="0" fontAlgn="base" hangingPunct="0">
              <a:spcBef>
                <a:spcPct val="0"/>
              </a:spcBef>
              <a:spcAft>
                <a:spcPct val="0"/>
              </a:spcAft>
            </a:pPr>
            <a:r>
              <a:rPr lang="en-US" dirty="0">
                <a:solidFill>
                  <a:schemeClr val="dk1"/>
                </a:solidFill>
                <a:latin typeface="Calibri" panose="020F0502020204030204" pitchFamily="34" charset="0"/>
                <a:ea typeface="Arial"/>
                <a:cs typeface="Calibri" panose="020F0502020204030204" pitchFamily="34" charset="0"/>
                <a:sym typeface="Arial"/>
              </a:rPr>
              <a:t>[5] </a:t>
            </a:r>
            <a:r>
              <a:rPr lang="en-US" altLang="el-GR" dirty="0"/>
              <a:t>A. Heuer, L. Serratos-Sotelo, and A. Motel-Klingebiel, "How perception affects participation: The case of adult learning and continued vocational education and training in Europe," Int. J. Lifelong Educ., vol. 44, no. 1, pp. 17–37, 2025. </a:t>
            </a:r>
            <a:r>
              <a:rPr lang="en-US" altLang="el-GR" dirty="0">
                <a:hlinkClick r:id="rId5"/>
              </a:rPr>
              <a:t>https://doi.org/10.1080/02601370.2024.2398516</a:t>
            </a:r>
            <a:r>
              <a:rPr lang="en-US" altLang="el-GR" dirty="0"/>
              <a:t> </a:t>
            </a:r>
          </a:p>
          <a:p>
            <a:pPr lvl="0" eaLnBrk="0" fontAlgn="base" hangingPunct="0">
              <a:spcBef>
                <a:spcPct val="0"/>
              </a:spcBef>
              <a:spcAft>
                <a:spcPct val="0"/>
              </a:spcAft>
            </a:pPr>
            <a:endParaRPr lang="en-US" altLang="el-GR" dirty="0"/>
          </a:p>
          <a:p>
            <a:pPr lvl="0" eaLnBrk="0" fontAlgn="base" hangingPunct="0">
              <a:spcBef>
                <a:spcPct val="0"/>
              </a:spcBef>
              <a:spcAft>
                <a:spcPct val="0"/>
              </a:spcAft>
            </a:pPr>
            <a:r>
              <a:rPr lang="en-US" altLang="el-GR" dirty="0"/>
              <a:t>[6] A. Okada, T. Sherborne, G. </a:t>
            </a:r>
            <a:r>
              <a:rPr lang="en-US" altLang="el-GR" dirty="0" err="1"/>
              <a:t>Panselinas</a:t>
            </a:r>
            <a:r>
              <a:rPr lang="en-US" altLang="el-GR" dirty="0"/>
              <a:t>, and G. </a:t>
            </a:r>
            <a:r>
              <a:rPr lang="en-US" altLang="el-GR" dirty="0" err="1"/>
              <a:t>Kolionis</a:t>
            </a:r>
            <a:r>
              <a:rPr lang="en-US" altLang="el-GR" dirty="0"/>
              <a:t>, "Fostering transversal skills through open schooling supported by the CARE-KNOW-DO pedagogical model and the UNESCO AI competencies framework," Int. J. </a:t>
            </a:r>
            <a:r>
              <a:rPr lang="en-US" altLang="el-GR" dirty="0" err="1"/>
              <a:t>Artif</a:t>
            </a:r>
            <a:r>
              <a:rPr lang="en-US" altLang="el-GR" dirty="0"/>
              <a:t>. </a:t>
            </a:r>
            <a:r>
              <a:rPr lang="en-US" altLang="el-GR" dirty="0" err="1"/>
              <a:t>Intell</a:t>
            </a:r>
            <a:r>
              <a:rPr lang="en-US" altLang="el-GR" dirty="0"/>
              <a:t>. Educ., pp. 1–46, 2025. </a:t>
            </a:r>
            <a:r>
              <a:rPr lang="en-US" altLang="el-GR" dirty="0">
                <a:hlinkClick r:id="rId6"/>
              </a:rPr>
              <a:t>https://doi.org/10.1007/s40593-025-00458-w</a:t>
            </a:r>
            <a:r>
              <a:rPr lang="en-US" altLang="el-GR" dirty="0"/>
              <a:t> </a:t>
            </a:r>
          </a:p>
          <a:p>
            <a:pPr lvl="0" eaLnBrk="0" fontAlgn="base" hangingPunct="0">
              <a:spcBef>
                <a:spcPct val="0"/>
              </a:spcBef>
              <a:spcAft>
                <a:spcPct val="0"/>
              </a:spcAft>
            </a:pPr>
            <a:endParaRPr lang="en-US" altLang="el-GR" dirty="0">
              <a:latin typeface="Arial" panose="020B0604020202020204" pitchFamily="34" charset="0"/>
            </a:endParaRPr>
          </a:p>
          <a:p>
            <a:pPr lvl="0" eaLnBrk="0" fontAlgn="base" hangingPunct="0">
              <a:spcBef>
                <a:spcPct val="0"/>
              </a:spcBef>
              <a:spcAft>
                <a:spcPct val="0"/>
              </a:spcAft>
            </a:pPr>
            <a:endParaRPr lang="el-GR" altLang="el-GR" dirty="0">
              <a:latin typeface="Arial" panose="020B0604020202020204" pitchFamily="34" charset="0"/>
            </a:endParaRP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4395477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62FE6-B085-C1F1-EE98-AF6DEC9E47B9}"/>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2A61A6FB-0ED4-50E4-6920-EE65481FA61A}"/>
              </a:ext>
            </a:extLst>
          </p:cNvPr>
          <p:cNvSpPr>
            <a:spLocks noGrp="1"/>
          </p:cNvSpPr>
          <p:nvPr>
            <p:ph type="body" sz="quarter" idx="10"/>
          </p:nvPr>
        </p:nvSpPr>
        <p:spPr>
          <a:xfrm>
            <a:off x="362081" y="253012"/>
            <a:ext cx="9829323" cy="483986"/>
          </a:xfrm>
        </p:spPr>
        <p:txBody>
          <a:bodyPr>
            <a:normAutofit/>
          </a:bodyPr>
          <a:lstStyle/>
          <a:p>
            <a:r>
              <a:rPr lang="en-GB" sz="2700" dirty="0" err="1"/>
              <a:t>Referencias</a:t>
            </a:r>
            <a:endParaRPr lang="en-GB" sz="2700" dirty="0"/>
          </a:p>
        </p:txBody>
      </p:sp>
      <p:sp>
        <p:nvSpPr>
          <p:cNvPr id="3" name="Marcador de Posição do Texto 2">
            <a:extLst>
              <a:ext uri="{FF2B5EF4-FFF2-40B4-BE49-F238E27FC236}">
                <a16:creationId xmlns:a16="http://schemas.microsoft.com/office/drawing/2014/main" id="{89EDB7D4-2542-6768-1B05-CD957117B9FC}"/>
              </a:ext>
            </a:extLst>
          </p:cNvPr>
          <p:cNvSpPr>
            <a:spLocks noGrp="1"/>
          </p:cNvSpPr>
          <p:nvPr>
            <p:ph type="body" sz="quarter" idx="11"/>
          </p:nvPr>
        </p:nvSpPr>
        <p:spPr>
          <a:xfrm>
            <a:off x="362081" y="1230284"/>
            <a:ext cx="11450304" cy="5023867"/>
          </a:xfrm>
        </p:spPr>
        <p:txBody>
          <a:bodyPr lIns="91440" tIns="45720" rIns="91440" bIns="45720">
            <a:normAutofit/>
          </a:bodyPr>
          <a:lstStyle/>
          <a:p>
            <a:r>
              <a:rPr lang="en-US" dirty="0"/>
              <a:t> </a:t>
            </a:r>
          </a:p>
        </p:txBody>
      </p:sp>
      <p:sp>
        <p:nvSpPr>
          <p:cNvPr id="6" name="TextBox 5">
            <a:extLst>
              <a:ext uri="{FF2B5EF4-FFF2-40B4-BE49-F238E27FC236}">
                <a16:creationId xmlns:a16="http://schemas.microsoft.com/office/drawing/2014/main" id="{896DECEC-F08C-B8E2-79D2-5042D174922F}"/>
              </a:ext>
            </a:extLst>
          </p:cNvPr>
          <p:cNvSpPr txBox="1"/>
          <p:nvPr/>
        </p:nvSpPr>
        <p:spPr>
          <a:xfrm>
            <a:off x="499687" y="1051035"/>
            <a:ext cx="10987515" cy="5355312"/>
          </a:xfrm>
          <a:prstGeom prst="rect">
            <a:avLst/>
          </a:prstGeom>
          <a:noFill/>
        </p:spPr>
        <p:txBody>
          <a:bodyPr wrap="square" rtlCol="0">
            <a:spAutoFit/>
          </a:bodyPr>
          <a:lstStyle/>
          <a:p>
            <a:r>
              <a:rPr lang="en-US" dirty="0"/>
              <a:t>[7] K. Samalia, H. Al-</a:t>
            </a:r>
            <a:r>
              <a:rPr lang="en-US" dirty="0" err="1"/>
              <a:t>Samarriaie</a:t>
            </a:r>
            <a:r>
              <a:rPr lang="en-US" dirty="0"/>
              <a:t>, C. K. Tsong, and A. I. Alzahrani, "A new guided flipped learning model for lifelong learning," Interact. Learn. Environ., 2024: </a:t>
            </a:r>
            <a:r>
              <a:rPr lang="en-US" dirty="0">
                <a:hlinkClick r:id="rId2"/>
              </a:rPr>
              <a:t>https://doi.org/10.1080/10494820.2024.2412063</a:t>
            </a:r>
            <a:r>
              <a:rPr lang="en-US" dirty="0"/>
              <a:t> </a:t>
            </a:r>
          </a:p>
          <a:p>
            <a:endParaRPr lang="en-US" altLang="el-GR" dirty="0"/>
          </a:p>
          <a:p>
            <a:r>
              <a:rPr lang="en-US" dirty="0">
                <a:solidFill>
                  <a:schemeClr val="dk1"/>
                </a:solidFill>
                <a:latin typeface="Calibri" panose="020F0502020204030204" pitchFamily="34" charset="0"/>
                <a:ea typeface="Arial"/>
                <a:cs typeface="Calibri" panose="020F0502020204030204" pitchFamily="34" charset="0"/>
                <a:sym typeface="Arial"/>
              </a:rPr>
              <a:t>[8] </a:t>
            </a:r>
            <a:r>
              <a:rPr lang="en-US" altLang="el-GR" dirty="0"/>
              <a:t>R. </a:t>
            </a:r>
            <a:r>
              <a:rPr lang="en-US" altLang="el-GR" dirty="0" err="1"/>
              <a:t>Leproni</a:t>
            </a:r>
            <a:r>
              <a:rPr lang="en-US" altLang="el-GR" dirty="0"/>
              <a:t> and L. Azara, "“Women must not be left behind”: The UNESCO path towards women's empowerment," in Scars of War: Migration, Security and Sustainable Future. Bingley, U.K.: Emerald Publishing Limited, 2025, pp. 21–46.  </a:t>
            </a:r>
            <a:r>
              <a:rPr lang="en-US" altLang="el-GR" dirty="0">
                <a:hlinkClick r:id="rId3"/>
              </a:rPr>
              <a:t>https://doi.org/10.1108/S0895-993520250000030004</a:t>
            </a:r>
            <a:r>
              <a:rPr lang="en-US" altLang="el-GR" dirty="0"/>
              <a:t> </a:t>
            </a:r>
          </a:p>
          <a:p>
            <a:endParaRPr lang="en-US" altLang="el-GR" dirty="0"/>
          </a:p>
          <a:p>
            <a:r>
              <a:rPr lang="en-US" dirty="0">
                <a:solidFill>
                  <a:schemeClr val="dk1"/>
                </a:solidFill>
                <a:latin typeface="Calibri" panose="020F0502020204030204" pitchFamily="34" charset="0"/>
                <a:ea typeface="Arial"/>
                <a:cs typeface="Calibri" panose="020F0502020204030204" pitchFamily="34" charset="0"/>
                <a:sym typeface="Arial"/>
              </a:rPr>
              <a:t>[9] </a:t>
            </a:r>
            <a:r>
              <a:rPr lang="en-US" altLang="el-GR" dirty="0"/>
              <a:t>H. </a:t>
            </a:r>
            <a:r>
              <a:rPr lang="en-US" altLang="el-GR" dirty="0" err="1"/>
              <a:t>Kucukkaragoz</a:t>
            </a:r>
            <a:r>
              <a:rPr lang="en-US" altLang="el-GR" dirty="0"/>
              <a:t> and R. Meylani, "Resistance to learning: Reasons and remedies via a qualitative research synthesis," J. Educ. Learn. (</a:t>
            </a:r>
            <a:r>
              <a:rPr lang="en-US" altLang="el-GR" dirty="0" err="1"/>
              <a:t>EduLearn</a:t>
            </a:r>
            <a:r>
              <a:rPr lang="en-US" altLang="el-GR" dirty="0"/>
              <a:t>), vol. 19, no. 1, pp. 294–313, 2025. </a:t>
            </a:r>
            <a:r>
              <a:rPr lang="en-US" altLang="el-GR" dirty="0">
                <a:hlinkClick r:id="rId4"/>
              </a:rPr>
              <a:t>https://doi.org/10.11591/edulearn.v19i1.21904</a:t>
            </a:r>
            <a:r>
              <a:rPr lang="en-US" altLang="el-GR" dirty="0"/>
              <a:t> </a:t>
            </a:r>
          </a:p>
          <a:p>
            <a:endParaRPr lang="en-US" altLang="el-GR" dirty="0"/>
          </a:p>
          <a:p>
            <a:r>
              <a:rPr lang="en-US" dirty="0">
                <a:solidFill>
                  <a:schemeClr val="dk1"/>
                </a:solidFill>
                <a:latin typeface="Calibri" panose="020F0502020204030204" pitchFamily="34" charset="0"/>
                <a:ea typeface="Arial"/>
                <a:cs typeface="Calibri" panose="020F0502020204030204" pitchFamily="34" charset="0"/>
                <a:sym typeface="Arial"/>
              </a:rPr>
              <a:t>[10] </a:t>
            </a:r>
            <a:r>
              <a:rPr lang="en-US" altLang="el-GR" dirty="0"/>
              <a:t>T. S. Bledsoe and J. J. Baskin, "Recognizing student fear: The elephant in the classroom," Coll. Teach., vol. 62, no. 1, pp. 32–41, 2014. </a:t>
            </a:r>
            <a:r>
              <a:rPr lang="en-US" altLang="el-GR" dirty="0">
                <a:hlinkClick r:id="rId5"/>
              </a:rPr>
              <a:t>https://doi.org/10.1080/87567555.2013.831022</a:t>
            </a:r>
            <a:r>
              <a:rPr lang="en-US" altLang="el-GR" dirty="0"/>
              <a:t> </a:t>
            </a:r>
          </a:p>
          <a:p>
            <a:endParaRPr lang="en-US" altLang="el-GR" dirty="0"/>
          </a:p>
          <a:p>
            <a:r>
              <a:rPr lang="en-US" dirty="0">
                <a:solidFill>
                  <a:schemeClr val="dk1"/>
                </a:solidFill>
                <a:latin typeface="Calibri" panose="020F0502020204030204" pitchFamily="34" charset="0"/>
                <a:ea typeface="Arial"/>
                <a:cs typeface="Calibri" panose="020F0502020204030204" pitchFamily="34" charset="0"/>
                <a:sym typeface="Arial"/>
              </a:rPr>
              <a:t>[11] </a:t>
            </a:r>
            <a:r>
              <a:rPr lang="en-US" altLang="el-GR" dirty="0"/>
              <a:t>E. J. Kim, J. V. Lerner, S. Her, R. Zhang, M. H. Buckingham, T. U. Le, Y. Park, and R. M. Lerner, "The development of a hopeful purpose," in Positive Youth Development: Integrating Research and Practice. Cham, Switzerland: Springer Nature, 2025, pp. 271–286. </a:t>
            </a:r>
            <a:r>
              <a:rPr lang="en-US" altLang="el-GR" dirty="0">
                <a:hlinkClick r:id="rId6"/>
              </a:rPr>
              <a:t>https://doi.org/10.1007/978-3-031-85110-0_16</a:t>
            </a:r>
            <a:r>
              <a:rPr lang="en-US" altLang="el-GR" dirty="0"/>
              <a:t> </a:t>
            </a:r>
          </a:p>
          <a:p>
            <a:endParaRPr lang="en-US" altLang="el-GR" dirty="0">
              <a:latin typeface="Arial" panose="020B0604020202020204" pitchFamily="34" charset="0"/>
            </a:endParaRPr>
          </a:p>
          <a:p>
            <a:endParaRPr lang="en-US" dirty="0"/>
          </a:p>
        </p:txBody>
      </p:sp>
    </p:spTree>
    <p:extLst>
      <p:ext uri="{BB962C8B-B14F-4D97-AF65-F5344CB8AC3E}">
        <p14:creationId xmlns:p14="http://schemas.microsoft.com/office/powerpoint/2010/main" val="10031817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D170BCC-4181-8BB6-B85E-A32591FCBD46}"/>
              </a:ext>
            </a:extLst>
          </p:cNvPr>
          <p:cNvSpPr>
            <a:spLocks noGrp="1"/>
          </p:cNvSpPr>
          <p:nvPr>
            <p:ph type="body" sz="quarter" idx="10"/>
          </p:nvPr>
        </p:nvSpPr>
        <p:spPr/>
        <p:txBody>
          <a:bodyPr/>
          <a:lstStyle/>
          <a:p>
            <a:r>
              <a:rPr lang="en-GB" dirty="0"/>
              <a:t>¡GRACIAS!</a:t>
            </a:r>
          </a:p>
        </p:txBody>
      </p:sp>
    </p:spTree>
    <p:extLst>
      <p:ext uri="{BB962C8B-B14F-4D97-AF65-F5344CB8AC3E}">
        <p14:creationId xmlns:p14="http://schemas.microsoft.com/office/powerpoint/2010/main" val="163154563"/>
      </p:ext>
    </p:extLst>
  </p:cSld>
  <p:clrMapOvr>
    <a:masterClrMapping/>
  </p:clrMapOvr>
</p:sld>
</file>

<file path=ppt/theme/theme1.xml><?xml version="1.0" encoding="utf-8"?>
<a:theme xmlns:a="http://schemas.openxmlformats.org/drawingml/2006/main" name="Full Color Ver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5B432F04CDDA544F8B48E23273A98591" ma:contentTypeVersion="15" ma:contentTypeDescription="Crear nuevo documento." ma:contentTypeScope="" ma:versionID="5d36289c5324dd498ef01f240d66e20c">
  <xsd:schema xmlns:xsd="http://www.w3.org/2001/XMLSchema" xmlns:xs="http://www.w3.org/2001/XMLSchema" xmlns:p="http://schemas.microsoft.com/office/2006/metadata/properties" xmlns:ns2="4172106c-0329-462c-8309-f6a8c7ae0f26" xmlns:ns3="8c43ccb9-9360-4c7e-8a49-c084974a2f46" targetNamespace="http://schemas.microsoft.com/office/2006/metadata/properties" ma:root="true" ma:fieldsID="aef08fbfca54a0a32a6b27485c819472" ns2:_="" ns3:_="">
    <xsd:import namespace="4172106c-0329-462c-8309-f6a8c7ae0f26"/>
    <xsd:import namespace="8c43ccb9-9360-4c7e-8a49-c084974a2f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Partner" minOccurs="0"/>
                <xsd:element ref="ns2:WPleader" minOccurs="0"/>
                <xsd:element ref="ns2:MediaLengthInSeconds" minOccurs="0"/>
                <xsd:element ref="ns2:MediaServiceLocation" minOccurs="0"/>
                <xsd:element ref="ns2:Please_x0020_enter_x0020_your_x0020_country_x003a__x0020_"/>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2106c-0329-462c-8309-f6a8c7ae0f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70219bbc-0214-46f9-9639-8f642f599ea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Partner" ma:index="18" nillable="true" ma:displayName="Partner " ma:format="Dropdown" ma:list="UserInfo" ma:SharePointGroup="0" ma:internalName="Part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WPleader" ma:index="19" nillable="true" ma:displayName="WP leader" ma:format="Dropdown" ma:internalName="WPleader">
      <xsd:simpleType>
        <xsd:restriction base="dms:Choice">
          <xsd:enumeration value="NOVA"/>
          <xsd:enumeration value="SHINE"/>
          <xsd:enumeration value="iED"/>
          <xsd:enumeration value="AINIGMA"/>
          <xsd:enumeration value="RW"/>
          <xsd:enumeration value="BK-PLUS"/>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Please_x0020_enter_x0020_your_x0020_country_x003a__x0020_" ma:index="22" ma:displayName="Please enter your country: " ma:internalName="Please_x0020_enter_x0020_your_x0020_country_x003a__x0020_">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43ccb9-9360-4c7e-8a49-c084974a2f4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2ff825e-8d37-4704-8779-a0bbff279852}" ma:internalName="TaxCatchAll" ma:showField="CatchAllData" ma:web="8c43ccb9-9360-4c7e-8a49-c084974a2f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172106c-0329-462c-8309-f6a8c7ae0f26">
      <Terms xmlns="http://schemas.microsoft.com/office/infopath/2007/PartnerControls"/>
    </lcf76f155ced4ddcb4097134ff3c332f>
    <TaxCatchAll xmlns="8c43ccb9-9360-4c7e-8a49-c084974a2f46" xsi:nil="true"/>
    <Partner xmlns="4172106c-0329-462c-8309-f6a8c7ae0f26">
      <UserInfo>
        <DisplayName/>
        <AccountId xsi:nil="true"/>
        <AccountType/>
      </UserInfo>
    </Partner>
    <WPleader xmlns="4172106c-0329-462c-8309-f6a8c7ae0f26" xsi:nil="true"/>
    <Please_x0020_enter_x0020_your_x0020_country_x003a__x0020_ xmlns="4172106c-0329-462c-8309-f6a8c7ae0f26"/>
  </documentManagement>
</p:properties>
</file>

<file path=customXml/itemProps1.xml><?xml version="1.0" encoding="utf-8"?>
<ds:datastoreItem xmlns:ds="http://schemas.openxmlformats.org/officeDocument/2006/customXml" ds:itemID="{DBD915B8-D8B7-4AFE-B8AB-7C1591277810}">
  <ds:schemaRefs>
    <ds:schemaRef ds:uri="http://schemas.microsoft.com/sharepoint/v3/contenttype/forms"/>
  </ds:schemaRefs>
</ds:datastoreItem>
</file>

<file path=customXml/itemProps2.xml><?xml version="1.0" encoding="utf-8"?>
<ds:datastoreItem xmlns:ds="http://schemas.openxmlformats.org/officeDocument/2006/customXml" ds:itemID="{3E7CFCA2-D950-4515-8BAC-A40620C5BE0B}"/>
</file>

<file path=customXml/itemProps3.xml><?xml version="1.0" encoding="utf-8"?>
<ds:datastoreItem xmlns:ds="http://schemas.openxmlformats.org/officeDocument/2006/customXml" ds:itemID="{5C6FE2DB-D92D-4F57-AD9A-35E307B291EE}">
  <ds:schemaRefs>
    <ds:schemaRef ds:uri="http://purl.org/dc/elements/1.1/"/>
    <ds:schemaRef ds:uri="http://schemas.openxmlformats.org/package/2006/metadata/core-properties"/>
    <ds:schemaRef ds:uri="3956498f-64c4-4058-8816-a032fbdb75a0"/>
    <ds:schemaRef ds:uri="http://purl.org/dc/terms/"/>
    <ds:schemaRef ds:uri="http://schemas.microsoft.com/office/infopath/2007/PartnerControls"/>
    <ds:schemaRef ds:uri="http://schemas.microsoft.com/office/2006/documentManagement/types"/>
    <ds:schemaRef ds:uri="http://schemas.microsoft.com/office/2006/metadata/properties"/>
    <ds:schemaRef ds:uri="57534a1e-b2f5-47f7-a572-fd731aa81286"/>
    <ds:schemaRef ds:uri="http://www.w3.org/XML/1998/namespace"/>
    <ds:schemaRef ds:uri="http://purl.org/dc/dcmitype/"/>
    <ds:schemaRef ds:uri="4172106c-0329-462c-8309-f6a8c7ae0f26"/>
    <ds:schemaRef ds:uri="8c43ccb9-9360-4c7e-8a49-c084974a2f46"/>
  </ds:schemaRefs>
</ds:datastoreItem>
</file>

<file path=docProps/app.xml><?xml version="1.0" encoding="utf-8"?>
<Properties xmlns="http://schemas.openxmlformats.org/officeDocument/2006/extended-properties" xmlns:vt="http://schemas.openxmlformats.org/officeDocument/2006/docPropsVTypes">
  <TotalTime>3445</TotalTime>
  <Words>4477</Words>
  <Application>Microsoft Office PowerPoint</Application>
  <PresentationFormat>Panorámica</PresentationFormat>
  <Paragraphs>305</Paragraphs>
  <Slides>32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32</vt:i4>
      </vt:variant>
    </vt:vector>
  </HeadingPairs>
  <TitlesOfParts>
    <vt:vector size="37" baseType="lpstr">
      <vt:lpstr>Aptos</vt:lpstr>
      <vt:lpstr>Arial</vt:lpstr>
      <vt:lpstr>Calibri</vt:lpstr>
      <vt:lpstr>Wingdings</vt:lpstr>
      <vt:lpstr>Full Color Version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Joana Oliveira Vieira</dc:creator>
  <cp:lastModifiedBy>Tomás Puebla</cp:lastModifiedBy>
  <cp:revision>171</cp:revision>
  <dcterms:created xsi:type="dcterms:W3CDTF">2021-11-15T23:44:31Z</dcterms:created>
  <dcterms:modified xsi:type="dcterms:W3CDTF">2025-09-20T18:38:47Z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0x0101005B432F04CDDA544F8B48E23273A98591</vt:lpwstr>
  </property>
  <property fmtid="{D5CDD505-2E9C-101B-9397-08002B2CF9AE}" pid="3" name="MediaServiceImageTags">
    <vt:lpwstr/>
  </property>
</Properties>
</file>