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74" r:id="rId5"/>
  </p:sldMasterIdLst>
  <p:notesMasterIdLst>
    <p:notesMasterId r:id="rId44"/>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5" roundtripDataSignature="AMtx7mi/QQnkI1YFAKQf4Tn+FBGpydgH4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21"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customschemas.google.com/relationships/presentationmetadata" Target="meta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pt-PT"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0" name="Google Shape;28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9" name="Google Shape;30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0" name="Google Shape;32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5" name="Google Shape;32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6ea64c330c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g36ea64c330c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3" name="Google Shape;343;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36ea64c330c_0_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9" name="Google Shape;349;g36ea64c330c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36ea64c330c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6" name="Google Shape;356;g36ea64c330c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5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2" name="Google Shape;362;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8" name="Google Shape;368;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6ea64c330c_0_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3" name="Google Shape;373;g36ea64c330c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36ea64c330c_0_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0" name="Google Shape;380;g36ea64c330c_0_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7" name="Google Shape;39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36ea64c330c_0_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4" name="Google Shape;404;g36ea64c330c_0_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36ea64c330c_0_9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1" name="Google Shape;411;g36ea64c330c_0_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5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7" name="Google Shape;417;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5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b="1" dirty="0">
              <a:latin typeface="Arial"/>
              <a:ea typeface="Arial"/>
              <a:cs typeface="Arial"/>
              <a:sym typeface="Arial"/>
            </a:endParaRPr>
          </a:p>
        </p:txBody>
      </p:sp>
      <p:sp>
        <p:nvSpPr>
          <p:cNvPr id="428" name="Google Shape;428;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6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dirty="0"/>
          </a:p>
        </p:txBody>
      </p:sp>
      <p:sp>
        <p:nvSpPr>
          <p:cNvPr id="442" name="Google Shape;442;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9" name="Google Shape;459;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dirty="0"/>
          </a:p>
        </p:txBody>
      </p:sp>
      <p:sp>
        <p:nvSpPr>
          <p:cNvPr id="460" name="Google Shape;460;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pt-PT" sz="1200" b="0" i="0" u="none" strike="noStrike" cap="none">
                <a:solidFill>
                  <a:schemeClr val="dk1"/>
                </a:solidFill>
                <a:latin typeface="Calibri"/>
                <a:ea typeface="Calibri"/>
                <a:cs typeface="Calibri"/>
                <a:sym typeface="Calibri"/>
              </a:rPr>
              <a:t>23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3" name="Google Shape;473;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dirty="0"/>
          </a:p>
        </p:txBody>
      </p:sp>
      <p:sp>
        <p:nvSpPr>
          <p:cNvPr id="474" name="Google Shape;474;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pt-PT" sz="1200" b="0" i="0" u="none" strike="noStrike" cap="none">
                <a:solidFill>
                  <a:schemeClr val="dk1"/>
                </a:solidFill>
                <a:latin typeface="Calibri"/>
                <a:ea typeface="Calibri"/>
                <a:cs typeface="Calibri"/>
                <a:sym typeface="Calibri"/>
              </a:rPr>
              <a:t>24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7" name="Google Shape;487;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dirty="0"/>
          </a:p>
        </p:txBody>
      </p:sp>
      <p:sp>
        <p:nvSpPr>
          <p:cNvPr id="488" name="Google Shape;488;p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pt-PT" sz="1200" b="0" i="0" u="none" strike="noStrike" cap="none">
                <a:solidFill>
                  <a:schemeClr val="dk1"/>
                </a:solidFill>
                <a:latin typeface="Calibri"/>
                <a:ea typeface="Calibri"/>
                <a:cs typeface="Calibri"/>
                <a:sym typeface="Calibri"/>
              </a:rPr>
              <a:t>25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0" name="Google Shape;500;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dirty="0"/>
          </a:p>
        </p:txBody>
      </p:sp>
      <p:sp>
        <p:nvSpPr>
          <p:cNvPr id="501" name="Google Shape;501;p6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pt-PT" sz="1200" b="0" i="0" u="none" strike="noStrike" cap="none">
                <a:solidFill>
                  <a:schemeClr val="dk1"/>
                </a:solidFill>
                <a:latin typeface="Calibri"/>
                <a:ea typeface="Calibri"/>
                <a:cs typeface="Calibri"/>
                <a:sym typeface="Calibri"/>
              </a:rPr>
              <a:t>26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6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3" name="Google Shape;513;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p6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7" name="Google Shape;537;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p6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4" name="Google Shape;544;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6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7" name="Google Shape;557;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7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5" name="Google Shape;565;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7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1" name="Google Shape;581;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4" name="Google Shape;594;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1" name="Google Shape;61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7" name="Google Shape;617;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3" name="Google Shape;623;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9" name="Google Shape;629;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p7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5" name="Google Shape;635;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Cover">
  <p:cSld name="1_Cover">
    <p:spTree>
      <p:nvGrpSpPr>
        <p:cNvPr id="1" name="Shape 10"/>
        <p:cNvGrpSpPr/>
        <p:nvPr/>
      </p:nvGrpSpPr>
      <p:grpSpPr>
        <a:xfrm>
          <a:off x="0" y="0"/>
          <a:ext cx="0" cy="0"/>
          <a:chOff x="0" y="0"/>
          <a:chExt cx="0" cy="0"/>
        </a:xfrm>
      </p:grpSpPr>
      <p:pic>
        <p:nvPicPr>
          <p:cNvPr id="11" name="Google Shape;11;p3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2" name="Google Shape;12;p30"/>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30"/>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ext 01">
  <p:cSld name="Title and text 01">
    <p:spTree>
      <p:nvGrpSpPr>
        <p:cNvPr id="1" name="Shape 14"/>
        <p:cNvGrpSpPr/>
        <p:nvPr/>
      </p:nvGrpSpPr>
      <p:grpSpPr>
        <a:xfrm>
          <a:off x="0" y="0"/>
          <a:ext cx="0" cy="0"/>
          <a:chOff x="0" y="0"/>
          <a:chExt cx="0" cy="0"/>
        </a:xfrm>
      </p:grpSpPr>
      <p:pic>
        <p:nvPicPr>
          <p:cNvPr id="15" name="Google Shape;15;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6" name="Google Shape;16;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 name="Google Shape;17;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Cover">
  <p:cSld name="2_Cover">
    <p:spTree>
      <p:nvGrpSpPr>
        <p:cNvPr id="1" name="Shape 18"/>
        <p:cNvGrpSpPr/>
        <p:nvPr/>
      </p:nvGrpSpPr>
      <p:grpSpPr>
        <a:xfrm>
          <a:off x="0" y="0"/>
          <a:ext cx="0" cy="0"/>
          <a:chOff x="0" y="0"/>
          <a:chExt cx="0" cy="0"/>
        </a:xfrm>
      </p:grpSpPr>
      <p:pic>
        <p:nvPicPr>
          <p:cNvPr id="19" name="Google Shape;19;p32" descr="Uma imagem com texto, Cara humana, vestuário, mulher&#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0" name="Google Shape;20;p32"/>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 name="Google Shape;21;p32"/>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22"/>
        <p:cNvGrpSpPr/>
        <p:nvPr/>
      </p:nvGrpSpPr>
      <p:grpSpPr>
        <a:xfrm>
          <a:off x="0" y="0"/>
          <a:ext cx="0" cy="0"/>
          <a:chOff x="0" y="0"/>
          <a:chExt cx="0" cy="0"/>
        </a:xfrm>
      </p:grpSpPr>
      <p:pic>
        <p:nvPicPr>
          <p:cNvPr id="23" name="Google Shape;23;p36"/>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4" name="Google Shape;24;p36"/>
          <p:cNvSpPr txBox="1">
            <a:spLocks noGrp="1"/>
          </p:cNvSpPr>
          <p:nvPr>
            <p:ph type="body" idx="1"/>
          </p:nvPr>
        </p:nvSpPr>
        <p:spPr>
          <a:xfrm>
            <a:off x="362081" y="321855"/>
            <a:ext cx="573391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 name="Google Shape;25;p36"/>
          <p:cNvSpPr txBox="1">
            <a:spLocks noGrp="1"/>
          </p:cNvSpPr>
          <p:nvPr>
            <p:ph type="body" idx="2"/>
          </p:nvPr>
        </p:nvSpPr>
        <p:spPr>
          <a:xfrm>
            <a:off x="362081" y="1230284"/>
            <a:ext cx="5733919" cy="5237018"/>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000"/>
              </a:spcBef>
              <a:spcAft>
                <a:spcPts val="0"/>
              </a:spcAft>
              <a:buClr>
                <a:srgbClr val="E95426"/>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 Slide 01">
  <p:cSld name="Text Slide 01">
    <p:spTree>
      <p:nvGrpSpPr>
        <p:cNvPr id="1" name="Shape 26"/>
        <p:cNvGrpSpPr/>
        <p:nvPr/>
      </p:nvGrpSpPr>
      <p:grpSpPr>
        <a:xfrm>
          <a:off x="0" y="0"/>
          <a:ext cx="0" cy="0"/>
          <a:chOff x="0" y="0"/>
          <a:chExt cx="0" cy="0"/>
        </a:xfrm>
      </p:grpSpPr>
      <p:sp>
        <p:nvSpPr>
          <p:cNvPr id="27" name="Google Shape;27;p44"/>
          <p:cNvSpPr/>
          <p:nvPr/>
        </p:nvSpPr>
        <p:spPr>
          <a:xfrm>
            <a:off x="6388806" y="0"/>
            <a:ext cx="5803193"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8" name="Google Shape;28;p44"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9" name="Google Shape;29;p44"/>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44"/>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44"/>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32"/>
        <p:cNvGrpSpPr/>
        <p:nvPr/>
      </p:nvGrpSpPr>
      <p:grpSpPr>
        <a:xfrm>
          <a:off x="0" y="0"/>
          <a:ext cx="0" cy="0"/>
          <a:chOff x="0" y="0"/>
          <a:chExt cx="0" cy="0"/>
        </a:xfrm>
      </p:grpSpPr>
      <p:sp>
        <p:nvSpPr>
          <p:cNvPr id="33" name="Google Shape;33;p45"/>
          <p:cNvSpPr/>
          <p:nvPr/>
        </p:nvSpPr>
        <p:spPr>
          <a:xfrm>
            <a:off x="6388806" y="0"/>
            <a:ext cx="5803193"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4" name="Google Shape;34;p45" descr="Uma imagem com captura de ecrã, preto, escuridão, Gráficos&#10;&#10;Os conteúdos gerados por IA poderão estar incorretos."/>
          <p:cNvPicPr preferRelativeResize="0"/>
          <p:nvPr/>
        </p:nvPicPr>
        <p:blipFill rotWithShape="1">
          <a:blip r:embed="rId2">
            <a:alphaModFix/>
          </a:blip>
          <a:srcRect/>
          <a:stretch/>
        </p:blipFill>
        <p:spPr>
          <a:xfrm>
            <a:off x="-1" y="0"/>
            <a:ext cx="12192000" cy="6858000"/>
          </a:xfrm>
          <a:prstGeom prst="rect">
            <a:avLst/>
          </a:prstGeom>
          <a:noFill/>
          <a:ln>
            <a:noFill/>
          </a:ln>
        </p:spPr>
      </p:pic>
      <p:sp>
        <p:nvSpPr>
          <p:cNvPr id="35" name="Google Shape;35;p45"/>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45"/>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Google Shape;37;p45"/>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Table of Contents">
  <p:cSld name="2_Table of Contents">
    <p:spTree>
      <p:nvGrpSpPr>
        <p:cNvPr id="1" name="Shape 38"/>
        <p:cNvGrpSpPr/>
        <p:nvPr/>
      </p:nvGrpSpPr>
      <p:grpSpPr>
        <a:xfrm>
          <a:off x="0" y="0"/>
          <a:ext cx="0" cy="0"/>
          <a:chOff x="0" y="0"/>
          <a:chExt cx="0" cy="0"/>
        </a:xfrm>
      </p:grpSpPr>
      <p:pic>
        <p:nvPicPr>
          <p:cNvPr id="39" name="Google Shape;39;p35"/>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0" name="Google Shape;40;p35"/>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 name="Google Shape;41;p35"/>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000"/>
              </a:spcBef>
              <a:spcAft>
                <a:spcPts val="0"/>
              </a:spcAft>
              <a:buClr>
                <a:srgbClr val="E280AC"/>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 name="Google Shape;42;p35"/>
          <p:cNvSpPr>
            <a:spLocks noGrp="1"/>
          </p:cNvSpPr>
          <p:nvPr>
            <p:ph type="pic" idx="3"/>
          </p:nvPr>
        </p:nvSpPr>
        <p:spPr>
          <a:xfrm>
            <a:off x="7573992" y="2070340"/>
            <a:ext cx="4618008" cy="4157932"/>
          </a:xfrm>
          <a:prstGeom prst="rect">
            <a:avLst/>
          </a:prstGeom>
          <a:no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Title and text 01">
  <p:cSld name="1_Title and text 01">
    <p:spTree>
      <p:nvGrpSpPr>
        <p:cNvPr id="1" name="Shape 43"/>
        <p:cNvGrpSpPr/>
        <p:nvPr/>
      </p:nvGrpSpPr>
      <p:grpSpPr>
        <a:xfrm>
          <a:off x="0" y="0"/>
          <a:ext cx="0" cy="0"/>
          <a:chOff x="0" y="0"/>
          <a:chExt cx="0" cy="0"/>
        </a:xfrm>
      </p:grpSpPr>
      <p:pic>
        <p:nvPicPr>
          <p:cNvPr id="44" name="Google Shape;44;p38"/>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45" name="Google Shape;45;p38"/>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38"/>
          <p:cNvSpPr txBox="1">
            <a:spLocks noGrp="1"/>
          </p:cNvSpPr>
          <p:nvPr>
            <p:ph type="body" idx="2"/>
          </p:nvPr>
        </p:nvSpPr>
        <p:spPr>
          <a:xfrm>
            <a:off x="362081" y="1230284"/>
            <a:ext cx="11450304" cy="502386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3 topics Image Slide 01">
  <p:cSld name="3 topics Image Slide 01">
    <p:spTree>
      <p:nvGrpSpPr>
        <p:cNvPr id="1" name="Shape 47"/>
        <p:cNvGrpSpPr/>
        <p:nvPr/>
      </p:nvGrpSpPr>
      <p:grpSpPr>
        <a:xfrm>
          <a:off x="0" y="0"/>
          <a:ext cx="0" cy="0"/>
          <a:chOff x="0" y="0"/>
          <a:chExt cx="0" cy="0"/>
        </a:xfrm>
      </p:grpSpPr>
      <p:pic>
        <p:nvPicPr>
          <p:cNvPr id="48" name="Google Shape;48;p5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9" name="Google Shape;49;p50"/>
          <p:cNvSpPr txBox="1">
            <a:spLocks noGrp="1"/>
          </p:cNvSpPr>
          <p:nvPr>
            <p:ph type="body" idx="1"/>
          </p:nvPr>
        </p:nvSpPr>
        <p:spPr>
          <a:xfrm>
            <a:off x="727841" y="1661775"/>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0" name="Google Shape;50;p50"/>
          <p:cNvSpPr txBox="1">
            <a:spLocks noGrp="1"/>
          </p:cNvSpPr>
          <p:nvPr>
            <p:ph type="body" idx="2"/>
          </p:nvPr>
        </p:nvSpPr>
        <p:spPr>
          <a:xfrm>
            <a:off x="727841" y="1102129"/>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1800"/>
              <a:buFont typeface="Arial"/>
              <a:buNone/>
              <a:defRPr sz="18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1" name="Google Shape;51;p50"/>
          <p:cNvSpPr/>
          <p:nvPr/>
        </p:nvSpPr>
        <p:spPr>
          <a:xfrm>
            <a:off x="362081" y="1102129"/>
            <a:ext cx="45719" cy="1617123"/>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2" name="Google Shape;52;p50"/>
          <p:cNvSpPr/>
          <p:nvPr/>
        </p:nvSpPr>
        <p:spPr>
          <a:xfrm>
            <a:off x="362081" y="2963685"/>
            <a:ext cx="45719" cy="1617123"/>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3" name="Google Shape;53;p50"/>
          <p:cNvSpPr/>
          <p:nvPr/>
        </p:nvSpPr>
        <p:spPr>
          <a:xfrm>
            <a:off x="362081" y="4825241"/>
            <a:ext cx="45719" cy="1617123"/>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4" name="Google Shape;54;p50"/>
          <p:cNvSpPr>
            <a:spLocks noGrp="1"/>
          </p:cNvSpPr>
          <p:nvPr>
            <p:ph type="pic" idx="3"/>
          </p:nvPr>
        </p:nvSpPr>
        <p:spPr>
          <a:xfrm>
            <a:off x="8021782" y="1260764"/>
            <a:ext cx="4170218" cy="5597236"/>
          </a:xfrm>
          <a:prstGeom prst="rect">
            <a:avLst/>
          </a:prstGeom>
          <a:noFill/>
          <a:ln>
            <a:noFill/>
          </a:ln>
        </p:spPr>
      </p:sp>
      <p:sp>
        <p:nvSpPr>
          <p:cNvPr id="55" name="Google Shape;55;p50"/>
          <p:cNvSpPr txBox="1">
            <a:spLocks noGrp="1"/>
          </p:cNvSpPr>
          <p:nvPr>
            <p:ph type="body" idx="4"/>
          </p:nvPr>
        </p:nvSpPr>
        <p:spPr>
          <a:xfrm>
            <a:off x="362082" y="253012"/>
            <a:ext cx="9059010"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6" name="Google Shape;56;p50"/>
          <p:cNvSpPr txBox="1">
            <a:spLocks noGrp="1"/>
          </p:cNvSpPr>
          <p:nvPr>
            <p:ph type="body" idx="5"/>
          </p:nvPr>
        </p:nvSpPr>
        <p:spPr>
          <a:xfrm>
            <a:off x="727841" y="3523331"/>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7" name="Google Shape;57;p50"/>
          <p:cNvSpPr txBox="1">
            <a:spLocks noGrp="1"/>
          </p:cNvSpPr>
          <p:nvPr>
            <p:ph type="body" idx="6"/>
          </p:nvPr>
        </p:nvSpPr>
        <p:spPr>
          <a:xfrm>
            <a:off x="727841" y="2963685"/>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1800"/>
              <a:buFont typeface="Arial"/>
              <a:buNone/>
              <a:defRPr sz="18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8" name="Google Shape;58;p50"/>
          <p:cNvSpPr txBox="1">
            <a:spLocks noGrp="1"/>
          </p:cNvSpPr>
          <p:nvPr>
            <p:ph type="body" idx="7"/>
          </p:nvPr>
        </p:nvSpPr>
        <p:spPr>
          <a:xfrm>
            <a:off x="727841" y="5384887"/>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9" name="Google Shape;59;p50"/>
          <p:cNvSpPr txBox="1">
            <a:spLocks noGrp="1"/>
          </p:cNvSpPr>
          <p:nvPr>
            <p:ph type="body" idx="8"/>
          </p:nvPr>
        </p:nvSpPr>
        <p:spPr>
          <a:xfrm>
            <a:off x="727841" y="4825241"/>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1800"/>
              <a:buFont typeface="Arial"/>
              <a:buNone/>
              <a:defRPr sz="18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Image Slide 03">
  <p:cSld name="Content Image Slide 03">
    <p:spTree>
      <p:nvGrpSpPr>
        <p:cNvPr id="1" name="Shape 60"/>
        <p:cNvGrpSpPr/>
        <p:nvPr/>
      </p:nvGrpSpPr>
      <p:grpSpPr>
        <a:xfrm>
          <a:off x="0" y="0"/>
          <a:ext cx="0" cy="0"/>
          <a:chOff x="0" y="0"/>
          <a:chExt cx="0" cy="0"/>
        </a:xfrm>
      </p:grpSpPr>
      <p:sp>
        <p:nvSpPr>
          <p:cNvPr id="61" name="Google Shape;61;p79"/>
          <p:cNvSpPr/>
          <p:nvPr/>
        </p:nvSpPr>
        <p:spPr>
          <a:xfrm>
            <a:off x="9293629" y="0"/>
            <a:ext cx="2898370" cy="6858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2" name="Google Shape;62;p79"/>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E64424"/>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3" name="Google Shape;63;p79"/>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800"/>
              <a:buFont typeface="Arial"/>
              <a:buNone/>
              <a:defRPr sz="1800" b="0" i="0" u="none" strike="noStrike" cap="none">
                <a:solidFill>
                  <a:srgbClr val="06080A"/>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4" name="Google Shape;64;p79"/>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Image Slide 01">
  <p:cSld name="Content Image Slide 01">
    <p:spTree>
      <p:nvGrpSpPr>
        <p:cNvPr id="1" name="Shape 65"/>
        <p:cNvGrpSpPr/>
        <p:nvPr/>
      </p:nvGrpSpPr>
      <p:grpSpPr>
        <a:xfrm>
          <a:off x="0" y="0"/>
          <a:ext cx="0" cy="0"/>
          <a:chOff x="0" y="0"/>
          <a:chExt cx="0" cy="0"/>
        </a:xfrm>
      </p:grpSpPr>
      <p:sp>
        <p:nvSpPr>
          <p:cNvPr id="66" name="Google Shape;66;p80"/>
          <p:cNvSpPr/>
          <p:nvPr/>
        </p:nvSpPr>
        <p:spPr>
          <a:xfrm>
            <a:off x="9293629" y="0"/>
            <a:ext cx="289837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7" name="Google Shape;67;p80"/>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E280AC"/>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8" name="Google Shape;68;p80"/>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800"/>
              <a:buFont typeface="Arial"/>
              <a:buNone/>
              <a:defRPr sz="1800" b="0" i="0" u="none" strike="noStrike" cap="none">
                <a:solidFill>
                  <a:srgbClr val="06080A"/>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9" name="Google Shape;69;p80"/>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text 01">
  <p:cSld name="1_Title and text 01 2">
    <p:spTree>
      <p:nvGrpSpPr>
        <p:cNvPr id="1" name="Shape 70"/>
        <p:cNvGrpSpPr/>
        <p:nvPr/>
      </p:nvGrpSpPr>
      <p:grpSpPr>
        <a:xfrm>
          <a:off x="0" y="0"/>
          <a:ext cx="0" cy="0"/>
          <a:chOff x="0" y="0"/>
          <a:chExt cx="0" cy="0"/>
        </a:xfrm>
      </p:grpSpPr>
      <p:pic>
        <p:nvPicPr>
          <p:cNvPr id="71" name="Google Shape;71;p81"/>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72" name="Google Shape;72;p8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E64424"/>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73" name="Google Shape;73;p81"/>
          <p:cNvSpPr txBox="1">
            <a:spLocks noGrp="1"/>
          </p:cNvSpPr>
          <p:nvPr>
            <p:ph type="body" idx="2"/>
          </p:nvPr>
        </p:nvSpPr>
        <p:spPr>
          <a:xfrm>
            <a:off x="362081" y="1230284"/>
            <a:ext cx="11450304" cy="502386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800"/>
              <a:buFont typeface="Arial"/>
              <a:buNone/>
              <a:defRPr sz="1800" b="0" i="0" u="none" strike="noStrike" cap="none">
                <a:solidFill>
                  <a:srgbClr val="06080A"/>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mage and text">
  <p:cSld name="Image and text">
    <p:spTree>
      <p:nvGrpSpPr>
        <p:cNvPr id="1" name="Shape 74"/>
        <p:cNvGrpSpPr/>
        <p:nvPr/>
      </p:nvGrpSpPr>
      <p:grpSpPr>
        <a:xfrm>
          <a:off x="0" y="0"/>
          <a:ext cx="0" cy="0"/>
          <a:chOff x="0" y="0"/>
          <a:chExt cx="0" cy="0"/>
        </a:xfrm>
      </p:grpSpPr>
      <p:pic>
        <p:nvPicPr>
          <p:cNvPr id="75" name="Google Shape;75;p42" descr="Uma imagem com símbolo, Gráficos, design&#10;&#10;Os conteúdos gerados por IA poderão estar incorretos."/>
          <p:cNvPicPr preferRelativeResize="0"/>
          <p:nvPr/>
        </p:nvPicPr>
        <p:blipFill rotWithShape="1">
          <a:blip r:embed="rId2">
            <a:alphaModFix/>
          </a:blip>
          <a:srcRect/>
          <a:stretch/>
        </p:blipFill>
        <p:spPr>
          <a:xfrm>
            <a:off x="-858" y="495005"/>
            <a:ext cx="12192000" cy="6858000"/>
          </a:xfrm>
          <a:prstGeom prst="rect">
            <a:avLst/>
          </a:prstGeom>
          <a:noFill/>
          <a:ln>
            <a:noFill/>
          </a:ln>
        </p:spPr>
      </p:pic>
      <p:sp>
        <p:nvSpPr>
          <p:cNvPr id="76" name="Google Shape;76;p42"/>
          <p:cNvSpPr txBox="1">
            <a:spLocks noGrp="1"/>
          </p:cNvSpPr>
          <p:nvPr>
            <p:ph type="body" idx="1"/>
          </p:nvPr>
        </p:nvSpPr>
        <p:spPr>
          <a:xfrm>
            <a:off x="4946073" y="253012"/>
            <a:ext cx="6866312"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Google Shape;77;p42"/>
          <p:cNvSpPr txBox="1">
            <a:spLocks noGrp="1"/>
          </p:cNvSpPr>
          <p:nvPr>
            <p:ph type="body" idx="2"/>
          </p:nvPr>
        </p:nvSpPr>
        <p:spPr>
          <a:xfrm>
            <a:off x="4946073" y="1116135"/>
            <a:ext cx="6866312" cy="35722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8" name="Google Shape;78;p42"/>
          <p:cNvSpPr>
            <a:spLocks noGrp="1"/>
          </p:cNvSpPr>
          <p:nvPr>
            <p:ph type="pic" idx="3"/>
          </p:nvPr>
        </p:nvSpPr>
        <p:spPr>
          <a:xfrm>
            <a:off x="858" y="-33250"/>
            <a:ext cx="4567367" cy="6924502"/>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Title and text 01">
  <p:cSld name="2_Title and text 01">
    <p:spTree>
      <p:nvGrpSpPr>
        <p:cNvPr id="1" name="Shape 79"/>
        <p:cNvGrpSpPr/>
        <p:nvPr/>
      </p:nvGrpSpPr>
      <p:grpSpPr>
        <a:xfrm>
          <a:off x="0" y="0"/>
          <a:ext cx="0" cy="0"/>
          <a:chOff x="0" y="0"/>
          <a:chExt cx="0" cy="0"/>
        </a:xfrm>
      </p:grpSpPr>
      <p:pic>
        <p:nvPicPr>
          <p:cNvPr id="80" name="Google Shape;80;p39"/>
          <p:cNvPicPr preferRelativeResize="0"/>
          <p:nvPr/>
        </p:nvPicPr>
        <p:blipFill rotWithShape="1">
          <a:blip r:embed="rId2">
            <a:alphaModFix/>
          </a:blip>
          <a:srcRect/>
          <a:stretch/>
        </p:blipFill>
        <p:spPr>
          <a:xfrm>
            <a:off x="0" y="0"/>
            <a:ext cx="12191999" cy="6857998"/>
          </a:xfrm>
          <a:prstGeom prst="rect">
            <a:avLst/>
          </a:prstGeom>
          <a:noFill/>
          <a:ln>
            <a:noFill/>
          </a:ln>
        </p:spPr>
      </p:pic>
      <p:sp>
        <p:nvSpPr>
          <p:cNvPr id="81" name="Google Shape;81;p39"/>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39"/>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_Cover">
  <p:cSld name="3_Cover">
    <p:spTree>
      <p:nvGrpSpPr>
        <p:cNvPr id="1" name="Shape 83"/>
        <p:cNvGrpSpPr/>
        <p:nvPr/>
      </p:nvGrpSpPr>
      <p:grpSpPr>
        <a:xfrm>
          <a:off x="0" y="0"/>
          <a:ext cx="0" cy="0"/>
          <a:chOff x="0" y="0"/>
          <a:chExt cx="0" cy="0"/>
        </a:xfrm>
      </p:grpSpPr>
      <p:pic>
        <p:nvPicPr>
          <p:cNvPr id="84" name="Google Shape;84;p31"/>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85" name="Google Shape;85;p31"/>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6" name="Google Shape;86;p31"/>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4_Cover">
  <p:cSld name="4_Cover">
    <p:spTree>
      <p:nvGrpSpPr>
        <p:cNvPr id="1" name="Shape 87"/>
        <p:cNvGrpSpPr/>
        <p:nvPr/>
      </p:nvGrpSpPr>
      <p:grpSpPr>
        <a:xfrm>
          <a:off x="0" y="0"/>
          <a:ext cx="0" cy="0"/>
          <a:chOff x="0" y="0"/>
          <a:chExt cx="0" cy="0"/>
        </a:xfrm>
      </p:grpSpPr>
      <p:pic>
        <p:nvPicPr>
          <p:cNvPr id="88" name="Google Shape;88;p33"/>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89" name="Google Shape;89;p33"/>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0" name="Google Shape;90;p33"/>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1" name="Google Shape;91;p33"/>
          <p:cNvSpPr>
            <a:spLocks noGrp="1"/>
          </p:cNvSpPr>
          <p:nvPr>
            <p:ph type="pic" idx="3"/>
          </p:nvPr>
        </p:nvSpPr>
        <p:spPr>
          <a:xfrm>
            <a:off x="6021655" y="0"/>
            <a:ext cx="4683125" cy="6237288"/>
          </a:xfrm>
          <a:prstGeom prst="rect">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5_Cover">
  <p:cSld name="5_Cover">
    <p:spTree>
      <p:nvGrpSpPr>
        <p:cNvPr id="1" name="Shape 92"/>
        <p:cNvGrpSpPr/>
        <p:nvPr/>
      </p:nvGrpSpPr>
      <p:grpSpPr>
        <a:xfrm>
          <a:off x="0" y="0"/>
          <a:ext cx="0" cy="0"/>
          <a:chOff x="0" y="0"/>
          <a:chExt cx="0" cy="0"/>
        </a:xfrm>
      </p:grpSpPr>
      <p:pic>
        <p:nvPicPr>
          <p:cNvPr id="93" name="Google Shape;93;p34"/>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94" name="Google Shape;94;p34"/>
          <p:cNvSpPr txBox="1">
            <a:spLocks noGrp="1"/>
          </p:cNvSpPr>
          <p:nvPr>
            <p:ph type="body" idx="1"/>
          </p:nvPr>
        </p:nvSpPr>
        <p:spPr>
          <a:xfrm>
            <a:off x="432261" y="2788528"/>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5" name="Google Shape;95;p34"/>
          <p:cNvSpPr txBox="1">
            <a:spLocks noGrp="1"/>
          </p:cNvSpPr>
          <p:nvPr>
            <p:ph type="body" idx="2"/>
          </p:nvPr>
        </p:nvSpPr>
        <p:spPr>
          <a:xfrm>
            <a:off x="432259" y="4764665"/>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6" name="Google Shape;96;p34"/>
          <p:cNvSpPr>
            <a:spLocks noGrp="1"/>
          </p:cNvSpPr>
          <p:nvPr>
            <p:ph type="pic" idx="3"/>
          </p:nvPr>
        </p:nvSpPr>
        <p:spPr>
          <a:xfrm>
            <a:off x="6021655" y="0"/>
            <a:ext cx="6170344" cy="5426015"/>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97"/>
        <p:cNvGrpSpPr/>
        <p:nvPr/>
      </p:nvGrpSpPr>
      <p:grpSpPr>
        <a:xfrm>
          <a:off x="0" y="0"/>
          <a:ext cx="0" cy="0"/>
          <a:chOff x="0" y="0"/>
          <a:chExt cx="0" cy="0"/>
        </a:xfrm>
      </p:grpSpPr>
      <p:pic>
        <p:nvPicPr>
          <p:cNvPr id="98" name="Google Shape;98;p41"/>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99" name="Google Shape;99;p4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0" name="Google Shape;100;p41"/>
          <p:cNvSpPr txBox="1">
            <a:spLocks noGrp="1"/>
          </p:cNvSpPr>
          <p:nvPr>
            <p:ph type="body" idx="2"/>
          </p:nvPr>
        </p:nvSpPr>
        <p:spPr>
          <a:xfrm>
            <a:off x="362081" y="1116135"/>
            <a:ext cx="5383573"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1" name="Google Shape;101;p41"/>
          <p:cNvSpPr txBox="1">
            <a:spLocks noGrp="1"/>
          </p:cNvSpPr>
          <p:nvPr>
            <p:ph type="body" idx="3"/>
          </p:nvPr>
        </p:nvSpPr>
        <p:spPr>
          <a:xfrm>
            <a:off x="6071563" y="1116135"/>
            <a:ext cx="5740822"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ig title and text 01">
  <p:cSld name="Big title and text 01">
    <p:spTree>
      <p:nvGrpSpPr>
        <p:cNvPr id="1" name="Shape 102"/>
        <p:cNvGrpSpPr/>
        <p:nvPr/>
      </p:nvGrpSpPr>
      <p:grpSpPr>
        <a:xfrm>
          <a:off x="0" y="0"/>
          <a:ext cx="0" cy="0"/>
          <a:chOff x="0" y="0"/>
          <a:chExt cx="0" cy="0"/>
        </a:xfrm>
      </p:grpSpPr>
      <p:pic>
        <p:nvPicPr>
          <p:cNvPr id="103" name="Google Shape;103;p43" descr="Uma imagem com símbolo, Gráficos, logótip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104" name="Google Shape;104;p43" descr="Uma imagem com captura de ecrã, Gráficos, design gráfico, escuridão&#10;&#10;Os conteúdos gerados por IA poderão estar incorretos."/>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05" name="Google Shape;105;p43"/>
          <p:cNvSpPr txBox="1">
            <a:spLocks noGrp="1"/>
          </p:cNvSpPr>
          <p:nvPr>
            <p:ph type="body" idx="1"/>
          </p:nvPr>
        </p:nvSpPr>
        <p:spPr>
          <a:xfrm>
            <a:off x="415637" y="352764"/>
            <a:ext cx="4141495" cy="18362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4800"/>
              <a:buFont typeface="Arial"/>
              <a:buNone/>
              <a:defRPr sz="48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6" name="Google Shape;106;p43"/>
          <p:cNvSpPr txBox="1">
            <a:spLocks noGrp="1"/>
          </p:cNvSpPr>
          <p:nvPr>
            <p:ph type="body" idx="2"/>
          </p:nvPr>
        </p:nvSpPr>
        <p:spPr>
          <a:xfrm>
            <a:off x="5777345" y="1136073"/>
            <a:ext cx="6035039" cy="53312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107"/>
        <p:cNvGrpSpPr/>
        <p:nvPr/>
      </p:nvGrpSpPr>
      <p:grpSpPr>
        <a:xfrm>
          <a:off x="0" y="0"/>
          <a:ext cx="0" cy="0"/>
          <a:chOff x="0" y="0"/>
          <a:chExt cx="0" cy="0"/>
        </a:xfrm>
      </p:grpSpPr>
      <p:sp>
        <p:nvSpPr>
          <p:cNvPr id="108" name="Google Shape;108;p46"/>
          <p:cNvSpPr/>
          <p:nvPr/>
        </p:nvSpPr>
        <p:spPr>
          <a:xfrm>
            <a:off x="6388806" y="0"/>
            <a:ext cx="5803193" cy="6858000"/>
          </a:xfrm>
          <a:prstGeom prst="rect">
            <a:avLst/>
          </a:prstGeom>
          <a:solidFill>
            <a:srgbClr val="E64424"/>
          </a:solidFill>
          <a:ln w="12700" cap="flat" cmpd="sng">
            <a:solidFill>
              <a:srgbClr val="A47BB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09" name="Google Shape;109;p46"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10" name="Google Shape;110;p46"/>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1" name="Google Shape;111;p46"/>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2" name="Google Shape;112;p46"/>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Image Slide 01">
  <p:cSld name="Content Image Slide 01 2">
    <p:spTree>
      <p:nvGrpSpPr>
        <p:cNvPr id="1" name="Shape 113"/>
        <p:cNvGrpSpPr/>
        <p:nvPr/>
      </p:nvGrpSpPr>
      <p:grpSpPr>
        <a:xfrm>
          <a:off x="0" y="0"/>
          <a:ext cx="0" cy="0"/>
          <a:chOff x="0" y="0"/>
          <a:chExt cx="0" cy="0"/>
        </a:xfrm>
      </p:grpSpPr>
      <p:sp>
        <p:nvSpPr>
          <p:cNvPr id="114" name="Google Shape;114;p47"/>
          <p:cNvSpPr/>
          <p:nvPr/>
        </p:nvSpPr>
        <p:spPr>
          <a:xfrm>
            <a:off x="9293629" y="0"/>
            <a:ext cx="289837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5" name="Google Shape;115;p47"/>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6" name="Google Shape;116;p47"/>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47"/>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Image Slide 02">
  <p:cSld name="Content Image Slide 02">
    <p:spTree>
      <p:nvGrpSpPr>
        <p:cNvPr id="1" name="Shape 118"/>
        <p:cNvGrpSpPr/>
        <p:nvPr/>
      </p:nvGrpSpPr>
      <p:grpSpPr>
        <a:xfrm>
          <a:off x="0" y="0"/>
          <a:ext cx="0" cy="0"/>
          <a:chOff x="0" y="0"/>
          <a:chExt cx="0" cy="0"/>
        </a:xfrm>
      </p:grpSpPr>
      <p:sp>
        <p:nvSpPr>
          <p:cNvPr id="119" name="Google Shape;119;p48"/>
          <p:cNvSpPr/>
          <p:nvPr/>
        </p:nvSpPr>
        <p:spPr>
          <a:xfrm>
            <a:off x="9293629" y="0"/>
            <a:ext cx="289837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0" name="Google Shape;120;p48"/>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1" name="Google Shape;121;p48"/>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2" name="Google Shape;122;p48"/>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ntent Image Slide 03">
  <p:cSld name="Content Image Slide 03 2">
    <p:spTree>
      <p:nvGrpSpPr>
        <p:cNvPr id="1" name="Shape 123"/>
        <p:cNvGrpSpPr/>
        <p:nvPr/>
      </p:nvGrpSpPr>
      <p:grpSpPr>
        <a:xfrm>
          <a:off x="0" y="0"/>
          <a:ext cx="0" cy="0"/>
          <a:chOff x="0" y="0"/>
          <a:chExt cx="0" cy="0"/>
        </a:xfrm>
      </p:grpSpPr>
      <p:sp>
        <p:nvSpPr>
          <p:cNvPr id="124" name="Google Shape;124;p49"/>
          <p:cNvSpPr/>
          <p:nvPr/>
        </p:nvSpPr>
        <p:spPr>
          <a:xfrm>
            <a:off x="9293629" y="0"/>
            <a:ext cx="2898370" cy="6858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5" name="Google Shape;125;p49"/>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6" name="Google Shape;126;p49"/>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7" name="Google Shape;127;p49"/>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ackground Title">
  <p:cSld name="Background Title">
    <p:spTree>
      <p:nvGrpSpPr>
        <p:cNvPr id="1" name="Shape 128"/>
        <p:cNvGrpSpPr/>
        <p:nvPr/>
      </p:nvGrpSpPr>
      <p:grpSpPr>
        <a:xfrm>
          <a:off x="0" y="0"/>
          <a:ext cx="0" cy="0"/>
          <a:chOff x="0" y="0"/>
          <a:chExt cx="0" cy="0"/>
        </a:xfrm>
      </p:grpSpPr>
      <p:pic>
        <p:nvPicPr>
          <p:cNvPr id="129" name="Google Shape;129;p51" descr="Uma imagem com captura de ecrã, Gráficos, text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30" name="Google Shape;130;p51"/>
          <p:cNvSpPr txBox="1">
            <a:spLocks noGrp="1"/>
          </p:cNvSpPr>
          <p:nvPr>
            <p:ph type="body" idx="1"/>
          </p:nvPr>
        </p:nvSpPr>
        <p:spPr>
          <a:xfrm>
            <a:off x="362081" y="253012"/>
            <a:ext cx="9599337"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1" name="Google Shape;131;p51"/>
          <p:cNvSpPr txBox="1">
            <a:spLocks noGrp="1"/>
          </p:cNvSpPr>
          <p:nvPr>
            <p:ph type="body" idx="2"/>
          </p:nvPr>
        </p:nvSpPr>
        <p:spPr>
          <a:xfrm>
            <a:off x="482137" y="2651760"/>
            <a:ext cx="11330247" cy="38155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End Slide">
  <p:cSld name="End Slide">
    <p:spTree>
      <p:nvGrpSpPr>
        <p:cNvPr id="1" name="Shape 132"/>
        <p:cNvGrpSpPr/>
        <p:nvPr/>
      </p:nvGrpSpPr>
      <p:grpSpPr>
        <a:xfrm>
          <a:off x="0" y="0"/>
          <a:ext cx="0" cy="0"/>
          <a:chOff x="0" y="0"/>
          <a:chExt cx="0" cy="0"/>
        </a:xfrm>
      </p:grpSpPr>
      <p:pic>
        <p:nvPicPr>
          <p:cNvPr id="133" name="Google Shape;133;p53" descr="Uma imagem com texto, captura de ecrã, Gráficos,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34" name="Google Shape;134;p53"/>
          <p:cNvSpPr txBox="1">
            <a:spLocks noGrp="1"/>
          </p:cNvSpPr>
          <p:nvPr>
            <p:ph type="body" idx="1"/>
          </p:nvPr>
        </p:nvSpPr>
        <p:spPr>
          <a:xfrm>
            <a:off x="7135092" y="1689579"/>
            <a:ext cx="4705003" cy="79038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E64424"/>
              </a:buClr>
              <a:buSzPts val="6100"/>
              <a:buFont typeface="Arial"/>
              <a:buNone/>
              <a:defRPr sz="61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5" name="Google Shape;135;p53"/>
          <p:cNvSpPr txBox="1">
            <a:spLocks noGrp="1"/>
          </p:cNvSpPr>
          <p:nvPr>
            <p:ph type="body" idx="2"/>
          </p:nvPr>
        </p:nvSpPr>
        <p:spPr>
          <a:xfrm>
            <a:off x="7135093" y="2978727"/>
            <a:ext cx="4705002" cy="30902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1400"/>
              <a:buFont typeface="Arial"/>
              <a:buNone/>
              <a:defRPr sz="14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4_Cover">
  <p:cSld name="4_Cover">
    <p:spTree>
      <p:nvGrpSpPr>
        <p:cNvPr id="1" name="Shape 137"/>
        <p:cNvGrpSpPr/>
        <p:nvPr/>
      </p:nvGrpSpPr>
      <p:grpSpPr>
        <a:xfrm>
          <a:off x="0" y="0"/>
          <a:ext cx="0" cy="0"/>
          <a:chOff x="0" y="0"/>
          <a:chExt cx="0" cy="0"/>
        </a:xfrm>
      </p:grpSpPr>
      <p:pic>
        <p:nvPicPr>
          <p:cNvPr id="138" name="Google Shape;138;p78"/>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39" name="Google Shape;139;p78"/>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0" name="Google Shape;140;p78"/>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1" name="Google Shape;141;p78"/>
          <p:cNvSpPr>
            <a:spLocks noGrp="1"/>
          </p:cNvSpPr>
          <p:nvPr>
            <p:ph type="pic" idx="3"/>
          </p:nvPr>
        </p:nvSpPr>
        <p:spPr>
          <a:xfrm>
            <a:off x="6021655" y="0"/>
            <a:ext cx="4683125" cy="6237288"/>
          </a:xfrm>
          <a:prstGeom prst="rect">
            <a:avLst/>
          </a:prstGeom>
          <a:noFill/>
          <a:ln>
            <a:noFill/>
          </a:ln>
        </p:spPr>
      </p:sp>
      <p:pic>
        <p:nvPicPr>
          <p:cNvPr id="142" name="Google Shape;142;p78"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End Slide">
  <p:cSld name="1_End Slide">
    <p:spTree>
      <p:nvGrpSpPr>
        <p:cNvPr id="1" name="Shape 143"/>
        <p:cNvGrpSpPr/>
        <p:nvPr/>
      </p:nvGrpSpPr>
      <p:grpSpPr>
        <a:xfrm>
          <a:off x="0" y="0"/>
          <a:ext cx="0" cy="0"/>
          <a:chOff x="0" y="0"/>
          <a:chExt cx="0" cy="0"/>
        </a:xfrm>
      </p:grpSpPr>
      <p:pic>
        <p:nvPicPr>
          <p:cNvPr id="144" name="Google Shape;144;p82"/>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45" name="Google Shape;145;p82"/>
          <p:cNvSpPr txBox="1">
            <a:spLocks noGrp="1"/>
          </p:cNvSpPr>
          <p:nvPr>
            <p:ph type="body" idx="1"/>
          </p:nvPr>
        </p:nvSpPr>
        <p:spPr>
          <a:xfrm>
            <a:off x="3743498" y="3767966"/>
            <a:ext cx="4705003" cy="79038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283143"/>
              </a:buClr>
              <a:buSzPts val="6100"/>
              <a:buFont typeface="Arial"/>
              <a:buNone/>
              <a:defRPr sz="6100" b="1" i="0" u="none" strike="noStrike" cap="none">
                <a:solidFill>
                  <a:srgbClr val="28314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6" name="Google Shape;146;p82"/>
          <p:cNvSpPr txBox="1">
            <a:spLocks noGrp="1"/>
          </p:cNvSpPr>
          <p:nvPr>
            <p:ph type="body" idx="2"/>
          </p:nvPr>
        </p:nvSpPr>
        <p:spPr>
          <a:xfrm>
            <a:off x="3743499" y="4822166"/>
            <a:ext cx="4705002" cy="569342"/>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171616"/>
              </a:buClr>
              <a:buSzPts val="1600"/>
              <a:buFont typeface="Arial"/>
              <a:buNone/>
              <a:defRPr sz="16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47" name="Google Shape;147;p82"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Cover">
  <p:cSld name="1_Cover">
    <p:spTree>
      <p:nvGrpSpPr>
        <p:cNvPr id="1" name="Shape 148"/>
        <p:cNvGrpSpPr/>
        <p:nvPr/>
      </p:nvGrpSpPr>
      <p:grpSpPr>
        <a:xfrm>
          <a:off x="0" y="0"/>
          <a:ext cx="0" cy="0"/>
          <a:chOff x="0" y="0"/>
          <a:chExt cx="0" cy="0"/>
        </a:xfrm>
      </p:grpSpPr>
      <p:pic>
        <p:nvPicPr>
          <p:cNvPr id="149" name="Google Shape;149;p83"/>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50" name="Google Shape;150;p83"/>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1" name="Google Shape;151;p83"/>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52" name="Google Shape;152;p83" descr="Uma imagem com texto, Cara humana, sorrir, vestuário&#10;&#10;Os conteúdos gerados por IA podem estar incorretos."/>
          <p:cNvPicPr preferRelativeResize="0"/>
          <p:nvPr/>
        </p:nvPicPr>
        <p:blipFill rotWithShape="1">
          <a:blip r:embed="rId3">
            <a:alphaModFix/>
          </a:blip>
          <a:srcRect t="90189"/>
          <a:stretch/>
        </p:blipFill>
        <p:spPr>
          <a:xfrm>
            <a:off x="0" y="6185140"/>
            <a:ext cx="12192000" cy="672860"/>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6_Cover">
  <p:cSld name="6_Cover">
    <p:spTree>
      <p:nvGrpSpPr>
        <p:cNvPr id="1" name="Shape 153"/>
        <p:cNvGrpSpPr/>
        <p:nvPr/>
      </p:nvGrpSpPr>
      <p:grpSpPr>
        <a:xfrm>
          <a:off x="0" y="0"/>
          <a:ext cx="0" cy="0"/>
          <a:chOff x="0" y="0"/>
          <a:chExt cx="0" cy="0"/>
        </a:xfrm>
      </p:grpSpPr>
      <p:pic>
        <p:nvPicPr>
          <p:cNvPr id="154" name="Google Shape;154;p84"/>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155" name="Google Shape;155;p84"/>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6" name="Google Shape;156;p84"/>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57" name="Google Shape;157;p84" descr="Uma imagem com texto, Cara humana, sorrir, vestuário&#10;&#10;Os conteúdos gerados por IA podem estar incorretos."/>
          <p:cNvPicPr preferRelativeResize="0"/>
          <p:nvPr/>
        </p:nvPicPr>
        <p:blipFill rotWithShape="1">
          <a:blip r:embed="rId3">
            <a:alphaModFix/>
          </a:blip>
          <a:srcRect t="90189"/>
          <a:stretch/>
        </p:blipFill>
        <p:spPr>
          <a:xfrm>
            <a:off x="0" y="6185140"/>
            <a:ext cx="12192000" cy="672860"/>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3_Cover">
  <p:cSld name="3_Cover">
    <p:spTree>
      <p:nvGrpSpPr>
        <p:cNvPr id="1" name="Shape 158"/>
        <p:cNvGrpSpPr/>
        <p:nvPr/>
      </p:nvGrpSpPr>
      <p:grpSpPr>
        <a:xfrm>
          <a:off x="0" y="0"/>
          <a:ext cx="0" cy="0"/>
          <a:chOff x="0" y="0"/>
          <a:chExt cx="0" cy="0"/>
        </a:xfrm>
      </p:grpSpPr>
      <p:pic>
        <p:nvPicPr>
          <p:cNvPr id="159" name="Google Shape;159;p85"/>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160" name="Google Shape;160;p85"/>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1" name="Google Shape;161;p85"/>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62" name="Google Shape;162;p85" descr="Uma imagem com texto, Cara humana, sorrir, vestuário&#10;&#10;Os conteúdos gerados por IA podem estar incorretos."/>
          <p:cNvPicPr preferRelativeResize="0"/>
          <p:nvPr/>
        </p:nvPicPr>
        <p:blipFill rotWithShape="1">
          <a:blip r:embed="rId3">
            <a:alphaModFix/>
          </a:blip>
          <a:srcRect t="90189"/>
          <a:stretch/>
        </p:blipFill>
        <p:spPr>
          <a:xfrm>
            <a:off x="0" y="6185140"/>
            <a:ext cx="12192000" cy="672860"/>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7_Cover">
  <p:cSld name="7_Cover">
    <p:spTree>
      <p:nvGrpSpPr>
        <p:cNvPr id="1" name="Shape 163"/>
        <p:cNvGrpSpPr/>
        <p:nvPr/>
      </p:nvGrpSpPr>
      <p:grpSpPr>
        <a:xfrm>
          <a:off x="0" y="0"/>
          <a:ext cx="0" cy="0"/>
          <a:chOff x="0" y="0"/>
          <a:chExt cx="0" cy="0"/>
        </a:xfrm>
      </p:grpSpPr>
      <p:pic>
        <p:nvPicPr>
          <p:cNvPr id="164" name="Google Shape;164;p86"/>
          <p:cNvPicPr preferRelativeResize="0"/>
          <p:nvPr/>
        </p:nvPicPr>
        <p:blipFill rotWithShape="1">
          <a:blip r:embed="rId2">
            <a:alphaModFix/>
          </a:blip>
          <a:srcRect/>
          <a:stretch/>
        </p:blipFill>
        <p:spPr>
          <a:xfrm>
            <a:off x="0" y="0"/>
            <a:ext cx="12191999" cy="6857998"/>
          </a:xfrm>
          <a:prstGeom prst="rect">
            <a:avLst/>
          </a:prstGeom>
          <a:noFill/>
          <a:ln>
            <a:noFill/>
          </a:ln>
        </p:spPr>
      </p:pic>
      <p:sp>
        <p:nvSpPr>
          <p:cNvPr id="165" name="Google Shape;165;p86"/>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6" name="Google Shape;166;p86"/>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67" name="Google Shape;167;p86" descr="Uma imagem com texto, Cara humana, sorrir, vestuário&#10;&#10;Os conteúdos gerados por IA podem estar incorretos."/>
          <p:cNvPicPr preferRelativeResize="0"/>
          <p:nvPr/>
        </p:nvPicPr>
        <p:blipFill rotWithShape="1">
          <a:blip r:embed="rId3">
            <a:alphaModFix/>
          </a:blip>
          <a:srcRect t="90189"/>
          <a:stretch/>
        </p:blipFill>
        <p:spPr>
          <a:xfrm>
            <a:off x="0" y="6185140"/>
            <a:ext cx="12192000" cy="672860"/>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2_Cover">
  <p:cSld name="2_Cover">
    <p:spTree>
      <p:nvGrpSpPr>
        <p:cNvPr id="1" name="Shape 168"/>
        <p:cNvGrpSpPr/>
        <p:nvPr/>
      </p:nvGrpSpPr>
      <p:grpSpPr>
        <a:xfrm>
          <a:off x="0" y="0"/>
          <a:ext cx="0" cy="0"/>
          <a:chOff x="0" y="0"/>
          <a:chExt cx="0" cy="0"/>
        </a:xfrm>
      </p:grpSpPr>
      <p:pic>
        <p:nvPicPr>
          <p:cNvPr id="169" name="Google Shape;169;p87" descr="Uma imagem com texto, Cara humana, vestuário, mulher&#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70" name="Google Shape;170;p87"/>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1" name="Google Shape;171;p87"/>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72" name="Google Shape;172;p87"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5_Cover">
  <p:cSld name="5_Cover">
    <p:spTree>
      <p:nvGrpSpPr>
        <p:cNvPr id="1" name="Shape 173"/>
        <p:cNvGrpSpPr/>
        <p:nvPr/>
      </p:nvGrpSpPr>
      <p:grpSpPr>
        <a:xfrm>
          <a:off x="0" y="0"/>
          <a:ext cx="0" cy="0"/>
          <a:chOff x="0" y="0"/>
          <a:chExt cx="0" cy="0"/>
        </a:xfrm>
      </p:grpSpPr>
      <p:pic>
        <p:nvPicPr>
          <p:cNvPr id="174" name="Google Shape;174;p88"/>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175" name="Google Shape;175;p88"/>
          <p:cNvSpPr txBox="1">
            <a:spLocks noGrp="1"/>
          </p:cNvSpPr>
          <p:nvPr>
            <p:ph type="body" idx="1"/>
          </p:nvPr>
        </p:nvSpPr>
        <p:spPr>
          <a:xfrm>
            <a:off x="432261" y="2788528"/>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6" name="Google Shape;176;p88"/>
          <p:cNvSpPr txBox="1">
            <a:spLocks noGrp="1"/>
          </p:cNvSpPr>
          <p:nvPr>
            <p:ph type="body" idx="2"/>
          </p:nvPr>
        </p:nvSpPr>
        <p:spPr>
          <a:xfrm>
            <a:off x="432259" y="4764665"/>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7" name="Google Shape;177;p88"/>
          <p:cNvSpPr>
            <a:spLocks noGrp="1"/>
          </p:cNvSpPr>
          <p:nvPr>
            <p:ph type="pic" idx="3"/>
          </p:nvPr>
        </p:nvSpPr>
        <p:spPr>
          <a:xfrm>
            <a:off x="6021655" y="0"/>
            <a:ext cx="6170344" cy="5426015"/>
          </a:xfrm>
          <a:prstGeom prst="rect">
            <a:avLst/>
          </a:prstGeom>
          <a:noFill/>
          <a:ln>
            <a:noFill/>
          </a:ln>
        </p:spPr>
      </p:sp>
      <p:pic>
        <p:nvPicPr>
          <p:cNvPr id="178" name="Google Shape;178;p88"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79"/>
        <p:cNvGrpSpPr/>
        <p:nvPr/>
      </p:nvGrpSpPr>
      <p:grpSpPr>
        <a:xfrm>
          <a:off x="0" y="0"/>
          <a:ext cx="0" cy="0"/>
          <a:chOff x="0" y="0"/>
          <a:chExt cx="0" cy="0"/>
        </a:xfrm>
      </p:grpSpPr>
      <p:pic>
        <p:nvPicPr>
          <p:cNvPr id="180" name="Google Shape;180;p89"/>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81" name="Google Shape;181;p89"/>
          <p:cNvSpPr txBox="1">
            <a:spLocks noGrp="1"/>
          </p:cNvSpPr>
          <p:nvPr>
            <p:ph type="body" idx="1"/>
          </p:nvPr>
        </p:nvSpPr>
        <p:spPr>
          <a:xfrm>
            <a:off x="362081" y="321855"/>
            <a:ext cx="573391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2" name="Google Shape;182;p89"/>
          <p:cNvSpPr txBox="1">
            <a:spLocks noGrp="1"/>
          </p:cNvSpPr>
          <p:nvPr>
            <p:ph type="body" idx="2"/>
          </p:nvPr>
        </p:nvSpPr>
        <p:spPr>
          <a:xfrm>
            <a:off x="362081" y="1230284"/>
            <a:ext cx="5733919" cy="5237018"/>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rgbClr val="E95426"/>
              </a:buClr>
              <a:buSzPts val="1800"/>
              <a:buFont typeface="Noto Sans Symbols"/>
              <a:buChar char="▪"/>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2_Table of Contents">
  <p:cSld name="2_Table of Contents">
    <p:spTree>
      <p:nvGrpSpPr>
        <p:cNvPr id="1" name="Shape 183"/>
        <p:cNvGrpSpPr/>
        <p:nvPr/>
      </p:nvGrpSpPr>
      <p:grpSpPr>
        <a:xfrm>
          <a:off x="0" y="0"/>
          <a:ext cx="0" cy="0"/>
          <a:chOff x="0" y="0"/>
          <a:chExt cx="0" cy="0"/>
        </a:xfrm>
      </p:grpSpPr>
      <p:pic>
        <p:nvPicPr>
          <p:cNvPr id="184" name="Google Shape;184;p9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85" name="Google Shape;185;p90"/>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6" name="Google Shape;186;p90"/>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rgbClr val="E280AC"/>
              </a:buClr>
              <a:buSzPts val="1800"/>
              <a:buFont typeface="Noto Sans Symbols"/>
              <a:buChar char="▪"/>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7" name="Google Shape;187;p90"/>
          <p:cNvSpPr>
            <a:spLocks noGrp="1"/>
          </p:cNvSpPr>
          <p:nvPr>
            <p:ph type="pic" idx="3"/>
          </p:nvPr>
        </p:nvSpPr>
        <p:spPr>
          <a:xfrm>
            <a:off x="7573992" y="2070340"/>
            <a:ext cx="4618008" cy="4157932"/>
          </a:xfrm>
          <a:prstGeom prst="rect">
            <a:avLst/>
          </a:prstGeom>
          <a:noFill/>
          <a:ln>
            <a:no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ext 01">
  <p:cSld name="Title and text 01">
    <p:spTree>
      <p:nvGrpSpPr>
        <p:cNvPr id="1" name="Shape 188"/>
        <p:cNvGrpSpPr/>
        <p:nvPr/>
      </p:nvGrpSpPr>
      <p:grpSpPr>
        <a:xfrm>
          <a:off x="0" y="0"/>
          <a:ext cx="0" cy="0"/>
          <a:chOff x="0" y="0"/>
          <a:chExt cx="0" cy="0"/>
        </a:xfrm>
      </p:grpSpPr>
      <p:pic>
        <p:nvPicPr>
          <p:cNvPr id="189" name="Google Shape;189;p91"/>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90" name="Google Shape;190;p9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1" name="Google Shape;191;p91"/>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_Title and text 01">
  <p:cSld name="1_Title and text 01">
    <p:spTree>
      <p:nvGrpSpPr>
        <p:cNvPr id="1" name="Shape 192"/>
        <p:cNvGrpSpPr/>
        <p:nvPr/>
      </p:nvGrpSpPr>
      <p:grpSpPr>
        <a:xfrm>
          <a:off x="0" y="0"/>
          <a:ext cx="0" cy="0"/>
          <a:chOff x="0" y="0"/>
          <a:chExt cx="0" cy="0"/>
        </a:xfrm>
      </p:grpSpPr>
      <p:pic>
        <p:nvPicPr>
          <p:cNvPr id="193" name="Google Shape;193;p92"/>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194" name="Google Shape;194;p92"/>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5" name="Google Shape;195;p92"/>
          <p:cNvSpPr txBox="1">
            <a:spLocks noGrp="1"/>
          </p:cNvSpPr>
          <p:nvPr>
            <p:ph type="body" idx="2"/>
          </p:nvPr>
        </p:nvSpPr>
        <p:spPr>
          <a:xfrm>
            <a:off x="362081" y="1230284"/>
            <a:ext cx="11450304" cy="502386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2_Title and text 01">
  <p:cSld name="2_Title and text 01">
    <p:spTree>
      <p:nvGrpSpPr>
        <p:cNvPr id="1" name="Shape 196"/>
        <p:cNvGrpSpPr/>
        <p:nvPr/>
      </p:nvGrpSpPr>
      <p:grpSpPr>
        <a:xfrm>
          <a:off x="0" y="0"/>
          <a:ext cx="0" cy="0"/>
          <a:chOff x="0" y="0"/>
          <a:chExt cx="0" cy="0"/>
        </a:xfrm>
      </p:grpSpPr>
      <p:pic>
        <p:nvPicPr>
          <p:cNvPr id="197" name="Google Shape;197;p93"/>
          <p:cNvPicPr preferRelativeResize="0"/>
          <p:nvPr/>
        </p:nvPicPr>
        <p:blipFill rotWithShape="1">
          <a:blip r:embed="rId2">
            <a:alphaModFix/>
          </a:blip>
          <a:srcRect/>
          <a:stretch/>
        </p:blipFill>
        <p:spPr>
          <a:xfrm>
            <a:off x="0" y="0"/>
            <a:ext cx="12191999" cy="6857998"/>
          </a:xfrm>
          <a:prstGeom prst="rect">
            <a:avLst/>
          </a:prstGeom>
          <a:noFill/>
          <a:ln>
            <a:noFill/>
          </a:ln>
        </p:spPr>
      </p:pic>
      <p:sp>
        <p:nvSpPr>
          <p:cNvPr id="198" name="Google Shape;198;p93"/>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9" name="Google Shape;199;p93"/>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Image 01">
  <p:cSld name="Title and Image 01">
    <p:spTree>
      <p:nvGrpSpPr>
        <p:cNvPr id="1" name="Shape 200"/>
        <p:cNvGrpSpPr/>
        <p:nvPr/>
      </p:nvGrpSpPr>
      <p:grpSpPr>
        <a:xfrm>
          <a:off x="0" y="0"/>
          <a:ext cx="0" cy="0"/>
          <a:chOff x="0" y="0"/>
          <a:chExt cx="0" cy="0"/>
        </a:xfrm>
      </p:grpSpPr>
      <p:pic>
        <p:nvPicPr>
          <p:cNvPr id="201" name="Google Shape;201;p94"/>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02" name="Google Shape;202;p94"/>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3" name="Google Shape;203;p94"/>
          <p:cNvSpPr>
            <a:spLocks noGrp="1"/>
          </p:cNvSpPr>
          <p:nvPr>
            <p:ph type="pic" idx="2"/>
          </p:nvPr>
        </p:nvSpPr>
        <p:spPr>
          <a:xfrm>
            <a:off x="362081" y="1180408"/>
            <a:ext cx="11450304" cy="4987480"/>
          </a:xfrm>
          <a:prstGeom prst="rect">
            <a:avLst/>
          </a:prstGeom>
          <a:noFill/>
          <a:ln>
            <a:no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204"/>
        <p:cNvGrpSpPr/>
        <p:nvPr/>
      </p:nvGrpSpPr>
      <p:grpSpPr>
        <a:xfrm>
          <a:off x="0" y="0"/>
          <a:ext cx="0" cy="0"/>
          <a:chOff x="0" y="0"/>
          <a:chExt cx="0" cy="0"/>
        </a:xfrm>
      </p:grpSpPr>
      <p:pic>
        <p:nvPicPr>
          <p:cNvPr id="205" name="Google Shape;205;p95"/>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06" name="Google Shape;206;p95"/>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7" name="Google Shape;207;p95"/>
          <p:cNvSpPr txBox="1">
            <a:spLocks noGrp="1"/>
          </p:cNvSpPr>
          <p:nvPr>
            <p:ph type="body" idx="2"/>
          </p:nvPr>
        </p:nvSpPr>
        <p:spPr>
          <a:xfrm>
            <a:off x="362081" y="1116135"/>
            <a:ext cx="5383573"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8" name="Google Shape;208;p95"/>
          <p:cNvSpPr txBox="1">
            <a:spLocks noGrp="1"/>
          </p:cNvSpPr>
          <p:nvPr>
            <p:ph type="body" idx="3"/>
          </p:nvPr>
        </p:nvSpPr>
        <p:spPr>
          <a:xfrm>
            <a:off x="6071563" y="1116135"/>
            <a:ext cx="5740822"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Image and text">
  <p:cSld name="Image and text">
    <p:spTree>
      <p:nvGrpSpPr>
        <p:cNvPr id="1" name="Shape 209"/>
        <p:cNvGrpSpPr/>
        <p:nvPr/>
      </p:nvGrpSpPr>
      <p:grpSpPr>
        <a:xfrm>
          <a:off x="0" y="0"/>
          <a:ext cx="0" cy="0"/>
          <a:chOff x="0" y="0"/>
          <a:chExt cx="0" cy="0"/>
        </a:xfrm>
      </p:grpSpPr>
      <p:pic>
        <p:nvPicPr>
          <p:cNvPr id="210" name="Google Shape;210;p96" descr="Uma imagem com símbolo, Gráficos, design&#10;&#10;Os conteúdos gerados por IA poderão estar incorretos."/>
          <p:cNvPicPr preferRelativeResize="0"/>
          <p:nvPr/>
        </p:nvPicPr>
        <p:blipFill rotWithShape="1">
          <a:blip r:embed="rId2">
            <a:alphaModFix/>
          </a:blip>
          <a:srcRect/>
          <a:stretch/>
        </p:blipFill>
        <p:spPr>
          <a:xfrm>
            <a:off x="-858" y="495005"/>
            <a:ext cx="12192000" cy="6858000"/>
          </a:xfrm>
          <a:prstGeom prst="rect">
            <a:avLst/>
          </a:prstGeom>
          <a:noFill/>
          <a:ln>
            <a:noFill/>
          </a:ln>
        </p:spPr>
      </p:pic>
      <p:sp>
        <p:nvSpPr>
          <p:cNvPr id="211" name="Google Shape;211;p96"/>
          <p:cNvSpPr txBox="1">
            <a:spLocks noGrp="1"/>
          </p:cNvSpPr>
          <p:nvPr>
            <p:ph type="body" idx="1"/>
          </p:nvPr>
        </p:nvSpPr>
        <p:spPr>
          <a:xfrm>
            <a:off x="4946073" y="253012"/>
            <a:ext cx="6866312"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2" name="Google Shape;212;p96"/>
          <p:cNvSpPr txBox="1">
            <a:spLocks noGrp="1"/>
          </p:cNvSpPr>
          <p:nvPr>
            <p:ph type="body" idx="2"/>
          </p:nvPr>
        </p:nvSpPr>
        <p:spPr>
          <a:xfrm>
            <a:off x="4946073" y="1116135"/>
            <a:ext cx="6866312" cy="35722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3" name="Google Shape;213;p96"/>
          <p:cNvSpPr>
            <a:spLocks noGrp="1"/>
          </p:cNvSpPr>
          <p:nvPr>
            <p:ph type="pic" idx="3"/>
          </p:nvPr>
        </p:nvSpPr>
        <p:spPr>
          <a:xfrm>
            <a:off x="858" y="-33250"/>
            <a:ext cx="4567367" cy="6924502"/>
          </a:xfrm>
          <a:prstGeom prst="rect">
            <a:avLst/>
          </a:prstGeom>
          <a:noFill/>
          <a:ln>
            <a:no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ig title and text 01">
  <p:cSld name="Big title and text 01">
    <p:spTree>
      <p:nvGrpSpPr>
        <p:cNvPr id="1" name="Shape 214"/>
        <p:cNvGrpSpPr/>
        <p:nvPr/>
      </p:nvGrpSpPr>
      <p:grpSpPr>
        <a:xfrm>
          <a:off x="0" y="0"/>
          <a:ext cx="0" cy="0"/>
          <a:chOff x="0" y="0"/>
          <a:chExt cx="0" cy="0"/>
        </a:xfrm>
      </p:grpSpPr>
      <p:pic>
        <p:nvPicPr>
          <p:cNvPr id="215" name="Google Shape;215;p97" descr="Uma imagem com símbolo, Gráficos, logótip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216" name="Google Shape;216;p97" descr="Uma imagem com captura de ecrã, Gráficos, design gráfico, escuridão&#10;&#10;Os conteúdos gerados por IA poderão estar incorretos."/>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17" name="Google Shape;217;p97"/>
          <p:cNvSpPr txBox="1">
            <a:spLocks noGrp="1"/>
          </p:cNvSpPr>
          <p:nvPr>
            <p:ph type="body" idx="1"/>
          </p:nvPr>
        </p:nvSpPr>
        <p:spPr>
          <a:xfrm>
            <a:off x="415637" y="352764"/>
            <a:ext cx="4141495" cy="18362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8" name="Google Shape;218;p97"/>
          <p:cNvSpPr txBox="1">
            <a:spLocks noGrp="1"/>
          </p:cNvSpPr>
          <p:nvPr>
            <p:ph type="body" idx="2"/>
          </p:nvPr>
        </p:nvSpPr>
        <p:spPr>
          <a:xfrm>
            <a:off x="5777345" y="1136073"/>
            <a:ext cx="6035039" cy="53312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ext Slide 01">
  <p:cSld name="Text Slide 01">
    <p:spTree>
      <p:nvGrpSpPr>
        <p:cNvPr id="1" name="Shape 219"/>
        <p:cNvGrpSpPr/>
        <p:nvPr/>
      </p:nvGrpSpPr>
      <p:grpSpPr>
        <a:xfrm>
          <a:off x="0" y="0"/>
          <a:ext cx="0" cy="0"/>
          <a:chOff x="0" y="0"/>
          <a:chExt cx="0" cy="0"/>
        </a:xfrm>
      </p:grpSpPr>
      <p:sp>
        <p:nvSpPr>
          <p:cNvPr id="220" name="Google Shape;220;p98"/>
          <p:cNvSpPr/>
          <p:nvPr/>
        </p:nvSpPr>
        <p:spPr>
          <a:xfrm>
            <a:off x="6388806" y="0"/>
            <a:ext cx="5803193"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21" name="Google Shape;221;p98"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22" name="Google Shape;222;p98"/>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3" name="Google Shape;223;p98"/>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4" name="Google Shape;224;p98"/>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225"/>
        <p:cNvGrpSpPr/>
        <p:nvPr/>
      </p:nvGrpSpPr>
      <p:grpSpPr>
        <a:xfrm>
          <a:off x="0" y="0"/>
          <a:ext cx="0" cy="0"/>
          <a:chOff x="0" y="0"/>
          <a:chExt cx="0" cy="0"/>
        </a:xfrm>
      </p:grpSpPr>
      <p:sp>
        <p:nvSpPr>
          <p:cNvPr id="226" name="Google Shape;226;p99"/>
          <p:cNvSpPr/>
          <p:nvPr/>
        </p:nvSpPr>
        <p:spPr>
          <a:xfrm>
            <a:off x="6388806" y="0"/>
            <a:ext cx="5803193"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27" name="Google Shape;227;p99" descr="Uma imagem com captura de ecrã, preto, escuridão, Gráficos&#10;&#10;Os conteúdos gerados por IA poderão estar incorretos."/>
          <p:cNvPicPr preferRelativeResize="0"/>
          <p:nvPr/>
        </p:nvPicPr>
        <p:blipFill rotWithShape="1">
          <a:blip r:embed="rId2">
            <a:alphaModFix/>
          </a:blip>
          <a:srcRect/>
          <a:stretch/>
        </p:blipFill>
        <p:spPr>
          <a:xfrm>
            <a:off x="-1" y="0"/>
            <a:ext cx="12192000" cy="6858000"/>
          </a:xfrm>
          <a:prstGeom prst="rect">
            <a:avLst/>
          </a:prstGeom>
          <a:noFill/>
          <a:ln>
            <a:noFill/>
          </a:ln>
        </p:spPr>
      </p:pic>
      <p:sp>
        <p:nvSpPr>
          <p:cNvPr id="228" name="Google Shape;228;p99"/>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9" name="Google Shape;229;p99"/>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0" name="Google Shape;230;p99"/>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231"/>
        <p:cNvGrpSpPr/>
        <p:nvPr/>
      </p:nvGrpSpPr>
      <p:grpSpPr>
        <a:xfrm>
          <a:off x="0" y="0"/>
          <a:ext cx="0" cy="0"/>
          <a:chOff x="0" y="0"/>
          <a:chExt cx="0" cy="0"/>
        </a:xfrm>
      </p:grpSpPr>
      <p:sp>
        <p:nvSpPr>
          <p:cNvPr id="232" name="Google Shape;232;p100"/>
          <p:cNvSpPr/>
          <p:nvPr/>
        </p:nvSpPr>
        <p:spPr>
          <a:xfrm>
            <a:off x="6388806" y="0"/>
            <a:ext cx="5803193" cy="6858000"/>
          </a:xfrm>
          <a:prstGeom prst="rect">
            <a:avLst/>
          </a:prstGeom>
          <a:solidFill>
            <a:srgbClr val="E64424"/>
          </a:solidFill>
          <a:ln w="12700" cap="flat" cmpd="sng">
            <a:solidFill>
              <a:srgbClr val="A47BB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33" name="Google Shape;233;p100"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34" name="Google Shape;234;p100"/>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5" name="Google Shape;235;p100"/>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6" name="Google Shape;236;p100"/>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Content Image Slide 01">
  <p:cSld name="Content Image Slide 01">
    <p:spTree>
      <p:nvGrpSpPr>
        <p:cNvPr id="1" name="Shape 237"/>
        <p:cNvGrpSpPr/>
        <p:nvPr/>
      </p:nvGrpSpPr>
      <p:grpSpPr>
        <a:xfrm>
          <a:off x="0" y="0"/>
          <a:ext cx="0" cy="0"/>
          <a:chOff x="0" y="0"/>
          <a:chExt cx="0" cy="0"/>
        </a:xfrm>
      </p:grpSpPr>
      <p:sp>
        <p:nvSpPr>
          <p:cNvPr id="238" name="Google Shape;238;p101"/>
          <p:cNvSpPr/>
          <p:nvPr/>
        </p:nvSpPr>
        <p:spPr>
          <a:xfrm>
            <a:off x="9293629" y="0"/>
            <a:ext cx="289837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39" name="Google Shape;239;p101"/>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0" name="Google Shape;240;p101"/>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1" name="Google Shape;241;p101"/>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Content Image Slide 02">
  <p:cSld name="Content Image Slide 02">
    <p:spTree>
      <p:nvGrpSpPr>
        <p:cNvPr id="1" name="Shape 242"/>
        <p:cNvGrpSpPr/>
        <p:nvPr/>
      </p:nvGrpSpPr>
      <p:grpSpPr>
        <a:xfrm>
          <a:off x="0" y="0"/>
          <a:ext cx="0" cy="0"/>
          <a:chOff x="0" y="0"/>
          <a:chExt cx="0" cy="0"/>
        </a:xfrm>
      </p:grpSpPr>
      <p:sp>
        <p:nvSpPr>
          <p:cNvPr id="243" name="Google Shape;243;p102"/>
          <p:cNvSpPr/>
          <p:nvPr/>
        </p:nvSpPr>
        <p:spPr>
          <a:xfrm>
            <a:off x="9293629" y="0"/>
            <a:ext cx="289837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44" name="Google Shape;244;p102"/>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5" name="Google Shape;245;p102"/>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6" name="Google Shape;246;p102"/>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Content Image Slide 03">
  <p:cSld name="Content Image Slide 03">
    <p:spTree>
      <p:nvGrpSpPr>
        <p:cNvPr id="1" name="Shape 247"/>
        <p:cNvGrpSpPr/>
        <p:nvPr/>
      </p:nvGrpSpPr>
      <p:grpSpPr>
        <a:xfrm>
          <a:off x="0" y="0"/>
          <a:ext cx="0" cy="0"/>
          <a:chOff x="0" y="0"/>
          <a:chExt cx="0" cy="0"/>
        </a:xfrm>
      </p:grpSpPr>
      <p:sp>
        <p:nvSpPr>
          <p:cNvPr id="248" name="Google Shape;248;p103"/>
          <p:cNvSpPr/>
          <p:nvPr/>
        </p:nvSpPr>
        <p:spPr>
          <a:xfrm>
            <a:off x="9293629" y="0"/>
            <a:ext cx="2898370" cy="6858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49" name="Google Shape;249;p103"/>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0" name="Google Shape;250;p103"/>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1" name="Google Shape;251;p103"/>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3 topics Image Slide 01">
  <p:cSld name="3 topics Image Slide 01">
    <p:spTree>
      <p:nvGrpSpPr>
        <p:cNvPr id="1" name="Shape 252"/>
        <p:cNvGrpSpPr/>
        <p:nvPr/>
      </p:nvGrpSpPr>
      <p:grpSpPr>
        <a:xfrm>
          <a:off x="0" y="0"/>
          <a:ext cx="0" cy="0"/>
          <a:chOff x="0" y="0"/>
          <a:chExt cx="0" cy="0"/>
        </a:xfrm>
      </p:grpSpPr>
      <p:pic>
        <p:nvPicPr>
          <p:cNvPr id="253" name="Google Shape;253;p104"/>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54" name="Google Shape;254;p104"/>
          <p:cNvSpPr txBox="1">
            <a:spLocks noGrp="1"/>
          </p:cNvSpPr>
          <p:nvPr>
            <p:ph type="body" idx="1"/>
          </p:nvPr>
        </p:nvSpPr>
        <p:spPr>
          <a:xfrm>
            <a:off x="727841" y="1661775"/>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5" name="Google Shape;255;p104"/>
          <p:cNvSpPr txBox="1">
            <a:spLocks noGrp="1"/>
          </p:cNvSpPr>
          <p:nvPr>
            <p:ph type="body" idx="2"/>
          </p:nvPr>
        </p:nvSpPr>
        <p:spPr>
          <a:xfrm>
            <a:off x="727841" y="1102129"/>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1800"/>
              <a:buFont typeface="Arial"/>
              <a:buNone/>
              <a:defRPr sz="1800" b="1" i="0" u="none" strike="noStrike" cap="none">
                <a:solidFill>
                  <a:srgbClr val="E280AC"/>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6" name="Google Shape;256;p104"/>
          <p:cNvSpPr/>
          <p:nvPr/>
        </p:nvSpPr>
        <p:spPr>
          <a:xfrm>
            <a:off x="362081" y="1102129"/>
            <a:ext cx="45719" cy="1617123"/>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57" name="Google Shape;257;p104"/>
          <p:cNvSpPr/>
          <p:nvPr/>
        </p:nvSpPr>
        <p:spPr>
          <a:xfrm>
            <a:off x="362081" y="2963685"/>
            <a:ext cx="45719" cy="1617123"/>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58" name="Google Shape;258;p104"/>
          <p:cNvSpPr/>
          <p:nvPr/>
        </p:nvSpPr>
        <p:spPr>
          <a:xfrm>
            <a:off x="362081" y="4825241"/>
            <a:ext cx="45719" cy="1617123"/>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59" name="Google Shape;259;p104"/>
          <p:cNvSpPr>
            <a:spLocks noGrp="1"/>
          </p:cNvSpPr>
          <p:nvPr>
            <p:ph type="pic" idx="3"/>
          </p:nvPr>
        </p:nvSpPr>
        <p:spPr>
          <a:xfrm>
            <a:off x="8021782" y="1260764"/>
            <a:ext cx="4170218" cy="5597236"/>
          </a:xfrm>
          <a:prstGeom prst="rect">
            <a:avLst/>
          </a:prstGeom>
          <a:noFill/>
          <a:ln>
            <a:noFill/>
          </a:ln>
        </p:spPr>
      </p:sp>
      <p:sp>
        <p:nvSpPr>
          <p:cNvPr id="260" name="Google Shape;260;p104"/>
          <p:cNvSpPr txBox="1">
            <a:spLocks noGrp="1"/>
          </p:cNvSpPr>
          <p:nvPr>
            <p:ph type="body" idx="4"/>
          </p:nvPr>
        </p:nvSpPr>
        <p:spPr>
          <a:xfrm>
            <a:off x="362082" y="253012"/>
            <a:ext cx="9059010"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1" name="Google Shape;261;p104"/>
          <p:cNvSpPr txBox="1">
            <a:spLocks noGrp="1"/>
          </p:cNvSpPr>
          <p:nvPr>
            <p:ph type="body" idx="5"/>
          </p:nvPr>
        </p:nvSpPr>
        <p:spPr>
          <a:xfrm>
            <a:off x="727841" y="3523331"/>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2" name="Google Shape;262;p104"/>
          <p:cNvSpPr txBox="1">
            <a:spLocks noGrp="1"/>
          </p:cNvSpPr>
          <p:nvPr>
            <p:ph type="body" idx="6"/>
          </p:nvPr>
        </p:nvSpPr>
        <p:spPr>
          <a:xfrm>
            <a:off x="727841" y="2963685"/>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1800"/>
              <a:buFont typeface="Arial"/>
              <a:buNone/>
              <a:defRPr sz="1800" b="1" i="0" u="none" strike="noStrike" cap="none">
                <a:solidFill>
                  <a:srgbClr val="E9542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3" name="Google Shape;263;p104"/>
          <p:cNvSpPr txBox="1">
            <a:spLocks noGrp="1"/>
          </p:cNvSpPr>
          <p:nvPr>
            <p:ph type="body" idx="7"/>
          </p:nvPr>
        </p:nvSpPr>
        <p:spPr>
          <a:xfrm>
            <a:off x="727841" y="5384887"/>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4" name="Google Shape;264;p104"/>
          <p:cNvSpPr txBox="1">
            <a:spLocks noGrp="1"/>
          </p:cNvSpPr>
          <p:nvPr>
            <p:ph type="body" idx="8"/>
          </p:nvPr>
        </p:nvSpPr>
        <p:spPr>
          <a:xfrm>
            <a:off x="727841" y="4825241"/>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1800"/>
              <a:buFont typeface="Arial"/>
              <a:buNone/>
              <a:defRPr sz="18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ackground Title">
  <p:cSld name="Background Title">
    <p:spTree>
      <p:nvGrpSpPr>
        <p:cNvPr id="1" name="Shape 265"/>
        <p:cNvGrpSpPr/>
        <p:nvPr/>
      </p:nvGrpSpPr>
      <p:grpSpPr>
        <a:xfrm>
          <a:off x="0" y="0"/>
          <a:ext cx="0" cy="0"/>
          <a:chOff x="0" y="0"/>
          <a:chExt cx="0" cy="0"/>
        </a:xfrm>
      </p:grpSpPr>
      <p:pic>
        <p:nvPicPr>
          <p:cNvPr id="266" name="Google Shape;266;p105" descr="Uma imagem com captura de ecrã, Gráficos, text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67" name="Google Shape;267;p105"/>
          <p:cNvSpPr txBox="1">
            <a:spLocks noGrp="1"/>
          </p:cNvSpPr>
          <p:nvPr>
            <p:ph type="body" idx="1"/>
          </p:nvPr>
        </p:nvSpPr>
        <p:spPr>
          <a:xfrm>
            <a:off x="362081" y="253012"/>
            <a:ext cx="9599337"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8" name="Google Shape;268;p105"/>
          <p:cNvSpPr txBox="1">
            <a:spLocks noGrp="1"/>
          </p:cNvSpPr>
          <p:nvPr>
            <p:ph type="body" idx="2"/>
          </p:nvPr>
        </p:nvSpPr>
        <p:spPr>
          <a:xfrm>
            <a:off x="482137" y="2651760"/>
            <a:ext cx="11330247" cy="38155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End Slide">
  <p:cSld name="End Slide">
    <p:spTree>
      <p:nvGrpSpPr>
        <p:cNvPr id="1" name="Shape 269"/>
        <p:cNvGrpSpPr/>
        <p:nvPr/>
      </p:nvGrpSpPr>
      <p:grpSpPr>
        <a:xfrm>
          <a:off x="0" y="0"/>
          <a:ext cx="0" cy="0"/>
          <a:chOff x="0" y="0"/>
          <a:chExt cx="0" cy="0"/>
        </a:xfrm>
      </p:grpSpPr>
      <p:pic>
        <p:nvPicPr>
          <p:cNvPr id="270" name="Google Shape;270;p106" descr="Uma imagem com texto, captura de ecrã, Gráficos,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71" name="Google Shape;271;p106"/>
          <p:cNvSpPr txBox="1">
            <a:spLocks noGrp="1"/>
          </p:cNvSpPr>
          <p:nvPr>
            <p:ph type="body" idx="1"/>
          </p:nvPr>
        </p:nvSpPr>
        <p:spPr>
          <a:xfrm>
            <a:off x="7135092" y="1689579"/>
            <a:ext cx="4705003" cy="79038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E64424"/>
              </a:buClr>
              <a:buSzPts val="6100"/>
              <a:buFont typeface="Arial"/>
              <a:buNone/>
              <a:defRPr sz="61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2" name="Google Shape;272;p106"/>
          <p:cNvSpPr txBox="1">
            <a:spLocks noGrp="1"/>
          </p:cNvSpPr>
          <p:nvPr>
            <p:ph type="body" idx="2"/>
          </p:nvPr>
        </p:nvSpPr>
        <p:spPr>
          <a:xfrm>
            <a:off x="7135093" y="2978727"/>
            <a:ext cx="4705002" cy="30902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600"/>
              <a:buFont typeface="Arial"/>
              <a:buNone/>
              <a:defRPr sz="16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73" name="Google Shape;273;p106"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text 01">
  <p:cSld name="3_Title and text 01">
    <p:spTree>
      <p:nvGrpSpPr>
        <p:cNvPr id="1" name="Shape 274"/>
        <p:cNvGrpSpPr/>
        <p:nvPr/>
      </p:nvGrpSpPr>
      <p:grpSpPr>
        <a:xfrm>
          <a:off x="0" y="0"/>
          <a:ext cx="0" cy="0"/>
          <a:chOff x="0" y="0"/>
          <a:chExt cx="0" cy="0"/>
        </a:xfrm>
      </p:grpSpPr>
      <p:pic>
        <p:nvPicPr>
          <p:cNvPr id="275" name="Google Shape;275;p10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76" name="Google Shape;276;p10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7" name="Google Shape;277;p10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theme" Target="../theme/theme2.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6"/>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 id="2147483692" r:id="rId18"/>
    <p:sldLayoutId id="2147483693" r:id="rId19"/>
    <p:sldLayoutId id="2147483694" r:id="rId20"/>
    <p:sldLayoutId id="2147483695" r:id="rId21"/>
    <p:sldLayoutId id="2147483696" r:id="rId22"/>
    <p:sldLayoutId id="2147483697" r:id="rId23"/>
    <p:sldLayoutId id="2147483698" r:id="rId24"/>
    <p:sldLayoutId id="2147483699" r:id="rId25"/>
    <p:sldLayoutId id="2147483700" r:id="rId26"/>
    <p:sldLayoutId id="2147483701" r:id="rId2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29.png"/><Relationship Id="rId4" Type="http://schemas.openxmlformats.org/officeDocument/2006/relationships/hyperlink" Target="https://www.mindtools.com/an0fzpz/the-grow-model-of-coaching-and-mentoring"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ca.indeed.com/career-advice/interviewing/star-interview-method" TargetMode="External"/><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24.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hyperlink" Target="https://www.ccl.org/articles/leading-effectively-articles/closing-the-gap-between-intent-vs-impact-sbii/" TargetMode="External"/><Relationship Id="rId2" Type="http://schemas.openxmlformats.org/officeDocument/2006/relationships/notesSlide" Target="../notesSlides/notesSlide26.xml"/><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image" Target="../media/image31.jp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44.png"/><Relationship Id="rId7" Type="http://schemas.openxmlformats.org/officeDocument/2006/relationships/image" Target="../media/image47.png"/><Relationship Id="rId2" Type="http://schemas.openxmlformats.org/officeDocument/2006/relationships/notesSlide" Target="../notesSlides/notesSlide31.xml"/><Relationship Id="rId1" Type="http://schemas.openxmlformats.org/officeDocument/2006/relationships/slideLayout" Target="../slideLayouts/slideLayout8.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2.xml"/><Relationship Id="rId1" Type="http://schemas.openxmlformats.org/officeDocument/2006/relationships/slideLayout" Target="../slideLayouts/slideLayout13.xml"/><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hyperlink" Target="https://guider-ai.com/blog/types-of-mentoring/" TargetMode="External"/><Relationship Id="rId3" Type="http://schemas.openxmlformats.org/officeDocument/2006/relationships/hyperlink" Target="https://when.org.gr/wp-content/uploads/2025/01/GR_Be-My-Help-Handbook.pdf" TargetMode="External"/><Relationship Id="rId7" Type="http://schemas.openxmlformats.org/officeDocument/2006/relationships/hyperlink" Target="https://www.ppd.admin.cam.ac.uk/files/mentoring_guide_2020_v3.pdf" TargetMode="External"/><Relationship Id="rId2" Type="http://schemas.openxmlformats.org/officeDocument/2006/relationships/notesSlide" Target="../notesSlides/notesSlide34.xml"/><Relationship Id="rId1" Type="http://schemas.openxmlformats.org/officeDocument/2006/relationships/slideLayout" Target="../slideLayouts/slideLayout14.xml"/><Relationship Id="rId6" Type="http://schemas.openxmlformats.org/officeDocument/2006/relationships/hyperlink" Target="https://mentoring.when.org.gr/faq/mentoring-in-general" TargetMode="External"/><Relationship Id="rId5" Type="http://schemas.openxmlformats.org/officeDocument/2006/relationships/hyperlink" Target="https://mentoring.when.org.gr/faq/for-mentees" TargetMode="External"/><Relationship Id="rId4" Type="http://schemas.openxmlformats.org/officeDocument/2006/relationships/hyperlink" Target="https://mentoring.when.org.gr/faq/for-mentors" TargetMode="External"/><Relationship Id="rId9" Type="http://schemas.openxmlformats.org/officeDocument/2006/relationships/hyperlink" Target="https://www.togetherplatform.com/handbook/mentor"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www.mentorink.com/blog/gallup-clifton-strengths-strengthsfinder-a-complete-guide/#:~:text=Improved%20Career%20and%20Personal%20Development%20By%20aligning,more%20effective%20for%20long%2Dterm%20growth%20and%20happiness" TargetMode="External"/><Relationship Id="rId3" Type="http://schemas.openxmlformats.org/officeDocument/2006/relationships/hyperlink" Target="https://www.stockton.ac.uk/media/3545/the-soler-model-script.pdf" TargetMode="External"/><Relationship Id="rId7" Type="http://schemas.openxmlformats.org/officeDocument/2006/relationships/hyperlink" Target="https://positivepsychology.com/appreciative-inquiry" TargetMode="External"/><Relationship Id="rId2" Type="http://schemas.openxmlformats.org/officeDocument/2006/relationships/notesSlide" Target="../notesSlides/notesSlide35.xml"/><Relationship Id="rId1" Type="http://schemas.openxmlformats.org/officeDocument/2006/relationships/slideLayout" Target="../slideLayouts/slideLayout14.xml"/><Relationship Id="rId6" Type="http://schemas.openxmlformats.org/officeDocument/2006/relationships/hyperlink" Target="https://www.mindtools.com/an0fzpz/the-grow-model-of-coaching-and-mentoring" TargetMode="External"/><Relationship Id="rId5" Type="http://schemas.openxmlformats.org/officeDocument/2006/relationships/hyperlink" Target="https://untools.co/ladder-of-inference/" TargetMode="External"/><Relationship Id="rId4" Type="http://schemas.openxmlformats.org/officeDocument/2006/relationships/hyperlink" Target="https://colinjamesmethod.com/what-is-reflective-listening/"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ca.indeed.com/career-advice/interviewing/star-interview-method" TargetMode="External"/><Relationship Id="rId7" Type="http://schemas.openxmlformats.org/officeDocument/2006/relationships/hyperlink" Target="https://www.nlp-techniques.org/what-is-nlp/nlp-planning/nlp-feedforward/" TargetMode="External"/><Relationship Id="rId2" Type="http://schemas.openxmlformats.org/officeDocument/2006/relationships/notesSlide" Target="../notesSlides/notesSlide36.xml"/><Relationship Id="rId1" Type="http://schemas.openxmlformats.org/officeDocument/2006/relationships/slideLayout" Target="../slideLayouts/slideLayout14.xml"/><Relationship Id="rId6" Type="http://schemas.openxmlformats.org/officeDocument/2006/relationships/hyperlink" Target="https://www.ccl.org/articles/leading-effectively-articles/closing-the-gap-between-intent-vs-impact-sbii/" TargetMode="External"/><Relationship Id="rId5" Type="http://schemas.openxmlformats.org/officeDocument/2006/relationships/hyperlink" Target="https://nordicnlp.com/2025/02/27/the-power-of-metaphors-in-coaching/" TargetMode="External"/><Relationship Id="rId4" Type="http://schemas.openxmlformats.org/officeDocument/2006/relationships/hyperlink" Target="https://writingcooperative.com/3-storytelling-frameworks-i-am-using-to-transform-my-content-writing-8433c83ce87e"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bramlettpartners.com/blog/radical-candor-care-personally-challenge-directly" TargetMode="External"/><Relationship Id="rId2" Type="http://schemas.openxmlformats.org/officeDocument/2006/relationships/notesSlide" Target="../notesSlides/notesSlide37.xml"/><Relationship Id="rId1" Type="http://schemas.openxmlformats.org/officeDocument/2006/relationships/slideLayout" Target="../slideLayouts/slideLayout14.xml"/><Relationship Id="rId4" Type="http://schemas.openxmlformats.org/officeDocument/2006/relationships/hyperlink" Target="https://www.tsw.co.uk/blog/leadership-and-management/daniel-goleman-emotional-intelligence/"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1"/>
          <p:cNvSpPr txBox="1">
            <a:spLocks noGrp="1"/>
          </p:cNvSpPr>
          <p:nvPr>
            <p:ph type="body" idx="1"/>
          </p:nvPr>
        </p:nvSpPr>
        <p:spPr>
          <a:xfrm>
            <a:off x="432250" y="2989747"/>
            <a:ext cx="4838400" cy="610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3200"/>
              <a:buNone/>
            </a:pPr>
            <a:r>
              <a:rPr lang="pt-PT">
                <a:latin typeface="Calibri"/>
                <a:ea typeface="Calibri"/>
                <a:cs typeface="Calibri"/>
                <a:sym typeface="Calibri"/>
              </a:rPr>
              <a:t>Ενότητα 5:</a:t>
            </a:r>
            <a:endParaRPr/>
          </a:p>
          <a:p>
            <a:pPr marL="0" lvl="0" indent="0" algn="l" rtl="0">
              <a:lnSpc>
                <a:spcPct val="90000"/>
              </a:lnSpc>
              <a:spcBef>
                <a:spcPts val="1000"/>
              </a:spcBef>
              <a:spcAft>
                <a:spcPts val="0"/>
              </a:spcAft>
              <a:buSzPts val="3200"/>
              <a:buNone/>
            </a:pPr>
            <a:r>
              <a:rPr lang="pt-PT">
                <a:latin typeface="Calibri"/>
                <a:ea typeface="Calibri"/>
                <a:cs typeface="Calibri"/>
                <a:sym typeface="Calibri"/>
              </a:rPr>
              <a:t>Mentoring</a:t>
            </a:r>
            <a:endParaRPr>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2"/>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E64424"/>
              </a:buClr>
              <a:buSzPts val="3200"/>
              <a:buFont typeface="Arial"/>
              <a:buNone/>
            </a:pPr>
            <a:r>
              <a:rPr lang="pt-PT">
                <a:latin typeface="Calibri"/>
                <a:ea typeface="Calibri"/>
                <a:cs typeface="Calibri"/>
                <a:sym typeface="Calibri"/>
              </a:rPr>
              <a:t>ΕΝΟΤΗΤΑ 5: Mentoring – Ενότητες (1 h 15 min)</a:t>
            </a:r>
            <a:endParaRPr b="0">
              <a:solidFill>
                <a:srgbClr val="000000"/>
              </a:solidFill>
              <a:latin typeface="Calibri"/>
              <a:ea typeface="Calibri"/>
              <a:cs typeface="Calibri"/>
              <a:sym typeface="Calibri"/>
            </a:endParaRPr>
          </a:p>
          <a:p>
            <a:pPr marL="457200" marR="0" lvl="0" indent="-228600" algn="l" rtl="0">
              <a:lnSpc>
                <a:spcPct val="90000"/>
              </a:lnSpc>
              <a:spcBef>
                <a:spcPts val="1000"/>
              </a:spcBef>
              <a:spcAft>
                <a:spcPts val="0"/>
              </a:spcAft>
              <a:buClr>
                <a:srgbClr val="E64424"/>
              </a:buClr>
              <a:buSzPts val="3200"/>
              <a:buFont typeface="Arial"/>
              <a:buNone/>
            </a:pPr>
            <a:endParaRPr/>
          </a:p>
        </p:txBody>
      </p:sp>
      <p:grpSp>
        <p:nvGrpSpPr>
          <p:cNvPr id="288" name="Google Shape;288;p2"/>
          <p:cNvGrpSpPr/>
          <p:nvPr/>
        </p:nvGrpSpPr>
        <p:grpSpPr>
          <a:xfrm>
            <a:off x="739436" y="3439813"/>
            <a:ext cx="4750217" cy="896771"/>
            <a:chOff x="526525" y="1116135"/>
            <a:chExt cx="4750217" cy="896771"/>
          </a:xfrm>
        </p:grpSpPr>
        <p:sp>
          <p:nvSpPr>
            <p:cNvPr id="289" name="Google Shape;289;p2"/>
            <p:cNvSpPr/>
            <p:nvPr/>
          </p:nvSpPr>
          <p:spPr>
            <a:xfrm>
              <a:off x="526528" y="1116135"/>
              <a:ext cx="896771" cy="896771"/>
            </a:xfrm>
            <a:prstGeom prst="roundRect">
              <a:avLst>
                <a:gd name="adj" fmla="val 16667"/>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90" name="Google Shape;290;p2"/>
            <p:cNvSpPr/>
            <p:nvPr/>
          </p:nvSpPr>
          <p:spPr>
            <a:xfrm>
              <a:off x="526525" y="1116135"/>
              <a:ext cx="4750217" cy="896771"/>
            </a:xfrm>
            <a:prstGeom prst="roundRect">
              <a:avLst>
                <a:gd name="adj" fmla="val 16667"/>
              </a:avLst>
            </a:prstGeom>
            <a:noFill/>
            <a:ln w="9525" cap="flat" cmpd="sng">
              <a:solidFill>
                <a:srgbClr val="E9542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91" name="Google Shape;291;p2"/>
            <p:cNvSpPr txBox="1"/>
            <p:nvPr/>
          </p:nvSpPr>
          <p:spPr>
            <a:xfrm>
              <a:off x="1542556" y="1260711"/>
              <a:ext cx="3556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1800">
                  <a:latin typeface="Calibri"/>
                  <a:ea typeface="Calibri"/>
                  <a:cs typeface="Calibri"/>
                  <a:sym typeface="Calibri"/>
                </a:rPr>
                <a:t>Πώς να γίνεις αποτελεσματική mentee;</a:t>
              </a:r>
              <a:endParaRPr/>
            </a:p>
          </p:txBody>
        </p:sp>
        <p:sp>
          <p:nvSpPr>
            <p:cNvPr id="292" name="Google Shape;292;p2"/>
            <p:cNvSpPr txBox="1"/>
            <p:nvPr/>
          </p:nvSpPr>
          <p:spPr>
            <a:xfrm>
              <a:off x="658190" y="1236008"/>
              <a:ext cx="633446"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PT" sz="1800" b="1" i="0" u="none" strike="noStrike" cap="none">
                  <a:solidFill>
                    <a:schemeClr val="lt1"/>
                  </a:solidFill>
                  <a:latin typeface="Arial"/>
                  <a:ea typeface="Arial"/>
                  <a:cs typeface="Arial"/>
                  <a:sym typeface="Arial"/>
                </a:rPr>
                <a:t>Unit 5.2 </a:t>
              </a:r>
              <a:endParaRPr/>
            </a:p>
          </p:txBody>
        </p:sp>
      </p:grpSp>
      <p:grpSp>
        <p:nvGrpSpPr>
          <p:cNvPr id="293" name="Google Shape;293;p2"/>
          <p:cNvGrpSpPr/>
          <p:nvPr/>
        </p:nvGrpSpPr>
        <p:grpSpPr>
          <a:xfrm>
            <a:off x="739436" y="1048900"/>
            <a:ext cx="4750217" cy="896771"/>
            <a:chOff x="526525" y="1116135"/>
            <a:chExt cx="4750217" cy="896771"/>
          </a:xfrm>
        </p:grpSpPr>
        <p:sp>
          <p:nvSpPr>
            <p:cNvPr id="294" name="Google Shape;294;p2"/>
            <p:cNvSpPr/>
            <p:nvPr/>
          </p:nvSpPr>
          <p:spPr>
            <a:xfrm>
              <a:off x="526528" y="1116135"/>
              <a:ext cx="896771" cy="896771"/>
            </a:xfrm>
            <a:prstGeom prst="roundRect">
              <a:avLst>
                <a:gd name="adj" fmla="val 16667"/>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95" name="Google Shape;295;p2"/>
            <p:cNvSpPr/>
            <p:nvPr/>
          </p:nvSpPr>
          <p:spPr>
            <a:xfrm>
              <a:off x="526525" y="1116135"/>
              <a:ext cx="4750217" cy="896771"/>
            </a:xfrm>
            <a:prstGeom prst="roundRect">
              <a:avLst>
                <a:gd name="adj" fmla="val 16667"/>
              </a:avLst>
            </a:prstGeom>
            <a:noFill/>
            <a:ln w="9525" cap="flat" cmpd="sng">
              <a:solidFill>
                <a:srgbClr val="E9542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pt-PT" sz="1800" b="0" i="0" u="none" strike="noStrike" cap="none">
                  <a:solidFill>
                    <a:schemeClr val="lt1"/>
                  </a:solidFill>
                  <a:latin typeface="Arial"/>
                  <a:ea typeface="Arial"/>
                  <a:cs typeface="Arial"/>
                  <a:sym typeface="Arial"/>
                </a:rPr>
                <a:t>Indro</a:t>
              </a:r>
              <a:endParaRPr sz="1800" b="0" i="0" u="none" strike="noStrike" cap="none">
                <a:solidFill>
                  <a:schemeClr val="lt1"/>
                </a:solidFill>
                <a:latin typeface="Arial"/>
                <a:ea typeface="Arial"/>
                <a:cs typeface="Arial"/>
                <a:sym typeface="Arial"/>
              </a:endParaRPr>
            </a:p>
          </p:txBody>
        </p:sp>
        <p:sp>
          <p:nvSpPr>
            <p:cNvPr id="296" name="Google Shape;296;p2"/>
            <p:cNvSpPr txBox="1"/>
            <p:nvPr/>
          </p:nvSpPr>
          <p:spPr>
            <a:xfrm>
              <a:off x="1571556" y="1405286"/>
              <a:ext cx="355693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0" i="0" u="none" strike="noStrike" cap="none">
                <a:solidFill>
                  <a:srgbClr val="06080A"/>
                </a:solidFill>
                <a:latin typeface="Arial"/>
                <a:ea typeface="Arial"/>
                <a:cs typeface="Arial"/>
                <a:sym typeface="Arial"/>
              </a:endParaRPr>
            </a:p>
          </p:txBody>
        </p:sp>
        <p:sp>
          <p:nvSpPr>
            <p:cNvPr id="297" name="Google Shape;297;p2"/>
            <p:cNvSpPr txBox="1"/>
            <p:nvPr/>
          </p:nvSpPr>
          <p:spPr>
            <a:xfrm>
              <a:off x="658190" y="1236008"/>
              <a:ext cx="633300" cy="646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PT" sz="1800" b="1" i="0" u="none" strike="noStrike" cap="none">
                  <a:solidFill>
                    <a:schemeClr val="lt1"/>
                  </a:solidFill>
                  <a:latin typeface="Arial"/>
                  <a:ea typeface="Arial"/>
                  <a:cs typeface="Arial"/>
                  <a:sym typeface="Arial"/>
                </a:rPr>
                <a:t>Unit 5.1 </a:t>
              </a:r>
              <a:endParaRPr/>
            </a:p>
          </p:txBody>
        </p:sp>
      </p:grpSp>
      <p:grpSp>
        <p:nvGrpSpPr>
          <p:cNvPr id="298" name="Google Shape;298;p2"/>
          <p:cNvGrpSpPr/>
          <p:nvPr/>
        </p:nvGrpSpPr>
        <p:grpSpPr>
          <a:xfrm>
            <a:off x="6850364" y="1043552"/>
            <a:ext cx="4750217" cy="896771"/>
            <a:chOff x="526525" y="1116135"/>
            <a:chExt cx="4750217" cy="896771"/>
          </a:xfrm>
        </p:grpSpPr>
        <p:sp>
          <p:nvSpPr>
            <p:cNvPr id="299" name="Google Shape;299;p2"/>
            <p:cNvSpPr/>
            <p:nvPr/>
          </p:nvSpPr>
          <p:spPr>
            <a:xfrm>
              <a:off x="526528" y="1116135"/>
              <a:ext cx="896771" cy="896771"/>
            </a:xfrm>
            <a:prstGeom prst="roundRect">
              <a:avLst>
                <a:gd name="adj" fmla="val 16667"/>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00" name="Google Shape;300;p2"/>
            <p:cNvSpPr/>
            <p:nvPr/>
          </p:nvSpPr>
          <p:spPr>
            <a:xfrm>
              <a:off x="526525" y="1116135"/>
              <a:ext cx="4750217" cy="896771"/>
            </a:xfrm>
            <a:prstGeom prst="roundRect">
              <a:avLst>
                <a:gd name="adj" fmla="val 16667"/>
              </a:avLst>
            </a:prstGeom>
            <a:noFill/>
            <a:ln w="9525" cap="flat" cmpd="sng">
              <a:solidFill>
                <a:srgbClr val="E9542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01" name="Google Shape;301;p2"/>
            <p:cNvSpPr txBox="1"/>
            <p:nvPr/>
          </p:nvSpPr>
          <p:spPr>
            <a:xfrm>
              <a:off x="1571556" y="1405286"/>
              <a:ext cx="355693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1800">
                  <a:solidFill>
                    <a:srgbClr val="06080A"/>
                  </a:solidFill>
                  <a:latin typeface="Calibri"/>
                  <a:ea typeface="Calibri"/>
                  <a:cs typeface="Calibri"/>
                  <a:sym typeface="Calibri"/>
                </a:rPr>
                <a:t>Γίνε μεντόρισσα</a:t>
              </a:r>
              <a:endParaRPr sz="1800" i="0" u="none" strike="noStrike" cap="none">
                <a:solidFill>
                  <a:schemeClr val="dk1"/>
                </a:solidFill>
                <a:latin typeface="Calibri"/>
                <a:ea typeface="Calibri"/>
                <a:cs typeface="Calibri"/>
                <a:sym typeface="Calibri"/>
              </a:endParaRPr>
            </a:p>
          </p:txBody>
        </p:sp>
        <p:sp>
          <p:nvSpPr>
            <p:cNvPr id="302" name="Google Shape;302;p2"/>
            <p:cNvSpPr txBox="1"/>
            <p:nvPr/>
          </p:nvSpPr>
          <p:spPr>
            <a:xfrm>
              <a:off x="658190" y="1236008"/>
              <a:ext cx="633446"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PT" sz="1800" b="1" i="0" u="none" strike="noStrike" cap="none">
                  <a:solidFill>
                    <a:schemeClr val="lt1"/>
                  </a:solidFill>
                  <a:latin typeface="Arial"/>
                  <a:ea typeface="Arial"/>
                  <a:cs typeface="Arial"/>
                  <a:sym typeface="Arial"/>
                </a:rPr>
                <a:t>Unit 5.3 </a:t>
              </a:r>
              <a:endParaRPr/>
            </a:p>
          </p:txBody>
        </p:sp>
      </p:grpSp>
      <p:sp>
        <p:nvSpPr>
          <p:cNvPr id="303" name="Google Shape;303;p2"/>
          <p:cNvSpPr txBox="1"/>
          <p:nvPr/>
        </p:nvSpPr>
        <p:spPr>
          <a:xfrm>
            <a:off x="91781" y="2121444"/>
            <a:ext cx="4043100" cy="968700"/>
          </a:xfrm>
          <a:prstGeom prst="rect">
            <a:avLst/>
          </a:prstGeom>
          <a:noFill/>
          <a:ln>
            <a:noFill/>
          </a:ln>
        </p:spPr>
        <p:txBody>
          <a:bodyPr spcFirstLastPara="1" wrap="square" lIns="91425" tIns="45700" rIns="91425" bIns="45700" anchor="t" anchorCtr="0">
            <a:spAutoFit/>
          </a:bodyPr>
          <a:lstStyle/>
          <a:p>
            <a:pPr marL="971550" marR="0" lvl="1" indent="-285750" algn="l" rtl="0">
              <a:lnSpc>
                <a:spcPct val="90000"/>
              </a:lnSpc>
              <a:spcBef>
                <a:spcPts val="0"/>
              </a:spcBef>
              <a:spcAft>
                <a:spcPts val="0"/>
              </a:spcAft>
              <a:buClr>
                <a:srgbClr val="000000"/>
              </a:buClr>
              <a:buSzPts val="1800"/>
              <a:buFont typeface="Noto Sans Symbols"/>
              <a:buChar char="ü"/>
            </a:pPr>
            <a:r>
              <a:rPr lang="pt-PT" sz="1800">
                <a:latin typeface="Calibri"/>
                <a:ea typeface="Calibri"/>
                <a:cs typeface="Calibri"/>
                <a:sym typeface="Calibri"/>
              </a:rPr>
              <a:t>Τι είναι το</a:t>
            </a:r>
            <a:r>
              <a:rPr lang="pt-PT" sz="1800" b="0" i="0" u="none" strike="noStrike" cap="none">
                <a:solidFill>
                  <a:srgbClr val="000000"/>
                </a:solidFill>
                <a:latin typeface="Calibri"/>
                <a:ea typeface="Calibri"/>
                <a:cs typeface="Calibri"/>
                <a:sym typeface="Calibri"/>
              </a:rPr>
              <a:t> mentor</a:t>
            </a:r>
            <a:r>
              <a:rPr lang="pt-PT" sz="1800">
                <a:latin typeface="Calibri"/>
                <a:ea typeface="Calibri"/>
                <a:cs typeface="Calibri"/>
                <a:sym typeface="Calibri"/>
              </a:rPr>
              <a:t>ing;</a:t>
            </a:r>
            <a:endParaRPr/>
          </a:p>
          <a:p>
            <a:pPr marL="971550" marR="0" lvl="1" indent="-285750" algn="l" rtl="0">
              <a:lnSpc>
                <a:spcPct val="90000"/>
              </a:lnSpc>
              <a:spcBef>
                <a:spcPts val="500"/>
              </a:spcBef>
              <a:spcAft>
                <a:spcPts val="0"/>
              </a:spcAft>
              <a:buClr>
                <a:srgbClr val="000000"/>
              </a:buClr>
              <a:buSzPts val="1800"/>
              <a:buFont typeface="Noto Sans Symbols"/>
              <a:buChar char="ü"/>
            </a:pPr>
            <a:r>
              <a:rPr lang="pt-PT" sz="1800">
                <a:latin typeface="Calibri"/>
                <a:ea typeface="Calibri"/>
                <a:cs typeface="Calibri"/>
                <a:sym typeface="Calibri"/>
              </a:rPr>
              <a:t>Οφέλη</a:t>
            </a:r>
            <a:endParaRPr/>
          </a:p>
          <a:p>
            <a:pPr marL="971550" marR="0" lvl="1" indent="-285750" algn="l" rtl="0">
              <a:lnSpc>
                <a:spcPct val="90000"/>
              </a:lnSpc>
              <a:spcBef>
                <a:spcPts val="500"/>
              </a:spcBef>
              <a:spcAft>
                <a:spcPts val="0"/>
              </a:spcAft>
              <a:buClr>
                <a:srgbClr val="000000"/>
              </a:buClr>
              <a:buSzPts val="1800"/>
              <a:buFont typeface="Noto Sans Symbols"/>
              <a:buChar char="ü"/>
            </a:pPr>
            <a:r>
              <a:rPr lang="pt-PT" sz="1800">
                <a:latin typeface="Calibri"/>
                <a:ea typeface="Calibri"/>
                <a:cs typeface="Calibri"/>
                <a:sym typeface="Calibri"/>
              </a:rPr>
              <a:t>Τύποι του</a:t>
            </a:r>
            <a:r>
              <a:rPr lang="pt-PT" sz="1800" b="0" i="0" u="none" strike="noStrike" cap="none">
                <a:solidFill>
                  <a:srgbClr val="000000"/>
                </a:solidFill>
                <a:latin typeface="Calibri"/>
                <a:ea typeface="Calibri"/>
                <a:cs typeface="Calibri"/>
                <a:sym typeface="Calibri"/>
              </a:rPr>
              <a:t> mentor</a:t>
            </a:r>
            <a:r>
              <a:rPr lang="pt-PT" sz="1800">
                <a:latin typeface="Calibri"/>
                <a:ea typeface="Calibri"/>
                <a:cs typeface="Calibri"/>
                <a:sym typeface="Calibri"/>
              </a:rPr>
              <a:t>ing</a:t>
            </a:r>
            <a:endParaRPr sz="1400" b="0" i="0" u="none" strike="noStrike" cap="none">
              <a:solidFill>
                <a:srgbClr val="000000"/>
              </a:solidFill>
              <a:latin typeface="Arial"/>
              <a:ea typeface="Arial"/>
              <a:cs typeface="Arial"/>
              <a:sym typeface="Arial"/>
            </a:endParaRPr>
          </a:p>
        </p:txBody>
      </p:sp>
      <p:sp>
        <p:nvSpPr>
          <p:cNvPr id="304" name="Google Shape;304;p2"/>
          <p:cNvSpPr txBox="1"/>
          <p:nvPr/>
        </p:nvSpPr>
        <p:spPr>
          <a:xfrm>
            <a:off x="1869633" y="1311157"/>
            <a:ext cx="355693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1800">
                <a:latin typeface="Calibri"/>
                <a:ea typeface="Calibri"/>
                <a:cs typeface="Calibri"/>
                <a:sym typeface="Calibri"/>
              </a:rPr>
              <a:t>Εισαγωγή στο</a:t>
            </a:r>
            <a:r>
              <a:rPr lang="pt-PT" sz="1800" b="0" i="0" u="none" strike="noStrike" cap="none">
                <a:solidFill>
                  <a:srgbClr val="000000"/>
                </a:solidFill>
                <a:latin typeface="Calibri"/>
                <a:ea typeface="Calibri"/>
                <a:cs typeface="Calibri"/>
                <a:sym typeface="Calibri"/>
              </a:rPr>
              <a:t> </a:t>
            </a:r>
            <a:r>
              <a:rPr lang="pt-PT" sz="1800">
                <a:latin typeface="Calibri"/>
                <a:ea typeface="Calibri"/>
                <a:cs typeface="Calibri"/>
                <a:sym typeface="Calibri"/>
              </a:rPr>
              <a:t>m</a:t>
            </a:r>
            <a:r>
              <a:rPr lang="pt-PT" sz="1800" b="0" i="0" u="none" strike="noStrike" cap="none">
                <a:solidFill>
                  <a:srgbClr val="000000"/>
                </a:solidFill>
                <a:latin typeface="Calibri"/>
                <a:ea typeface="Calibri"/>
                <a:cs typeface="Calibri"/>
                <a:sym typeface="Calibri"/>
              </a:rPr>
              <a:t>entoring</a:t>
            </a:r>
            <a:endParaRPr sz="1800" b="0" i="0" u="none" strike="noStrike" cap="none">
              <a:solidFill>
                <a:schemeClr val="dk1"/>
              </a:solidFill>
              <a:latin typeface="Arial"/>
              <a:ea typeface="Arial"/>
              <a:cs typeface="Arial"/>
              <a:sym typeface="Arial"/>
            </a:endParaRPr>
          </a:p>
        </p:txBody>
      </p:sp>
      <p:sp>
        <p:nvSpPr>
          <p:cNvPr id="305" name="Google Shape;305;p2"/>
          <p:cNvSpPr txBox="1"/>
          <p:nvPr/>
        </p:nvSpPr>
        <p:spPr>
          <a:xfrm>
            <a:off x="91781" y="4673527"/>
            <a:ext cx="6553200" cy="1996500"/>
          </a:xfrm>
          <a:prstGeom prst="rect">
            <a:avLst/>
          </a:prstGeom>
          <a:noFill/>
          <a:ln>
            <a:noFill/>
          </a:ln>
        </p:spPr>
        <p:txBody>
          <a:bodyPr spcFirstLastPara="1" wrap="square" lIns="91425" tIns="45700" rIns="91425" bIns="45700" anchor="t" anchorCtr="0">
            <a:spAutoFit/>
          </a:bodyPr>
          <a:lstStyle/>
          <a:p>
            <a:pPr marL="971550" marR="0" lvl="1" indent="-285750" algn="l" rtl="0">
              <a:lnSpc>
                <a:spcPct val="90000"/>
              </a:lnSpc>
              <a:spcBef>
                <a:spcPts val="0"/>
              </a:spcBef>
              <a:spcAft>
                <a:spcPts val="0"/>
              </a:spcAft>
              <a:buClr>
                <a:srgbClr val="000000"/>
              </a:buClr>
              <a:buSzPts val="1800"/>
              <a:buFont typeface="Noto Sans Symbols"/>
              <a:buChar char="ü"/>
            </a:pPr>
            <a:r>
              <a:rPr lang="pt-PT" sz="1800">
                <a:latin typeface="Calibri"/>
                <a:ea typeface="Calibri"/>
                <a:cs typeface="Calibri"/>
                <a:sym typeface="Calibri"/>
              </a:rPr>
              <a:t>Γιατί οι σχέσεις μεντόρισσας-mentee είναι πολύτιμες για την προσωπική και επαγγελματική ανάπτυξη</a:t>
            </a:r>
            <a:endParaRPr/>
          </a:p>
          <a:p>
            <a:pPr marL="971550" marR="0" lvl="1" indent="-285750" algn="l" rtl="0">
              <a:lnSpc>
                <a:spcPct val="90000"/>
              </a:lnSpc>
              <a:spcBef>
                <a:spcPts val="500"/>
              </a:spcBef>
              <a:spcAft>
                <a:spcPts val="0"/>
              </a:spcAft>
              <a:buClr>
                <a:srgbClr val="000000"/>
              </a:buClr>
              <a:buSzPts val="1800"/>
              <a:buFont typeface="Noto Sans Symbols"/>
              <a:buChar char="ü"/>
            </a:pPr>
            <a:r>
              <a:rPr lang="pt-PT" sz="1800">
                <a:latin typeface="Calibri"/>
                <a:ea typeface="Calibri"/>
                <a:cs typeface="Calibri"/>
                <a:sym typeface="Calibri"/>
              </a:rPr>
              <a:t>Πώς να αναγνωρίσεις τις ανάγκες και τους στόχους σου ως mentee</a:t>
            </a:r>
            <a:endParaRPr/>
          </a:p>
          <a:p>
            <a:pPr marL="971550" marR="0" lvl="1" indent="-285750" algn="l" rtl="0">
              <a:lnSpc>
                <a:spcPct val="90000"/>
              </a:lnSpc>
              <a:spcBef>
                <a:spcPts val="500"/>
              </a:spcBef>
              <a:spcAft>
                <a:spcPts val="0"/>
              </a:spcAft>
              <a:buClr>
                <a:srgbClr val="000000"/>
              </a:buClr>
              <a:buSzPts val="1800"/>
              <a:buFont typeface="Noto Sans Symbols"/>
              <a:buChar char="ü"/>
            </a:pPr>
            <a:r>
              <a:rPr lang="pt-PT" sz="1800">
                <a:latin typeface="Calibri"/>
                <a:ea typeface="Calibri"/>
                <a:cs typeface="Calibri"/>
                <a:sym typeface="Calibri"/>
              </a:rPr>
              <a:t>Βρίσκοντας την κατάλληλη μεντόρισσα</a:t>
            </a:r>
            <a:endParaRPr/>
          </a:p>
          <a:p>
            <a:pPr marL="971550" marR="0" lvl="1" indent="-285750" algn="l" rtl="0">
              <a:lnSpc>
                <a:spcPct val="90000"/>
              </a:lnSpc>
              <a:spcBef>
                <a:spcPts val="500"/>
              </a:spcBef>
              <a:spcAft>
                <a:spcPts val="0"/>
              </a:spcAft>
              <a:buClr>
                <a:srgbClr val="000000"/>
              </a:buClr>
              <a:buSzPts val="1800"/>
              <a:buFont typeface="Noto Sans Symbols"/>
              <a:buChar char="ü"/>
            </a:pPr>
            <a:r>
              <a:rPr lang="pt-PT" sz="1800">
                <a:latin typeface="Calibri"/>
                <a:ea typeface="Calibri"/>
                <a:cs typeface="Calibri"/>
                <a:sym typeface="Calibri"/>
              </a:rPr>
              <a:t>Δεξιότητες μιας επιτυχημένης mentee</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6" name="Google Shape;306;p2"/>
          <p:cNvSpPr txBox="1"/>
          <p:nvPr/>
        </p:nvSpPr>
        <p:spPr>
          <a:xfrm>
            <a:off x="6265226" y="2016425"/>
            <a:ext cx="5920500" cy="2407800"/>
          </a:xfrm>
          <a:prstGeom prst="rect">
            <a:avLst/>
          </a:prstGeom>
          <a:noFill/>
          <a:ln>
            <a:noFill/>
          </a:ln>
        </p:spPr>
        <p:txBody>
          <a:bodyPr spcFirstLastPara="1" wrap="square" lIns="91425" tIns="45700" rIns="91425" bIns="45700" anchor="t" anchorCtr="0">
            <a:spAutoFit/>
          </a:bodyPr>
          <a:lstStyle/>
          <a:p>
            <a:pPr marL="971550" marR="0" lvl="1" indent="-285750" algn="l" rtl="0">
              <a:lnSpc>
                <a:spcPct val="90000"/>
              </a:lnSpc>
              <a:spcBef>
                <a:spcPts val="0"/>
              </a:spcBef>
              <a:spcAft>
                <a:spcPts val="0"/>
              </a:spcAft>
              <a:buClr>
                <a:srgbClr val="000000"/>
              </a:buClr>
              <a:buSzPts val="1800"/>
              <a:buFont typeface="Noto Sans Symbols"/>
              <a:buChar char="ü"/>
            </a:pPr>
            <a:r>
              <a:rPr lang="pt-PT" sz="1800">
                <a:latin typeface="Calibri"/>
                <a:ea typeface="Calibri"/>
                <a:cs typeface="Calibri"/>
                <a:sym typeface="Calibri"/>
              </a:rPr>
              <a:t>Πότε είναι η σωστή στιγμή;</a:t>
            </a:r>
            <a:endParaRPr sz="1400" b="0" i="0" u="none" strike="noStrike" cap="none">
              <a:solidFill>
                <a:srgbClr val="000000"/>
              </a:solidFill>
              <a:latin typeface="Arial"/>
              <a:ea typeface="Arial"/>
              <a:cs typeface="Arial"/>
              <a:sym typeface="Arial"/>
            </a:endParaRPr>
          </a:p>
          <a:p>
            <a:pPr marL="971550" marR="0" lvl="1" indent="-285750" algn="l" rtl="0">
              <a:lnSpc>
                <a:spcPct val="90000"/>
              </a:lnSpc>
              <a:spcBef>
                <a:spcPts val="500"/>
              </a:spcBef>
              <a:spcAft>
                <a:spcPts val="0"/>
              </a:spcAft>
              <a:buClr>
                <a:srgbClr val="000000"/>
              </a:buClr>
              <a:buSzPts val="1800"/>
              <a:buFont typeface="Noto Sans Symbols"/>
              <a:buChar char="ü"/>
            </a:pPr>
            <a:r>
              <a:rPr lang="pt-PT" sz="1800">
                <a:latin typeface="Calibri"/>
                <a:ea typeface="Calibri"/>
                <a:cs typeface="Calibri"/>
                <a:sym typeface="Calibri"/>
              </a:rPr>
              <a:t>Βασικές δεξιότητες για αποτελεσματικό mentoring</a:t>
            </a:r>
            <a:endParaRPr/>
          </a:p>
          <a:p>
            <a:pPr marL="971550" marR="0" lvl="1" indent="-285750" algn="l" rtl="0">
              <a:lnSpc>
                <a:spcPct val="90000"/>
              </a:lnSpc>
              <a:spcBef>
                <a:spcPts val="500"/>
              </a:spcBef>
              <a:spcAft>
                <a:spcPts val="0"/>
              </a:spcAft>
              <a:buClr>
                <a:srgbClr val="000000"/>
              </a:buClr>
              <a:buSzPts val="1800"/>
              <a:buFont typeface="Noto Sans Symbols"/>
              <a:buChar char="ü"/>
            </a:pPr>
            <a:r>
              <a:rPr lang="pt-PT" sz="1800">
                <a:latin typeface="Calibri"/>
                <a:ea typeface="Calibri"/>
                <a:cs typeface="Calibri"/>
                <a:sym typeface="Calibri"/>
              </a:rPr>
              <a:t>Ηγεσία με ενσυναίσθηση και επίγνωση</a:t>
            </a:r>
            <a:endParaRPr/>
          </a:p>
          <a:p>
            <a:pPr marL="971550" marR="0" lvl="1" indent="-285750" algn="l" rtl="0">
              <a:lnSpc>
                <a:spcPct val="90000"/>
              </a:lnSpc>
              <a:spcBef>
                <a:spcPts val="500"/>
              </a:spcBef>
              <a:spcAft>
                <a:spcPts val="0"/>
              </a:spcAft>
              <a:buClr>
                <a:srgbClr val="000000"/>
              </a:buClr>
              <a:buSzPts val="1800"/>
              <a:buFont typeface="Noto Sans Symbols"/>
              <a:buChar char="ü"/>
            </a:pPr>
            <a:r>
              <a:rPr lang="pt-PT" sz="1800">
                <a:latin typeface="Calibri"/>
                <a:ea typeface="Calibri"/>
                <a:cs typeface="Calibri"/>
                <a:sym typeface="Calibri"/>
              </a:rPr>
              <a:t>Εργαλεία και Τεχνικές</a:t>
            </a:r>
            <a:endParaRPr/>
          </a:p>
          <a:p>
            <a:pPr marL="971550" marR="0" lvl="1" indent="-285750" algn="l" rtl="0">
              <a:lnSpc>
                <a:spcPct val="90000"/>
              </a:lnSpc>
              <a:spcBef>
                <a:spcPts val="500"/>
              </a:spcBef>
              <a:spcAft>
                <a:spcPts val="0"/>
              </a:spcAft>
              <a:buClr>
                <a:srgbClr val="000000"/>
              </a:buClr>
              <a:buSzPts val="1800"/>
              <a:buFont typeface="Noto Sans Symbols"/>
              <a:buChar char="ü"/>
            </a:pPr>
            <a:r>
              <a:rPr lang="pt-PT" sz="1800">
                <a:latin typeface="Calibri"/>
                <a:ea typeface="Calibri"/>
                <a:cs typeface="Calibri"/>
                <a:sym typeface="Calibri"/>
              </a:rPr>
              <a:t>Υποστηρίζοντας τις mentees στην επίτευξη των στόχων τους</a:t>
            </a:r>
            <a:endParaRPr/>
          </a:p>
          <a:p>
            <a:pPr marL="971550" marR="0" lvl="1" indent="-285750" algn="l" rtl="0">
              <a:lnSpc>
                <a:spcPct val="90000"/>
              </a:lnSpc>
              <a:spcBef>
                <a:spcPts val="500"/>
              </a:spcBef>
              <a:spcAft>
                <a:spcPts val="0"/>
              </a:spcAft>
              <a:buClr>
                <a:srgbClr val="000000"/>
              </a:buClr>
              <a:buSzPts val="1800"/>
              <a:buFont typeface="Noto Sans Symbols"/>
              <a:buChar char="ü"/>
            </a:pPr>
            <a:r>
              <a:rPr lang="pt-PT" sz="1800">
                <a:latin typeface="Calibri"/>
                <a:ea typeface="Calibri"/>
                <a:cs typeface="Calibri"/>
                <a:sym typeface="Calibri"/>
              </a:rPr>
              <a:t>Διατηρώντας την ακεραιότητα στις σχέσεις μεντόρισσας–mentee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8"/>
          <p:cNvSpPr txBox="1">
            <a:spLocks noGrp="1"/>
          </p:cNvSpPr>
          <p:nvPr>
            <p:ph type="body" idx="1"/>
          </p:nvPr>
        </p:nvSpPr>
        <p:spPr>
          <a:xfrm>
            <a:off x="2362677" y="243487"/>
            <a:ext cx="9829323" cy="483986"/>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E64424"/>
              </a:buClr>
              <a:buSzPts val="3200"/>
              <a:buFont typeface="Arial"/>
              <a:buNone/>
            </a:pPr>
            <a:r>
              <a:rPr lang="pt-PT">
                <a:latin typeface="Calibri"/>
                <a:ea typeface="Calibri"/>
                <a:cs typeface="Calibri"/>
                <a:sym typeface="Calibri"/>
              </a:rPr>
              <a:t>Τι θα αποκτήσεις από αυτή την ενότητα;</a:t>
            </a:r>
            <a:endParaRPr/>
          </a:p>
          <a:p>
            <a:pPr marL="457200" marR="0" lvl="0" indent="-228600" algn="l" rtl="0">
              <a:lnSpc>
                <a:spcPct val="90000"/>
              </a:lnSpc>
              <a:spcBef>
                <a:spcPts val="1000"/>
              </a:spcBef>
              <a:spcAft>
                <a:spcPts val="0"/>
              </a:spcAft>
              <a:buClr>
                <a:srgbClr val="E64424"/>
              </a:buClr>
              <a:buSzPts val="3200"/>
              <a:buFont typeface="Arial"/>
              <a:buNone/>
            </a:pPr>
            <a:endParaRPr/>
          </a:p>
        </p:txBody>
      </p:sp>
      <p:sp>
        <p:nvSpPr>
          <p:cNvPr id="312" name="Google Shape;312;p8"/>
          <p:cNvSpPr txBox="1">
            <a:spLocks noGrp="1"/>
          </p:cNvSpPr>
          <p:nvPr>
            <p:ph type="body" idx="2"/>
          </p:nvPr>
        </p:nvSpPr>
        <p:spPr>
          <a:xfrm>
            <a:off x="373287" y="871696"/>
            <a:ext cx="11450304" cy="5835933"/>
          </a:xfrm>
          <a:prstGeom prst="rect">
            <a:avLst/>
          </a:prstGeom>
          <a:noFill/>
          <a:ln>
            <a:noFill/>
          </a:ln>
        </p:spPr>
        <p:txBody>
          <a:bodyPr spcFirstLastPara="1" wrap="square" lIns="91425" tIns="45700" rIns="91425" bIns="45700" anchor="t" anchorCtr="0">
            <a:noAutofit/>
          </a:bodyPr>
          <a:lstStyle/>
          <a:p>
            <a:pPr marL="101600" lvl="0" indent="0" algn="l" rtl="0">
              <a:lnSpc>
                <a:spcPct val="90000"/>
              </a:lnSpc>
              <a:spcBef>
                <a:spcPts val="1000"/>
              </a:spcBef>
              <a:spcAft>
                <a:spcPts val="0"/>
              </a:spcAft>
              <a:buSzPts val="2000"/>
              <a:buNone/>
            </a:pPr>
            <a:r>
              <a:rPr lang="pt-PT" sz="1600" b="1">
                <a:solidFill>
                  <a:srgbClr val="000000"/>
                </a:solidFill>
                <a:latin typeface="Calibri"/>
                <a:ea typeface="Calibri"/>
                <a:cs typeface="Calibri"/>
                <a:sym typeface="Calibri"/>
              </a:rPr>
              <a:t>Γνώση</a:t>
            </a:r>
            <a:endParaRPr sz="1600">
              <a:solidFill>
                <a:srgbClr val="000000"/>
              </a:solidFill>
              <a:latin typeface="Calibri"/>
              <a:ea typeface="Calibri"/>
              <a:cs typeface="Calibri"/>
              <a:sym typeface="Calibri"/>
            </a:endParaRPr>
          </a:p>
          <a:p>
            <a:pPr marL="101600" lvl="0" indent="0" algn="l" rtl="0">
              <a:lnSpc>
                <a:spcPct val="90000"/>
              </a:lnSpc>
              <a:spcBef>
                <a:spcPts val="1000"/>
              </a:spcBef>
              <a:spcAft>
                <a:spcPts val="0"/>
              </a:spcAft>
              <a:buSzPts val="2000"/>
              <a:buNone/>
            </a:pPr>
            <a:r>
              <a:rPr lang="pt-PT" sz="1600">
                <a:solidFill>
                  <a:srgbClr val="000000"/>
                </a:solidFill>
                <a:latin typeface="Calibri"/>
                <a:ea typeface="Calibri"/>
                <a:cs typeface="Calibri"/>
                <a:sym typeface="Calibri"/>
              </a:rPr>
              <a:t>Θα </a:t>
            </a:r>
            <a:r>
              <a:rPr lang="pt-PT" sz="1600">
                <a:solidFill>
                  <a:srgbClr val="000000"/>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κ</a:t>
            </a:r>
            <a:r>
              <a:rPr lang="pt-PT" sz="1600">
                <a:solidFill>
                  <a:srgbClr val="000000"/>
                </a:solidFill>
                <a:latin typeface="Calibri"/>
                <a:ea typeface="Calibri"/>
                <a:cs typeface="Calibri"/>
                <a:sym typeface="Calibri"/>
              </a:rPr>
              <a:t>ατανοήσεις:</a:t>
            </a:r>
            <a:endParaRPr sz="1600">
              <a:solidFill>
                <a:srgbClr val="000000"/>
              </a:solidFill>
              <a:latin typeface="Calibri"/>
              <a:ea typeface="Calibri"/>
              <a:cs typeface="Calibri"/>
              <a:sym typeface="Calibri"/>
            </a:endParaRPr>
          </a:p>
          <a:p>
            <a:pPr marL="285750" lvl="0" indent="-285750" algn="l" rtl="0">
              <a:lnSpc>
                <a:spcPct val="90000"/>
              </a:lnSpc>
              <a:spcBef>
                <a:spcPts val="1000"/>
              </a:spcBef>
              <a:spcAft>
                <a:spcPts val="0"/>
              </a:spcAft>
              <a:buSzPts val="2000"/>
              <a:buChar char="•"/>
            </a:pPr>
            <a:r>
              <a:rPr lang="pt-PT" sz="1600">
                <a:solidFill>
                  <a:srgbClr val="000000"/>
                </a:solidFill>
                <a:latin typeface="Calibri"/>
                <a:ea typeface="Calibri"/>
                <a:cs typeface="Calibri"/>
                <a:sym typeface="Calibri"/>
              </a:rPr>
              <a:t>Το βασικό σκοπό του mentoring – τι είναι (και τι δεν είναι) – και πώς διαφέρει από το coaching.</a:t>
            </a:r>
            <a:endParaRPr/>
          </a:p>
          <a:p>
            <a:pPr marL="285750" lvl="0" indent="-285750" algn="l" rtl="0">
              <a:lnSpc>
                <a:spcPct val="90000"/>
              </a:lnSpc>
              <a:spcBef>
                <a:spcPts val="1000"/>
              </a:spcBef>
              <a:spcAft>
                <a:spcPts val="0"/>
              </a:spcAft>
              <a:buSzPts val="2000"/>
              <a:buChar char="•"/>
            </a:pPr>
            <a:r>
              <a:rPr lang="pt-PT" sz="1600">
                <a:solidFill>
                  <a:srgbClr val="000000"/>
                </a:solidFill>
                <a:latin typeface="Calibri"/>
                <a:ea typeface="Calibri"/>
                <a:cs typeface="Calibri"/>
                <a:sym typeface="Calibri"/>
              </a:rPr>
              <a:t>Τα προσωπικά και επαγγελματικά οφέλη του mentoring για μεντόρισσες και mentees.</a:t>
            </a:r>
            <a:endParaRPr sz="1600">
              <a:solidFill>
                <a:srgbClr val="000000"/>
              </a:solidFill>
              <a:latin typeface="Calibri"/>
              <a:ea typeface="Calibri"/>
              <a:cs typeface="Calibri"/>
              <a:sym typeface="Calibri"/>
            </a:endParaRPr>
          </a:p>
          <a:p>
            <a:pPr marL="285750" lvl="0" indent="-285750" algn="l" rtl="0">
              <a:lnSpc>
                <a:spcPct val="90000"/>
              </a:lnSpc>
              <a:spcBef>
                <a:spcPts val="1000"/>
              </a:spcBef>
              <a:spcAft>
                <a:spcPts val="0"/>
              </a:spcAft>
              <a:buSzPts val="2000"/>
              <a:buChar char="•"/>
            </a:pPr>
            <a:r>
              <a:rPr lang="pt-PT" sz="1600">
                <a:solidFill>
                  <a:srgbClr val="000000"/>
                </a:solidFill>
                <a:latin typeface="Calibri"/>
                <a:ea typeface="Calibri"/>
                <a:cs typeface="Calibri"/>
                <a:sym typeface="Calibri"/>
              </a:rPr>
              <a:t>Τις μορφές mentoring και τα πλαίσια όπου εφαρμόζονται.</a:t>
            </a:r>
            <a:endParaRPr sz="1600">
              <a:latin typeface="Calibri"/>
              <a:ea typeface="Calibri"/>
              <a:cs typeface="Calibri"/>
              <a:sym typeface="Calibri"/>
            </a:endParaRPr>
          </a:p>
          <a:p>
            <a:pPr marL="101600" lvl="0" indent="0" algn="l" rtl="0">
              <a:lnSpc>
                <a:spcPct val="90000"/>
              </a:lnSpc>
              <a:spcBef>
                <a:spcPts val="1000"/>
              </a:spcBef>
              <a:spcAft>
                <a:spcPts val="0"/>
              </a:spcAft>
              <a:buSzPts val="2000"/>
              <a:buNone/>
            </a:pPr>
            <a:r>
              <a:rPr lang="pt-PT" sz="1600" b="1">
                <a:solidFill>
                  <a:srgbClr val="000000"/>
                </a:solidFill>
                <a:latin typeface="Calibri"/>
                <a:ea typeface="Calibri"/>
                <a:cs typeface="Calibri"/>
                <a:sym typeface="Calibri"/>
              </a:rPr>
              <a:t>Δεξιότητες</a:t>
            </a:r>
            <a:endParaRPr sz="1600">
              <a:solidFill>
                <a:srgbClr val="000000"/>
              </a:solidFill>
              <a:latin typeface="Calibri"/>
              <a:ea typeface="Calibri"/>
              <a:cs typeface="Calibri"/>
              <a:sym typeface="Calibri"/>
            </a:endParaRPr>
          </a:p>
          <a:p>
            <a:pPr marL="101600" lvl="0" indent="0" algn="l" rtl="0">
              <a:lnSpc>
                <a:spcPct val="90000"/>
              </a:lnSpc>
              <a:spcBef>
                <a:spcPts val="1000"/>
              </a:spcBef>
              <a:spcAft>
                <a:spcPts val="0"/>
              </a:spcAft>
              <a:buSzPts val="2000"/>
              <a:buNone/>
            </a:pPr>
            <a:r>
              <a:rPr lang="pt-PT" sz="1600">
                <a:solidFill>
                  <a:srgbClr val="000000"/>
                </a:solidFill>
                <a:latin typeface="Calibri"/>
                <a:ea typeface="Calibri"/>
                <a:cs typeface="Calibri"/>
                <a:sym typeface="Calibri"/>
              </a:rPr>
              <a:t>Θα είσαι σε θέση να:</a:t>
            </a:r>
            <a:endParaRPr sz="1600">
              <a:solidFill>
                <a:srgbClr val="000000"/>
              </a:solidFill>
              <a:latin typeface="Calibri"/>
              <a:ea typeface="Calibri"/>
              <a:cs typeface="Calibri"/>
              <a:sym typeface="Calibri"/>
            </a:endParaRPr>
          </a:p>
          <a:p>
            <a:pPr marL="285750" lvl="0" indent="-285750" algn="l" rtl="0">
              <a:lnSpc>
                <a:spcPct val="90000"/>
              </a:lnSpc>
              <a:spcBef>
                <a:spcPts val="1000"/>
              </a:spcBef>
              <a:spcAft>
                <a:spcPts val="0"/>
              </a:spcAft>
              <a:buSzPts val="2000"/>
              <a:buChar char="•"/>
            </a:pPr>
            <a:r>
              <a:rPr lang="pt-PT" sz="1600">
                <a:solidFill>
                  <a:srgbClr val="000000"/>
                </a:solidFill>
                <a:latin typeface="Calibri"/>
                <a:ea typeface="Calibri"/>
                <a:cs typeface="Calibri"/>
                <a:sym typeface="Calibri"/>
              </a:rPr>
              <a:t>Θέσεις σαφείς και ρεαλιστικούς στόχους για το mentoring. </a:t>
            </a:r>
            <a:endParaRPr sz="1600">
              <a:solidFill>
                <a:srgbClr val="000000"/>
              </a:solidFill>
              <a:latin typeface="Calibri"/>
              <a:ea typeface="Calibri"/>
              <a:cs typeface="Calibri"/>
              <a:sym typeface="Calibri"/>
            </a:endParaRPr>
          </a:p>
          <a:p>
            <a:pPr marL="285750" lvl="0" indent="-285750" algn="l" rtl="0">
              <a:lnSpc>
                <a:spcPct val="90000"/>
              </a:lnSpc>
              <a:spcBef>
                <a:spcPts val="1000"/>
              </a:spcBef>
              <a:spcAft>
                <a:spcPts val="0"/>
              </a:spcAft>
              <a:buSzPts val="2000"/>
              <a:buChar char="•"/>
            </a:pPr>
            <a:r>
              <a:rPr lang="pt-PT" sz="1600">
                <a:solidFill>
                  <a:srgbClr val="000000"/>
                </a:solidFill>
                <a:latin typeface="Calibri"/>
                <a:ea typeface="Calibri"/>
                <a:cs typeface="Calibri"/>
                <a:sym typeface="Calibri"/>
              </a:rPr>
              <a:t>Εφαρμόσεις βασικές διαπροσωπικές δεξιότητες στις αλληλεπιδράσεις στο mentoring. </a:t>
            </a:r>
            <a:endParaRPr sz="1600">
              <a:solidFill>
                <a:srgbClr val="000000"/>
              </a:solidFill>
              <a:latin typeface="Calibri"/>
              <a:ea typeface="Calibri"/>
              <a:cs typeface="Calibri"/>
              <a:sym typeface="Calibri"/>
            </a:endParaRPr>
          </a:p>
          <a:p>
            <a:pPr marL="285750" lvl="0" indent="-285750" algn="l" rtl="0">
              <a:lnSpc>
                <a:spcPct val="90000"/>
              </a:lnSpc>
              <a:spcBef>
                <a:spcPts val="1000"/>
              </a:spcBef>
              <a:spcAft>
                <a:spcPts val="0"/>
              </a:spcAft>
              <a:buSzPts val="2000"/>
              <a:buChar char="•"/>
            </a:pPr>
            <a:r>
              <a:rPr lang="pt-PT" sz="1600">
                <a:solidFill>
                  <a:srgbClr val="000000"/>
                </a:solidFill>
                <a:latin typeface="Calibri"/>
                <a:ea typeface="Calibri"/>
                <a:cs typeface="Calibri"/>
                <a:sym typeface="Calibri"/>
              </a:rPr>
              <a:t>Αναγνωρίσεις και να προσεγγίσεις πιθανές μεντόρισσες που ευθυγραμμίζονται με τις βασικές σου αξίες &amp; στόχους.</a:t>
            </a:r>
            <a:endParaRPr sz="1600">
              <a:latin typeface="Calibri"/>
              <a:ea typeface="Calibri"/>
              <a:cs typeface="Calibri"/>
              <a:sym typeface="Calibri"/>
            </a:endParaRPr>
          </a:p>
          <a:p>
            <a:pPr marL="101600" lvl="0" indent="0" algn="l" rtl="0">
              <a:lnSpc>
                <a:spcPct val="90000"/>
              </a:lnSpc>
              <a:spcBef>
                <a:spcPts val="1000"/>
              </a:spcBef>
              <a:spcAft>
                <a:spcPts val="0"/>
              </a:spcAft>
              <a:buSzPts val="2000"/>
              <a:buNone/>
            </a:pPr>
            <a:r>
              <a:rPr lang="pt-PT" sz="1600" b="1">
                <a:solidFill>
                  <a:srgbClr val="000000"/>
                </a:solidFill>
                <a:latin typeface="Calibri"/>
                <a:ea typeface="Calibri"/>
                <a:cs typeface="Calibri"/>
                <a:sym typeface="Calibri"/>
              </a:rPr>
              <a:t>Κατάρτιση</a:t>
            </a:r>
            <a:endParaRPr sz="1600">
              <a:solidFill>
                <a:srgbClr val="000000"/>
              </a:solidFill>
              <a:latin typeface="Calibri"/>
              <a:ea typeface="Calibri"/>
              <a:cs typeface="Calibri"/>
              <a:sym typeface="Calibri"/>
            </a:endParaRPr>
          </a:p>
          <a:p>
            <a:pPr marL="101600" lvl="0" indent="0" algn="l" rtl="0">
              <a:lnSpc>
                <a:spcPct val="90000"/>
              </a:lnSpc>
              <a:spcBef>
                <a:spcPts val="1000"/>
              </a:spcBef>
              <a:spcAft>
                <a:spcPts val="0"/>
              </a:spcAft>
              <a:buSzPts val="2000"/>
              <a:buNone/>
            </a:pPr>
            <a:r>
              <a:rPr lang="pt-PT" sz="1600">
                <a:solidFill>
                  <a:srgbClr val="000000"/>
                </a:solidFill>
                <a:latin typeface="Calibri"/>
                <a:ea typeface="Calibri"/>
                <a:cs typeface="Calibri"/>
                <a:sym typeface="Calibri"/>
              </a:rPr>
              <a:t>Θα είσαι σε θέση να:</a:t>
            </a:r>
            <a:endParaRPr sz="1600">
              <a:solidFill>
                <a:srgbClr val="000000"/>
              </a:solidFill>
              <a:latin typeface="Calibri"/>
              <a:ea typeface="Calibri"/>
              <a:cs typeface="Calibri"/>
              <a:sym typeface="Calibri"/>
            </a:endParaRPr>
          </a:p>
          <a:p>
            <a:pPr marL="285750" lvl="0" indent="-285750" algn="l" rtl="0">
              <a:lnSpc>
                <a:spcPct val="90000"/>
              </a:lnSpc>
              <a:spcBef>
                <a:spcPts val="1000"/>
              </a:spcBef>
              <a:spcAft>
                <a:spcPts val="0"/>
              </a:spcAft>
              <a:buSzPts val="2000"/>
              <a:buChar char="•"/>
            </a:pPr>
            <a:r>
              <a:rPr lang="pt-PT" sz="1600">
                <a:solidFill>
                  <a:srgbClr val="000000"/>
                </a:solidFill>
                <a:latin typeface="Calibri"/>
                <a:ea typeface="Calibri"/>
                <a:cs typeface="Calibri"/>
                <a:sym typeface="Calibri"/>
              </a:rPr>
              <a:t>Δημιουργείς και να διατηρείς αποτελεσματικές, σεβαστές και αμοιβαία επωφελείς σχέσεις mentoring. </a:t>
            </a:r>
            <a:endParaRPr sz="1600">
              <a:solidFill>
                <a:srgbClr val="000000"/>
              </a:solidFill>
              <a:latin typeface="Calibri"/>
              <a:ea typeface="Calibri"/>
              <a:cs typeface="Calibri"/>
              <a:sym typeface="Calibri"/>
            </a:endParaRPr>
          </a:p>
          <a:p>
            <a:pPr marL="285750" lvl="0" indent="-285750" algn="l" rtl="0">
              <a:lnSpc>
                <a:spcPct val="90000"/>
              </a:lnSpc>
              <a:spcBef>
                <a:spcPts val="1000"/>
              </a:spcBef>
              <a:spcAft>
                <a:spcPts val="0"/>
              </a:spcAft>
              <a:buSzPts val="2000"/>
              <a:buChar char="•"/>
            </a:pPr>
            <a:r>
              <a:rPr lang="pt-PT" sz="1600">
                <a:solidFill>
                  <a:srgbClr val="000000"/>
                </a:solidFill>
                <a:latin typeface="Calibri"/>
                <a:ea typeface="Calibri"/>
                <a:cs typeface="Calibri"/>
                <a:sym typeface="Calibri"/>
              </a:rPr>
              <a:t>Συμμετέχεις ενεργά ως mentee και να μεταβείς με αυτοπεποίθηση και ενσυναίσθηση σε ρόλους μεντόρισσας. </a:t>
            </a:r>
            <a:endParaRPr sz="1600">
              <a:solidFill>
                <a:srgbClr val="000000"/>
              </a:solidFill>
              <a:latin typeface="Calibri"/>
              <a:ea typeface="Calibri"/>
              <a:cs typeface="Calibri"/>
              <a:sym typeface="Calibri"/>
            </a:endParaRPr>
          </a:p>
          <a:p>
            <a:pPr marL="285750" lvl="0" indent="-285750" algn="l" rtl="0">
              <a:lnSpc>
                <a:spcPct val="90000"/>
              </a:lnSpc>
              <a:spcBef>
                <a:spcPts val="1000"/>
              </a:spcBef>
              <a:spcAft>
                <a:spcPts val="0"/>
              </a:spcAft>
              <a:buSzPts val="2000"/>
              <a:buChar char="•"/>
            </a:pPr>
            <a:r>
              <a:rPr lang="pt-PT" sz="1600">
                <a:solidFill>
                  <a:srgbClr val="000000"/>
                </a:solidFill>
                <a:latin typeface="Calibri"/>
                <a:ea typeface="Calibri"/>
                <a:cs typeface="Calibri"/>
                <a:sym typeface="Calibri"/>
              </a:rPr>
              <a:t>Διατηρείς ηθικά πρότυπα, συναισθηματική επίγνωση και συμπεριληπτικές πρακτικές σε όλες τις δραστηριότητες mentoring.</a:t>
            </a:r>
            <a:endParaRPr sz="1600">
              <a:solidFill>
                <a:srgbClr val="000000"/>
              </a:solidFill>
              <a:latin typeface="Calibri"/>
              <a:ea typeface="Calibri"/>
              <a:cs typeface="Calibri"/>
              <a:sym typeface="Calibri"/>
            </a:endParaRPr>
          </a:p>
          <a:p>
            <a:pPr marL="285750" lvl="0" indent="-158750" algn="l" rtl="0">
              <a:lnSpc>
                <a:spcPct val="90000"/>
              </a:lnSpc>
              <a:spcBef>
                <a:spcPts val="1000"/>
              </a:spcBef>
              <a:spcAft>
                <a:spcPts val="0"/>
              </a:spcAft>
              <a:buSzPts val="2000"/>
              <a:buNone/>
            </a:pPr>
            <a:endParaRPr sz="1800">
              <a:solidFill>
                <a:srgbClr val="000000"/>
              </a:solidFill>
              <a:latin typeface="Calibri"/>
              <a:ea typeface="Calibri"/>
              <a:cs typeface="Calibri"/>
              <a:sym typeface="Calibri"/>
            </a:endParaRPr>
          </a:p>
          <a:p>
            <a:pPr marL="457200" marR="0" lvl="0" indent="-228600" algn="l" rtl="0">
              <a:lnSpc>
                <a:spcPct val="90000"/>
              </a:lnSpc>
              <a:spcBef>
                <a:spcPts val="1000"/>
              </a:spcBef>
              <a:spcAft>
                <a:spcPts val="0"/>
              </a:spcAft>
              <a:buClr>
                <a:srgbClr val="222240"/>
              </a:buClr>
              <a:buSzPts val="2000"/>
              <a:buFont typeface="Arial"/>
              <a:buNone/>
            </a:pPr>
            <a:endParaRPr sz="1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9"/>
          <p:cNvSpPr txBox="1">
            <a:spLocks noGrp="1"/>
          </p:cNvSpPr>
          <p:nvPr>
            <p:ph type="body" idx="1"/>
          </p:nvPr>
        </p:nvSpPr>
        <p:spPr>
          <a:xfrm>
            <a:off x="432260" y="3142210"/>
            <a:ext cx="9327375" cy="176229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rgbClr val="283143"/>
              </a:buClr>
              <a:buSzPts val="3200"/>
              <a:buNone/>
            </a:pPr>
            <a:r>
              <a:rPr lang="pt-PT"/>
              <a:t>Ενότητα 5.1: Γνωριμία με το mentoring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10"/>
          <p:cNvSpPr txBox="1">
            <a:spLocks noGrp="1"/>
          </p:cNvSpPr>
          <p:nvPr>
            <p:ph type="body" idx="1"/>
          </p:nvPr>
        </p:nvSpPr>
        <p:spPr>
          <a:xfrm>
            <a:off x="432261" y="3142210"/>
            <a:ext cx="4838550" cy="267438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200"/>
              <a:buNone/>
            </a:pPr>
            <a:r>
              <a:rPr lang="pt-PT" sz="1800" b="0">
                <a:latin typeface="Calibri"/>
                <a:ea typeface="Calibri"/>
                <a:cs typeface="Calibri"/>
                <a:sym typeface="Calibri"/>
              </a:rPr>
              <a:t>Το </a:t>
            </a:r>
            <a:r>
              <a:rPr lang="pt-PT" sz="1800">
                <a:latin typeface="Calibri"/>
                <a:ea typeface="Calibri"/>
                <a:cs typeface="Calibri"/>
                <a:sym typeface="Calibri"/>
              </a:rPr>
              <a:t>mentoring </a:t>
            </a:r>
            <a:r>
              <a:rPr lang="pt-PT" sz="1800" b="0">
                <a:latin typeface="Calibri"/>
                <a:ea typeface="Calibri"/>
                <a:cs typeface="Calibri"/>
                <a:sym typeface="Calibri"/>
              </a:rPr>
              <a:t>αφορά τη δημιουργία </a:t>
            </a:r>
            <a:r>
              <a:rPr lang="pt-PT" sz="1800">
                <a:latin typeface="Calibri"/>
                <a:ea typeface="Calibri"/>
                <a:cs typeface="Calibri"/>
                <a:sym typeface="Calibri"/>
              </a:rPr>
              <a:t>συνδέσεων </a:t>
            </a:r>
            <a:r>
              <a:rPr lang="pt-PT" sz="1800" b="0">
                <a:latin typeface="Calibri"/>
                <a:ea typeface="Calibri"/>
                <a:cs typeface="Calibri"/>
                <a:sym typeface="Calibri"/>
              </a:rPr>
              <a:t>που μας βοηθούν να ανακαλύψουμε νέες </a:t>
            </a:r>
            <a:r>
              <a:rPr lang="pt-PT" sz="1800">
                <a:latin typeface="Calibri"/>
                <a:ea typeface="Calibri"/>
                <a:cs typeface="Calibri"/>
                <a:sym typeface="Calibri"/>
              </a:rPr>
              <a:t>δυνατότητες</a:t>
            </a:r>
            <a:r>
              <a:rPr lang="pt-PT" sz="1800" b="0">
                <a:latin typeface="Calibri"/>
                <a:ea typeface="Calibri"/>
                <a:cs typeface="Calibri"/>
                <a:sym typeface="Calibri"/>
              </a:rPr>
              <a:t> και </a:t>
            </a:r>
            <a:r>
              <a:rPr lang="pt-PT" sz="1800">
                <a:latin typeface="Calibri"/>
                <a:ea typeface="Calibri"/>
                <a:cs typeface="Calibri"/>
                <a:sym typeface="Calibri"/>
              </a:rPr>
              <a:t>δυνάμεις</a:t>
            </a:r>
            <a:r>
              <a:rPr lang="pt-PT" sz="1800" b="0">
                <a:latin typeface="Calibri"/>
                <a:ea typeface="Calibri"/>
                <a:cs typeface="Calibri"/>
                <a:sym typeface="Calibri"/>
              </a:rPr>
              <a:t>. Σε αυτή την ενότητα, θα εξερευνήσουμε πώς να γίνεις μια εξαιρετική mentee – και πώς, όταν είσαι έτοιμη, να γίνεις μεντόρισσα κι εσύ. Μαζί, θα αναπτύξουμε τις δεξιότητες για να</a:t>
            </a:r>
            <a:r>
              <a:rPr lang="pt-PT" sz="1800">
                <a:latin typeface="Calibri"/>
                <a:ea typeface="Calibri"/>
                <a:cs typeface="Calibri"/>
                <a:sym typeface="Calibri"/>
              </a:rPr>
              <a:t> εμπνέουμε</a:t>
            </a:r>
            <a:r>
              <a:rPr lang="pt-PT" sz="1800" b="0">
                <a:latin typeface="Calibri"/>
                <a:ea typeface="Calibri"/>
                <a:cs typeface="Calibri"/>
                <a:sym typeface="Calibri"/>
              </a:rPr>
              <a:t>, να </a:t>
            </a:r>
            <a:r>
              <a:rPr lang="pt-PT" sz="1800">
                <a:latin typeface="Calibri"/>
                <a:ea typeface="Calibri"/>
                <a:cs typeface="Calibri"/>
                <a:sym typeface="Calibri"/>
              </a:rPr>
              <a:t>καθοδηγούμε</a:t>
            </a:r>
            <a:r>
              <a:rPr lang="pt-PT" sz="1800" b="0">
                <a:latin typeface="Calibri"/>
                <a:ea typeface="Calibri"/>
                <a:cs typeface="Calibri"/>
                <a:sym typeface="Calibri"/>
              </a:rPr>
              <a:t> και να</a:t>
            </a:r>
            <a:r>
              <a:rPr lang="pt-PT" sz="1800">
                <a:latin typeface="Calibri"/>
                <a:ea typeface="Calibri"/>
                <a:cs typeface="Calibri"/>
                <a:sym typeface="Calibri"/>
              </a:rPr>
              <a:t> υποστηρίζουμε </a:t>
            </a:r>
            <a:r>
              <a:rPr lang="pt-PT" sz="1800" b="0">
                <a:latin typeface="Calibri"/>
                <a:ea typeface="Calibri"/>
                <a:cs typeface="Calibri"/>
                <a:sym typeface="Calibri"/>
              </a:rPr>
              <a:t>γυναίκες άνω των </a:t>
            </a:r>
            <a:r>
              <a:rPr lang="pt-PT" sz="1800">
                <a:latin typeface="Calibri"/>
                <a:ea typeface="Calibri"/>
                <a:cs typeface="Calibri"/>
                <a:sym typeface="Calibri"/>
              </a:rPr>
              <a:t>45 ετών</a:t>
            </a:r>
            <a:r>
              <a:rPr lang="pt-PT" sz="1800" b="0">
                <a:latin typeface="Calibri"/>
                <a:ea typeface="Calibri"/>
                <a:cs typeface="Calibri"/>
                <a:sym typeface="Calibri"/>
              </a:rPr>
              <a:t>, δημιουργώντας μια κοινή πορεία μάθησης και ενδυνάμωσης.</a:t>
            </a:r>
            <a:endParaRPr sz="1800">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7"/>
          <p:cNvSpPr txBox="1">
            <a:spLocks noGrp="1"/>
          </p:cNvSpPr>
          <p:nvPr>
            <p:ph type="body" idx="1"/>
          </p:nvPr>
        </p:nvSpPr>
        <p:spPr>
          <a:xfrm>
            <a:off x="362075" y="321845"/>
            <a:ext cx="7855776" cy="908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200"/>
              <a:buNone/>
            </a:pPr>
            <a:r>
              <a:rPr lang="pt-PT">
                <a:latin typeface="Calibri"/>
                <a:ea typeface="Calibri"/>
                <a:cs typeface="Calibri"/>
                <a:sym typeface="Calibri"/>
              </a:rPr>
              <a:t>Τι είναι και τι δεν είναι το mentoring</a:t>
            </a:r>
            <a:endParaRPr>
              <a:latin typeface="Calibri"/>
              <a:ea typeface="Calibri"/>
              <a:cs typeface="Calibri"/>
              <a:sym typeface="Calibri"/>
            </a:endParaRPr>
          </a:p>
        </p:txBody>
      </p:sp>
      <p:sp>
        <p:nvSpPr>
          <p:cNvPr id="328" name="Google Shape;328;p7"/>
          <p:cNvSpPr txBox="1">
            <a:spLocks noGrp="1"/>
          </p:cNvSpPr>
          <p:nvPr>
            <p:ph type="body" idx="2"/>
          </p:nvPr>
        </p:nvSpPr>
        <p:spPr>
          <a:xfrm>
            <a:off x="485340" y="1544040"/>
            <a:ext cx="5733900" cy="5526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pt-PT" b="1">
                <a:highlight>
                  <a:srgbClr val="FFFFFF"/>
                </a:highlight>
                <a:latin typeface="Calibri"/>
                <a:ea typeface="Calibri"/>
                <a:cs typeface="Calibri"/>
                <a:sym typeface="Calibri"/>
              </a:rPr>
              <a:t>Τι είναι το mentoring:</a:t>
            </a:r>
            <a:endParaRPr>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pt-PT">
                <a:highlight>
                  <a:srgbClr val="FFFFFF"/>
                </a:highlight>
                <a:latin typeface="Calibri"/>
                <a:ea typeface="Calibri"/>
                <a:cs typeface="Calibri"/>
                <a:sym typeface="Calibri"/>
              </a:rPr>
              <a:t>Η μεντόρισσα βοηθάει τη mentee να ξεκαθαρίσει στόχους που σχετίζονται με την επαγγελματική της εξέλιξη &amp; να οργανώσει ένα πλάνο για να πετύχει αυτούς τους στόχους, με το να μοιράζεται μαζί της εμπειρίες &amp; γνώση που </a:t>
            </a:r>
            <a:r>
              <a:rPr lang="pt-PT">
                <a:highlight>
                  <a:srgbClr val="FFFFFF"/>
                </a:highlight>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έχει </a:t>
            </a:r>
            <a:r>
              <a:rPr lang="pt-PT">
                <a:highlight>
                  <a:srgbClr val="FFFFFF"/>
                </a:highlight>
                <a:latin typeface="Calibri"/>
                <a:ea typeface="Calibri"/>
                <a:cs typeface="Calibri"/>
                <a:sym typeface="Calibri"/>
              </a:rPr>
              <a:t>αποκτήσει κατά τη διάρκεια της δικής της πορείας. Βασική επιδίωξη της σχέσης είναι η επαγγελματική ανάπτυξη της mentee.</a:t>
            </a:r>
            <a:endParaRPr>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sz="1200">
              <a:highlight>
                <a:srgbClr val="FFFFFF"/>
              </a:high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54"/>
          <p:cNvSpPr txBox="1">
            <a:spLocks noGrp="1"/>
          </p:cNvSpPr>
          <p:nvPr>
            <p:ph type="body" idx="1"/>
          </p:nvPr>
        </p:nvSpPr>
        <p:spPr>
          <a:xfrm>
            <a:off x="227610" y="400296"/>
            <a:ext cx="7773388" cy="48398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3200"/>
              <a:buFont typeface="Arial"/>
              <a:buNone/>
            </a:pPr>
            <a:r>
              <a:rPr lang="pt-PT">
                <a:latin typeface="Calibri"/>
                <a:ea typeface="Calibri"/>
                <a:cs typeface="Calibri"/>
                <a:sym typeface="Calibri"/>
              </a:rPr>
              <a:t>Τι είναι και τι δεν είναι το mentoring</a:t>
            </a:r>
            <a:endParaRPr>
              <a:latin typeface="Calibri"/>
              <a:ea typeface="Calibri"/>
              <a:cs typeface="Calibri"/>
              <a:sym typeface="Calibri"/>
            </a:endParaRPr>
          </a:p>
          <a:p>
            <a:pPr marL="457200" lvl="0" indent="-228600" algn="l" rtl="0">
              <a:spcBef>
                <a:spcPts val="1000"/>
              </a:spcBef>
              <a:spcAft>
                <a:spcPts val="0"/>
              </a:spcAft>
              <a:buClr>
                <a:srgbClr val="E64424"/>
              </a:buClr>
              <a:buSzPts val="3200"/>
              <a:buFont typeface="Arial"/>
              <a:buNone/>
            </a:pPr>
            <a:endParaRPr>
              <a:latin typeface="Calibri"/>
              <a:ea typeface="Calibri"/>
              <a:cs typeface="Calibri"/>
              <a:sym typeface="Calibri"/>
            </a:endParaRPr>
          </a:p>
          <a:p>
            <a:pPr marL="457200" lvl="0" indent="-228600" algn="l" rtl="0">
              <a:spcBef>
                <a:spcPts val="1000"/>
              </a:spcBef>
              <a:spcAft>
                <a:spcPts val="0"/>
              </a:spcAft>
              <a:buClr>
                <a:srgbClr val="E64424"/>
              </a:buClr>
              <a:buSzPts val="3200"/>
              <a:buFont typeface="Arial"/>
              <a:buNone/>
            </a:pPr>
            <a:endParaRPr/>
          </a:p>
          <a:p>
            <a:pPr marL="457200" marR="0" lvl="0" indent="-228600" algn="l" rtl="0">
              <a:lnSpc>
                <a:spcPct val="90000"/>
              </a:lnSpc>
              <a:spcBef>
                <a:spcPts val="1000"/>
              </a:spcBef>
              <a:spcAft>
                <a:spcPts val="0"/>
              </a:spcAft>
              <a:buClr>
                <a:srgbClr val="E64424"/>
              </a:buClr>
              <a:buSzPts val="3200"/>
              <a:buFont typeface="Arial"/>
              <a:buNone/>
            </a:pPr>
            <a:endParaRPr>
              <a:latin typeface="Calibri"/>
              <a:ea typeface="Calibri"/>
              <a:cs typeface="Calibri"/>
              <a:sym typeface="Calibri"/>
            </a:endParaRPr>
          </a:p>
        </p:txBody>
      </p:sp>
      <p:sp>
        <p:nvSpPr>
          <p:cNvPr id="334" name="Google Shape;334;p54"/>
          <p:cNvSpPr txBox="1">
            <a:spLocks noGrp="1"/>
          </p:cNvSpPr>
          <p:nvPr>
            <p:ph type="body" idx="2"/>
          </p:nvPr>
        </p:nvSpPr>
        <p:spPr>
          <a:xfrm>
            <a:off x="362081" y="1230284"/>
            <a:ext cx="5733919" cy="5237018"/>
          </a:xfrm>
          <a:prstGeom prst="rect">
            <a:avLst/>
          </a:prstGeom>
          <a:noFill/>
          <a:ln>
            <a:noFill/>
          </a:ln>
        </p:spPr>
        <p:txBody>
          <a:bodyPr spcFirstLastPara="1" wrap="square" lIns="91425" tIns="45700" rIns="91425" bIns="45700" anchor="t" anchorCtr="0">
            <a:noAutofit/>
          </a:bodyPr>
          <a:lstStyle/>
          <a:p>
            <a:pPr marL="457200" lvl="0" indent="-228600" algn="l" rtl="0">
              <a:lnSpc>
                <a:spcPct val="114999"/>
              </a:lnSpc>
              <a:spcBef>
                <a:spcPts val="0"/>
              </a:spcBef>
              <a:spcAft>
                <a:spcPts val="0"/>
              </a:spcAft>
              <a:buSzPts val="2000"/>
              <a:buNone/>
            </a:pPr>
            <a:endParaRPr/>
          </a:p>
          <a:p>
            <a:pPr marL="101600" lvl="0" indent="0" algn="l" rtl="0">
              <a:lnSpc>
                <a:spcPct val="114999"/>
              </a:lnSpc>
              <a:spcBef>
                <a:spcPts val="0"/>
              </a:spcBef>
              <a:spcAft>
                <a:spcPts val="0"/>
              </a:spcAft>
              <a:buSzPts val="2000"/>
              <a:buNone/>
            </a:pPr>
            <a:r>
              <a:rPr lang="pt-PT" b="1">
                <a:highlight>
                  <a:srgbClr val="FFFFFF"/>
                </a:highlight>
                <a:latin typeface="Calibri"/>
                <a:ea typeface="Calibri"/>
                <a:cs typeface="Calibri"/>
                <a:sym typeface="Calibri"/>
              </a:rPr>
              <a:t>Τι δεν είναι</a:t>
            </a:r>
            <a:r>
              <a:rPr lang="pt-PT" b="1">
                <a:highlight>
                  <a:srgbClr val="FFFFFF"/>
                </a:highlight>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a:t>
            </a:r>
            <a:r>
              <a:rPr lang="pt-PT" b="1">
                <a:highlight>
                  <a:srgbClr val="FFFFFF"/>
                </a:highlight>
                <a:latin typeface="Calibri"/>
                <a:ea typeface="Calibri"/>
                <a:cs typeface="Calibri"/>
                <a:sym typeface="Calibri"/>
              </a:rPr>
              <a:t>το mentoring:</a:t>
            </a:r>
            <a:endParaRPr>
              <a:latin typeface="Calibri"/>
              <a:ea typeface="Calibri"/>
              <a:cs typeface="Calibri"/>
              <a:sym typeface="Calibri"/>
            </a:endParaRPr>
          </a:p>
          <a:p>
            <a:pPr marL="101600" lvl="0" indent="0" algn="l" rtl="0">
              <a:lnSpc>
                <a:spcPct val="114999"/>
              </a:lnSpc>
              <a:spcBef>
                <a:spcPts val="0"/>
              </a:spcBef>
              <a:spcAft>
                <a:spcPts val="0"/>
              </a:spcAft>
              <a:buSzPts val="2000"/>
              <a:buNone/>
            </a:pPr>
            <a:r>
              <a:rPr lang="pt-PT">
                <a:highlight>
                  <a:srgbClr val="FFFFFF"/>
                </a:highlight>
                <a:latin typeface="Calibri"/>
                <a:ea typeface="Calibri"/>
                <a:cs typeface="Calibri"/>
                <a:sym typeface="Calibri"/>
              </a:rPr>
              <a:t>Το mentoring δεν είναι εκπαίδευση, παροχή υπηρεσιών, υποστήριξη για αμιγώς προσωπικά θέματα της mentee, ψυχοθεραπεία. Η μεντόρισσα δεν είναι η γκουρού που γνωρίζει τα πάντα, αλλά συνοδοιπόρος που διευκολύνει τη διαδικασία της ανάπτυξης της mentee.</a:t>
            </a:r>
            <a:endParaRPr>
              <a:highlight>
                <a:srgbClr val="FFFFFF"/>
              </a:highlight>
              <a:latin typeface="Calibri"/>
              <a:ea typeface="Calibri"/>
              <a:cs typeface="Calibri"/>
              <a:sym typeface="Calibri"/>
            </a:endParaRPr>
          </a:p>
          <a:p>
            <a:pPr marL="101600" lvl="0" indent="0" algn="l" rtl="0">
              <a:lnSpc>
                <a:spcPct val="114999"/>
              </a:lnSpc>
              <a:spcBef>
                <a:spcPts val="0"/>
              </a:spcBef>
              <a:spcAft>
                <a:spcPts val="0"/>
              </a:spcAft>
              <a:buSzPts val="2000"/>
              <a:buNone/>
            </a:pPr>
            <a:endParaRPr>
              <a:highlight>
                <a:srgbClr val="FFFFFF"/>
              </a:highlight>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g36ea64c330c_0_13"/>
          <p:cNvSpPr txBox="1">
            <a:spLocks noGrp="1"/>
          </p:cNvSpPr>
          <p:nvPr>
            <p:ph type="body" idx="1"/>
          </p:nvPr>
        </p:nvSpPr>
        <p:spPr>
          <a:xfrm>
            <a:off x="362075" y="321845"/>
            <a:ext cx="9696300" cy="908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Font typeface="Arial"/>
              <a:buNone/>
            </a:pPr>
            <a:r>
              <a:rPr lang="pt-PT">
                <a:latin typeface="Calibri"/>
                <a:ea typeface="Calibri"/>
                <a:cs typeface="Calibri"/>
                <a:sym typeface="Calibri"/>
              </a:rPr>
              <a:t>Οι διαφορές μεταξύ mentoring και coaching</a:t>
            </a:r>
            <a:endParaRPr>
              <a:latin typeface="Calibri"/>
              <a:ea typeface="Calibri"/>
              <a:cs typeface="Calibri"/>
              <a:sym typeface="Calibri"/>
            </a:endParaRPr>
          </a:p>
        </p:txBody>
      </p:sp>
      <p:sp>
        <p:nvSpPr>
          <p:cNvPr id="340" name="Google Shape;340;g36ea64c330c_0_13"/>
          <p:cNvSpPr txBox="1">
            <a:spLocks noGrp="1"/>
          </p:cNvSpPr>
          <p:nvPr>
            <p:ph type="body" idx="2"/>
          </p:nvPr>
        </p:nvSpPr>
        <p:spPr>
          <a:xfrm>
            <a:off x="362075" y="1622925"/>
            <a:ext cx="5733900" cy="5526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endParaRPr sz="1600" b="1">
              <a:highlight>
                <a:srgbClr val="FFFFFF"/>
              </a:highlight>
            </a:endParaRPr>
          </a:p>
          <a:p>
            <a:pPr marL="0" lvl="0" indent="0" algn="l" rtl="0">
              <a:lnSpc>
                <a:spcPct val="115000"/>
              </a:lnSpc>
              <a:spcBef>
                <a:spcPts val="0"/>
              </a:spcBef>
              <a:spcAft>
                <a:spcPts val="0"/>
              </a:spcAft>
              <a:buClr>
                <a:schemeClr val="dk1"/>
              </a:buClr>
              <a:buSzPts val="1100"/>
              <a:buNone/>
            </a:pPr>
            <a:r>
              <a:rPr lang="pt-PT" sz="1800">
                <a:highlight>
                  <a:srgbClr val="FFFFFF"/>
                </a:highlight>
                <a:latin typeface="Calibri"/>
                <a:ea typeface="Calibri"/>
                <a:cs typeface="Calibri"/>
                <a:sym typeface="Calibri"/>
              </a:rPr>
              <a:t>Στο </a:t>
            </a:r>
            <a:r>
              <a:rPr lang="pt-PT" sz="1800" u="sng">
                <a:highlight>
                  <a:srgbClr val="FFFFFF"/>
                </a:highlight>
                <a:latin typeface="Calibri"/>
                <a:ea typeface="Calibri"/>
                <a:cs typeface="Calibri"/>
                <a:sym typeface="Calibri"/>
              </a:rPr>
              <a:t>mentoring</a:t>
            </a:r>
            <a:r>
              <a:rPr lang="pt-PT" sz="1800">
                <a:highlight>
                  <a:srgbClr val="FFFFFF"/>
                </a:highlight>
                <a:latin typeface="Calibri"/>
                <a:ea typeface="Calibri"/>
                <a:cs typeface="Calibri"/>
                <a:sym typeface="Calibri"/>
              </a:rPr>
              <a:t>, πολύ σημαντικό στοιχείο της διαδικασίας είναι η </a:t>
            </a:r>
            <a:r>
              <a:rPr lang="pt-PT" sz="1800" b="1">
                <a:highlight>
                  <a:srgbClr val="FFFFFF"/>
                </a:highlight>
                <a:latin typeface="Calibri"/>
                <a:ea typeface="Calibri"/>
                <a:cs typeface="Calibri"/>
                <a:sym typeface="Calibri"/>
              </a:rPr>
              <a:t>ανταλλαγή γνώσης </a:t>
            </a:r>
            <a:r>
              <a:rPr lang="pt-PT" sz="1800">
                <a:highlight>
                  <a:srgbClr val="FFFFFF"/>
                </a:highlight>
                <a:latin typeface="Calibri"/>
                <a:ea typeface="Calibri"/>
                <a:cs typeface="Calibri"/>
                <a:sym typeface="Calibri"/>
              </a:rPr>
              <a:t>και </a:t>
            </a:r>
            <a:r>
              <a:rPr lang="pt-PT" sz="1800" b="1">
                <a:highlight>
                  <a:srgbClr val="FFFFFF"/>
                </a:highlight>
                <a:latin typeface="Calibri"/>
                <a:ea typeface="Calibri"/>
                <a:cs typeface="Calibri"/>
                <a:sym typeface="Calibri"/>
              </a:rPr>
              <a:t>εμπειριών </a:t>
            </a:r>
            <a:r>
              <a:rPr lang="pt-PT" sz="1800">
                <a:highlight>
                  <a:srgbClr val="FFFFFF"/>
                </a:highlight>
                <a:latin typeface="Calibri"/>
                <a:ea typeface="Calibri"/>
                <a:cs typeface="Calibri"/>
                <a:sym typeface="Calibri"/>
              </a:rPr>
              <a:t>από την μεντόρισσα προς την mentee. Η mentee μπορεί να ζητήσει τη γνώμη και την ανατροφοδότηση της μεντόρισσας, και η μεντόρισσα μπορεί να ανταποκριθεί σε αυτό το αίτημα.</a:t>
            </a:r>
            <a:br>
              <a:rPr lang="pt-PT" sz="1800">
                <a:highlight>
                  <a:srgbClr val="FFFFFF"/>
                </a:highlight>
                <a:latin typeface="Calibri"/>
                <a:ea typeface="Calibri"/>
                <a:cs typeface="Calibri"/>
                <a:sym typeface="Calibri"/>
              </a:rPr>
            </a:br>
            <a:endParaRPr sz="1800">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None/>
            </a:pPr>
            <a:endParaRPr sz="1800">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pt-PT" sz="1800">
                <a:highlight>
                  <a:srgbClr val="FFFFFF"/>
                </a:highlight>
                <a:latin typeface="Calibri"/>
                <a:ea typeface="Calibri"/>
                <a:cs typeface="Calibri"/>
                <a:sym typeface="Calibri"/>
              </a:rPr>
              <a:t>Στο </a:t>
            </a:r>
            <a:r>
              <a:rPr lang="pt-PT" sz="1800" u="sng">
                <a:highlight>
                  <a:srgbClr val="FFFFFF"/>
                </a:highlight>
                <a:latin typeface="Calibri"/>
                <a:ea typeface="Calibri"/>
                <a:cs typeface="Calibri"/>
                <a:sym typeface="Calibri"/>
              </a:rPr>
              <a:t>coaching</a:t>
            </a:r>
            <a:r>
              <a:rPr lang="pt-PT" sz="1800">
                <a:highlight>
                  <a:srgbClr val="FFFFFF"/>
                </a:highlight>
                <a:latin typeface="Calibri"/>
                <a:ea typeface="Calibri"/>
                <a:cs typeface="Calibri"/>
                <a:sym typeface="Calibri"/>
              </a:rPr>
              <a:t>, η coach πρέπει να παραμένει </a:t>
            </a:r>
            <a:r>
              <a:rPr lang="pt-PT" sz="1800" b="1">
                <a:highlight>
                  <a:srgbClr val="FFFFFF"/>
                </a:highlight>
                <a:latin typeface="Calibri"/>
                <a:ea typeface="Calibri"/>
                <a:cs typeface="Calibri"/>
                <a:sym typeface="Calibri"/>
              </a:rPr>
              <a:t>αντικειμενική </a:t>
            </a:r>
            <a:r>
              <a:rPr lang="pt-PT" sz="1800">
                <a:highlight>
                  <a:srgbClr val="FFFFFF"/>
                </a:highlight>
                <a:latin typeface="Calibri"/>
                <a:ea typeface="Calibri"/>
                <a:cs typeface="Calibri"/>
                <a:sym typeface="Calibri"/>
              </a:rPr>
              <a:t>και να απέχει από την έκφραση προσωπικών απόψεων ή την κοινοποίηση προσωπικών εμπειριών. Οι coaches χρησιμοποιούν συγκεκριμένες μεθόδους και εργαλεία για να υποστηρίξουν την προσωπική και επαγγελματική ανάπτυξη των coachees τους.</a:t>
            </a:r>
            <a:endParaRPr/>
          </a:p>
          <a:p>
            <a:pPr marL="0" lvl="0" indent="0" algn="l" rtl="0">
              <a:lnSpc>
                <a:spcPct val="115000"/>
              </a:lnSpc>
              <a:spcBef>
                <a:spcPts val="0"/>
              </a:spcBef>
              <a:spcAft>
                <a:spcPts val="0"/>
              </a:spcAft>
              <a:buClr>
                <a:schemeClr val="dk1"/>
              </a:buClr>
              <a:buSzPts val="1100"/>
              <a:buFont typeface="Arial"/>
              <a:buNone/>
            </a:pPr>
            <a:endParaRPr sz="1600">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sz="1600" b="1">
              <a:highlight>
                <a:srgbClr val="FFFFFF"/>
              </a:high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55"/>
          <p:cNvSpPr txBox="1">
            <a:spLocks noGrp="1"/>
          </p:cNvSpPr>
          <p:nvPr>
            <p:ph type="body" idx="1"/>
          </p:nvPr>
        </p:nvSpPr>
        <p:spPr>
          <a:xfrm>
            <a:off x="362081" y="321855"/>
            <a:ext cx="10003360" cy="483986"/>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E64424"/>
              </a:buClr>
              <a:buSzPts val="3200"/>
              <a:buFont typeface="Arial"/>
              <a:buNone/>
            </a:pPr>
            <a:r>
              <a:rPr lang="pt-PT">
                <a:latin typeface="Calibri"/>
                <a:ea typeface="Calibri"/>
                <a:cs typeface="Calibri"/>
                <a:sym typeface="Calibri"/>
              </a:rPr>
              <a:t>Οι διαφορές μεταξύ mentoring και coaching</a:t>
            </a:r>
            <a:endParaRPr b="0">
              <a:solidFill>
                <a:srgbClr val="000000"/>
              </a:solidFill>
              <a:latin typeface="Calibri"/>
              <a:ea typeface="Calibri"/>
              <a:cs typeface="Calibri"/>
              <a:sym typeface="Calibri"/>
            </a:endParaRPr>
          </a:p>
          <a:p>
            <a:pPr marL="457200" marR="0" lvl="0" indent="-228600" algn="l" rtl="0">
              <a:lnSpc>
                <a:spcPct val="90000"/>
              </a:lnSpc>
              <a:spcBef>
                <a:spcPts val="1000"/>
              </a:spcBef>
              <a:spcAft>
                <a:spcPts val="0"/>
              </a:spcAft>
              <a:buClr>
                <a:srgbClr val="E64424"/>
              </a:buClr>
              <a:buSzPts val="3200"/>
              <a:buFont typeface="Arial"/>
              <a:buNone/>
            </a:pPr>
            <a:endParaRPr/>
          </a:p>
        </p:txBody>
      </p:sp>
      <p:sp>
        <p:nvSpPr>
          <p:cNvPr id="346" name="Google Shape;346;p55"/>
          <p:cNvSpPr txBox="1">
            <a:spLocks noGrp="1"/>
          </p:cNvSpPr>
          <p:nvPr>
            <p:ph type="body" idx="2"/>
          </p:nvPr>
        </p:nvSpPr>
        <p:spPr>
          <a:xfrm>
            <a:off x="362081" y="2074276"/>
            <a:ext cx="5733919" cy="5237018"/>
          </a:xfrm>
          <a:prstGeom prst="rect">
            <a:avLst/>
          </a:prstGeom>
          <a:noFill/>
          <a:ln>
            <a:noFill/>
          </a:ln>
        </p:spPr>
        <p:txBody>
          <a:bodyPr spcFirstLastPara="1" wrap="square" lIns="91425" tIns="45700" rIns="91425" bIns="45700" anchor="t" anchorCtr="0">
            <a:noAutofit/>
          </a:bodyPr>
          <a:lstStyle/>
          <a:p>
            <a:pPr marL="101600" lvl="0" indent="0" algn="l" rtl="0">
              <a:lnSpc>
                <a:spcPct val="114999"/>
              </a:lnSpc>
              <a:spcBef>
                <a:spcPts val="0"/>
              </a:spcBef>
              <a:spcAft>
                <a:spcPts val="0"/>
              </a:spcAft>
              <a:buSzPts val="2000"/>
              <a:buNone/>
            </a:pPr>
            <a:r>
              <a:rPr lang="pt-PT" sz="1800">
                <a:highlight>
                  <a:srgbClr val="FFFFFF"/>
                </a:highlight>
                <a:latin typeface="Calibri"/>
                <a:ea typeface="Calibri"/>
                <a:cs typeface="Calibri"/>
                <a:sym typeface="Calibri"/>
              </a:rPr>
              <a:t>Στο </a:t>
            </a:r>
            <a:r>
              <a:rPr lang="pt-PT" sz="1800" b="1">
                <a:highlight>
                  <a:srgbClr val="FFFFFF"/>
                </a:highlight>
                <a:latin typeface="Calibri"/>
                <a:ea typeface="Calibri"/>
                <a:cs typeface="Calibri"/>
                <a:sym typeface="Calibri"/>
              </a:rPr>
              <a:t>mentoring</a:t>
            </a:r>
            <a:r>
              <a:rPr lang="pt-PT" sz="1800">
                <a:highlight>
                  <a:srgbClr val="FFFFFF"/>
                </a:highlight>
                <a:latin typeface="Calibri"/>
                <a:ea typeface="Calibri"/>
                <a:cs typeface="Calibri"/>
                <a:sym typeface="Calibri"/>
              </a:rPr>
              <a:t>, οι μεντόρισσες μπορούν να προέρχονται από διαφορετικούς τομείς εργασίας και βιομηχανίες. Στο </a:t>
            </a:r>
            <a:r>
              <a:rPr lang="pt-PT" sz="1800" b="1">
                <a:highlight>
                  <a:srgbClr val="FFFFFF"/>
                </a:highlight>
                <a:latin typeface="Calibri"/>
                <a:ea typeface="Calibri"/>
                <a:cs typeface="Calibri"/>
                <a:sym typeface="Calibri"/>
              </a:rPr>
              <a:t>coaching</a:t>
            </a:r>
            <a:r>
              <a:rPr lang="pt-PT" sz="1800">
                <a:highlight>
                  <a:srgbClr val="FFFFFF"/>
                </a:highlight>
                <a:latin typeface="Calibri"/>
                <a:ea typeface="Calibri"/>
                <a:cs typeface="Calibri"/>
                <a:sym typeface="Calibri"/>
              </a:rPr>
              <a:t>, οι coaches παρέχουν τις υπηρεσίες τους σε επαγγελματική βάση. </a:t>
            </a:r>
            <a:endParaRPr sz="1800">
              <a:highlight>
                <a:srgbClr val="FFFFFF"/>
              </a:highlight>
              <a:latin typeface="Calibri"/>
              <a:ea typeface="Calibri"/>
              <a:cs typeface="Calibri"/>
              <a:sym typeface="Calibri"/>
            </a:endParaRPr>
          </a:p>
          <a:p>
            <a:pPr marL="101600" lvl="0" indent="0" algn="l" rtl="0">
              <a:lnSpc>
                <a:spcPct val="114999"/>
              </a:lnSpc>
              <a:spcBef>
                <a:spcPts val="0"/>
              </a:spcBef>
              <a:spcAft>
                <a:spcPts val="0"/>
              </a:spcAft>
              <a:buSzPts val="2000"/>
              <a:buNone/>
            </a:pPr>
            <a:endParaRPr sz="1800">
              <a:highlight>
                <a:srgbClr val="FFFFFF"/>
              </a:highlight>
              <a:latin typeface="Calibri"/>
              <a:ea typeface="Calibri"/>
              <a:cs typeface="Calibri"/>
              <a:sym typeface="Calibri"/>
            </a:endParaRPr>
          </a:p>
          <a:p>
            <a:pPr marL="101600" lvl="0" indent="0" algn="l" rtl="0">
              <a:lnSpc>
                <a:spcPct val="114999"/>
              </a:lnSpc>
              <a:spcBef>
                <a:spcPts val="0"/>
              </a:spcBef>
              <a:spcAft>
                <a:spcPts val="0"/>
              </a:spcAft>
              <a:buSzPts val="2000"/>
              <a:buNone/>
            </a:pPr>
            <a:r>
              <a:rPr lang="pt-PT" sz="1800">
                <a:highlight>
                  <a:schemeClr val="lt1"/>
                </a:highlight>
                <a:latin typeface="Calibri"/>
                <a:ea typeface="Calibri"/>
                <a:cs typeface="Calibri"/>
                <a:sym typeface="Calibri"/>
              </a:rPr>
              <a:t>Το mentoring</a:t>
            </a:r>
            <a:r>
              <a:rPr lang="pt-PT" sz="1800">
                <a:highlight>
                  <a:srgbClr val="FFFFFF"/>
                </a:highlight>
                <a:latin typeface="Calibri"/>
                <a:ea typeface="Calibri"/>
                <a:cs typeface="Calibri"/>
                <a:sym typeface="Calibri"/>
              </a:rPr>
              <a:t> μπορεί να εξελιχθεί σε</a:t>
            </a:r>
            <a:r>
              <a:rPr lang="pt-PT" sz="1800" b="1">
                <a:highlight>
                  <a:srgbClr val="FFFFFF"/>
                </a:highlight>
                <a:latin typeface="Calibri"/>
                <a:ea typeface="Calibri"/>
                <a:cs typeface="Calibri"/>
                <a:sym typeface="Calibri"/>
              </a:rPr>
              <a:t> μακροχρόνια σχέση</a:t>
            </a:r>
            <a:r>
              <a:rPr lang="pt-PT" sz="1800">
                <a:highlight>
                  <a:srgbClr val="FFFFFF"/>
                </a:highlight>
                <a:latin typeface="Calibri"/>
                <a:ea typeface="Calibri"/>
                <a:cs typeface="Calibri"/>
                <a:sym typeface="Calibri"/>
              </a:rPr>
              <a:t>, ενώ το coaching είναι (συνήθως) </a:t>
            </a:r>
            <a:r>
              <a:rPr lang="pt-PT" sz="1800" b="1">
                <a:highlight>
                  <a:srgbClr val="FFFFFF"/>
                </a:highlight>
                <a:latin typeface="Calibri"/>
                <a:ea typeface="Calibri"/>
                <a:cs typeface="Calibri"/>
                <a:sym typeface="Calibri"/>
              </a:rPr>
              <a:t>μια πιο βραχυχρόνια σχέση.</a:t>
            </a:r>
            <a:endParaRPr sz="1800" b="1">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g36ea64c330c_0_18"/>
          <p:cNvSpPr txBox="1">
            <a:spLocks noGrp="1"/>
          </p:cNvSpPr>
          <p:nvPr>
            <p:ph type="body" idx="1"/>
          </p:nvPr>
        </p:nvSpPr>
        <p:spPr>
          <a:xfrm>
            <a:off x="362080" y="253012"/>
            <a:ext cx="56646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280AC"/>
              </a:buClr>
              <a:buSzPts val="3200"/>
              <a:buFont typeface="Arial"/>
              <a:buNone/>
            </a:pPr>
            <a:r>
              <a:rPr lang="pt-PT">
                <a:latin typeface="Calibri"/>
                <a:ea typeface="Calibri"/>
                <a:cs typeface="Calibri"/>
                <a:sym typeface="Calibri"/>
              </a:rPr>
              <a:t>Τα οφέλη του mentoring</a:t>
            </a:r>
            <a:endParaRPr>
              <a:latin typeface="Calibri"/>
              <a:ea typeface="Calibri"/>
              <a:cs typeface="Calibri"/>
              <a:sym typeface="Calibri"/>
            </a:endParaRPr>
          </a:p>
        </p:txBody>
      </p:sp>
      <p:sp>
        <p:nvSpPr>
          <p:cNvPr id="352" name="Google Shape;352;g36ea64c330c_0_18"/>
          <p:cNvSpPr txBox="1">
            <a:spLocks noGrp="1"/>
          </p:cNvSpPr>
          <p:nvPr>
            <p:ph type="body" idx="2"/>
          </p:nvPr>
        </p:nvSpPr>
        <p:spPr>
          <a:xfrm>
            <a:off x="362075" y="1081790"/>
            <a:ext cx="5664600" cy="59640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222240"/>
              </a:buClr>
              <a:buSzPts val="2000"/>
              <a:buFont typeface="Arial"/>
              <a:buNone/>
            </a:pPr>
            <a:r>
              <a:rPr lang="pt-PT" sz="2000" u="sng">
                <a:solidFill>
                  <a:srgbClr val="222240"/>
                </a:solidFill>
                <a:latin typeface="Calibri"/>
                <a:ea typeface="Calibri"/>
                <a:cs typeface="Calibri"/>
                <a:sym typeface="Calibri"/>
              </a:rPr>
              <a:t>Για τις mentees  </a:t>
            </a:r>
            <a:r>
              <a:rPr lang="pt-PT" sz="2000">
                <a:solidFill>
                  <a:srgbClr val="222240"/>
                </a:solidFill>
                <a:latin typeface="Calibri"/>
                <a:ea typeface="Calibri"/>
                <a:cs typeface="Calibri"/>
                <a:sym typeface="Calibri"/>
              </a:rPr>
              <a:t>    </a:t>
            </a:r>
            <a:endParaRPr sz="2000">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endParaRPr sz="2000">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r>
              <a:rPr lang="pt-PT" sz="1900">
                <a:solidFill>
                  <a:srgbClr val="222240"/>
                </a:solidFill>
                <a:latin typeface="Calibri"/>
                <a:ea typeface="Calibri"/>
                <a:cs typeface="Calibri"/>
                <a:sym typeface="Calibri"/>
              </a:rPr>
              <a:t>Αυξάνει την επαγγελματική σου αυτοπεποίθηση </a:t>
            </a:r>
            <a:endParaRPr sz="1900">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endParaRPr sz="1900">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r>
              <a:rPr lang="pt-PT" sz="1900">
                <a:solidFill>
                  <a:srgbClr val="222240"/>
                </a:solidFill>
                <a:latin typeface="Calibri"/>
                <a:ea typeface="Calibri"/>
                <a:cs typeface="Calibri"/>
                <a:sym typeface="Calibri"/>
              </a:rPr>
              <a:t>Σε βοηθά να θέσεις σαφείς επαγγελματικούς στόχους </a:t>
            </a:r>
            <a:endParaRPr sz="1900">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endParaRPr sz="1900">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r>
              <a:rPr lang="pt-PT" sz="1900">
                <a:solidFill>
                  <a:srgbClr val="222240"/>
                </a:solidFill>
                <a:latin typeface="Calibri"/>
                <a:ea typeface="Calibri"/>
                <a:cs typeface="Calibri"/>
                <a:sym typeface="Calibri"/>
              </a:rPr>
              <a:t>Συνεισφέρει σε καλύτερη κατανόηση του αντικειμένου ή του κλάδου που σε ενδιαφέρει </a:t>
            </a:r>
            <a:endParaRPr sz="1900">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endParaRPr sz="1900">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r>
              <a:rPr lang="pt-PT" sz="1900">
                <a:solidFill>
                  <a:srgbClr val="222240"/>
                </a:solidFill>
                <a:latin typeface="Calibri"/>
                <a:ea typeface="Calibri"/>
                <a:cs typeface="Calibri"/>
                <a:sym typeface="Calibri"/>
              </a:rPr>
              <a:t>Σε βοηθά να αντιμετωπίζεις πιο αποτελεσματικά τις επαγγελματικές προκλήσεις </a:t>
            </a:r>
            <a:endParaRPr sz="1900">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endParaRPr sz="1900">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r>
              <a:rPr lang="pt-PT" sz="1900">
                <a:solidFill>
                  <a:srgbClr val="222240"/>
                </a:solidFill>
                <a:latin typeface="Calibri"/>
                <a:ea typeface="Calibri"/>
                <a:cs typeface="Calibri"/>
                <a:sym typeface="Calibri"/>
              </a:rPr>
              <a:t>Σε βοηθά να αξιολογείς καλύτερα τις ευκαιρίες που μπορεί να είναι διαθέσιμες ή να σου παρουσιαστούν </a:t>
            </a:r>
            <a:endParaRPr sz="1900">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endParaRPr sz="1900">
              <a:solidFill>
                <a:srgbClr val="222240"/>
              </a:solidFill>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r>
              <a:rPr lang="pt-PT" sz="1900">
                <a:solidFill>
                  <a:srgbClr val="222240"/>
                </a:solidFill>
                <a:latin typeface="Calibri"/>
                <a:ea typeface="Calibri"/>
                <a:cs typeface="Calibri"/>
                <a:sym typeface="Calibri"/>
              </a:rPr>
              <a:t>Σε βοηθά να αναπτύξεις «soft skills», όπως ενεργητική ακρόαση, διαχείριση κινδύνου, διαχείριση ομάδας, διαπραγμάτευση και καθορισμό ορίων</a:t>
            </a:r>
            <a:endParaRPr sz="1700">
              <a:latin typeface="Calibri"/>
              <a:ea typeface="Calibri"/>
              <a:cs typeface="Calibri"/>
              <a:sym typeface="Calibri"/>
            </a:endParaRPr>
          </a:p>
        </p:txBody>
      </p:sp>
      <p:sp>
        <p:nvSpPr>
          <p:cNvPr id="353" name="Google Shape;353;g36ea64c330c_0_18"/>
          <p:cNvSpPr txBox="1">
            <a:spLocks noGrp="1"/>
          </p:cNvSpPr>
          <p:nvPr>
            <p:ph type="body" idx="3"/>
          </p:nvPr>
        </p:nvSpPr>
        <p:spPr>
          <a:xfrm>
            <a:off x="6799811" y="1053407"/>
            <a:ext cx="5030100" cy="540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222240"/>
              </a:buClr>
              <a:buSzPts val="2000"/>
              <a:buFont typeface="Arial"/>
              <a:buNone/>
            </a:pPr>
            <a:r>
              <a:rPr lang="pt-PT" sz="2000" u="sng">
                <a:latin typeface="Calibri"/>
                <a:ea typeface="Calibri"/>
                <a:cs typeface="Calibri"/>
                <a:sym typeface="Calibri"/>
              </a:rPr>
              <a:t>Για τις μεντόρισσες</a:t>
            </a:r>
            <a:endParaRPr sz="2000" u="sng">
              <a:solidFill>
                <a:schemeClr val="lt1"/>
              </a:solidFill>
              <a:latin typeface="Calibri"/>
              <a:ea typeface="Calibri"/>
              <a:cs typeface="Calibri"/>
              <a:sym typeface="Calibri"/>
            </a:endParaRPr>
          </a:p>
          <a:p>
            <a:pPr marL="0" lvl="0" indent="0" algn="ctr" rtl="0">
              <a:lnSpc>
                <a:spcPct val="90000"/>
              </a:lnSpc>
              <a:spcBef>
                <a:spcPts val="0"/>
              </a:spcBef>
              <a:spcAft>
                <a:spcPts val="0"/>
              </a:spcAft>
              <a:buClr>
                <a:srgbClr val="222240"/>
              </a:buClr>
              <a:buSzPts val="2000"/>
              <a:buFont typeface="Arial"/>
              <a:buNone/>
            </a:pPr>
            <a:endParaRPr sz="2000" u="sng">
              <a:solidFill>
                <a:srgbClr val="222240"/>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endParaRPr>
          </a:p>
          <a:p>
            <a:pPr marL="0" lvl="0" indent="0" algn="l" rtl="0">
              <a:lnSpc>
                <a:spcPct val="90000"/>
              </a:lnSpc>
              <a:spcBef>
                <a:spcPts val="0"/>
              </a:spcBef>
              <a:spcAft>
                <a:spcPts val="0"/>
              </a:spcAft>
              <a:buClr>
                <a:srgbClr val="222240"/>
              </a:buClr>
              <a:buSzPts val="2000"/>
              <a:buFont typeface="Arial"/>
              <a:buNone/>
            </a:pPr>
            <a:r>
              <a:rPr lang="pt-PT" sz="2000">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Απολαμβάνεις </a:t>
            </a:r>
            <a:r>
              <a:rPr lang="pt-PT" sz="2000">
                <a:latin typeface="Calibri"/>
                <a:ea typeface="Calibri"/>
                <a:cs typeface="Calibri"/>
                <a:sym typeface="Calibri"/>
              </a:rPr>
              <a:t>προσωπική ικανοποίηση μέσω της στήριξης άλλων ανθρώπων</a:t>
            </a:r>
            <a:endParaRPr sz="2000">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endParaRPr sz="2000">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r>
              <a:rPr lang="pt-PT" sz="2000">
                <a:latin typeface="Calibri"/>
                <a:ea typeface="Calibri"/>
                <a:cs typeface="Calibri"/>
                <a:sym typeface="Calibri"/>
              </a:rPr>
              <a:t>Κερδίζεις μια νέα οπτική για την πορεία της δικής σου καριέρας </a:t>
            </a:r>
            <a:endParaRPr sz="2000">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endParaRPr sz="2000">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r>
              <a:rPr lang="pt-PT" sz="2000">
                <a:latin typeface="Calibri"/>
                <a:ea typeface="Calibri"/>
                <a:cs typeface="Calibri"/>
                <a:sym typeface="Calibri"/>
              </a:rPr>
              <a:t>Βελτιώνεις τις επικοινωνιακές σου δεξιότητες </a:t>
            </a:r>
            <a:endParaRPr sz="2000">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endParaRPr sz="2000">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r>
              <a:rPr lang="pt-PT" sz="2000">
                <a:latin typeface="Calibri"/>
                <a:ea typeface="Calibri"/>
                <a:cs typeface="Calibri"/>
                <a:sym typeface="Calibri"/>
              </a:rPr>
              <a:t>Αναπτύσσεις περαιτέρω δεξιότητες συνεργασίας </a:t>
            </a:r>
            <a:endParaRPr sz="2000">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endParaRPr sz="2000">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r>
              <a:rPr lang="pt-PT" sz="2000">
                <a:latin typeface="Calibri"/>
                <a:ea typeface="Calibri"/>
                <a:cs typeface="Calibri"/>
                <a:sym typeface="Calibri"/>
              </a:rPr>
              <a:t>Καλλιεργείς δεξιότητες στην παροχή και λήψη ανατροφοδότησης </a:t>
            </a:r>
            <a:endParaRPr sz="2000">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endParaRPr sz="2000">
              <a:latin typeface="Calibri"/>
              <a:ea typeface="Calibri"/>
              <a:cs typeface="Calibri"/>
              <a:sym typeface="Calibri"/>
            </a:endParaRPr>
          </a:p>
          <a:p>
            <a:pPr marL="0" lvl="0" indent="0" algn="l" rtl="0">
              <a:lnSpc>
                <a:spcPct val="90000"/>
              </a:lnSpc>
              <a:spcBef>
                <a:spcPts val="0"/>
              </a:spcBef>
              <a:spcAft>
                <a:spcPts val="0"/>
              </a:spcAft>
              <a:buClr>
                <a:srgbClr val="222240"/>
              </a:buClr>
              <a:buSzPts val="2000"/>
              <a:buFont typeface="Arial"/>
              <a:buNone/>
            </a:pPr>
            <a:r>
              <a:rPr lang="pt-PT" sz="2000">
                <a:latin typeface="Calibri"/>
                <a:ea typeface="Calibri"/>
                <a:cs typeface="Calibri"/>
                <a:sym typeface="Calibri"/>
              </a:rPr>
              <a:t>Γίνεσαι πιο ενεργητική ακροάτρια</a:t>
            </a:r>
            <a:endParaRPr>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g36ea64c330c_0_8"/>
          <p:cNvSpPr txBox="1">
            <a:spLocks noGrp="1"/>
          </p:cNvSpPr>
          <p:nvPr>
            <p:ph type="body" idx="1"/>
          </p:nvPr>
        </p:nvSpPr>
        <p:spPr>
          <a:xfrm>
            <a:off x="362075" y="321845"/>
            <a:ext cx="5733900" cy="908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a:latin typeface="Calibri"/>
                <a:ea typeface="Calibri"/>
                <a:cs typeface="Calibri"/>
                <a:sym typeface="Calibri"/>
              </a:rPr>
              <a:t>Είδη του mentoring</a:t>
            </a:r>
            <a:endParaRPr>
              <a:latin typeface="Calibri"/>
              <a:ea typeface="Calibri"/>
              <a:cs typeface="Calibri"/>
              <a:sym typeface="Calibri"/>
            </a:endParaRPr>
          </a:p>
        </p:txBody>
      </p:sp>
      <p:sp>
        <p:nvSpPr>
          <p:cNvPr id="359" name="Google Shape;359;g36ea64c330c_0_8"/>
          <p:cNvSpPr txBox="1">
            <a:spLocks noGrp="1"/>
          </p:cNvSpPr>
          <p:nvPr>
            <p:ph type="body" idx="2"/>
          </p:nvPr>
        </p:nvSpPr>
        <p:spPr>
          <a:xfrm>
            <a:off x="362075" y="1516921"/>
            <a:ext cx="5733900" cy="57552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None/>
            </a:pPr>
            <a:r>
              <a:rPr lang="pt-PT" sz="1800" b="1">
                <a:highlight>
                  <a:srgbClr val="FFFFFF"/>
                </a:highlight>
                <a:latin typeface="Calibri"/>
                <a:ea typeface="Calibri"/>
                <a:cs typeface="Calibri"/>
                <a:sym typeface="Calibri"/>
              </a:rPr>
              <a:t>Παραδοσιακό 1-on-1 mentoring</a:t>
            </a:r>
            <a:br>
              <a:rPr lang="pt-PT" sz="1800" b="1">
                <a:highlight>
                  <a:srgbClr val="FFFFFF"/>
                </a:highlight>
                <a:latin typeface="Calibri"/>
                <a:ea typeface="Calibri"/>
                <a:cs typeface="Calibri"/>
                <a:sym typeface="Calibri"/>
              </a:rPr>
            </a:br>
            <a:r>
              <a:rPr lang="pt-PT" sz="1800">
                <a:highlight>
                  <a:srgbClr val="FFFFFF"/>
                </a:highlight>
                <a:latin typeface="Calibri"/>
                <a:ea typeface="Calibri"/>
                <a:cs typeface="Calibri"/>
                <a:sym typeface="Calibri"/>
              </a:rPr>
              <a:t>Η κλασική προσέγγιση mentoring, στην οποία μια μεντόρισσα και μια mentee συμφωνούν να δημιουργήσουν μια σχέση mentoring για να βοηθήσουν την mentee να αναπτυχθεί επαγγελματικά ή να ξεπεράσει μια επαγγελματική πρόκληση που αντιμετωπίζει.</a:t>
            </a:r>
            <a:endParaRPr sz="1800" b="1">
              <a:highlight>
                <a:srgbClr val="FFFFFF"/>
              </a:highlight>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pt-PT" sz="1800" b="1">
                <a:highlight>
                  <a:srgbClr val="FFFFFF"/>
                </a:highlight>
                <a:latin typeface="Calibri"/>
                <a:ea typeface="Calibri"/>
                <a:cs typeface="Calibri"/>
                <a:sym typeface="Calibri"/>
              </a:rPr>
              <a:t>Ομαδικό mentoring</a:t>
            </a:r>
            <a:br>
              <a:rPr lang="pt-PT" sz="1800" b="1">
                <a:highlight>
                  <a:srgbClr val="FFFFFF"/>
                </a:highlight>
                <a:latin typeface="Calibri"/>
                <a:ea typeface="Calibri"/>
                <a:cs typeface="Calibri"/>
                <a:sym typeface="Calibri"/>
              </a:rPr>
            </a:br>
            <a:r>
              <a:rPr lang="pt-PT" sz="1800">
                <a:highlight>
                  <a:srgbClr val="FFFFFF"/>
                </a:highlight>
                <a:latin typeface="Calibri"/>
                <a:ea typeface="Calibri"/>
                <a:cs typeface="Calibri"/>
                <a:sym typeface="Calibri"/>
              </a:rPr>
              <a:t>Σε ένα περιβάλλον ομαδικού mentoring, οι mentees τοποθετούνται σε μικρές ομάδες με μια μεντόρισσα που καθοδηγεί τις συζητήσεις και τις δραστηριότητες γύρω από ένα συγκεκριμένο θέμα. Στο ομαδικό mentoring, μια ή περισσότερες μεντόρισσες παρέχουν καθοδήγηση και συμβουλές σε αρκετές mentees, με ευθυγραμμισμένα αιτήματα mentoring.</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56"/>
          <p:cNvSpPr txBox="1">
            <a:spLocks noGrp="1"/>
          </p:cNvSpPr>
          <p:nvPr>
            <p:ph type="body" idx="1"/>
          </p:nvPr>
        </p:nvSpPr>
        <p:spPr>
          <a:xfrm>
            <a:off x="362081" y="321855"/>
            <a:ext cx="5733919" cy="48398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E64424"/>
              </a:buClr>
              <a:buSzPts val="3200"/>
              <a:buFont typeface="Arial"/>
              <a:buNone/>
            </a:pPr>
            <a:r>
              <a:rPr lang="pt-PT">
                <a:latin typeface="Calibri"/>
                <a:ea typeface="Calibri"/>
                <a:cs typeface="Calibri"/>
                <a:sym typeface="Calibri"/>
              </a:rPr>
              <a:t>Είδη του mentoring</a:t>
            </a:r>
            <a:endParaRPr>
              <a:latin typeface="Calibri"/>
              <a:ea typeface="Calibri"/>
              <a:cs typeface="Calibri"/>
              <a:sym typeface="Calibri"/>
            </a:endParaRPr>
          </a:p>
          <a:p>
            <a:pPr marL="457200" marR="0" lvl="0" indent="-228600" algn="l" rtl="0">
              <a:lnSpc>
                <a:spcPct val="90000"/>
              </a:lnSpc>
              <a:spcBef>
                <a:spcPts val="1000"/>
              </a:spcBef>
              <a:spcAft>
                <a:spcPts val="0"/>
              </a:spcAft>
              <a:buClr>
                <a:srgbClr val="E64424"/>
              </a:buClr>
              <a:buSzPts val="3200"/>
              <a:buFont typeface="Arial"/>
              <a:buNone/>
            </a:pPr>
            <a:endParaRPr>
              <a:latin typeface="Calibri"/>
              <a:ea typeface="Calibri"/>
              <a:cs typeface="Calibri"/>
              <a:sym typeface="Calibri"/>
            </a:endParaRPr>
          </a:p>
          <a:p>
            <a:pPr marL="457200" marR="0" lvl="0" indent="-228600" algn="l" rtl="0">
              <a:lnSpc>
                <a:spcPct val="90000"/>
              </a:lnSpc>
              <a:spcBef>
                <a:spcPts val="1000"/>
              </a:spcBef>
              <a:spcAft>
                <a:spcPts val="0"/>
              </a:spcAft>
              <a:buClr>
                <a:srgbClr val="E64424"/>
              </a:buClr>
              <a:buSzPts val="3200"/>
              <a:buFont typeface="Arial"/>
              <a:buNone/>
            </a:pPr>
            <a:endParaRPr/>
          </a:p>
        </p:txBody>
      </p:sp>
      <p:sp>
        <p:nvSpPr>
          <p:cNvPr id="365" name="Google Shape;365;p56"/>
          <p:cNvSpPr txBox="1">
            <a:spLocks noGrp="1"/>
          </p:cNvSpPr>
          <p:nvPr>
            <p:ph type="body" idx="2"/>
          </p:nvPr>
        </p:nvSpPr>
        <p:spPr>
          <a:xfrm>
            <a:off x="362081" y="1230284"/>
            <a:ext cx="5733900" cy="5237100"/>
          </a:xfrm>
          <a:prstGeom prst="rect">
            <a:avLst/>
          </a:prstGeom>
          <a:noFill/>
          <a:ln>
            <a:noFill/>
          </a:ln>
        </p:spPr>
        <p:txBody>
          <a:bodyPr spcFirstLastPara="1" wrap="square" lIns="91425" tIns="45700" rIns="91425" bIns="45700" anchor="t" anchorCtr="0">
            <a:noAutofit/>
          </a:bodyPr>
          <a:lstStyle/>
          <a:p>
            <a:pPr marL="101600" lvl="0" indent="0" algn="l" rtl="0">
              <a:lnSpc>
                <a:spcPct val="114999"/>
              </a:lnSpc>
              <a:spcBef>
                <a:spcPts val="1200"/>
              </a:spcBef>
              <a:spcAft>
                <a:spcPts val="0"/>
              </a:spcAft>
              <a:buSzPts val="2000"/>
              <a:buNone/>
            </a:pPr>
            <a:r>
              <a:rPr lang="pt-PT" sz="1800" b="1">
                <a:highlight>
                  <a:srgbClr val="FFFFFF"/>
                </a:highlight>
                <a:latin typeface="Calibri"/>
                <a:ea typeface="Calibri"/>
                <a:cs typeface="Calibri"/>
                <a:sym typeface="Calibri"/>
              </a:rPr>
              <a:t>Peer-to-peer mentoring</a:t>
            </a:r>
            <a:br>
              <a:rPr lang="pt-PT" sz="1800" b="1">
                <a:highlight>
                  <a:srgbClr val="FFFFFF"/>
                </a:highlight>
                <a:latin typeface="Calibri"/>
                <a:ea typeface="Calibri"/>
                <a:cs typeface="Calibri"/>
                <a:sym typeface="Calibri"/>
              </a:rPr>
            </a:br>
            <a:r>
              <a:rPr lang="pt-PT" sz="1800">
                <a:highlight>
                  <a:srgbClr val="FFFFFF"/>
                </a:highlight>
                <a:latin typeface="Calibri"/>
                <a:ea typeface="Calibri"/>
                <a:cs typeface="Calibri"/>
                <a:sym typeface="Calibri"/>
              </a:rPr>
              <a:t>Το peer mentoring είναι μια διαδικασία όπου δύο άτομα με παρόμοια ηλικία και/ή εμπειρία συνεργάζονται για να βοηθήσουν το ένα το άλλο να αναπτυχθεί. Η σχέση είναι λιγότερο επίσημη σε σχέση με μια παραδοσιακή σχέση mentoring, αλλά παραμένει δομημένη ώστε να είναι αμοιβαία επωφελής.</a:t>
            </a:r>
            <a:endParaRPr sz="1800">
              <a:latin typeface="Calibri"/>
              <a:ea typeface="Calibri"/>
              <a:cs typeface="Calibri"/>
              <a:sym typeface="Calibri"/>
            </a:endParaRPr>
          </a:p>
          <a:p>
            <a:pPr marL="101600" lvl="0" indent="0" algn="l" rtl="0">
              <a:lnSpc>
                <a:spcPct val="114999"/>
              </a:lnSpc>
              <a:spcBef>
                <a:spcPts val="1200"/>
              </a:spcBef>
              <a:spcAft>
                <a:spcPts val="0"/>
              </a:spcAft>
              <a:buSzPts val="2000"/>
              <a:buNone/>
            </a:pPr>
            <a:r>
              <a:rPr lang="pt-PT" sz="1800" b="1">
                <a:highlight>
                  <a:srgbClr val="FFFFFF"/>
                </a:highlight>
                <a:latin typeface="Calibri"/>
                <a:ea typeface="Calibri"/>
                <a:cs typeface="Calibri"/>
                <a:sym typeface="Calibri"/>
              </a:rPr>
              <a:t>Reverse mentoring</a:t>
            </a:r>
            <a:br>
              <a:rPr lang="pt-PT" sz="1800" b="1">
                <a:highlight>
                  <a:srgbClr val="FFFFFF"/>
                </a:highlight>
                <a:latin typeface="Calibri"/>
                <a:ea typeface="Calibri"/>
                <a:cs typeface="Calibri"/>
                <a:sym typeface="Calibri"/>
              </a:rPr>
            </a:br>
            <a:r>
              <a:rPr lang="pt-PT" sz="1800">
                <a:highlight>
                  <a:srgbClr val="FFFFFF"/>
                </a:highlight>
                <a:latin typeface="Calibri"/>
                <a:ea typeface="Calibri"/>
                <a:cs typeface="Calibri"/>
                <a:sym typeface="Calibri"/>
              </a:rPr>
              <a:t>Το reverse mentoring συμβαίνει όταν ένα νεότερο ή λιγότερο έμπειρο άτομο καθοδηγεί ένα πιο ανώτερο (σε ηλικία, εμπειρία ή θέση). Το reverse mentoring παρέχει την ευκαιρία να δημιουργηθούν σχέσεις μεταξύ διαφορετικών γενεών και να υποστηριχθεί η ανάπτυξη έμπειρων επαγγελματιών σε θέματα στα οποία μπορεί να έχουν περιορισμένη γνώση.</a:t>
            </a:r>
            <a:endParaRPr sz="1800">
              <a:latin typeface="Calibri"/>
              <a:ea typeface="Calibri"/>
              <a:cs typeface="Calibri"/>
              <a:sym typeface="Calibri"/>
            </a:endParaRPr>
          </a:p>
          <a:p>
            <a:pPr marL="457200" marR="0" lvl="0" indent="-228600" algn="l" rtl="0">
              <a:lnSpc>
                <a:spcPct val="90000"/>
              </a:lnSpc>
              <a:spcBef>
                <a:spcPts val="2200"/>
              </a:spcBef>
              <a:spcAft>
                <a:spcPts val="0"/>
              </a:spcAft>
              <a:buClr>
                <a:srgbClr val="E95426"/>
              </a:buClr>
              <a:buSzPts val="2000"/>
              <a:buFont typeface="Noto Sans Symbols"/>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57"/>
          <p:cNvSpPr txBox="1">
            <a:spLocks noGrp="1"/>
          </p:cNvSpPr>
          <p:nvPr>
            <p:ph type="body" idx="1"/>
          </p:nvPr>
        </p:nvSpPr>
        <p:spPr>
          <a:xfrm>
            <a:off x="432260" y="3142210"/>
            <a:ext cx="9327375" cy="176229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rgbClr val="283143"/>
              </a:buClr>
              <a:buSzPts val="3200"/>
              <a:buNone/>
            </a:pPr>
            <a:r>
              <a:rPr lang="pt-PT"/>
              <a:t>ΕΝΟΤΗΤΑ 5.2: Αναπτύσσοντας δεξιότητες ως mentee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g36ea64c330c_0_29"/>
          <p:cNvSpPr txBox="1">
            <a:spLocks noGrp="1"/>
          </p:cNvSpPr>
          <p:nvPr>
            <p:ph type="body" idx="1"/>
          </p:nvPr>
        </p:nvSpPr>
        <p:spPr>
          <a:xfrm>
            <a:off x="362075" y="252997"/>
            <a:ext cx="5664600" cy="659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95426"/>
              </a:buClr>
              <a:buSzPts val="3200"/>
              <a:buNone/>
            </a:pPr>
            <a:r>
              <a:rPr lang="pt-PT" sz="2600">
                <a:latin typeface="Calibri"/>
                <a:ea typeface="Calibri"/>
                <a:cs typeface="Calibri"/>
                <a:sym typeface="Calibri"/>
              </a:rPr>
              <a:t>Πώς να αναγνωρίσεις τις ανάγκες και τους στόχους σου ως mentee</a:t>
            </a:r>
            <a:endParaRPr sz="2600">
              <a:latin typeface="Calibri"/>
              <a:ea typeface="Calibri"/>
              <a:cs typeface="Calibri"/>
              <a:sym typeface="Calibri"/>
            </a:endParaRPr>
          </a:p>
        </p:txBody>
      </p:sp>
      <p:sp>
        <p:nvSpPr>
          <p:cNvPr id="376" name="Google Shape;376;g36ea64c330c_0_29"/>
          <p:cNvSpPr txBox="1">
            <a:spLocks noGrp="1"/>
          </p:cNvSpPr>
          <p:nvPr>
            <p:ph type="body" idx="2"/>
          </p:nvPr>
        </p:nvSpPr>
        <p:spPr>
          <a:xfrm>
            <a:off x="362079" y="1396184"/>
            <a:ext cx="5664600" cy="5405700"/>
          </a:xfrm>
          <a:prstGeom prst="rect">
            <a:avLst/>
          </a:prstGeom>
          <a:noFill/>
          <a:ln>
            <a:noFill/>
          </a:ln>
        </p:spPr>
        <p:txBody>
          <a:bodyPr spcFirstLastPara="1" wrap="square" lIns="91425" tIns="45700" rIns="91425" bIns="45700" anchor="t" anchorCtr="0">
            <a:noAutofit/>
          </a:bodyPr>
          <a:lstStyle/>
          <a:p>
            <a:pPr marL="457200" lvl="0" indent="0" algn="ctr" rtl="0">
              <a:lnSpc>
                <a:spcPct val="90000"/>
              </a:lnSpc>
              <a:spcBef>
                <a:spcPts val="0"/>
              </a:spcBef>
              <a:spcAft>
                <a:spcPts val="0"/>
              </a:spcAft>
              <a:buNone/>
            </a:pPr>
            <a:r>
              <a:rPr lang="pt-PT" sz="2500">
                <a:latin typeface="Calibri"/>
                <a:ea typeface="Calibri"/>
                <a:cs typeface="Calibri"/>
                <a:sym typeface="Calibri"/>
              </a:rPr>
              <a:t>Τα ΤΙ </a:t>
            </a:r>
            <a:r>
              <a:rPr lang="pt-PT" sz="2500">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σου </a:t>
            </a:r>
            <a:endParaRPr sz="2500">
              <a:latin typeface="Calibri"/>
              <a:ea typeface="Calibri"/>
              <a:cs typeface="Calibri"/>
              <a:sym typeface="Calibri"/>
            </a:endParaRPr>
          </a:p>
          <a:p>
            <a:pPr marL="457200" lvl="0" indent="0" algn="l" rtl="0">
              <a:lnSpc>
                <a:spcPct val="90000"/>
              </a:lnSpc>
              <a:spcBef>
                <a:spcPts val="0"/>
              </a:spcBef>
              <a:spcAft>
                <a:spcPts val="0"/>
              </a:spcAft>
              <a:buNone/>
            </a:pPr>
            <a:endParaRPr sz="2500">
              <a:latin typeface="Calibri"/>
              <a:ea typeface="Calibri"/>
              <a:cs typeface="Calibri"/>
              <a:sym typeface="Calibri"/>
            </a:endParaRPr>
          </a:p>
          <a:p>
            <a:pPr marL="457200" lvl="0" indent="-311150" algn="l" rtl="0">
              <a:lnSpc>
                <a:spcPct val="90000"/>
              </a:lnSpc>
              <a:spcBef>
                <a:spcPts val="0"/>
              </a:spcBef>
              <a:spcAft>
                <a:spcPts val="0"/>
              </a:spcAft>
              <a:buSzPts val="1300"/>
              <a:buChar char="●"/>
            </a:pPr>
            <a:r>
              <a:rPr lang="pt-PT" sz="2000">
                <a:latin typeface="Calibri"/>
                <a:ea typeface="Calibri"/>
                <a:cs typeface="Calibri"/>
                <a:sym typeface="Calibri"/>
              </a:rPr>
              <a:t>Τι προκλήσεις αντιμετωπίζεις;</a:t>
            </a:r>
            <a:endParaRPr sz="2000">
              <a:latin typeface="Calibri"/>
              <a:ea typeface="Calibri"/>
              <a:cs typeface="Calibri"/>
              <a:sym typeface="Calibri"/>
            </a:endParaRPr>
          </a:p>
          <a:p>
            <a:pPr marL="457200" lvl="0" indent="-311150" algn="l" rtl="0">
              <a:lnSpc>
                <a:spcPct val="90000"/>
              </a:lnSpc>
              <a:spcBef>
                <a:spcPts val="0"/>
              </a:spcBef>
              <a:spcAft>
                <a:spcPts val="0"/>
              </a:spcAft>
              <a:buSzPts val="1300"/>
              <a:buChar char="●"/>
            </a:pPr>
            <a:r>
              <a:rPr lang="pt-PT" sz="2000">
                <a:latin typeface="Calibri"/>
                <a:ea typeface="Calibri"/>
                <a:cs typeface="Calibri"/>
                <a:sym typeface="Calibri"/>
              </a:rPr>
              <a:t>Τι δεξιότητες χρειάζεται να αναπτύξεις;</a:t>
            </a:r>
            <a:endParaRPr sz="2000">
              <a:latin typeface="Calibri"/>
              <a:ea typeface="Calibri"/>
              <a:cs typeface="Calibri"/>
              <a:sym typeface="Calibri"/>
            </a:endParaRPr>
          </a:p>
          <a:p>
            <a:pPr marL="457200" lvl="0" indent="-311150" algn="l" rtl="0">
              <a:lnSpc>
                <a:spcPct val="90000"/>
              </a:lnSpc>
              <a:spcBef>
                <a:spcPts val="0"/>
              </a:spcBef>
              <a:spcAft>
                <a:spcPts val="0"/>
              </a:spcAft>
              <a:buSzPts val="1300"/>
              <a:buChar char="●"/>
            </a:pPr>
            <a:r>
              <a:rPr lang="pt-PT" sz="2000">
                <a:latin typeface="Calibri"/>
                <a:ea typeface="Calibri"/>
                <a:cs typeface="Calibri"/>
                <a:sym typeface="Calibri"/>
              </a:rPr>
              <a:t>Σε τι τομείς νιώθεις κολλημένη;</a:t>
            </a:r>
            <a:endParaRPr sz="2000">
              <a:latin typeface="Calibri"/>
              <a:ea typeface="Calibri"/>
              <a:cs typeface="Calibri"/>
              <a:sym typeface="Calibri"/>
            </a:endParaRPr>
          </a:p>
          <a:p>
            <a:pPr marL="457200" lvl="0" indent="-311150" algn="l" rtl="0">
              <a:lnSpc>
                <a:spcPct val="90000"/>
              </a:lnSpc>
              <a:spcBef>
                <a:spcPts val="0"/>
              </a:spcBef>
              <a:spcAft>
                <a:spcPts val="0"/>
              </a:spcAft>
              <a:buSzPts val="1300"/>
              <a:buChar char="●"/>
            </a:pPr>
            <a:r>
              <a:rPr lang="pt-PT" sz="2000">
                <a:latin typeface="Calibri"/>
                <a:ea typeface="Calibri"/>
                <a:cs typeface="Calibri"/>
                <a:sym typeface="Calibri"/>
              </a:rPr>
              <a:t>Τι αλλαγές προσπαθείς να κάνεις;</a:t>
            </a:r>
            <a:endParaRPr sz="1300">
              <a:latin typeface="Calibri"/>
              <a:ea typeface="Calibri"/>
              <a:cs typeface="Calibri"/>
              <a:sym typeface="Calibri"/>
            </a:endParaRPr>
          </a:p>
          <a:p>
            <a:pPr marL="0" lvl="0" indent="0" algn="l" rtl="0">
              <a:lnSpc>
                <a:spcPct val="90000"/>
              </a:lnSpc>
              <a:spcBef>
                <a:spcPts val="0"/>
              </a:spcBef>
              <a:spcAft>
                <a:spcPts val="0"/>
              </a:spcAft>
              <a:buClr>
                <a:srgbClr val="3A3838"/>
              </a:buClr>
              <a:buSzPts val="1800"/>
              <a:buNone/>
            </a:pPr>
            <a:endParaRPr>
              <a:latin typeface="Calibri"/>
              <a:ea typeface="Calibri"/>
              <a:cs typeface="Calibri"/>
              <a:sym typeface="Calibri"/>
            </a:endParaRPr>
          </a:p>
          <a:p>
            <a:pPr marL="0" lvl="0" indent="0" algn="ctr" rtl="0">
              <a:lnSpc>
                <a:spcPct val="90000"/>
              </a:lnSpc>
              <a:spcBef>
                <a:spcPts val="0"/>
              </a:spcBef>
              <a:spcAft>
                <a:spcPts val="0"/>
              </a:spcAft>
              <a:buClr>
                <a:srgbClr val="3A3838"/>
              </a:buClr>
              <a:buSzPts val="1800"/>
              <a:buNone/>
            </a:pPr>
            <a:endParaRPr sz="2500">
              <a:latin typeface="Calibri"/>
              <a:ea typeface="Calibri"/>
              <a:cs typeface="Calibri"/>
              <a:sym typeface="Calibri"/>
            </a:endParaRPr>
          </a:p>
          <a:p>
            <a:pPr marL="0" lvl="0" indent="0" algn="ctr" rtl="0">
              <a:lnSpc>
                <a:spcPct val="90000"/>
              </a:lnSpc>
              <a:spcBef>
                <a:spcPts val="0"/>
              </a:spcBef>
              <a:spcAft>
                <a:spcPts val="0"/>
              </a:spcAft>
              <a:buClr>
                <a:srgbClr val="3A3838"/>
              </a:buClr>
              <a:buSzPts val="1800"/>
              <a:buNone/>
            </a:pPr>
            <a:endParaRPr sz="2500">
              <a:latin typeface="Calibri"/>
              <a:ea typeface="Calibri"/>
              <a:cs typeface="Calibri"/>
              <a:sym typeface="Calibri"/>
            </a:endParaRPr>
          </a:p>
          <a:p>
            <a:pPr marL="0" lvl="0" indent="0" algn="ctr" rtl="0">
              <a:lnSpc>
                <a:spcPct val="90000"/>
              </a:lnSpc>
              <a:spcBef>
                <a:spcPts val="0"/>
              </a:spcBef>
              <a:spcAft>
                <a:spcPts val="0"/>
              </a:spcAft>
              <a:buClr>
                <a:srgbClr val="3A3838"/>
              </a:buClr>
              <a:buSzPts val="1800"/>
              <a:buNone/>
            </a:pPr>
            <a:r>
              <a:rPr lang="pt-PT" sz="2400" b="1">
                <a:latin typeface="Calibri"/>
                <a:ea typeface="Calibri"/>
                <a:cs typeface="Calibri"/>
                <a:sym typeface="Calibri"/>
              </a:rPr>
              <a:t>Ποιο είναι το ένα πράγμα στο οποίο θέλεις να σε στηρίξει η μεντόρισσα σου αυτή τη στιγμή στην επαγγελματική σου ζωή;</a:t>
            </a:r>
            <a:endParaRPr sz="2400">
              <a:latin typeface="Calibri"/>
              <a:ea typeface="Calibri"/>
              <a:cs typeface="Calibri"/>
              <a:sym typeface="Calibri"/>
            </a:endParaRPr>
          </a:p>
        </p:txBody>
      </p:sp>
      <p:sp>
        <p:nvSpPr>
          <p:cNvPr id="377" name="Google Shape;377;g36ea64c330c_0_29"/>
          <p:cNvSpPr txBox="1">
            <a:spLocks noGrp="1"/>
          </p:cNvSpPr>
          <p:nvPr>
            <p:ph type="body" idx="3"/>
          </p:nvPr>
        </p:nvSpPr>
        <p:spPr>
          <a:xfrm>
            <a:off x="6799811" y="1333554"/>
            <a:ext cx="5030100" cy="540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1800"/>
              <a:buNone/>
            </a:pPr>
            <a:r>
              <a:rPr lang="pt-PT" sz="2500">
                <a:latin typeface="Calibri"/>
                <a:ea typeface="Calibri"/>
                <a:cs typeface="Calibri"/>
                <a:sym typeface="Calibri"/>
              </a:rPr>
              <a:t>Και τα ΓΙΑΤΙ σου</a:t>
            </a:r>
            <a:endParaRPr sz="2500">
              <a:latin typeface="Calibri"/>
              <a:ea typeface="Calibri"/>
              <a:cs typeface="Calibri"/>
              <a:sym typeface="Calibri"/>
            </a:endParaRPr>
          </a:p>
          <a:p>
            <a:pPr marL="0" lvl="0" indent="0" algn="ctr" rtl="0">
              <a:lnSpc>
                <a:spcPct val="90000"/>
              </a:lnSpc>
              <a:spcBef>
                <a:spcPts val="0"/>
              </a:spcBef>
              <a:spcAft>
                <a:spcPts val="0"/>
              </a:spcAft>
              <a:buClr>
                <a:schemeClr val="lt1"/>
              </a:buClr>
              <a:buSzPts val="1800"/>
              <a:buNone/>
            </a:pPr>
            <a:endParaRPr sz="2500">
              <a:latin typeface="Calibri"/>
              <a:ea typeface="Calibri"/>
              <a:cs typeface="Calibri"/>
              <a:sym typeface="Calibri"/>
            </a:endParaRPr>
          </a:p>
          <a:p>
            <a:pPr marL="457200" lvl="0" indent="-342900" algn="l" rtl="0">
              <a:lnSpc>
                <a:spcPct val="90000"/>
              </a:lnSpc>
              <a:spcBef>
                <a:spcPts val="0"/>
              </a:spcBef>
              <a:spcAft>
                <a:spcPts val="0"/>
              </a:spcAft>
              <a:buSzPts val="1800"/>
              <a:buChar char="●"/>
            </a:pPr>
            <a:r>
              <a:rPr lang="pt-PT">
                <a:latin typeface="Calibri"/>
                <a:ea typeface="Calibri"/>
                <a:cs typeface="Calibri"/>
                <a:sym typeface="Calibri"/>
              </a:rPr>
              <a:t>Γιατί είναι σημαντικό για σένα να εστιάσεις σε αυτό; </a:t>
            </a:r>
            <a:endParaRPr>
              <a:latin typeface="Calibri"/>
              <a:ea typeface="Calibri"/>
              <a:cs typeface="Calibri"/>
              <a:sym typeface="Calibri"/>
            </a:endParaRPr>
          </a:p>
          <a:p>
            <a:pPr marL="457200" lvl="0" indent="-342900" algn="l" rtl="0">
              <a:lnSpc>
                <a:spcPct val="90000"/>
              </a:lnSpc>
              <a:spcBef>
                <a:spcPts val="0"/>
              </a:spcBef>
              <a:spcAft>
                <a:spcPts val="0"/>
              </a:spcAft>
              <a:buSzPts val="1800"/>
              <a:buChar char="●"/>
            </a:pPr>
            <a:r>
              <a:rPr lang="pt-PT">
                <a:latin typeface="Calibri"/>
                <a:ea typeface="Calibri"/>
                <a:cs typeface="Calibri"/>
                <a:sym typeface="Calibri"/>
              </a:rPr>
              <a:t>Γιατί να αναπτύξεις αυτή τη δεξιότητα, σε τι θα γίνεις καλύτερη; </a:t>
            </a:r>
            <a:endParaRPr>
              <a:latin typeface="Calibri"/>
              <a:ea typeface="Calibri"/>
              <a:cs typeface="Calibri"/>
              <a:sym typeface="Calibri"/>
            </a:endParaRPr>
          </a:p>
          <a:p>
            <a:pPr marL="457200" lvl="0" indent="-342900" algn="l" rtl="0">
              <a:lnSpc>
                <a:spcPct val="90000"/>
              </a:lnSpc>
              <a:spcBef>
                <a:spcPts val="0"/>
              </a:spcBef>
              <a:spcAft>
                <a:spcPts val="0"/>
              </a:spcAft>
              <a:buSzPts val="1800"/>
              <a:buChar char="●"/>
            </a:pPr>
            <a:r>
              <a:rPr lang="pt-PT">
                <a:latin typeface="Calibri"/>
                <a:ea typeface="Calibri"/>
                <a:cs typeface="Calibri"/>
                <a:sym typeface="Calibri"/>
              </a:rPr>
              <a:t>Γιατί να αντιμετωπίσεις αυτή την πρόκληση, τι θα αλλάξει για σένα;</a:t>
            </a:r>
            <a:endParaRPr>
              <a:latin typeface="Calibri"/>
              <a:ea typeface="Calibri"/>
              <a:cs typeface="Calibri"/>
              <a:sym typeface="Calibri"/>
            </a:endParaRPr>
          </a:p>
          <a:p>
            <a:pPr marL="0" lvl="0" indent="0" algn="l" rtl="0">
              <a:lnSpc>
                <a:spcPct val="90000"/>
              </a:lnSpc>
              <a:spcBef>
                <a:spcPts val="0"/>
              </a:spcBef>
              <a:spcAft>
                <a:spcPts val="0"/>
              </a:spcAft>
              <a:buClr>
                <a:schemeClr val="lt1"/>
              </a:buClr>
              <a:buSzPts val="1800"/>
              <a:buNone/>
            </a:pPr>
            <a:endParaRPr>
              <a:latin typeface="Calibri"/>
              <a:ea typeface="Calibri"/>
              <a:cs typeface="Calibri"/>
              <a:sym typeface="Calibri"/>
            </a:endParaRPr>
          </a:p>
          <a:p>
            <a:pPr marL="0" lvl="0" indent="0" algn="l" rtl="0">
              <a:lnSpc>
                <a:spcPct val="90000"/>
              </a:lnSpc>
              <a:spcBef>
                <a:spcPts val="0"/>
              </a:spcBef>
              <a:spcAft>
                <a:spcPts val="0"/>
              </a:spcAft>
              <a:buClr>
                <a:schemeClr val="lt1"/>
              </a:buClr>
              <a:buSzPts val="1800"/>
              <a:buNone/>
            </a:pPr>
            <a:endParaRPr sz="2500">
              <a:latin typeface="Calibri"/>
              <a:ea typeface="Calibri"/>
              <a:cs typeface="Calibri"/>
              <a:sym typeface="Calibri"/>
            </a:endParaRPr>
          </a:p>
          <a:p>
            <a:pPr marL="0" lvl="0" indent="0" algn="ctr" rtl="0">
              <a:lnSpc>
                <a:spcPct val="90000"/>
              </a:lnSpc>
              <a:spcBef>
                <a:spcPts val="0"/>
              </a:spcBef>
              <a:spcAft>
                <a:spcPts val="0"/>
              </a:spcAft>
              <a:buSzPts val="1800"/>
              <a:buNone/>
            </a:pPr>
            <a:r>
              <a:rPr lang="pt-PT" sz="2500" b="1">
                <a:latin typeface="Calibri"/>
                <a:ea typeface="Calibri"/>
                <a:cs typeface="Calibri"/>
                <a:sym typeface="Calibri"/>
              </a:rPr>
              <a:t>Η κατανόηση των ΓΙΑΤΙ σου θα σε βοηθήσει να παραμείνεις κινητοποιημένη!</a:t>
            </a:r>
            <a:endParaRPr sz="2500" b="1">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g36ea64c330c_0_43"/>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200"/>
              <a:buNone/>
            </a:pPr>
            <a:r>
              <a:rPr lang="pt-PT">
                <a:latin typeface="Calibri"/>
                <a:ea typeface="Calibri"/>
                <a:cs typeface="Calibri"/>
                <a:sym typeface="Calibri"/>
              </a:rPr>
              <a:t>Υπενθύμιση για το πόσο χρήσιμοι είναι οι στόχοι S.M.A.R.T. (ναι, και στο mentoring!)</a:t>
            </a:r>
            <a:endParaRPr>
              <a:latin typeface="Calibri"/>
              <a:ea typeface="Calibri"/>
              <a:cs typeface="Calibri"/>
              <a:sym typeface="Calibri"/>
            </a:endParaRPr>
          </a:p>
        </p:txBody>
      </p:sp>
      <p:sp>
        <p:nvSpPr>
          <p:cNvPr id="383" name="Google Shape;383;g36ea64c330c_0_43"/>
          <p:cNvSpPr txBox="1"/>
          <p:nvPr/>
        </p:nvSpPr>
        <p:spPr>
          <a:xfrm>
            <a:off x="954475" y="1301464"/>
            <a:ext cx="108765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PT" sz="1800">
                <a:solidFill>
                  <a:srgbClr val="3A3838"/>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Συγκεκριμένος (Specific) </a:t>
            </a:r>
            <a:r>
              <a:rPr lang="pt-PT" sz="1800">
                <a:solidFill>
                  <a:srgbClr val="3A3838"/>
                </a:solidFill>
                <a:latin typeface="Calibri"/>
                <a:ea typeface="Calibri"/>
                <a:cs typeface="Calibri"/>
                <a:sym typeface="Calibri"/>
              </a:rPr>
              <a:t>| «Με την μεντόρισσα μου, θέλω να εντοπίσω έναν βασικό τομέα στον οποίο χρειάζεται να αναπτυχθώ για να είμαι έτοιμη για την επόμενη περίοδο προαγωγής στην εταιρεία μου».</a:t>
            </a:r>
            <a:endParaRPr sz="1800" b="0" i="0" u="none" strike="noStrike" cap="none">
              <a:solidFill>
                <a:srgbClr val="3A3838"/>
              </a:solidFill>
              <a:latin typeface="Calibri"/>
              <a:ea typeface="Calibri"/>
              <a:cs typeface="Calibri"/>
              <a:sym typeface="Calibri"/>
            </a:endParaRPr>
          </a:p>
        </p:txBody>
      </p:sp>
      <p:sp>
        <p:nvSpPr>
          <p:cNvPr id="384" name="Google Shape;384;g36ea64c330c_0_43"/>
          <p:cNvSpPr txBox="1"/>
          <p:nvPr/>
        </p:nvSpPr>
        <p:spPr>
          <a:xfrm>
            <a:off x="954475" y="2212176"/>
            <a:ext cx="108765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1800">
                <a:solidFill>
                  <a:srgbClr val="3A3838"/>
                </a:solidFill>
                <a:latin typeface="Calibri"/>
                <a:ea typeface="Calibri"/>
                <a:cs typeface="Calibri"/>
                <a:sym typeface="Calibri"/>
              </a:rPr>
              <a:t>Μετρήσιμος (Measurable)| «Θα εντοπίσουμε βασικά (μικρά) ορόσημα και θα θέσουμε τουλάχιστον ένα σημείο δράσης ανάμεσα στις συναντήσεις μας».</a:t>
            </a:r>
            <a:endParaRPr sz="1800" b="0" i="0" u="none" strike="noStrike" cap="none">
              <a:solidFill>
                <a:srgbClr val="3A3838"/>
              </a:solidFill>
              <a:latin typeface="Calibri"/>
              <a:ea typeface="Calibri"/>
              <a:cs typeface="Calibri"/>
              <a:sym typeface="Calibri"/>
            </a:endParaRPr>
          </a:p>
        </p:txBody>
      </p:sp>
      <p:sp>
        <p:nvSpPr>
          <p:cNvPr id="385" name="Google Shape;385;g36ea64c330c_0_43"/>
          <p:cNvSpPr txBox="1"/>
          <p:nvPr/>
        </p:nvSpPr>
        <p:spPr>
          <a:xfrm>
            <a:off x="954475" y="2962859"/>
            <a:ext cx="10876500" cy="923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PT" sz="1800">
                <a:solidFill>
                  <a:srgbClr val="3A3838"/>
                </a:solidFill>
                <a:latin typeface="Calibri"/>
                <a:ea typeface="Calibri"/>
                <a:cs typeface="Calibri"/>
                <a:sym typeface="Calibri"/>
              </a:rPr>
              <a:t>Εφικτός (Achievable)| «Θα κάνουμε τον σχεδιασμό μας σύμφωνα με το πρόγραμμά μου και τον φόρτο εργασίας μου, με πολύ σύντομες ενδιάμεσες συναντήσεις, ώστε να μπορούμε να προσαρμοστούμε αν χρειαστεί (και να μην εντοπίσουμε περισσότερους από έναν βασικό τομέα!)».</a:t>
            </a:r>
            <a:endParaRPr sz="1800" b="0" i="0" u="none" strike="noStrike" cap="none">
              <a:solidFill>
                <a:srgbClr val="3A3838"/>
              </a:solidFill>
              <a:latin typeface="Calibri"/>
              <a:ea typeface="Calibri"/>
              <a:cs typeface="Calibri"/>
              <a:sym typeface="Calibri"/>
            </a:endParaRPr>
          </a:p>
        </p:txBody>
      </p:sp>
      <p:sp>
        <p:nvSpPr>
          <p:cNvPr id="386" name="Google Shape;386;g36ea64c330c_0_43"/>
          <p:cNvSpPr txBox="1"/>
          <p:nvPr/>
        </p:nvSpPr>
        <p:spPr>
          <a:xfrm>
            <a:off x="954475" y="3969763"/>
            <a:ext cx="108765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1800">
                <a:solidFill>
                  <a:srgbClr val="3A3838"/>
                </a:solidFill>
                <a:latin typeface="Calibri"/>
                <a:ea typeface="Calibri"/>
                <a:cs typeface="Calibri"/>
                <a:sym typeface="Calibri"/>
              </a:rPr>
              <a:t>Σχετικός (Relevant) | «Για να εντοπίσω αυτόν τον έναν βασικό τομέα, θα χρειαστεί να σκεφτώ πώς συμπληρώνει την τρέχουσα επαγγελματική μου ζωή ή το μελλοντικό μου όραμα».</a:t>
            </a:r>
            <a:endParaRPr sz="1800" b="0" i="0" u="none" strike="noStrike" cap="none">
              <a:solidFill>
                <a:srgbClr val="3A3838"/>
              </a:solidFill>
              <a:latin typeface="Calibri"/>
              <a:ea typeface="Calibri"/>
              <a:cs typeface="Calibri"/>
              <a:sym typeface="Calibri"/>
            </a:endParaRPr>
          </a:p>
        </p:txBody>
      </p:sp>
      <p:sp>
        <p:nvSpPr>
          <p:cNvPr id="387" name="Google Shape;387;g36ea64c330c_0_43"/>
          <p:cNvSpPr txBox="1"/>
          <p:nvPr/>
        </p:nvSpPr>
        <p:spPr>
          <a:xfrm>
            <a:off x="954475" y="4910036"/>
            <a:ext cx="108765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PT" sz="1800">
                <a:solidFill>
                  <a:srgbClr val="3A3838"/>
                </a:solidFill>
                <a:latin typeface="Calibri"/>
                <a:ea typeface="Calibri"/>
                <a:cs typeface="Calibri"/>
                <a:sym typeface="Calibri"/>
              </a:rPr>
              <a:t>Με χρονικό περιορισμό (Time-bound) | «Η μεντόρισσά μου και εγώ θα στοχεύσουμε να ολοκληρώσω το πρώτο μου ορόσημο/τα πρώτα μου ορόσημα πριν από τη [συμπληρώστε αριθμό] συνάντησή μας».</a:t>
            </a:r>
            <a:endParaRPr sz="1800" b="0" i="0" u="none" strike="noStrike" cap="none">
              <a:solidFill>
                <a:srgbClr val="3A3838"/>
              </a:solidFill>
              <a:latin typeface="Calibri"/>
              <a:ea typeface="Calibri"/>
              <a:cs typeface="Calibri"/>
              <a:sym typeface="Calibri"/>
            </a:endParaRPr>
          </a:p>
        </p:txBody>
      </p:sp>
      <p:sp>
        <p:nvSpPr>
          <p:cNvPr id="388" name="Google Shape;388;g36ea64c330c_0_43"/>
          <p:cNvSpPr txBox="1"/>
          <p:nvPr/>
        </p:nvSpPr>
        <p:spPr>
          <a:xfrm>
            <a:off x="954475" y="5731759"/>
            <a:ext cx="10876500" cy="923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1800">
                <a:solidFill>
                  <a:srgbClr val="3A3838"/>
                </a:solidFill>
                <a:latin typeface="Calibri"/>
                <a:ea typeface="Calibri"/>
                <a:cs typeface="Calibri"/>
                <a:sym typeface="Calibri"/>
              </a:rPr>
              <a:t>ΠΡΟΣΟΧΗ! Όλοι οι στόχοι mentoring δεν χρειάζεται να ευθυγραμμίζονται πλήρως με το πλαίσιο S.M.A.R.T.! Δημιούργησε το πλαίσιο αυτό για σένα και μην προσαρμόζεις τους στόχους σου γύρω από αυτό. Είναι εδώ για να σε καθοδηγεί, όχι για να σε περιορίζει!</a:t>
            </a:r>
            <a:endParaRPr sz="1800" b="0" i="0" u="none" strike="noStrike" cap="none">
              <a:solidFill>
                <a:srgbClr val="3A3838"/>
              </a:solidFill>
              <a:latin typeface="Calibri"/>
              <a:ea typeface="Calibri"/>
              <a:cs typeface="Calibri"/>
              <a:sym typeface="Calibri"/>
            </a:endParaRPr>
          </a:p>
        </p:txBody>
      </p:sp>
      <p:pic>
        <p:nvPicPr>
          <p:cNvPr id="389" name="Google Shape;389;g36ea64c330c_0_43"/>
          <p:cNvPicPr preferRelativeResize="0"/>
          <p:nvPr/>
        </p:nvPicPr>
        <p:blipFill rotWithShape="1">
          <a:blip r:embed="rId3">
            <a:alphaModFix/>
          </a:blip>
          <a:srcRect/>
          <a:stretch/>
        </p:blipFill>
        <p:spPr>
          <a:xfrm rot="2700000">
            <a:off x="312764" y="1265273"/>
            <a:ext cx="441715" cy="441715"/>
          </a:xfrm>
          <a:prstGeom prst="rect">
            <a:avLst/>
          </a:prstGeom>
          <a:noFill/>
          <a:ln>
            <a:noFill/>
          </a:ln>
        </p:spPr>
      </p:pic>
      <p:pic>
        <p:nvPicPr>
          <p:cNvPr id="390" name="Google Shape;390;g36ea64c330c_0_43"/>
          <p:cNvPicPr preferRelativeResize="0"/>
          <p:nvPr/>
        </p:nvPicPr>
        <p:blipFill rotWithShape="1">
          <a:blip r:embed="rId3">
            <a:alphaModFix/>
          </a:blip>
          <a:srcRect/>
          <a:stretch/>
        </p:blipFill>
        <p:spPr>
          <a:xfrm rot="2700000">
            <a:off x="312764" y="2175985"/>
            <a:ext cx="441715" cy="441715"/>
          </a:xfrm>
          <a:prstGeom prst="rect">
            <a:avLst/>
          </a:prstGeom>
          <a:noFill/>
          <a:ln>
            <a:noFill/>
          </a:ln>
        </p:spPr>
      </p:pic>
      <p:pic>
        <p:nvPicPr>
          <p:cNvPr id="391" name="Google Shape;391;g36ea64c330c_0_43"/>
          <p:cNvPicPr preferRelativeResize="0"/>
          <p:nvPr/>
        </p:nvPicPr>
        <p:blipFill rotWithShape="1">
          <a:blip r:embed="rId3">
            <a:alphaModFix/>
          </a:blip>
          <a:srcRect/>
          <a:stretch/>
        </p:blipFill>
        <p:spPr>
          <a:xfrm rot="2700000">
            <a:off x="312764" y="3086697"/>
            <a:ext cx="441715" cy="441715"/>
          </a:xfrm>
          <a:prstGeom prst="rect">
            <a:avLst/>
          </a:prstGeom>
          <a:noFill/>
          <a:ln>
            <a:noFill/>
          </a:ln>
        </p:spPr>
      </p:pic>
      <p:pic>
        <p:nvPicPr>
          <p:cNvPr id="392" name="Google Shape;392;g36ea64c330c_0_43"/>
          <p:cNvPicPr preferRelativeResize="0"/>
          <p:nvPr/>
        </p:nvPicPr>
        <p:blipFill rotWithShape="1">
          <a:blip r:embed="rId3">
            <a:alphaModFix/>
          </a:blip>
          <a:srcRect/>
          <a:stretch/>
        </p:blipFill>
        <p:spPr>
          <a:xfrm rot="2700000">
            <a:off x="312764" y="3997409"/>
            <a:ext cx="441715" cy="441715"/>
          </a:xfrm>
          <a:prstGeom prst="rect">
            <a:avLst/>
          </a:prstGeom>
          <a:noFill/>
          <a:ln>
            <a:noFill/>
          </a:ln>
        </p:spPr>
      </p:pic>
      <p:pic>
        <p:nvPicPr>
          <p:cNvPr id="393" name="Google Shape;393;g36ea64c330c_0_43"/>
          <p:cNvPicPr preferRelativeResize="0"/>
          <p:nvPr/>
        </p:nvPicPr>
        <p:blipFill rotWithShape="1">
          <a:blip r:embed="rId3">
            <a:alphaModFix/>
          </a:blip>
          <a:srcRect/>
          <a:stretch/>
        </p:blipFill>
        <p:spPr>
          <a:xfrm rot="2700000">
            <a:off x="312764" y="4908121"/>
            <a:ext cx="441715" cy="441715"/>
          </a:xfrm>
          <a:prstGeom prst="rect">
            <a:avLst/>
          </a:prstGeom>
          <a:noFill/>
          <a:ln>
            <a:noFill/>
          </a:ln>
        </p:spPr>
      </p:pic>
      <p:pic>
        <p:nvPicPr>
          <p:cNvPr id="394" name="Google Shape;394;g36ea64c330c_0_43"/>
          <p:cNvPicPr preferRelativeResize="0"/>
          <p:nvPr/>
        </p:nvPicPr>
        <p:blipFill rotWithShape="1">
          <a:blip r:embed="rId3">
            <a:alphaModFix/>
          </a:blip>
          <a:srcRect/>
          <a:stretch/>
        </p:blipFill>
        <p:spPr>
          <a:xfrm rot="2700000">
            <a:off x="312764" y="5818833"/>
            <a:ext cx="441715" cy="44171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6"/>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sz="2900">
                <a:latin typeface="Calibri"/>
                <a:ea typeface="Calibri"/>
                <a:cs typeface="Calibri"/>
                <a:sym typeface="Calibri"/>
              </a:rPr>
              <a:t>Επιλογή της κατάλληλης μεντόρισσας</a:t>
            </a:r>
            <a:endParaRPr sz="2900">
              <a:latin typeface="Calibri"/>
              <a:ea typeface="Calibri"/>
              <a:cs typeface="Calibri"/>
              <a:sym typeface="Calibri"/>
            </a:endParaRPr>
          </a:p>
        </p:txBody>
      </p:sp>
      <p:sp>
        <p:nvSpPr>
          <p:cNvPr id="400" name="Google Shape;400;p6"/>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pt-PT" sz="1800" b="1">
                <a:solidFill>
                  <a:srgbClr val="222222"/>
                </a:solidFill>
                <a:highlight>
                  <a:srgbClr val="FFFFFF"/>
                </a:highlight>
                <a:latin typeface="Calibri"/>
                <a:ea typeface="Calibri"/>
                <a:cs typeface="Calibri"/>
                <a:sym typeface="Calibri"/>
              </a:rPr>
              <a:t>Η μεντόρισσά σου πρέπει να έχει εμπειρία στο αντικείμενο και/ή τον τομέα που σε ενδιαφέρει. </a:t>
            </a:r>
            <a:endParaRPr sz="1800" b="1">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pt-PT" sz="1800">
                <a:solidFill>
                  <a:srgbClr val="222222"/>
                </a:solidFill>
                <a:highlight>
                  <a:srgbClr val="FFFFFF"/>
                </a:highlight>
                <a:latin typeface="Calibri"/>
                <a:ea typeface="Calibri"/>
                <a:cs typeface="Calibri"/>
                <a:sym typeface="Calibri"/>
              </a:rPr>
              <a:t>Παράδειγμα: Αν θέλεις να αλλάξεις καριέρα και να ξεκινήσεις τη δική σου επιχείρηση, η μεντόρισσα που θα επιλέξεις πρέπει είτε να έχει κάνει μια παρόμοια αλλαγή είτε να είναι επιχειρηματίας σε παρόμοιο τομέα. </a:t>
            </a:r>
            <a:endParaRPr sz="1800">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800">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pt-PT" sz="1800" b="1">
                <a:solidFill>
                  <a:srgbClr val="222222"/>
                </a:solidFill>
                <a:highlight>
                  <a:srgbClr val="FFFFFF"/>
                </a:highlight>
                <a:latin typeface="Calibri"/>
                <a:ea typeface="Calibri"/>
                <a:cs typeface="Calibri"/>
                <a:sym typeface="Calibri"/>
              </a:rPr>
              <a:t>Αν σε ενδιαφέρει ένας συγκεκριμένος τομέας υποστήριξης ή πρόκλησης, τότε μπορείς να επιλέξεις την μεντόρισσά σου με βάση αυτό. </a:t>
            </a:r>
            <a:endParaRPr sz="1800" b="1">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pt-PT" sz="1800">
                <a:solidFill>
                  <a:srgbClr val="222222"/>
                </a:solidFill>
                <a:highlight>
                  <a:srgbClr val="FFFFFF"/>
                </a:highlight>
                <a:latin typeface="Calibri"/>
                <a:ea typeface="Calibri"/>
                <a:cs typeface="Calibri"/>
                <a:sym typeface="Calibri"/>
              </a:rPr>
              <a:t>Παράδειγμα: Αν εργάζεσαι στον ναυτιλιακό τομέα και χρειάζεσαι υποστήριξη σχετικά με την απασχόληση σε ένα περιβάλλον κυριαρχούμενο από άνδρες, μπορείς να επιλέξεις μια μεντόρισσα που έχει αντιμετωπίσει την ίδια πρόκληση, ακόμα κι αν βρίσκεται σε άλλη βιομηχανία, για παράδειγμα στον τομέα της τεχνολογίας.</a:t>
            </a:r>
            <a:endParaRPr sz="1800">
              <a:latin typeface="Calibri"/>
              <a:ea typeface="Calibri"/>
              <a:cs typeface="Calibri"/>
              <a:sym typeface="Calibri"/>
            </a:endParaRPr>
          </a:p>
        </p:txBody>
      </p:sp>
      <p:pic>
        <p:nvPicPr>
          <p:cNvPr id="401" name="Google Shape;401;p6" descr="Uma imagem com pessoa, vestuário, Cara humana, interior&#10;&#10;Os conteúdos gerados por IA poderão estar incorretos."/>
          <p:cNvPicPr preferRelativeResize="0">
            <a:picLocks noGrp="1"/>
          </p:cNvPicPr>
          <p:nvPr>
            <p:ph type="pic" idx="3"/>
          </p:nvPr>
        </p:nvPicPr>
        <p:blipFill rotWithShape="1">
          <a:blip r:embed="rId3">
            <a:alphaModFix/>
          </a:blip>
          <a:srcRect l="17502" r="31723"/>
          <a:stretch/>
        </p:blipFill>
        <p:spPr>
          <a:xfrm>
            <a:off x="6968836" y="0"/>
            <a:ext cx="5223164" cy="6858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g36ea64c330c_0_86"/>
          <p:cNvSpPr txBox="1">
            <a:spLocks noGrp="1"/>
          </p:cNvSpPr>
          <p:nvPr>
            <p:ph type="body" idx="1"/>
          </p:nvPr>
        </p:nvSpPr>
        <p:spPr>
          <a:xfrm>
            <a:off x="362082" y="321855"/>
            <a:ext cx="6052500" cy="483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E64424"/>
              </a:buClr>
              <a:buSzPts val="3200"/>
              <a:buNone/>
            </a:pPr>
            <a:r>
              <a:rPr lang="pt-PT" sz="2900">
                <a:latin typeface="Calibri"/>
                <a:ea typeface="Calibri"/>
                <a:cs typeface="Calibri"/>
                <a:sym typeface="Calibri"/>
              </a:rPr>
              <a:t>Επιλογή της κατάλληλης μεντόρισσας</a:t>
            </a:r>
            <a:endParaRPr sz="2900">
              <a:latin typeface="Calibri"/>
              <a:ea typeface="Calibri"/>
              <a:cs typeface="Calibri"/>
              <a:sym typeface="Calibri"/>
            </a:endParaRPr>
          </a:p>
          <a:p>
            <a:pPr marL="0" lvl="0" indent="0" algn="l" rtl="0">
              <a:lnSpc>
                <a:spcPct val="90000"/>
              </a:lnSpc>
              <a:spcBef>
                <a:spcPts val="0"/>
              </a:spcBef>
              <a:spcAft>
                <a:spcPts val="0"/>
              </a:spcAft>
              <a:buClr>
                <a:srgbClr val="E64424"/>
              </a:buClr>
              <a:buSzPts val="3200"/>
              <a:buNone/>
            </a:pPr>
            <a:endParaRPr>
              <a:latin typeface="Calibri"/>
              <a:ea typeface="Calibri"/>
              <a:cs typeface="Calibri"/>
              <a:sym typeface="Calibri"/>
            </a:endParaRPr>
          </a:p>
        </p:txBody>
      </p:sp>
      <p:sp>
        <p:nvSpPr>
          <p:cNvPr id="407" name="Google Shape;407;g36ea64c330c_0_86"/>
          <p:cNvSpPr txBox="1">
            <a:spLocks noGrp="1"/>
          </p:cNvSpPr>
          <p:nvPr>
            <p:ph type="body" idx="2"/>
          </p:nvPr>
        </p:nvSpPr>
        <p:spPr>
          <a:xfrm>
            <a:off x="362075" y="1015501"/>
            <a:ext cx="6052500" cy="58425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None/>
            </a:pPr>
            <a:r>
              <a:rPr lang="pt-PT" sz="1800" b="1">
                <a:solidFill>
                  <a:srgbClr val="222222"/>
                </a:solidFill>
                <a:highlight>
                  <a:srgbClr val="FFFFFF"/>
                </a:highlight>
                <a:latin typeface="Calibri"/>
                <a:ea typeface="Calibri"/>
                <a:cs typeface="Calibri"/>
                <a:sym typeface="Calibri"/>
              </a:rPr>
              <a:t>Βεβαιώσου ότι συνδέεσαι με άτομα που ίσως γνωρίζουν άλλους ανθρώπους που μπορούν να σε βοηθήσουν να βρεις την κατάλληλη μεντόρισσα σου. </a:t>
            </a:r>
            <a:endParaRPr sz="1800" b="1">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None/>
            </a:pPr>
            <a:r>
              <a:rPr lang="pt-PT" sz="1800">
                <a:solidFill>
                  <a:srgbClr val="222222"/>
                </a:solidFill>
                <a:highlight>
                  <a:srgbClr val="FFFFFF"/>
                </a:highlight>
                <a:latin typeface="Calibri"/>
                <a:ea typeface="Calibri"/>
                <a:cs typeface="Calibri"/>
                <a:sym typeface="Calibri"/>
              </a:rPr>
              <a:t>Συμβουλή: Πήγαινε σε εκδηλώσεις δικτύωσης ή εκδηλώσεις κοινοτήτων κοντά σου ή online, ζήτησε από ανθρώπους συστάσεις για μεντόρισσες, στείλε μηνύματα σε άτομα στο LinkedIn εξηγώντας ότι θα μπορούσαν να είναι η ιδανική σου μεντόρισσα, αλλά πάντα να είσαι ευγενική και να σέβεσαι τον χρόνο των άλλων.</a:t>
            </a:r>
            <a:endParaRPr sz="1800">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800">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None/>
            </a:pPr>
            <a:r>
              <a:rPr lang="pt-PT" sz="1800" b="1">
                <a:solidFill>
                  <a:srgbClr val="222222"/>
                </a:solidFill>
                <a:highlight>
                  <a:srgbClr val="FFFFFF"/>
                </a:highlight>
                <a:latin typeface="Calibri"/>
                <a:ea typeface="Calibri"/>
                <a:cs typeface="Calibri"/>
                <a:sym typeface="Calibri"/>
              </a:rPr>
              <a:t>Πώς θα προτιμούσες να γίνονται οι συναντήσεις mentoring; </a:t>
            </a:r>
            <a:endParaRPr sz="1800" b="1">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None/>
            </a:pPr>
            <a:r>
              <a:rPr lang="pt-PT" sz="1800">
                <a:solidFill>
                  <a:srgbClr val="222222"/>
                </a:solidFill>
                <a:highlight>
                  <a:srgbClr val="FFFFFF"/>
                </a:highlight>
                <a:latin typeface="Calibri"/>
                <a:ea typeface="Calibri"/>
                <a:cs typeface="Calibri"/>
                <a:sym typeface="Calibri"/>
              </a:rPr>
              <a:t>Συμβουλή: Αν προτιμάς μια μεντόρισσα με την οποία μπορείς να συναντιέσαι δια ζώσης, εστίασε την αναζήτησή σου σε περιοχές κοντά σου και θέτε αυτό ως προτεραιότητα. Αντίστοιχα, αν θεωρείς πως θα σου είναι δύσκολο να διαχειριστείς τις δια ζώσης συναντήσεις ή θεωρείς ότι θα περιορίσουν την επιλογή σου σε μεντόρισσα, διεύρυνε την αναζήτησή σου.</a:t>
            </a:r>
            <a:endParaRPr sz="1800">
              <a:solidFill>
                <a:srgbClr val="222222"/>
              </a:solidFill>
              <a:highlight>
                <a:srgbClr val="FFFFFF"/>
              </a:highlight>
              <a:latin typeface="Calibri"/>
              <a:ea typeface="Calibri"/>
              <a:cs typeface="Calibri"/>
              <a:sym typeface="Calibri"/>
            </a:endParaRPr>
          </a:p>
        </p:txBody>
      </p:sp>
      <p:pic>
        <p:nvPicPr>
          <p:cNvPr id="408" name="Google Shape;408;g36ea64c330c_0_86" descr="Uma imagem com pessoa, vestuário, Cara humana, interior&#10;&#10;Os conteúdos gerados por IA poderão estar incorretos."/>
          <p:cNvPicPr preferRelativeResize="0">
            <a:picLocks noGrp="1"/>
          </p:cNvPicPr>
          <p:nvPr>
            <p:ph type="pic" idx="3"/>
          </p:nvPr>
        </p:nvPicPr>
        <p:blipFill rotWithShape="1">
          <a:blip r:embed="rId3">
            <a:alphaModFix/>
          </a:blip>
          <a:srcRect l="17501" r="31722"/>
          <a:stretch/>
        </p:blipFill>
        <p:spPr>
          <a:xfrm>
            <a:off x="6968836" y="0"/>
            <a:ext cx="5223163" cy="68580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g36ea64c330c_0_97"/>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sz="3000">
                <a:latin typeface="Calibri"/>
                <a:ea typeface="Calibri"/>
                <a:cs typeface="Calibri"/>
                <a:sym typeface="Calibri"/>
              </a:rPr>
              <a:t>Βασικές δεξιότητες για επιτυχημένη συμμετοχή ως mentee</a:t>
            </a:r>
            <a:endParaRPr sz="3000">
              <a:latin typeface="Calibri"/>
              <a:ea typeface="Calibri"/>
              <a:cs typeface="Calibri"/>
              <a:sym typeface="Calibri"/>
            </a:endParaRPr>
          </a:p>
        </p:txBody>
      </p:sp>
      <p:sp>
        <p:nvSpPr>
          <p:cNvPr id="414" name="Google Shape;414;g36ea64c330c_0_97"/>
          <p:cNvSpPr txBox="1">
            <a:spLocks noGrp="1"/>
          </p:cNvSpPr>
          <p:nvPr>
            <p:ph type="body" idx="2"/>
          </p:nvPr>
        </p:nvSpPr>
        <p:spPr>
          <a:xfrm>
            <a:off x="362081" y="1230284"/>
            <a:ext cx="11450400" cy="5023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None/>
            </a:pPr>
            <a:r>
              <a:rPr lang="pt-PT" sz="1800" b="1">
                <a:solidFill>
                  <a:srgbClr val="222222"/>
                </a:solidFill>
                <a:highlight>
                  <a:srgbClr val="FFFFFF"/>
                </a:highlight>
                <a:latin typeface="Calibri"/>
                <a:ea typeface="Calibri"/>
                <a:cs typeface="Calibri"/>
                <a:sym typeface="Calibri"/>
              </a:rPr>
              <a:t>Ενεργητική ακρόαση </a:t>
            </a:r>
            <a:endParaRPr sz="1800" b="1">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None/>
            </a:pPr>
            <a:r>
              <a:rPr lang="pt-PT" sz="1800">
                <a:solidFill>
                  <a:srgbClr val="222222"/>
                </a:solidFill>
                <a:highlight>
                  <a:srgbClr val="FFFFFF"/>
                </a:highlight>
                <a:latin typeface="Calibri"/>
                <a:ea typeface="Calibri"/>
                <a:cs typeface="Calibri"/>
                <a:sym typeface="Calibri"/>
              </a:rPr>
              <a:t>Κατά τη διάρκεια των συναντήσεών σου, άκου προσεκτικά και με προσοχή - όχι απλώς περιμένοντας να απαντήσεις, αλλά για να κατανοήσεις πραγματικά τι μοιράζεται η μεντόρισσά σου. Απόφυγε τις διακοπές, βάλε όλες τις ειδοποιήσεις σου σε σίγαση για να ελαχιστοποιήσεις τους περισπασμούς και μην διστάσεις να κρατήσεις σημειώσεις αν σε βοηθά. Η ενεργητική ακρόαση χτίζει εμπιστοσύνη και δείχνει σεβασμό στο χρόνο της μεντόρισσάς σου (και στο δικό σου!)</a:t>
            </a:r>
            <a:endParaRPr sz="1800">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None/>
            </a:pPr>
            <a:endParaRPr sz="1800">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None/>
            </a:pPr>
            <a:r>
              <a:rPr lang="pt-PT" sz="1800" b="1">
                <a:solidFill>
                  <a:srgbClr val="222222"/>
                </a:solidFill>
                <a:highlight>
                  <a:srgbClr val="FFFFFF"/>
                </a:highlight>
                <a:latin typeface="Calibri"/>
                <a:ea typeface="Calibri"/>
                <a:cs typeface="Calibri"/>
                <a:sym typeface="Calibri"/>
              </a:rPr>
              <a:t>Καθορισμός στόχων και προετοιμασία </a:t>
            </a:r>
            <a:endParaRPr sz="1800" b="1">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None/>
            </a:pPr>
            <a:r>
              <a:rPr lang="pt-PT" sz="1800">
                <a:solidFill>
                  <a:srgbClr val="222222"/>
                </a:solidFill>
                <a:highlight>
                  <a:srgbClr val="FFFFFF"/>
                </a:highlight>
                <a:latin typeface="Calibri"/>
                <a:ea typeface="Calibri"/>
                <a:cs typeface="Calibri"/>
                <a:sym typeface="Calibri"/>
              </a:rPr>
              <a:t>Πριν από κάθε συνάντηση ή επικοινωνία (ειδικά την πρώτη), σκέψου και επίλεξε ποια είναι τα βασικά επαγγελματικά θέματα που σε απασχολούν, ώστε να είσαι προετοιμασμένη και να αξιοποιήσεις στο έπακρο τη συζήτησή σου με την μεντόρισσά σου (δες τη διαφάνεια του καθορισμού στόχων για περισσότερες πρακτικές συμβουλές!).</a:t>
            </a:r>
            <a:endParaRPr sz="1800">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None/>
            </a:pPr>
            <a:endParaRPr sz="1800">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None/>
            </a:pPr>
            <a:r>
              <a:rPr lang="pt-PT" sz="1800" b="1">
                <a:solidFill>
                  <a:srgbClr val="222222"/>
                </a:solidFill>
                <a:highlight>
                  <a:srgbClr val="FFFFFF"/>
                </a:highlight>
                <a:latin typeface="Calibri"/>
                <a:ea typeface="Calibri"/>
                <a:cs typeface="Calibri"/>
                <a:sym typeface="Calibri"/>
              </a:rPr>
              <a:t>Ανοιχτότητα στην ανατροφοδότηση </a:t>
            </a:r>
            <a:endParaRPr sz="1800" b="1">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None/>
            </a:pPr>
            <a:r>
              <a:rPr lang="pt-PT" sz="1800">
                <a:solidFill>
                  <a:srgbClr val="222222"/>
                </a:solidFill>
                <a:highlight>
                  <a:srgbClr val="FFFFFF"/>
                </a:highlight>
                <a:latin typeface="Calibri"/>
                <a:ea typeface="Calibri"/>
                <a:cs typeface="Calibri"/>
                <a:sym typeface="Calibri"/>
              </a:rPr>
              <a:t>Η λήψη ανατροφοδότησης -ειδικά όταν αποτελεί πρόκληση- είναι βασικό κομμάτι της ανάπτυξης μέσα από το mentoring. Προσπάθησε να προσεγγίζεις τα σχόλια της μεντόρισσάς σου με περιέργεια αντί για αμυντικότητα. Κάνε ερωτήσεις και να είσαι πρόθυμη να εξερευνήσεις νέες οπτικές, ακόμα κι αν αρχικά νιώθεις άβολα.</a:t>
            </a:r>
            <a:endParaRPr sz="1800">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None/>
            </a:pPr>
            <a:endParaRPr sz="1500">
              <a:solidFill>
                <a:srgbClr val="222222"/>
              </a:solidFill>
              <a:highlight>
                <a:srgbClr val="FFFFFF"/>
              </a:highlight>
            </a:endParaRPr>
          </a:p>
          <a:p>
            <a:pPr marL="0" lvl="0" indent="0" algn="l" rtl="0">
              <a:lnSpc>
                <a:spcPct val="115000"/>
              </a:lnSpc>
              <a:spcBef>
                <a:spcPts val="0"/>
              </a:spcBef>
              <a:spcAft>
                <a:spcPts val="0"/>
              </a:spcAft>
              <a:buClr>
                <a:schemeClr val="dk1"/>
              </a:buClr>
              <a:buSzPts val="1100"/>
              <a:buNone/>
            </a:pPr>
            <a:endParaRPr sz="1500">
              <a:solidFill>
                <a:srgbClr val="222222"/>
              </a:solidFill>
              <a:highlight>
                <a:srgbClr val="FFFFFF"/>
              </a:highlight>
            </a:endParaRPr>
          </a:p>
          <a:p>
            <a:pPr marL="0" lvl="0" indent="0" algn="l" rtl="0">
              <a:lnSpc>
                <a:spcPct val="115000"/>
              </a:lnSpc>
              <a:spcBef>
                <a:spcPts val="0"/>
              </a:spcBef>
              <a:spcAft>
                <a:spcPts val="0"/>
              </a:spcAft>
              <a:buClr>
                <a:schemeClr val="dk1"/>
              </a:buClr>
              <a:buSzPts val="1100"/>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58"/>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E64424"/>
              </a:buClr>
              <a:buSzPts val="3200"/>
              <a:buFont typeface="Arial"/>
              <a:buNone/>
            </a:pPr>
            <a:r>
              <a:rPr lang="pt-PT" sz="3000">
                <a:latin typeface="Calibri"/>
                <a:ea typeface="Calibri"/>
                <a:cs typeface="Calibri"/>
                <a:sym typeface="Calibri"/>
              </a:rPr>
              <a:t>Βασικές δεξιότητες για επιτυχημένη συμμετοχή ως mentee</a:t>
            </a:r>
            <a:endParaRPr sz="3000">
              <a:latin typeface="Calibri"/>
              <a:ea typeface="Calibri"/>
              <a:cs typeface="Calibri"/>
              <a:sym typeface="Calibri"/>
            </a:endParaRPr>
          </a:p>
          <a:p>
            <a:pPr marL="457200" marR="0" lvl="0" indent="-228600" algn="l" rtl="0">
              <a:lnSpc>
                <a:spcPct val="90000"/>
              </a:lnSpc>
              <a:spcBef>
                <a:spcPts val="1000"/>
              </a:spcBef>
              <a:spcAft>
                <a:spcPts val="0"/>
              </a:spcAft>
              <a:buClr>
                <a:srgbClr val="E64424"/>
              </a:buClr>
              <a:buSzPts val="3200"/>
              <a:buFont typeface="Arial"/>
              <a:buNone/>
            </a:pPr>
            <a:endParaRPr>
              <a:latin typeface="Calibri"/>
              <a:ea typeface="Calibri"/>
              <a:cs typeface="Calibri"/>
              <a:sym typeface="Calibri"/>
            </a:endParaRPr>
          </a:p>
        </p:txBody>
      </p:sp>
      <p:sp>
        <p:nvSpPr>
          <p:cNvPr id="420" name="Google Shape;420;p58"/>
          <p:cNvSpPr txBox="1">
            <a:spLocks noGrp="1"/>
          </p:cNvSpPr>
          <p:nvPr>
            <p:ph type="body" idx="2"/>
          </p:nvPr>
        </p:nvSpPr>
        <p:spPr>
          <a:xfrm>
            <a:off x="362081" y="1230284"/>
            <a:ext cx="11730451" cy="5023867"/>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222240"/>
              </a:buClr>
              <a:buSzPts val="2000"/>
              <a:buFont typeface="Arial"/>
              <a:buNone/>
            </a:pPr>
            <a:r>
              <a:rPr lang="pt-PT" sz="1800" b="1">
                <a:latin typeface="Calibri"/>
                <a:ea typeface="Calibri"/>
                <a:cs typeface="Calibri"/>
                <a:sym typeface="Calibri"/>
              </a:rPr>
              <a:t>Δημιουργία εμπιστοσύνης και αμοιβαίου σεβασμού </a:t>
            </a:r>
            <a:endParaRPr sz="1800" b="1">
              <a:latin typeface="Calibri"/>
              <a:ea typeface="Calibri"/>
              <a:cs typeface="Calibri"/>
              <a:sym typeface="Calibri"/>
            </a:endParaRPr>
          </a:p>
          <a:p>
            <a:pPr marL="269999" marR="0" lvl="0" indent="0" algn="l" rtl="0">
              <a:lnSpc>
                <a:spcPct val="90000"/>
              </a:lnSpc>
              <a:spcBef>
                <a:spcPts val="1000"/>
              </a:spcBef>
              <a:spcAft>
                <a:spcPts val="0"/>
              </a:spcAft>
              <a:buClr>
                <a:srgbClr val="222240"/>
              </a:buClr>
              <a:buSzPts val="2000"/>
              <a:buFont typeface="Arial"/>
              <a:buNone/>
            </a:pPr>
            <a:r>
              <a:rPr lang="pt-PT" sz="1800">
                <a:latin typeface="Calibri"/>
                <a:ea typeface="Calibri"/>
                <a:cs typeface="Calibri"/>
                <a:sym typeface="Calibri"/>
              </a:rPr>
              <a:t>Σεβάσου τα χρονικά όρια που έχεις ήδη συμφωνήσει με την μεντόρισσα σου. Μην περιμένεις να είναι διαθέσιμη όποτε τη χρειάζεσαι, εκτός από το συμφωνημένο πλάνο. </a:t>
            </a:r>
            <a:endParaRPr sz="1800">
              <a:latin typeface="Calibri"/>
              <a:ea typeface="Calibri"/>
              <a:cs typeface="Calibri"/>
              <a:sym typeface="Calibri"/>
            </a:endParaRPr>
          </a:p>
          <a:p>
            <a:pPr marL="269999" marR="0" lvl="0" indent="-9525" algn="l" rtl="0">
              <a:lnSpc>
                <a:spcPct val="90000"/>
              </a:lnSpc>
              <a:spcBef>
                <a:spcPts val="1000"/>
              </a:spcBef>
              <a:spcAft>
                <a:spcPts val="0"/>
              </a:spcAft>
              <a:buClr>
                <a:srgbClr val="222240"/>
              </a:buClr>
              <a:buSzPts val="2000"/>
              <a:buFont typeface="Arial"/>
              <a:buNone/>
            </a:pPr>
            <a:r>
              <a:rPr lang="pt-PT" sz="1800">
                <a:latin typeface="Calibri"/>
                <a:ea typeface="Calibri"/>
                <a:cs typeface="Calibri"/>
                <a:sym typeface="Calibri"/>
              </a:rPr>
              <a:t>Να είσαι ειλικρινής και ανοιχτή σχετικά με τα ζητήματα που σε απασχολούν. Η μεντόρισσά σου είναι εκεί για να σε ακούσει, και η συνεργασία σας θα είναι πιο εποικοδομητική αν της δείχνεις εμπιστοσύνη.</a:t>
            </a:r>
            <a:endParaRPr>
              <a:latin typeface="Calibri"/>
              <a:ea typeface="Calibri"/>
              <a:cs typeface="Calibri"/>
              <a:sym typeface="Calibri"/>
            </a:endParaRPr>
          </a:p>
          <a:p>
            <a:pPr marL="457200" marR="0" lvl="0" indent="-228600" algn="l" rtl="0">
              <a:lnSpc>
                <a:spcPct val="90000"/>
              </a:lnSpc>
              <a:spcBef>
                <a:spcPts val="1000"/>
              </a:spcBef>
              <a:spcAft>
                <a:spcPts val="0"/>
              </a:spcAft>
              <a:buClr>
                <a:srgbClr val="222240"/>
              </a:buClr>
              <a:buSzPts val="2000"/>
              <a:buFont typeface="Arial"/>
              <a:buNone/>
            </a:pPr>
            <a:endParaRPr sz="1800">
              <a:latin typeface="Calibri"/>
              <a:ea typeface="Calibri"/>
              <a:cs typeface="Calibri"/>
              <a:sym typeface="Calibri"/>
            </a:endParaRPr>
          </a:p>
          <a:p>
            <a:pPr marL="457200" marR="0" lvl="0" indent="-228600" algn="l" rtl="0">
              <a:lnSpc>
                <a:spcPct val="90000"/>
              </a:lnSpc>
              <a:spcBef>
                <a:spcPts val="1000"/>
              </a:spcBef>
              <a:spcAft>
                <a:spcPts val="0"/>
              </a:spcAft>
              <a:buClr>
                <a:srgbClr val="222240"/>
              </a:buClr>
              <a:buSzPts val="2000"/>
              <a:buFont typeface="Arial"/>
              <a:buNone/>
            </a:pPr>
            <a:r>
              <a:rPr lang="pt-PT" sz="1800" b="1">
                <a:latin typeface="Calibri"/>
                <a:ea typeface="Calibri"/>
                <a:cs typeface="Calibri"/>
                <a:sym typeface="Calibri"/>
              </a:rPr>
              <a:t>Αξιοποίηση στο έπακρο της σχέσης mentoring</a:t>
            </a:r>
            <a:endParaRPr/>
          </a:p>
          <a:p>
            <a:pPr marL="269999" lvl="0" indent="0" algn="l" rtl="0">
              <a:lnSpc>
                <a:spcPct val="90000"/>
              </a:lnSpc>
              <a:spcBef>
                <a:spcPts val="1000"/>
              </a:spcBef>
              <a:spcAft>
                <a:spcPts val="0"/>
              </a:spcAft>
              <a:buNone/>
            </a:pPr>
            <a:r>
              <a:rPr lang="pt-PT" sz="1800">
                <a:latin typeface="Calibri"/>
                <a:ea typeface="Calibri"/>
                <a:cs typeface="Calibri"/>
                <a:sym typeface="Calibri"/>
              </a:rPr>
              <a:t>Η δέσμευση είναι βασικό στοιχείο της διαδικασίας mentoring και σημαίνει: </a:t>
            </a:r>
            <a:endParaRPr sz="1800">
              <a:latin typeface="Calibri"/>
              <a:ea typeface="Calibri"/>
              <a:cs typeface="Calibri"/>
              <a:sym typeface="Calibri"/>
            </a:endParaRPr>
          </a:p>
          <a:p>
            <a:pPr marL="457200" lvl="0" indent="-342900" algn="l" rtl="0">
              <a:lnSpc>
                <a:spcPct val="90000"/>
              </a:lnSpc>
              <a:spcBef>
                <a:spcPts val="1000"/>
              </a:spcBef>
              <a:spcAft>
                <a:spcPts val="0"/>
              </a:spcAft>
              <a:buSzPts val="1800"/>
              <a:buFont typeface="Calibri"/>
              <a:buChar char="●"/>
            </a:pPr>
            <a:r>
              <a:rPr lang="pt-PT" sz="1800">
                <a:latin typeface="Calibri"/>
                <a:ea typeface="Calibri"/>
                <a:cs typeface="Calibri"/>
                <a:sym typeface="Calibri"/>
              </a:rPr>
              <a:t>Να είσαι συνεπής στις επικοινωνίες και τα ραντεβού σου </a:t>
            </a:r>
            <a:endParaRPr sz="1800">
              <a:latin typeface="Calibri"/>
              <a:ea typeface="Calibri"/>
              <a:cs typeface="Calibri"/>
              <a:sym typeface="Calibri"/>
            </a:endParaRPr>
          </a:p>
          <a:p>
            <a:pPr marL="457200" lvl="0" indent="-342900" algn="l" rtl="0">
              <a:lnSpc>
                <a:spcPct val="90000"/>
              </a:lnSpc>
              <a:spcBef>
                <a:spcPts val="0"/>
              </a:spcBef>
              <a:spcAft>
                <a:spcPts val="0"/>
              </a:spcAft>
              <a:buSzPts val="1800"/>
              <a:buFont typeface="Calibri"/>
              <a:buChar char="●"/>
            </a:pPr>
            <a:r>
              <a:rPr lang="pt-PT" sz="1800">
                <a:latin typeface="Calibri"/>
                <a:ea typeface="Calibri"/>
                <a:cs typeface="Calibri"/>
                <a:sym typeface="Calibri"/>
              </a:rPr>
              <a:t>Να πηγαίνεις σε κάθε συνάντησή σου προετοιμασμένη </a:t>
            </a:r>
            <a:endParaRPr sz="1800">
              <a:latin typeface="Calibri"/>
              <a:ea typeface="Calibri"/>
              <a:cs typeface="Calibri"/>
              <a:sym typeface="Calibri"/>
            </a:endParaRPr>
          </a:p>
          <a:p>
            <a:pPr marL="457200" lvl="0" indent="-342900" algn="l" rtl="0">
              <a:lnSpc>
                <a:spcPct val="90000"/>
              </a:lnSpc>
              <a:spcBef>
                <a:spcPts val="0"/>
              </a:spcBef>
              <a:spcAft>
                <a:spcPts val="0"/>
              </a:spcAft>
              <a:buSzPts val="1800"/>
              <a:buFont typeface="Calibri"/>
              <a:buChar char="●"/>
            </a:pPr>
            <a:r>
              <a:rPr lang="pt-PT" sz="1800">
                <a:latin typeface="Calibri"/>
                <a:ea typeface="Calibri"/>
                <a:cs typeface="Calibri"/>
                <a:sym typeface="Calibri"/>
              </a:rPr>
              <a:t>Να ακολουθείς τα βήματα που έχετε συμφωνήσει ανάμεσα στις συναντήσεις σας</a:t>
            </a:r>
            <a:endParaRPr>
              <a:latin typeface="Calibri"/>
              <a:ea typeface="Calibri"/>
              <a:cs typeface="Calibri"/>
              <a:sym typeface="Calibri"/>
            </a:endParaRPr>
          </a:p>
          <a:p>
            <a:pPr marL="457200" marR="0" lvl="0" indent="-228600" algn="l" rtl="0">
              <a:lnSpc>
                <a:spcPct val="90000"/>
              </a:lnSpc>
              <a:spcBef>
                <a:spcPts val="1000"/>
              </a:spcBef>
              <a:spcAft>
                <a:spcPts val="0"/>
              </a:spcAft>
              <a:buClr>
                <a:srgbClr val="222240"/>
              </a:buClr>
              <a:buSzPts val="2000"/>
              <a:buFont typeface="Arial"/>
              <a:buNone/>
            </a:pPr>
            <a:endParaRPr sz="18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59"/>
          <p:cNvSpPr txBox="1">
            <a:spLocks noGrp="1"/>
          </p:cNvSpPr>
          <p:nvPr>
            <p:ph type="body" idx="1"/>
          </p:nvPr>
        </p:nvSpPr>
        <p:spPr>
          <a:xfrm>
            <a:off x="432260" y="3142210"/>
            <a:ext cx="9327375" cy="176229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4800"/>
              <a:buNone/>
            </a:pPr>
            <a:r>
              <a:rPr lang="pt-PT"/>
              <a:t>ΕΝΟΤΗΤΑ 5.3: Ο ρόλος της μεντόρισσας </a:t>
            </a:r>
            <a:endParaRPr/>
          </a:p>
          <a:p>
            <a:pPr marL="0" lvl="0" indent="0" algn="l" rtl="0">
              <a:lnSpc>
                <a:spcPct val="90000"/>
              </a:lnSpc>
              <a:spcBef>
                <a:spcPts val="0"/>
              </a:spcBef>
              <a:spcAft>
                <a:spcPts val="0"/>
              </a:spcAft>
              <a:buClr>
                <a:schemeClr val="lt1"/>
              </a:buClr>
              <a:buSzPts val="4800"/>
              <a:buNone/>
            </a:pPr>
            <a:r>
              <a:rPr lang="pt-PT" sz="2000"/>
              <a:t>Από την προσωπική εξέλιξη στην υποστήριξη άλλων</a:t>
            </a:r>
            <a:endParaRPr/>
          </a:p>
          <a:p>
            <a:pPr marL="0" lvl="0" indent="0" algn="l" rtl="0">
              <a:lnSpc>
                <a:spcPct val="90000"/>
              </a:lnSpc>
              <a:spcBef>
                <a:spcPts val="0"/>
              </a:spcBef>
              <a:spcAft>
                <a:spcPts val="0"/>
              </a:spcAft>
              <a:buClr>
                <a:schemeClr val="lt1"/>
              </a:buClr>
              <a:buSzPts val="4800"/>
              <a:buNone/>
            </a:pPr>
            <a:endParaRPr/>
          </a:p>
          <a:p>
            <a:pPr marL="0" lvl="0" indent="0" algn="l" rtl="0">
              <a:lnSpc>
                <a:spcPct val="90000"/>
              </a:lnSpc>
              <a:spcBef>
                <a:spcPts val="0"/>
              </a:spcBef>
              <a:spcAft>
                <a:spcPts val="0"/>
              </a:spcAft>
              <a:buClr>
                <a:schemeClr val="lt1"/>
              </a:buClr>
              <a:buSzPts val="4800"/>
              <a:buNone/>
            </a:pPr>
            <a:endParaRPr/>
          </a:p>
          <a:p>
            <a:pPr marL="0" lvl="0" indent="0" algn="l" rtl="0">
              <a:lnSpc>
                <a:spcPct val="90000"/>
              </a:lnSpc>
              <a:spcBef>
                <a:spcPts val="0"/>
              </a:spcBef>
              <a:spcAft>
                <a:spcPts val="0"/>
              </a:spcAft>
              <a:buClr>
                <a:schemeClr val="lt1"/>
              </a:buClr>
              <a:buSzPts val="4800"/>
              <a:buNone/>
            </a:pPr>
            <a:endParaRPr/>
          </a:p>
          <a:p>
            <a:pPr marL="0" lvl="0" indent="0" algn="l" rtl="0">
              <a:lnSpc>
                <a:spcPct val="90000"/>
              </a:lnSpc>
              <a:spcBef>
                <a:spcPts val="0"/>
              </a:spcBef>
              <a:spcAft>
                <a:spcPts val="0"/>
              </a:spcAft>
              <a:buClr>
                <a:schemeClr val="lt1"/>
              </a:buClr>
              <a:buSzPts val="4800"/>
              <a:buNone/>
            </a:pPr>
            <a:endParaRPr/>
          </a:p>
          <a:p>
            <a:pPr marL="0" lvl="0" indent="0" algn="l" rtl="0">
              <a:lnSpc>
                <a:spcPct val="90000"/>
              </a:lnSpc>
              <a:spcBef>
                <a:spcPts val="0"/>
              </a:spcBef>
              <a:spcAft>
                <a:spcPts val="0"/>
              </a:spcAft>
              <a:buClr>
                <a:schemeClr val="lt1"/>
              </a:buClr>
              <a:buSzPts val="4800"/>
              <a:buNone/>
            </a:pPr>
            <a:endParaRPr/>
          </a:p>
          <a:p>
            <a:pPr marL="0" lvl="0" indent="0" algn="l" rtl="0">
              <a:lnSpc>
                <a:spcPct val="90000"/>
              </a:lnSpc>
              <a:spcBef>
                <a:spcPts val="1000"/>
              </a:spcBef>
              <a:spcAft>
                <a:spcPts val="0"/>
              </a:spcAft>
              <a:buClr>
                <a:srgbClr val="283143"/>
              </a:buClr>
              <a:buSzPts val="3200"/>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60"/>
          <p:cNvSpPr txBox="1">
            <a:spLocks noGrp="1"/>
          </p:cNvSpPr>
          <p:nvPr>
            <p:ph type="body" idx="1"/>
          </p:nvPr>
        </p:nvSpPr>
        <p:spPr>
          <a:xfrm>
            <a:off x="727850" y="1414271"/>
            <a:ext cx="7293900" cy="1668900"/>
          </a:xfrm>
          <a:prstGeom prst="rect">
            <a:avLst/>
          </a:prstGeom>
          <a:noFill/>
          <a:ln>
            <a:noFill/>
          </a:ln>
        </p:spPr>
        <p:txBody>
          <a:bodyPr spcFirstLastPara="1" wrap="square" lIns="91425" tIns="45700" rIns="91425" bIns="45700" anchor="t" anchorCtr="0">
            <a:noAutofit/>
          </a:bodyPr>
          <a:lstStyle/>
          <a:p>
            <a:pPr marL="457200" marR="0" lvl="0" indent="-304800" algn="l" rtl="0">
              <a:lnSpc>
                <a:spcPct val="115000"/>
              </a:lnSpc>
              <a:spcBef>
                <a:spcPts val="0"/>
              </a:spcBef>
              <a:spcAft>
                <a:spcPts val="0"/>
              </a:spcAft>
              <a:buClr>
                <a:schemeClr val="dk1"/>
              </a:buClr>
              <a:buSzPts val="1200"/>
              <a:buChar char="●"/>
            </a:pPr>
            <a:r>
              <a:rPr lang="pt-PT" sz="1400">
                <a:solidFill>
                  <a:schemeClr val="dk1"/>
                </a:solidFill>
                <a:latin typeface="Calibri"/>
                <a:ea typeface="Calibri"/>
                <a:cs typeface="Calibri"/>
                <a:sym typeface="Calibri"/>
              </a:rPr>
              <a:t>Έχεις αποκτήσει σημαντική εμπειρία στον τομέα ή ρόλο σου. </a:t>
            </a:r>
            <a:endParaRPr sz="1400">
              <a:solidFill>
                <a:schemeClr val="dk1"/>
              </a:solidFill>
              <a:latin typeface="Calibri"/>
              <a:ea typeface="Calibri"/>
              <a:cs typeface="Calibri"/>
              <a:sym typeface="Calibri"/>
            </a:endParaRPr>
          </a:p>
          <a:p>
            <a:pPr marL="457200" marR="0" lvl="0" indent="-304800" algn="l" rtl="0">
              <a:lnSpc>
                <a:spcPct val="115000"/>
              </a:lnSpc>
              <a:spcBef>
                <a:spcPts val="0"/>
              </a:spcBef>
              <a:spcAft>
                <a:spcPts val="0"/>
              </a:spcAft>
              <a:buClr>
                <a:schemeClr val="dk1"/>
              </a:buClr>
              <a:buSzPts val="1200"/>
              <a:buChar char="●"/>
            </a:pPr>
            <a:r>
              <a:rPr lang="pt-PT" sz="1400">
                <a:solidFill>
                  <a:schemeClr val="dk1"/>
                </a:solidFill>
                <a:latin typeface="Calibri"/>
                <a:ea typeface="Calibri"/>
                <a:cs typeface="Calibri"/>
                <a:sym typeface="Calibri"/>
              </a:rPr>
              <a:t>Συνάδελφοι/ισσες ή ομότιμοι/ες ζητούν τακτικά τη γνώμη ή τη συμβουλή σου. </a:t>
            </a:r>
            <a:endParaRPr sz="1400">
              <a:solidFill>
                <a:schemeClr val="dk1"/>
              </a:solidFill>
              <a:latin typeface="Calibri"/>
              <a:ea typeface="Calibri"/>
              <a:cs typeface="Calibri"/>
              <a:sym typeface="Calibri"/>
            </a:endParaRPr>
          </a:p>
          <a:p>
            <a:pPr marL="457200" marR="0" lvl="0" indent="-304800" algn="l" rtl="0">
              <a:lnSpc>
                <a:spcPct val="115000"/>
              </a:lnSpc>
              <a:spcBef>
                <a:spcPts val="0"/>
              </a:spcBef>
              <a:spcAft>
                <a:spcPts val="0"/>
              </a:spcAft>
              <a:buClr>
                <a:schemeClr val="dk1"/>
              </a:buClr>
              <a:buSzPts val="1200"/>
              <a:buChar char="●"/>
            </a:pPr>
            <a:r>
              <a:rPr lang="pt-PT" sz="1400">
                <a:solidFill>
                  <a:schemeClr val="dk1"/>
                </a:solidFill>
                <a:latin typeface="Calibri"/>
                <a:ea typeface="Calibri"/>
                <a:cs typeface="Calibri"/>
                <a:sym typeface="Calibri"/>
              </a:rPr>
              <a:t>Νιώθεις την επιθυμία να προσφέρεις πίσω και να στηρίξεις την ανάπτυξη των άλλων. </a:t>
            </a:r>
            <a:endParaRPr sz="1400">
              <a:solidFill>
                <a:schemeClr val="dk1"/>
              </a:solidFill>
              <a:latin typeface="Calibri"/>
              <a:ea typeface="Calibri"/>
              <a:cs typeface="Calibri"/>
              <a:sym typeface="Calibri"/>
            </a:endParaRPr>
          </a:p>
          <a:p>
            <a:pPr marL="457200" marR="0" lvl="0" indent="-304800" algn="l" rtl="0">
              <a:lnSpc>
                <a:spcPct val="115000"/>
              </a:lnSpc>
              <a:spcBef>
                <a:spcPts val="0"/>
              </a:spcBef>
              <a:spcAft>
                <a:spcPts val="0"/>
              </a:spcAft>
              <a:buClr>
                <a:schemeClr val="dk1"/>
              </a:buClr>
              <a:buSzPts val="1200"/>
              <a:buChar char="●"/>
            </a:pPr>
            <a:r>
              <a:rPr lang="pt-PT" sz="1400">
                <a:solidFill>
                  <a:schemeClr val="dk1"/>
                </a:solidFill>
                <a:latin typeface="Calibri"/>
                <a:ea typeface="Calibri"/>
                <a:cs typeface="Calibri"/>
                <a:sym typeface="Calibri"/>
              </a:rPr>
              <a:t>Έχεις ξεπεράσει προκλήσεις και μπορείς να μοιραστείς τα διδάγματα που αποκόμισες. </a:t>
            </a:r>
            <a:endParaRPr sz="1400">
              <a:solidFill>
                <a:schemeClr val="dk1"/>
              </a:solidFill>
              <a:latin typeface="Calibri"/>
              <a:ea typeface="Calibri"/>
              <a:cs typeface="Calibri"/>
              <a:sym typeface="Calibri"/>
            </a:endParaRPr>
          </a:p>
          <a:p>
            <a:pPr marL="457200" marR="0" lvl="0" indent="-304800" algn="l" rtl="0">
              <a:lnSpc>
                <a:spcPct val="115000"/>
              </a:lnSpc>
              <a:spcBef>
                <a:spcPts val="0"/>
              </a:spcBef>
              <a:spcAft>
                <a:spcPts val="0"/>
              </a:spcAft>
              <a:buClr>
                <a:schemeClr val="dk1"/>
              </a:buClr>
              <a:buSzPts val="1200"/>
              <a:buChar char="●"/>
            </a:pPr>
            <a:r>
              <a:rPr lang="pt-PT" sz="1400">
                <a:solidFill>
                  <a:schemeClr val="dk1"/>
                </a:solidFill>
                <a:latin typeface="Calibri"/>
                <a:ea typeface="Calibri"/>
                <a:cs typeface="Calibri"/>
                <a:sym typeface="Calibri"/>
              </a:rPr>
              <a:t>Αισθάνεσαι άνετα με το να μην έχεις όλες τις απαντήσεις, αλλά είσαι πρόθυμη να τις εξερευνήσεις μαζί με άλλες.</a:t>
            </a:r>
            <a:endParaRPr sz="1400">
              <a:solidFill>
                <a:schemeClr val="dk1"/>
              </a:solidFill>
              <a:latin typeface="Calibri"/>
              <a:ea typeface="Calibri"/>
              <a:cs typeface="Calibri"/>
              <a:sym typeface="Calibri"/>
            </a:endParaRPr>
          </a:p>
        </p:txBody>
      </p:sp>
      <p:sp>
        <p:nvSpPr>
          <p:cNvPr id="431" name="Google Shape;431;p60"/>
          <p:cNvSpPr txBox="1">
            <a:spLocks noGrp="1"/>
          </p:cNvSpPr>
          <p:nvPr>
            <p:ph type="body" idx="2"/>
          </p:nvPr>
        </p:nvSpPr>
        <p:spPr>
          <a:xfrm>
            <a:off x="727841" y="1117321"/>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280AC"/>
              </a:buClr>
              <a:buSzPts val="1800"/>
              <a:buFont typeface="Arial"/>
              <a:buNone/>
            </a:pPr>
            <a:r>
              <a:rPr lang="pt-PT">
                <a:solidFill>
                  <a:srgbClr val="E95426"/>
                </a:solidFill>
                <a:latin typeface="Calibri"/>
                <a:ea typeface="Calibri"/>
                <a:cs typeface="Calibri"/>
                <a:sym typeface="Calibri"/>
              </a:rPr>
              <a:t>ΒΗΜΑ 1: Αναγνώρισε ότι είσαι έτοιμη να γίνεις μεντόρισσα</a:t>
            </a:r>
            <a:endParaRPr sz="1500"/>
          </a:p>
        </p:txBody>
      </p:sp>
      <p:sp>
        <p:nvSpPr>
          <p:cNvPr id="432" name="Google Shape;432;p60"/>
          <p:cNvSpPr txBox="1">
            <a:spLocks noGrp="1"/>
          </p:cNvSpPr>
          <p:nvPr>
            <p:ph type="body" idx="4"/>
          </p:nvPr>
        </p:nvSpPr>
        <p:spPr>
          <a:xfrm>
            <a:off x="366388" y="130035"/>
            <a:ext cx="93777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a:latin typeface="Calibri"/>
                <a:ea typeface="Calibri"/>
                <a:cs typeface="Calibri"/>
                <a:sym typeface="Calibri"/>
              </a:rPr>
              <a:t>Πότε είναι η κατάλληλη στιγμή;</a:t>
            </a:r>
            <a:endParaRPr>
              <a:latin typeface="Calibri"/>
              <a:ea typeface="Calibri"/>
              <a:cs typeface="Calibri"/>
              <a:sym typeface="Calibri"/>
            </a:endParaRPr>
          </a:p>
          <a:p>
            <a:pPr marL="0" lvl="0" indent="0" algn="l" rtl="0">
              <a:lnSpc>
                <a:spcPct val="90000"/>
              </a:lnSpc>
              <a:spcBef>
                <a:spcPts val="0"/>
              </a:spcBef>
              <a:spcAft>
                <a:spcPts val="0"/>
              </a:spcAft>
              <a:buClr>
                <a:srgbClr val="E64424"/>
              </a:buClr>
              <a:buSzPts val="3200"/>
              <a:buNone/>
            </a:pPr>
            <a:r>
              <a:rPr lang="pt-PT" sz="1900">
                <a:latin typeface="Calibri"/>
                <a:ea typeface="Calibri"/>
                <a:cs typeface="Calibri"/>
                <a:sym typeface="Calibri"/>
              </a:rPr>
              <a:t>Αναγνώριση εσωτερικών &amp; εξωτερικών σημείων ετοιμότητας για να γίνεις μεντόρισσα</a:t>
            </a:r>
            <a:endParaRPr sz="1900">
              <a:latin typeface="Calibri"/>
              <a:ea typeface="Calibri"/>
              <a:cs typeface="Calibri"/>
              <a:sym typeface="Calibri"/>
            </a:endParaRPr>
          </a:p>
        </p:txBody>
      </p:sp>
      <p:sp>
        <p:nvSpPr>
          <p:cNvPr id="433" name="Google Shape;433;p60"/>
          <p:cNvSpPr txBox="1">
            <a:spLocks noGrp="1"/>
          </p:cNvSpPr>
          <p:nvPr>
            <p:ph type="body" idx="5"/>
          </p:nvPr>
        </p:nvSpPr>
        <p:spPr>
          <a:xfrm>
            <a:off x="727850" y="3503425"/>
            <a:ext cx="6047100" cy="1211700"/>
          </a:xfrm>
          <a:prstGeom prst="rect">
            <a:avLst/>
          </a:prstGeom>
          <a:noFill/>
          <a:ln>
            <a:noFill/>
          </a:ln>
        </p:spPr>
        <p:txBody>
          <a:bodyPr spcFirstLastPara="1" wrap="square" lIns="91425" tIns="45700" rIns="91425" bIns="45700" anchor="t" anchorCtr="0">
            <a:noAutofit/>
          </a:bodyPr>
          <a:lstStyle/>
          <a:p>
            <a:pPr marL="457200" lvl="0" indent="-323850" algn="l" rtl="0">
              <a:lnSpc>
                <a:spcPct val="90000"/>
              </a:lnSpc>
              <a:spcBef>
                <a:spcPts val="0"/>
              </a:spcBef>
              <a:spcAft>
                <a:spcPts val="0"/>
              </a:spcAft>
              <a:buClr>
                <a:schemeClr val="dk1"/>
              </a:buClr>
              <a:buSzPts val="1500"/>
              <a:buFont typeface="Calibri"/>
              <a:buChar char="●"/>
            </a:pPr>
            <a:r>
              <a:rPr lang="pt-PT" sz="1500">
                <a:solidFill>
                  <a:schemeClr val="dk1"/>
                </a:solidFill>
                <a:latin typeface="Calibri"/>
                <a:ea typeface="Calibri"/>
                <a:cs typeface="Calibri"/>
                <a:sym typeface="Calibri"/>
              </a:rPr>
              <a:t>Τι έχω μάθει που θα μπορούσε να ωφελήσει κάποια  άλλη; </a:t>
            </a:r>
            <a:endParaRPr sz="1500">
              <a:solidFill>
                <a:schemeClr val="dk1"/>
              </a:solidFill>
              <a:latin typeface="Calibri"/>
              <a:ea typeface="Calibri"/>
              <a:cs typeface="Calibri"/>
              <a:sym typeface="Calibri"/>
            </a:endParaRPr>
          </a:p>
          <a:p>
            <a:pPr marL="457200" lvl="0" indent="-323850" algn="l" rtl="0">
              <a:lnSpc>
                <a:spcPct val="90000"/>
              </a:lnSpc>
              <a:spcBef>
                <a:spcPts val="0"/>
              </a:spcBef>
              <a:spcAft>
                <a:spcPts val="0"/>
              </a:spcAft>
              <a:buClr>
                <a:schemeClr val="dk1"/>
              </a:buClr>
              <a:buSzPts val="1500"/>
              <a:buFont typeface="Calibri"/>
              <a:buChar char="●"/>
            </a:pPr>
            <a:r>
              <a:rPr lang="pt-PT" sz="1500">
                <a:solidFill>
                  <a:schemeClr val="dk1"/>
                </a:solidFill>
                <a:latin typeface="Calibri"/>
                <a:ea typeface="Calibri"/>
                <a:cs typeface="Calibri"/>
                <a:sym typeface="Calibri"/>
              </a:rPr>
              <a:t>Απολαμβάνω να βοηθάω άλλες να αναπτύσσονται; </a:t>
            </a:r>
            <a:endParaRPr sz="1500">
              <a:solidFill>
                <a:schemeClr val="dk1"/>
              </a:solidFill>
              <a:latin typeface="Calibri"/>
              <a:ea typeface="Calibri"/>
              <a:cs typeface="Calibri"/>
              <a:sym typeface="Calibri"/>
            </a:endParaRPr>
          </a:p>
          <a:p>
            <a:pPr marL="457200" lvl="0" indent="-323850" algn="l" rtl="0">
              <a:lnSpc>
                <a:spcPct val="90000"/>
              </a:lnSpc>
              <a:spcBef>
                <a:spcPts val="0"/>
              </a:spcBef>
              <a:spcAft>
                <a:spcPts val="0"/>
              </a:spcAft>
              <a:buClr>
                <a:schemeClr val="dk1"/>
              </a:buClr>
              <a:buSzPts val="1500"/>
              <a:buFont typeface="Calibri"/>
              <a:buChar char="●"/>
            </a:pPr>
            <a:r>
              <a:rPr lang="pt-PT" sz="1500">
                <a:solidFill>
                  <a:schemeClr val="dk1"/>
                </a:solidFill>
                <a:latin typeface="Calibri"/>
                <a:ea typeface="Calibri"/>
                <a:cs typeface="Calibri"/>
                <a:sym typeface="Calibri"/>
              </a:rPr>
              <a:t>Είμαι υπομονετική και ανοιχτή σε διαφορετικές οπτικές; </a:t>
            </a:r>
            <a:endParaRPr sz="1500">
              <a:solidFill>
                <a:schemeClr val="dk1"/>
              </a:solidFill>
              <a:latin typeface="Calibri"/>
              <a:ea typeface="Calibri"/>
              <a:cs typeface="Calibri"/>
              <a:sym typeface="Calibri"/>
            </a:endParaRPr>
          </a:p>
          <a:p>
            <a:pPr marL="457200" lvl="0" indent="-323850" algn="l" rtl="0">
              <a:lnSpc>
                <a:spcPct val="90000"/>
              </a:lnSpc>
              <a:spcBef>
                <a:spcPts val="0"/>
              </a:spcBef>
              <a:spcAft>
                <a:spcPts val="0"/>
              </a:spcAft>
              <a:buClr>
                <a:schemeClr val="dk1"/>
              </a:buClr>
              <a:buSzPts val="1500"/>
              <a:buFont typeface="Calibri"/>
              <a:buChar char="●"/>
            </a:pPr>
            <a:r>
              <a:rPr lang="pt-PT" sz="1500">
                <a:solidFill>
                  <a:schemeClr val="dk1"/>
                </a:solidFill>
                <a:latin typeface="Calibri"/>
                <a:ea typeface="Calibri"/>
                <a:cs typeface="Calibri"/>
                <a:sym typeface="Calibri"/>
              </a:rPr>
              <a:t>Μπορώ να δεσμευτώ με χρόνο και ενέργεια για την ανάπτυξη κάποιας άλλης γυναίκας;</a:t>
            </a:r>
            <a:endParaRPr sz="1300">
              <a:solidFill>
                <a:schemeClr val="dk1"/>
              </a:solidFill>
            </a:endParaRPr>
          </a:p>
        </p:txBody>
      </p:sp>
      <p:sp>
        <p:nvSpPr>
          <p:cNvPr id="434" name="Google Shape;434;p60"/>
          <p:cNvSpPr txBox="1">
            <a:spLocks noGrp="1"/>
          </p:cNvSpPr>
          <p:nvPr>
            <p:ph type="body" idx="6"/>
          </p:nvPr>
        </p:nvSpPr>
        <p:spPr>
          <a:xfrm>
            <a:off x="727841" y="3116608"/>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95426"/>
              </a:buClr>
              <a:buSzPts val="1800"/>
              <a:buNone/>
            </a:pPr>
            <a:r>
              <a:rPr lang="pt-PT">
                <a:latin typeface="Calibri"/>
                <a:ea typeface="Calibri"/>
                <a:cs typeface="Calibri"/>
                <a:sym typeface="Calibri"/>
              </a:rPr>
              <a:t>ΒΗΜΑ 2: Ερωτήσεις αναστοχασμού</a:t>
            </a:r>
            <a:endParaRPr/>
          </a:p>
        </p:txBody>
      </p:sp>
      <p:sp>
        <p:nvSpPr>
          <p:cNvPr id="435" name="Google Shape;435;p60"/>
          <p:cNvSpPr txBox="1">
            <a:spLocks noGrp="1"/>
          </p:cNvSpPr>
          <p:nvPr>
            <p:ph type="body" idx="7"/>
          </p:nvPr>
        </p:nvSpPr>
        <p:spPr>
          <a:xfrm>
            <a:off x="727841" y="5247392"/>
            <a:ext cx="6873300" cy="1057500"/>
          </a:xfrm>
          <a:prstGeom prst="rect">
            <a:avLst/>
          </a:prstGeom>
          <a:noFill/>
          <a:ln>
            <a:noFill/>
          </a:ln>
        </p:spPr>
        <p:txBody>
          <a:bodyPr spcFirstLastPara="1" wrap="square" lIns="91425" tIns="45700" rIns="91425" bIns="45700" anchor="t" anchorCtr="0">
            <a:noAutofit/>
          </a:bodyPr>
          <a:lstStyle/>
          <a:p>
            <a:pPr marL="457200" marR="0" lvl="0" indent="-323850" algn="l" rtl="0">
              <a:lnSpc>
                <a:spcPct val="115000"/>
              </a:lnSpc>
              <a:spcBef>
                <a:spcPts val="0"/>
              </a:spcBef>
              <a:spcAft>
                <a:spcPts val="0"/>
              </a:spcAft>
              <a:buClr>
                <a:schemeClr val="dk1"/>
              </a:buClr>
              <a:buSzPts val="1500"/>
              <a:buChar char="●"/>
            </a:pPr>
            <a:r>
              <a:rPr lang="pt-PT" sz="1500" b="1">
                <a:solidFill>
                  <a:schemeClr val="dk1"/>
                </a:solidFill>
                <a:latin typeface="Calibri"/>
                <a:ea typeface="Calibri"/>
                <a:cs typeface="Calibri"/>
                <a:sym typeface="Calibri"/>
              </a:rPr>
              <a:t>Στο mentoring </a:t>
            </a:r>
            <a:r>
              <a:rPr lang="pt-PT" sz="1500">
                <a:solidFill>
                  <a:schemeClr val="dk1"/>
                </a:solidFill>
                <a:latin typeface="Calibri"/>
                <a:ea typeface="Calibri"/>
                <a:cs typeface="Calibri"/>
                <a:sym typeface="Calibri"/>
              </a:rPr>
              <a:t>δεν χρειάζεται να είσαι τέλεια </a:t>
            </a:r>
            <a:r>
              <a:rPr lang="pt-PT" sz="1500" b="1">
                <a:solidFill>
                  <a:schemeClr val="dk1"/>
                </a:solidFill>
                <a:latin typeface="Calibri"/>
                <a:ea typeface="Calibri"/>
                <a:cs typeface="Calibri"/>
                <a:sym typeface="Calibri"/>
              </a:rPr>
              <a:t>- χρειάζεται να είσαι πρόθυμη να αναπτύσσεσαι μαζί με την mentee σου. </a:t>
            </a:r>
            <a:endParaRPr sz="1500" b="1">
              <a:solidFill>
                <a:schemeClr val="dk1"/>
              </a:solidFill>
              <a:latin typeface="Calibri"/>
              <a:ea typeface="Calibri"/>
              <a:cs typeface="Calibri"/>
              <a:sym typeface="Calibri"/>
            </a:endParaRPr>
          </a:p>
          <a:p>
            <a:pPr marL="457200" marR="0" lvl="0" indent="-323850" algn="l" rtl="0">
              <a:lnSpc>
                <a:spcPct val="115000"/>
              </a:lnSpc>
              <a:spcBef>
                <a:spcPts val="0"/>
              </a:spcBef>
              <a:spcAft>
                <a:spcPts val="0"/>
              </a:spcAft>
              <a:buClr>
                <a:schemeClr val="dk1"/>
              </a:buClr>
              <a:buSzPts val="1500"/>
              <a:buChar char="●"/>
            </a:pPr>
            <a:r>
              <a:rPr lang="pt-PT" sz="1500" b="1">
                <a:solidFill>
                  <a:schemeClr val="dk1"/>
                </a:solidFill>
                <a:latin typeface="Calibri"/>
                <a:ea typeface="Calibri"/>
                <a:cs typeface="Calibri"/>
                <a:sym typeface="Calibri"/>
              </a:rPr>
              <a:t>Η ετοιμότητα είναι νοοτροπία, </a:t>
            </a:r>
            <a:r>
              <a:rPr lang="pt-PT" sz="1500">
                <a:solidFill>
                  <a:schemeClr val="dk1"/>
                </a:solidFill>
                <a:latin typeface="Calibri"/>
                <a:ea typeface="Calibri"/>
                <a:cs typeface="Calibri"/>
                <a:sym typeface="Calibri"/>
              </a:rPr>
              <a:t>όχι ορόσημο.</a:t>
            </a:r>
            <a:endParaRPr sz="1500">
              <a:solidFill>
                <a:schemeClr val="dk1"/>
              </a:solidFill>
              <a:latin typeface="Calibri"/>
              <a:ea typeface="Calibri"/>
              <a:cs typeface="Calibri"/>
              <a:sym typeface="Calibri"/>
            </a:endParaRPr>
          </a:p>
        </p:txBody>
      </p:sp>
      <p:sp>
        <p:nvSpPr>
          <p:cNvPr id="436" name="Google Shape;436;p60"/>
          <p:cNvSpPr txBox="1">
            <a:spLocks noGrp="1"/>
          </p:cNvSpPr>
          <p:nvPr>
            <p:ph type="body" idx="8"/>
          </p:nvPr>
        </p:nvSpPr>
        <p:spPr>
          <a:xfrm>
            <a:off x="727841" y="4855051"/>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1800"/>
              <a:buNone/>
            </a:pPr>
            <a:r>
              <a:rPr lang="pt-PT">
                <a:latin typeface="Calibri"/>
                <a:ea typeface="Calibri"/>
                <a:cs typeface="Calibri"/>
                <a:sym typeface="Calibri"/>
              </a:rPr>
              <a:t>ΒΗΜΑ 3: Η νοοτροπία ανάπτυξής σου στο mentoring</a:t>
            </a:r>
            <a:endParaRPr/>
          </a:p>
        </p:txBody>
      </p:sp>
      <p:pic>
        <p:nvPicPr>
          <p:cNvPr id="437" name="Google Shape;437;p60" descr="Uma imagem com vestuário, pessoa, Cara humana, calças de ganga&#10;&#10;Os conteúdos gerados por IA poderão estar incorretos."/>
          <p:cNvPicPr preferRelativeResize="0">
            <a:picLocks noGrp="1"/>
          </p:cNvPicPr>
          <p:nvPr>
            <p:ph type="pic" idx="3"/>
          </p:nvPr>
        </p:nvPicPr>
        <p:blipFill rotWithShape="1">
          <a:blip r:embed="rId3">
            <a:alphaModFix/>
          </a:blip>
          <a:srcRect l="25137" r="25142"/>
          <a:stretch/>
        </p:blipFill>
        <p:spPr>
          <a:xfrm>
            <a:off x="8021782" y="1260764"/>
            <a:ext cx="4170221" cy="5441963"/>
          </a:xfrm>
          <a:prstGeom prst="rect">
            <a:avLst/>
          </a:prstGeom>
          <a:noFill/>
          <a:ln>
            <a:noFill/>
          </a:ln>
        </p:spPr>
      </p:pic>
      <p:sp>
        <p:nvSpPr>
          <p:cNvPr id="438" name="Google Shape;438;p60"/>
          <p:cNvSpPr/>
          <p:nvPr/>
        </p:nvSpPr>
        <p:spPr>
          <a:xfrm>
            <a:off x="5055238" y="3083191"/>
            <a:ext cx="2743200" cy="425758"/>
          </a:xfrm>
          <a:prstGeom prst="wedgeRectCallout">
            <a:avLst>
              <a:gd name="adj1" fmla="val -20833"/>
              <a:gd name="adj2" fmla="val 62500"/>
            </a:avLst>
          </a:prstGeom>
          <a:solidFill>
            <a:schemeClr val="lt2"/>
          </a:solidFill>
          <a:ln>
            <a:noFill/>
          </a:ln>
        </p:spPr>
        <p:txBody>
          <a:bodyPr spcFirstLastPara="1" wrap="square" lIns="91425" tIns="45700" rIns="91425" bIns="45700" anchor="t" anchorCtr="0">
            <a:spAutoFit/>
          </a:bodyPr>
          <a:lstStyle/>
          <a:p>
            <a:pPr marL="0" marR="0" lvl="0" indent="0" algn="ctr" rtl="0">
              <a:lnSpc>
                <a:spcPct val="106250"/>
              </a:lnSpc>
              <a:spcBef>
                <a:spcPts val="0"/>
              </a:spcBef>
              <a:spcAft>
                <a:spcPts val="0"/>
              </a:spcAft>
              <a:buNone/>
            </a:pPr>
            <a:r>
              <a:rPr lang="pt-PT" sz="1100" i="1">
                <a:latin typeface="Calibri"/>
                <a:ea typeface="Calibri"/>
                <a:cs typeface="Calibri"/>
                <a:sym typeface="Calibri"/>
              </a:rPr>
              <a:t>Δοκίμασέ το κατά τη διάρκεια του εργαστηρίου και γράψε τις απαντήσεις σου!</a:t>
            </a:r>
            <a:endParaRPr sz="1300"/>
          </a:p>
        </p:txBody>
      </p:sp>
      <p:sp>
        <p:nvSpPr>
          <p:cNvPr id="439" name="Google Shape;439;p60"/>
          <p:cNvSpPr/>
          <p:nvPr/>
        </p:nvSpPr>
        <p:spPr>
          <a:xfrm rot="5400000">
            <a:off x="4662370" y="3068055"/>
            <a:ext cx="145680" cy="461141"/>
          </a:xfrm>
          <a:prstGeom prst="down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pic>
        <p:nvPicPr>
          <p:cNvPr id="444" name="Google Shape;444;p61" descr="Uma imagem com Gráficos, círculo, Saturação de cores, laranja&#10;&#10;Os conteúdos gerados por IA poderão estar incorretos."/>
          <p:cNvPicPr preferRelativeResize="0"/>
          <p:nvPr/>
        </p:nvPicPr>
        <p:blipFill rotWithShape="1">
          <a:blip r:embed="rId3">
            <a:alphaModFix/>
          </a:blip>
          <a:srcRect/>
          <a:stretch/>
        </p:blipFill>
        <p:spPr>
          <a:xfrm>
            <a:off x="-9525" y="-14718"/>
            <a:ext cx="12192000" cy="6858000"/>
          </a:xfrm>
          <a:prstGeom prst="rect">
            <a:avLst/>
          </a:prstGeom>
          <a:noFill/>
          <a:ln>
            <a:noFill/>
          </a:ln>
        </p:spPr>
      </p:pic>
      <p:sp>
        <p:nvSpPr>
          <p:cNvPr id="445" name="Google Shape;445;p61"/>
          <p:cNvSpPr txBox="1">
            <a:spLocks noGrp="1"/>
          </p:cNvSpPr>
          <p:nvPr>
            <p:ph type="body" idx="1"/>
          </p:nvPr>
        </p:nvSpPr>
        <p:spPr>
          <a:xfrm>
            <a:off x="361683" y="388543"/>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a:latin typeface="Calibri"/>
                <a:ea typeface="Calibri"/>
                <a:cs typeface="Calibri"/>
                <a:sym typeface="Calibri"/>
              </a:rPr>
              <a:t>Κύριες δεξιότητες για αποτελεσματικό mentoring</a:t>
            </a:r>
            <a:endParaRPr>
              <a:latin typeface="Calibri"/>
              <a:ea typeface="Calibri"/>
              <a:cs typeface="Calibri"/>
              <a:sym typeface="Calibri"/>
            </a:endParaRPr>
          </a:p>
        </p:txBody>
      </p:sp>
      <p:sp>
        <p:nvSpPr>
          <p:cNvPr id="446" name="Google Shape;446;p61"/>
          <p:cNvSpPr txBox="1"/>
          <p:nvPr/>
        </p:nvSpPr>
        <p:spPr>
          <a:xfrm>
            <a:off x="885402" y="3694716"/>
            <a:ext cx="20631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600"/>
              </a:spcBef>
              <a:spcAft>
                <a:spcPts val="0"/>
              </a:spcAft>
              <a:buNone/>
            </a:pPr>
            <a:r>
              <a:rPr lang="pt-PT" sz="1800" b="1">
                <a:solidFill>
                  <a:schemeClr val="lt1"/>
                </a:solidFill>
                <a:latin typeface="Calibri"/>
                <a:ea typeface="Calibri"/>
                <a:cs typeface="Calibri"/>
                <a:sym typeface="Calibri"/>
              </a:rPr>
              <a:t>Ενεργητική Ακρόαση</a:t>
            </a:r>
            <a:endParaRPr/>
          </a:p>
        </p:txBody>
      </p:sp>
      <p:grpSp>
        <p:nvGrpSpPr>
          <p:cNvPr id="447" name="Google Shape;447;p61" descr="Ear outline"/>
          <p:cNvGrpSpPr/>
          <p:nvPr/>
        </p:nvGrpSpPr>
        <p:grpSpPr>
          <a:xfrm>
            <a:off x="1688302" y="2941745"/>
            <a:ext cx="449607" cy="604959"/>
            <a:chOff x="1212179" y="1187600"/>
            <a:chExt cx="449607" cy="604959"/>
          </a:xfrm>
        </p:grpSpPr>
        <p:sp>
          <p:nvSpPr>
            <p:cNvPr id="448" name="Google Shape;448;p61"/>
            <p:cNvSpPr/>
            <p:nvPr/>
          </p:nvSpPr>
          <p:spPr>
            <a:xfrm>
              <a:off x="1212179" y="1187600"/>
              <a:ext cx="449607" cy="604959"/>
            </a:xfrm>
            <a:custGeom>
              <a:avLst/>
              <a:gdLst/>
              <a:ahLst/>
              <a:cxnLst/>
              <a:rect l="l" t="t" r="r" b="b"/>
              <a:pathLst>
                <a:path w="449607" h="604959" extrusionOk="0">
                  <a:moveTo>
                    <a:pt x="46" y="197667"/>
                  </a:moveTo>
                  <a:cubicBezTo>
                    <a:pt x="-455" y="202627"/>
                    <a:pt x="3159" y="207053"/>
                    <a:pt x="8119" y="207555"/>
                  </a:cubicBezTo>
                  <a:cubicBezTo>
                    <a:pt x="12914" y="208039"/>
                    <a:pt x="17244" y="204672"/>
                    <a:pt x="17954" y="199906"/>
                  </a:cubicBezTo>
                  <a:cubicBezTo>
                    <a:pt x="32150" y="86134"/>
                    <a:pt x="135889" y="5412"/>
                    <a:pt x="249660" y="19608"/>
                  </a:cubicBezTo>
                  <a:cubicBezTo>
                    <a:pt x="353666" y="32585"/>
                    <a:pt x="431684" y="121053"/>
                    <a:pt x="431555" y="225865"/>
                  </a:cubicBezTo>
                  <a:cubicBezTo>
                    <a:pt x="431555" y="293235"/>
                    <a:pt x="383717" y="346570"/>
                    <a:pt x="325887" y="404382"/>
                  </a:cubicBezTo>
                  <a:lnTo>
                    <a:pt x="323243" y="407027"/>
                  </a:lnTo>
                  <a:lnTo>
                    <a:pt x="323243" y="474271"/>
                  </a:lnTo>
                  <a:cubicBezTo>
                    <a:pt x="323173" y="536450"/>
                    <a:pt x="272785" y="586838"/>
                    <a:pt x="210606" y="586907"/>
                  </a:cubicBezTo>
                  <a:lnTo>
                    <a:pt x="203819" y="586907"/>
                  </a:lnTo>
                  <a:cubicBezTo>
                    <a:pt x="182590" y="586944"/>
                    <a:pt x="161579" y="582644"/>
                    <a:pt x="142071" y="574271"/>
                  </a:cubicBezTo>
                  <a:lnTo>
                    <a:pt x="110173" y="560596"/>
                  </a:lnTo>
                  <a:cubicBezTo>
                    <a:pt x="105621" y="558567"/>
                    <a:pt x="100284" y="560612"/>
                    <a:pt x="98254" y="565166"/>
                  </a:cubicBezTo>
                  <a:cubicBezTo>
                    <a:pt x="96225" y="569719"/>
                    <a:pt x="98272" y="575055"/>
                    <a:pt x="102824" y="577085"/>
                  </a:cubicBezTo>
                  <a:cubicBezTo>
                    <a:pt x="102903" y="577119"/>
                    <a:pt x="102981" y="577154"/>
                    <a:pt x="103061" y="577186"/>
                  </a:cubicBezTo>
                  <a:lnTo>
                    <a:pt x="134959" y="590861"/>
                  </a:lnTo>
                  <a:cubicBezTo>
                    <a:pt x="156713" y="600199"/>
                    <a:pt x="180145" y="604997"/>
                    <a:pt x="203819" y="604959"/>
                  </a:cubicBezTo>
                  <a:lnTo>
                    <a:pt x="210606" y="604959"/>
                  </a:lnTo>
                  <a:cubicBezTo>
                    <a:pt x="282740" y="604855"/>
                    <a:pt x="341190" y="546405"/>
                    <a:pt x="341295" y="474271"/>
                  </a:cubicBezTo>
                  <a:lnTo>
                    <a:pt x="341295" y="414509"/>
                  </a:lnTo>
                  <a:cubicBezTo>
                    <a:pt x="400813" y="354811"/>
                    <a:pt x="449608" y="299084"/>
                    <a:pt x="449608" y="225865"/>
                  </a:cubicBezTo>
                  <a:cubicBezTo>
                    <a:pt x="449726" y="101241"/>
                    <a:pt x="348794" y="117"/>
                    <a:pt x="224170" y="0"/>
                  </a:cubicBezTo>
                  <a:cubicBezTo>
                    <a:pt x="110285" y="-108"/>
                    <a:pt x="14169" y="84662"/>
                    <a:pt x="46" y="197667"/>
                  </a:cubicBezTo>
                  <a:close/>
                </a:path>
              </a:pathLst>
            </a:custGeom>
            <a:solidFill>
              <a:schemeClr val="lt1"/>
            </a:solidFill>
            <a:ln w="9525"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9" name="Google Shape;449;p61"/>
            <p:cNvSpPr/>
            <p:nvPr/>
          </p:nvSpPr>
          <p:spPr>
            <a:xfrm>
              <a:off x="1294297" y="1273161"/>
              <a:ext cx="281998" cy="408832"/>
            </a:xfrm>
            <a:custGeom>
              <a:avLst/>
              <a:gdLst/>
              <a:ahLst/>
              <a:cxnLst/>
              <a:rect l="l" t="t" r="r" b="b"/>
              <a:pathLst>
                <a:path w="281998" h="408832" extrusionOk="0">
                  <a:moveTo>
                    <a:pt x="194423" y="29987"/>
                  </a:moveTo>
                  <a:cubicBezTo>
                    <a:pt x="232773" y="48097"/>
                    <a:pt x="259084" y="84690"/>
                    <a:pt x="264041" y="126810"/>
                  </a:cubicBezTo>
                  <a:cubicBezTo>
                    <a:pt x="264764" y="131742"/>
                    <a:pt x="269350" y="135155"/>
                    <a:pt x="274281" y="134431"/>
                  </a:cubicBezTo>
                  <a:cubicBezTo>
                    <a:pt x="279035" y="133734"/>
                    <a:pt x="282409" y="129436"/>
                    <a:pt x="281958" y="124653"/>
                  </a:cubicBezTo>
                  <a:cubicBezTo>
                    <a:pt x="272660" y="47074"/>
                    <a:pt x="202233" y="-8279"/>
                    <a:pt x="124654" y="1019"/>
                  </a:cubicBezTo>
                  <a:cubicBezTo>
                    <a:pt x="47075" y="10317"/>
                    <a:pt x="-8279" y="80745"/>
                    <a:pt x="1019" y="158324"/>
                  </a:cubicBezTo>
                  <a:cubicBezTo>
                    <a:pt x="4387" y="186415"/>
                    <a:pt x="16099" y="212853"/>
                    <a:pt x="34644" y="234220"/>
                  </a:cubicBezTo>
                  <a:cubicBezTo>
                    <a:pt x="37911" y="237987"/>
                    <a:pt x="43613" y="238390"/>
                    <a:pt x="47380" y="235123"/>
                  </a:cubicBezTo>
                  <a:cubicBezTo>
                    <a:pt x="51146" y="231855"/>
                    <a:pt x="51550" y="226154"/>
                    <a:pt x="48282" y="222387"/>
                  </a:cubicBezTo>
                  <a:cubicBezTo>
                    <a:pt x="36169" y="208426"/>
                    <a:pt x="27349" y="191919"/>
                    <a:pt x="22477" y="174089"/>
                  </a:cubicBezTo>
                  <a:cubicBezTo>
                    <a:pt x="43601" y="120393"/>
                    <a:pt x="104254" y="93990"/>
                    <a:pt x="157949" y="115114"/>
                  </a:cubicBezTo>
                  <a:cubicBezTo>
                    <a:pt x="206670" y="134281"/>
                    <a:pt x="233680" y="186550"/>
                    <a:pt x="221131" y="237379"/>
                  </a:cubicBezTo>
                  <a:cubicBezTo>
                    <a:pt x="213008" y="270027"/>
                    <a:pt x="182599" y="290516"/>
                    <a:pt x="146712" y="312070"/>
                  </a:cubicBezTo>
                  <a:lnTo>
                    <a:pt x="143507" y="313993"/>
                  </a:lnTo>
                  <a:lnTo>
                    <a:pt x="134535" y="349907"/>
                  </a:lnTo>
                  <a:cubicBezTo>
                    <a:pt x="126478" y="378919"/>
                    <a:pt x="96992" y="396430"/>
                    <a:pt x="67661" y="389622"/>
                  </a:cubicBezTo>
                  <a:cubicBezTo>
                    <a:pt x="54775" y="388109"/>
                    <a:pt x="43350" y="380627"/>
                    <a:pt x="36810" y="369422"/>
                  </a:cubicBezTo>
                  <a:cubicBezTo>
                    <a:pt x="30765" y="357210"/>
                    <a:pt x="30213" y="343001"/>
                    <a:pt x="35294" y="330357"/>
                  </a:cubicBezTo>
                  <a:cubicBezTo>
                    <a:pt x="37279" y="325784"/>
                    <a:pt x="35181" y="320468"/>
                    <a:pt x="30608" y="318483"/>
                  </a:cubicBezTo>
                  <a:cubicBezTo>
                    <a:pt x="26036" y="316498"/>
                    <a:pt x="20720" y="318596"/>
                    <a:pt x="18735" y="323168"/>
                  </a:cubicBezTo>
                  <a:cubicBezTo>
                    <a:pt x="18706" y="323236"/>
                    <a:pt x="18677" y="323303"/>
                    <a:pt x="18650" y="323371"/>
                  </a:cubicBezTo>
                  <a:cubicBezTo>
                    <a:pt x="11472" y="341052"/>
                    <a:pt x="12305" y="360976"/>
                    <a:pt x="20933" y="377996"/>
                  </a:cubicBezTo>
                  <a:cubicBezTo>
                    <a:pt x="29984" y="394073"/>
                    <a:pt x="46069" y="404955"/>
                    <a:pt x="64358" y="407376"/>
                  </a:cubicBezTo>
                  <a:cubicBezTo>
                    <a:pt x="69448" y="408326"/>
                    <a:pt x="74614" y="408806"/>
                    <a:pt x="79792" y="408811"/>
                  </a:cubicBezTo>
                  <a:cubicBezTo>
                    <a:pt x="113617" y="409614"/>
                    <a:pt x="143545" y="387031"/>
                    <a:pt x="152055" y="354285"/>
                  </a:cubicBezTo>
                  <a:lnTo>
                    <a:pt x="159213" y="325618"/>
                  </a:lnTo>
                  <a:cubicBezTo>
                    <a:pt x="197203" y="302647"/>
                    <a:pt x="229083" y="280046"/>
                    <a:pt x="238642" y="241757"/>
                  </a:cubicBezTo>
                  <a:cubicBezTo>
                    <a:pt x="249518" y="198122"/>
                    <a:pt x="235739" y="152029"/>
                    <a:pt x="202700" y="121521"/>
                  </a:cubicBezTo>
                  <a:cubicBezTo>
                    <a:pt x="198127" y="117175"/>
                    <a:pt x="193149" y="113276"/>
                    <a:pt x="187834" y="109877"/>
                  </a:cubicBezTo>
                  <a:cubicBezTo>
                    <a:pt x="131589" y="72755"/>
                    <a:pt x="55942" y="87831"/>
                    <a:pt x="18226" y="143680"/>
                  </a:cubicBezTo>
                  <a:cubicBezTo>
                    <a:pt x="18196" y="143719"/>
                    <a:pt x="18140" y="143729"/>
                    <a:pt x="18099" y="143699"/>
                  </a:cubicBezTo>
                  <a:cubicBezTo>
                    <a:pt x="18078" y="143683"/>
                    <a:pt x="18066" y="143660"/>
                    <a:pt x="18063" y="143635"/>
                  </a:cubicBezTo>
                  <a:cubicBezTo>
                    <a:pt x="16932" y="75440"/>
                    <a:pt x="71298" y="19240"/>
                    <a:pt x="139493" y="18109"/>
                  </a:cubicBezTo>
                  <a:cubicBezTo>
                    <a:pt x="158473" y="17794"/>
                    <a:pt x="177269" y="21859"/>
                    <a:pt x="194423" y="29987"/>
                  </a:cubicBezTo>
                  <a:close/>
                </a:path>
              </a:pathLst>
            </a:custGeom>
            <a:solidFill>
              <a:schemeClr val="lt1"/>
            </a:solidFill>
            <a:ln w="9525"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450" name="Google Shape;450;p61"/>
          <p:cNvGrpSpPr/>
          <p:nvPr/>
        </p:nvGrpSpPr>
        <p:grpSpPr>
          <a:xfrm>
            <a:off x="6451178" y="2763972"/>
            <a:ext cx="2063100" cy="1443932"/>
            <a:chOff x="6479753" y="2940170"/>
            <a:chExt cx="2063100" cy="1443932"/>
          </a:xfrm>
        </p:grpSpPr>
        <p:sp>
          <p:nvSpPr>
            <p:cNvPr id="451" name="Google Shape;451;p61"/>
            <p:cNvSpPr txBox="1"/>
            <p:nvPr/>
          </p:nvSpPr>
          <p:spPr>
            <a:xfrm>
              <a:off x="6479753" y="3737602"/>
              <a:ext cx="20631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PT" sz="1800" b="1">
                  <a:solidFill>
                    <a:schemeClr val="lt1"/>
                  </a:solidFill>
                  <a:latin typeface="Calibri"/>
                  <a:ea typeface="Calibri"/>
                  <a:cs typeface="Calibri"/>
                  <a:sym typeface="Calibri"/>
                </a:rPr>
                <a:t>Μοίρασμα </a:t>
              </a:r>
              <a:r>
                <a:rPr lang="pt-PT" sz="1800" b="1">
                  <a:solidFill>
                    <a:schemeClr val="lt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
                    </a:ext>
                  </a:extLst>
                </a:rPr>
                <a:t>Εμπειριών</a:t>
              </a:r>
              <a:endParaRPr/>
            </a:p>
          </p:txBody>
        </p:sp>
        <p:pic>
          <p:nvPicPr>
            <p:cNvPr id="452" name="Google Shape;452;p61" descr="Speech outline"/>
            <p:cNvPicPr preferRelativeResize="0"/>
            <p:nvPr/>
          </p:nvPicPr>
          <p:blipFill rotWithShape="1">
            <a:blip r:embed="rId4">
              <a:alphaModFix/>
            </a:blip>
            <a:srcRect/>
            <a:stretch/>
          </p:blipFill>
          <p:spPr>
            <a:xfrm flipH="1">
              <a:off x="7138969" y="2940170"/>
              <a:ext cx="735769" cy="735769"/>
            </a:xfrm>
            <a:prstGeom prst="rect">
              <a:avLst/>
            </a:prstGeom>
            <a:noFill/>
            <a:ln>
              <a:noFill/>
            </a:ln>
          </p:spPr>
        </p:pic>
      </p:grpSp>
      <p:sp>
        <p:nvSpPr>
          <p:cNvPr id="453" name="Google Shape;453;p61"/>
          <p:cNvSpPr txBox="1"/>
          <p:nvPr/>
        </p:nvSpPr>
        <p:spPr>
          <a:xfrm>
            <a:off x="9569675" y="3630350"/>
            <a:ext cx="1295100" cy="923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600"/>
              </a:spcBef>
              <a:spcAft>
                <a:spcPts val="0"/>
              </a:spcAft>
              <a:buNone/>
            </a:pPr>
            <a:r>
              <a:rPr lang="pt-PT" sz="1800" b="1">
                <a:solidFill>
                  <a:schemeClr val="lt1"/>
                </a:solidFill>
                <a:latin typeface="Calibri"/>
                <a:ea typeface="Calibri"/>
                <a:cs typeface="Calibri"/>
                <a:sym typeface="Calibri"/>
              </a:rPr>
              <a:t>Παροχή Ανατροφο-δότησης</a:t>
            </a:r>
            <a:endParaRPr/>
          </a:p>
        </p:txBody>
      </p:sp>
      <p:sp>
        <p:nvSpPr>
          <p:cNvPr id="454" name="Google Shape;454;p61"/>
          <p:cNvSpPr txBox="1"/>
          <p:nvPr/>
        </p:nvSpPr>
        <p:spPr>
          <a:xfrm>
            <a:off x="3668290" y="3630358"/>
            <a:ext cx="20631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PT" sz="1800" b="1">
                <a:solidFill>
                  <a:schemeClr val="lt1"/>
                </a:solidFill>
                <a:latin typeface="Calibri"/>
                <a:ea typeface="Calibri"/>
                <a:cs typeface="Calibri"/>
                <a:sym typeface="Calibri"/>
              </a:rPr>
              <a:t>Κινητοποίηση &amp; Ενδυνάμωση</a:t>
            </a:r>
            <a:endParaRPr/>
          </a:p>
        </p:txBody>
      </p:sp>
      <p:pic>
        <p:nvPicPr>
          <p:cNvPr id="455" name="Google Shape;455;p61" descr="Lightbulb outline"/>
          <p:cNvPicPr preferRelativeResize="0"/>
          <p:nvPr/>
        </p:nvPicPr>
        <p:blipFill rotWithShape="1">
          <a:blip r:embed="rId5">
            <a:alphaModFix/>
          </a:blip>
          <a:srcRect/>
          <a:stretch/>
        </p:blipFill>
        <p:spPr>
          <a:xfrm>
            <a:off x="4285343" y="2810936"/>
            <a:ext cx="735768" cy="735768"/>
          </a:xfrm>
          <a:prstGeom prst="rect">
            <a:avLst/>
          </a:prstGeom>
          <a:noFill/>
          <a:ln>
            <a:noFill/>
          </a:ln>
        </p:spPr>
      </p:pic>
      <p:pic>
        <p:nvPicPr>
          <p:cNvPr id="456" name="Google Shape;456;p61" descr="Magnifying glass outline"/>
          <p:cNvPicPr preferRelativeResize="0"/>
          <p:nvPr/>
        </p:nvPicPr>
        <p:blipFill rotWithShape="1">
          <a:blip r:embed="rId6">
            <a:alphaModFix/>
          </a:blip>
          <a:srcRect/>
          <a:stretch/>
        </p:blipFill>
        <p:spPr>
          <a:xfrm>
            <a:off x="9768001" y="2721620"/>
            <a:ext cx="914400" cy="9144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grpSp>
        <p:nvGrpSpPr>
          <p:cNvPr id="462" name="Google Shape;462;p62"/>
          <p:cNvGrpSpPr/>
          <p:nvPr/>
        </p:nvGrpSpPr>
        <p:grpSpPr>
          <a:xfrm>
            <a:off x="748684" y="1123120"/>
            <a:ext cx="1147972" cy="1190099"/>
            <a:chOff x="984571" y="1052423"/>
            <a:chExt cx="886486" cy="919017"/>
          </a:xfrm>
        </p:grpSpPr>
        <p:sp>
          <p:nvSpPr>
            <p:cNvPr id="463" name="Google Shape;463;p62"/>
            <p:cNvSpPr/>
            <p:nvPr/>
          </p:nvSpPr>
          <p:spPr>
            <a:xfrm>
              <a:off x="984571" y="1052423"/>
              <a:ext cx="886486" cy="919017"/>
            </a:xfrm>
            <a:prstGeom prst="ellipse">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464" name="Google Shape;464;p62" descr="Ear outline"/>
            <p:cNvPicPr preferRelativeResize="0"/>
            <p:nvPr/>
          </p:nvPicPr>
          <p:blipFill rotWithShape="1">
            <a:blip r:embed="rId3">
              <a:alphaModFix/>
            </a:blip>
            <a:srcRect/>
            <a:stretch/>
          </p:blipFill>
          <p:spPr>
            <a:xfrm>
              <a:off x="1004554" y="1052423"/>
              <a:ext cx="866502" cy="866502"/>
            </a:xfrm>
            <a:prstGeom prst="rect">
              <a:avLst/>
            </a:prstGeom>
            <a:noFill/>
            <a:ln>
              <a:noFill/>
            </a:ln>
          </p:spPr>
        </p:pic>
      </p:grpSp>
      <p:sp>
        <p:nvSpPr>
          <p:cNvPr id="465" name="Google Shape;465;p62"/>
          <p:cNvSpPr txBox="1">
            <a:spLocks noGrp="1"/>
          </p:cNvSpPr>
          <p:nvPr>
            <p:ph type="body" idx="1"/>
          </p:nvPr>
        </p:nvSpPr>
        <p:spPr>
          <a:xfrm>
            <a:off x="362079" y="253012"/>
            <a:ext cx="7700253" cy="48398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3200"/>
              <a:buNone/>
            </a:pPr>
            <a:r>
              <a:rPr lang="pt-PT">
                <a:latin typeface="Calibri"/>
                <a:ea typeface="Calibri"/>
                <a:cs typeface="Calibri"/>
                <a:sym typeface="Calibri"/>
              </a:rPr>
              <a:t>Ικανότητα 1</a:t>
            </a:r>
            <a:endParaRPr/>
          </a:p>
        </p:txBody>
      </p:sp>
      <p:sp>
        <p:nvSpPr>
          <p:cNvPr id="466" name="Google Shape;466;p62"/>
          <p:cNvSpPr txBox="1"/>
          <p:nvPr/>
        </p:nvSpPr>
        <p:spPr>
          <a:xfrm>
            <a:off x="1440114" y="1294540"/>
            <a:ext cx="401742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PT" sz="2400" b="1">
                <a:solidFill>
                  <a:srgbClr val="E64424"/>
                </a:solidFill>
                <a:latin typeface="Calibri"/>
                <a:ea typeface="Calibri"/>
                <a:cs typeface="Calibri"/>
                <a:sym typeface="Calibri"/>
              </a:rPr>
              <a:t>Ενεργητική Ακρόαση</a:t>
            </a:r>
            <a:endParaRPr/>
          </a:p>
        </p:txBody>
      </p:sp>
      <p:sp>
        <p:nvSpPr>
          <p:cNvPr id="467" name="Google Shape;467;p62"/>
          <p:cNvSpPr txBox="1"/>
          <p:nvPr/>
        </p:nvSpPr>
        <p:spPr>
          <a:xfrm>
            <a:off x="2326170" y="1811795"/>
            <a:ext cx="3131400" cy="1046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pt-PT" i="1">
                <a:solidFill>
                  <a:schemeClr val="dk1"/>
                </a:solidFill>
                <a:latin typeface="Calibri"/>
                <a:ea typeface="Calibri"/>
                <a:cs typeface="Calibri"/>
                <a:sym typeface="Calibri"/>
              </a:rPr>
              <a:t>Δίνεις την πλήρη προσοχή σου, κάνεις στοχαστικές ερωτήσεις και φροντίζεις η mentee να αισθάνεται πραγματικά ότι την ακούς και την κατανοείς.</a:t>
            </a:r>
            <a:endParaRPr/>
          </a:p>
        </p:txBody>
      </p:sp>
      <p:sp>
        <p:nvSpPr>
          <p:cNvPr id="468" name="Google Shape;468;p62"/>
          <p:cNvSpPr txBox="1"/>
          <p:nvPr/>
        </p:nvSpPr>
        <p:spPr>
          <a:xfrm>
            <a:off x="748684" y="3640939"/>
            <a:ext cx="2841600" cy="2555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pt-PT" b="1">
                <a:solidFill>
                  <a:schemeClr val="dk1"/>
                </a:solidFill>
                <a:latin typeface="Calibri"/>
                <a:ea typeface="Calibri"/>
                <a:cs typeface="Calibri"/>
                <a:sym typeface="Calibri"/>
              </a:rPr>
              <a:t>Παράδειγμα</a:t>
            </a:r>
            <a:endParaRPr/>
          </a:p>
          <a:p>
            <a:pPr marL="0" marR="0" lvl="0" indent="0" algn="l" rtl="0">
              <a:lnSpc>
                <a:spcPct val="100000"/>
              </a:lnSpc>
              <a:spcBef>
                <a:spcPts val="0"/>
              </a:spcBef>
              <a:spcAft>
                <a:spcPts val="0"/>
              </a:spcAft>
              <a:buNone/>
            </a:pPr>
            <a:endParaRPr sz="14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pt-PT">
                <a:solidFill>
                  <a:schemeClr val="dk1"/>
                </a:solidFill>
                <a:latin typeface="Calibri"/>
                <a:ea typeface="Calibri"/>
                <a:cs typeface="Calibri"/>
                <a:sym typeface="Calibri"/>
              </a:rPr>
              <a:t>Μια mentee μοιράζεται ανησυχίες σχετικά με την απόδοσή της σε έναν νέο ρόλο. </a:t>
            </a:r>
            <a:endParaRPr>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pt-PT">
                <a:solidFill>
                  <a:schemeClr val="dk1"/>
                </a:solidFill>
                <a:latin typeface="Calibri"/>
                <a:ea typeface="Calibri"/>
                <a:cs typeface="Calibri"/>
                <a:sym typeface="Calibri"/>
              </a:rPr>
              <a:t>Η μεντόρισσα ακούει ενεργητικά – διατηρώντας οπτική επαφή, κάνοντας διευκρινιστικές ερωτήσεις και παραφράζοντας για να επιβεβαιώσει την κατανόηση.</a:t>
            </a:r>
            <a:endParaRPr/>
          </a:p>
        </p:txBody>
      </p:sp>
      <p:sp>
        <p:nvSpPr>
          <p:cNvPr id="469" name="Google Shape;469;p62"/>
          <p:cNvSpPr txBox="1"/>
          <p:nvPr/>
        </p:nvSpPr>
        <p:spPr>
          <a:xfrm>
            <a:off x="4626803" y="3646580"/>
            <a:ext cx="2495100" cy="169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pt-PT" sz="1400" b="1" i="0" u="none" strike="noStrike" cap="none">
                <a:solidFill>
                  <a:schemeClr val="dk1"/>
                </a:solidFill>
                <a:latin typeface="Calibri"/>
                <a:ea typeface="Calibri"/>
                <a:cs typeface="Calibri"/>
                <a:sym typeface="Calibri"/>
              </a:rPr>
              <a:t>Follow-Up</a:t>
            </a:r>
            <a:endParaRPr/>
          </a:p>
          <a:p>
            <a:pPr marL="0" marR="0" lvl="0" indent="0" algn="l" rtl="0">
              <a:lnSpc>
                <a:spcPct val="100000"/>
              </a:lnSpc>
              <a:spcBef>
                <a:spcPts val="0"/>
              </a:spcBef>
              <a:spcAft>
                <a:spcPts val="0"/>
              </a:spcAft>
              <a:buNone/>
            </a:pPr>
            <a:endParaRPr sz="14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pt-PT">
                <a:solidFill>
                  <a:schemeClr val="dk1"/>
                </a:solidFill>
                <a:latin typeface="Calibri"/>
                <a:ea typeface="Calibri"/>
                <a:cs typeface="Calibri"/>
                <a:sym typeface="Calibri"/>
              </a:rPr>
              <a:t>Η μεντόρισσα αναλογίζεται πόσο καλά κατάφερε να κατανοήσει τα συναισθήματα και τις προθέσεις της mentee.</a:t>
            </a:r>
            <a:endParaRPr sz="1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pic>
        <p:nvPicPr>
          <p:cNvPr id="470" name="Google Shape;470;p62" descr="A person looking at another person&#10;&#10;AI-generated content may be incorrect."/>
          <p:cNvPicPr preferRelativeResize="0">
            <a:picLocks noGrp="1"/>
          </p:cNvPicPr>
          <p:nvPr>
            <p:ph type="pic" idx="3"/>
          </p:nvPr>
        </p:nvPicPr>
        <p:blipFill rotWithShape="1">
          <a:blip r:embed="rId4">
            <a:alphaModFix/>
          </a:blip>
          <a:srcRect l="29471" r="29471"/>
          <a:stretch/>
        </p:blipFill>
        <p:spPr>
          <a:xfrm>
            <a:off x="7872152" y="252413"/>
            <a:ext cx="3857885" cy="62642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63"/>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3200"/>
              <a:buNone/>
            </a:pPr>
            <a:r>
              <a:rPr lang="pt-PT">
                <a:latin typeface="Calibri"/>
                <a:ea typeface="Calibri"/>
                <a:cs typeface="Calibri"/>
                <a:sym typeface="Calibri"/>
              </a:rPr>
              <a:t>Ικανότητα 2</a:t>
            </a:r>
            <a:endParaRPr>
              <a:latin typeface="Calibri"/>
              <a:ea typeface="Calibri"/>
              <a:cs typeface="Calibri"/>
              <a:sym typeface="Calibri"/>
            </a:endParaRPr>
          </a:p>
        </p:txBody>
      </p:sp>
      <p:sp>
        <p:nvSpPr>
          <p:cNvPr id="477" name="Google Shape;477;p63"/>
          <p:cNvSpPr txBox="1"/>
          <p:nvPr/>
        </p:nvSpPr>
        <p:spPr>
          <a:xfrm>
            <a:off x="2093441" y="1353057"/>
            <a:ext cx="40173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PT" sz="2400" b="1">
                <a:solidFill>
                  <a:srgbClr val="E280AC"/>
                </a:solidFill>
                <a:latin typeface="Calibri"/>
                <a:ea typeface="Calibri"/>
                <a:cs typeface="Calibri"/>
                <a:sym typeface="Calibri"/>
              </a:rPr>
              <a:t>Κινητοποίηση &amp; Ενδυνάμωση</a:t>
            </a:r>
            <a:endParaRPr/>
          </a:p>
        </p:txBody>
      </p:sp>
      <p:sp>
        <p:nvSpPr>
          <p:cNvPr id="478" name="Google Shape;478;p63"/>
          <p:cNvSpPr txBox="1"/>
          <p:nvPr/>
        </p:nvSpPr>
        <p:spPr>
          <a:xfrm>
            <a:off x="2276969" y="1814722"/>
            <a:ext cx="38340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pt-PT" i="1">
                <a:solidFill>
                  <a:schemeClr val="dk1"/>
                </a:solidFill>
                <a:latin typeface="Calibri"/>
                <a:ea typeface="Calibri"/>
                <a:cs typeface="Calibri"/>
                <a:sym typeface="Calibri"/>
              </a:rPr>
              <a:t>Μια μεντόρισσα εμπνέει πίστη στη δυναμική της mentee και τη βοηθά να δει δυνατότητες που ίσως η ίδια δεν έχει αναγνωρίσει ακόμα.</a:t>
            </a:r>
            <a:endParaRPr sz="1300" b="0" i="0" u="none" strike="noStrike" cap="none">
              <a:solidFill>
                <a:schemeClr val="dk1"/>
              </a:solidFill>
              <a:latin typeface="Arial"/>
              <a:ea typeface="Arial"/>
              <a:cs typeface="Arial"/>
              <a:sym typeface="Arial"/>
            </a:endParaRPr>
          </a:p>
        </p:txBody>
      </p:sp>
      <p:grpSp>
        <p:nvGrpSpPr>
          <p:cNvPr id="479" name="Google Shape;479;p63"/>
          <p:cNvGrpSpPr/>
          <p:nvPr/>
        </p:nvGrpSpPr>
        <p:grpSpPr>
          <a:xfrm>
            <a:off x="748684" y="1138632"/>
            <a:ext cx="1148400" cy="1191600"/>
            <a:chOff x="3860751" y="1052423"/>
            <a:chExt cx="886486" cy="919017"/>
          </a:xfrm>
        </p:grpSpPr>
        <p:sp>
          <p:nvSpPr>
            <p:cNvPr id="480" name="Google Shape;480;p63"/>
            <p:cNvSpPr/>
            <p:nvPr/>
          </p:nvSpPr>
          <p:spPr>
            <a:xfrm>
              <a:off x="3860751" y="1052423"/>
              <a:ext cx="886486" cy="919017"/>
            </a:xfrm>
            <a:prstGeom prst="ellipse">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highlight>
                  <a:srgbClr val="008000"/>
                </a:highlight>
                <a:latin typeface="Arial"/>
                <a:ea typeface="Arial"/>
                <a:cs typeface="Arial"/>
                <a:sym typeface="Arial"/>
              </a:endParaRPr>
            </a:p>
          </p:txBody>
        </p:sp>
        <p:pic>
          <p:nvPicPr>
            <p:cNvPr id="481" name="Google Shape;481;p63" descr="Lightbulb outline"/>
            <p:cNvPicPr preferRelativeResize="0"/>
            <p:nvPr/>
          </p:nvPicPr>
          <p:blipFill rotWithShape="1">
            <a:blip r:embed="rId3">
              <a:alphaModFix/>
            </a:blip>
            <a:srcRect/>
            <a:stretch/>
          </p:blipFill>
          <p:spPr>
            <a:xfrm>
              <a:off x="4015900" y="1212110"/>
              <a:ext cx="599642" cy="599642"/>
            </a:xfrm>
            <a:prstGeom prst="rect">
              <a:avLst/>
            </a:prstGeom>
            <a:noFill/>
            <a:ln>
              <a:noFill/>
            </a:ln>
          </p:spPr>
        </p:pic>
      </p:grpSp>
      <p:sp>
        <p:nvSpPr>
          <p:cNvPr id="482" name="Google Shape;482;p63"/>
          <p:cNvSpPr txBox="1"/>
          <p:nvPr/>
        </p:nvSpPr>
        <p:spPr>
          <a:xfrm>
            <a:off x="760324" y="3581370"/>
            <a:ext cx="2841600" cy="2770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pt-PT" b="1">
                <a:solidFill>
                  <a:schemeClr val="dk1"/>
                </a:solidFill>
                <a:latin typeface="Calibri"/>
                <a:ea typeface="Calibri"/>
                <a:cs typeface="Calibri"/>
                <a:sym typeface="Calibri"/>
              </a:rPr>
              <a:t>Παράδειγμα</a:t>
            </a:r>
            <a:endParaRPr/>
          </a:p>
          <a:p>
            <a:pPr marL="0" marR="0" lvl="0" indent="0" algn="l" rtl="0">
              <a:lnSpc>
                <a:spcPct val="100000"/>
              </a:lnSpc>
              <a:spcBef>
                <a:spcPts val="0"/>
              </a:spcBef>
              <a:spcAft>
                <a:spcPts val="0"/>
              </a:spcAft>
              <a:buNone/>
            </a:pPr>
            <a:endParaRPr sz="14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pt-PT">
                <a:solidFill>
                  <a:schemeClr val="dk1"/>
                </a:solidFill>
                <a:latin typeface="Calibri"/>
                <a:ea typeface="Calibri"/>
                <a:cs typeface="Calibri"/>
                <a:sym typeface="Calibri"/>
              </a:rPr>
              <a:t>Μια mentee εκφράζει αμφιβολία σχετικά με το αν θα υποβάλει αίτηση για μια ηγετική ευκαιρία. </a:t>
            </a:r>
            <a:endParaRPr>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pt-PT">
                <a:solidFill>
                  <a:schemeClr val="dk1"/>
                </a:solidFill>
                <a:latin typeface="Calibri"/>
                <a:ea typeface="Calibri"/>
                <a:cs typeface="Calibri"/>
                <a:sym typeface="Calibri"/>
              </a:rPr>
              <a:t>Η μεντόρισσα χρησιμοποιεί ενθαρρυντική γλώσσα, αναδεικνύει τα δυνατά σημεία της mentee και μοιράζεται παραδείγματα παρόμοιων προκλήσεων που έχει ξεπεράσει η ίδια.</a:t>
            </a:r>
            <a:endParaRPr sz="1400" b="0" i="0" u="none" strike="noStrike" cap="none">
              <a:solidFill>
                <a:schemeClr val="dk1"/>
              </a:solidFill>
              <a:latin typeface="Calibri"/>
              <a:ea typeface="Calibri"/>
              <a:cs typeface="Calibri"/>
              <a:sym typeface="Calibri"/>
            </a:endParaRPr>
          </a:p>
        </p:txBody>
      </p:sp>
      <p:sp>
        <p:nvSpPr>
          <p:cNvPr id="483" name="Google Shape;483;p63"/>
          <p:cNvSpPr txBox="1"/>
          <p:nvPr/>
        </p:nvSpPr>
        <p:spPr>
          <a:xfrm>
            <a:off x="4848510" y="3581370"/>
            <a:ext cx="2495100" cy="2339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pt-PT" sz="1400" b="1" i="0" u="none" strike="noStrike" cap="none">
                <a:solidFill>
                  <a:schemeClr val="dk1"/>
                </a:solidFill>
                <a:latin typeface="Calibri"/>
                <a:ea typeface="Calibri"/>
                <a:cs typeface="Calibri"/>
                <a:sym typeface="Calibri"/>
              </a:rPr>
              <a:t>Follow-Up</a:t>
            </a:r>
            <a:endParaRPr/>
          </a:p>
          <a:p>
            <a:pPr marL="0" marR="0" lvl="0" indent="0" algn="l" rtl="0">
              <a:lnSpc>
                <a:spcPct val="100000"/>
              </a:lnSpc>
              <a:spcBef>
                <a:spcPts val="0"/>
              </a:spcBef>
              <a:spcAft>
                <a:spcPts val="0"/>
              </a:spcAft>
              <a:buNone/>
            </a:pPr>
            <a:endParaRPr sz="14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pt-PT">
                <a:solidFill>
                  <a:schemeClr val="dk1"/>
                </a:solidFill>
                <a:latin typeface="Calibri"/>
                <a:ea typeface="Calibri"/>
                <a:cs typeface="Calibri"/>
                <a:sym typeface="Calibri"/>
              </a:rPr>
              <a:t>Η μεντόρισσα καθοδηγεί τη mentee σε μια συζήτηση καθορισμού στόχων χρησιμο</a:t>
            </a:r>
            <a:r>
              <a:rPr lang="pt-PT">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
                  </a:ext>
                </a:extLst>
              </a:rPr>
              <a:t>ποιώντας το </a:t>
            </a:r>
            <a:r>
              <a:rPr lang="pt-PT" b="1" u="sng">
                <a:solidFill>
                  <a:schemeClr val="hlink"/>
                </a:solidFill>
                <a:latin typeface="Calibri"/>
                <a:ea typeface="Calibri"/>
                <a:cs typeface="Calibri"/>
                <a:sym typeface="Calibri"/>
                <a:hlinkClick r:id="rId4"/>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
                  </a:ext>
                </a:extLst>
              </a:rPr>
              <a:t>μοντέλο </a:t>
            </a:r>
            <a:r>
              <a:rPr lang="pt-PT" b="1" u="sng">
                <a:solidFill>
                  <a:schemeClr val="hlink"/>
                </a:solidFill>
                <a:highlight>
                  <a:srgbClr val="F5F5F5"/>
                </a:highlight>
                <a:latin typeface="Calibri"/>
                <a:ea typeface="Calibri"/>
                <a:cs typeface="Calibri"/>
                <a:sym typeface="Calibri"/>
                <a:hlinkClick r:id="rId4"/>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
                  </a:ext>
                </a:extLst>
              </a:rPr>
              <a:t>GRO</a:t>
            </a:r>
            <a:r>
              <a:rPr lang="pt-PT" b="1" u="sng">
                <a:solidFill>
                  <a:schemeClr val="hlink"/>
                </a:solidFill>
                <a:highlight>
                  <a:srgbClr val="F5F5F5"/>
                </a:highlight>
                <a:latin typeface="Calibri"/>
                <a:ea typeface="Calibri"/>
                <a:cs typeface="Calibri"/>
                <a:sym typeface="Calibri"/>
                <a:hlinkClick r:id="rId4"/>
              </a:rPr>
              <a:t>W</a:t>
            </a:r>
            <a:r>
              <a:rPr lang="pt-PT" sz="900" u="sng">
                <a:solidFill>
                  <a:schemeClr val="hlink"/>
                </a:solidFill>
                <a:highlight>
                  <a:srgbClr val="F5F5F5"/>
                </a:highlight>
                <a:latin typeface="Calibri"/>
                <a:ea typeface="Calibri"/>
                <a:cs typeface="Calibri"/>
                <a:sym typeface="Calibri"/>
                <a:hlinkClick r:id="rId4"/>
              </a:rPr>
              <a:t>11</a:t>
            </a:r>
            <a:r>
              <a:rPr lang="pt-PT">
                <a:solidFill>
                  <a:schemeClr val="dk1"/>
                </a:solidFill>
                <a:latin typeface="Calibri"/>
                <a:ea typeface="Calibri"/>
                <a:cs typeface="Calibri"/>
                <a:sym typeface="Calibri"/>
              </a:rPr>
              <a:t>, βοηθώντας την να οραματιστεί την επιτυχία και να δράσει.</a:t>
            </a:r>
            <a:endParaRPr sz="1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pic>
        <p:nvPicPr>
          <p:cNvPr id="484" name="Google Shape;484;p63" descr="Women looking at a tablet&#10;&#10;AI-generated content may be incorrect."/>
          <p:cNvPicPr preferRelativeResize="0">
            <a:picLocks noGrp="1"/>
          </p:cNvPicPr>
          <p:nvPr>
            <p:ph type="pic" idx="3"/>
          </p:nvPr>
        </p:nvPicPr>
        <p:blipFill rotWithShape="1">
          <a:blip r:embed="rId5">
            <a:alphaModFix/>
          </a:blip>
          <a:srcRect l="29474" r="29474"/>
          <a:stretch/>
        </p:blipFill>
        <p:spPr>
          <a:xfrm>
            <a:off x="7872152" y="252413"/>
            <a:ext cx="3857885" cy="62642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64"/>
          <p:cNvSpPr txBox="1">
            <a:spLocks noGrp="1"/>
          </p:cNvSpPr>
          <p:nvPr>
            <p:ph type="body" idx="1"/>
          </p:nvPr>
        </p:nvSpPr>
        <p:spPr>
          <a:xfrm>
            <a:off x="362079" y="253012"/>
            <a:ext cx="7700253" cy="48398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3200"/>
              <a:buNone/>
            </a:pPr>
            <a:r>
              <a:rPr lang="pt-PT">
                <a:latin typeface="Calibri"/>
                <a:ea typeface="Calibri"/>
                <a:cs typeface="Calibri"/>
                <a:sym typeface="Calibri"/>
              </a:rPr>
              <a:t>Ικανότητα 3</a:t>
            </a:r>
            <a:endParaRPr/>
          </a:p>
        </p:txBody>
      </p:sp>
      <p:sp>
        <p:nvSpPr>
          <p:cNvPr id="491" name="Google Shape;491;p64"/>
          <p:cNvSpPr txBox="1"/>
          <p:nvPr/>
        </p:nvSpPr>
        <p:spPr>
          <a:xfrm>
            <a:off x="1400554" y="1389216"/>
            <a:ext cx="6058949"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PT" sz="2400" b="1">
                <a:solidFill>
                  <a:srgbClr val="E64424"/>
                </a:solidFill>
                <a:latin typeface="Calibri"/>
                <a:ea typeface="Calibri"/>
                <a:cs typeface="Calibri"/>
                <a:sym typeface="Calibri"/>
              </a:rPr>
              <a:t>Μοίρασμα Εμπειριών</a:t>
            </a:r>
            <a:endParaRPr/>
          </a:p>
        </p:txBody>
      </p:sp>
      <p:sp>
        <p:nvSpPr>
          <p:cNvPr id="492" name="Google Shape;492;p64"/>
          <p:cNvSpPr txBox="1"/>
          <p:nvPr/>
        </p:nvSpPr>
        <p:spPr>
          <a:xfrm>
            <a:off x="2077939" y="1850881"/>
            <a:ext cx="52656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600"/>
              </a:spcBef>
              <a:spcAft>
                <a:spcPts val="0"/>
              </a:spcAft>
              <a:buNone/>
            </a:pPr>
            <a:r>
              <a:rPr lang="pt-PT" i="1">
                <a:solidFill>
                  <a:schemeClr val="dk1"/>
                </a:solidFill>
                <a:latin typeface="Calibri"/>
                <a:ea typeface="Calibri"/>
                <a:cs typeface="Calibri"/>
                <a:sym typeface="Calibri"/>
              </a:rPr>
              <a:t>Το να μοιράζεσαι την πορεία σου με ειλικρίνεια και ταπεινότητα βοηθά τις mentees να μάθουν από τις επιτυχίες και τις αποτυχίες σου – χωρίς να μετατρέπεται η συζήτηση σε διάλεξη.</a:t>
            </a:r>
            <a:endParaRPr/>
          </a:p>
        </p:txBody>
      </p:sp>
      <p:sp>
        <p:nvSpPr>
          <p:cNvPr id="493" name="Google Shape;493;p64"/>
          <p:cNvSpPr/>
          <p:nvPr/>
        </p:nvSpPr>
        <p:spPr>
          <a:xfrm>
            <a:off x="748684" y="1138632"/>
            <a:ext cx="1148400" cy="1191600"/>
          </a:xfrm>
          <a:prstGeom prst="ellipse">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highlight>
                <a:srgbClr val="008000"/>
              </a:highlight>
              <a:latin typeface="Arial"/>
              <a:ea typeface="Arial"/>
              <a:cs typeface="Arial"/>
              <a:sym typeface="Arial"/>
            </a:endParaRPr>
          </a:p>
        </p:txBody>
      </p:sp>
      <p:sp>
        <p:nvSpPr>
          <p:cNvPr id="494" name="Google Shape;494;p64"/>
          <p:cNvSpPr txBox="1"/>
          <p:nvPr/>
        </p:nvSpPr>
        <p:spPr>
          <a:xfrm>
            <a:off x="760324" y="3581370"/>
            <a:ext cx="2841600" cy="2986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pt-PT" b="1">
                <a:solidFill>
                  <a:schemeClr val="dk1"/>
                </a:solidFill>
                <a:latin typeface="Calibri"/>
                <a:ea typeface="Calibri"/>
                <a:cs typeface="Calibri"/>
                <a:sym typeface="Calibri"/>
              </a:rPr>
              <a:t>Παράδειγμα</a:t>
            </a:r>
            <a:endParaRPr/>
          </a:p>
          <a:p>
            <a:pPr marL="0" marR="0" lvl="0" indent="0" algn="l" rtl="0">
              <a:lnSpc>
                <a:spcPct val="100000"/>
              </a:lnSpc>
              <a:spcBef>
                <a:spcPts val="0"/>
              </a:spcBef>
              <a:spcAft>
                <a:spcPts val="0"/>
              </a:spcAft>
              <a:buNone/>
            </a:pPr>
            <a:endParaRPr sz="14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pt-PT">
                <a:solidFill>
                  <a:schemeClr val="dk1"/>
                </a:solidFill>
                <a:latin typeface="Calibri"/>
                <a:ea typeface="Calibri"/>
                <a:cs typeface="Calibri"/>
                <a:sym typeface="Calibri"/>
              </a:rPr>
              <a:t>Η mentee αντιμετωπίζει δυσκολίες στη διαχείριση συγκρούσεων στην ομάδα. </a:t>
            </a:r>
            <a:endParaRPr>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pt-PT">
                <a:solidFill>
                  <a:schemeClr val="dk1"/>
                </a:solidFill>
                <a:latin typeface="Calibri"/>
                <a:ea typeface="Calibri"/>
                <a:cs typeface="Calibri"/>
                <a:sym typeface="Calibri"/>
              </a:rPr>
              <a:t>Η μεντόρισσα μοιράζεται μια προσωπική ιστορία χρησιμοποιώντας τη </a:t>
            </a:r>
            <a:r>
              <a:rPr lang="pt-PT" b="1" u="sng">
                <a:solidFill>
                  <a:schemeClr val="hlink"/>
                </a:solidFill>
                <a:latin typeface="Calibri"/>
                <a:ea typeface="Calibri"/>
                <a:cs typeface="Calibri"/>
                <a:sym typeface="Calibri"/>
                <a:hlinkClick r:id="rId3"/>
              </a:rPr>
              <a:t>μέθοδο</a:t>
            </a:r>
            <a:r>
              <a:rPr lang="pt-PT" b="1" u="sng">
                <a:solidFill>
                  <a:schemeClr val="hlink"/>
                </a:solidFill>
                <a:highlight>
                  <a:schemeClr val="lt1"/>
                </a:highlight>
                <a:latin typeface="Calibri"/>
                <a:ea typeface="Calibri"/>
                <a:cs typeface="Calibri"/>
                <a:sym typeface="Calibri"/>
                <a:hlinkClick r:id="rId3"/>
              </a:rPr>
              <a:t> STAR</a:t>
            </a:r>
            <a:r>
              <a:rPr lang="pt-PT" sz="900" u="sng">
                <a:solidFill>
                  <a:schemeClr val="hlink"/>
                </a:solidFill>
                <a:highlight>
                  <a:srgbClr val="F5F5F5"/>
                </a:highlight>
                <a:latin typeface="Calibri"/>
                <a:ea typeface="Calibri"/>
                <a:cs typeface="Calibri"/>
                <a:sym typeface="Calibri"/>
                <a:hlinkClick r:id="rId3"/>
              </a:rPr>
              <a:t>14</a:t>
            </a:r>
            <a:r>
              <a:rPr lang="pt-PT">
                <a:solidFill>
                  <a:schemeClr val="dk1"/>
                </a:solidFill>
                <a:latin typeface="Calibri"/>
                <a:ea typeface="Calibri"/>
                <a:cs typeface="Calibri"/>
                <a:sym typeface="Calibri"/>
              </a:rPr>
              <a:t>, περιγράφοντας μια παρόμοια κατάσταση που αντιμετώπισε, πώς την διαχειρίστηκε και τι έμαθε από αυτήν.</a:t>
            </a:r>
            <a:endParaRPr sz="1400" b="0" i="0" u="none" strike="noStrike" cap="none">
              <a:solidFill>
                <a:schemeClr val="dk1"/>
              </a:solidFill>
              <a:latin typeface="Calibri"/>
              <a:ea typeface="Calibri"/>
              <a:cs typeface="Calibri"/>
              <a:sym typeface="Calibri"/>
            </a:endParaRPr>
          </a:p>
        </p:txBody>
      </p:sp>
      <p:sp>
        <p:nvSpPr>
          <p:cNvPr id="495" name="Google Shape;495;p64"/>
          <p:cNvSpPr txBox="1"/>
          <p:nvPr/>
        </p:nvSpPr>
        <p:spPr>
          <a:xfrm>
            <a:off x="4848510" y="3581370"/>
            <a:ext cx="2495100" cy="1908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pt-PT" sz="1400" b="1" i="0" u="none" strike="noStrike" cap="none">
                <a:solidFill>
                  <a:schemeClr val="dk1"/>
                </a:solidFill>
                <a:latin typeface="Calibri"/>
                <a:ea typeface="Calibri"/>
                <a:cs typeface="Calibri"/>
                <a:sym typeface="Calibri"/>
              </a:rPr>
              <a:t>Follow-Up</a:t>
            </a:r>
            <a:endParaRPr/>
          </a:p>
          <a:p>
            <a:pPr marL="0" marR="0" lvl="0" indent="0" algn="l" rtl="0">
              <a:lnSpc>
                <a:spcPct val="100000"/>
              </a:lnSpc>
              <a:spcBef>
                <a:spcPts val="0"/>
              </a:spcBef>
              <a:spcAft>
                <a:spcPts val="0"/>
              </a:spcAft>
              <a:buNone/>
            </a:pPr>
            <a:endParaRPr sz="14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pt-PT">
                <a:solidFill>
                  <a:schemeClr val="dk1"/>
                </a:solidFill>
                <a:latin typeface="Calibri"/>
                <a:ea typeface="Calibri"/>
                <a:cs typeface="Calibri"/>
                <a:sym typeface="Calibri"/>
              </a:rPr>
              <a:t>Η μεντόρισσα προσκαλεί τη mentee να αναλογιστεί πώς η ιστορία σχετίζεται με τη δική της εμπειρία και ποιες στρατηγικές θα μπορούσε να δοκιμάσει.</a:t>
            </a:r>
            <a:endParaRPr sz="1400" b="0" i="0" u="none" strike="noStrike" cap="none">
              <a:solidFill>
                <a:srgbClr val="000000"/>
              </a:solidFill>
              <a:latin typeface="Calibri"/>
              <a:ea typeface="Calibri"/>
              <a:cs typeface="Calibri"/>
              <a:sym typeface="Calibri"/>
            </a:endParaRPr>
          </a:p>
        </p:txBody>
      </p:sp>
      <p:pic>
        <p:nvPicPr>
          <p:cNvPr id="496" name="Google Shape;496;p64" descr="A person smiling at a table&#10;&#10;AI-generated content may be incorrect."/>
          <p:cNvPicPr preferRelativeResize="0">
            <a:picLocks noGrp="1"/>
          </p:cNvPicPr>
          <p:nvPr>
            <p:ph type="pic" idx="3"/>
          </p:nvPr>
        </p:nvPicPr>
        <p:blipFill rotWithShape="1">
          <a:blip r:embed="rId4">
            <a:alphaModFix/>
          </a:blip>
          <a:srcRect l="6895" r="6896"/>
          <a:stretch/>
        </p:blipFill>
        <p:spPr>
          <a:xfrm>
            <a:off x="7872152" y="252413"/>
            <a:ext cx="3857885" cy="6264275"/>
          </a:xfrm>
          <a:prstGeom prst="rect">
            <a:avLst/>
          </a:prstGeom>
          <a:noFill/>
          <a:ln>
            <a:noFill/>
          </a:ln>
        </p:spPr>
      </p:pic>
      <p:pic>
        <p:nvPicPr>
          <p:cNvPr id="497" name="Google Shape;497;p64" descr="Speech outline"/>
          <p:cNvPicPr preferRelativeResize="0"/>
          <p:nvPr/>
        </p:nvPicPr>
        <p:blipFill rotWithShape="1">
          <a:blip r:embed="rId5">
            <a:alphaModFix/>
          </a:blip>
          <a:srcRect/>
          <a:stretch/>
        </p:blipFill>
        <p:spPr>
          <a:xfrm flipH="1">
            <a:off x="806086" y="1217634"/>
            <a:ext cx="1033595" cy="103359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65"/>
          <p:cNvSpPr txBox="1"/>
          <p:nvPr/>
        </p:nvSpPr>
        <p:spPr>
          <a:xfrm>
            <a:off x="362079" y="253012"/>
            <a:ext cx="7700253" cy="483986"/>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280AC"/>
              </a:buClr>
              <a:buSzPts val="3200"/>
              <a:buFont typeface="Arial"/>
              <a:buNone/>
            </a:pPr>
            <a:r>
              <a:rPr lang="pt-PT" sz="3200" b="1">
                <a:solidFill>
                  <a:srgbClr val="E280AC"/>
                </a:solidFill>
                <a:latin typeface="Calibri"/>
                <a:ea typeface="Calibri"/>
                <a:cs typeface="Calibri"/>
                <a:sym typeface="Calibri"/>
              </a:rPr>
              <a:t>Ικανότητα 4</a:t>
            </a:r>
            <a:endParaRPr/>
          </a:p>
        </p:txBody>
      </p:sp>
      <p:sp>
        <p:nvSpPr>
          <p:cNvPr id="504" name="Google Shape;504;p65"/>
          <p:cNvSpPr txBox="1"/>
          <p:nvPr/>
        </p:nvSpPr>
        <p:spPr>
          <a:xfrm>
            <a:off x="1897071" y="1394400"/>
            <a:ext cx="38580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PT" sz="2400" b="1">
                <a:solidFill>
                  <a:srgbClr val="E280AC"/>
                </a:solidFill>
                <a:latin typeface="Calibri"/>
                <a:ea typeface="Calibri"/>
                <a:cs typeface="Calibri"/>
                <a:sym typeface="Calibri"/>
              </a:rPr>
              <a:t>Παροχή Ανατροφοδότησης</a:t>
            </a:r>
            <a:endParaRPr/>
          </a:p>
        </p:txBody>
      </p:sp>
      <p:sp>
        <p:nvSpPr>
          <p:cNvPr id="505" name="Google Shape;505;p65"/>
          <p:cNvSpPr txBox="1"/>
          <p:nvPr/>
        </p:nvSpPr>
        <p:spPr>
          <a:xfrm>
            <a:off x="2181193" y="1840691"/>
            <a:ext cx="2841600" cy="1262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600"/>
              </a:spcBef>
              <a:spcAft>
                <a:spcPts val="0"/>
              </a:spcAft>
              <a:buNone/>
            </a:pPr>
            <a:r>
              <a:rPr lang="pt-PT" i="1">
                <a:solidFill>
                  <a:schemeClr val="dk1"/>
                </a:solidFill>
                <a:latin typeface="Calibri"/>
                <a:ea typeface="Calibri"/>
                <a:cs typeface="Calibri"/>
                <a:sym typeface="Calibri"/>
              </a:rPr>
              <a:t>Η αποτελεσματική ανατροφοδότηση είναι έγκαιρη, συγκεκριμένη και επικεντρωμένη στην ανάπτυξη – στηρίζει τη mentee ενώ ταυτόχρονα την προκαλεί να βελτιωθεί.</a:t>
            </a:r>
            <a:endParaRPr/>
          </a:p>
        </p:txBody>
      </p:sp>
      <p:sp>
        <p:nvSpPr>
          <p:cNvPr id="506" name="Google Shape;506;p65"/>
          <p:cNvSpPr/>
          <p:nvPr/>
        </p:nvSpPr>
        <p:spPr>
          <a:xfrm>
            <a:off x="748684" y="1138632"/>
            <a:ext cx="1148400" cy="1191600"/>
          </a:xfrm>
          <a:prstGeom prst="ellipse">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highlight>
                <a:srgbClr val="008000"/>
              </a:highlight>
              <a:latin typeface="Arial"/>
              <a:ea typeface="Arial"/>
              <a:cs typeface="Arial"/>
              <a:sym typeface="Arial"/>
            </a:endParaRPr>
          </a:p>
        </p:txBody>
      </p:sp>
      <p:sp>
        <p:nvSpPr>
          <p:cNvPr id="507" name="Google Shape;507;p65"/>
          <p:cNvSpPr txBox="1"/>
          <p:nvPr/>
        </p:nvSpPr>
        <p:spPr>
          <a:xfrm>
            <a:off x="760324" y="3581370"/>
            <a:ext cx="2841600" cy="2555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pt-PT" b="1">
                <a:solidFill>
                  <a:schemeClr val="dk1"/>
                </a:solidFill>
                <a:latin typeface="Calibri"/>
                <a:ea typeface="Calibri"/>
                <a:cs typeface="Calibri"/>
                <a:sym typeface="Calibri"/>
              </a:rPr>
              <a:t>Παράδειγμα</a:t>
            </a:r>
            <a:endParaRPr/>
          </a:p>
          <a:p>
            <a:pPr marL="0" marR="0" lvl="0" indent="0" algn="l" rtl="0">
              <a:lnSpc>
                <a:spcPct val="100000"/>
              </a:lnSpc>
              <a:spcBef>
                <a:spcPts val="0"/>
              </a:spcBef>
              <a:spcAft>
                <a:spcPts val="0"/>
              </a:spcAft>
              <a:buNone/>
            </a:pPr>
            <a:endParaRPr sz="14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pt-PT">
                <a:solidFill>
                  <a:schemeClr val="dk1"/>
                </a:solidFill>
                <a:latin typeface="Calibri"/>
                <a:ea typeface="Calibri"/>
                <a:cs typeface="Calibri"/>
                <a:sym typeface="Calibri"/>
              </a:rPr>
              <a:t>Αφού παρατηρήσει την mentee να συντονίζει μια συνάντηση, η μεντόρισσα προγραμματίζει μια συνεδρία ανατροφοδότησης. Χρησιμοποιώντας το </a:t>
            </a:r>
            <a:r>
              <a:rPr lang="pt-PT" b="1" u="sng">
                <a:solidFill>
                  <a:schemeClr val="hlink"/>
                </a:solidFill>
                <a:latin typeface="Calibri"/>
                <a:ea typeface="Calibri"/>
                <a:cs typeface="Calibri"/>
                <a:sym typeface="Calibri"/>
                <a:hlinkClick r:id="rId3"/>
              </a:rPr>
              <a:t>μοντέλο </a:t>
            </a:r>
            <a:r>
              <a:rPr lang="pt-PT" b="1" u="sng">
                <a:solidFill>
                  <a:schemeClr val="hlink"/>
                </a:solidFill>
                <a:highlight>
                  <a:srgbClr val="F5F5F5"/>
                </a:highlight>
                <a:latin typeface="Calibri"/>
                <a:ea typeface="Calibri"/>
                <a:cs typeface="Calibri"/>
                <a:sym typeface="Calibri"/>
                <a:hlinkClick r:id="rId3"/>
              </a:rPr>
              <a:t>SBI</a:t>
            </a:r>
            <a:r>
              <a:rPr lang="pt-PT" sz="900" u="sng">
                <a:solidFill>
                  <a:schemeClr val="hlink"/>
                </a:solidFill>
                <a:highlight>
                  <a:srgbClr val="F5F5F5"/>
                </a:highlight>
                <a:latin typeface="Calibri"/>
                <a:ea typeface="Calibri"/>
                <a:cs typeface="Calibri"/>
                <a:sym typeface="Calibri"/>
                <a:hlinkClick r:id="rId3"/>
              </a:rPr>
              <a:t>17</a:t>
            </a:r>
            <a:r>
              <a:rPr lang="pt-PT">
                <a:solidFill>
                  <a:schemeClr val="dk1"/>
                </a:solidFill>
                <a:latin typeface="Calibri"/>
                <a:ea typeface="Calibri"/>
                <a:cs typeface="Calibri"/>
                <a:sym typeface="Calibri"/>
              </a:rPr>
              <a:t>, η μεντόρισσα περιγράφει την κατάσταση, τις συγκεκριμένες συμπεριφορές που παρατήρησε και τον αντίκτυπο στην ομάδα.</a:t>
            </a:r>
            <a:endParaRPr sz="1400" b="0" i="0" u="none" strike="noStrike" cap="none">
              <a:solidFill>
                <a:schemeClr val="dk1"/>
              </a:solidFill>
              <a:latin typeface="Calibri"/>
              <a:ea typeface="Calibri"/>
              <a:cs typeface="Calibri"/>
              <a:sym typeface="Calibri"/>
            </a:endParaRPr>
          </a:p>
        </p:txBody>
      </p:sp>
      <p:sp>
        <p:nvSpPr>
          <p:cNvPr id="508" name="Google Shape;508;p65"/>
          <p:cNvSpPr txBox="1"/>
          <p:nvPr/>
        </p:nvSpPr>
        <p:spPr>
          <a:xfrm>
            <a:off x="4848510" y="3581370"/>
            <a:ext cx="2495100" cy="212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pt-PT" sz="1400" b="1" i="0" u="none" strike="noStrike" cap="none">
                <a:solidFill>
                  <a:schemeClr val="dk1"/>
                </a:solidFill>
                <a:latin typeface="Calibri"/>
                <a:ea typeface="Calibri"/>
                <a:cs typeface="Calibri"/>
                <a:sym typeface="Calibri"/>
              </a:rPr>
              <a:t>Follow-Up</a:t>
            </a:r>
            <a:endParaRPr/>
          </a:p>
          <a:p>
            <a:pPr marL="0" marR="0" lvl="0" indent="0" algn="l" rtl="0">
              <a:lnSpc>
                <a:spcPct val="100000"/>
              </a:lnSpc>
              <a:spcBef>
                <a:spcPts val="0"/>
              </a:spcBef>
              <a:spcAft>
                <a:spcPts val="0"/>
              </a:spcAft>
              <a:buNone/>
            </a:pPr>
            <a:endParaRPr sz="14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pt-PT">
                <a:solidFill>
                  <a:schemeClr val="dk1"/>
                </a:solidFill>
                <a:latin typeface="Calibri"/>
                <a:ea typeface="Calibri"/>
                <a:cs typeface="Calibri"/>
                <a:sym typeface="Calibri"/>
              </a:rPr>
              <a:t>Η μεντόρισσα ισορροπεί τα εγκωμιαστικά σχόλια με προτάσεις βελτίωσης και ρωτά τη mentee πώς ένιωσε την ανατροφοδότηση και τι σκοπεύει να κάνει διαφορετικά την επόμενη φορά.</a:t>
            </a:r>
            <a:endParaRPr/>
          </a:p>
        </p:txBody>
      </p:sp>
      <p:pic>
        <p:nvPicPr>
          <p:cNvPr id="509" name="Google Shape;509;p65" descr="A couple of women sitting on a bench looking at a computer&#10;&#10;AI-generated content may be incorrect."/>
          <p:cNvPicPr preferRelativeResize="0">
            <a:picLocks noGrp="1"/>
          </p:cNvPicPr>
          <p:nvPr>
            <p:ph type="pic" idx="3"/>
          </p:nvPr>
        </p:nvPicPr>
        <p:blipFill rotWithShape="1">
          <a:blip r:embed="rId4">
            <a:alphaModFix/>
          </a:blip>
          <a:srcRect l="12235" r="46712"/>
          <a:stretch/>
        </p:blipFill>
        <p:spPr>
          <a:xfrm>
            <a:off x="7872152" y="252413"/>
            <a:ext cx="3857885" cy="6264275"/>
          </a:xfrm>
          <a:prstGeom prst="rect">
            <a:avLst/>
          </a:prstGeom>
          <a:noFill/>
          <a:ln>
            <a:noFill/>
          </a:ln>
        </p:spPr>
      </p:pic>
      <p:pic>
        <p:nvPicPr>
          <p:cNvPr id="510" name="Google Shape;510;p65" descr="Magnifying glass outline"/>
          <p:cNvPicPr preferRelativeResize="0"/>
          <p:nvPr/>
        </p:nvPicPr>
        <p:blipFill rotWithShape="1">
          <a:blip r:embed="rId5">
            <a:alphaModFix/>
          </a:blip>
          <a:srcRect/>
          <a:stretch/>
        </p:blipFill>
        <p:spPr>
          <a:xfrm>
            <a:off x="865684" y="1240318"/>
            <a:ext cx="914400" cy="9144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66"/>
          <p:cNvSpPr txBo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64424"/>
              </a:buClr>
              <a:buSzPts val="3200"/>
              <a:buFont typeface="Arial"/>
              <a:buNone/>
            </a:pPr>
            <a:r>
              <a:rPr lang="pt-PT" sz="3200" b="1">
                <a:solidFill>
                  <a:srgbClr val="E64424"/>
                </a:solidFill>
                <a:latin typeface="Calibri"/>
                <a:ea typeface="Calibri"/>
                <a:cs typeface="Calibri"/>
                <a:sym typeface="Calibri"/>
              </a:rPr>
              <a:t>Ηγετικό στυλ με ενσυναίσθηση και επίγνωση</a:t>
            </a:r>
            <a:endParaRPr/>
          </a:p>
        </p:txBody>
      </p:sp>
      <p:sp>
        <p:nvSpPr>
          <p:cNvPr id="516" name="Google Shape;516;p66"/>
          <p:cNvSpPr txBox="1"/>
          <p:nvPr/>
        </p:nvSpPr>
        <p:spPr>
          <a:xfrm>
            <a:off x="1355727" y="1253250"/>
            <a:ext cx="3450449" cy="555600"/>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900"/>
              </a:spcBef>
              <a:spcAft>
                <a:spcPts val="300"/>
              </a:spcAft>
              <a:buClr>
                <a:srgbClr val="000000"/>
              </a:buClr>
              <a:buSzPts val="1100"/>
              <a:buFont typeface="Arial"/>
              <a:buNone/>
            </a:pPr>
            <a:r>
              <a:rPr lang="pt-PT" b="1">
                <a:latin typeface="Calibri"/>
                <a:ea typeface="Calibri"/>
                <a:cs typeface="Calibri"/>
                <a:sym typeface="Calibri"/>
              </a:rPr>
              <a:t>Τι είναι η Συναισθηματική Νοημοσύνη (EI);</a:t>
            </a:r>
            <a:endParaRPr sz="1400" b="0" i="0" u="none" strike="noStrike" cap="none">
              <a:solidFill>
                <a:srgbClr val="000000"/>
              </a:solidFill>
              <a:latin typeface="Calibri"/>
              <a:ea typeface="Calibri"/>
              <a:cs typeface="Calibri"/>
              <a:sym typeface="Calibri"/>
            </a:endParaRPr>
          </a:p>
        </p:txBody>
      </p:sp>
      <p:sp>
        <p:nvSpPr>
          <p:cNvPr id="517" name="Google Shape;517;p66"/>
          <p:cNvSpPr txBox="1"/>
          <p:nvPr/>
        </p:nvSpPr>
        <p:spPr>
          <a:xfrm>
            <a:off x="1378331" y="1654365"/>
            <a:ext cx="3421800" cy="1605900"/>
          </a:xfrm>
          <a:prstGeom prst="rect">
            <a:avLst/>
          </a:prstGeom>
          <a:noFill/>
          <a:ln>
            <a:noFill/>
          </a:ln>
        </p:spPr>
        <p:txBody>
          <a:bodyPr spcFirstLastPara="1" wrap="square" lIns="91425" tIns="91425" rIns="91425" bIns="91425" anchor="t" anchorCtr="0">
            <a:spAutoFit/>
          </a:bodyPr>
          <a:lstStyle/>
          <a:p>
            <a:pPr marL="0" marR="0" lvl="0" indent="0" algn="l" rtl="0">
              <a:lnSpc>
                <a:spcPct val="133333"/>
              </a:lnSpc>
              <a:spcBef>
                <a:spcPts val="1200"/>
              </a:spcBef>
              <a:spcAft>
                <a:spcPts val="0"/>
              </a:spcAft>
              <a:buClr>
                <a:srgbClr val="000000"/>
              </a:buClr>
              <a:buSzPts val="1300"/>
              <a:buFont typeface="Arial"/>
              <a:buNone/>
            </a:pPr>
            <a:r>
              <a:rPr lang="pt-PT" sz="1300">
                <a:latin typeface="Calibri"/>
                <a:ea typeface="Calibri"/>
                <a:cs typeface="Calibri"/>
                <a:sym typeface="Calibri"/>
              </a:rPr>
              <a:t>Αναγνώριση και διαχείριση των δικών σου συναισθημάτων – αλλά και των άλλων. </a:t>
            </a:r>
            <a:endParaRPr sz="1300">
              <a:latin typeface="Calibri"/>
              <a:ea typeface="Calibri"/>
              <a:cs typeface="Calibri"/>
              <a:sym typeface="Calibri"/>
            </a:endParaRPr>
          </a:p>
          <a:p>
            <a:pPr marL="0" marR="0" lvl="0" indent="0" algn="l" rtl="0">
              <a:lnSpc>
                <a:spcPct val="133333"/>
              </a:lnSpc>
              <a:spcBef>
                <a:spcPts val="1200"/>
              </a:spcBef>
              <a:spcAft>
                <a:spcPts val="300"/>
              </a:spcAft>
              <a:buClr>
                <a:srgbClr val="000000"/>
              </a:buClr>
              <a:buSzPts val="1300"/>
              <a:buFont typeface="Arial"/>
              <a:buNone/>
            </a:pPr>
            <a:r>
              <a:rPr lang="pt-PT" sz="1300" b="1">
                <a:latin typeface="Calibri"/>
                <a:ea typeface="Calibri"/>
                <a:cs typeface="Calibri"/>
                <a:sym typeface="Calibri"/>
              </a:rPr>
              <a:t>Κύριες δεξιότητες</a:t>
            </a:r>
            <a:r>
              <a:rPr lang="pt-PT" sz="1300">
                <a:latin typeface="Calibri"/>
                <a:ea typeface="Calibri"/>
                <a:cs typeface="Calibri"/>
                <a:sym typeface="Calibri"/>
              </a:rPr>
              <a:t> (σύμφωνα με το μοντέλο του Daniel Goleman): Αυτογνωσία, Αυτορρύθμιση, Κίνητρο, Ενσυναίσθηση, Κοινωνικές δεξιότητες</a:t>
            </a:r>
            <a:endParaRPr/>
          </a:p>
        </p:txBody>
      </p:sp>
      <p:sp>
        <p:nvSpPr>
          <p:cNvPr id="518" name="Google Shape;518;p66"/>
          <p:cNvSpPr txBox="1"/>
          <p:nvPr/>
        </p:nvSpPr>
        <p:spPr>
          <a:xfrm>
            <a:off x="1349793" y="4315991"/>
            <a:ext cx="3546000" cy="1718700"/>
          </a:xfrm>
          <a:prstGeom prst="rect">
            <a:avLst/>
          </a:prstGeom>
          <a:noFill/>
          <a:ln>
            <a:noFill/>
          </a:ln>
        </p:spPr>
        <p:txBody>
          <a:bodyPr spcFirstLastPara="1" wrap="square" lIns="91425" tIns="91425" rIns="91425" bIns="91425" anchor="t" anchorCtr="0">
            <a:spAutoFit/>
          </a:bodyPr>
          <a:lstStyle/>
          <a:p>
            <a:pPr marL="0" marR="0" lvl="0" indent="0" algn="l" rtl="0">
              <a:lnSpc>
                <a:spcPct val="133333"/>
              </a:lnSpc>
              <a:spcBef>
                <a:spcPts val="900"/>
              </a:spcBef>
              <a:spcAft>
                <a:spcPts val="300"/>
              </a:spcAft>
              <a:buClr>
                <a:srgbClr val="000000"/>
              </a:buClr>
              <a:buSzPts val="1300"/>
              <a:buFont typeface="Arial"/>
              <a:buNone/>
            </a:pPr>
            <a:r>
              <a:rPr lang="pt-PT" sz="1300">
                <a:latin typeface="Calibri"/>
                <a:ea typeface="Calibri"/>
                <a:cs typeface="Calibri"/>
                <a:sym typeface="Calibri"/>
              </a:rPr>
              <a:t>Χτίζει εμπιστοσύνη και ψυχολογική ασφάλεια. Βοηθά τις μεντόρισσες να ανταποκρίνονται, αντί να αντιδρούν, σε συναισθηματικά φορτισμένες καταστάσεις. Ενθαρρύνει βαθύτερη κατανόηση των αναγκών, των φόβων και των κινήτρων της mentee.</a:t>
            </a:r>
            <a:endParaRPr sz="1300" b="0" i="0" u="none" strike="noStrike" cap="none">
              <a:solidFill>
                <a:srgbClr val="000000"/>
              </a:solidFill>
              <a:latin typeface="Calibri"/>
              <a:ea typeface="Calibri"/>
              <a:cs typeface="Calibri"/>
              <a:sym typeface="Calibri"/>
            </a:endParaRPr>
          </a:p>
        </p:txBody>
      </p:sp>
      <p:sp>
        <p:nvSpPr>
          <p:cNvPr id="519" name="Google Shape;519;p66"/>
          <p:cNvSpPr/>
          <p:nvPr/>
        </p:nvSpPr>
        <p:spPr>
          <a:xfrm>
            <a:off x="444259" y="1322942"/>
            <a:ext cx="784539" cy="814051"/>
          </a:xfrm>
          <a:prstGeom prst="ellipse">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highlight>
                <a:srgbClr val="008000"/>
              </a:highlight>
              <a:latin typeface="Arial"/>
              <a:ea typeface="Arial"/>
              <a:cs typeface="Arial"/>
              <a:sym typeface="Arial"/>
            </a:endParaRPr>
          </a:p>
        </p:txBody>
      </p:sp>
      <p:sp>
        <p:nvSpPr>
          <p:cNvPr id="520" name="Google Shape;520;p66"/>
          <p:cNvSpPr/>
          <p:nvPr/>
        </p:nvSpPr>
        <p:spPr>
          <a:xfrm>
            <a:off x="6085090" y="1322942"/>
            <a:ext cx="784539" cy="814051"/>
          </a:xfrm>
          <a:prstGeom prst="ellipse">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highlight>
                <a:srgbClr val="008000"/>
              </a:highlight>
              <a:latin typeface="Arial"/>
              <a:ea typeface="Arial"/>
              <a:cs typeface="Arial"/>
              <a:sym typeface="Arial"/>
            </a:endParaRPr>
          </a:p>
        </p:txBody>
      </p:sp>
      <p:sp>
        <p:nvSpPr>
          <p:cNvPr id="521" name="Google Shape;521;p66"/>
          <p:cNvSpPr/>
          <p:nvPr/>
        </p:nvSpPr>
        <p:spPr>
          <a:xfrm>
            <a:off x="444258" y="3959140"/>
            <a:ext cx="784539" cy="814051"/>
          </a:xfrm>
          <a:prstGeom prst="ellipse">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highlight>
                <a:srgbClr val="008000"/>
              </a:highlight>
              <a:latin typeface="Arial"/>
              <a:ea typeface="Arial"/>
              <a:cs typeface="Arial"/>
              <a:sym typeface="Arial"/>
            </a:endParaRPr>
          </a:p>
        </p:txBody>
      </p:sp>
      <p:pic>
        <p:nvPicPr>
          <p:cNvPr id="522" name="Google Shape;522;p66" descr="Right Brain outline"/>
          <p:cNvPicPr preferRelativeResize="0"/>
          <p:nvPr/>
        </p:nvPicPr>
        <p:blipFill rotWithShape="1">
          <a:blip r:embed="rId3">
            <a:alphaModFix/>
          </a:blip>
          <a:srcRect/>
          <a:stretch/>
        </p:blipFill>
        <p:spPr>
          <a:xfrm>
            <a:off x="362081" y="1272767"/>
            <a:ext cx="914400" cy="914400"/>
          </a:xfrm>
          <a:prstGeom prst="rect">
            <a:avLst/>
          </a:prstGeom>
          <a:noFill/>
          <a:ln>
            <a:noFill/>
          </a:ln>
        </p:spPr>
      </p:pic>
      <p:pic>
        <p:nvPicPr>
          <p:cNvPr id="523" name="Google Shape;523;p66" descr="Handshake outline"/>
          <p:cNvPicPr preferRelativeResize="0"/>
          <p:nvPr/>
        </p:nvPicPr>
        <p:blipFill rotWithShape="1">
          <a:blip r:embed="rId4">
            <a:alphaModFix/>
          </a:blip>
          <a:srcRect/>
          <a:stretch/>
        </p:blipFill>
        <p:spPr>
          <a:xfrm>
            <a:off x="6085088" y="1380643"/>
            <a:ext cx="784539" cy="784539"/>
          </a:xfrm>
          <a:prstGeom prst="rect">
            <a:avLst/>
          </a:prstGeom>
          <a:noFill/>
          <a:ln>
            <a:noFill/>
          </a:ln>
        </p:spPr>
      </p:pic>
      <p:sp>
        <p:nvSpPr>
          <p:cNvPr id="524" name="Google Shape;524;p66"/>
          <p:cNvSpPr txBox="1"/>
          <p:nvPr/>
        </p:nvSpPr>
        <p:spPr>
          <a:xfrm>
            <a:off x="6934559" y="1253250"/>
            <a:ext cx="3450449" cy="555600"/>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900"/>
              </a:spcBef>
              <a:spcAft>
                <a:spcPts val="300"/>
              </a:spcAft>
              <a:buClr>
                <a:srgbClr val="000000"/>
              </a:buClr>
              <a:buSzPts val="1100"/>
              <a:buFont typeface="Arial"/>
              <a:buNone/>
            </a:pPr>
            <a:r>
              <a:rPr lang="pt-PT" b="1">
                <a:latin typeface="Calibri"/>
                <a:ea typeface="Calibri"/>
                <a:cs typeface="Calibri"/>
                <a:sym typeface="Calibri"/>
              </a:rPr>
              <a:t>Γιατί η EI είναι σημαντική στο mentoring</a:t>
            </a:r>
            <a:endParaRPr sz="1400" b="0" i="0" u="none" strike="noStrike" cap="none">
              <a:solidFill>
                <a:srgbClr val="000000"/>
              </a:solidFill>
              <a:latin typeface="Calibri"/>
              <a:ea typeface="Calibri"/>
              <a:cs typeface="Calibri"/>
              <a:sym typeface="Calibri"/>
            </a:endParaRPr>
          </a:p>
        </p:txBody>
      </p:sp>
      <p:sp>
        <p:nvSpPr>
          <p:cNvPr id="525" name="Google Shape;525;p66"/>
          <p:cNvSpPr/>
          <p:nvPr/>
        </p:nvSpPr>
        <p:spPr>
          <a:xfrm>
            <a:off x="6052622" y="3959140"/>
            <a:ext cx="784539" cy="814051"/>
          </a:xfrm>
          <a:prstGeom prst="ellipse">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highlight>
                <a:srgbClr val="008000"/>
              </a:highlight>
              <a:latin typeface="Arial"/>
              <a:ea typeface="Arial"/>
              <a:cs typeface="Arial"/>
              <a:sym typeface="Arial"/>
            </a:endParaRPr>
          </a:p>
        </p:txBody>
      </p:sp>
      <p:pic>
        <p:nvPicPr>
          <p:cNvPr id="526" name="Google Shape;526;p66" descr="Meditation outline"/>
          <p:cNvPicPr preferRelativeResize="0"/>
          <p:nvPr/>
        </p:nvPicPr>
        <p:blipFill rotWithShape="1">
          <a:blip r:embed="rId5">
            <a:alphaModFix/>
          </a:blip>
          <a:srcRect/>
          <a:stretch/>
        </p:blipFill>
        <p:spPr>
          <a:xfrm>
            <a:off x="5987690" y="3858791"/>
            <a:ext cx="914400" cy="914400"/>
          </a:xfrm>
          <a:prstGeom prst="rect">
            <a:avLst/>
          </a:prstGeom>
          <a:noFill/>
          <a:ln>
            <a:noFill/>
          </a:ln>
        </p:spPr>
      </p:pic>
      <p:sp>
        <p:nvSpPr>
          <p:cNvPr id="527" name="Google Shape;527;p66"/>
          <p:cNvSpPr txBox="1"/>
          <p:nvPr/>
        </p:nvSpPr>
        <p:spPr>
          <a:xfrm>
            <a:off x="1355788" y="3858790"/>
            <a:ext cx="3450300" cy="555600"/>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900"/>
              </a:spcBef>
              <a:spcAft>
                <a:spcPts val="300"/>
              </a:spcAft>
              <a:buClr>
                <a:srgbClr val="000000"/>
              </a:buClr>
              <a:buSzPts val="1100"/>
              <a:buFont typeface="Arial"/>
              <a:buNone/>
            </a:pPr>
            <a:r>
              <a:rPr lang="pt-PT" sz="1300" b="1">
                <a:latin typeface="Calibri"/>
                <a:ea typeface="Calibri"/>
                <a:cs typeface="Calibri"/>
                <a:sym typeface="Calibri"/>
              </a:rPr>
              <a:t>Εφαρμογή της Συναισθηματικής Νοημοσύνης στο m</a:t>
            </a:r>
            <a:r>
              <a:rPr lang="pt-PT" sz="1300" b="1" i="0" u="none" strike="noStrike" cap="none">
                <a:solidFill>
                  <a:srgbClr val="000000"/>
                </a:solidFill>
                <a:latin typeface="Calibri"/>
                <a:ea typeface="Calibri"/>
                <a:cs typeface="Calibri"/>
                <a:sym typeface="Calibri"/>
              </a:rPr>
              <a:t>entoring</a:t>
            </a:r>
            <a:endParaRPr sz="1300" b="0" i="0" u="none" strike="noStrike" cap="none">
              <a:solidFill>
                <a:srgbClr val="000000"/>
              </a:solidFill>
              <a:latin typeface="Calibri"/>
              <a:ea typeface="Calibri"/>
              <a:cs typeface="Calibri"/>
              <a:sym typeface="Calibri"/>
            </a:endParaRPr>
          </a:p>
        </p:txBody>
      </p:sp>
      <p:sp>
        <p:nvSpPr>
          <p:cNvPr id="528" name="Google Shape;528;p66"/>
          <p:cNvSpPr txBox="1"/>
          <p:nvPr/>
        </p:nvSpPr>
        <p:spPr>
          <a:xfrm>
            <a:off x="6934559" y="3955880"/>
            <a:ext cx="3450449" cy="555600"/>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900"/>
              </a:spcBef>
              <a:spcAft>
                <a:spcPts val="300"/>
              </a:spcAft>
              <a:buClr>
                <a:srgbClr val="000000"/>
              </a:buClr>
              <a:buSzPts val="1100"/>
              <a:buFont typeface="Arial"/>
              <a:buNone/>
            </a:pPr>
            <a:r>
              <a:rPr lang="pt-PT" b="1">
                <a:latin typeface="Calibri"/>
                <a:ea typeface="Calibri"/>
                <a:cs typeface="Calibri"/>
                <a:sym typeface="Calibri"/>
              </a:rPr>
              <a:t>Εργαλεία &amp; Τεχνικές</a:t>
            </a:r>
            <a:endParaRPr/>
          </a:p>
        </p:txBody>
      </p:sp>
      <p:pic>
        <p:nvPicPr>
          <p:cNvPr id="529" name="Google Shape;529;p66" descr="Person with idea outline"/>
          <p:cNvPicPr preferRelativeResize="0"/>
          <p:nvPr/>
        </p:nvPicPr>
        <p:blipFill rotWithShape="1">
          <a:blip r:embed="rId6">
            <a:alphaModFix/>
          </a:blip>
          <a:srcRect/>
          <a:stretch/>
        </p:blipFill>
        <p:spPr>
          <a:xfrm>
            <a:off x="482348" y="4029231"/>
            <a:ext cx="673865" cy="673865"/>
          </a:xfrm>
          <a:prstGeom prst="rect">
            <a:avLst/>
          </a:prstGeom>
          <a:noFill/>
          <a:ln>
            <a:noFill/>
          </a:ln>
        </p:spPr>
      </p:pic>
      <p:sp>
        <p:nvSpPr>
          <p:cNvPr id="530" name="Google Shape;530;p66"/>
          <p:cNvSpPr/>
          <p:nvPr/>
        </p:nvSpPr>
        <p:spPr>
          <a:xfrm>
            <a:off x="713595" y="2590866"/>
            <a:ext cx="211370" cy="914400"/>
          </a:xfrm>
          <a:prstGeom prst="down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31" name="Google Shape;531;p66"/>
          <p:cNvSpPr/>
          <p:nvPr/>
        </p:nvSpPr>
        <p:spPr>
          <a:xfrm rot="-5400000">
            <a:off x="5151757" y="1073850"/>
            <a:ext cx="211370" cy="914400"/>
          </a:xfrm>
          <a:prstGeom prst="down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32" name="Google Shape;532;p66"/>
          <p:cNvSpPr txBox="1"/>
          <p:nvPr/>
        </p:nvSpPr>
        <p:spPr>
          <a:xfrm>
            <a:off x="6934556" y="1654365"/>
            <a:ext cx="4238400" cy="2016300"/>
          </a:xfrm>
          <a:prstGeom prst="rect">
            <a:avLst/>
          </a:prstGeom>
          <a:noFill/>
          <a:ln>
            <a:noFill/>
          </a:ln>
        </p:spPr>
        <p:txBody>
          <a:bodyPr spcFirstLastPara="1" wrap="square" lIns="91425" tIns="91425" rIns="91425" bIns="91425" anchor="t" anchorCtr="0">
            <a:spAutoFit/>
          </a:bodyPr>
          <a:lstStyle/>
          <a:p>
            <a:pPr marL="285750" marR="0" lvl="0" indent="-285750" algn="l" rtl="0">
              <a:lnSpc>
                <a:spcPct val="100000"/>
              </a:lnSpc>
              <a:spcBef>
                <a:spcPts val="600"/>
              </a:spcBef>
              <a:spcAft>
                <a:spcPts val="0"/>
              </a:spcAft>
              <a:buClr>
                <a:srgbClr val="000000"/>
              </a:buClr>
              <a:buSzPts val="1300"/>
              <a:buFont typeface="Noto Sans Symbols"/>
              <a:buChar char="▪"/>
            </a:pPr>
            <a:r>
              <a:rPr lang="pt-PT" sz="1300">
                <a:latin typeface="Calibri"/>
                <a:ea typeface="Calibri"/>
                <a:cs typeface="Calibri"/>
                <a:sym typeface="Calibri"/>
              </a:rPr>
              <a:t>Αναγνώρισε τα συναισθηματικά σου “κουμπιά” και τις προκαταλήψεις σου (Αυτογνωσία) </a:t>
            </a:r>
            <a:endParaRPr sz="1300">
              <a:latin typeface="Calibri"/>
              <a:ea typeface="Calibri"/>
              <a:cs typeface="Calibri"/>
              <a:sym typeface="Calibri"/>
            </a:endParaRPr>
          </a:p>
          <a:p>
            <a:pPr marL="285750" marR="0" lvl="0" indent="-285750" algn="l" rtl="0">
              <a:lnSpc>
                <a:spcPct val="100000"/>
              </a:lnSpc>
              <a:spcBef>
                <a:spcPts val="600"/>
              </a:spcBef>
              <a:spcAft>
                <a:spcPts val="0"/>
              </a:spcAft>
              <a:buClr>
                <a:srgbClr val="000000"/>
              </a:buClr>
              <a:buSzPts val="1300"/>
              <a:buFont typeface="Noto Sans Symbols"/>
              <a:buChar char="▪"/>
            </a:pPr>
            <a:r>
              <a:rPr lang="pt-PT" sz="1300">
                <a:latin typeface="Calibri"/>
                <a:ea typeface="Calibri"/>
                <a:cs typeface="Calibri"/>
                <a:sym typeface="Calibri"/>
              </a:rPr>
              <a:t>Άκου πέρα από τα λόγια – παρατήρησε τον τόνο, τη γλώσσα του σώματος και το πλαίσιο (Ενσυναίσθηση) </a:t>
            </a:r>
            <a:endParaRPr sz="1300">
              <a:latin typeface="Calibri"/>
              <a:ea typeface="Calibri"/>
              <a:cs typeface="Calibri"/>
              <a:sym typeface="Calibri"/>
            </a:endParaRPr>
          </a:p>
          <a:p>
            <a:pPr marL="285750" marR="0" lvl="0" indent="-285750" algn="l" rtl="0">
              <a:lnSpc>
                <a:spcPct val="100000"/>
              </a:lnSpc>
              <a:spcBef>
                <a:spcPts val="600"/>
              </a:spcBef>
              <a:spcAft>
                <a:spcPts val="0"/>
              </a:spcAft>
              <a:buClr>
                <a:srgbClr val="000000"/>
              </a:buClr>
              <a:buSzPts val="1300"/>
              <a:buFont typeface="Noto Sans Symbols"/>
              <a:buChar char="▪"/>
            </a:pPr>
            <a:r>
              <a:rPr lang="pt-PT" sz="1300">
                <a:latin typeface="Calibri"/>
                <a:ea typeface="Calibri"/>
                <a:cs typeface="Calibri"/>
                <a:sym typeface="Calibri"/>
              </a:rPr>
              <a:t>Μείνε ήρεμη και υποστηρικτική, ακόμα και σε δύσκολες στιγμές (Αυτορρύθμιση) </a:t>
            </a:r>
            <a:endParaRPr sz="1300">
              <a:latin typeface="Calibri"/>
              <a:ea typeface="Calibri"/>
              <a:cs typeface="Calibri"/>
              <a:sym typeface="Calibri"/>
            </a:endParaRPr>
          </a:p>
          <a:p>
            <a:pPr marL="285750" marR="0" lvl="0" indent="-285750" algn="l" rtl="0">
              <a:lnSpc>
                <a:spcPct val="100000"/>
              </a:lnSpc>
              <a:spcBef>
                <a:spcPts val="600"/>
              </a:spcBef>
              <a:spcAft>
                <a:spcPts val="300"/>
              </a:spcAft>
              <a:buClr>
                <a:srgbClr val="000000"/>
              </a:buClr>
              <a:buSzPts val="1300"/>
              <a:buFont typeface="Noto Sans Symbols"/>
              <a:buChar char="▪"/>
            </a:pPr>
            <a:r>
              <a:rPr lang="pt-PT" sz="1300">
                <a:latin typeface="Calibri"/>
                <a:ea typeface="Calibri"/>
                <a:cs typeface="Calibri"/>
                <a:sym typeface="Calibri"/>
              </a:rPr>
              <a:t>Επικοινώνησε με σαφήνεια και δημιούργησε ισχυρές συνδέσεις (Κοινωνικές δεξιότητες)</a:t>
            </a:r>
            <a:endParaRPr/>
          </a:p>
        </p:txBody>
      </p:sp>
      <p:sp>
        <p:nvSpPr>
          <p:cNvPr id="533" name="Google Shape;533;p66"/>
          <p:cNvSpPr txBox="1"/>
          <p:nvPr/>
        </p:nvSpPr>
        <p:spPr>
          <a:xfrm>
            <a:off x="6967025" y="4230950"/>
            <a:ext cx="5043900" cy="2216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600"/>
              </a:spcBef>
              <a:spcAft>
                <a:spcPts val="0"/>
              </a:spcAft>
              <a:buClr>
                <a:srgbClr val="000000"/>
              </a:buClr>
              <a:buSzPts val="1300"/>
              <a:buFont typeface="Arial"/>
              <a:buNone/>
            </a:pPr>
            <a:r>
              <a:rPr lang="pt-PT" sz="1300">
                <a:latin typeface="Calibri"/>
                <a:ea typeface="Calibri"/>
                <a:cs typeface="Calibri"/>
                <a:sym typeface="Calibri"/>
              </a:rPr>
              <a:t>Τροχός Συναισθημάτων (Emotion Wheel): Εξερεύνησε αυτή την τεχνική στη διαφάνεια 28 </a:t>
            </a:r>
            <a:endParaRPr sz="1300">
              <a:latin typeface="Calibri"/>
              <a:ea typeface="Calibri"/>
              <a:cs typeface="Calibri"/>
              <a:sym typeface="Calibri"/>
            </a:endParaRPr>
          </a:p>
          <a:p>
            <a:pPr marL="0" marR="0" lvl="0" indent="0" algn="l" rtl="0">
              <a:lnSpc>
                <a:spcPct val="100000"/>
              </a:lnSpc>
              <a:spcBef>
                <a:spcPts val="600"/>
              </a:spcBef>
              <a:spcAft>
                <a:spcPts val="0"/>
              </a:spcAft>
              <a:buClr>
                <a:srgbClr val="000000"/>
              </a:buClr>
              <a:buSzPts val="1300"/>
              <a:buFont typeface="Arial"/>
              <a:buNone/>
            </a:pPr>
            <a:r>
              <a:rPr lang="pt-PT" sz="1300">
                <a:latin typeface="Calibri"/>
                <a:ea typeface="Calibri"/>
                <a:cs typeface="Calibri"/>
                <a:sym typeface="Calibri"/>
              </a:rPr>
              <a:t>Πρακτικές Ενσυνειδητότητας (Mindfulness Practices): Σύντομες ασκήσεις αναπνοής ή γείωσης για να παραμένεις παρούσα </a:t>
            </a:r>
            <a:endParaRPr sz="1300">
              <a:latin typeface="Calibri"/>
              <a:ea typeface="Calibri"/>
              <a:cs typeface="Calibri"/>
              <a:sym typeface="Calibri"/>
            </a:endParaRPr>
          </a:p>
          <a:p>
            <a:pPr marL="0" marR="0" lvl="0" indent="0" algn="l" rtl="0">
              <a:lnSpc>
                <a:spcPct val="100000"/>
              </a:lnSpc>
              <a:spcBef>
                <a:spcPts val="600"/>
              </a:spcBef>
              <a:spcAft>
                <a:spcPts val="0"/>
              </a:spcAft>
              <a:buClr>
                <a:srgbClr val="000000"/>
              </a:buClr>
              <a:buSzPts val="1300"/>
              <a:buFont typeface="Arial"/>
              <a:buNone/>
            </a:pPr>
            <a:r>
              <a:rPr lang="pt-PT" sz="1300">
                <a:latin typeface="Calibri"/>
                <a:ea typeface="Calibri"/>
                <a:cs typeface="Calibri"/>
                <a:sym typeface="Calibri"/>
              </a:rPr>
              <a:t>Χαρτογράφηση Ενσυναίσθησης (Empathy Mapping): Εξερεύνησε αυτή την τεχνική στη διαφάνεια 30 </a:t>
            </a:r>
            <a:endParaRPr sz="1300">
              <a:latin typeface="Calibri"/>
              <a:ea typeface="Calibri"/>
              <a:cs typeface="Calibri"/>
              <a:sym typeface="Calibri"/>
            </a:endParaRPr>
          </a:p>
          <a:p>
            <a:pPr marL="0" marR="0" lvl="0" indent="0" algn="l" rtl="0">
              <a:lnSpc>
                <a:spcPct val="100000"/>
              </a:lnSpc>
              <a:spcBef>
                <a:spcPts val="600"/>
              </a:spcBef>
              <a:spcAft>
                <a:spcPts val="300"/>
              </a:spcAft>
              <a:buClr>
                <a:srgbClr val="000000"/>
              </a:buClr>
              <a:buSzPts val="1300"/>
              <a:buFont typeface="Arial"/>
              <a:buNone/>
            </a:pPr>
            <a:r>
              <a:rPr lang="pt-PT" sz="1300">
                <a:latin typeface="Calibri"/>
                <a:ea typeface="Calibri"/>
                <a:cs typeface="Calibri"/>
                <a:sym typeface="Calibri"/>
              </a:rPr>
              <a:t>Ημερολόγιο ή Αναστοχασμός (Journaling or Reflection): Για μεντόρισσες και mentees, ώστε να επεξεργάζονται συναισθηματικά φορτισμένες εμπειρίες</a:t>
            </a:r>
            <a:endParaRPr sz="1300" i="0" u="none" strike="noStrike" cap="none">
              <a:solidFill>
                <a:srgbClr val="000000"/>
              </a:solidFill>
            </a:endParaRPr>
          </a:p>
        </p:txBody>
      </p:sp>
      <p:sp>
        <p:nvSpPr>
          <p:cNvPr id="534" name="Google Shape;534;p66"/>
          <p:cNvSpPr/>
          <p:nvPr/>
        </p:nvSpPr>
        <p:spPr>
          <a:xfrm rot="-5400000">
            <a:off x="5145973" y="3803278"/>
            <a:ext cx="211370" cy="914400"/>
          </a:xfrm>
          <a:prstGeom prst="down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67"/>
          <p:cNvSpPr txBo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64424"/>
              </a:buClr>
              <a:buSzPts val="3200"/>
              <a:buFont typeface="Arial"/>
              <a:buNone/>
            </a:pPr>
            <a:r>
              <a:rPr lang="pt-PT" sz="3200" b="1">
                <a:solidFill>
                  <a:srgbClr val="E64424"/>
                </a:solidFill>
                <a:latin typeface="Calibri"/>
                <a:ea typeface="Calibri"/>
                <a:cs typeface="Calibri"/>
                <a:sym typeface="Calibri"/>
              </a:rPr>
              <a:t>Τροχός Συναισθημάτων</a:t>
            </a:r>
            <a:endParaRPr sz="3200" b="1" i="0" u="none" strike="noStrike" cap="none">
              <a:solidFill>
                <a:srgbClr val="E64424"/>
              </a:solidFill>
              <a:latin typeface="Calibri"/>
              <a:ea typeface="Calibri"/>
              <a:cs typeface="Calibri"/>
              <a:sym typeface="Calibri"/>
            </a:endParaRPr>
          </a:p>
        </p:txBody>
      </p:sp>
      <p:sp>
        <p:nvSpPr>
          <p:cNvPr id="540" name="Google Shape;540;p67"/>
          <p:cNvSpPr txBox="1"/>
          <p:nvPr/>
        </p:nvSpPr>
        <p:spPr>
          <a:xfrm>
            <a:off x="664600" y="2228473"/>
            <a:ext cx="4343400" cy="20319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800"/>
              <a:buFont typeface="Arial"/>
              <a:buNone/>
            </a:pPr>
            <a:r>
              <a:rPr lang="pt-PT" sz="1800">
                <a:latin typeface="Calibri"/>
                <a:ea typeface="Calibri"/>
                <a:cs typeface="Calibri"/>
                <a:sym typeface="Calibri"/>
              </a:rPr>
              <a:t>Ο Τροχός Συναισθημάτων βοηθά τις mentees να αναγνωρίζουν και να εκφράζουν τα συναισθήματά τους με μεγαλύτερη ακρίβεια, ειδικά όταν νιώθουν καταβεβλημένες ή ασαφείς.</a:t>
            </a:r>
            <a:endParaRPr sz="1800" b="0" i="0" u="none" strike="noStrike" cap="none">
              <a:solidFill>
                <a:srgbClr val="000000"/>
              </a:solidFill>
              <a:latin typeface="Calibri"/>
              <a:ea typeface="Calibri"/>
              <a:cs typeface="Calibri"/>
              <a:sym typeface="Calibri"/>
            </a:endParaRPr>
          </a:p>
        </p:txBody>
      </p:sp>
      <p:pic>
        <p:nvPicPr>
          <p:cNvPr id="541" name="Google Shape;541;p67" descr="How to Use 'Wheel of Emotions' to Express Better Emotions | by Faraaz Dhuka  | Age of Awareness | Medium"/>
          <p:cNvPicPr preferRelativeResize="0"/>
          <p:nvPr/>
        </p:nvPicPr>
        <p:blipFill rotWithShape="1">
          <a:blip r:embed="rId3">
            <a:alphaModFix/>
          </a:blip>
          <a:srcRect/>
          <a:stretch/>
        </p:blipFill>
        <p:spPr>
          <a:xfrm>
            <a:off x="5491604" y="122228"/>
            <a:ext cx="6338315" cy="624436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68"/>
          <p:cNvSpPr txBox="1"/>
          <p:nvPr/>
        </p:nvSpPr>
        <p:spPr>
          <a:xfrm>
            <a:off x="7695314" y="2382492"/>
            <a:ext cx="4438500" cy="1970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1200"/>
              </a:spcBef>
              <a:spcAft>
                <a:spcPts val="0"/>
              </a:spcAft>
              <a:buNone/>
            </a:pPr>
            <a:r>
              <a:rPr lang="pt-PT" sz="1600">
                <a:solidFill>
                  <a:schemeClr val="dk1"/>
                </a:solidFill>
                <a:latin typeface="Calibri"/>
                <a:ea typeface="Calibri"/>
                <a:cs typeface="Calibri"/>
                <a:sym typeface="Calibri"/>
              </a:rPr>
              <a:t>Αναστοχασμός: Ρώτησε, «Ποιο πιστεύεις ότι είναι το ερέθισμα αυτού του συναισθήματος;» ή «Πώς αυτό το συναίσθημα επηρεάζει τη σκέψη ή τη συμπεριφορά σου;» </a:t>
            </a:r>
            <a:endParaRPr sz="1600">
              <a:solidFill>
                <a:schemeClr val="dk1"/>
              </a:solidFill>
              <a:latin typeface="Calibri"/>
              <a:ea typeface="Calibri"/>
              <a:cs typeface="Calibri"/>
              <a:sym typeface="Calibri"/>
            </a:endParaRPr>
          </a:p>
          <a:p>
            <a:pPr marL="0" marR="0" lvl="0" indent="0" algn="l" rtl="0">
              <a:lnSpc>
                <a:spcPct val="100000"/>
              </a:lnSpc>
              <a:spcBef>
                <a:spcPts val="1200"/>
              </a:spcBef>
              <a:spcAft>
                <a:spcPts val="0"/>
              </a:spcAft>
              <a:buNone/>
            </a:pPr>
            <a:r>
              <a:rPr lang="pt-PT" sz="1600">
                <a:solidFill>
                  <a:schemeClr val="dk1"/>
                </a:solidFill>
                <a:latin typeface="Calibri"/>
                <a:ea typeface="Calibri"/>
                <a:cs typeface="Calibri"/>
                <a:sym typeface="Calibri"/>
              </a:rPr>
              <a:t>Υποστήριξη: Χρησιμοποίησε τις πληροφορίες αυτές για να καθοδηγήσεις τη συζήτηση ή να προσαρμόσεις την εστίαση της συνάντησης.</a:t>
            </a:r>
            <a:endParaRPr sz="1600" i="0" u="none" strike="noStrike" cap="none">
              <a:solidFill>
                <a:schemeClr val="dk1"/>
              </a:solidFill>
              <a:latin typeface="Calibri"/>
              <a:ea typeface="Calibri"/>
              <a:cs typeface="Calibri"/>
              <a:sym typeface="Calibri"/>
            </a:endParaRPr>
          </a:p>
        </p:txBody>
      </p:sp>
      <p:sp>
        <p:nvSpPr>
          <p:cNvPr id="547" name="Google Shape;547;p68"/>
          <p:cNvSpPr txBox="1">
            <a:spLocks noGrp="1"/>
          </p:cNvSpPr>
          <p:nvPr>
            <p:ph type="body" idx="1"/>
          </p:nvPr>
        </p:nvSpPr>
        <p:spPr>
          <a:xfrm>
            <a:off x="362081" y="253012"/>
            <a:ext cx="9829200" cy="483900"/>
          </a:xfrm>
          <a:prstGeom prst="rect">
            <a:avLst/>
          </a:prstGeom>
          <a:solidFill>
            <a:schemeClr val="lt1"/>
          </a:solid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a:latin typeface="Calibri"/>
                <a:ea typeface="Calibri"/>
                <a:cs typeface="Calibri"/>
                <a:sym typeface="Calibri"/>
              </a:rPr>
              <a:t>Τροχός Συναισθημάτων: Οδηγίες για τις μεντόρισσες</a:t>
            </a:r>
            <a:endParaRPr/>
          </a:p>
        </p:txBody>
      </p:sp>
      <p:sp>
        <p:nvSpPr>
          <p:cNvPr id="548" name="Google Shape;548;p68"/>
          <p:cNvSpPr txBox="1"/>
          <p:nvPr/>
        </p:nvSpPr>
        <p:spPr>
          <a:xfrm>
            <a:off x="1556671" y="1434673"/>
            <a:ext cx="4438500" cy="458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2400" b="1">
                <a:solidFill>
                  <a:schemeClr val="dk1"/>
                </a:solidFill>
                <a:latin typeface="Calibri"/>
                <a:ea typeface="Calibri"/>
                <a:cs typeface="Calibri"/>
                <a:sym typeface="Calibri"/>
              </a:rPr>
              <a:t>Βήματα για τις μεντόρισσες</a:t>
            </a:r>
            <a:endParaRPr/>
          </a:p>
          <a:p>
            <a:pPr marL="0" marR="0" lvl="0" indent="0" algn="l" rtl="0">
              <a:lnSpc>
                <a:spcPct val="100000"/>
              </a:lnSpc>
              <a:spcBef>
                <a:spcPts val="1200"/>
              </a:spcBef>
              <a:spcAft>
                <a:spcPts val="0"/>
              </a:spcAft>
              <a:buNone/>
            </a:pPr>
            <a:endParaRPr sz="1600" b="1" i="0" u="none" strike="noStrike" cap="none">
              <a:solidFill>
                <a:schemeClr val="dk1"/>
              </a:solidFill>
              <a:latin typeface="Calibri"/>
              <a:ea typeface="Calibri"/>
              <a:cs typeface="Calibri"/>
              <a:sym typeface="Calibri"/>
            </a:endParaRPr>
          </a:p>
          <a:p>
            <a:pPr marL="0" marR="0" lvl="0" indent="0" algn="l" rtl="0">
              <a:lnSpc>
                <a:spcPct val="100000"/>
              </a:lnSpc>
              <a:spcBef>
                <a:spcPts val="1200"/>
              </a:spcBef>
              <a:spcAft>
                <a:spcPts val="0"/>
              </a:spcAft>
              <a:buNone/>
            </a:pPr>
            <a:r>
              <a:rPr lang="pt-PT" sz="1600">
                <a:solidFill>
                  <a:schemeClr val="dk1"/>
                </a:solidFill>
                <a:latin typeface="Calibri"/>
                <a:ea typeface="Calibri"/>
                <a:cs typeface="Calibri"/>
                <a:sym typeface="Calibri"/>
              </a:rPr>
              <a:t>Παρουσίασε το εργαλείο: «Μερικές φορές βοηθά να ονομάσουμε αυτό που νιώθουμε. Ας κοιτάξουμε μαζί αυτόν τον τροχό.» </a:t>
            </a:r>
            <a:endParaRPr sz="1600">
              <a:solidFill>
                <a:schemeClr val="dk1"/>
              </a:solidFill>
              <a:latin typeface="Calibri"/>
              <a:ea typeface="Calibri"/>
              <a:cs typeface="Calibri"/>
              <a:sym typeface="Calibri"/>
            </a:endParaRPr>
          </a:p>
          <a:p>
            <a:pPr marL="0" marR="0" lvl="0" indent="0" algn="l" rtl="0">
              <a:lnSpc>
                <a:spcPct val="100000"/>
              </a:lnSpc>
              <a:spcBef>
                <a:spcPts val="1200"/>
              </a:spcBef>
              <a:spcAft>
                <a:spcPts val="0"/>
              </a:spcAft>
              <a:buNone/>
            </a:pPr>
            <a:endParaRPr sz="1600">
              <a:solidFill>
                <a:schemeClr val="dk1"/>
              </a:solidFill>
              <a:latin typeface="Calibri"/>
              <a:ea typeface="Calibri"/>
              <a:cs typeface="Calibri"/>
              <a:sym typeface="Calibri"/>
            </a:endParaRPr>
          </a:p>
          <a:p>
            <a:pPr marL="0" marR="0" lvl="0" indent="0" algn="l" rtl="0">
              <a:lnSpc>
                <a:spcPct val="100000"/>
              </a:lnSpc>
              <a:spcBef>
                <a:spcPts val="1200"/>
              </a:spcBef>
              <a:spcAft>
                <a:spcPts val="0"/>
              </a:spcAft>
              <a:buNone/>
            </a:pPr>
            <a:r>
              <a:rPr lang="pt-PT" sz="1600">
                <a:solidFill>
                  <a:schemeClr val="dk1"/>
                </a:solidFill>
                <a:latin typeface="Calibri"/>
                <a:ea typeface="Calibri"/>
                <a:cs typeface="Calibri"/>
                <a:sym typeface="Calibri"/>
              </a:rPr>
              <a:t>Ξεκίνα από το κέντρο: Ζήτησε από τη mentee να επιλέξει ένα βασικό συναίσθημα (π.χ., λυπημένη, θυμωμένη, χαρούμενη). </a:t>
            </a:r>
            <a:endParaRPr sz="1600">
              <a:solidFill>
                <a:schemeClr val="dk1"/>
              </a:solidFill>
              <a:latin typeface="Calibri"/>
              <a:ea typeface="Calibri"/>
              <a:cs typeface="Calibri"/>
              <a:sym typeface="Calibri"/>
            </a:endParaRPr>
          </a:p>
          <a:p>
            <a:pPr marL="0" marR="0" lvl="0" indent="0" algn="l" rtl="0">
              <a:lnSpc>
                <a:spcPct val="100000"/>
              </a:lnSpc>
              <a:spcBef>
                <a:spcPts val="1200"/>
              </a:spcBef>
              <a:spcAft>
                <a:spcPts val="0"/>
              </a:spcAft>
              <a:buNone/>
            </a:pPr>
            <a:endParaRPr sz="1600">
              <a:solidFill>
                <a:schemeClr val="dk1"/>
              </a:solidFill>
              <a:latin typeface="Calibri"/>
              <a:ea typeface="Calibri"/>
              <a:cs typeface="Calibri"/>
              <a:sym typeface="Calibri"/>
            </a:endParaRPr>
          </a:p>
          <a:p>
            <a:pPr marL="0" marR="0" lvl="0" indent="0" algn="l" rtl="0">
              <a:lnSpc>
                <a:spcPct val="100000"/>
              </a:lnSpc>
              <a:spcBef>
                <a:spcPts val="1200"/>
              </a:spcBef>
              <a:spcAft>
                <a:spcPts val="0"/>
              </a:spcAft>
              <a:buNone/>
            </a:pPr>
            <a:r>
              <a:rPr lang="pt-PT" sz="1600">
                <a:solidFill>
                  <a:schemeClr val="dk1"/>
                </a:solidFill>
                <a:latin typeface="Calibri"/>
                <a:ea typeface="Calibri"/>
                <a:cs typeface="Calibri"/>
                <a:sym typeface="Calibri"/>
              </a:rPr>
              <a:t>Κίνηση προς τα έξω: Βοήθησέ την να το περιορίσει σε ένα πιο συγκεκριμένο συναίσθημα (π.χ., από «θυμωμένη» σε «απογοητευμένη» ή «εκνευρισμένη»).</a:t>
            </a:r>
            <a:endParaRPr/>
          </a:p>
        </p:txBody>
      </p:sp>
      <p:pic>
        <p:nvPicPr>
          <p:cNvPr id="549" name="Google Shape;549;p68" descr="A circular chart with words&#10;&#10;AI-generated content may be incorrect."/>
          <p:cNvPicPr preferRelativeResize="0"/>
          <p:nvPr/>
        </p:nvPicPr>
        <p:blipFill rotWithShape="1">
          <a:blip r:embed="rId3">
            <a:alphaModFix/>
          </a:blip>
          <a:srcRect/>
          <a:stretch/>
        </p:blipFill>
        <p:spPr>
          <a:xfrm rot="8449249">
            <a:off x="8447200" y="4318717"/>
            <a:ext cx="4419982" cy="4419982"/>
          </a:xfrm>
          <a:prstGeom prst="rect">
            <a:avLst/>
          </a:prstGeom>
          <a:noFill/>
          <a:ln>
            <a:noFill/>
          </a:ln>
          <a:effectLst>
            <a:outerShdw blurRad="63500" sx="102000" sy="102000" algn="ctr" rotWithShape="0">
              <a:srgbClr val="000000">
                <a:alpha val="40000"/>
              </a:srgbClr>
            </a:outerShdw>
          </a:effectLst>
        </p:spPr>
      </p:pic>
      <p:pic>
        <p:nvPicPr>
          <p:cNvPr id="550" name="Google Shape;550;p68" descr="Badge 1 with solid fill"/>
          <p:cNvPicPr preferRelativeResize="0"/>
          <p:nvPr/>
        </p:nvPicPr>
        <p:blipFill rotWithShape="1">
          <a:blip r:embed="rId4">
            <a:alphaModFix/>
          </a:blip>
          <a:srcRect/>
          <a:stretch/>
        </p:blipFill>
        <p:spPr>
          <a:xfrm>
            <a:off x="1196683" y="2375381"/>
            <a:ext cx="360000" cy="360000"/>
          </a:xfrm>
          <a:prstGeom prst="rect">
            <a:avLst/>
          </a:prstGeom>
          <a:noFill/>
          <a:ln>
            <a:noFill/>
          </a:ln>
        </p:spPr>
      </p:pic>
      <p:pic>
        <p:nvPicPr>
          <p:cNvPr id="551" name="Google Shape;551;p68" descr="Badge 3 with solid fill"/>
          <p:cNvPicPr preferRelativeResize="0"/>
          <p:nvPr/>
        </p:nvPicPr>
        <p:blipFill rotWithShape="1">
          <a:blip r:embed="rId5">
            <a:alphaModFix/>
          </a:blip>
          <a:srcRect/>
          <a:stretch/>
        </p:blipFill>
        <p:spPr>
          <a:xfrm>
            <a:off x="1196683" y="4962962"/>
            <a:ext cx="360000" cy="360000"/>
          </a:xfrm>
          <a:prstGeom prst="rect">
            <a:avLst/>
          </a:prstGeom>
          <a:noFill/>
          <a:ln>
            <a:noFill/>
          </a:ln>
        </p:spPr>
      </p:pic>
      <p:pic>
        <p:nvPicPr>
          <p:cNvPr id="552" name="Google Shape;552;p68" descr="Badge with solid fill"/>
          <p:cNvPicPr preferRelativeResize="0"/>
          <p:nvPr/>
        </p:nvPicPr>
        <p:blipFill rotWithShape="1">
          <a:blip r:embed="rId6">
            <a:alphaModFix/>
          </a:blip>
          <a:srcRect/>
          <a:stretch/>
        </p:blipFill>
        <p:spPr>
          <a:xfrm>
            <a:off x="1195137" y="3680905"/>
            <a:ext cx="360000" cy="360000"/>
          </a:xfrm>
          <a:prstGeom prst="rect">
            <a:avLst/>
          </a:prstGeom>
          <a:noFill/>
          <a:ln>
            <a:noFill/>
          </a:ln>
        </p:spPr>
      </p:pic>
      <p:pic>
        <p:nvPicPr>
          <p:cNvPr id="553" name="Google Shape;553;p68" descr="Badge 5 with solid fill"/>
          <p:cNvPicPr preferRelativeResize="0"/>
          <p:nvPr/>
        </p:nvPicPr>
        <p:blipFill rotWithShape="1">
          <a:blip r:embed="rId7">
            <a:alphaModFix/>
          </a:blip>
          <a:srcRect/>
          <a:stretch/>
        </p:blipFill>
        <p:spPr>
          <a:xfrm>
            <a:off x="7335313" y="3682129"/>
            <a:ext cx="360000" cy="360000"/>
          </a:xfrm>
          <a:prstGeom prst="rect">
            <a:avLst/>
          </a:prstGeom>
          <a:noFill/>
          <a:ln>
            <a:noFill/>
          </a:ln>
        </p:spPr>
      </p:pic>
      <p:pic>
        <p:nvPicPr>
          <p:cNvPr id="554" name="Google Shape;554;p68" descr="Badge 4 with solid fill"/>
          <p:cNvPicPr preferRelativeResize="0"/>
          <p:nvPr/>
        </p:nvPicPr>
        <p:blipFill rotWithShape="1">
          <a:blip r:embed="rId8">
            <a:alphaModFix/>
          </a:blip>
          <a:srcRect/>
          <a:stretch/>
        </p:blipFill>
        <p:spPr>
          <a:xfrm>
            <a:off x="7335313" y="2368215"/>
            <a:ext cx="360000" cy="3600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69"/>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sz="3000">
                <a:latin typeface="Calibri"/>
                <a:ea typeface="Calibri"/>
                <a:cs typeface="Calibri"/>
                <a:sym typeface="Calibri"/>
              </a:rPr>
              <a:t>Χαρτογράφηση Ενσυναίσθησης</a:t>
            </a:r>
            <a:endParaRPr sz="3000"/>
          </a:p>
        </p:txBody>
      </p:sp>
      <p:sp>
        <p:nvSpPr>
          <p:cNvPr id="560" name="Google Shape;560;p69" descr="Empathy Maps: The Complete Guide to Understanding Your Users | Creately"/>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61" name="Google Shape;561;p69"/>
          <p:cNvSpPr txBox="1"/>
          <p:nvPr/>
        </p:nvSpPr>
        <p:spPr>
          <a:xfrm>
            <a:off x="618510" y="2469945"/>
            <a:ext cx="4343400" cy="20319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800"/>
              <a:buFont typeface="Arial"/>
              <a:buNone/>
            </a:pPr>
            <a:r>
              <a:rPr lang="pt-PT" sz="1800">
                <a:latin typeface="Calibri"/>
                <a:ea typeface="Calibri"/>
                <a:cs typeface="Calibri"/>
                <a:sym typeface="Calibri"/>
              </a:rPr>
              <a:t>Η</a:t>
            </a:r>
            <a:r>
              <a:rPr lang="pt-PT" sz="1800" b="1">
                <a:latin typeface="Calibri"/>
                <a:ea typeface="Calibri"/>
                <a:cs typeface="Calibri"/>
                <a:sym typeface="Calibri"/>
              </a:rPr>
              <a:t> Χαρτογράφηση Ενσυναίσθησης </a:t>
            </a:r>
            <a:r>
              <a:rPr lang="pt-PT" sz="1800">
                <a:latin typeface="Calibri"/>
                <a:ea typeface="Calibri"/>
                <a:cs typeface="Calibri"/>
                <a:sym typeface="Calibri"/>
              </a:rPr>
              <a:t>βοηθά τις μεντόρισσες να κατανοούν την εμπειρία της mentee από πολλαπλές οπτικές, ειδικά όταν αυτή είναι μπλοκαρισμένη ή αντιμετωπίζει μια πρόκληση.</a:t>
            </a:r>
            <a:endParaRPr sz="1800" b="0" i="0" u="none" strike="noStrike" cap="none">
              <a:solidFill>
                <a:srgbClr val="000000"/>
              </a:solidFill>
              <a:latin typeface="Calibri"/>
              <a:ea typeface="Calibri"/>
              <a:cs typeface="Calibri"/>
              <a:sym typeface="Calibri"/>
            </a:endParaRPr>
          </a:p>
        </p:txBody>
      </p:sp>
      <p:pic>
        <p:nvPicPr>
          <p:cNvPr id="562" name="Google Shape;562;p69" descr="A screenshot of a computer screen&#10;&#10;AI-generated content may be incorrect."/>
          <p:cNvPicPr preferRelativeResize="0"/>
          <p:nvPr/>
        </p:nvPicPr>
        <p:blipFill rotWithShape="1">
          <a:blip r:embed="rId3">
            <a:alphaModFix/>
          </a:blip>
          <a:srcRect/>
          <a:stretch/>
        </p:blipFill>
        <p:spPr>
          <a:xfrm>
            <a:off x="5143499" y="426243"/>
            <a:ext cx="6005513" cy="600551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sp>
        <p:nvSpPr>
          <p:cNvPr id="567" name="Google Shape;567;p70"/>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sz="3100">
                <a:latin typeface="Calibri"/>
                <a:ea typeface="Calibri"/>
                <a:cs typeface="Calibri"/>
                <a:sym typeface="Calibri"/>
              </a:rPr>
              <a:t>Χαρτογράφηση Ενσυναίσθησης: Οδηγίες για μεντόρισσες</a:t>
            </a:r>
            <a:endParaRPr sz="3100"/>
          </a:p>
        </p:txBody>
      </p:sp>
      <p:sp>
        <p:nvSpPr>
          <p:cNvPr id="568" name="Google Shape;568;p70"/>
          <p:cNvSpPr txBox="1"/>
          <p:nvPr/>
        </p:nvSpPr>
        <p:spPr>
          <a:xfrm>
            <a:off x="895927" y="4643165"/>
            <a:ext cx="10848300" cy="1385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1200"/>
              </a:spcBef>
              <a:spcAft>
                <a:spcPts val="0"/>
              </a:spcAft>
              <a:buClr>
                <a:srgbClr val="000000"/>
              </a:buClr>
              <a:buSzPts val="1600"/>
              <a:buFont typeface="Arial"/>
              <a:buNone/>
            </a:pPr>
            <a:r>
              <a:rPr lang="pt-PT" sz="1600" b="1">
                <a:latin typeface="Calibri"/>
                <a:ea typeface="Calibri"/>
                <a:cs typeface="Calibri"/>
                <a:sym typeface="Calibri"/>
              </a:rPr>
              <a:t>Συμπληρώστε τον χάρτη μαζί: </a:t>
            </a:r>
            <a:r>
              <a:rPr lang="pt-PT" sz="1600">
                <a:latin typeface="Calibri"/>
                <a:ea typeface="Calibri"/>
                <a:cs typeface="Calibri"/>
                <a:sym typeface="Calibri"/>
              </a:rPr>
              <a:t>Χρησιμοποιήστε αυτοκόλλητες σημειώσεις ή ένα κοινό έγγραφο. </a:t>
            </a:r>
            <a:endParaRPr sz="1600">
              <a:latin typeface="Calibri"/>
              <a:ea typeface="Calibri"/>
              <a:cs typeface="Calibri"/>
              <a:sym typeface="Calibri"/>
            </a:endParaRPr>
          </a:p>
          <a:p>
            <a:pPr marL="0" marR="0" lvl="0" indent="0" algn="l" rtl="0">
              <a:lnSpc>
                <a:spcPct val="100000"/>
              </a:lnSpc>
              <a:spcBef>
                <a:spcPts val="1200"/>
              </a:spcBef>
              <a:spcAft>
                <a:spcPts val="0"/>
              </a:spcAft>
              <a:buClr>
                <a:srgbClr val="000000"/>
              </a:buClr>
              <a:buSzPts val="1600"/>
              <a:buFont typeface="Arial"/>
              <a:buNone/>
            </a:pPr>
            <a:r>
              <a:rPr lang="pt-PT" sz="1600" b="1">
                <a:latin typeface="Calibri"/>
                <a:ea typeface="Calibri"/>
                <a:cs typeface="Calibri"/>
                <a:sym typeface="Calibri"/>
              </a:rPr>
              <a:t>Ανάλυση προτύπων: </a:t>
            </a:r>
            <a:r>
              <a:rPr lang="pt-PT" sz="1600">
                <a:latin typeface="Calibri"/>
                <a:ea typeface="Calibri"/>
                <a:cs typeface="Calibri"/>
                <a:sym typeface="Calibri"/>
              </a:rPr>
              <a:t>Ψάξτε για ασυνέπειες (π.χ., λέει «Είμαι καλά» αλλά νιώθει αγχωμένη). </a:t>
            </a:r>
            <a:endParaRPr sz="1600">
              <a:latin typeface="Calibri"/>
              <a:ea typeface="Calibri"/>
              <a:cs typeface="Calibri"/>
              <a:sym typeface="Calibri"/>
            </a:endParaRPr>
          </a:p>
          <a:p>
            <a:pPr marL="0" marR="0" lvl="0" indent="0" algn="l" rtl="0">
              <a:lnSpc>
                <a:spcPct val="100000"/>
              </a:lnSpc>
              <a:spcBef>
                <a:spcPts val="1200"/>
              </a:spcBef>
              <a:spcAft>
                <a:spcPts val="0"/>
              </a:spcAft>
              <a:buClr>
                <a:srgbClr val="000000"/>
              </a:buClr>
              <a:buSzPts val="1600"/>
              <a:buFont typeface="Arial"/>
              <a:buNone/>
            </a:pPr>
            <a:r>
              <a:rPr lang="pt-PT" sz="1600" b="1">
                <a:latin typeface="Calibri"/>
                <a:ea typeface="Calibri"/>
                <a:cs typeface="Calibri"/>
                <a:sym typeface="Calibri"/>
              </a:rPr>
              <a:t>Χρησιμοποίησε τα ευρήματα: </a:t>
            </a:r>
            <a:r>
              <a:rPr lang="pt-PT" sz="1600">
                <a:latin typeface="Calibri"/>
                <a:ea typeface="Calibri"/>
                <a:cs typeface="Calibri"/>
                <a:sym typeface="Calibri"/>
              </a:rPr>
              <a:t>Προσάρμοσε την υποστήριξή σου και βοήθησε τη mentee να αναδιατυπώσει την κατάσταση ή να σχεδιάσει τα επόμενα βήματα.</a:t>
            </a:r>
            <a:endParaRPr/>
          </a:p>
        </p:txBody>
      </p:sp>
      <p:grpSp>
        <p:nvGrpSpPr>
          <p:cNvPr id="569" name="Google Shape;569;p70"/>
          <p:cNvGrpSpPr/>
          <p:nvPr/>
        </p:nvGrpSpPr>
        <p:grpSpPr>
          <a:xfrm>
            <a:off x="895928" y="1203101"/>
            <a:ext cx="10962668" cy="3047700"/>
            <a:chOff x="505403" y="968573"/>
            <a:chExt cx="10962668" cy="3047700"/>
          </a:xfrm>
        </p:grpSpPr>
        <p:grpSp>
          <p:nvGrpSpPr>
            <p:cNvPr id="570" name="Google Shape;570;p70"/>
            <p:cNvGrpSpPr/>
            <p:nvPr/>
          </p:nvGrpSpPr>
          <p:grpSpPr>
            <a:xfrm>
              <a:off x="505403" y="968573"/>
              <a:ext cx="10962668" cy="3047700"/>
              <a:chOff x="505403" y="968573"/>
              <a:chExt cx="10962668" cy="3047700"/>
            </a:xfrm>
          </p:grpSpPr>
          <p:sp>
            <p:nvSpPr>
              <p:cNvPr id="571" name="Google Shape;571;p70"/>
              <p:cNvSpPr txBox="1"/>
              <p:nvPr/>
            </p:nvSpPr>
            <p:spPr>
              <a:xfrm>
                <a:off x="6546571" y="1891903"/>
                <a:ext cx="4921500" cy="193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1200"/>
                  </a:spcBef>
                  <a:spcAft>
                    <a:spcPts val="0"/>
                  </a:spcAft>
                  <a:buClr>
                    <a:srgbClr val="000000"/>
                  </a:buClr>
                  <a:buSzPts val="1600"/>
                  <a:buFont typeface="Arial"/>
                  <a:buNone/>
                </a:pPr>
                <a:r>
                  <a:rPr lang="pt-PT" sz="1600" b="1">
                    <a:latin typeface="Calibri"/>
                    <a:ea typeface="Calibri"/>
                    <a:cs typeface="Calibri"/>
                    <a:sym typeface="Calibri"/>
                  </a:rPr>
                  <a:t>Κάνε καθοδηγητικές ερωτήσεις: </a:t>
                </a:r>
                <a:endParaRPr sz="1600" b="1">
                  <a:latin typeface="Calibri"/>
                  <a:ea typeface="Calibri"/>
                  <a:cs typeface="Calibri"/>
                  <a:sym typeface="Calibri"/>
                </a:endParaRPr>
              </a:p>
              <a:p>
                <a:pPr marL="0" marR="0" lvl="0" indent="0" algn="l" rtl="0">
                  <a:lnSpc>
                    <a:spcPct val="100000"/>
                  </a:lnSpc>
                  <a:spcBef>
                    <a:spcPts val="1200"/>
                  </a:spcBef>
                  <a:spcAft>
                    <a:spcPts val="0"/>
                  </a:spcAft>
                  <a:buClr>
                    <a:srgbClr val="000000"/>
                  </a:buClr>
                  <a:buSzPts val="1600"/>
                  <a:buFont typeface="Arial"/>
                  <a:buNone/>
                </a:pPr>
                <a:r>
                  <a:rPr lang="pt-PT" sz="1600">
                    <a:latin typeface="Calibri"/>
                    <a:ea typeface="Calibri"/>
                    <a:cs typeface="Calibri"/>
                    <a:sym typeface="Calibri"/>
                  </a:rPr>
                  <a:t>«Τι λες για αυτή την κατάσταση;» </a:t>
                </a:r>
                <a:endParaRPr sz="1600">
                  <a:latin typeface="Calibri"/>
                  <a:ea typeface="Calibri"/>
                  <a:cs typeface="Calibri"/>
                  <a:sym typeface="Calibri"/>
                </a:endParaRPr>
              </a:p>
              <a:p>
                <a:pPr marL="0" marR="0" lvl="0" indent="0" algn="l" rtl="0">
                  <a:lnSpc>
                    <a:spcPct val="100000"/>
                  </a:lnSpc>
                  <a:spcBef>
                    <a:spcPts val="1200"/>
                  </a:spcBef>
                  <a:spcAft>
                    <a:spcPts val="0"/>
                  </a:spcAft>
                  <a:buClr>
                    <a:srgbClr val="000000"/>
                  </a:buClr>
                  <a:buSzPts val="1600"/>
                  <a:buFont typeface="Arial"/>
                  <a:buNone/>
                </a:pPr>
                <a:r>
                  <a:rPr lang="pt-PT" sz="1600">
                    <a:latin typeface="Calibri"/>
                    <a:ea typeface="Calibri"/>
                    <a:cs typeface="Calibri"/>
                    <a:sym typeface="Calibri"/>
                  </a:rPr>
                  <a:t>«Τι σκέψεις περνούν από το μυαλό σου;» </a:t>
                </a:r>
                <a:endParaRPr sz="1600">
                  <a:latin typeface="Calibri"/>
                  <a:ea typeface="Calibri"/>
                  <a:cs typeface="Calibri"/>
                  <a:sym typeface="Calibri"/>
                </a:endParaRPr>
              </a:p>
              <a:p>
                <a:pPr marL="0" marR="0" lvl="0" indent="0" algn="l" rtl="0">
                  <a:lnSpc>
                    <a:spcPct val="100000"/>
                  </a:lnSpc>
                  <a:spcBef>
                    <a:spcPts val="1200"/>
                  </a:spcBef>
                  <a:spcAft>
                    <a:spcPts val="0"/>
                  </a:spcAft>
                  <a:buClr>
                    <a:srgbClr val="000000"/>
                  </a:buClr>
                  <a:buSzPts val="1600"/>
                  <a:buFont typeface="Arial"/>
                  <a:buNone/>
                </a:pPr>
                <a:r>
                  <a:rPr lang="pt-PT" sz="1600">
                    <a:latin typeface="Calibri"/>
                    <a:ea typeface="Calibri"/>
                    <a:cs typeface="Calibri"/>
                    <a:sym typeface="Calibri"/>
                  </a:rPr>
                  <a:t>«Ποιες ενέργειες έχεις κάνει;» </a:t>
                </a:r>
                <a:endParaRPr sz="1600">
                  <a:latin typeface="Calibri"/>
                  <a:ea typeface="Calibri"/>
                  <a:cs typeface="Calibri"/>
                  <a:sym typeface="Calibri"/>
                </a:endParaRPr>
              </a:p>
              <a:p>
                <a:pPr marL="0" marR="0" lvl="0" indent="0" algn="l" rtl="0">
                  <a:lnSpc>
                    <a:spcPct val="100000"/>
                  </a:lnSpc>
                  <a:spcBef>
                    <a:spcPts val="1200"/>
                  </a:spcBef>
                  <a:spcAft>
                    <a:spcPts val="0"/>
                  </a:spcAft>
                  <a:buClr>
                    <a:srgbClr val="000000"/>
                  </a:buClr>
                  <a:buSzPts val="1600"/>
                  <a:buFont typeface="Arial"/>
                  <a:buNone/>
                </a:pPr>
                <a:r>
                  <a:rPr lang="pt-PT" sz="1600">
                    <a:latin typeface="Calibri"/>
                    <a:ea typeface="Calibri"/>
                    <a:cs typeface="Calibri"/>
                    <a:sym typeface="Calibri"/>
                  </a:rPr>
                  <a:t>«Ποια συναισθήματα βιώνεις;»</a:t>
                </a:r>
                <a:endParaRPr/>
              </a:p>
            </p:txBody>
          </p:sp>
          <p:sp>
            <p:nvSpPr>
              <p:cNvPr id="572" name="Google Shape;572;p70"/>
              <p:cNvSpPr txBox="1"/>
              <p:nvPr/>
            </p:nvSpPr>
            <p:spPr>
              <a:xfrm>
                <a:off x="505403" y="968573"/>
                <a:ext cx="4921500" cy="3047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pt-PT" sz="2400" b="1">
                    <a:latin typeface="Calibri"/>
                    <a:ea typeface="Calibri"/>
                    <a:cs typeface="Calibri"/>
                    <a:sym typeface="Calibri"/>
                  </a:rPr>
                  <a:t>Βήματα για τις μεντόρισσες</a:t>
                </a:r>
                <a:endParaRPr/>
              </a:p>
              <a:p>
                <a:pPr marL="0" marR="0" lvl="0" indent="0" algn="l" rtl="0">
                  <a:lnSpc>
                    <a:spcPct val="100000"/>
                  </a:lnSpc>
                  <a:spcBef>
                    <a:spcPts val="1200"/>
                  </a:spcBef>
                  <a:spcAft>
                    <a:spcPts val="0"/>
                  </a:spcAft>
                  <a:buClr>
                    <a:srgbClr val="000000"/>
                  </a:buClr>
                  <a:buSzPts val="1600"/>
                  <a:buFont typeface="Arial"/>
                  <a:buNone/>
                </a:pPr>
                <a:endParaRPr sz="1600" b="1" i="0" u="none" strike="noStrike" cap="none">
                  <a:solidFill>
                    <a:srgbClr val="000000"/>
                  </a:solidFill>
                  <a:latin typeface="Calibri"/>
                  <a:ea typeface="Calibri"/>
                  <a:cs typeface="Calibri"/>
                  <a:sym typeface="Calibri"/>
                </a:endParaRPr>
              </a:p>
              <a:p>
                <a:pPr marL="0" marR="0" lvl="0" indent="0" algn="l" rtl="0">
                  <a:lnSpc>
                    <a:spcPct val="100000"/>
                  </a:lnSpc>
                  <a:spcBef>
                    <a:spcPts val="1200"/>
                  </a:spcBef>
                  <a:spcAft>
                    <a:spcPts val="0"/>
                  </a:spcAft>
                  <a:buClr>
                    <a:srgbClr val="000000"/>
                  </a:buClr>
                  <a:buSzPts val="1600"/>
                  <a:buFont typeface="Arial"/>
                  <a:buNone/>
                </a:pPr>
                <a:r>
                  <a:rPr lang="pt-PT" sz="1600" b="1">
                    <a:latin typeface="Calibri"/>
                    <a:ea typeface="Calibri"/>
                    <a:cs typeface="Calibri"/>
                    <a:sym typeface="Calibri"/>
                  </a:rPr>
                  <a:t>Σχεδίασε ή μοιράσου τον χάρτη με τέσσερα τεταρτημόρια: </a:t>
                </a:r>
                <a:endParaRPr sz="1600" b="1">
                  <a:latin typeface="Calibri"/>
                  <a:ea typeface="Calibri"/>
                  <a:cs typeface="Calibri"/>
                  <a:sym typeface="Calibri"/>
                </a:endParaRPr>
              </a:p>
              <a:p>
                <a:pPr marL="0" marR="0" lvl="0" indent="0" algn="l" rtl="0">
                  <a:lnSpc>
                    <a:spcPct val="100000"/>
                  </a:lnSpc>
                  <a:spcBef>
                    <a:spcPts val="1200"/>
                  </a:spcBef>
                  <a:spcAft>
                    <a:spcPts val="0"/>
                  </a:spcAft>
                  <a:buClr>
                    <a:srgbClr val="000000"/>
                  </a:buClr>
                  <a:buSzPts val="1600"/>
                  <a:buFont typeface="Arial"/>
                  <a:buNone/>
                </a:pPr>
                <a:r>
                  <a:rPr lang="pt-PT" sz="1500">
                    <a:latin typeface="Calibri"/>
                    <a:ea typeface="Calibri"/>
                    <a:cs typeface="Calibri"/>
                    <a:sym typeface="Calibri"/>
                  </a:rPr>
                  <a:t>Τι λένε </a:t>
                </a:r>
                <a:endParaRPr sz="1500">
                  <a:latin typeface="Calibri"/>
                  <a:ea typeface="Calibri"/>
                  <a:cs typeface="Calibri"/>
                  <a:sym typeface="Calibri"/>
                </a:endParaRPr>
              </a:p>
              <a:p>
                <a:pPr marL="0" marR="0" lvl="0" indent="0" algn="l" rtl="0">
                  <a:lnSpc>
                    <a:spcPct val="100000"/>
                  </a:lnSpc>
                  <a:spcBef>
                    <a:spcPts val="1200"/>
                  </a:spcBef>
                  <a:spcAft>
                    <a:spcPts val="0"/>
                  </a:spcAft>
                  <a:buClr>
                    <a:srgbClr val="000000"/>
                  </a:buClr>
                  <a:buSzPts val="1600"/>
                  <a:buFont typeface="Arial"/>
                  <a:buNone/>
                </a:pPr>
                <a:r>
                  <a:rPr lang="pt-PT" sz="1500">
                    <a:latin typeface="Calibri"/>
                    <a:ea typeface="Calibri"/>
                    <a:cs typeface="Calibri"/>
                    <a:sym typeface="Calibri"/>
                  </a:rPr>
                  <a:t>Τι σκέφτονται </a:t>
                </a:r>
                <a:endParaRPr sz="1500">
                  <a:latin typeface="Calibri"/>
                  <a:ea typeface="Calibri"/>
                  <a:cs typeface="Calibri"/>
                  <a:sym typeface="Calibri"/>
                </a:endParaRPr>
              </a:p>
              <a:p>
                <a:pPr marL="0" marR="0" lvl="0" indent="0" algn="l" rtl="0">
                  <a:lnSpc>
                    <a:spcPct val="100000"/>
                  </a:lnSpc>
                  <a:spcBef>
                    <a:spcPts val="1200"/>
                  </a:spcBef>
                  <a:spcAft>
                    <a:spcPts val="0"/>
                  </a:spcAft>
                  <a:buClr>
                    <a:srgbClr val="000000"/>
                  </a:buClr>
                  <a:buSzPts val="1600"/>
                  <a:buFont typeface="Arial"/>
                  <a:buNone/>
                </a:pPr>
                <a:r>
                  <a:rPr lang="pt-PT" sz="1500">
                    <a:latin typeface="Calibri"/>
                    <a:ea typeface="Calibri"/>
                    <a:cs typeface="Calibri"/>
                    <a:sym typeface="Calibri"/>
                  </a:rPr>
                  <a:t>Τι κάνουν </a:t>
                </a:r>
                <a:endParaRPr sz="1500">
                  <a:latin typeface="Calibri"/>
                  <a:ea typeface="Calibri"/>
                  <a:cs typeface="Calibri"/>
                  <a:sym typeface="Calibri"/>
                </a:endParaRPr>
              </a:p>
              <a:p>
                <a:pPr marL="0" marR="0" lvl="0" indent="0" algn="l" rtl="0">
                  <a:lnSpc>
                    <a:spcPct val="100000"/>
                  </a:lnSpc>
                  <a:spcBef>
                    <a:spcPts val="1200"/>
                  </a:spcBef>
                  <a:spcAft>
                    <a:spcPts val="0"/>
                  </a:spcAft>
                  <a:buClr>
                    <a:srgbClr val="000000"/>
                  </a:buClr>
                  <a:buSzPts val="1600"/>
                  <a:buFont typeface="Arial"/>
                  <a:buNone/>
                </a:pPr>
                <a:r>
                  <a:rPr lang="pt-PT" sz="1500">
                    <a:latin typeface="Calibri"/>
                    <a:ea typeface="Calibri"/>
                    <a:cs typeface="Calibri"/>
                    <a:sym typeface="Calibri"/>
                  </a:rPr>
                  <a:t>Τι νιώθουν </a:t>
                </a:r>
                <a:endParaRPr sz="1300"/>
              </a:p>
            </p:txBody>
          </p:sp>
        </p:grpSp>
        <p:pic>
          <p:nvPicPr>
            <p:cNvPr id="573" name="Google Shape;573;p70" descr="Postit Notes outline"/>
            <p:cNvPicPr preferRelativeResize="0"/>
            <p:nvPr/>
          </p:nvPicPr>
          <p:blipFill rotWithShape="1">
            <a:blip r:embed="rId3">
              <a:alphaModFix/>
            </a:blip>
            <a:srcRect/>
            <a:stretch/>
          </p:blipFill>
          <p:spPr>
            <a:xfrm>
              <a:off x="4830866" y="1777701"/>
              <a:ext cx="596066" cy="596066"/>
            </a:xfrm>
            <a:prstGeom prst="rect">
              <a:avLst/>
            </a:prstGeom>
            <a:noFill/>
            <a:ln>
              <a:noFill/>
            </a:ln>
            <a:effectLst>
              <a:outerShdw blurRad="63500" sx="102000" sy="102000" algn="ctr" rotWithShape="0">
                <a:srgbClr val="000000">
                  <a:alpha val="40000"/>
                </a:srgbClr>
              </a:outerShdw>
            </a:effectLst>
          </p:spPr>
        </p:pic>
      </p:grpSp>
      <p:pic>
        <p:nvPicPr>
          <p:cNvPr id="574" name="Google Shape;574;p70" descr="Badge 1 with solid fill"/>
          <p:cNvPicPr preferRelativeResize="0"/>
          <p:nvPr/>
        </p:nvPicPr>
        <p:blipFill rotWithShape="1">
          <a:blip r:embed="rId4">
            <a:alphaModFix/>
          </a:blip>
          <a:srcRect/>
          <a:stretch/>
        </p:blipFill>
        <p:spPr>
          <a:xfrm>
            <a:off x="535928" y="2130262"/>
            <a:ext cx="360000" cy="360000"/>
          </a:xfrm>
          <a:prstGeom prst="rect">
            <a:avLst/>
          </a:prstGeom>
          <a:noFill/>
          <a:ln>
            <a:noFill/>
          </a:ln>
        </p:spPr>
      </p:pic>
      <p:pic>
        <p:nvPicPr>
          <p:cNvPr id="575" name="Google Shape;575;p70" descr="Badge 5 with solid fill"/>
          <p:cNvPicPr preferRelativeResize="0"/>
          <p:nvPr/>
        </p:nvPicPr>
        <p:blipFill rotWithShape="1">
          <a:blip r:embed="rId5">
            <a:alphaModFix/>
          </a:blip>
          <a:srcRect/>
          <a:stretch/>
        </p:blipFill>
        <p:spPr>
          <a:xfrm>
            <a:off x="535928" y="5461905"/>
            <a:ext cx="360000" cy="360000"/>
          </a:xfrm>
          <a:prstGeom prst="rect">
            <a:avLst/>
          </a:prstGeom>
          <a:noFill/>
          <a:ln>
            <a:noFill/>
          </a:ln>
        </p:spPr>
      </p:pic>
      <p:pic>
        <p:nvPicPr>
          <p:cNvPr id="576" name="Google Shape;576;p70" descr="Badge 4 with solid fill"/>
          <p:cNvPicPr preferRelativeResize="0"/>
          <p:nvPr/>
        </p:nvPicPr>
        <p:blipFill rotWithShape="1">
          <a:blip r:embed="rId6">
            <a:alphaModFix/>
          </a:blip>
          <a:srcRect/>
          <a:stretch/>
        </p:blipFill>
        <p:spPr>
          <a:xfrm>
            <a:off x="535928" y="5032551"/>
            <a:ext cx="360000" cy="360000"/>
          </a:xfrm>
          <a:prstGeom prst="rect">
            <a:avLst/>
          </a:prstGeom>
          <a:noFill/>
          <a:ln>
            <a:noFill/>
          </a:ln>
        </p:spPr>
      </p:pic>
      <p:pic>
        <p:nvPicPr>
          <p:cNvPr id="577" name="Google Shape;577;p70" descr="Badge 3 with solid fill"/>
          <p:cNvPicPr preferRelativeResize="0"/>
          <p:nvPr/>
        </p:nvPicPr>
        <p:blipFill rotWithShape="1">
          <a:blip r:embed="rId7">
            <a:alphaModFix/>
          </a:blip>
          <a:srcRect/>
          <a:stretch/>
        </p:blipFill>
        <p:spPr>
          <a:xfrm>
            <a:off x="535928" y="4632584"/>
            <a:ext cx="360000" cy="360000"/>
          </a:xfrm>
          <a:prstGeom prst="rect">
            <a:avLst/>
          </a:prstGeom>
          <a:noFill/>
          <a:ln>
            <a:noFill/>
          </a:ln>
        </p:spPr>
      </p:pic>
      <p:pic>
        <p:nvPicPr>
          <p:cNvPr id="578" name="Google Shape;578;p70" descr="Badge with solid fill"/>
          <p:cNvPicPr preferRelativeResize="0"/>
          <p:nvPr/>
        </p:nvPicPr>
        <p:blipFill rotWithShape="1">
          <a:blip r:embed="rId8">
            <a:alphaModFix/>
          </a:blip>
          <a:srcRect/>
          <a:stretch/>
        </p:blipFill>
        <p:spPr>
          <a:xfrm>
            <a:off x="6577095" y="2130262"/>
            <a:ext cx="360000" cy="3600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3" name="Google Shape;583;p71"/>
          <p:cNvSpPr txBox="1">
            <a:spLocks noGrp="1"/>
          </p:cNvSpPr>
          <p:nvPr>
            <p:ph type="body" idx="1"/>
          </p:nvPr>
        </p:nvSpPr>
        <p:spPr>
          <a:xfrm>
            <a:off x="4946073" y="253012"/>
            <a:ext cx="68664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a:latin typeface="Calibri"/>
                <a:ea typeface="Calibri"/>
                <a:cs typeface="Calibri"/>
                <a:sym typeface="Calibri"/>
              </a:rPr>
              <a:t>Υποστήριξη των mentees στη διαμόρφωση και επίτευξη στόχων</a:t>
            </a:r>
            <a:endParaRPr/>
          </a:p>
        </p:txBody>
      </p:sp>
      <p:pic>
        <p:nvPicPr>
          <p:cNvPr id="584" name="Google Shape;584;p71" descr="A person talking to another person&#10;&#10;AI-generated content may be incorrect."/>
          <p:cNvPicPr preferRelativeResize="0">
            <a:picLocks noGrp="1"/>
          </p:cNvPicPr>
          <p:nvPr>
            <p:ph type="pic" idx="3"/>
          </p:nvPr>
        </p:nvPicPr>
        <p:blipFill rotWithShape="1">
          <a:blip r:embed="rId3">
            <a:alphaModFix/>
          </a:blip>
          <a:srcRect l="17022" r="17022"/>
          <a:stretch/>
        </p:blipFill>
        <p:spPr>
          <a:xfrm>
            <a:off x="858" y="-33250"/>
            <a:ext cx="4567367" cy="6924502"/>
          </a:xfrm>
          <a:prstGeom prst="rect">
            <a:avLst/>
          </a:prstGeom>
          <a:noFill/>
          <a:ln>
            <a:noFill/>
          </a:ln>
        </p:spPr>
      </p:pic>
      <p:sp>
        <p:nvSpPr>
          <p:cNvPr id="585" name="Google Shape;585;p71"/>
          <p:cNvSpPr txBox="1"/>
          <p:nvPr/>
        </p:nvSpPr>
        <p:spPr>
          <a:xfrm>
            <a:off x="4979574" y="1320483"/>
            <a:ext cx="6068998" cy="1114438"/>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300"/>
              </a:spcBef>
              <a:spcAft>
                <a:spcPts val="0"/>
              </a:spcAft>
              <a:buClr>
                <a:srgbClr val="3A3838"/>
              </a:buClr>
              <a:buSzPts val="2000"/>
              <a:buFont typeface="Arial"/>
              <a:buNone/>
            </a:pPr>
            <a:r>
              <a:rPr lang="pt-PT" b="1">
                <a:solidFill>
                  <a:schemeClr val="dk1"/>
                </a:solidFill>
                <a:latin typeface="Calibri"/>
                <a:ea typeface="Calibri"/>
                <a:cs typeface="Calibri"/>
                <a:sym typeface="Calibri"/>
              </a:rPr>
              <a:t>Θέτοντας στόχους στο mentoring</a:t>
            </a:r>
            <a:endParaRPr b="1">
              <a:solidFill>
                <a:schemeClr val="dk1"/>
              </a:solidFill>
              <a:latin typeface="Calibri"/>
              <a:ea typeface="Calibri"/>
              <a:cs typeface="Calibri"/>
              <a:sym typeface="Calibri"/>
            </a:endParaRPr>
          </a:p>
          <a:p>
            <a:pPr marL="0" marR="0" lvl="0" indent="0" algn="l" rtl="0">
              <a:lnSpc>
                <a:spcPct val="115000"/>
              </a:lnSpc>
              <a:spcBef>
                <a:spcPts val="300"/>
              </a:spcBef>
              <a:spcAft>
                <a:spcPts val="0"/>
              </a:spcAft>
              <a:buClr>
                <a:srgbClr val="3A3838"/>
              </a:buClr>
              <a:buSzPts val="2000"/>
              <a:buFont typeface="Arial"/>
              <a:buNone/>
            </a:pPr>
            <a:r>
              <a:rPr lang="pt-PT">
                <a:solidFill>
                  <a:schemeClr val="dk1"/>
                </a:solidFill>
                <a:latin typeface="Calibri"/>
                <a:ea typeface="Calibri"/>
                <a:cs typeface="Calibri"/>
                <a:sym typeface="Calibri"/>
              </a:rPr>
              <a:t>Η θέσπιση στόχων είναι απαραίτητη στo mentoring. Οι στόχοι παρέχουν κατεύθυνση, διατηρούν τις mentees κινητοποιημένες και επιτρέπουν τόσο στην μεντόρισσα όσο και στη mentee να παρακολουθούν την πρόοδο.</a:t>
            </a:r>
            <a:endParaRPr/>
          </a:p>
        </p:txBody>
      </p:sp>
      <p:sp>
        <p:nvSpPr>
          <p:cNvPr id="586" name="Google Shape;586;p71"/>
          <p:cNvSpPr txBox="1"/>
          <p:nvPr/>
        </p:nvSpPr>
        <p:spPr>
          <a:xfrm>
            <a:off x="4979574" y="5310999"/>
            <a:ext cx="4917000" cy="1533600"/>
          </a:xfrm>
          <a:prstGeom prst="rect">
            <a:avLst/>
          </a:prstGeom>
          <a:noFill/>
          <a:ln>
            <a:noFill/>
          </a:ln>
        </p:spPr>
        <p:txBody>
          <a:bodyPr spcFirstLastPara="1" wrap="square" lIns="91425" tIns="45700" rIns="91425" bIns="45700" anchor="t" anchorCtr="0">
            <a:noAutofit/>
          </a:bodyPr>
          <a:lstStyle/>
          <a:p>
            <a:pPr marL="0" marR="0" lvl="0" indent="0" algn="l" rtl="0">
              <a:lnSpc>
                <a:spcPct val="133333"/>
              </a:lnSpc>
              <a:spcBef>
                <a:spcPts val="900"/>
              </a:spcBef>
              <a:spcAft>
                <a:spcPts val="0"/>
              </a:spcAft>
              <a:buClr>
                <a:srgbClr val="3A3838"/>
              </a:buClr>
              <a:buSzPts val="1800"/>
              <a:buFont typeface="Arial"/>
              <a:buNone/>
            </a:pPr>
            <a:r>
              <a:rPr lang="pt-PT" b="1">
                <a:solidFill>
                  <a:schemeClr val="dk1"/>
                </a:solidFill>
                <a:latin typeface="Calibri"/>
                <a:ea typeface="Calibri"/>
                <a:cs typeface="Calibri"/>
                <a:sym typeface="Calibri"/>
              </a:rPr>
              <a:t>Παρακολούθηση προόδου και διατήρηση υπευθυνότητας </a:t>
            </a:r>
            <a:endParaRPr b="1">
              <a:solidFill>
                <a:schemeClr val="dk1"/>
              </a:solidFill>
              <a:latin typeface="Calibri"/>
              <a:ea typeface="Calibri"/>
              <a:cs typeface="Calibri"/>
              <a:sym typeface="Calibri"/>
            </a:endParaRPr>
          </a:p>
          <a:p>
            <a:pPr marL="0" marR="0" lvl="0" indent="0" algn="l" rtl="0">
              <a:lnSpc>
                <a:spcPct val="133333"/>
              </a:lnSpc>
              <a:spcBef>
                <a:spcPts val="900"/>
              </a:spcBef>
              <a:spcAft>
                <a:spcPts val="0"/>
              </a:spcAft>
              <a:buClr>
                <a:srgbClr val="3A3838"/>
              </a:buClr>
              <a:buSzPts val="1800"/>
              <a:buFont typeface="Arial"/>
              <a:buNone/>
            </a:pPr>
            <a:r>
              <a:rPr lang="pt-PT">
                <a:solidFill>
                  <a:schemeClr val="dk1"/>
                </a:solidFill>
                <a:latin typeface="Calibri"/>
                <a:ea typeface="Calibri"/>
                <a:cs typeface="Calibri"/>
                <a:sym typeface="Calibri"/>
              </a:rPr>
              <a:t>Τα τακτικά check-ins, ο εορτασμός μικρών επιτυχιών και η ενθάρρυνση του αναστοχασμού βοηθούν τις mentees να παραμένουν υπεύθυνες και να προσαρμόζουν τους στόχους τους καθώς αναπτύσσονται.</a:t>
            </a:r>
            <a:endParaRPr/>
          </a:p>
        </p:txBody>
      </p:sp>
      <p:sp>
        <p:nvSpPr>
          <p:cNvPr id="587" name="Google Shape;587;p71"/>
          <p:cNvSpPr txBox="1"/>
          <p:nvPr/>
        </p:nvSpPr>
        <p:spPr>
          <a:xfrm>
            <a:off x="4979575" y="2510003"/>
            <a:ext cx="6138900" cy="16269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300"/>
              </a:spcBef>
              <a:spcAft>
                <a:spcPts val="0"/>
              </a:spcAft>
              <a:buClr>
                <a:srgbClr val="3A3838"/>
              </a:buClr>
              <a:buSzPts val="1800"/>
              <a:buFont typeface="Arial"/>
              <a:buNone/>
            </a:pPr>
            <a:r>
              <a:rPr lang="pt-PT" b="1">
                <a:solidFill>
                  <a:schemeClr val="dk1"/>
                </a:solidFill>
                <a:latin typeface="Calibri"/>
                <a:ea typeface="Calibri"/>
                <a:cs typeface="Calibri"/>
                <a:sym typeface="Calibri"/>
              </a:rPr>
              <a:t>Συνεργασία για τη θέσπιση στόχων </a:t>
            </a:r>
            <a:endParaRPr b="1">
              <a:solidFill>
                <a:schemeClr val="dk1"/>
              </a:solidFill>
              <a:latin typeface="Calibri"/>
              <a:ea typeface="Calibri"/>
              <a:cs typeface="Calibri"/>
              <a:sym typeface="Calibri"/>
            </a:endParaRPr>
          </a:p>
          <a:p>
            <a:pPr marL="0" marR="0" lvl="0" indent="0" algn="l" rtl="0">
              <a:lnSpc>
                <a:spcPct val="115000"/>
              </a:lnSpc>
              <a:spcBef>
                <a:spcPts val="300"/>
              </a:spcBef>
              <a:spcAft>
                <a:spcPts val="0"/>
              </a:spcAft>
              <a:buClr>
                <a:srgbClr val="3A3838"/>
              </a:buClr>
              <a:buSzPts val="1800"/>
              <a:buFont typeface="Arial"/>
              <a:buNone/>
            </a:pPr>
            <a:r>
              <a:rPr lang="pt-PT">
                <a:solidFill>
                  <a:schemeClr val="dk1"/>
                </a:solidFill>
                <a:latin typeface="Calibri"/>
                <a:ea typeface="Calibri"/>
                <a:cs typeface="Calibri"/>
                <a:sym typeface="Calibri"/>
              </a:rPr>
              <a:t>Οι μεντόρισσες συνεργάζονται με τις mentees για να καθορίσουν στόχους, αναλογιζόμενες τι θέλουν να επιτύχουν, πού βλέπουν τον εαυτό τους σε 6–12 μήνες και ποιες προκλήσεις επιθυμούν να ξεπεράσουν. Δημιουργήστε τους στόχους από κοινού, ώστε να εξασφαλιστεί η αίσθηση κυριότητας αλλά και να είστε και οι δύο στην ίδια σελίδα.</a:t>
            </a:r>
            <a:endParaRPr/>
          </a:p>
        </p:txBody>
      </p:sp>
      <p:sp>
        <p:nvSpPr>
          <p:cNvPr id="588" name="Google Shape;588;p71"/>
          <p:cNvSpPr txBox="1"/>
          <p:nvPr/>
        </p:nvSpPr>
        <p:spPr>
          <a:xfrm>
            <a:off x="4979574" y="4210810"/>
            <a:ext cx="5873700" cy="10542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300"/>
              </a:spcBef>
              <a:spcAft>
                <a:spcPts val="0"/>
              </a:spcAft>
              <a:buClr>
                <a:srgbClr val="3A3838"/>
              </a:buClr>
              <a:buSzPts val="1800"/>
              <a:buFont typeface="Arial"/>
              <a:buNone/>
            </a:pPr>
            <a:r>
              <a:rPr lang="pt-PT" b="1">
                <a:solidFill>
                  <a:schemeClr val="dk1"/>
                </a:solidFill>
                <a:latin typeface="Calibri"/>
                <a:ea typeface="Calibri"/>
                <a:cs typeface="Calibri"/>
                <a:sym typeface="Calibri"/>
              </a:rPr>
              <a:t>Εργαλεία &amp; πλαίσια </a:t>
            </a:r>
            <a:endParaRPr b="1">
              <a:solidFill>
                <a:schemeClr val="dk1"/>
              </a:solidFill>
              <a:latin typeface="Calibri"/>
              <a:ea typeface="Calibri"/>
              <a:cs typeface="Calibri"/>
              <a:sym typeface="Calibri"/>
            </a:endParaRPr>
          </a:p>
          <a:p>
            <a:pPr marL="0" marR="0" lvl="0" indent="0" algn="l" rtl="0">
              <a:lnSpc>
                <a:spcPct val="115000"/>
              </a:lnSpc>
              <a:spcBef>
                <a:spcPts val="300"/>
              </a:spcBef>
              <a:spcAft>
                <a:spcPts val="0"/>
              </a:spcAft>
              <a:buClr>
                <a:srgbClr val="3A3838"/>
              </a:buClr>
              <a:buSzPts val="1800"/>
              <a:buFont typeface="Arial"/>
              <a:buNone/>
            </a:pPr>
            <a:r>
              <a:rPr lang="pt-PT">
                <a:solidFill>
                  <a:schemeClr val="dk1"/>
                </a:solidFill>
                <a:latin typeface="Calibri"/>
                <a:ea typeface="Calibri"/>
                <a:cs typeface="Calibri"/>
                <a:sym typeface="Calibri"/>
              </a:rPr>
              <a:t>Χρησιμοποίησε δομημένα εργαλεία όπως οι στόχοι SMART (διαφάνεια 15) ή ένα εξατομικευμένο σχέδιο ανάπτυξης, για να διευκρινιστούν οι στόχοι και να δοθεί έμφαση σε πρακτικά βήματα δράσης.</a:t>
            </a:r>
            <a:endParaRPr/>
          </a:p>
        </p:txBody>
      </p:sp>
      <p:sp>
        <p:nvSpPr>
          <p:cNvPr id="589" name="Google Shape;589;p71"/>
          <p:cNvSpPr txBox="1"/>
          <p:nvPr/>
        </p:nvSpPr>
        <p:spPr>
          <a:xfrm>
            <a:off x="72888" y="74886"/>
            <a:ext cx="4319848" cy="356251"/>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300"/>
              </a:spcBef>
              <a:spcAft>
                <a:spcPts val="0"/>
              </a:spcAft>
              <a:buClr>
                <a:srgbClr val="3A3838"/>
              </a:buClr>
              <a:buSzPts val="1800"/>
              <a:buFont typeface="Arial"/>
              <a:buNone/>
            </a:pPr>
            <a:r>
              <a:rPr lang="pt-PT" b="1">
                <a:solidFill>
                  <a:schemeClr val="dk1"/>
                </a:solidFill>
                <a:latin typeface="Calibri"/>
                <a:ea typeface="Calibri"/>
                <a:cs typeface="Calibri"/>
                <a:sym typeface="Calibri"/>
              </a:rPr>
              <a:t>Όταν θέτετε στόχους, κάνε ερωτήσεις όπως:</a:t>
            </a:r>
            <a:endParaRPr/>
          </a:p>
        </p:txBody>
      </p:sp>
      <p:pic>
        <p:nvPicPr>
          <p:cNvPr id="590" name="Google Shape;590;p71" descr="Speech outline"/>
          <p:cNvPicPr preferRelativeResize="0"/>
          <p:nvPr/>
        </p:nvPicPr>
        <p:blipFill rotWithShape="1">
          <a:blip r:embed="rId4">
            <a:alphaModFix/>
          </a:blip>
          <a:srcRect/>
          <a:stretch/>
        </p:blipFill>
        <p:spPr>
          <a:xfrm>
            <a:off x="-530963" y="151970"/>
            <a:ext cx="5099188" cy="1937397"/>
          </a:xfrm>
          <a:prstGeom prst="rect">
            <a:avLst/>
          </a:prstGeom>
          <a:noFill/>
          <a:ln>
            <a:noFill/>
          </a:ln>
        </p:spPr>
      </p:pic>
      <p:sp>
        <p:nvSpPr>
          <p:cNvPr id="591" name="Google Shape;591;p71"/>
          <p:cNvSpPr txBox="1"/>
          <p:nvPr/>
        </p:nvSpPr>
        <p:spPr>
          <a:xfrm>
            <a:off x="335158" y="539276"/>
            <a:ext cx="3854700" cy="9309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300"/>
              </a:spcBef>
              <a:spcAft>
                <a:spcPts val="0"/>
              </a:spcAft>
              <a:buClr>
                <a:srgbClr val="3A3838"/>
              </a:buClr>
              <a:buSzPts val="1800"/>
              <a:buFont typeface="Arial"/>
              <a:buNone/>
            </a:pPr>
            <a:r>
              <a:rPr lang="pt-PT" sz="1300" b="1" i="1">
                <a:solidFill>
                  <a:schemeClr val="dk1"/>
                </a:solidFill>
                <a:latin typeface="Calibri"/>
                <a:ea typeface="Calibri"/>
                <a:cs typeface="Calibri"/>
                <a:sym typeface="Calibri"/>
              </a:rPr>
              <a:t>«Τι θέλεις να μάθεις ή να βελτιώσεις;»</a:t>
            </a:r>
            <a:endParaRPr sz="1300">
              <a:latin typeface="Calibri"/>
              <a:ea typeface="Calibri"/>
              <a:cs typeface="Calibri"/>
              <a:sym typeface="Calibri"/>
            </a:endParaRPr>
          </a:p>
          <a:p>
            <a:pPr marL="0" marR="0" lvl="0" indent="0" algn="l" rtl="0">
              <a:lnSpc>
                <a:spcPct val="115000"/>
              </a:lnSpc>
              <a:spcBef>
                <a:spcPts val="300"/>
              </a:spcBef>
              <a:spcAft>
                <a:spcPts val="0"/>
              </a:spcAft>
              <a:buClr>
                <a:srgbClr val="3A3838"/>
              </a:buClr>
              <a:buSzPts val="1800"/>
              <a:buFont typeface="Arial"/>
              <a:buNone/>
            </a:pPr>
            <a:r>
              <a:rPr lang="pt-PT" sz="1300" b="1" i="1">
                <a:solidFill>
                  <a:schemeClr val="dk1"/>
                </a:solidFill>
                <a:latin typeface="Calibri"/>
                <a:ea typeface="Calibri"/>
                <a:cs typeface="Calibri"/>
                <a:sym typeface="Calibri"/>
              </a:rPr>
              <a:t>«Ποιες προκλήσεις θέλεις να αντιμετωπίσεις;»</a:t>
            </a:r>
            <a:endParaRPr sz="1300">
              <a:latin typeface="Calibri"/>
              <a:ea typeface="Calibri"/>
              <a:cs typeface="Calibri"/>
              <a:sym typeface="Calibri"/>
            </a:endParaRPr>
          </a:p>
          <a:p>
            <a:pPr marL="0" marR="0" lvl="0" indent="0" algn="l" rtl="0">
              <a:lnSpc>
                <a:spcPct val="114999"/>
              </a:lnSpc>
              <a:spcBef>
                <a:spcPts val="300"/>
              </a:spcBef>
              <a:spcAft>
                <a:spcPts val="0"/>
              </a:spcAft>
              <a:buClr>
                <a:srgbClr val="3A3838"/>
              </a:buClr>
              <a:buSzPts val="1800"/>
              <a:buFont typeface="Arial"/>
              <a:buNone/>
            </a:pPr>
            <a:r>
              <a:rPr lang="pt-PT" sz="1300" b="1" i="1">
                <a:solidFill>
                  <a:schemeClr val="dk1"/>
                </a:solidFill>
                <a:latin typeface="Calibri"/>
                <a:ea typeface="Calibri"/>
                <a:cs typeface="Calibri"/>
                <a:sym typeface="Calibri"/>
              </a:rPr>
              <a:t>«Πού βλέπεις τον εαυτό σου σε 6 μήνες;»</a:t>
            </a:r>
            <a:endParaRPr sz="1300">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72"/>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a:latin typeface="Calibri"/>
                <a:ea typeface="Calibri"/>
                <a:cs typeface="Calibri"/>
                <a:sym typeface="Calibri"/>
              </a:rPr>
              <a:t>Διατήρηση ακεραιότητας στις σχέσεις mentoring</a:t>
            </a:r>
            <a:endParaRPr>
              <a:latin typeface="Calibri"/>
              <a:ea typeface="Calibri"/>
              <a:cs typeface="Calibri"/>
              <a:sym typeface="Calibri"/>
            </a:endParaRPr>
          </a:p>
        </p:txBody>
      </p:sp>
      <p:sp>
        <p:nvSpPr>
          <p:cNvPr id="597" name="Google Shape;597;p72"/>
          <p:cNvSpPr txBox="1"/>
          <p:nvPr/>
        </p:nvSpPr>
        <p:spPr>
          <a:xfrm>
            <a:off x="954475" y="1006009"/>
            <a:ext cx="10876500" cy="800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pt-PT" sz="1800" b="1">
                <a:solidFill>
                  <a:srgbClr val="3A3838"/>
                </a:solidFill>
                <a:latin typeface="Calibri"/>
                <a:ea typeface="Calibri"/>
                <a:cs typeface="Calibri"/>
                <a:sym typeface="Calibri"/>
              </a:rPr>
              <a:t>Προστασία εμπιστευτικότητας &amp; χτίσιμο εμπιστοσύνης</a:t>
            </a:r>
            <a:endParaRPr sz="1800" b="1" i="0" u="none" strike="noStrike" cap="none">
              <a:solidFill>
                <a:srgbClr val="3A3838"/>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pt-PT" i="1">
                <a:solidFill>
                  <a:srgbClr val="3A3838"/>
                </a:solidFill>
                <a:latin typeface="Calibri"/>
                <a:ea typeface="Calibri"/>
                <a:cs typeface="Calibri"/>
                <a:sym typeface="Calibri"/>
              </a:rPr>
              <a:t>Οι μεντόρισσες πρέπει να προστατεύουν τις προσωπικές πληροφορίες που μοιράζονται οι mentees και να δημιουργούν ένα ασφαλές περιβάλλον για ανοιχτό διάλογο, αποκαλύπτοντας πληροφορίες μόνο όταν απαιτείται νομικά ή ηθικά.</a:t>
            </a:r>
            <a:endParaRPr sz="1600" b="0" i="1" u="none" strike="noStrike" cap="none">
              <a:solidFill>
                <a:srgbClr val="3A3838"/>
              </a:solidFill>
              <a:latin typeface="Calibri"/>
              <a:ea typeface="Calibri"/>
              <a:cs typeface="Calibri"/>
              <a:sym typeface="Calibri"/>
            </a:endParaRPr>
          </a:p>
        </p:txBody>
      </p:sp>
      <p:sp>
        <p:nvSpPr>
          <p:cNvPr id="598" name="Google Shape;598;p72"/>
          <p:cNvSpPr txBox="1"/>
          <p:nvPr/>
        </p:nvSpPr>
        <p:spPr>
          <a:xfrm>
            <a:off x="954475" y="1968982"/>
            <a:ext cx="10876500" cy="800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PT" sz="1800" b="1">
                <a:solidFill>
                  <a:srgbClr val="3A3838"/>
                </a:solidFill>
                <a:latin typeface="Calibri"/>
                <a:ea typeface="Calibri"/>
                <a:cs typeface="Calibri"/>
                <a:sym typeface="Calibri"/>
              </a:rPr>
              <a:t>Καθορισμός ρόλων &amp; θέσπιση σαφών προσδοκιών</a:t>
            </a:r>
            <a:endParaRPr/>
          </a:p>
          <a:p>
            <a:pPr marL="0" marR="0" lvl="0" indent="0" algn="l" rtl="0">
              <a:lnSpc>
                <a:spcPct val="100000"/>
              </a:lnSpc>
              <a:spcBef>
                <a:spcPts val="0"/>
              </a:spcBef>
              <a:spcAft>
                <a:spcPts val="0"/>
              </a:spcAft>
              <a:buClr>
                <a:srgbClr val="000000"/>
              </a:buClr>
              <a:buSzPts val="1400"/>
              <a:buFont typeface="Arial"/>
              <a:buNone/>
            </a:pPr>
            <a:r>
              <a:rPr lang="pt-PT" i="1">
                <a:solidFill>
                  <a:srgbClr val="3A3838"/>
                </a:solidFill>
                <a:latin typeface="Calibri"/>
                <a:ea typeface="Calibri"/>
                <a:cs typeface="Calibri"/>
                <a:sym typeface="Calibri"/>
              </a:rPr>
              <a:t>Διευκρίνισε νωρίς τον σκοπό, το εύρος και τα όρια της σχέσης mentoring, ώστε να αποφευχθεί η σύγχυση και να εξασφαλιστεί αμοιβαία κατανόηση.</a:t>
            </a:r>
            <a:endParaRPr sz="1400" b="0" i="1" u="none" strike="noStrike" cap="none">
              <a:solidFill>
                <a:srgbClr val="3A3838"/>
              </a:solidFill>
              <a:latin typeface="Calibri"/>
              <a:ea typeface="Calibri"/>
              <a:cs typeface="Calibri"/>
              <a:sym typeface="Calibri"/>
            </a:endParaRPr>
          </a:p>
        </p:txBody>
      </p:sp>
      <p:sp>
        <p:nvSpPr>
          <p:cNvPr id="599" name="Google Shape;599;p72"/>
          <p:cNvSpPr txBox="1"/>
          <p:nvPr/>
        </p:nvSpPr>
        <p:spPr>
          <a:xfrm>
            <a:off x="954475" y="2879959"/>
            <a:ext cx="10876500" cy="800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PT" sz="1800" b="1">
                <a:solidFill>
                  <a:srgbClr val="3A3838"/>
                </a:solidFill>
                <a:latin typeface="Calibri"/>
                <a:ea typeface="Calibri"/>
                <a:cs typeface="Calibri"/>
                <a:sym typeface="Calibri"/>
              </a:rPr>
              <a:t>Διατήρηση υγιών ορίων &amp; αποφυγή εξάρτησης</a:t>
            </a:r>
            <a:endParaRPr/>
          </a:p>
          <a:p>
            <a:pPr marL="0" marR="0" lvl="0" indent="0" algn="l" rtl="0">
              <a:lnSpc>
                <a:spcPct val="100000"/>
              </a:lnSpc>
              <a:spcBef>
                <a:spcPts val="0"/>
              </a:spcBef>
              <a:spcAft>
                <a:spcPts val="0"/>
              </a:spcAft>
              <a:buClr>
                <a:srgbClr val="000000"/>
              </a:buClr>
              <a:buSzPts val="1400"/>
              <a:buFont typeface="Arial"/>
              <a:buNone/>
            </a:pPr>
            <a:r>
              <a:rPr lang="pt-PT" i="1">
                <a:solidFill>
                  <a:srgbClr val="3A3838"/>
                </a:solidFill>
                <a:latin typeface="Calibri"/>
                <a:ea typeface="Calibri"/>
                <a:cs typeface="Calibri"/>
                <a:sym typeface="Calibri"/>
              </a:rPr>
              <a:t>Καθόρισε όρια σχετικά με τον χρόνο, τη συναισθηματική εμπλοκή και τη λήψη αποφάσεων, ώστε να υποστηρίζεις την ανεξαρτησία της mentee και να αποτρέπεις την υπερβολική εξάρτηση.</a:t>
            </a:r>
            <a:endParaRPr sz="1400" b="0" i="1" u="none" strike="noStrike" cap="none">
              <a:solidFill>
                <a:srgbClr val="3A3838"/>
              </a:solidFill>
              <a:latin typeface="Calibri"/>
              <a:ea typeface="Calibri"/>
              <a:cs typeface="Calibri"/>
              <a:sym typeface="Calibri"/>
            </a:endParaRPr>
          </a:p>
        </p:txBody>
      </p:sp>
      <p:sp>
        <p:nvSpPr>
          <p:cNvPr id="600" name="Google Shape;600;p72"/>
          <p:cNvSpPr txBox="1"/>
          <p:nvPr/>
        </p:nvSpPr>
        <p:spPr>
          <a:xfrm>
            <a:off x="954475" y="3790671"/>
            <a:ext cx="10876500" cy="800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PT" sz="1800" b="1">
                <a:solidFill>
                  <a:srgbClr val="3A3838"/>
                </a:solidFill>
                <a:latin typeface="Calibri"/>
                <a:ea typeface="Calibri"/>
                <a:cs typeface="Calibri"/>
                <a:sym typeface="Calibri"/>
              </a:rPr>
              <a:t>Σεβασμός στις διαφορές &amp; άσκηση συμπερίληψης</a:t>
            </a:r>
            <a:endParaRPr/>
          </a:p>
          <a:p>
            <a:pPr marL="0" marR="0" lvl="0" indent="0" algn="l" rtl="0">
              <a:lnSpc>
                <a:spcPct val="100000"/>
              </a:lnSpc>
              <a:spcBef>
                <a:spcPts val="0"/>
              </a:spcBef>
              <a:spcAft>
                <a:spcPts val="0"/>
              </a:spcAft>
              <a:buClr>
                <a:srgbClr val="000000"/>
              </a:buClr>
              <a:buSzPts val="1400"/>
              <a:buFont typeface="Arial"/>
              <a:buNone/>
            </a:pPr>
            <a:r>
              <a:rPr lang="pt-PT" i="1">
                <a:solidFill>
                  <a:srgbClr val="3A3838"/>
                </a:solidFill>
                <a:latin typeface="Calibri"/>
                <a:ea typeface="Calibri"/>
                <a:cs typeface="Calibri"/>
                <a:sym typeface="Calibri"/>
              </a:rPr>
              <a:t>Οι μεντόρισσες πρέπει να είναι πολιτισμικά ευαίσθητες, ανοιχτόμυαλες και να αποφεύγουν την επιβολή προσωπικών αξιών, εξασφαλίζοντας ότι η σχέση είναι σεβαστή και περιεκτική.</a:t>
            </a:r>
            <a:endParaRPr sz="1400" b="0" i="1" u="none" strike="noStrike" cap="none">
              <a:solidFill>
                <a:srgbClr val="3A3838"/>
              </a:solidFill>
              <a:latin typeface="Calibri"/>
              <a:ea typeface="Calibri"/>
              <a:cs typeface="Calibri"/>
              <a:sym typeface="Calibri"/>
            </a:endParaRPr>
          </a:p>
        </p:txBody>
      </p:sp>
      <p:sp>
        <p:nvSpPr>
          <p:cNvPr id="601" name="Google Shape;601;p72"/>
          <p:cNvSpPr txBox="1"/>
          <p:nvPr/>
        </p:nvSpPr>
        <p:spPr>
          <a:xfrm>
            <a:off x="954475" y="4701250"/>
            <a:ext cx="10876500" cy="800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PT" sz="1800" b="1">
                <a:solidFill>
                  <a:srgbClr val="3A3838"/>
                </a:solidFill>
                <a:latin typeface="Calibri"/>
                <a:ea typeface="Calibri"/>
                <a:cs typeface="Calibri"/>
                <a:sym typeface="Calibri"/>
              </a:rPr>
              <a:t>Δράσε με ακεραιότητα &amp; διαφάνεια</a:t>
            </a:r>
            <a:endParaRPr/>
          </a:p>
          <a:p>
            <a:pPr marL="0" marR="0" lvl="0" indent="0" algn="l" rtl="0">
              <a:lnSpc>
                <a:spcPct val="100000"/>
              </a:lnSpc>
              <a:spcBef>
                <a:spcPts val="0"/>
              </a:spcBef>
              <a:spcAft>
                <a:spcPts val="0"/>
              </a:spcAft>
              <a:buClr>
                <a:srgbClr val="000000"/>
              </a:buClr>
              <a:buSzPts val="1400"/>
              <a:buFont typeface="Arial"/>
              <a:buNone/>
            </a:pPr>
            <a:r>
              <a:rPr lang="pt-PT" i="1">
                <a:solidFill>
                  <a:srgbClr val="3A3838"/>
                </a:solidFill>
                <a:latin typeface="Calibri"/>
                <a:ea typeface="Calibri"/>
                <a:cs typeface="Calibri"/>
                <a:sym typeface="Calibri"/>
              </a:rPr>
              <a:t>Να είσαι ειλικρινής σχετικά με τις ικανότητές σου, απόφυγε διπλούς ρόλους ή συγκρούσεις συμφερόντων και γίνε πρότυπο ηθικής συμπεριφοράς σε όλες τις αλληλεπιδράσεις.</a:t>
            </a:r>
            <a:endParaRPr sz="1800" b="0" i="0" u="none" strike="noStrike" cap="none">
              <a:solidFill>
                <a:srgbClr val="3A3838"/>
              </a:solidFill>
              <a:latin typeface="Calibri"/>
              <a:ea typeface="Calibri"/>
              <a:cs typeface="Calibri"/>
              <a:sym typeface="Calibri"/>
            </a:endParaRPr>
          </a:p>
        </p:txBody>
      </p:sp>
      <p:sp>
        <p:nvSpPr>
          <p:cNvPr id="602" name="Google Shape;602;p72"/>
          <p:cNvSpPr txBox="1"/>
          <p:nvPr/>
        </p:nvSpPr>
        <p:spPr>
          <a:xfrm>
            <a:off x="954475" y="5545921"/>
            <a:ext cx="10876500" cy="800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pt-PT" sz="1800" b="1">
                <a:solidFill>
                  <a:srgbClr val="3A3838"/>
                </a:solidFill>
                <a:latin typeface="Calibri"/>
                <a:ea typeface="Calibri"/>
                <a:cs typeface="Calibri"/>
                <a:sym typeface="Calibri"/>
              </a:rPr>
              <a:t>Γνώριζε πότε να παραπέμπεις ή να κάνεις ένα βήμα πίσω</a:t>
            </a:r>
            <a:endParaRPr/>
          </a:p>
          <a:p>
            <a:pPr marL="0" marR="0" lvl="0" indent="0" algn="l" rtl="0">
              <a:lnSpc>
                <a:spcPct val="100000"/>
              </a:lnSpc>
              <a:spcBef>
                <a:spcPts val="0"/>
              </a:spcBef>
              <a:spcAft>
                <a:spcPts val="0"/>
              </a:spcAft>
              <a:buClr>
                <a:srgbClr val="000000"/>
              </a:buClr>
              <a:buSzPts val="1400"/>
              <a:buFont typeface="Arial"/>
              <a:buNone/>
            </a:pPr>
            <a:r>
              <a:rPr lang="pt-PT" i="1">
                <a:solidFill>
                  <a:srgbClr val="3A3838"/>
                </a:solidFill>
                <a:latin typeface="Calibri"/>
                <a:ea typeface="Calibri"/>
                <a:cs typeface="Calibri"/>
                <a:sym typeface="Calibri"/>
              </a:rPr>
              <a:t>Αναγνώρισε πότε οι ανάγκες της mentee υπερβαίνουν την εξειδίκευσή σου -όπως σε θέματα ψυχικής υγείας ή νομικά ζητήματα- και καθοδήγησέ την προς την κατάλληλη επαγγελματική υποστήριξη.</a:t>
            </a:r>
            <a:endParaRPr sz="1400" b="0" i="1" u="none" strike="noStrike" cap="none">
              <a:solidFill>
                <a:srgbClr val="3A3838"/>
              </a:solidFill>
              <a:latin typeface="Calibri"/>
              <a:ea typeface="Calibri"/>
              <a:cs typeface="Calibri"/>
              <a:sym typeface="Calibri"/>
            </a:endParaRPr>
          </a:p>
        </p:txBody>
      </p:sp>
      <p:pic>
        <p:nvPicPr>
          <p:cNvPr id="603" name="Google Shape;603;p72"/>
          <p:cNvPicPr preferRelativeResize="0"/>
          <p:nvPr/>
        </p:nvPicPr>
        <p:blipFill rotWithShape="1">
          <a:blip r:embed="rId3">
            <a:alphaModFix/>
          </a:blip>
          <a:srcRect/>
          <a:stretch/>
        </p:blipFill>
        <p:spPr>
          <a:xfrm rot="2700000">
            <a:off x="312764" y="1083844"/>
            <a:ext cx="441715" cy="441715"/>
          </a:xfrm>
          <a:prstGeom prst="rect">
            <a:avLst/>
          </a:prstGeom>
          <a:noFill/>
          <a:ln>
            <a:noFill/>
          </a:ln>
        </p:spPr>
      </p:pic>
      <p:pic>
        <p:nvPicPr>
          <p:cNvPr id="604" name="Google Shape;604;p72"/>
          <p:cNvPicPr preferRelativeResize="0"/>
          <p:nvPr/>
        </p:nvPicPr>
        <p:blipFill rotWithShape="1">
          <a:blip r:embed="rId3">
            <a:alphaModFix/>
          </a:blip>
          <a:srcRect/>
          <a:stretch/>
        </p:blipFill>
        <p:spPr>
          <a:xfrm rot="2700000">
            <a:off x="312764" y="1994556"/>
            <a:ext cx="441715" cy="441715"/>
          </a:xfrm>
          <a:prstGeom prst="rect">
            <a:avLst/>
          </a:prstGeom>
          <a:noFill/>
          <a:ln>
            <a:noFill/>
          </a:ln>
        </p:spPr>
      </p:pic>
      <p:pic>
        <p:nvPicPr>
          <p:cNvPr id="605" name="Google Shape;605;p72"/>
          <p:cNvPicPr preferRelativeResize="0"/>
          <p:nvPr/>
        </p:nvPicPr>
        <p:blipFill rotWithShape="1">
          <a:blip r:embed="rId3">
            <a:alphaModFix/>
          </a:blip>
          <a:srcRect/>
          <a:stretch/>
        </p:blipFill>
        <p:spPr>
          <a:xfrm rot="2700000">
            <a:off x="312764" y="2905268"/>
            <a:ext cx="441715" cy="441715"/>
          </a:xfrm>
          <a:prstGeom prst="rect">
            <a:avLst/>
          </a:prstGeom>
          <a:noFill/>
          <a:ln>
            <a:noFill/>
          </a:ln>
        </p:spPr>
      </p:pic>
      <p:pic>
        <p:nvPicPr>
          <p:cNvPr id="606" name="Google Shape;606;p72"/>
          <p:cNvPicPr preferRelativeResize="0"/>
          <p:nvPr/>
        </p:nvPicPr>
        <p:blipFill rotWithShape="1">
          <a:blip r:embed="rId3">
            <a:alphaModFix/>
          </a:blip>
          <a:srcRect/>
          <a:stretch/>
        </p:blipFill>
        <p:spPr>
          <a:xfrm rot="2700000">
            <a:off x="312764" y="3815980"/>
            <a:ext cx="441715" cy="441715"/>
          </a:xfrm>
          <a:prstGeom prst="rect">
            <a:avLst/>
          </a:prstGeom>
          <a:noFill/>
          <a:ln>
            <a:noFill/>
          </a:ln>
        </p:spPr>
      </p:pic>
      <p:pic>
        <p:nvPicPr>
          <p:cNvPr id="607" name="Google Shape;607;p72"/>
          <p:cNvPicPr preferRelativeResize="0"/>
          <p:nvPr/>
        </p:nvPicPr>
        <p:blipFill rotWithShape="1">
          <a:blip r:embed="rId3">
            <a:alphaModFix/>
          </a:blip>
          <a:srcRect/>
          <a:stretch/>
        </p:blipFill>
        <p:spPr>
          <a:xfrm rot="2700000">
            <a:off x="312764" y="4726692"/>
            <a:ext cx="441715" cy="441715"/>
          </a:xfrm>
          <a:prstGeom prst="rect">
            <a:avLst/>
          </a:prstGeom>
          <a:noFill/>
          <a:ln>
            <a:noFill/>
          </a:ln>
        </p:spPr>
      </p:pic>
      <p:pic>
        <p:nvPicPr>
          <p:cNvPr id="608" name="Google Shape;608;p72"/>
          <p:cNvPicPr preferRelativeResize="0"/>
          <p:nvPr/>
        </p:nvPicPr>
        <p:blipFill rotWithShape="1">
          <a:blip r:embed="rId3">
            <a:alphaModFix/>
          </a:blip>
          <a:srcRect/>
          <a:stretch/>
        </p:blipFill>
        <p:spPr>
          <a:xfrm rot="2700000">
            <a:off x="312764" y="5637404"/>
            <a:ext cx="441715" cy="44171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p1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200"/>
              <a:buNone/>
            </a:pPr>
            <a:r>
              <a:rPr lang="pt-PT">
                <a:latin typeface="Calibri"/>
                <a:ea typeface="Calibri"/>
                <a:cs typeface="Calibri"/>
                <a:sym typeface="Calibri"/>
              </a:rPr>
              <a:t>Αναφορές</a:t>
            </a:r>
            <a:endParaRPr/>
          </a:p>
        </p:txBody>
      </p:sp>
      <p:sp>
        <p:nvSpPr>
          <p:cNvPr id="614" name="Google Shape;614;p11"/>
          <p:cNvSpPr txBox="1">
            <a:spLocks noGrp="1"/>
          </p:cNvSpPr>
          <p:nvPr>
            <p:ph type="body" idx="2"/>
          </p:nvPr>
        </p:nvSpPr>
        <p:spPr>
          <a:xfrm>
            <a:off x="362081" y="1020459"/>
            <a:ext cx="11450304" cy="4463150"/>
          </a:xfrm>
          <a:prstGeom prst="rect">
            <a:avLst/>
          </a:prstGeom>
          <a:noFill/>
          <a:ln>
            <a:noFill/>
          </a:ln>
        </p:spPr>
        <p:txBody>
          <a:bodyPr spcFirstLastPara="1" wrap="square" lIns="91425" tIns="45700" rIns="91425" bIns="45700" anchor="t" anchorCtr="0">
            <a:noAutofit/>
          </a:bodyPr>
          <a:lstStyle/>
          <a:p>
            <a:pPr marL="228600" lvl="0" indent="0" algn="l" rtl="0">
              <a:lnSpc>
                <a:spcPct val="90000"/>
              </a:lnSpc>
              <a:spcBef>
                <a:spcPts val="1000"/>
              </a:spcBef>
              <a:spcAft>
                <a:spcPts val="0"/>
              </a:spcAft>
              <a:buSzPts val="2000"/>
              <a:buNone/>
            </a:pPr>
            <a:r>
              <a:rPr lang="pt-PT">
                <a:latin typeface="Calibri"/>
                <a:ea typeface="Calibri"/>
                <a:cs typeface="Calibri"/>
                <a:sym typeface="Calibri"/>
              </a:rPr>
              <a:t>[1] WHEN, </a:t>
            </a:r>
            <a:r>
              <a:rPr lang="pt-PT" i="1">
                <a:latin typeface="Calibri"/>
                <a:ea typeface="Calibri"/>
                <a:cs typeface="Calibri"/>
                <a:sym typeface="Calibri"/>
              </a:rPr>
              <a:t>Be My Help Handbook</a:t>
            </a:r>
            <a:r>
              <a:rPr lang="pt-PT">
                <a:latin typeface="Calibri"/>
                <a:ea typeface="Calibri"/>
                <a:cs typeface="Calibri"/>
                <a:sym typeface="Calibri"/>
              </a:rPr>
              <a:t>. [Online]. Διαθέσιμο: </a:t>
            </a:r>
            <a:r>
              <a:rPr lang="pt-PT" u="sng">
                <a:solidFill>
                  <a:schemeClr val="hlink"/>
                </a:solidFill>
                <a:latin typeface="Calibri"/>
                <a:ea typeface="Calibri"/>
                <a:cs typeface="Calibri"/>
                <a:sym typeface="Calibri"/>
                <a:hlinkClick r:id="rId3"/>
              </a:rPr>
              <a:t>https://when.org.gr/wp-content/uploads/2025/01/GR_Be-My-Help-Handbook.pdf</a:t>
            </a:r>
            <a:endParaRPr>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[2] Η πλατφόρμα mentoring του WHEN, “Συχνές ερωτήσεις για μεντόρισσες,” [Online]. Διαθέσιμο: </a:t>
            </a:r>
            <a:r>
              <a:rPr lang="pt-PT" u="sng">
                <a:solidFill>
                  <a:schemeClr val="hlink"/>
                </a:solidFill>
                <a:latin typeface="Calibri"/>
                <a:ea typeface="Calibri"/>
                <a:cs typeface="Calibri"/>
                <a:sym typeface="Calibri"/>
                <a:hlinkClick r:id="rId4"/>
              </a:rPr>
              <a:t>https://mentoring.when.org.gr/faq/for-mentors</a:t>
            </a:r>
            <a:endParaRPr>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[3] Η πλατφόρμα mentoring του WHEN, “Συχνές ερωτήσεις για Mentees,” [Online]. Διαθέσιμο: </a:t>
            </a:r>
            <a:r>
              <a:rPr lang="pt-PT" u="sng">
                <a:solidFill>
                  <a:schemeClr val="hlink"/>
                </a:solidFill>
                <a:latin typeface="Calibri"/>
                <a:ea typeface="Calibri"/>
                <a:cs typeface="Calibri"/>
                <a:sym typeface="Calibri"/>
                <a:hlinkClick r:id="rId5"/>
              </a:rPr>
              <a:t>https://mentoring.when.org.gr/faq/for-mentees</a:t>
            </a:r>
            <a:endParaRPr>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[4] WHEN Mentoring Platform, “Mentoring in General – FAQ,” [Online]. Διαθέσιμο: </a:t>
            </a:r>
            <a:r>
              <a:rPr lang="pt-PT" u="sng">
                <a:solidFill>
                  <a:schemeClr val="hlink"/>
                </a:solidFill>
                <a:latin typeface="Calibri"/>
                <a:ea typeface="Calibri"/>
                <a:cs typeface="Calibri"/>
                <a:sym typeface="Calibri"/>
                <a:hlinkClick r:id="rId6"/>
              </a:rPr>
              <a:t>https://mentoring.when.org.gr/faq/mentoring-in-general</a:t>
            </a:r>
            <a:endParaRPr>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[5] University of Cambridge, </a:t>
            </a:r>
            <a:r>
              <a:rPr lang="pt-PT" i="1">
                <a:latin typeface="Calibri"/>
                <a:ea typeface="Calibri"/>
                <a:cs typeface="Calibri"/>
                <a:sym typeface="Calibri"/>
              </a:rPr>
              <a:t>Mentoring Guide 2020 (v3)</a:t>
            </a:r>
            <a:r>
              <a:rPr lang="pt-PT">
                <a:latin typeface="Calibri"/>
                <a:ea typeface="Calibri"/>
                <a:cs typeface="Calibri"/>
                <a:sym typeface="Calibri"/>
              </a:rPr>
              <a:t>. [Online]. Διαθέσιμο: </a:t>
            </a:r>
            <a:r>
              <a:rPr lang="pt-PT" u="sng">
                <a:solidFill>
                  <a:schemeClr val="hlink"/>
                </a:solidFill>
                <a:latin typeface="Calibri"/>
                <a:ea typeface="Calibri"/>
                <a:cs typeface="Calibri"/>
                <a:sym typeface="Calibri"/>
                <a:hlinkClick r:id="rId7"/>
              </a:rPr>
              <a:t>https://www.ppd.admin.cam.ac.uk/files/mentoring_guide_2020_v3.pdf</a:t>
            </a:r>
            <a:endParaRPr>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[6] Guider, “Types of Mentoring,” Guider Blog. [Online]. Διαθέσιμο: </a:t>
            </a:r>
            <a:r>
              <a:rPr lang="pt-PT" u="sng">
                <a:solidFill>
                  <a:schemeClr val="hlink"/>
                </a:solidFill>
                <a:latin typeface="Calibri"/>
                <a:ea typeface="Calibri"/>
                <a:cs typeface="Calibri"/>
                <a:sym typeface="Calibri"/>
                <a:hlinkClick r:id="rId8"/>
              </a:rPr>
              <a:t>https://guider-ai.com/blog/types-of-mentoring/</a:t>
            </a:r>
            <a:endParaRPr>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[7] Together Platform, </a:t>
            </a:r>
            <a:r>
              <a:rPr lang="pt-PT" i="1">
                <a:latin typeface="Calibri"/>
                <a:ea typeface="Calibri"/>
                <a:cs typeface="Calibri"/>
                <a:sym typeface="Calibri"/>
              </a:rPr>
              <a:t>Mentor Handbook</a:t>
            </a:r>
            <a:r>
              <a:rPr lang="pt-PT">
                <a:latin typeface="Calibri"/>
                <a:ea typeface="Calibri"/>
                <a:cs typeface="Calibri"/>
                <a:sym typeface="Calibri"/>
              </a:rPr>
              <a:t>. [Online]. Διαθέσιμο: </a:t>
            </a:r>
            <a:r>
              <a:rPr lang="pt-PT" u="sng">
                <a:solidFill>
                  <a:schemeClr val="hlink"/>
                </a:solidFill>
                <a:latin typeface="Calibri"/>
                <a:ea typeface="Calibri"/>
                <a:cs typeface="Calibri"/>
                <a:sym typeface="Calibri"/>
                <a:hlinkClick r:id="rId9"/>
              </a:rPr>
              <a:t>https://www.togetherplatform.com/handbook/mentor</a:t>
            </a:r>
            <a:endParaRPr>
              <a:latin typeface="Calibri"/>
              <a:ea typeface="Calibri"/>
              <a:cs typeface="Calibri"/>
              <a:sym typeface="Calibri"/>
            </a:endParaRPr>
          </a:p>
          <a:p>
            <a:pPr marL="342900" lvl="0" indent="-215900" algn="l" rtl="0">
              <a:lnSpc>
                <a:spcPct val="90000"/>
              </a:lnSpc>
              <a:spcBef>
                <a:spcPts val="0"/>
              </a:spcBef>
              <a:spcAft>
                <a:spcPts val="0"/>
              </a:spcAft>
              <a:buSzPts val="2000"/>
              <a:buNone/>
            </a:pPr>
            <a:endParaRPr/>
          </a:p>
          <a:p>
            <a:pPr marL="342900" lvl="0" indent="-215900" algn="l" rtl="0">
              <a:lnSpc>
                <a:spcPct val="90000"/>
              </a:lnSpc>
              <a:spcBef>
                <a:spcPts val="0"/>
              </a:spcBef>
              <a:spcAft>
                <a:spcPts val="0"/>
              </a:spcAft>
              <a:buSzPts val="2000"/>
              <a:buNone/>
            </a:pP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73"/>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p>
            <a:pPr marL="228600" lvl="0" indent="0" algn="l" rtl="0">
              <a:lnSpc>
                <a:spcPct val="90000"/>
              </a:lnSpc>
              <a:spcBef>
                <a:spcPts val="1000"/>
              </a:spcBef>
              <a:spcAft>
                <a:spcPts val="0"/>
              </a:spcAft>
              <a:buSzPts val="2000"/>
              <a:buNone/>
            </a:pPr>
            <a:r>
              <a:rPr lang="pt-PT">
                <a:latin typeface="Calibri"/>
                <a:ea typeface="Calibri"/>
                <a:cs typeface="Calibri"/>
                <a:sym typeface="Calibri"/>
              </a:rPr>
              <a:t>[8] Stockton, </a:t>
            </a:r>
            <a:r>
              <a:rPr lang="pt-PT" i="1">
                <a:solidFill>
                  <a:srgbClr val="000000"/>
                </a:solidFill>
                <a:latin typeface="Calibri"/>
                <a:ea typeface="Calibri"/>
                <a:cs typeface="Calibri"/>
                <a:sym typeface="Calibri"/>
              </a:rPr>
              <a:t>SOLER</a:t>
            </a:r>
            <a:r>
              <a:rPr lang="pt-PT" sz="2000" b="0" i="1" u="none" strike="noStrike">
                <a:solidFill>
                  <a:srgbClr val="000000"/>
                </a:solidFill>
                <a:latin typeface="Calibri"/>
                <a:ea typeface="Calibri"/>
                <a:cs typeface="Calibri"/>
                <a:sym typeface="Calibri"/>
              </a:rPr>
              <a:t> Model (Egan</a:t>
            </a:r>
            <a:r>
              <a:rPr lang="pt-PT" i="1">
                <a:solidFill>
                  <a:srgbClr val="000000"/>
                </a:solidFill>
                <a:latin typeface="Calibri"/>
                <a:ea typeface="Calibri"/>
                <a:cs typeface="Calibri"/>
                <a:sym typeface="Calibri"/>
              </a:rPr>
              <a:t>)</a:t>
            </a:r>
            <a:r>
              <a:rPr lang="pt-PT">
                <a:solidFill>
                  <a:srgbClr val="000000"/>
                </a:solidFill>
                <a:latin typeface="Calibri"/>
                <a:ea typeface="Calibri"/>
                <a:cs typeface="Calibri"/>
                <a:sym typeface="Calibri"/>
              </a:rPr>
              <a:t>. [Online]. </a:t>
            </a:r>
            <a:r>
              <a:rPr lang="pt-PT">
                <a:latin typeface="Calibri"/>
                <a:ea typeface="Calibri"/>
                <a:cs typeface="Calibri"/>
                <a:sym typeface="Calibri"/>
              </a:rPr>
              <a:t>Διαθέσιμο</a:t>
            </a:r>
            <a:r>
              <a:rPr lang="pt-PT">
                <a:solidFill>
                  <a:srgbClr val="000000"/>
                </a:solidFill>
                <a:latin typeface="Calibri"/>
                <a:ea typeface="Calibri"/>
                <a:cs typeface="Calibri"/>
                <a:sym typeface="Calibri"/>
              </a:rPr>
              <a:t>:</a:t>
            </a:r>
            <a:r>
              <a:rPr lang="pt-PT" sz="2000" b="0" i="0" u="none" strike="noStrike">
                <a:solidFill>
                  <a:srgbClr val="000000"/>
                </a:solidFill>
                <a:latin typeface="Calibri"/>
                <a:ea typeface="Calibri"/>
                <a:cs typeface="Calibri"/>
                <a:sym typeface="Calibri"/>
              </a:rPr>
              <a:t> </a:t>
            </a:r>
            <a:r>
              <a:rPr lang="pt-PT" u="sng">
                <a:solidFill>
                  <a:srgbClr val="00000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https://www.stockton.ac.uk/media/3545/the-soler-model-script.pdf</a:t>
            </a:r>
            <a:endParaRPr>
              <a:solidFill>
                <a:srgbClr val="000000"/>
              </a:solidFill>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[9] The Colin James Method, "What is R</a:t>
            </a:r>
            <a:r>
              <a:rPr lang="pt-PT">
                <a:solidFill>
                  <a:srgbClr val="000000"/>
                </a:solidFill>
                <a:latin typeface="Calibri"/>
                <a:ea typeface="Calibri"/>
                <a:cs typeface="Calibri"/>
                <a:sym typeface="Calibri"/>
              </a:rPr>
              <a:t>eflective</a:t>
            </a:r>
            <a:r>
              <a:rPr lang="pt-PT" sz="2000" b="0" i="0" u="none" strike="noStrike">
                <a:solidFill>
                  <a:srgbClr val="000000"/>
                </a:solidFill>
                <a:latin typeface="Calibri"/>
                <a:ea typeface="Calibri"/>
                <a:cs typeface="Calibri"/>
                <a:sym typeface="Calibri"/>
              </a:rPr>
              <a:t> Listening</a:t>
            </a:r>
            <a:r>
              <a:rPr lang="pt-PT">
                <a:solidFill>
                  <a:srgbClr val="000000"/>
                </a:solidFill>
                <a:latin typeface="Calibri"/>
                <a:ea typeface="Calibri"/>
                <a:cs typeface="Calibri"/>
                <a:sym typeface="Calibri"/>
              </a:rPr>
              <a:t>? A definitive Guide," [Online]. </a:t>
            </a:r>
            <a:r>
              <a:rPr lang="pt-PT">
                <a:latin typeface="Calibri"/>
                <a:ea typeface="Calibri"/>
                <a:cs typeface="Calibri"/>
                <a:sym typeface="Calibri"/>
              </a:rPr>
              <a:t>Διαθέσιμο</a:t>
            </a:r>
            <a:r>
              <a:rPr lang="pt-PT">
                <a:solidFill>
                  <a:srgbClr val="000000"/>
                </a:solidFill>
                <a:latin typeface="Calibri"/>
                <a:ea typeface="Calibri"/>
                <a:cs typeface="Calibri"/>
                <a:sym typeface="Calibri"/>
              </a:rPr>
              <a:t>:</a:t>
            </a:r>
            <a:r>
              <a:rPr lang="pt-PT" sz="2000" b="0" i="0" u="none" strike="noStrike">
                <a:solidFill>
                  <a:srgbClr val="000000"/>
                </a:solidFill>
                <a:latin typeface="Calibri"/>
                <a:ea typeface="Calibri"/>
                <a:cs typeface="Calibri"/>
                <a:sym typeface="Calibri"/>
              </a:rPr>
              <a:t> </a:t>
            </a:r>
            <a:r>
              <a:rPr lang="pt-PT" u="sng">
                <a:solidFill>
                  <a:srgbClr val="00000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https://colinjamesmethod.com/what-is-reflective-listening/</a:t>
            </a:r>
            <a:endParaRPr sz="2000" b="0" i="0" u="none" strike="noStrike">
              <a:solidFill>
                <a:srgbClr val="000000"/>
              </a:solidFill>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[10] Untools, "</a:t>
            </a:r>
            <a:r>
              <a:rPr lang="pt-PT">
                <a:solidFill>
                  <a:srgbClr val="000000"/>
                </a:solidFill>
                <a:latin typeface="Calibri"/>
                <a:ea typeface="Calibri"/>
                <a:cs typeface="Calibri"/>
                <a:sym typeface="Calibri"/>
              </a:rPr>
              <a:t>Ladder of Inference,"</a:t>
            </a:r>
            <a:r>
              <a:rPr lang="pt-PT">
                <a:latin typeface="Calibri"/>
                <a:ea typeface="Calibri"/>
                <a:cs typeface="Calibri"/>
                <a:sym typeface="Calibri"/>
              </a:rPr>
              <a:t> </a:t>
            </a:r>
            <a:r>
              <a:rPr lang="pt-PT">
                <a:solidFill>
                  <a:srgbClr val="000000"/>
                </a:solidFill>
                <a:latin typeface="Calibri"/>
                <a:ea typeface="Calibri"/>
                <a:cs typeface="Calibri"/>
                <a:sym typeface="Calibri"/>
              </a:rPr>
              <a:t>[Online].</a:t>
            </a:r>
            <a:r>
              <a:rPr lang="pt-PT">
                <a:latin typeface="Calibri"/>
                <a:ea typeface="Calibri"/>
                <a:cs typeface="Calibri"/>
                <a:sym typeface="Calibri"/>
              </a:rPr>
              <a:t>Διαθέσιμο</a:t>
            </a:r>
            <a:r>
              <a:rPr lang="pt-PT" sz="2000" b="0" i="0" u="none" strike="noStrike">
                <a:solidFill>
                  <a:srgbClr val="000000"/>
                </a:solidFill>
                <a:latin typeface="Calibri"/>
                <a:ea typeface="Calibri"/>
                <a:cs typeface="Calibri"/>
                <a:sym typeface="Calibri"/>
              </a:rPr>
              <a:t>: </a:t>
            </a:r>
            <a:r>
              <a:rPr lang="pt-PT" u="sng">
                <a:solidFill>
                  <a:srgbClr val="000000"/>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https://untools.co/ladder-of-inference/</a:t>
            </a:r>
            <a:endParaRPr sz="2000" b="0" i="0" u="none" strike="noStrike">
              <a:solidFill>
                <a:srgbClr val="000000"/>
              </a:solidFill>
              <a:latin typeface="Calibri"/>
              <a:ea typeface="Calibri"/>
              <a:cs typeface="Calibri"/>
              <a:sym typeface="Calibri"/>
            </a:endParaRPr>
          </a:p>
          <a:p>
            <a:pPr marL="228600" lvl="0" indent="0" algn="l" rtl="0">
              <a:lnSpc>
                <a:spcPct val="90000"/>
              </a:lnSpc>
              <a:spcBef>
                <a:spcPts val="1300"/>
              </a:spcBef>
              <a:spcAft>
                <a:spcPts val="0"/>
              </a:spcAft>
              <a:buSzPts val="2000"/>
              <a:buNone/>
            </a:pPr>
            <a:r>
              <a:rPr lang="pt-PT">
                <a:latin typeface="Calibri"/>
                <a:ea typeface="Calibri"/>
                <a:cs typeface="Calibri"/>
                <a:sym typeface="Calibri"/>
              </a:rPr>
              <a:t>[11] Mindtools, "The GROW Model of Coaching and Mentoring," </a:t>
            </a:r>
            <a:r>
              <a:rPr lang="pt-PT">
                <a:solidFill>
                  <a:srgbClr val="000000"/>
                </a:solidFill>
                <a:latin typeface="Calibri"/>
                <a:ea typeface="Calibri"/>
                <a:cs typeface="Calibri"/>
                <a:sym typeface="Calibri"/>
              </a:rPr>
              <a:t>[Online]. </a:t>
            </a:r>
            <a:r>
              <a:rPr lang="pt-PT">
                <a:latin typeface="Calibri"/>
                <a:ea typeface="Calibri"/>
                <a:cs typeface="Calibri"/>
                <a:sym typeface="Calibri"/>
              </a:rPr>
              <a:t>Διαθέσιμο</a:t>
            </a:r>
            <a:r>
              <a:rPr lang="pt-PT">
                <a:solidFill>
                  <a:srgbClr val="000000"/>
                </a:solidFill>
                <a:latin typeface="Calibri"/>
                <a:ea typeface="Calibri"/>
                <a:cs typeface="Calibri"/>
                <a:sym typeface="Calibri"/>
              </a:rPr>
              <a:t>: </a:t>
            </a:r>
            <a:r>
              <a:rPr lang="pt-PT" u="sng">
                <a:solidFill>
                  <a:srgbClr val="000000"/>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https://www.mindtools.com/an0fzpz/the-grow-model-of-coaching-and-mentoring</a:t>
            </a:r>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[12] PositivePsychology, "What is Appreciative Inquiry?,"  </a:t>
            </a:r>
            <a:r>
              <a:rPr lang="pt-PT">
                <a:solidFill>
                  <a:srgbClr val="000000"/>
                </a:solidFill>
                <a:latin typeface="Calibri"/>
                <a:ea typeface="Calibri"/>
                <a:cs typeface="Calibri"/>
                <a:sym typeface="Calibri"/>
              </a:rPr>
              <a:t>[Online]. </a:t>
            </a:r>
            <a:r>
              <a:rPr lang="pt-PT">
                <a:latin typeface="Calibri"/>
                <a:ea typeface="Calibri"/>
                <a:cs typeface="Calibri"/>
                <a:sym typeface="Calibri"/>
              </a:rPr>
              <a:t>Διαθέσιμο</a:t>
            </a:r>
            <a:r>
              <a:rPr lang="pt-PT">
                <a:solidFill>
                  <a:srgbClr val="000000"/>
                </a:solidFill>
                <a:latin typeface="Calibri"/>
                <a:ea typeface="Calibri"/>
                <a:cs typeface="Calibri"/>
                <a:sym typeface="Calibri"/>
              </a:rPr>
              <a:t>: </a:t>
            </a:r>
            <a:r>
              <a:rPr lang="pt-PT" u="sng">
                <a:solidFill>
                  <a:srgbClr val="000000"/>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https://positivepsychology.com/appreciative-inquiry</a:t>
            </a:r>
            <a:endParaRPr>
              <a:solidFill>
                <a:srgbClr val="000000"/>
              </a:solidFill>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solidFill>
                  <a:srgbClr val="000000"/>
                </a:solidFill>
                <a:latin typeface="Calibri"/>
                <a:ea typeface="Calibri"/>
                <a:cs typeface="Calibri"/>
                <a:sym typeface="Calibri"/>
              </a:rPr>
              <a:t> </a:t>
            </a:r>
            <a:r>
              <a:rPr lang="pt-PT">
                <a:latin typeface="Calibri"/>
                <a:ea typeface="Calibri"/>
                <a:cs typeface="Calibri"/>
                <a:sym typeface="Calibri"/>
              </a:rPr>
              <a:t>[13] Mentorink, "Gallup Clifton Strengths," </a:t>
            </a:r>
            <a:r>
              <a:rPr lang="pt-PT">
                <a:solidFill>
                  <a:srgbClr val="000000"/>
                </a:solidFill>
                <a:latin typeface="Calibri"/>
                <a:ea typeface="Calibri"/>
                <a:cs typeface="Calibri"/>
                <a:sym typeface="Calibri"/>
              </a:rPr>
              <a:t>[Online]. </a:t>
            </a:r>
            <a:r>
              <a:rPr lang="pt-PT">
                <a:latin typeface="Calibri"/>
                <a:ea typeface="Calibri"/>
                <a:cs typeface="Calibri"/>
                <a:sym typeface="Calibri"/>
              </a:rPr>
              <a:t>Διαθέσιμο</a:t>
            </a:r>
            <a:r>
              <a:rPr lang="pt-PT">
                <a:solidFill>
                  <a:srgbClr val="000000"/>
                </a:solidFill>
                <a:latin typeface="Calibri"/>
                <a:ea typeface="Calibri"/>
                <a:cs typeface="Calibri"/>
                <a:sym typeface="Calibri"/>
              </a:rPr>
              <a:t>: </a:t>
            </a:r>
            <a:r>
              <a:rPr lang="pt-PT" u="sng">
                <a:solidFill>
                  <a:srgbClr val="000000"/>
                </a:solidFill>
                <a:latin typeface="Calibri"/>
                <a:ea typeface="Calibri"/>
                <a:cs typeface="Calibri"/>
                <a:sym typeface="Calibri"/>
                <a:hlinkClick r:id="rId8">
                  <a:extLst>
                    <a:ext uri="{A12FA001-AC4F-418D-AE19-62706E023703}">
                      <ahyp:hlinkClr xmlns:ahyp="http://schemas.microsoft.com/office/drawing/2018/hyperlinkcolor" val="tx"/>
                    </a:ext>
                  </a:extLst>
                </a:hlinkClick>
              </a:rPr>
              <a:t>https://www.mentorink.com/blog/gallup-clifton-strengths-strengthsfinder-a-complete-guide/#:~:text=Improved%20Career%20and%20Personal%20Development%20By%20aligning</a:t>
            </a:r>
            <a:r>
              <a:rPr lang="pt-PT" sz="2000" i="0" u="sng" strike="noStrike">
                <a:solidFill>
                  <a:srgbClr val="000000"/>
                </a:solidFill>
                <a:latin typeface="Calibri"/>
                <a:ea typeface="Calibri"/>
                <a:cs typeface="Calibri"/>
                <a:sym typeface="Calibri"/>
                <a:hlinkClick r:id="rId8">
                  <a:extLst>
                    <a:ext uri="{A12FA001-AC4F-418D-AE19-62706E023703}">
                      <ahyp:hlinkClr xmlns:ahyp="http://schemas.microsoft.com/office/drawing/2018/hyperlinkcolor" val="tx"/>
                    </a:ext>
                  </a:extLst>
                </a:hlinkClick>
              </a:rPr>
              <a:t>,</a:t>
            </a:r>
            <a:r>
              <a:rPr lang="pt-PT" u="sng">
                <a:solidFill>
                  <a:srgbClr val="000000"/>
                </a:solidFill>
                <a:latin typeface="Calibri"/>
                <a:ea typeface="Calibri"/>
                <a:cs typeface="Calibri"/>
                <a:sym typeface="Calibri"/>
                <a:hlinkClick r:id="rId8">
                  <a:extLst>
                    <a:ext uri="{A12FA001-AC4F-418D-AE19-62706E023703}">
                      <ahyp:hlinkClr xmlns:ahyp="http://schemas.microsoft.com/office/drawing/2018/hyperlinkcolor" val="tx"/>
                    </a:ext>
                  </a:extLst>
                </a:hlinkClick>
              </a:rPr>
              <a:t>more%20effective%20for%20long%2Dterm%20growth%20and%20happiness</a:t>
            </a:r>
            <a:r>
              <a:rPr lang="pt-PT">
                <a:solidFill>
                  <a:srgbClr val="000000"/>
                </a:solidFill>
                <a:latin typeface="Calibri"/>
                <a:ea typeface="Calibri"/>
                <a:cs typeface="Calibri"/>
                <a:sym typeface="Calibri"/>
              </a:rPr>
              <a:t>.</a:t>
            </a:r>
            <a:endParaRPr sz="2000" b="0" i="0" u="none" strike="noStrike">
              <a:solidFill>
                <a:srgbClr val="000000"/>
              </a:solidFill>
              <a:latin typeface="Calibri"/>
              <a:ea typeface="Calibri"/>
              <a:cs typeface="Calibri"/>
              <a:sym typeface="Calibri"/>
            </a:endParaRPr>
          </a:p>
          <a:p>
            <a:pPr marL="228600" lvl="0" indent="0" algn="l" rtl="0">
              <a:lnSpc>
                <a:spcPct val="90000"/>
              </a:lnSpc>
              <a:spcBef>
                <a:spcPts val="1000"/>
              </a:spcBef>
              <a:spcAft>
                <a:spcPts val="0"/>
              </a:spcAft>
              <a:buSzPts val="2000"/>
              <a:buNone/>
            </a:pPr>
            <a:endParaRPr>
              <a:solidFill>
                <a:srgbClr val="000000"/>
              </a:solidFill>
            </a:endParaRPr>
          </a:p>
          <a:p>
            <a:pPr marL="457200" marR="0" lvl="0" indent="-228600" algn="l" rtl="0">
              <a:lnSpc>
                <a:spcPct val="90000"/>
              </a:lnSpc>
              <a:spcBef>
                <a:spcPts val="1000"/>
              </a:spcBef>
              <a:spcAft>
                <a:spcPts val="0"/>
              </a:spcAft>
              <a:buClr>
                <a:srgbClr val="222240"/>
              </a:buClr>
              <a:buSzPts val="2000"/>
              <a:buFont typeface="Arial"/>
              <a:buNone/>
            </a:pPr>
            <a:endParaRPr/>
          </a:p>
        </p:txBody>
      </p:sp>
      <p:sp>
        <p:nvSpPr>
          <p:cNvPr id="620" name="Google Shape;620;p73"/>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E64424"/>
              </a:buClr>
              <a:buSzPts val="3200"/>
              <a:buFont typeface="Arial"/>
              <a:buNone/>
            </a:pPr>
            <a:r>
              <a:rPr lang="pt-PT">
                <a:latin typeface="Calibri"/>
                <a:ea typeface="Calibri"/>
                <a:cs typeface="Calibri"/>
                <a:sym typeface="Calibri"/>
              </a:rPr>
              <a:t>Αναφορές</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74"/>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p>
            <a:pPr marL="228600" lvl="0" indent="0" algn="l" rtl="0">
              <a:lnSpc>
                <a:spcPct val="90000"/>
              </a:lnSpc>
              <a:spcBef>
                <a:spcPts val="1000"/>
              </a:spcBef>
              <a:spcAft>
                <a:spcPts val="0"/>
              </a:spcAft>
              <a:buSzPts val="2000"/>
              <a:buNone/>
            </a:pPr>
            <a:r>
              <a:rPr lang="pt-PT">
                <a:latin typeface="Calibri"/>
                <a:ea typeface="Calibri"/>
                <a:cs typeface="Calibri"/>
                <a:sym typeface="Calibri"/>
              </a:rPr>
              <a:t>[14] Indeed, "How to use the STAR interview method," </a:t>
            </a:r>
            <a:r>
              <a:rPr lang="pt-PT">
                <a:solidFill>
                  <a:srgbClr val="000000"/>
                </a:solidFill>
                <a:latin typeface="Calibri"/>
                <a:ea typeface="Calibri"/>
                <a:cs typeface="Calibri"/>
                <a:sym typeface="Calibri"/>
              </a:rPr>
              <a:t>[Online]. </a:t>
            </a:r>
            <a:r>
              <a:rPr lang="pt-PT">
                <a:latin typeface="Calibri"/>
                <a:ea typeface="Calibri"/>
                <a:cs typeface="Calibri"/>
                <a:sym typeface="Calibri"/>
              </a:rPr>
              <a:t>Διαθέσιμο</a:t>
            </a:r>
            <a:r>
              <a:rPr lang="pt-PT">
                <a:solidFill>
                  <a:srgbClr val="000000"/>
                </a:solidFill>
                <a:latin typeface="Calibri"/>
                <a:ea typeface="Calibri"/>
                <a:cs typeface="Calibri"/>
                <a:sym typeface="Calibri"/>
              </a:rPr>
              <a:t>: </a:t>
            </a:r>
            <a:r>
              <a:rPr lang="pt-PT" u="sng">
                <a:solidFill>
                  <a:schemeClr val="hlink"/>
                </a:solidFill>
                <a:latin typeface="Calibri"/>
                <a:ea typeface="Calibri"/>
                <a:cs typeface="Calibri"/>
                <a:sym typeface="Calibri"/>
                <a:hlinkClick r:id="rId3"/>
              </a:rPr>
              <a:t>https://ca.indeed.com/career-advice/interviewing/star-interview-method</a:t>
            </a:r>
            <a:endParaRPr>
              <a:solidFill>
                <a:srgbClr val="000000"/>
              </a:solidFill>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[15] Medium, "3 Storytelling Frameworks," </a:t>
            </a:r>
            <a:r>
              <a:rPr lang="pt-PT">
                <a:solidFill>
                  <a:srgbClr val="000000"/>
                </a:solidFill>
                <a:latin typeface="Calibri"/>
                <a:ea typeface="Calibri"/>
                <a:cs typeface="Calibri"/>
                <a:sym typeface="Calibri"/>
              </a:rPr>
              <a:t>[Online]. </a:t>
            </a:r>
            <a:r>
              <a:rPr lang="pt-PT">
                <a:latin typeface="Calibri"/>
                <a:ea typeface="Calibri"/>
                <a:cs typeface="Calibri"/>
                <a:sym typeface="Calibri"/>
              </a:rPr>
              <a:t>Διαθέσιμο</a:t>
            </a:r>
            <a:r>
              <a:rPr lang="pt-PT">
                <a:solidFill>
                  <a:srgbClr val="000000"/>
                </a:solidFill>
                <a:latin typeface="Calibri"/>
                <a:ea typeface="Calibri"/>
                <a:cs typeface="Calibri"/>
                <a:sym typeface="Calibri"/>
              </a:rPr>
              <a:t>: </a:t>
            </a:r>
            <a:r>
              <a:rPr lang="pt-PT" u="sng">
                <a:solidFill>
                  <a:srgbClr val="00000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https://writingcooperative.com/3-storytelling-frameworks-i-am-using-to-transform-my-content-writing-8433c83ce87e</a:t>
            </a:r>
            <a:endParaRPr>
              <a:solidFill>
                <a:srgbClr val="000000"/>
              </a:solidFill>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[16] Nordic Coach and NLP Academy, "The Power of Methaphors in Coaching,"  </a:t>
            </a:r>
            <a:r>
              <a:rPr lang="pt-PT">
                <a:solidFill>
                  <a:srgbClr val="000000"/>
                </a:solidFill>
                <a:latin typeface="Calibri"/>
                <a:ea typeface="Calibri"/>
                <a:cs typeface="Calibri"/>
                <a:sym typeface="Calibri"/>
              </a:rPr>
              <a:t>[Online]. </a:t>
            </a:r>
            <a:r>
              <a:rPr lang="pt-PT">
                <a:latin typeface="Calibri"/>
                <a:ea typeface="Calibri"/>
                <a:cs typeface="Calibri"/>
                <a:sym typeface="Calibri"/>
              </a:rPr>
              <a:t>Διαθέσιμο</a:t>
            </a:r>
            <a:r>
              <a:rPr lang="pt-PT">
                <a:solidFill>
                  <a:srgbClr val="000000"/>
                </a:solidFill>
                <a:latin typeface="Calibri"/>
                <a:ea typeface="Calibri"/>
                <a:cs typeface="Calibri"/>
                <a:sym typeface="Calibri"/>
              </a:rPr>
              <a:t>: </a:t>
            </a:r>
            <a:r>
              <a:rPr lang="pt-PT" u="sng">
                <a:solidFill>
                  <a:srgbClr val="000000"/>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https://nordicnlp.com/2025/02/27/the-power-of-metaphors-in-coaching/</a:t>
            </a:r>
            <a:endParaRPr b="0" i="0" u="sng" strike="noStrike">
              <a:solidFill>
                <a:srgbClr val="000000"/>
              </a:solidFill>
              <a:latin typeface="Calibri"/>
              <a:ea typeface="Calibri"/>
              <a:cs typeface="Calibri"/>
              <a:sym typeface="Calibri"/>
              <a:hlinkClick r:id="rId5">
                <a:extLst>
                  <a:ext uri="{A12FA001-AC4F-418D-AE19-62706E023703}">
                    <ahyp:hlinkClr xmlns:ahyp="http://schemas.microsoft.com/office/drawing/2018/hyperlinkcolor" val="tx"/>
                  </a:ext>
                </a:extLst>
              </a:hlinkClick>
            </a:endParaRPr>
          </a:p>
          <a:p>
            <a:pPr marL="228600" lvl="0" indent="0" algn="l" rtl="0">
              <a:lnSpc>
                <a:spcPct val="90000"/>
              </a:lnSpc>
              <a:spcBef>
                <a:spcPts val="1300"/>
              </a:spcBef>
              <a:spcAft>
                <a:spcPts val="0"/>
              </a:spcAft>
              <a:buSzPts val="2000"/>
              <a:buNone/>
            </a:pPr>
            <a:r>
              <a:rPr lang="pt-PT">
                <a:latin typeface="Calibri"/>
                <a:ea typeface="Calibri"/>
                <a:cs typeface="Calibri"/>
                <a:sym typeface="Calibri"/>
              </a:rPr>
              <a:t>[17] Center for Creative Leadership, "Use Situation-Behaviour-Impact (SBI)™ to understand intent," </a:t>
            </a:r>
            <a:r>
              <a:rPr lang="pt-PT">
                <a:solidFill>
                  <a:srgbClr val="000000"/>
                </a:solidFill>
                <a:latin typeface="Calibri"/>
                <a:ea typeface="Calibri"/>
                <a:cs typeface="Calibri"/>
                <a:sym typeface="Calibri"/>
              </a:rPr>
              <a:t>[Online]. </a:t>
            </a:r>
            <a:r>
              <a:rPr lang="pt-PT">
                <a:latin typeface="Calibri"/>
                <a:ea typeface="Calibri"/>
                <a:cs typeface="Calibri"/>
                <a:sym typeface="Calibri"/>
              </a:rPr>
              <a:t>Διαθέσιμο</a:t>
            </a:r>
            <a:r>
              <a:rPr lang="pt-PT">
                <a:solidFill>
                  <a:srgbClr val="000000"/>
                </a:solidFill>
                <a:latin typeface="Calibri"/>
                <a:ea typeface="Calibri"/>
                <a:cs typeface="Calibri"/>
                <a:sym typeface="Calibri"/>
              </a:rPr>
              <a:t>: </a:t>
            </a:r>
            <a:r>
              <a:rPr lang="pt-PT" u="sng">
                <a:solidFill>
                  <a:srgbClr val="000000"/>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https://www.ccl.org/articles/leading-effectively-articles/closing-the-gap-between-intent-vs-impact-sbii/</a:t>
            </a:r>
            <a:endParaRPr>
              <a:solidFill>
                <a:srgbClr val="000000"/>
              </a:solidFill>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[18] </a:t>
            </a:r>
            <a:r>
              <a:rPr lang="pt-PT">
                <a:solidFill>
                  <a:srgbClr val="000000"/>
                </a:solidFill>
                <a:latin typeface="Calibri"/>
                <a:ea typeface="Calibri"/>
                <a:cs typeface="Calibri"/>
                <a:sym typeface="Calibri"/>
              </a:rPr>
              <a:t>Marshall Goldsmith</a:t>
            </a:r>
            <a:r>
              <a:rPr lang="pt-PT">
                <a:latin typeface="Calibri"/>
                <a:ea typeface="Calibri"/>
                <a:cs typeface="Calibri"/>
                <a:sym typeface="Calibri"/>
              </a:rPr>
              <a:t>, "Feedforward | No1 Approach To Seeking Ideas For Improvement," </a:t>
            </a:r>
            <a:r>
              <a:rPr lang="pt-PT">
                <a:solidFill>
                  <a:srgbClr val="000000"/>
                </a:solidFill>
                <a:latin typeface="Calibri"/>
                <a:ea typeface="Calibri"/>
                <a:cs typeface="Calibri"/>
                <a:sym typeface="Calibri"/>
              </a:rPr>
              <a:t>[Online]. </a:t>
            </a:r>
            <a:r>
              <a:rPr lang="pt-PT">
                <a:latin typeface="Calibri"/>
                <a:ea typeface="Calibri"/>
                <a:cs typeface="Calibri"/>
                <a:sym typeface="Calibri"/>
              </a:rPr>
              <a:t>Διαθέσιμο</a:t>
            </a:r>
            <a:r>
              <a:rPr lang="pt-PT">
                <a:solidFill>
                  <a:srgbClr val="000000"/>
                </a:solidFill>
                <a:latin typeface="Calibri"/>
                <a:ea typeface="Calibri"/>
                <a:cs typeface="Calibri"/>
                <a:sym typeface="Calibri"/>
              </a:rPr>
              <a:t>: </a:t>
            </a:r>
            <a:r>
              <a:rPr lang="pt-PT" u="sng">
                <a:solidFill>
                  <a:srgbClr val="000000"/>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https://www.nlp-techniques.org/what-is-nlp/nlp-planning/nlp-feedforward/</a:t>
            </a:r>
            <a:endParaRPr>
              <a:solidFill>
                <a:srgbClr val="000000"/>
              </a:solidFill>
              <a:latin typeface="Calibri"/>
              <a:ea typeface="Calibri"/>
              <a:cs typeface="Calibri"/>
              <a:sym typeface="Calibri"/>
            </a:endParaRPr>
          </a:p>
        </p:txBody>
      </p:sp>
      <p:sp>
        <p:nvSpPr>
          <p:cNvPr id="626" name="Google Shape;626;p74"/>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E64424"/>
              </a:buClr>
              <a:buSzPts val="3200"/>
              <a:buFont typeface="Arial"/>
              <a:buNone/>
            </a:pPr>
            <a:r>
              <a:rPr lang="pt-PT">
                <a:latin typeface="Calibri"/>
                <a:ea typeface="Calibri"/>
                <a:cs typeface="Calibri"/>
                <a:sym typeface="Calibri"/>
              </a:rPr>
              <a:t>Αναφορές</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sp>
        <p:nvSpPr>
          <p:cNvPr id="631" name="Google Shape;631;p75"/>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p>
            <a:pPr marL="228600" lvl="0" indent="0" algn="l" rtl="0">
              <a:lnSpc>
                <a:spcPct val="90000"/>
              </a:lnSpc>
              <a:spcBef>
                <a:spcPts val="1000"/>
              </a:spcBef>
              <a:spcAft>
                <a:spcPts val="0"/>
              </a:spcAft>
              <a:buSzPts val="2000"/>
              <a:buNone/>
            </a:pPr>
            <a:r>
              <a:rPr lang="pt-PT">
                <a:latin typeface="Calibri"/>
                <a:ea typeface="Calibri"/>
                <a:cs typeface="Calibri"/>
                <a:sym typeface="Calibri"/>
              </a:rPr>
              <a:t>[19] Bramlett Partners, "Radical Candor (Care Personally + Challenge Directly)," </a:t>
            </a:r>
            <a:r>
              <a:rPr lang="pt-PT">
                <a:solidFill>
                  <a:srgbClr val="000000"/>
                </a:solidFill>
                <a:latin typeface="Calibri"/>
                <a:ea typeface="Calibri"/>
                <a:cs typeface="Calibri"/>
                <a:sym typeface="Calibri"/>
              </a:rPr>
              <a:t>[Online]. </a:t>
            </a:r>
            <a:r>
              <a:rPr lang="pt-PT">
                <a:latin typeface="Calibri"/>
                <a:ea typeface="Calibri"/>
                <a:cs typeface="Calibri"/>
                <a:sym typeface="Calibri"/>
              </a:rPr>
              <a:t>Διαθέσιμο</a:t>
            </a:r>
            <a:r>
              <a:rPr lang="pt-PT">
                <a:solidFill>
                  <a:srgbClr val="000000"/>
                </a:solidFill>
                <a:latin typeface="Calibri"/>
                <a:ea typeface="Calibri"/>
                <a:cs typeface="Calibri"/>
                <a:sym typeface="Calibri"/>
              </a:rPr>
              <a:t>: </a:t>
            </a:r>
            <a:r>
              <a:rPr lang="pt-PT" u="sng">
                <a:solidFill>
                  <a:srgbClr val="00000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https://bramlettpartners.com/blog/radical-candor-care-personally-challenge-directly</a:t>
            </a:r>
            <a:endParaRPr>
              <a:latin typeface="Calibri"/>
              <a:ea typeface="Calibri"/>
              <a:cs typeface="Calibri"/>
              <a:sym typeface="Calibri"/>
            </a:endParaRPr>
          </a:p>
          <a:p>
            <a:pPr marL="228600" lvl="0" indent="0" algn="l" rtl="0">
              <a:lnSpc>
                <a:spcPct val="90000"/>
              </a:lnSpc>
              <a:spcBef>
                <a:spcPts val="1000"/>
              </a:spcBef>
              <a:spcAft>
                <a:spcPts val="0"/>
              </a:spcAft>
              <a:buSzPts val="2000"/>
              <a:buNone/>
            </a:pPr>
            <a:r>
              <a:rPr lang="pt-PT">
                <a:latin typeface="Calibri"/>
                <a:ea typeface="Calibri"/>
                <a:cs typeface="Calibri"/>
                <a:sym typeface="Calibri"/>
              </a:rPr>
              <a:t>[20] TSW Training, "Daniel Goleman’s Emotional Intelligence in Leadership," </a:t>
            </a:r>
            <a:r>
              <a:rPr lang="pt-PT">
                <a:solidFill>
                  <a:srgbClr val="000000"/>
                </a:solidFill>
                <a:latin typeface="Calibri"/>
                <a:ea typeface="Calibri"/>
                <a:cs typeface="Calibri"/>
                <a:sym typeface="Calibri"/>
              </a:rPr>
              <a:t>[Online]. </a:t>
            </a:r>
            <a:r>
              <a:rPr lang="pt-PT">
                <a:latin typeface="Calibri"/>
                <a:ea typeface="Calibri"/>
                <a:cs typeface="Calibri"/>
                <a:sym typeface="Calibri"/>
              </a:rPr>
              <a:t>Διαθέσιμο</a:t>
            </a:r>
            <a:r>
              <a:rPr lang="pt-PT">
                <a:solidFill>
                  <a:srgbClr val="000000"/>
                </a:solidFill>
                <a:latin typeface="Calibri"/>
                <a:ea typeface="Calibri"/>
                <a:cs typeface="Calibri"/>
                <a:sym typeface="Calibri"/>
              </a:rPr>
              <a:t>: </a:t>
            </a:r>
            <a:r>
              <a:rPr lang="pt-PT" u="sng">
                <a:solidFill>
                  <a:srgbClr val="00000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https://www.tsw.co.uk/blog/leadership-and-management/daniel-goleman-emotional-intelligence/</a:t>
            </a:r>
            <a:endParaRPr u="sng">
              <a:solidFill>
                <a:srgbClr val="0563C1"/>
              </a:solidFill>
              <a:latin typeface="Calibri"/>
              <a:ea typeface="Calibri"/>
              <a:cs typeface="Calibri"/>
              <a:sym typeface="Calibri"/>
            </a:endParaRPr>
          </a:p>
          <a:p>
            <a:pPr marL="228600" lvl="0" indent="0" algn="l" rtl="0">
              <a:lnSpc>
                <a:spcPct val="90000"/>
              </a:lnSpc>
              <a:spcBef>
                <a:spcPts val="1300"/>
              </a:spcBef>
              <a:spcAft>
                <a:spcPts val="0"/>
              </a:spcAft>
              <a:buSzPts val="2000"/>
              <a:buNone/>
            </a:pPr>
            <a:endParaRPr b="0" i="0" strike="noStrike">
              <a:solidFill>
                <a:srgbClr val="000000"/>
              </a:solidFill>
              <a:latin typeface="Calibri"/>
              <a:ea typeface="Calibri"/>
              <a:cs typeface="Calibri"/>
              <a:sym typeface="Calibri"/>
            </a:endParaRPr>
          </a:p>
          <a:p>
            <a:pPr marL="457200" lvl="0" indent="0" algn="l" rtl="0">
              <a:lnSpc>
                <a:spcPct val="90000"/>
              </a:lnSpc>
              <a:spcBef>
                <a:spcPts val="1300"/>
              </a:spcBef>
              <a:spcAft>
                <a:spcPts val="300"/>
              </a:spcAft>
              <a:buSzPts val="2000"/>
              <a:buFont typeface="Arial"/>
              <a:buNone/>
            </a:pPr>
            <a:endParaRPr/>
          </a:p>
        </p:txBody>
      </p:sp>
      <p:sp>
        <p:nvSpPr>
          <p:cNvPr id="632" name="Google Shape;632;p75"/>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E64424"/>
              </a:buClr>
              <a:buSzPts val="3200"/>
              <a:buFont typeface="Arial"/>
              <a:buNone/>
            </a:pPr>
            <a:r>
              <a:rPr lang="pt-PT">
                <a:latin typeface="Calibri"/>
                <a:ea typeface="Calibri"/>
                <a:cs typeface="Calibri"/>
                <a:sym typeface="Calibri"/>
              </a:rPr>
              <a:t>Αναφορές</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p76"/>
          <p:cNvSpPr txBox="1">
            <a:spLocks noGrp="1"/>
          </p:cNvSpPr>
          <p:nvPr>
            <p:ph type="body" idx="1"/>
          </p:nvPr>
        </p:nvSpPr>
        <p:spPr>
          <a:xfrm>
            <a:off x="3743498" y="3767966"/>
            <a:ext cx="4705003" cy="790385"/>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283143"/>
              </a:buClr>
              <a:buSzPts val="6100"/>
              <a:buNone/>
            </a:pPr>
            <a:r>
              <a:rPr lang="pt-PT" sz="5200"/>
              <a:t>ΕΥΧΑΡΙΣΤΟΥΜΕ!</a:t>
            </a:r>
            <a:endParaRPr sz="5200"/>
          </a:p>
        </p:txBody>
      </p:sp>
    </p:spTree>
  </p:cSld>
  <p:clrMapOvr>
    <a:masterClrMapping/>
  </p:clrMapOvr>
</p:sld>
</file>

<file path=ppt/theme/theme1.xml><?xml version="1.0" encoding="utf-8"?>
<a:theme xmlns:a="http://schemas.openxmlformats.org/drawingml/2006/main" name="Full Color Vers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Full Color Vers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artner xmlns="4172106c-0329-462c-8309-f6a8c7ae0f26">
      <UserInfo>
        <DisplayName/>
        <AccountId xsi:nil="true"/>
        <AccountType/>
      </UserInfo>
    </Partner>
    <lcf76f155ced4ddcb4097134ff3c332f xmlns="4172106c-0329-462c-8309-f6a8c7ae0f26">
      <Terms xmlns="http://schemas.microsoft.com/office/infopath/2007/PartnerControls"/>
    </lcf76f155ced4ddcb4097134ff3c332f>
    <WPleader xmlns="4172106c-0329-462c-8309-f6a8c7ae0f26" xsi:nil="true"/>
    <TaxCatchAll xmlns="8c43ccb9-9360-4c7e-8a49-c084974a2f46" xsi:nil="true"/>
    <Please_x0020_enter_x0020_your_x0020_country_x003a__x0020_ xmlns="4172106c-0329-462c-8309-f6a8c7ae0f26"/>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5B432F04CDDA544F8B48E23273A98591" ma:contentTypeVersion="15" ma:contentTypeDescription="Crear nuevo documento." ma:contentTypeScope="" ma:versionID="5d36289c5324dd498ef01f240d66e20c">
  <xsd:schema xmlns:xsd="http://www.w3.org/2001/XMLSchema" xmlns:xs="http://www.w3.org/2001/XMLSchema" xmlns:p="http://schemas.microsoft.com/office/2006/metadata/properties" xmlns:ns2="4172106c-0329-462c-8309-f6a8c7ae0f26" xmlns:ns3="8c43ccb9-9360-4c7e-8a49-c084974a2f46" targetNamespace="http://schemas.microsoft.com/office/2006/metadata/properties" ma:root="true" ma:fieldsID="aef08fbfca54a0a32a6b27485c819472" ns2:_="" ns3:_="">
    <xsd:import namespace="4172106c-0329-462c-8309-f6a8c7ae0f26"/>
    <xsd:import namespace="8c43ccb9-9360-4c7e-8a49-c084974a2f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Partner" minOccurs="0"/>
                <xsd:element ref="ns2:WPleader" minOccurs="0"/>
                <xsd:element ref="ns2:MediaLengthInSeconds" minOccurs="0"/>
                <xsd:element ref="ns2:MediaServiceLocation" minOccurs="0"/>
                <xsd:element ref="ns2:Please_x0020_enter_x0020_your_x0020_country_x003a__x0020_"/>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2106c-0329-462c-8309-f6a8c7ae0f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70219bbc-0214-46f9-9639-8f642f599ea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Partner" ma:index="18" nillable="true" ma:displayName="Partner " ma:format="Dropdown" ma:list="UserInfo" ma:SharePointGroup="0" ma:internalName="Part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WPleader" ma:index="19" nillable="true" ma:displayName="WP leader" ma:format="Dropdown" ma:internalName="WPleader">
      <xsd:simpleType>
        <xsd:restriction base="dms:Choice">
          <xsd:enumeration value="NOVA"/>
          <xsd:enumeration value="SHINE"/>
          <xsd:enumeration value="iED"/>
          <xsd:enumeration value="AINIGMA"/>
          <xsd:enumeration value="RW"/>
          <xsd:enumeration value="BK-PLUS"/>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Please_x0020_enter_x0020_your_x0020_country_x003a__x0020_" ma:index="22" ma:displayName="Please enter your country: " ma:internalName="Please_x0020_enter_x0020_your_x0020_country_x003a__x0020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43ccb9-9360-4c7e-8a49-c084974a2f4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2ff825e-8d37-4704-8779-a0bbff279852}" ma:internalName="TaxCatchAll" ma:showField="CatchAllData" ma:web="8c43ccb9-9360-4c7e-8a49-c084974a2f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DF56ED8-8F8B-433B-ACF3-5A3148F7633D}">
  <ds:schemaRefs>
    <ds:schemaRef ds:uri="http://schemas.microsoft.com/office/2006/metadata/properties"/>
    <ds:schemaRef ds:uri="http://schemas.microsoft.com/office/infopath/2007/PartnerControls"/>
    <ds:schemaRef ds:uri="4172106c-0329-462c-8309-f6a8c7ae0f26"/>
    <ds:schemaRef ds:uri="8c43ccb9-9360-4c7e-8a49-c084974a2f46"/>
  </ds:schemaRefs>
</ds:datastoreItem>
</file>

<file path=customXml/itemProps2.xml><?xml version="1.0" encoding="utf-8"?>
<ds:datastoreItem xmlns:ds="http://schemas.openxmlformats.org/officeDocument/2006/customXml" ds:itemID="{BB58487B-72A4-47CC-98B7-819FA3BE26F0}"/>
</file>

<file path=customXml/itemProps3.xml><?xml version="1.0" encoding="utf-8"?>
<ds:datastoreItem xmlns:ds="http://schemas.openxmlformats.org/officeDocument/2006/customXml" ds:itemID="{2893697F-F013-4E62-B4B5-F66839D10AA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4069</Words>
  <Application>Microsoft Office PowerPoint</Application>
  <PresentationFormat>Panorámica</PresentationFormat>
  <Paragraphs>323</Paragraphs>
  <Slides>38</Slides>
  <Notes>38</Notes>
  <HiddenSlides>0</HiddenSlides>
  <MMClips>0</MMClips>
  <ScaleCrop>false</ScaleCrop>
  <HeadingPairs>
    <vt:vector size="6" baseType="variant">
      <vt:variant>
        <vt:lpstr>Fuentes usadas</vt:lpstr>
      </vt:variant>
      <vt:variant>
        <vt:i4>3</vt:i4>
      </vt:variant>
      <vt:variant>
        <vt:lpstr>Tema</vt:lpstr>
      </vt:variant>
      <vt:variant>
        <vt:i4>2</vt:i4>
      </vt:variant>
      <vt:variant>
        <vt:lpstr>Títulos de diapositiva</vt:lpstr>
      </vt:variant>
      <vt:variant>
        <vt:i4>38</vt:i4>
      </vt:variant>
    </vt:vector>
  </HeadingPairs>
  <TitlesOfParts>
    <vt:vector size="43" baseType="lpstr">
      <vt:lpstr>Arial</vt:lpstr>
      <vt:lpstr>Calibri</vt:lpstr>
      <vt:lpstr>Noto Sans Symbols</vt:lpstr>
      <vt:lpstr>Full Color Version</vt:lpstr>
      <vt:lpstr>1_Full Color Version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Joana Oliveira Vieira</dc:creator>
  <cp:lastModifiedBy>Tomás Puebla</cp:lastModifiedBy>
  <cp:revision>1</cp:revision>
  <dcterms:created xsi:type="dcterms:W3CDTF">2021-11-15T23:44:31Z</dcterms:created>
  <dcterms:modified xsi:type="dcterms:W3CDTF">2025-09-29T09:47:24Z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0x0101005B432F04CDDA544F8B48E23273A98591</vt:lpwstr>
  </property>
  <property fmtid="{D5CDD505-2E9C-101B-9397-08002B2CF9AE}" pid="3" name="MediaServiceImageTags">
    <vt:lpwstr/>
  </property>
</Properties>
</file>