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3_0.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5_0.xml" ContentType="application/vnd.ms-powerpoint.comments+xml"/>
  <Override PartName="/ppt/notesSlides/notesSlide8.xml" ContentType="application/vnd.openxmlformats-officedocument.presentationml.notesSlide+xml"/>
  <Override PartName="/ppt/comments/modernComment_106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8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6" r:id="rId5"/>
  </p:sldMasterIdLst>
  <p:notesMasterIdLst>
    <p:notesMasterId r:id="rId44"/>
  </p:notesMasterIdLst>
  <p:sldIdLst>
    <p:sldId id="256" r:id="rId6"/>
    <p:sldId id="317" r:id="rId7"/>
    <p:sldId id="302" r:id="rId8"/>
    <p:sldId id="352" r:id="rId9"/>
    <p:sldId id="300" r:id="rId10"/>
    <p:sldId id="257" r:id="rId11"/>
    <p:sldId id="318" r:id="rId12"/>
    <p:sldId id="258" r:id="rId13"/>
    <p:sldId id="319" r:id="rId14"/>
    <p:sldId id="259" r:id="rId15"/>
    <p:sldId id="260" r:id="rId16"/>
    <p:sldId id="322" r:id="rId17"/>
    <p:sldId id="353" r:id="rId18"/>
    <p:sldId id="261" r:id="rId19"/>
    <p:sldId id="262" r:id="rId20"/>
    <p:sldId id="263" r:id="rId21"/>
    <p:sldId id="264" r:id="rId22"/>
    <p:sldId id="265" r:id="rId23"/>
    <p:sldId id="289" r:id="rId24"/>
    <p:sldId id="354" r:id="rId25"/>
    <p:sldId id="292" r:id="rId26"/>
    <p:sldId id="311" r:id="rId27"/>
    <p:sldId id="312" r:id="rId28"/>
    <p:sldId id="313" r:id="rId29"/>
    <p:sldId id="314" r:id="rId30"/>
    <p:sldId id="315" r:id="rId31"/>
    <p:sldId id="326" r:id="rId32"/>
    <p:sldId id="325" r:id="rId33"/>
    <p:sldId id="324" r:id="rId34"/>
    <p:sldId id="327" r:id="rId35"/>
    <p:sldId id="328" r:id="rId36"/>
    <p:sldId id="329" r:id="rId37"/>
    <p:sldId id="297" r:id="rId38"/>
    <p:sldId id="271" r:id="rId39"/>
    <p:sldId id="298" r:id="rId40"/>
    <p:sldId id="299" r:id="rId41"/>
    <p:sldId id="308" r:id="rId42"/>
    <p:sldId id="349"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Module 5 - Mentoring" id="{C11F595C-808A-48B5-99C6-5C5E78DD37B5}">
          <p14:sldIdLst>
            <p14:sldId id="256"/>
            <p14:sldId id="317"/>
            <p14:sldId id="302"/>
          </p14:sldIdLst>
        </p14:section>
        <p14:section name="1. Introduction to Mentoring" id="{3F47C6A4-625E-4565-97D1-3D527FEF4794}">
          <p14:sldIdLst>
            <p14:sldId id="352"/>
            <p14:sldId id="300"/>
            <p14:sldId id="257"/>
            <p14:sldId id="318"/>
            <p14:sldId id="258"/>
            <p14:sldId id="319"/>
            <p14:sldId id="259"/>
            <p14:sldId id="260"/>
            <p14:sldId id="322"/>
          </p14:sldIdLst>
        </p14:section>
        <p14:section name="2. Becoming an effective mentee" id="{08A80180-5B54-4342-A155-3DD3DC50C3DD}">
          <p14:sldIdLst>
            <p14:sldId id="353"/>
            <p14:sldId id="261"/>
            <p14:sldId id="262"/>
            <p14:sldId id="263"/>
            <p14:sldId id="264"/>
            <p14:sldId id="265"/>
            <p14:sldId id="289"/>
          </p14:sldIdLst>
        </p14:section>
        <p14:section name="3. Growing into a mentor" id="{B7D1EF5A-B3DA-4D9A-9827-04EDE0DB46A9}">
          <p14:sldIdLst>
            <p14:sldId id="354"/>
            <p14:sldId id="292"/>
            <p14:sldId id="311"/>
            <p14:sldId id="312"/>
            <p14:sldId id="313"/>
            <p14:sldId id="314"/>
            <p14:sldId id="315"/>
            <p14:sldId id="326"/>
            <p14:sldId id="325"/>
            <p14:sldId id="324"/>
            <p14:sldId id="327"/>
            <p14:sldId id="328"/>
            <p14:sldId id="329"/>
            <p14:sldId id="297"/>
            <p14:sldId id="271"/>
            <p14:sldId id="298"/>
            <p14:sldId id="299"/>
            <p14:sldId id="308"/>
            <p14:sldId id="349"/>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26z96FH07TjDaI6MmyX0z1VDnN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00CD04-6205-0693-61A2-9C604949BD0A}" name="antigoni@when.org.gr" initials="an" userId="S::antigoni_when.org.gr#ext#@enspunlpt.onmicrosoft.com::ecd22fbe-1bbb-4a2c-8cfe-313f208f7388" providerId="AD"/>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E607C65D-3334-01BB-E6B5-597E157B9DF2}" name="Gabi Filip" initials="GF" userId="S::HQFILGAB@carlsberggroup.com::2e577dd8-36a3-4f90-a553-6a1e45ac9d7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DB5879-48B8-4116-B00A-4C0131EB1CFB}">
  <a:tblStyle styleId="{77DB5879-48B8-4116-B00A-4C0131EB1CFB}"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56" Type="http://schemas.microsoft.com/office/2018/10/relationships/authors" Target="authors.xml"/><Relationship Id="rId8" Type="http://schemas.openxmlformats.org/officeDocument/2006/relationships/slide" Target="slides/slide3.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comments/modernComment_103_0.xml><?xml version="1.0" encoding="utf-8"?>
<p188:cmLst xmlns:a="http://schemas.openxmlformats.org/drawingml/2006/main" xmlns:r="http://schemas.openxmlformats.org/officeDocument/2006/relationships" xmlns:p188="http://schemas.microsoft.com/office/powerpoint/2018/8/main">
  <p188:cm id="{E4BEA9D1-69F8-4477-9F0C-FC285830050C}" authorId="{778C1F41-CA90-F1D1-0B07-3081364B7969}" status="resolved" created="2025-09-02T16:47:29.276" complete="100000">
    <ac:txMkLst xmlns:ac="http://schemas.microsoft.com/office/drawing/2013/main/command">
      <pc:docMk xmlns:pc="http://schemas.microsoft.com/office/powerpoint/2013/main/command"/>
      <pc:sldMk xmlns:pc="http://schemas.microsoft.com/office/powerpoint/2013/main/command" cId="0" sldId="259"/>
      <ac:spMk id="154" creationId="{00000000-0000-0000-0000-000000000000}"/>
      <ac:txMk cp="0" len="15">
        <ac:context len="305" hash="1532324831"/>
      </ac:txMk>
    </ac:txMkLst>
    <p188:pos x="3467652" y="276086"/>
    <p188:replyLst>
      <p188:reply id="{DB2D15AE-D0AA-465F-A88E-03B8227A5D76}" authorId="{1CBF8D7E-4D79-E206-25F1-D83877CAD147}" created="2025-09-04T10:50:16.181">
        <p188:txBody>
          <a:bodyPr/>
          <a:lstStyle/>
          <a:p>
            <a:r>
              <a:rPr lang="es-ES"/>
              <a:t>Agree</a:t>
            </a:r>
          </a:p>
        </p188:txBody>
      </p188:reply>
      <p188:reply id="{34938025-25E2-4D66-A98F-2D7C208F940A}" authorId="{145BC387-1FD6-8DA0-504A-995384A35E16}" created="2025-09-09T05:56:55.006">
        <p188:txBody>
          <a:bodyPr/>
          <a:lstStyle/>
          <a:p>
            <a:r>
              <a:rPr lang="en-GB"/>
              <a:t>white text is very hard to read but we will make the change!</a:t>
            </a:r>
          </a:p>
        </p188:txBody>
      </p188:reply>
    </p188:replyLst>
    <p188:txBody>
      <a:bodyPr/>
      <a:lstStyle/>
      <a:p>
        <a:r>
          <a:rPr lang="en-US"/>
          <a:t>Suggestion to delete the reference to age :) As the logo is white, text colour could be also changed to white. </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AEB1BB6F-FFB7-4F63-B774-20464BF1DE47}" authorId="{1CBF8D7E-4D79-E206-25F1-D83877CAD147}" created="2025-09-04T10:57:20.247">
    <ac:txMkLst xmlns:ac="http://schemas.microsoft.com/office/drawing/2013/main/command">
      <pc:docMk xmlns:pc="http://schemas.microsoft.com/office/powerpoint/2013/main/command"/>
      <pc:sldMk xmlns:pc="http://schemas.microsoft.com/office/powerpoint/2013/main/command" cId="0" sldId="261"/>
      <ac:spMk id="165" creationId="{00000000-0000-0000-0000-000000000000}"/>
      <ac:txMk cp="0" len="48">
        <ac:context len="49" hash="2619405300"/>
      </ac:txMk>
    </ac:txMkLst>
    <p188:pos x="2992915" y="578385"/>
    <p188:txBody>
      <a:bodyPr/>
      <a:lstStyle/>
      <a:p>
        <a:r>
          <a:rPr lang="es-ES"/>
          <a:t>Before add a slide for showing the start of the new unit</a:t>
        </a:r>
      </a:p>
    </p188:txBody>
  </p188:cm>
  <p188:cm id="{C6A5401C-9DF4-4849-8329-01161F8C9AD5}" authorId="{1CBF8D7E-4D79-E206-25F1-D83877CAD147}" status="resolved" created="2025-09-04T10:58:10.875" complete="100000">
    <ac:txMkLst xmlns:ac="http://schemas.microsoft.com/office/drawing/2013/main/command">
      <pc:docMk xmlns:pc="http://schemas.microsoft.com/office/powerpoint/2013/main/command"/>
      <pc:sldMk xmlns:pc="http://schemas.microsoft.com/office/powerpoint/2013/main/command" cId="0" sldId="261"/>
      <ac:spMk id="166" creationId="{00000000-0000-0000-0000-000000000000}"/>
      <ac:txMk cp="163" len="3">
        <ac:context len="263" hash="1175953421"/>
      </ac:txMk>
    </ac:txMkLst>
    <p188:pos x="1101686" y="2745036"/>
    <p188:txBody>
      <a:bodyPr/>
      <a:lstStyle/>
      <a:p>
        <a:r>
          <a:rPr lang="es-ES"/>
          <a:t>Maybe , What in bold or/and in capital letters</a:t>
        </a:r>
      </a:p>
    </p188:txBody>
  </p188:cm>
  <p188:cm id="{A5E9C3FC-F184-4FEE-8C80-30EB521A399E}" authorId="{1CBF8D7E-4D79-E206-25F1-D83877CAD147}" status="resolved" created="2025-09-04T11:00:21.803"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14" len="45">
        <ac:context len="231" hash="615548504"/>
      </ac:txMk>
    </ac:txMkLst>
    <p188:pos x="4847421" y="908891"/>
    <p188:txBody>
      <a:bodyPr/>
      <a:lstStyle/>
      <a:p>
        <a:r>
          <a:rPr lang="es-ES"/>
          <a:t>Is it clearer "Why is it important for you to focus on this?"</a:t>
        </a:r>
      </a:p>
    </p188:txBody>
  </p188:cm>
  <p188:cm id="{A068739E-885E-49C4-AB65-2538D2DE3025}" authorId="{1CBF8D7E-4D79-E206-25F1-D83877CAD147}" status="resolved" created="2025-09-04T11:01:13.991"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201">
        <ac:context len="231" hash="615548504"/>
      </ac:txMk>
    </ac:txMkLst>
    <p188:pos x="3672289" y="2745036"/>
    <p188:txBody>
      <a:bodyPr/>
      <a:lstStyle/>
      <a:p>
        <a:r>
          <a:rPr lang="es-ES"/>
          <a:t>Why in bold or/and in capital letters</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8BE0B54C-0C42-421B-94E8-9B0987719F84}" authorId="{778C1F41-CA90-F1D1-0B07-3081364B7969}" status="resolved" created="2025-09-02T16:50:52.889" complete="100000">
    <pc:sldMkLst xmlns:pc="http://schemas.microsoft.com/office/powerpoint/2013/main/command">
      <pc:docMk/>
      <pc:sldMk cId="0" sldId="262"/>
    </pc:sldMkLst>
    <p188:replyLst>
      <p188:reply id="{01508DB9-E659-423D-8E4C-DDA2B0F9EB0F}" authorId="{145BC387-1FD6-8DA0-504A-995384A35E16}" created="2025-09-09T06:02:06.845">
        <p188:txBody>
          <a:bodyPr/>
          <a:lstStyle/>
          <a:p>
            <a:r>
              <a:rPr lang="en-GB"/>
              <a:t>i think it is important to have the examples here so that if someone gets their hands in the presentation in an asycrhonous way they have a guide!</a:t>
            </a:r>
          </a:p>
        </p188:txBody>
      </p188:reply>
    </p188:replyLst>
    <p188:txBody>
      <a:bodyPr/>
      <a:lstStyle/>
      <a:p>
        <a:r>
          <a:rPr lang="en-US"/>
          <a:t>One key area/key small milestones could remain open so participants fill it with their examples. </a:t>
        </a:r>
      </a:p>
    </p188:txBody>
  </p188:cm>
  <p188:cm id="{EB9C0334-088C-4F2F-B846-A42DE70A4308}" authorId="{1CBF8D7E-4D79-E206-25F1-D83877CAD147}" status="resolved" created="2025-09-04T11:04:04.243" complete="100000">
    <pc:sldMkLst xmlns:pc="http://schemas.microsoft.com/office/powerpoint/2013/main/command">
      <pc:docMk/>
      <pc:sldMk cId="0" sldId="262"/>
    </pc:sldMkLst>
    <p188:txBody>
      <a:bodyPr/>
      <a:lstStyle/>
      <a:p>
        <a:r>
          <a:rPr lang="es-ES"/>
          <a:t>SMART goals are mentioning on other modules. I would add something at the beginning like "Remind how useful SMART goals are"</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3C8DB4BC-5E9D-4AAD-9FC8-640D8B094B89}" authorId="{778C1F41-CA90-F1D1-0B07-3081364B7969}" status="resolved" created="2025-09-02T16:52:21.145" complete="100000">
    <ac:txMkLst xmlns:ac="http://schemas.microsoft.com/office/drawing/2013/main/command">
      <pc:docMk xmlns:pc="http://schemas.microsoft.com/office/powerpoint/2013/main/command"/>
      <pc:sldMk xmlns:pc="http://schemas.microsoft.com/office/powerpoint/2013/main/command" cId="0" sldId="264"/>
      <ac:spMk id="197" creationId="{00000000-0000-0000-0000-000000000000}"/>
      <ac:txMk cp="112" len="5">
        <ac:context len="668" hash="3999957199"/>
      </ac:txMk>
    </ac:txMkLst>
    <p188:pos x="706782" y="1258956"/>
    <p188:replyLst>
      <p188:reply id="{34D59EB5-6657-4362-96EE-18057D07C288}" authorId="{778C1F41-CA90-F1D1-0B07-3081364B7969}" created="2025-09-02T16:52:38.051">
        <p188:txBody>
          <a:bodyPr/>
          <a:lstStyle/>
          <a:p>
            <a:r>
              <a:rPr lang="en-US"/>
              <a:t>Or advice/tip if it is better fitting.</a:t>
            </a:r>
          </a:p>
        </p188:txBody>
      </p188:reply>
      <p188:reply id="{88BD7134-7532-4E95-87CF-766D2FBC0BE2}" authorId="{1CBF8D7E-4D79-E206-25F1-D83877CAD147}" created="2025-09-04T12:19:12.755">
        <p188:txBody>
          <a:bodyPr/>
          <a:lstStyle/>
          <a:p>
            <a:r>
              <a:rPr lang="es-ES"/>
              <a:t>Agree with Jelena, maybe you can change Example for Tip on the 4 cases</a:t>
            </a:r>
          </a:p>
        </p188:txBody>
      </p188:reply>
      <p188:reply id="{EF7F7901-3AA1-4766-8395-D3F45FEFBF22}" authorId="{145BC387-1FD6-8DA0-504A-995384A35E16}" created="2025-09-09T06:04:26.990">
        <p188:txBody>
          <a:bodyPr/>
          <a:lstStyle/>
          <a:p>
            <a:r>
              <a:rPr lang="en-GB"/>
              <a:t>we kept example in the previous slides (because they are examples, not tips) and added Tip in this slide becaues they are tips not examples!</a:t>
            </a:r>
          </a:p>
        </p188:txBody>
      </p188:reply>
    </p188:replyLst>
    <p188:txBody>
      <a:bodyPr/>
      <a:lstStyle/>
      <a:p>
        <a:r>
          <a:rPr lang="en-US"/>
          <a:t>In previous slide you used Example after bold text, so it could be added here to keep consistency.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P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13" Type="http://schemas.openxmlformats.org/officeDocument/2006/relationships/hyperlink" Target="https://www.ccl.org/articles/leading-effectively-articles/closing-the-gap-between-intent-vs-impact-sbii/"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12" Type="http://schemas.openxmlformats.org/officeDocument/2006/relationships/hyperlink" Target="https://nordicnlp.com/2025/02/27/the-power-of-metaphors-in-coaching/"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mindtools.com/an0fzpz/the-grow-model-of-coaching-and-mentoring" TargetMode="External"/><Relationship Id="rId11" Type="http://schemas.openxmlformats.org/officeDocument/2006/relationships/hyperlink" Target="https://writingcooperative.com/3-storytelling-frameworks-i-am-using-to-transform-my-content-writing-8433c83ce87e" TargetMode="External"/><Relationship Id="rId5" Type="http://schemas.openxmlformats.org/officeDocument/2006/relationships/hyperlink" Target="https://untools.co/ladder-of-inference/" TargetMode="External"/><Relationship Id="rId15" Type="http://schemas.openxmlformats.org/officeDocument/2006/relationships/hyperlink" Target="https://bramlettpartners.com/blog/radical-candor-care-personally-challenge-directly" TargetMode="External"/><Relationship Id="rId10" Type="http://schemas.openxmlformats.org/officeDocument/2006/relationships/hyperlink" Target="https://ca.indeed.com/career-advice/interviewing/star-interview-method" TargetMode="External"/><Relationship Id="rId4" Type="http://schemas.openxmlformats.org/officeDocument/2006/relationships/hyperlink" Target="https://colinjamesmethod.com/what-is-reflective-listening/" TargetMode="External"/><Relationship Id="rId9" Type="http://schemas.openxmlformats.org/officeDocument/2006/relationships/hyperlink" Target="https://www.viacharacter.org/topics/articles/how-is-the-via-survey-different-from-strengthsfinder" TargetMode="External"/><Relationship Id="rId14" Type="http://schemas.openxmlformats.org/officeDocument/2006/relationships/hyperlink" Target="https://www.nlp-techniques.org/what-is-nlp/nlp-planning/nlp-feedforward/"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tockton.ac.uk/media/3545/the-soler-model-script.pdf"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viacharacter.org/topics/articles/how-is-the-via-survey-different-from-strengthsfinder" TargetMode="External"/><Relationship Id="rId5"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4" Type="http://schemas.openxmlformats.org/officeDocument/2006/relationships/hyperlink" Target="https://positivepsychology.com/appreciative-inquiry/"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bramlettpartners.com/blog/radical-candor-care-personally-challenge-directly" TargetMode="External"/><Relationship Id="rId4" Type="http://schemas.openxmlformats.org/officeDocument/2006/relationships/hyperlink" Target="https://www.nlp-techniques.org/what-is-nlp/nlp-planning/nlp-feedforward/"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thrivewithmentoring.com/blog/creating-a-personal-development-plan-with-your-mentor"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AA68F3D-F94F-AA18-DEB1-720408CAA0C5}"/>
            </a:ext>
          </a:extLst>
        </p:cNvPr>
        <p:cNvGrpSpPr/>
        <p:nvPr/>
      </p:nvGrpSpPr>
      <p:grpSpPr>
        <a:xfrm>
          <a:off x="0" y="0"/>
          <a:ext cx="0" cy="0"/>
          <a:chOff x="0" y="0"/>
          <a:chExt cx="0" cy="0"/>
        </a:xfrm>
      </p:grpSpPr>
      <p:sp>
        <p:nvSpPr>
          <p:cNvPr id="224" name="Google Shape;224;p3:notes">
            <a:extLst>
              <a:ext uri="{FF2B5EF4-FFF2-40B4-BE49-F238E27FC236}">
                <a16:creationId xmlns:a16="http://schemas.microsoft.com/office/drawing/2014/main" id="{95EE8878-5919-828F-D173-9C5D836D5F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a:extLst>
              <a:ext uri="{FF2B5EF4-FFF2-40B4-BE49-F238E27FC236}">
                <a16:creationId xmlns:a16="http://schemas.microsoft.com/office/drawing/2014/main" id="{C591331A-276F-FCFE-3A2C-3F5232004A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750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ea64c330c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ea64c330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ea64c330c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ea64c330c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ea64c330c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ea64c330c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6ea64c330c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6ea64c330c_0_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pt-PT" b="1">
                <a:latin typeface="Arial"/>
                <a:ea typeface="Arial"/>
                <a:cs typeface="Arial"/>
                <a:sym typeface="Arial"/>
              </a:rPr>
              <a:t>Speaker notes: Help participants reflect on their own readiness to mentor by identifying key indicators and internal motivations.</a:t>
            </a:r>
            <a:endParaRPr b="1">
              <a:latin typeface="Arial"/>
              <a:ea typeface="Arial"/>
              <a:cs typeface="Arial"/>
              <a:sym typeface="Arial"/>
            </a:endParaRPr>
          </a:p>
        </p:txBody>
      </p:sp>
      <p:sp>
        <p:nvSpPr>
          <p:cNvPr id="219" name="Google Shape;219;g36ea64c330c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0FB13EB1-25D8-44BA-9F7D-21C1FEEE5C47}"/>
            </a:ext>
          </a:extLst>
        </p:cNvPr>
        <p:cNvGrpSpPr/>
        <p:nvPr/>
      </p:nvGrpSpPr>
      <p:grpSpPr>
        <a:xfrm>
          <a:off x="0" y="0"/>
          <a:ext cx="0" cy="0"/>
          <a:chOff x="0" y="0"/>
          <a:chExt cx="0" cy="0"/>
        </a:xfrm>
      </p:grpSpPr>
      <p:sp>
        <p:nvSpPr>
          <p:cNvPr id="255" name="Google Shape;255;g36ef86f86b0_2_57:notes">
            <a:extLst>
              <a:ext uri="{FF2B5EF4-FFF2-40B4-BE49-F238E27FC236}">
                <a16:creationId xmlns:a16="http://schemas.microsoft.com/office/drawing/2014/main" id="{FB0705FD-553D-3CF6-09CC-0E6FC1B49F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0" algn="l">
              <a:spcBef>
                <a:spcPts val="0"/>
              </a:spcBef>
              <a:spcAft>
                <a:spcPts val="0"/>
              </a:spcAft>
              <a:buNone/>
            </a:pPr>
            <a:r>
              <a:rPr lang="pt-PT" b="1">
                <a:sym typeface="Arial"/>
              </a:rPr>
              <a:t>Speaker notes:</a:t>
            </a:r>
            <a:endParaRPr lang="en-US"/>
          </a:p>
          <a:p>
            <a:pPr lvl="0" algn="l">
              <a:spcAft>
                <a:spcPts val="0"/>
              </a:spcAft>
              <a:buNone/>
            </a:pPr>
            <a:r>
              <a:rPr lang="pt-PT" b="1">
                <a:sym typeface="Arial"/>
              </a:rPr>
              <a:t>Active </a:t>
            </a:r>
            <a:r>
              <a:rPr lang="pt-PT" b="1" err="1">
                <a:sym typeface="Arial"/>
              </a:rPr>
              <a:t>Listening</a:t>
            </a:r>
            <a:endParaRPr err="1"/>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SOLER </a:t>
            </a:r>
            <a:r>
              <a:rPr lang="pt-PT" err="1">
                <a:sym typeface="Arial"/>
              </a:rPr>
              <a:t>Model</a:t>
            </a:r>
            <a:r>
              <a:rPr lang="pt-PT">
                <a:sym typeface="Arial"/>
              </a:rPr>
              <a:t> (</a:t>
            </a:r>
            <a:r>
              <a:rPr lang="pt-PT" err="1">
                <a:sym typeface="Arial"/>
              </a:rPr>
              <a:t>Egan</a:t>
            </a:r>
            <a:r>
              <a:rPr lang="pt-PT">
                <a:sym typeface="Arial"/>
              </a:rPr>
              <a:t>): </a:t>
            </a:r>
            <a:r>
              <a:rPr lang="pt-PT" err="1">
                <a:sym typeface="Arial"/>
              </a:rPr>
              <a:t>Encourages</a:t>
            </a:r>
            <a:r>
              <a:rPr lang="pt-PT">
                <a:sym typeface="Arial"/>
              </a:rPr>
              <a:t> open body </a:t>
            </a:r>
            <a:r>
              <a:rPr lang="pt-PT" err="1">
                <a:sym typeface="Arial"/>
              </a:rPr>
              <a:t>language</a:t>
            </a:r>
            <a:r>
              <a:rPr lang="pt-PT">
                <a:sym typeface="Arial"/>
              </a:rPr>
              <a:t> </a:t>
            </a:r>
            <a:r>
              <a:rPr lang="pt-PT" err="1">
                <a:sym typeface="Arial"/>
              </a:rPr>
              <a:t>and</a:t>
            </a:r>
            <a:r>
              <a:rPr lang="pt-PT">
                <a:sym typeface="Arial"/>
              </a:rPr>
              <a:t> </a:t>
            </a:r>
            <a:r>
              <a:rPr lang="pt-PT" err="1">
                <a:sym typeface="Arial"/>
              </a:rPr>
              <a:t>attentiveness</a:t>
            </a:r>
            <a:r>
              <a:rPr lang="pt-PT">
                <a:sym typeface="Arial"/>
              </a:rPr>
              <a:t>: </a:t>
            </a:r>
            <a:r>
              <a:rPr lang="pt-PT" i="1" err="1">
                <a:sym typeface="Arial"/>
              </a:rPr>
              <a:t>S</a:t>
            </a:r>
            <a:r>
              <a:rPr lang="pt-PT" err="1">
                <a:sym typeface="Arial"/>
              </a:rPr>
              <a:t>it</a:t>
            </a:r>
            <a:r>
              <a:rPr lang="pt-PT">
                <a:sym typeface="Arial"/>
              </a:rPr>
              <a:t> </a:t>
            </a:r>
            <a:r>
              <a:rPr lang="pt-PT" err="1">
                <a:sym typeface="Arial"/>
              </a:rPr>
              <a:t>squarely</a:t>
            </a:r>
            <a:r>
              <a:rPr lang="pt-PT">
                <a:sym typeface="Arial"/>
              </a:rPr>
              <a:t>, </a:t>
            </a:r>
            <a:r>
              <a:rPr lang="pt-PT" i="1">
                <a:sym typeface="Arial"/>
              </a:rPr>
              <a:t>O</a:t>
            </a:r>
            <a:r>
              <a:rPr lang="pt-PT">
                <a:sym typeface="Arial"/>
              </a:rPr>
              <a:t>pen posture, </a:t>
            </a:r>
            <a:r>
              <a:rPr lang="pt-PT" i="1" err="1">
                <a:sym typeface="Arial"/>
              </a:rPr>
              <a:t>L</a:t>
            </a:r>
            <a:r>
              <a:rPr lang="pt-PT" err="1">
                <a:sym typeface="Arial"/>
              </a:rPr>
              <a:t>ean</a:t>
            </a:r>
            <a:r>
              <a:rPr lang="pt-PT">
                <a:sym typeface="Arial"/>
              </a:rPr>
              <a:t> in, </a:t>
            </a:r>
            <a:r>
              <a:rPr lang="pt-PT" i="1" err="1">
                <a:sym typeface="Arial"/>
              </a:rPr>
              <a:t>E</a:t>
            </a:r>
            <a:r>
              <a:rPr lang="pt-PT" err="1">
                <a:sym typeface="Arial"/>
              </a:rPr>
              <a:t>ye</a:t>
            </a:r>
            <a:r>
              <a:rPr lang="pt-PT">
                <a:sym typeface="Arial"/>
              </a:rPr>
              <a:t> </a:t>
            </a:r>
            <a:r>
              <a:rPr lang="pt-PT" err="1">
                <a:sym typeface="Arial"/>
              </a:rPr>
              <a:t>contact</a:t>
            </a:r>
            <a:r>
              <a:rPr lang="pt-PT">
                <a:sym typeface="Arial"/>
              </a:rPr>
              <a:t>, </a:t>
            </a:r>
            <a:r>
              <a:rPr lang="pt-PT" i="1">
                <a:sym typeface="Arial"/>
              </a:rPr>
              <a:t>R</a:t>
            </a:r>
            <a:r>
              <a:rPr lang="pt-PT">
                <a:sym typeface="Arial"/>
              </a:rPr>
              <a:t>elax. </a:t>
            </a:r>
            <a:r>
              <a:rPr lang="pt-PT">
                <a:solidFill>
                  <a:srgbClr val="0563C1"/>
                </a:solidFill>
                <a:sym typeface="Arial"/>
                <a:hlinkClick r:id="rId3"/>
              </a:rPr>
              <a:t>the-soler-model-script.pdf</a:t>
            </a:r>
            <a:endParaRPr lang="pt-PT">
              <a:sym typeface="Arial"/>
            </a:endParaRPr>
          </a:p>
          <a:p>
            <a:pPr marL="457200" lvl="0" indent="-304800" algn="l" rtl="0">
              <a:lnSpc>
                <a:spcPct val="115000"/>
              </a:lnSpc>
              <a:spcBef>
                <a:spcPts val="300"/>
              </a:spcBef>
              <a:spcAft>
                <a:spcPts val="0"/>
              </a:spcAft>
              <a:buClr>
                <a:schemeClr val="dk1"/>
              </a:buClr>
              <a:buSzPts val="1200"/>
              <a:buFont typeface="Arial"/>
              <a:buChar char="●"/>
            </a:pPr>
            <a:r>
              <a:rPr lang="pt-PT" err="1">
                <a:sym typeface="Arial"/>
              </a:rPr>
              <a:t>Reflective</a:t>
            </a:r>
            <a:r>
              <a:rPr lang="pt-PT">
                <a:sym typeface="Arial"/>
              </a:rPr>
              <a:t> </a:t>
            </a:r>
            <a:r>
              <a:rPr lang="pt-PT" err="1">
                <a:sym typeface="Arial"/>
              </a:rPr>
              <a:t>Listening</a:t>
            </a:r>
            <a:r>
              <a:rPr lang="pt-PT">
                <a:sym typeface="Arial"/>
              </a:rPr>
              <a:t>: </a:t>
            </a:r>
            <a:r>
              <a:rPr lang="pt-PT" err="1">
                <a:sym typeface="Arial"/>
              </a:rPr>
              <a:t>Repeat</a:t>
            </a:r>
            <a:r>
              <a:rPr lang="pt-PT">
                <a:sym typeface="Arial"/>
              </a:rPr>
              <a:t> </a:t>
            </a:r>
            <a:r>
              <a:rPr lang="pt-PT" err="1">
                <a:sym typeface="Arial"/>
              </a:rPr>
              <a:t>or</a:t>
            </a:r>
            <a:r>
              <a:rPr lang="pt-PT">
                <a:sym typeface="Arial"/>
              </a:rPr>
              <a:t> </a:t>
            </a:r>
            <a:r>
              <a:rPr lang="pt-PT" err="1">
                <a:sym typeface="Arial"/>
              </a:rPr>
              <a:t>paraphrase</a:t>
            </a:r>
            <a:r>
              <a:rPr lang="pt-PT">
                <a:sym typeface="Arial"/>
              </a:rPr>
              <a:t> </a:t>
            </a:r>
            <a:r>
              <a:rPr lang="pt-PT" err="1">
                <a:sym typeface="Arial"/>
              </a:rPr>
              <a:t>what</a:t>
            </a:r>
            <a:r>
              <a:rPr lang="pt-PT">
                <a:sym typeface="Arial"/>
              </a:rPr>
              <a:t> </a:t>
            </a:r>
            <a:r>
              <a:rPr lang="pt-PT" err="1">
                <a:sym typeface="Arial"/>
              </a:rPr>
              <a:t>the</a:t>
            </a:r>
            <a:r>
              <a:rPr lang="pt-PT">
                <a:sym typeface="Arial"/>
              </a:rPr>
              <a:t> </a:t>
            </a:r>
            <a:r>
              <a:rPr lang="pt-PT" err="1">
                <a:sym typeface="Arial"/>
              </a:rPr>
              <a:t>mentee</a:t>
            </a:r>
            <a:r>
              <a:rPr lang="pt-PT">
                <a:sym typeface="Arial"/>
              </a:rPr>
              <a:t> </a:t>
            </a:r>
            <a:r>
              <a:rPr lang="pt-PT" err="1">
                <a:sym typeface="Arial"/>
              </a:rPr>
              <a:t>says</a:t>
            </a:r>
            <a:r>
              <a:rPr lang="pt-PT">
                <a:sym typeface="Arial"/>
              </a:rPr>
              <a:t> to </a:t>
            </a:r>
            <a:r>
              <a:rPr lang="pt-PT" err="1">
                <a:sym typeface="Arial"/>
              </a:rPr>
              <a:t>confirm</a:t>
            </a:r>
            <a:r>
              <a:rPr lang="pt-PT">
                <a:sym typeface="Arial"/>
              </a:rPr>
              <a:t> </a:t>
            </a:r>
            <a:r>
              <a:rPr lang="pt-PT" err="1">
                <a:sym typeface="Arial"/>
              </a:rPr>
              <a:t>understanding</a:t>
            </a:r>
            <a:r>
              <a:rPr lang="pt-PT">
                <a:sym typeface="Arial"/>
              </a:rPr>
              <a:t>.</a:t>
            </a:r>
            <a:r>
              <a:rPr lang="pt-PT">
                <a:solidFill>
                  <a:srgbClr val="0563C1"/>
                </a:solidFill>
                <a:sym typeface="Arial"/>
                <a:hlinkClick r:id="rId4"/>
              </a:rPr>
              <a:t>What is Reflective Listening? | A Definitive Guide</a:t>
            </a:r>
            <a:endParaRPr/>
          </a:p>
          <a:p>
            <a:pPr marL="285750" indent="-285750">
              <a:buFont typeface="Arial"/>
              <a:buChar char="•"/>
            </a:pPr>
            <a:r>
              <a:rPr lang="pt-PT" err="1">
                <a:sym typeface="Arial"/>
              </a:rPr>
              <a:t>Ladder</a:t>
            </a:r>
            <a:r>
              <a:rPr lang="pt-PT">
                <a:sym typeface="Arial"/>
              </a:rPr>
              <a:t> </a:t>
            </a:r>
            <a:r>
              <a:rPr lang="pt-PT" err="1">
                <a:sym typeface="Arial"/>
              </a:rPr>
              <a:t>of</a:t>
            </a:r>
            <a:r>
              <a:rPr lang="pt-PT">
                <a:sym typeface="Arial"/>
              </a:rPr>
              <a:t> </a:t>
            </a:r>
            <a:r>
              <a:rPr lang="pt-PT" err="1">
                <a:sym typeface="Arial"/>
              </a:rPr>
              <a:t>Inference</a:t>
            </a:r>
            <a:r>
              <a:rPr lang="pt-PT">
                <a:sym typeface="Arial"/>
              </a:rPr>
              <a:t>: </a:t>
            </a:r>
            <a:r>
              <a:rPr lang="pt-PT" err="1">
                <a:sym typeface="Arial"/>
              </a:rPr>
              <a:t>Helps</a:t>
            </a:r>
            <a:r>
              <a:rPr lang="pt-PT">
                <a:sym typeface="Arial"/>
              </a:rPr>
              <a:t> </a:t>
            </a:r>
            <a:r>
              <a:rPr lang="pt-PT" err="1">
                <a:sym typeface="Arial"/>
              </a:rPr>
              <a:t>mentors</a:t>
            </a:r>
            <a:r>
              <a:rPr lang="pt-PT">
                <a:sym typeface="Arial"/>
              </a:rPr>
              <a:t> </a:t>
            </a:r>
            <a:r>
              <a:rPr lang="pt-PT" err="1">
                <a:sym typeface="Arial"/>
              </a:rPr>
              <a:t>avoid</a:t>
            </a:r>
            <a:r>
              <a:rPr lang="pt-PT">
                <a:sym typeface="Arial"/>
              </a:rPr>
              <a:t> </a:t>
            </a:r>
            <a:r>
              <a:rPr lang="pt-PT" err="1">
                <a:sym typeface="Arial"/>
              </a:rPr>
              <a:t>jumping</a:t>
            </a:r>
            <a:r>
              <a:rPr lang="pt-PT">
                <a:sym typeface="Arial"/>
              </a:rPr>
              <a:t> to </a:t>
            </a:r>
            <a:r>
              <a:rPr lang="pt-PT" err="1">
                <a:sym typeface="Arial"/>
              </a:rPr>
              <a:t>conclusions</a:t>
            </a:r>
            <a:r>
              <a:rPr lang="pt-PT">
                <a:sym typeface="Arial"/>
              </a:rPr>
              <a:t> </a:t>
            </a:r>
            <a:r>
              <a:rPr lang="pt-PT" err="1">
                <a:sym typeface="Arial"/>
              </a:rPr>
              <a:t>by</a:t>
            </a:r>
            <a:r>
              <a:rPr lang="pt-PT">
                <a:sym typeface="Arial"/>
              </a:rPr>
              <a:t> </a:t>
            </a:r>
            <a:r>
              <a:rPr lang="pt-PT" err="1">
                <a:sym typeface="Arial"/>
              </a:rPr>
              <a:t>examining</a:t>
            </a:r>
            <a:r>
              <a:rPr lang="pt-PT">
                <a:sym typeface="Arial"/>
              </a:rPr>
              <a:t> </a:t>
            </a:r>
            <a:r>
              <a:rPr lang="pt-PT" err="1">
                <a:sym typeface="Arial"/>
              </a:rPr>
              <a:t>their</a:t>
            </a:r>
            <a:r>
              <a:rPr lang="pt-PT">
                <a:sym typeface="Arial"/>
              </a:rPr>
              <a:t> </a:t>
            </a:r>
            <a:r>
              <a:rPr lang="pt-PT" err="1">
                <a:sym typeface="Arial"/>
              </a:rPr>
              <a:t>thought</a:t>
            </a:r>
            <a:r>
              <a:rPr lang="pt-PT">
                <a:sym typeface="Arial"/>
              </a:rPr>
              <a:t> </a:t>
            </a:r>
            <a:r>
              <a:rPr lang="pt-PT" err="1">
                <a:sym typeface="Arial"/>
              </a:rPr>
              <a:t>process</a:t>
            </a:r>
            <a:r>
              <a:rPr lang="pt-PT">
                <a:sym typeface="Arial"/>
              </a:rPr>
              <a:t>.</a:t>
            </a:r>
            <a:r>
              <a:rPr lang="pt-PT">
                <a:solidFill>
                  <a:srgbClr val="0563C1"/>
                </a:solidFill>
                <a:sym typeface="Arial"/>
                <a:hlinkClick r:id="rId5"/>
              </a:rPr>
              <a:t>Ladder of inference | Untools</a:t>
            </a:r>
            <a:endParaRPr/>
          </a:p>
          <a:p>
            <a:pPr lvl="0" indent="0" algn="l">
              <a:spcAft>
                <a:spcPts val="0"/>
              </a:spcAft>
              <a:buNone/>
            </a:pPr>
            <a:r>
              <a:rPr lang="pt-PT" b="1" err="1">
                <a:sym typeface="Arial"/>
              </a:rPr>
              <a:t>Motivating</a:t>
            </a:r>
            <a:r>
              <a:rPr lang="pt-PT" b="1">
                <a:sym typeface="Arial"/>
              </a:rPr>
              <a:t> </a:t>
            </a:r>
            <a:r>
              <a:rPr lang="pt-PT" b="1" err="1">
                <a:sym typeface="Arial"/>
              </a:rPr>
              <a:t>and</a:t>
            </a:r>
            <a:r>
              <a:rPr lang="pt-PT" b="1">
                <a:sym typeface="Arial"/>
              </a:rPr>
              <a:t> </a:t>
            </a:r>
            <a:r>
              <a:rPr lang="pt-PT" b="1" err="1">
                <a:sym typeface="Arial"/>
              </a:rPr>
              <a:t>Empowering</a:t>
            </a:r>
            <a:r>
              <a:rPr lang="pt-PT" b="1">
                <a:sym typeface="Arial"/>
              </a:rPr>
              <a:t> </a:t>
            </a:r>
            <a:r>
              <a:rPr lang="pt-PT" b="1" err="1">
                <a:sym typeface="Arial"/>
              </a:rPr>
              <a:t>Others</a:t>
            </a:r>
            <a:endParaRPr err="1"/>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GROW </a:t>
            </a:r>
            <a:r>
              <a:rPr lang="pt-PT" err="1">
                <a:sym typeface="Arial"/>
              </a:rPr>
              <a:t>Model</a:t>
            </a:r>
            <a:r>
              <a:rPr lang="pt-PT">
                <a:sym typeface="Arial"/>
              </a:rPr>
              <a:t> (</a:t>
            </a:r>
            <a:r>
              <a:rPr lang="pt-PT" err="1">
                <a:sym typeface="Arial"/>
              </a:rPr>
              <a:t>Goal</a:t>
            </a:r>
            <a:r>
              <a:rPr lang="pt-PT">
                <a:sym typeface="Arial"/>
              </a:rPr>
              <a:t>, </a:t>
            </a:r>
            <a:r>
              <a:rPr lang="pt-PT" err="1">
                <a:sym typeface="Arial"/>
              </a:rPr>
              <a:t>Reality</a:t>
            </a:r>
            <a:r>
              <a:rPr lang="pt-PT">
                <a:sym typeface="Arial"/>
              </a:rPr>
              <a:t>, </a:t>
            </a:r>
            <a:r>
              <a:rPr lang="pt-PT" err="1">
                <a:sym typeface="Arial"/>
              </a:rPr>
              <a:t>Options</a:t>
            </a:r>
            <a:r>
              <a:rPr lang="pt-PT">
                <a:sym typeface="Arial"/>
              </a:rPr>
              <a:t>, </a:t>
            </a:r>
            <a:r>
              <a:rPr lang="pt-PT" err="1">
                <a:sym typeface="Arial"/>
              </a:rPr>
              <a:t>Will</a:t>
            </a:r>
            <a:r>
              <a:rPr lang="pt-PT">
                <a:sym typeface="Arial"/>
              </a:rPr>
              <a:t>): A </a:t>
            </a:r>
            <a:r>
              <a:rPr lang="pt-PT" err="1">
                <a:sym typeface="Arial"/>
              </a:rPr>
              <a:t>structured</a:t>
            </a:r>
            <a:r>
              <a:rPr lang="pt-PT">
                <a:sym typeface="Arial"/>
              </a:rPr>
              <a:t> </a:t>
            </a:r>
            <a:r>
              <a:rPr lang="pt-PT" err="1">
                <a:sym typeface="Arial"/>
              </a:rPr>
              <a:t>coaching</a:t>
            </a:r>
            <a:r>
              <a:rPr lang="pt-PT">
                <a:sym typeface="Arial"/>
              </a:rPr>
              <a:t> </a:t>
            </a:r>
            <a:r>
              <a:rPr lang="pt-PT" err="1">
                <a:sym typeface="Arial"/>
              </a:rPr>
              <a:t>framework</a:t>
            </a:r>
            <a:r>
              <a:rPr lang="pt-PT">
                <a:sym typeface="Arial"/>
              </a:rPr>
              <a:t> to </a:t>
            </a:r>
            <a:r>
              <a:rPr lang="pt-PT" err="1">
                <a:sym typeface="Arial"/>
              </a:rPr>
              <a:t>help</a:t>
            </a:r>
            <a:r>
              <a:rPr lang="pt-PT">
                <a:sym typeface="Arial"/>
              </a:rPr>
              <a:t> </a:t>
            </a:r>
            <a:r>
              <a:rPr lang="pt-PT" err="1">
                <a:sym typeface="Arial"/>
              </a:rPr>
              <a:t>mentees</a:t>
            </a:r>
            <a:r>
              <a:rPr lang="pt-PT">
                <a:sym typeface="Arial"/>
              </a:rPr>
              <a:t> set </a:t>
            </a:r>
            <a:r>
              <a:rPr lang="pt-PT" err="1">
                <a:sym typeface="Arial"/>
              </a:rPr>
              <a:t>and</a:t>
            </a:r>
            <a:r>
              <a:rPr lang="pt-PT">
                <a:sym typeface="Arial"/>
              </a:rPr>
              <a:t> </a:t>
            </a:r>
            <a:r>
              <a:rPr lang="pt-PT" err="1">
                <a:sym typeface="Arial"/>
              </a:rPr>
              <a:t>achieve</a:t>
            </a:r>
            <a:r>
              <a:rPr lang="pt-PT">
                <a:sym typeface="Arial"/>
              </a:rPr>
              <a:t> </a:t>
            </a:r>
            <a:r>
              <a:rPr lang="pt-PT" err="1">
                <a:sym typeface="Arial"/>
              </a:rPr>
              <a:t>goals</a:t>
            </a:r>
            <a:r>
              <a:rPr lang="pt-PT">
                <a:sym typeface="Arial"/>
              </a:rPr>
              <a:t>. </a:t>
            </a:r>
            <a:r>
              <a:rPr lang="pt-PT">
                <a:solidFill>
                  <a:srgbClr val="0563C1"/>
                </a:solidFill>
                <a:sym typeface="Arial"/>
                <a:hlinkClick r:id="rId6"/>
              </a:rPr>
              <a:t>The GROW Model of Coaching and Mentoring - A Simple Process for Developing Your People</a:t>
            </a:r>
            <a:endParaRPr/>
          </a:p>
          <a:p>
            <a:pPr marL="285750" indent="-285750">
              <a:buFont typeface="Arial"/>
              <a:buChar char="•"/>
            </a:pPr>
            <a:r>
              <a:rPr lang="pt-PT" err="1">
                <a:sym typeface="Arial"/>
              </a:rPr>
              <a:t>Appreciative</a:t>
            </a:r>
            <a:r>
              <a:rPr lang="pt-PT">
                <a:sym typeface="Arial"/>
              </a:rPr>
              <a:t> </a:t>
            </a:r>
            <a:r>
              <a:rPr lang="pt-PT" err="1">
                <a:sym typeface="Arial"/>
              </a:rPr>
              <a:t>Inquiry</a:t>
            </a:r>
            <a:r>
              <a:rPr lang="pt-PT">
                <a:sym typeface="Arial"/>
              </a:rPr>
              <a:t>: </a:t>
            </a:r>
            <a:r>
              <a:rPr lang="pt-PT" err="1">
                <a:sym typeface="Arial"/>
              </a:rPr>
              <a:t>Focuses</a:t>
            </a:r>
            <a:r>
              <a:rPr lang="pt-PT">
                <a:sym typeface="Arial"/>
              </a:rPr>
              <a:t> </a:t>
            </a:r>
            <a:r>
              <a:rPr lang="pt-PT" err="1">
                <a:sym typeface="Arial"/>
              </a:rPr>
              <a:t>on</a:t>
            </a:r>
            <a:r>
              <a:rPr lang="pt-PT">
                <a:sym typeface="Arial"/>
              </a:rPr>
              <a:t> </a:t>
            </a:r>
            <a:r>
              <a:rPr lang="pt-PT" err="1">
                <a:sym typeface="Arial"/>
              </a:rPr>
              <a:t>strengths</a:t>
            </a:r>
            <a:r>
              <a:rPr lang="pt-PT">
                <a:sym typeface="Arial"/>
              </a:rPr>
              <a:t> </a:t>
            </a:r>
            <a:r>
              <a:rPr lang="pt-PT" err="1">
                <a:sym typeface="Arial"/>
              </a:rPr>
              <a:t>and</a:t>
            </a:r>
            <a:r>
              <a:rPr lang="pt-PT">
                <a:sym typeface="Arial"/>
              </a:rPr>
              <a:t> </a:t>
            </a:r>
            <a:r>
              <a:rPr lang="pt-PT" err="1">
                <a:sym typeface="Arial"/>
              </a:rPr>
              <a:t>what’s</a:t>
            </a:r>
            <a:r>
              <a:rPr lang="pt-PT">
                <a:sym typeface="Arial"/>
              </a:rPr>
              <a:t> </a:t>
            </a:r>
            <a:r>
              <a:rPr lang="pt-PT" err="1">
                <a:sym typeface="Arial"/>
              </a:rPr>
              <a:t>working</a:t>
            </a:r>
            <a:r>
              <a:rPr lang="pt-PT">
                <a:sym typeface="Arial"/>
              </a:rPr>
              <a:t> </a:t>
            </a:r>
            <a:r>
              <a:rPr lang="pt-PT" err="1">
                <a:sym typeface="Arial"/>
              </a:rPr>
              <a:t>well</a:t>
            </a:r>
            <a:r>
              <a:rPr lang="pt-PT">
                <a:sym typeface="Arial"/>
              </a:rPr>
              <a:t> to inspire positive </a:t>
            </a:r>
            <a:r>
              <a:rPr lang="pt-PT" err="1">
                <a:sym typeface="Arial"/>
              </a:rPr>
              <a:t>change</a:t>
            </a:r>
            <a:r>
              <a:rPr lang="pt-PT">
                <a:sym typeface="Arial"/>
              </a:rPr>
              <a:t>.</a:t>
            </a:r>
            <a:r>
              <a:rPr lang="pt-PT">
                <a:solidFill>
                  <a:srgbClr val="0563C1"/>
                </a:solidFill>
                <a:sym typeface="Arial"/>
                <a:hlinkClick r:id="rId7"/>
              </a:rPr>
              <a:t>What Is Appreciative Inquiry? (Definition, Examples &amp; Model)</a:t>
            </a:r>
            <a:endParaRPr/>
          </a:p>
          <a:p>
            <a:pPr marL="285750" indent="-285750">
              <a:buFont typeface="Arial"/>
              <a:buChar char="•"/>
            </a:pPr>
            <a:r>
              <a:rPr lang="pt-PT" err="1">
                <a:sym typeface="Arial"/>
              </a:rPr>
              <a:t>StrengthsFinder</a:t>
            </a:r>
            <a:r>
              <a:rPr lang="pt-PT">
                <a:sym typeface="Arial"/>
              </a:rPr>
              <a:t> </a:t>
            </a:r>
            <a:r>
              <a:rPr lang="pt-PT" err="1">
                <a:sym typeface="Arial"/>
              </a:rPr>
              <a:t>or</a:t>
            </a:r>
            <a:r>
              <a:rPr lang="pt-PT">
                <a:sym typeface="Arial"/>
              </a:rPr>
              <a:t> VIA </a:t>
            </a:r>
            <a:r>
              <a:rPr lang="pt-PT" err="1">
                <a:sym typeface="Arial"/>
              </a:rPr>
              <a:t>Character</a:t>
            </a:r>
            <a:r>
              <a:rPr lang="pt-PT">
                <a:sym typeface="Arial"/>
              </a:rPr>
              <a:t> </a:t>
            </a:r>
            <a:r>
              <a:rPr lang="pt-PT" err="1">
                <a:sym typeface="Arial"/>
              </a:rPr>
              <a:t>Strengths</a:t>
            </a:r>
            <a:r>
              <a:rPr lang="pt-PT">
                <a:sym typeface="Arial"/>
              </a:rPr>
              <a:t>: </a:t>
            </a:r>
            <a:r>
              <a:rPr lang="pt-PT" err="1">
                <a:sym typeface="Arial"/>
              </a:rPr>
              <a:t>Tools</a:t>
            </a:r>
            <a:r>
              <a:rPr lang="pt-PT">
                <a:sym typeface="Arial"/>
              </a:rPr>
              <a:t> to </a:t>
            </a:r>
            <a:r>
              <a:rPr lang="pt-PT" err="1">
                <a:sym typeface="Arial"/>
              </a:rPr>
              <a:t>identify</a:t>
            </a:r>
            <a:r>
              <a:rPr lang="pt-PT">
                <a:sym typeface="Arial"/>
              </a:rPr>
              <a:t> </a:t>
            </a:r>
            <a:r>
              <a:rPr lang="pt-PT" err="1">
                <a:sym typeface="Arial"/>
              </a:rPr>
              <a:t>and</a:t>
            </a:r>
            <a:r>
              <a:rPr lang="pt-PT">
                <a:sym typeface="Arial"/>
              </a:rPr>
              <a:t> </a:t>
            </a:r>
            <a:r>
              <a:rPr lang="pt-PT" err="1">
                <a:sym typeface="Arial"/>
              </a:rPr>
              <a:t>leverage</a:t>
            </a:r>
            <a:r>
              <a:rPr lang="pt-PT">
                <a:sym typeface="Arial"/>
              </a:rPr>
              <a:t> </a:t>
            </a:r>
            <a:r>
              <a:rPr lang="pt-PT" err="1">
                <a:sym typeface="Arial"/>
              </a:rPr>
              <a:t>mentees</a:t>
            </a:r>
            <a:r>
              <a:rPr lang="pt-PT">
                <a:sym typeface="Arial"/>
              </a:rPr>
              <a:t>’ natural </a:t>
            </a:r>
            <a:r>
              <a:rPr lang="pt-PT" err="1">
                <a:sym typeface="Arial"/>
              </a:rPr>
              <a:t>talents</a:t>
            </a:r>
            <a:r>
              <a:rPr lang="pt-PT">
                <a:sym typeface="Arial"/>
              </a:rPr>
              <a:t>.</a:t>
            </a:r>
            <a:r>
              <a:rPr lang="pt-PT">
                <a:solidFill>
                  <a:srgbClr val="0563C1"/>
                </a:solidFill>
                <a:sym typeface="Arial"/>
                <a:hlinkClick r:id="rId8"/>
              </a:rPr>
              <a:t>Gallup Clifton Strengths (Strengthsfinder): A Complete Guide - Mentorink</a:t>
            </a:r>
            <a:r>
              <a:rPr lang="pt-PT" b="1">
                <a:sym typeface="Arial"/>
              </a:rPr>
              <a:t>, </a:t>
            </a:r>
            <a:r>
              <a:rPr lang="pt-PT">
                <a:solidFill>
                  <a:srgbClr val="0563C1"/>
                </a:solidFill>
                <a:sym typeface="Arial"/>
                <a:hlinkClick r:id="rId9"/>
              </a:rPr>
              <a:t>How is the VIA Survey Different from StrengthsFinder?</a:t>
            </a:r>
            <a:endParaRPr/>
          </a:p>
          <a:p>
            <a:pPr lvl="0" indent="0" algn="l">
              <a:spcAft>
                <a:spcPts val="0"/>
              </a:spcAft>
              <a:buNone/>
            </a:pPr>
            <a:r>
              <a:rPr lang="pt-PT" b="1" err="1">
                <a:sym typeface="Arial"/>
              </a:rPr>
              <a:t>Sharing</a:t>
            </a:r>
            <a:r>
              <a:rPr lang="pt-PT" b="1">
                <a:sym typeface="Arial"/>
              </a:rPr>
              <a:t> </a:t>
            </a:r>
            <a:r>
              <a:rPr lang="pt-PT" b="1" err="1">
                <a:sym typeface="Arial"/>
              </a:rPr>
              <a:t>Experiences</a:t>
            </a:r>
            <a:r>
              <a:rPr lang="pt-PT" b="1">
                <a:sym typeface="Arial"/>
              </a:rPr>
              <a:t> </a:t>
            </a:r>
            <a:r>
              <a:rPr lang="pt-PT" b="1" err="1">
                <a:sym typeface="Arial"/>
              </a:rPr>
              <a:t>Constructively</a:t>
            </a:r>
            <a:endParaRPr/>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STAR </a:t>
            </a:r>
            <a:r>
              <a:rPr lang="pt-PT" err="1">
                <a:sym typeface="Arial"/>
              </a:rPr>
              <a:t>Method</a:t>
            </a:r>
            <a:r>
              <a:rPr lang="pt-PT">
                <a:sym typeface="Arial"/>
              </a:rPr>
              <a:t> (</a:t>
            </a:r>
            <a:r>
              <a:rPr lang="pt-PT" err="1">
                <a:sym typeface="Arial"/>
              </a:rPr>
              <a:t>Situation</a:t>
            </a:r>
            <a:r>
              <a:rPr lang="pt-PT">
                <a:sym typeface="Arial"/>
              </a:rPr>
              <a:t>, </a:t>
            </a:r>
            <a:r>
              <a:rPr lang="pt-PT" err="1">
                <a:sym typeface="Arial"/>
              </a:rPr>
              <a:t>Task</a:t>
            </a:r>
            <a:r>
              <a:rPr lang="pt-PT">
                <a:sym typeface="Arial"/>
              </a:rPr>
              <a:t>, </a:t>
            </a:r>
            <a:r>
              <a:rPr lang="pt-PT" err="1">
                <a:sym typeface="Arial"/>
              </a:rPr>
              <a:t>Action</a:t>
            </a:r>
            <a:r>
              <a:rPr lang="pt-PT">
                <a:sym typeface="Arial"/>
              </a:rPr>
              <a:t>, </a:t>
            </a:r>
            <a:r>
              <a:rPr lang="pt-PT" err="1">
                <a:sym typeface="Arial"/>
              </a:rPr>
              <a:t>Result</a:t>
            </a:r>
            <a:r>
              <a:rPr lang="pt-PT">
                <a:sym typeface="Arial"/>
              </a:rPr>
              <a:t>): </a:t>
            </a:r>
            <a:r>
              <a:rPr lang="pt-PT" err="1">
                <a:sym typeface="Arial"/>
              </a:rPr>
              <a:t>Helps</a:t>
            </a:r>
            <a:r>
              <a:rPr lang="pt-PT">
                <a:sym typeface="Arial"/>
              </a:rPr>
              <a:t> </a:t>
            </a:r>
            <a:r>
              <a:rPr lang="pt-PT" err="1">
                <a:sym typeface="Arial"/>
              </a:rPr>
              <a:t>mentors</a:t>
            </a:r>
            <a:r>
              <a:rPr lang="pt-PT">
                <a:sym typeface="Arial"/>
              </a:rPr>
              <a:t> </a:t>
            </a:r>
            <a:r>
              <a:rPr lang="pt-PT" err="1">
                <a:sym typeface="Arial"/>
              </a:rPr>
              <a:t>structure</a:t>
            </a:r>
            <a:r>
              <a:rPr lang="pt-PT">
                <a:sym typeface="Arial"/>
              </a:rPr>
              <a:t> </a:t>
            </a:r>
            <a:r>
              <a:rPr lang="pt-PT" err="1">
                <a:sym typeface="Arial"/>
              </a:rPr>
              <a:t>stories</a:t>
            </a:r>
            <a:r>
              <a:rPr lang="pt-PT">
                <a:sym typeface="Arial"/>
              </a:rPr>
              <a:t> </a:t>
            </a:r>
            <a:r>
              <a:rPr lang="pt-PT" err="1">
                <a:sym typeface="Arial"/>
              </a:rPr>
              <a:t>clearly</a:t>
            </a:r>
            <a:r>
              <a:rPr lang="pt-PT">
                <a:sym typeface="Arial"/>
              </a:rPr>
              <a:t> </a:t>
            </a:r>
            <a:r>
              <a:rPr lang="pt-PT" err="1">
                <a:sym typeface="Arial"/>
              </a:rPr>
              <a:t>and</a:t>
            </a:r>
            <a:r>
              <a:rPr lang="pt-PT">
                <a:sym typeface="Arial"/>
              </a:rPr>
              <a:t> </a:t>
            </a:r>
            <a:r>
              <a:rPr lang="pt-PT" err="1">
                <a:sym typeface="Arial"/>
              </a:rPr>
              <a:t>meaningfully</a:t>
            </a:r>
            <a:r>
              <a:rPr lang="pt-PT">
                <a:sym typeface="Arial"/>
              </a:rPr>
              <a:t>.</a:t>
            </a:r>
            <a:r>
              <a:rPr lang="pt-PT">
                <a:solidFill>
                  <a:srgbClr val="0563C1"/>
                </a:solidFill>
                <a:sym typeface="Arial"/>
                <a:hlinkClick r:id="rId10"/>
              </a:rPr>
              <a:t>How to Use the STAR Interview Method Response Technique | Indeed.com Canada</a:t>
            </a:r>
            <a:endParaRPr/>
          </a:p>
          <a:p>
            <a:pPr marL="285750" indent="-285750">
              <a:buFont typeface="Arial"/>
              <a:buChar char="•"/>
            </a:pPr>
            <a:r>
              <a:rPr lang="pt-PT" err="1">
                <a:sym typeface="Arial"/>
              </a:rPr>
              <a:t>Storytelling</a:t>
            </a:r>
            <a:r>
              <a:rPr lang="pt-PT">
                <a:sym typeface="Arial"/>
              </a:rPr>
              <a:t> </a:t>
            </a:r>
            <a:r>
              <a:rPr lang="pt-PT" err="1">
                <a:sym typeface="Arial"/>
              </a:rPr>
              <a:t>Frameworks</a:t>
            </a:r>
            <a:r>
              <a:rPr lang="pt-PT">
                <a:sym typeface="Arial"/>
              </a:rPr>
              <a:t> (e.g., </a:t>
            </a:r>
            <a:r>
              <a:rPr lang="pt-PT" err="1">
                <a:sym typeface="Arial"/>
              </a:rPr>
              <a:t>Hero’s</a:t>
            </a:r>
            <a:r>
              <a:rPr lang="pt-PT">
                <a:sym typeface="Arial"/>
              </a:rPr>
              <a:t> </a:t>
            </a:r>
            <a:r>
              <a:rPr lang="pt-PT" err="1">
                <a:sym typeface="Arial"/>
              </a:rPr>
              <a:t>Journey</a:t>
            </a:r>
            <a:r>
              <a:rPr lang="pt-PT">
                <a:sym typeface="Arial"/>
              </a:rPr>
              <a:t>): </a:t>
            </a:r>
            <a:r>
              <a:rPr lang="pt-PT" err="1">
                <a:sym typeface="Arial"/>
              </a:rPr>
              <a:t>Useful</a:t>
            </a:r>
            <a:r>
              <a:rPr lang="pt-PT">
                <a:sym typeface="Arial"/>
              </a:rPr>
              <a:t> for </a:t>
            </a:r>
            <a:r>
              <a:rPr lang="pt-PT" err="1">
                <a:sym typeface="Arial"/>
              </a:rPr>
              <a:t>sharing</a:t>
            </a:r>
            <a:r>
              <a:rPr lang="pt-PT">
                <a:sym typeface="Arial"/>
              </a:rPr>
              <a:t> </a:t>
            </a:r>
            <a:r>
              <a:rPr lang="pt-PT" err="1">
                <a:sym typeface="Arial"/>
              </a:rPr>
              <a:t>personal</a:t>
            </a:r>
            <a:r>
              <a:rPr lang="pt-PT">
                <a:sym typeface="Arial"/>
              </a:rPr>
              <a:t> </a:t>
            </a:r>
            <a:r>
              <a:rPr lang="pt-PT" err="1">
                <a:sym typeface="Arial"/>
              </a:rPr>
              <a:t>growth</a:t>
            </a:r>
            <a:r>
              <a:rPr lang="pt-PT">
                <a:sym typeface="Arial"/>
              </a:rPr>
              <a:t> </a:t>
            </a:r>
            <a:r>
              <a:rPr lang="pt-PT" err="1">
                <a:sym typeface="Arial"/>
              </a:rPr>
              <a:t>narratives</a:t>
            </a:r>
            <a:r>
              <a:rPr lang="pt-PT">
                <a:sym typeface="Arial"/>
              </a:rPr>
              <a:t> </a:t>
            </a:r>
            <a:r>
              <a:rPr lang="pt-PT" err="1">
                <a:sym typeface="Arial"/>
              </a:rPr>
              <a:t>that</a:t>
            </a:r>
            <a:r>
              <a:rPr lang="pt-PT">
                <a:sym typeface="Arial"/>
              </a:rPr>
              <a:t> </a:t>
            </a:r>
            <a:r>
              <a:rPr lang="pt-PT" err="1">
                <a:sym typeface="Arial"/>
              </a:rPr>
              <a:t>resonate</a:t>
            </a:r>
            <a:r>
              <a:rPr lang="pt-PT">
                <a:sym typeface="Arial"/>
              </a:rPr>
              <a:t>. </a:t>
            </a:r>
            <a:r>
              <a:rPr lang="pt-PT">
                <a:solidFill>
                  <a:srgbClr val="0563C1"/>
                </a:solidFill>
                <a:sym typeface="Arial"/>
                <a:hlinkClick r:id="rId11"/>
              </a:rPr>
              <a:t>3 Storytelling Frameworks I Am Using To Transform My Content Writing | by Nimra Khalid | The Writing Cooperative</a:t>
            </a:r>
            <a:endParaRPr/>
          </a:p>
          <a:p>
            <a:pPr marL="285750" indent="-285750">
              <a:buFont typeface="Arial"/>
              <a:buChar char="•"/>
            </a:pPr>
            <a:r>
              <a:rPr lang="pt-PT" err="1">
                <a:sym typeface="Arial"/>
              </a:rPr>
              <a:t>Metaphor</a:t>
            </a:r>
            <a:r>
              <a:rPr lang="pt-PT">
                <a:sym typeface="Arial"/>
              </a:rPr>
              <a:t> </a:t>
            </a:r>
            <a:r>
              <a:rPr lang="pt-PT" err="1">
                <a:sym typeface="Arial"/>
              </a:rPr>
              <a:t>Coaching</a:t>
            </a:r>
            <a:r>
              <a:rPr lang="pt-PT">
                <a:sym typeface="Arial"/>
              </a:rPr>
              <a:t>: </a:t>
            </a:r>
            <a:r>
              <a:rPr lang="pt-PT" err="1">
                <a:sym typeface="Arial"/>
              </a:rPr>
              <a:t>Using</a:t>
            </a:r>
            <a:r>
              <a:rPr lang="pt-PT">
                <a:sym typeface="Arial"/>
              </a:rPr>
              <a:t> </a:t>
            </a:r>
            <a:r>
              <a:rPr lang="pt-PT" err="1">
                <a:sym typeface="Arial"/>
              </a:rPr>
              <a:t>metaphors</a:t>
            </a:r>
            <a:r>
              <a:rPr lang="pt-PT">
                <a:sym typeface="Arial"/>
              </a:rPr>
              <a:t> to </a:t>
            </a:r>
            <a:r>
              <a:rPr lang="pt-PT" err="1">
                <a:sym typeface="Arial"/>
              </a:rPr>
              <a:t>make</a:t>
            </a:r>
            <a:r>
              <a:rPr lang="pt-PT">
                <a:sym typeface="Arial"/>
              </a:rPr>
              <a:t> </a:t>
            </a:r>
            <a:r>
              <a:rPr lang="pt-PT" err="1">
                <a:sym typeface="Arial"/>
              </a:rPr>
              <a:t>abstract</a:t>
            </a:r>
            <a:r>
              <a:rPr lang="pt-PT">
                <a:sym typeface="Arial"/>
              </a:rPr>
              <a:t> </a:t>
            </a:r>
            <a:r>
              <a:rPr lang="pt-PT" err="1">
                <a:sym typeface="Arial"/>
              </a:rPr>
              <a:t>experiences</a:t>
            </a:r>
            <a:r>
              <a:rPr lang="pt-PT">
                <a:sym typeface="Arial"/>
              </a:rPr>
              <a:t> </a:t>
            </a:r>
            <a:r>
              <a:rPr lang="pt-PT" err="1">
                <a:sym typeface="Arial"/>
              </a:rPr>
              <a:t>relatable</a:t>
            </a:r>
            <a:r>
              <a:rPr lang="pt-PT">
                <a:sym typeface="Arial"/>
              </a:rPr>
              <a:t> </a:t>
            </a:r>
            <a:r>
              <a:rPr lang="pt-PT" err="1">
                <a:sym typeface="Arial"/>
              </a:rPr>
              <a:t>and</a:t>
            </a:r>
            <a:r>
              <a:rPr lang="pt-PT">
                <a:sym typeface="Arial"/>
              </a:rPr>
              <a:t> </a:t>
            </a:r>
            <a:r>
              <a:rPr lang="pt-PT" err="1">
                <a:sym typeface="Arial"/>
              </a:rPr>
              <a:t>memorable</a:t>
            </a:r>
            <a:r>
              <a:rPr lang="pt-PT">
                <a:sym typeface="Arial"/>
              </a:rPr>
              <a:t>.</a:t>
            </a:r>
            <a:r>
              <a:rPr lang="pt-PT">
                <a:solidFill>
                  <a:srgbClr val="0563C1"/>
                </a:solidFill>
                <a:sym typeface="Arial"/>
                <a:hlinkClick r:id="rId12"/>
              </a:rPr>
              <a:t>The Power of Metaphors in Coaching</a:t>
            </a:r>
            <a:endParaRPr/>
          </a:p>
          <a:p>
            <a:pPr lvl="0" indent="0" algn="l">
              <a:spcAft>
                <a:spcPts val="0"/>
              </a:spcAft>
              <a:buNone/>
            </a:pPr>
            <a:r>
              <a:rPr lang="pt-PT" b="1" err="1">
                <a:sym typeface="Arial"/>
              </a:rPr>
              <a:t>Giving</a:t>
            </a:r>
            <a:r>
              <a:rPr lang="pt-PT" b="1">
                <a:sym typeface="Arial"/>
              </a:rPr>
              <a:t> Feedback</a:t>
            </a:r>
            <a:endParaRPr/>
          </a:p>
          <a:p>
            <a:pPr lvl="0" algn="l">
              <a:spcAft>
                <a:spcPts val="0"/>
              </a:spcAft>
              <a:buNone/>
            </a:pPr>
            <a:r>
              <a:rPr lang="pt-PT" err="1">
                <a:sym typeface="Arial"/>
              </a:rPr>
              <a:t>Tools</a:t>
            </a:r>
            <a:r>
              <a:rPr lang="pt-PT">
                <a:sym typeface="Arial"/>
              </a:rPr>
              <a:t> &amp; </a:t>
            </a:r>
            <a:r>
              <a:rPr lang="pt-PT" err="1">
                <a:sym typeface="Arial"/>
              </a:rPr>
              <a:t>Techniques</a:t>
            </a:r>
            <a:r>
              <a:rPr lang="pt-PT">
                <a:sym typeface="Arial"/>
              </a:rPr>
              <a:t>:</a:t>
            </a:r>
            <a:endParaRPr/>
          </a:p>
          <a:p>
            <a:pPr marL="285750" indent="-285750">
              <a:buFont typeface="Arial"/>
              <a:buChar char="•"/>
            </a:pPr>
            <a:r>
              <a:rPr lang="pt-PT">
                <a:sym typeface="Arial"/>
              </a:rPr>
              <a:t>SBI </a:t>
            </a:r>
            <a:r>
              <a:rPr lang="pt-PT" err="1">
                <a:sym typeface="Arial"/>
              </a:rPr>
              <a:t>Model</a:t>
            </a:r>
            <a:r>
              <a:rPr lang="pt-PT">
                <a:sym typeface="Arial"/>
              </a:rPr>
              <a:t> (</a:t>
            </a:r>
            <a:r>
              <a:rPr lang="pt-PT" err="1">
                <a:sym typeface="Arial"/>
              </a:rPr>
              <a:t>Situation</a:t>
            </a:r>
            <a:r>
              <a:rPr lang="pt-PT">
                <a:sym typeface="Arial"/>
              </a:rPr>
              <a:t>, </a:t>
            </a:r>
            <a:r>
              <a:rPr lang="pt-PT" err="1">
                <a:sym typeface="Arial"/>
              </a:rPr>
              <a:t>Behavior</a:t>
            </a:r>
            <a:r>
              <a:rPr lang="pt-PT">
                <a:sym typeface="Arial"/>
              </a:rPr>
              <a:t>, </a:t>
            </a:r>
            <a:r>
              <a:rPr lang="pt-PT" err="1">
                <a:sym typeface="Arial"/>
              </a:rPr>
              <a:t>Impact</a:t>
            </a:r>
            <a:r>
              <a:rPr lang="pt-PT">
                <a:sym typeface="Arial"/>
              </a:rPr>
              <a:t>): A </a:t>
            </a:r>
            <a:r>
              <a:rPr lang="pt-PT" err="1">
                <a:sym typeface="Arial"/>
              </a:rPr>
              <a:t>simple</a:t>
            </a:r>
            <a:r>
              <a:rPr lang="pt-PT">
                <a:sym typeface="Arial"/>
              </a:rPr>
              <a:t> </a:t>
            </a:r>
            <a:r>
              <a:rPr lang="pt-PT" err="1">
                <a:sym typeface="Arial"/>
              </a:rPr>
              <a:t>and</a:t>
            </a:r>
            <a:r>
              <a:rPr lang="pt-PT">
                <a:sym typeface="Arial"/>
              </a:rPr>
              <a:t> </a:t>
            </a:r>
            <a:r>
              <a:rPr lang="pt-PT" err="1">
                <a:sym typeface="Arial"/>
              </a:rPr>
              <a:t>effective</a:t>
            </a:r>
            <a:r>
              <a:rPr lang="pt-PT">
                <a:sym typeface="Arial"/>
              </a:rPr>
              <a:t> </a:t>
            </a:r>
            <a:r>
              <a:rPr lang="pt-PT" err="1">
                <a:sym typeface="Arial"/>
              </a:rPr>
              <a:t>structure</a:t>
            </a:r>
            <a:r>
              <a:rPr lang="pt-PT">
                <a:sym typeface="Arial"/>
              </a:rPr>
              <a:t> for </a:t>
            </a:r>
            <a:r>
              <a:rPr lang="pt-PT" err="1">
                <a:sym typeface="Arial"/>
              </a:rPr>
              <a:t>giving</a:t>
            </a:r>
            <a:r>
              <a:rPr lang="pt-PT">
                <a:sym typeface="Arial"/>
              </a:rPr>
              <a:t> clear, non-</a:t>
            </a:r>
            <a:r>
              <a:rPr lang="pt-PT" err="1">
                <a:sym typeface="Arial"/>
              </a:rPr>
              <a:t>judgmental</a:t>
            </a:r>
            <a:r>
              <a:rPr lang="pt-PT">
                <a:sym typeface="Arial"/>
              </a:rPr>
              <a:t> feedback. </a:t>
            </a:r>
            <a:r>
              <a:rPr lang="pt-PT">
                <a:solidFill>
                  <a:srgbClr val="0563C1"/>
                </a:solidFill>
                <a:sym typeface="Arial"/>
                <a:hlinkClick r:id="rId13"/>
              </a:rPr>
              <a:t>Use SBI (Situation-Behavior-Impact) to Understand Intent | CCL</a:t>
            </a:r>
            <a:endParaRPr/>
          </a:p>
          <a:p>
            <a:pPr marL="285750" indent="-285750">
              <a:buFont typeface="Arial"/>
              <a:buChar char="•"/>
            </a:pPr>
            <a:r>
              <a:rPr lang="pt-PT" err="1">
                <a:sym typeface="Arial"/>
              </a:rPr>
              <a:t>Feedforward</a:t>
            </a:r>
            <a:r>
              <a:rPr lang="pt-PT">
                <a:sym typeface="Arial"/>
              </a:rPr>
              <a:t> (Marshall </a:t>
            </a:r>
            <a:r>
              <a:rPr lang="pt-PT" err="1">
                <a:sym typeface="Arial"/>
              </a:rPr>
              <a:t>Goldsmith</a:t>
            </a:r>
            <a:r>
              <a:rPr lang="pt-PT">
                <a:sym typeface="Arial"/>
              </a:rPr>
              <a:t>): </a:t>
            </a:r>
            <a:r>
              <a:rPr lang="pt-PT" err="1">
                <a:sym typeface="Arial"/>
              </a:rPr>
              <a:t>Focuses</a:t>
            </a:r>
            <a:r>
              <a:rPr lang="pt-PT">
                <a:sym typeface="Arial"/>
              </a:rPr>
              <a:t> </a:t>
            </a:r>
            <a:r>
              <a:rPr lang="pt-PT" err="1">
                <a:sym typeface="Arial"/>
              </a:rPr>
              <a:t>on</a:t>
            </a:r>
            <a:r>
              <a:rPr lang="pt-PT">
                <a:sym typeface="Arial"/>
              </a:rPr>
              <a:t> future </a:t>
            </a:r>
            <a:r>
              <a:rPr lang="pt-PT" err="1">
                <a:sym typeface="Arial"/>
              </a:rPr>
              <a:t>improvement</a:t>
            </a:r>
            <a:r>
              <a:rPr lang="pt-PT">
                <a:sym typeface="Arial"/>
              </a:rPr>
              <a:t> </a:t>
            </a:r>
            <a:r>
              <a:rPr lang="pt-PT" err="1">
                <a:sym typeface="Arial"/>
              </a:rPr>
              <a:t>rather</a:t>
            </a:r>
            <a:r>
              <a:rPr lang="pt-PT">
                <a:sym typeface="Arial"/>
              </a:rPr>
              <a:t> </a:t>
            </a:r>
            <a:r>
              <a:rPr lang="pt-PT" err="1">
                <a:sym typeface="Arial"/>
              </a:rPr>
              <a:t>than</a:t>
            </a:r>
            <a:r>
              <a:rPr lang="pt-PT">
                <a:sym typeface="Arial"/>
              </a:rPr>
              <a:t> </a:t>
            </a:r>
            <a:r>
              <a:rPr lang="pt-PT" err="1">
                <a:sym typeface="Arial"/>
              </a:rPr>
              <a:t>past</a:t>
            </a:r>
            <a:r>
              <a:rPr lang="pt-PT">
                <a:sym typeface="Arial"/>
              </a:rPr>
              <a:t> </a:t>
            </a:r>
            <a:r>
              <a:rPr lang="pt-PT" err="1">
                <a:sym typeface="Arial"/>
              </a:rPr>
              <a:t>mistakes</a:t>
            </a:r>
            <a:r>
              <a:rPr lang="pt-PT">
                <a:sym typeface="Arial"/>
              </a:rPr>
              <a:t>.</a:t>
            </a:r>
            <a:r>
              <a:rPr lang="pt-PT">
                <a:solidFill>
                  <a:srgbClr val="0563C1"/>
                </a:solidFill>
                <a:sym typeface="Arial"/>
                <a:hlinkClick r:id="rId14"/>
              </a:rPr>
              <a:t>Feedforward | No1 Approach To Seeking Ideas For Improvement</a:t>
            </a:r>
            <a:endParaRPr/>
          </a:p>
          <a:p>
            <a:pPr marL="285750" indent="-285750">
              <a:buFont typeface="Arial"/>
              <a:buChar char="•"/>
            </a:pPr>
            <a:r>
              <a:rPr lang="pt-PT">
                <a:sym typeface="Arial"/>
              </a:rPr>
              <a:t>Radical Candor (Kim Scott): Balances </a:t>
            </a:r>
            <a:r>
              <a:rPr lang="pt-PT" err="1">
                <a:sym typeface="Arial"/>
              </a:rPr>
              <a:t>caring</a:t>
            </a:r>
            <a:r>
              <a:rPr lang="pt-PT">
                <a:sym typeface="Arial"/>
              </a:rPr>
              <a:t> </a:t>
            </a:r>
            <a:r>
              <a:rPr lang="pt-PT" err="1">
                <a:sym typeface="Arial"/>
              </a:rPr>
              <a:t>personally</a:t>
            </a:r>
            <a:r>
              <a:rPr lang="pt-PT">
                <a:sym typeface="Arial"/>
              </a:rPr>
              <a:t> </a:t>
            </a:r>
            <a:r>
              <a:rPr lang="pt-PT" err="1">
                <a:sym typeface="Arial"/>
              </a:rPr>
              <a:t>with</a:t>
            </a:r>
            <a:r>
              <a:rPr lang="pt-PT">
                <a:sym typeface="Arial"/>
              </a:rPr>
              <a:t> </a:t>
            </a:r>
            <a:r>
              <a:rPr lang="pt-PT" err="1">
                <a:sym typeface="Arial"/>
              </a:rPr>
              <a:t>challenging</a:t>
            </a:r>
            <a:r>
              <a:rPr lang="pt-PT">
                <a:sym typeface="Arial"/>
              </a:rPr>
              <a:t> </a:t>
            </a:r>
            <a:r>
              <a:rPr lang="pt-PT" err="1">
                <a:sym typeface="Arial"/>
              </a:rPr>
              <a:t>directly</a:t>
            </a:r>
            <a:r>
              <a:rPr lang="pt-PT">
                <a:sym typeface="Arial"/>
              </a:rPr>
              <a:t>. </a:t>
            </a:r>
            <a:r>
              <a:rPr lang="pt-PT">
                <a:solidFill>
                  <a:srgbClr val="0563C1"/>
                </a:solidFill>
                <a:sym typeface="Arial"/>
                <a:hlinkClick r:id="rId15"/>
              </a:rPr>
              <a:t>Radical Candor (Care Personally + Challenge Directly) | Bramlett Partners</a:t>
            </a:r>
            <a:endParaRPr/>
          </a:p>
          <a:p>
            <a:pPr marL="0" indent="0"/>
            <a:br>
              <a:rPr lang="en-US"/>
            </a:br>
            <a:endParaRPr lang="en-US"/>
          </a:p>
        </p:txBody>
      </p:sp>
      <p:sp>
        <p:nvSpPr>
          <p:cNvPr id="256" name="Google Shape;256;g36ef86f86b0_2_57:notes">
            <a:extLst>
              <a:ext uri="{FF2B5EF4-FFF2-40B4-BE49-F238E27FC236}">
                <a16:creationId xmlns:a16="http://schemas.microsoft.com/office/drawing/2014/main" id="{772A22C0-13C0-02B7-8BBD-D265981F2E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707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a:solidFill>
                  <a:schemeClr val="dk1"/>
                </a:solidFill>
                <a:effectLst/>
                <a:latin typeface="Calibri"/>
                <a:ea typeface="Calibri"/>
                <a:cs typeface="Calibri"/>
                <a:sym typeface="Calibri"/>
              </a:rPr>
              <a:t>Speaker notes:</a:t>
            </a:r>
            <a:r>
              <a:rPr lang="en-US" sz="1200" b="0" i="0" u="none" strike="noStrike" cap="none">
                <a:solidFill>
                  <a:schemeClr val="dk1"/>
                </a:solidFill>
                <a:effectLst/>
                <a:latin typeface="Calibri"/>
                <a:ea typeface="Calibri"/>
                <a:cs typeface="Calibri"/>
                <a:sym typeface="Calibri"/>
              </a:rPr>
              <a:t>​</a:t>
            </a:r>
          </a:p>
          <a:p>
            <a:pPr rtl="0" fontAlgn="base"/>
            <a:r>
              <a:rPr lang="pt-PT" sz="1200" b="1" i="0" u="none" strike="noStrike" cap="none">
                <a:solidFill>
                  <a:schemeClr val="dk1"/>
                </a:solidFill>
                <a:effectLst/>
                <a:latin typeface="Calibri"/>
                <a:ea typeface="Calibri"/>
                <a:cs typeface="Calibri"/>
                <a:sym typeface="Calibri"/>
              </a:rPr>
              <a:t>Active Listening</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Tools &amp; Techniques:</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SOLER Model (Egan): Encourages open body language and attentiveness: </a:t>
            </a:r>
            <a:r>
              <a:rPr lang="pt-PT" sz="1200" b="0" i="1" u="none" strike="noStrike" cap="none">
                <a:solidFill>
                  <a:schemeClr val="dk1"/>
                </a:solidFill>
                <a:effectLst/>
                <a:latin typeface="Calibri"/>
                <a:ea typeface="Calibri"/>
                <a:cs typeface="Calibri"/>
                <a:sym typeface="Calibri"/>
              </a:rPr>
              <a:t>S</a:t>
            </a:r>
            <a:r>
              <a:rPr lang="pt-PT" sz="1200" b="0" i="0" u="none" strike="noStrike" cap="none">
                <a:solidFill>
                  <a:schemeClr val="dk1"/>
                </a:solidFill>
                <a:effectLst/>
                <a:latin typeface="Calibri"/>
                <a:ea typeface="Calibri"/>
                <a:cs typeface="Calibri"/>
                <a:sym typeface="Calibri"/>
              </a:rPr>
              <a:t>it squarely, </a:t>
            </a:r>
            <a:r>
              <a:rPr lang="pt-PT" sz="1200" b="0" i="1" u="none" strike="noStrike" cap="none">
                <a:solidFill>
                  <a:schemeClr val="dk1"/>
                </a:solidFill>
                <a:effectLst/>
                <a:latin typeface="Calibri"/>
                <a:ea typeface="Calibri"/>
                <a:cs typeface="Calibri"/>
                <a:sym typeface="Calibri"/>
              </a:rPr>
              <a:t>O</a:t>
            </a:r>
            <a:r>
              <a:rPr lang="pt-PT" sz="1200" b="0" i="0" u="none" strike="noStrike" cap="none">
                <a:solidFill>
                  <a:schemeClr val="dk1"/>
                </a:solidFill>
                <a:effectLst/>
                <a:latin typeface="Calibri"/>
                <a:ea typeface="Calibri"/>
                <a:cs typeface="Calibri"/>
                <a:sym typeface="Calibri"/>
              </a:rPr>
              <a:t>pen posture, </a:t>
            </a:r>
            <a:r>
              <a:rPr lang="pt-PT" sz="1200" b="0" i="1" u="none" strike="noStrike" cap="none">
                <a:solidFill>
                  <a:schemeClr val="dk1"/>
                </a:solidFill>
                <a:effectLst/>
                <a:latin typeface="Calibri"/>
                <a:ea typeface="Calibri"/>
                <a:cs typeface="Calibri"/>
                <a:sym typeface="Calibri"/>
              </a:rPr>
              <a:t>L</a:t>
            </a:r>
            <a:r>
              <a:rPr lang="pt-PT" sz="1200" b="0" i="0" u="none" strike="noStrike" cap="none">
                <a:solidFill>
                  <a:schemeClr val="dk1"/>
                </a:solidFill>
                <a:effectLst/>
                <a:latin typeface="Calibri"/>
                <a:ea typeface="Calibri"/>
                <a:cs typeface="Calibri"/>
                <a:sym typeface="Calibri"/>
              </a:rPr>
              <a:t>ean in, </a:t>
            </a:r>
            <a:r>
              <a:rPr lang="pt-PT" sz="1200" b="0" i="1" u="none" strike="noStrike" cap="none">
                <a:solidFill>
                  <a:schemeClr val="dk1"/>
                </a:solidFill>
                <a:effectLst/>
                <a:latin typeface="Calibri"/>
                <a:ea typeface="Calibri"/>
                <a:cs typeface="Calibri"/>
                <a:sym typeface="Calibri"/>
              </a:rPr>
              <a:t>E</a:t>
            </a:r>
            <a:r>
              <a:rPr lang="pt-PT" sz="1200" b="0" i="0" u="none" strike="noStrike" cap="none">
                <a:solidFill>
                  <a:schemeClr val="dk1"/>
                </a:solidFill>
                <a:effectLst/>
                <a:latin typeface="Calibri"/>
                <a:ea typeface="Calibri"/>
                <a:cs typeface="Calibri"/>
                <a:sym typeface="Calibri"/>
              </a:rPr>
              <a:t>ye contact, </a:t>
            </a:r>
            <a:r>
              <a:rPr lang="pt-PT" sz="1200" b="0" i="1" u="none" strike="noStrike" cap="none">
                <a:solidFill>
                  <a:schemeClr val="dk1"/>
                </a:solidFill>
                <a:effectLst/>
                <a:latin typeface="Calibri"/>
                <a:ea typeface="Calibri"/>
                <a:cs typeface="Calibri"/>
                <a:sym typeface="Calibri"/>
              </a:rPr>
              <a:t>R</a:t>
            </a:r>
            <a:r>
              <a:rPr lang="pt-PT" sz="1200" b="0" i="0" u="none" strike="noStrike" cap="none">
                <a:solidFill>
                  <a:schemeClr val="dk1"/>
                </a:solidFill>
                <a:effectLst/>
                <a:latin typeface="Calibri"/>
                <a:ea typeface="Calibri"/>
                <a:cs typeface="Calibri"/>
                <a:sym typeface="Calibri"/>
              </a:rPr>
              <a:t>elax. </a:t>
            </a:r>
            <a:r>
              <a:rPr lang="pt-PT" sz="1200" b="0" i="0" u="sng" strike="noStrike" cap="none">
                <a:solidFill>
                  <a:schemeClr val="dk1"/>
                </a:solidFill>
                <a:effectLst/>
                <a:latin typeface="Calibri"/>
                <a:ea typeface="Calibri"/>
                <a:cs typeface="Calibri"/>
                <a:sym typeface="Calibri"/>
                <a:hlinkClick r:id="rId3"/>
              </a:rPr>
              <a:t>the-soler-model-script.pdf</a:t>
            </a:r>
            <a:r>
              <a:rPr lang="pt-PT"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Reflective Listening: Repeat or paraphrase what the mentee says to confirm understanding.</a:t>
            </a:r>
            <a:r>
              <a:rPr lang="pt-PT" sz="1200" b="0" i="0" u="sng" strike="noStrike" cap="none">
                <a:solidFill>
                  <a:schemeClr val="dk1"/>
                </a:solidFill>
                <a:effectLst/>
                <a:latin typeface="Calibri"/>
                <a:ea typeface="Calibri"/>
                <a:cs typeface="Calibri"/>
                <a:sym typeface="Calibri"/>
                <a:hlinkClick r:id="rId4"/>
              </a:rPr>
              <a:t>What is Reflective Listening? | A Definitive Guide</a:t>
            </a:r>
            <a:r>
              <a:rPr lang="en-US" sz="1200" b="0" i="0" u="none" strike="noStrike" cap="none">
                <a:solidFill>
                  <a:schemeClr val="dk1"/>
                </a:solidFill>
                <a:effectLst/>
                <a:latin typeface="Calibri"/>
                <a:ea typeface="Calibri"/>
                <a:cs typeface="Calibri"/>
                <a:sym typeface="Calibri"/>
              </a:rPr>
              <a:t>​</a:t>
            </a:r>
          </a:p>
          <a:p>
            <a:pPr rtl="0" fontAlgn="base"/>
            <a:r>
              <a:rPr lang="pt-PT" sz="1200" b="0" i="0" u="none" strike="noStrike" cap="none">
                <a:solidFill>
                  <a:schemeClr val="dk1"/>
                </a:solidFill>
                <a:effectLst/>
                <a:latin typeface="Calibri"/>
                <a:ea typeface="Calibri"/>
                <a:cs typeface="Calibri"/>
                <a:sym typeface="Calibri"/>
              </a:rPr>
              <a:t>Ladder of Inference: Helps mentors avoid jumping to conclusions by examining their thought process.</a:t>
            </a:r>
            <a:r>
              <a:rPr lang="pt-PT" sz="1200" b="0" i="0" u="sng" strike="noStrike" cap="none">
                <a:solidFill>
                  <a:schemeClr val="dk1"/>
                </a:solidFill>
                <a:effectLst/>
                <a:latin typeface="Calibri"/>
                <a:ea typeface="Calibri"/>
                <a:cs typeface="Calibri"/>
                <a:sym typeface="Calibri"/>
                <a:hlinkClick r:id="rId5"/>
              </a:rPr>
              <a:t>Ladder of inference | Untools</a:t>
            </a:r>
            <a:r>
              <a:rPr lang="en-US" sz="1200" b="0" i="0" u="none" strike="noStrike" cap="none">
                <a:solidFill>
                  <a:schemeClr val="dk1"/>
                </a:solidFill>
                <a:effectLst/>
                <a:latin typeface="Calibri"/>
                <a:ea typeface="Calibri"/>
                <a:cs typeface="Calibri"/>
                <a:sym typeface="Calibri"/>
              </a:rPr>
              <a:t>​</a:t>
            </a:r>
          </a:p>
          <a:p>
            <a:endParaRPr lang="en-S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23</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5686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Motivating and Empowering Others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GROW Model (Goal, Reality, Options, Will): A structured coaching framework to help mentees set and achieve goals. </a:t>
            </a:r>
            <a:r>
              <a:rPr lang="pt-PT" sz="1200" b="0" i="0" u="sng" strike="noStrike" cap="none" dirty="0">
                <a:solidFill>
                  <a:schemeClr val="dk1"/>
                </a:solidFill>
                <a:effectLst/>
                <a:latin typeface="Calibri"/>
                <a:ea typeface="Calibri"/>
                <a:cs typeface="Calibri"/>
                <a:sym typeface="Calibri"/>
                <a:hlinkClick r:id="rId3"/>
              </a:rPr>
              <a:t>The GROW Model of Coaching and Mentoring - A Simple Process for Developing Your People</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Appreciative Inquiry: Focuses on strengths and what’s working well to inspire positive change.</a:t>
            </a:r>
            <a:r>
              <a:rPr lang="pt-PT" sz="1200" b="0" i="0" u="sng" strike="noStrike" cap="none" dirty="0">
                <a:solidFill>
                  <a:schemeClr val="dk1"/>
                </a:solidFill>
                <a:effectLst/>
                <a:latin typeface="Calibri"/>
                <a:ea typeface="Calibri"/>
                <a:cs typeface="Calibri"/>
                <a:sym typeface="Calibri"/>
                <a:hlinkClick r:id="rId4"/>
              </a:rPr>
              <a:t>What Is Appreciative Inquiry? (Definition, Examples &amp; Model)</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StrengthsFinder or VIA Character Strengths: Tools to identify and leverage mentees’ natural talents.</a:t>
            </a:r>
            <a:r>
              <a:rPr lang="pt-PT" sz="1200" b="0" i="0" u="sng" strike="noStrike" cap="none" dirty="0">
                <a:solidFill>
                  <a:schemeClr val="dk1"/>
                </a:solidFill>
                <a:effectLst/>
                <a:latin typeface="Calibri"/>
                <a:ea typeface="Calibri"/>
                <a:cs typeface="Calibri"/>
                <a:sym typeface="Calibri"/>
                <a:hlinkClick r:id="rId5"/>
              </a:rPr>
              <a:t>Gallup Clifton Strengths (Strengthsfinder): A Complete Guide - Mentorink</a:t>
            </a:r>
            <a:r>
              <a:rPr lang="pt-PT" sz="1200" b="1" i="0" u="none" strike="noStrike" cap="none" dirty="0">
                <a:solidFill>
                  <a:schemeClr val="dk1"/>
                </a:solidFill>
                <a:effectLst/>
                <a:latin typeface="Calibri"/>
                <a:ea typeface="Calibri"/>
                <a:cs typeface="Calibri"/>
                <a:sym typeface="Calibri"/>
              </a:rPr>
              <a:t>, </a:t>
            </a:r>
            <a:r>
              <a:rPr lang="pt-PT" sz="1200" b="0" i="0" u="sng" strike="noStrike" cap="none" dirty="0">
                <a:solidFill>
                  <a:schemeClr val="dk1"/>
                </a:solidFill>
                <a:effectLst/>
                <a:latin typeface="Calibri"/>
                <a:ea typeface="Calibri"/>
                <a:cs typeface="Calibri"/>
                <a:sym typeface="Calibri"/>
                <a:hlinkClick r:id="rId6"/>
              </a:rPr>
              <a:t>How is the VIA Survey Different from StrengthsFinder?</a:t>
            </a:r>
            <a:r>
              <a:rPr lang="en-US" sz="1200" b="0" i="0" u="none" strike="noStrike" cap="none" dirty="0">
                <a:solidFill>
                  <a:schemeClr val="dk1"/>
                </a:solidFill>
                <a:effectLst/>
                <a:latin typeface="Calibri"/>
                <a:ea typeface="Calibri"/>
                <a:cs typeface="Calibri"/>
                <a:sym typeface="Calibri"/>
              </a:rPr>
              <a:t>​</a:t>
            </a: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24</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741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Sharing Experiences Constructively</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STAR Method (Situation, Task, Action, Result): Helps mentors structure stories clearly and meaningfully.</a:t>
            </a:r>
            <a:r>
              <a:rPr lang="pt-PT" sz="1200" b="0" i="0" u="sng" strike="noStrike" cap="none" dirty="0">
                <a:solidFill>
                  <a:schemeClr val="dk1"/>
                </a:solidFill>
                <a:effectLst/>
                <a:latin typeface="Calibri"/>
                <a:ea typeface="Calibri"/>
                <a:cs typeface="Calibri"/>
                <a:sym typeface="Calibri"/>
                <a:hlinkClick r:id="rId3"/>
              </a:rPr>
              <a:t>How to Use the STAR Interview Method Response Technique | Indeed.com Canada</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Storytelling Frameworks (e.g., Hero’s Journey): Useful for sharing personal growth narratives that resonate. </a:t>
            </a:r>
            <a:r>
              <a:rPr lang="pt-PT" sz="1200" b="0" i="0" u="sng" strike="noStrike" cap="none" dirty="0">
                <a:solidFill>
                  <a:schemeClr val="dk1"/>
                </a:solidFill>
                <a:effectLst/>
                <a:latin typeface="Calibri"/>
                <a:ea typeface="Calibri"/>
                <a:cs typeface="Calibri"/>
                <a:sym typeface="Calibri"/>
                <a:hlinkClick r:id="rId4"/>
              </a:rPr>
              <a:t>3 Storytelling Frameworks I Am Using To Transform My Content Writing | by Nimra Khalid | The Writing Cooperative</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Metaphor Coaching: Using metaphors to make abstract experiences relatable and memorable.</a:t>
            </a:r>
            <a:r>
              <a:rPr lang="pt-PT" sz="1200" b="0" i="0" u="sng" strike="noStrike" cap="none" dirty="0">
                <a:solidFill>
                  <a:schemeClr val="dk1"/>
                </a:solidFill>
                <a:effectLst/>
                <a:latin typeface="Calibri"/>
                <a:ea typeface="Calibri"/>
                <a:cs typeface="Calibri"/>
                <a:sym typeface="Calibri"/>
                <a:hlinkClick r:id="rId5"/>
              </a:rPr>
              <a:t>The Power of Metaphors in Coaching</a:t>
            </a:r>
            <a:r>
              <a:rPr lang="en-US" sz="1200" b="0" i="0" u="none" strike="noStrike" cap="none" dirty="0">
                <a:solidFill>
                  <a:schemeClr val="dk1"/>
                </a:solidFill>
                <a:effectLst/>
                <a:latin typeface="Calibri"/>
                <a:ea typeface="Calibri"/>
                <a:cs typeface="Calibri"/>
                <a:sym typeface="Calibri"/>
              </a:rPr>
              <a:t>​</a:t>
            </a: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25</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368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pt-PT" sz="1200" b="1" i="0" u="none" strike="noStrike" cap="none" dirty="0">
                <a:solidFill>
                  <a:schemeClr val="dk1"/>
                </a:solidFill>
                <a:effectLst/>
                <a:latin typeface="Calibri"/>
                <a:ea typeface="Calibri"/>
                <a:cs typeface="Calibri"/>
                <a:sym typeface="Calibri"/>
              </a:rPr>
              <a:t>Giving Feedback</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Tools &amp; Techniques:</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SBI Model (Situation, Behavior, Impact): A simple and effective structure for giving clear, non-judgmental feedback. </a:t>
            </a:r>
            <a:r>
              <a:rPr lang="pt-PT" sz="1200" b="0" i="0" u="sng" strike="noStrike" cap="none" dirty="0">
                <a:solidFill>
                  <a:schemeClr val="dk1"/>
                </a:solidFill>
                <a:effectLst/>
                <a:latin typeface="Calibri"/>
                <a:ea typeface="Calibri"/>
                <a:cs typeface="Calibri"/>
                <a:sym typeface="Calibri"/>
                <a:hlinkClick r:id="rId3"/>
              </a:rPr>
              <a:t>Use SBI (Situation-Behavior-Impact) to Understand Intent | CCL</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Feedforward (Marshall Goldsmith): Focuses on future improvement rather than past mistakes.</a:t>
            </a:r>
            <a:r>
              <a:rPr lang="pt-PT" sz="1200" b="0" i="0" u="sng" strike="noStrike" cap="none" dirty="0">
                <a:solidFill>
                  <a:schemeClr val="dk1"/>
                </a:solidFill>
                <a:effectLst/>
                <a:latin typeface="Calibri"/>
                <a:ea typeface="Calibri"/>
                <a:cs typeface="Calibri"/>
                <a:sym typeface="Calibri"/>
                <a:hlinkClick r:id="rId4"/>
              </a:rPr>
              <a:t>Feedforward | No1 Approach To Seeking Ideas For Improvement</a:t>
            </a:r>
            <a:r>
              <a:rPr lang="en-US" sz="1200" b="0" i="0" u="none" strike="noStrike" cap="none" dirty="0">
                <a:solidFill>
                  <a:schemeClr val="dk1"/>
                </a:solidFill>
                <a:effectLst/>
                <a:latin typeface="Calibri"/>
                <a:ea typeface="Calibri"/>
                <a:cs typeface="Calibri"/>
                <a:sym typeface="Calibri"/>
              </a:rPr>
              <a:t>​</a:t>
            </a:r>
          </a:p>
          <a:p>
            <a:pPr rtl="0" fontAlgn="base"/>
            <a:r>
              <a:rPr lang="pt-PT" sz="1200" b="0" i="0" u="none" strike="noStrike" cap="none" dirty="0">
                <a:solidFill>
                  <a:schemeClr val="dk1"/>
                </a:solidFill>
                <a:effectLst/>
                <a:latin typeface="Calibri"/>
                <a:ea typeface="Calibri"/>
                <a:cs typeface="Calibri"/>
                <a:sym typeface="Calibri"/>
              </a:rPr>
              <a:t>Radical Candor (Kim Scott): Balances caring personally with challenging directly. </a:t>
            </a:r>
            <a:r>
              <a:rPr lang="pt-PT" sz="1200" b="0" i="0" u="sng" strike="noStrike" cap="none" dirty="0">
                <a:solidFill>
                  <a:schemeClr val="dk1"/>
                </a:solidFill>
                <a:effectLst/>
                <a:latin typeface="Calibri"/>
                <a:ea typeface="Calibri"/>
                <a:cs typeface="Calibri"/>
                <a:sym typeface="Calibri"/>
                <a:hlinkClick r:id="rId5"/>
              </a:rPr>
              <a:t>Radical Candor (Care Personally + Challenge Directly) | Bramlett Partners</a:t>
            </a:r>
            <a:r>
              <a:rPr lang="en-US" sz="1200" b="0" i="0" u="none" strike="noStrike" cap="none" dirty="0">
                <a:solidFill>
                  <a:schemeClr val="dk1"/>
                </a:solidFill>
                <a:effectLst/>
                <a:latin typeface="Calibri"/>
                <a:ea typeface="Calibri"/>
                <a:cs typeface="Calibri"/>
                <a:sym typeface="Calibri"/>
              </a:rPr>
              <a:t>​</a:t>
            </a:r>
          </a:p>
          <a:p>
            <a:pPr rtl="0" fontAlgn="base"/>
            <a:r>
              <a:rPr lang="en-US" sz="1200" b="0" i="0" u="none" strike="noStrike" cap="none" dirty="0">
                <a:solidFill>
                  <a:schemeClr val="dk1"/>
                </a:solidFill>
                <a:effectLst/>
                <a:latin typeface="Calibri"/>
                <a:ea typeface="Calibri"/>
                <a:cs typeface="Calibri"/>
                <a:sym typeface="Calibri"/>
              </a:rPr>
              <a:t>​</a:t>
            </a:r>
            <a:br>
              <a:rPr lang="en-US" sz="1200" b="0" i="0" u="none" strike="noStrike" cap="none" dirty="0">
                <a:solidFill>
                  <a:schemeClr val="dk1"/>
                </a:solidFill>
                <a:effectLst/>
                <a:latin typeface="Calibri"/>
                <a:ea typeface="Calibri"/>
                <a:cs typeface="Calibri"/>
                <a:sym typeface="Calibri"/>
              </a:rPr>
            </a:br>
            <a:endParaRPr lang="en-US" sz="1200" b="0" i="0" u="none" strike="noStrike" cap="none" dirty="0">
              <a:solidFill>
                <a:schemeClr val="dk1"/>
              </a:solidFill>
              <a:effectLst/>
              <a:latin typeface="Calibri"/>
              <a:ea typeface="Calibri"/>
              <a:cs typeface="Calibri"/>
              <a:sym typeface="Calibri"/>
            </a:endParaRPr>
          </a:p>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26</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0080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68415C82-B921-80CC-094F-2DC17888EE52}"/>
            </a:ext>
          </a:extLst>
        </p:cNvPr>
        <p:cNvGrpSpPr/>
        <p:nvPr/>
      </p:nvGrpSpPr>
      <p:grpSpPr>
        <a:xfrm>
          <a:off x="0" y="0"/>
          <a:ext cx="0" cy="0"/>
          <a:chOff x="0" y="0"/>
          <a:chExt cx="0" cy="0"/>
        </a:xfrm>
      </p:grpSpPr>
      <p:sp>
        <p:nvSpPr>
          <p:cNvPr id="281" name="Google Shape;281;g36ef86f86b0_2_77:notes">
            <a:extLst>
              <a:ext uri="{FF2B5EF4-FFF2-40B4-BE49-F238E27FC236}">
                <a16:creationId xmlns:a16="http://schemas.microsoft.com/office/drawing/2014/main" id="{80AFC4AC-E5B1-76E6-9650-19181095E96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solidFill>
                  <a:srgbClr val="0563C1"/>
                </a:solidFill>
                <a:hlinkClick r:id="rId3">
                  <a:extLst>
                    <a:ext uri="{A12FA001-AC4F-418D-AE19-62706E023703}">
                      <ahyp:hlinkClr xmlns:ahyp="http://schemas.microsoft.com/office/drawing/2018/hyperlinkcolor" val="tx"/>
                    </a:ext>
                  </a:extLst>
                </a:hlinkClick>
              </a:rPr>
              <a:t>The GROW </a:t>
            </a:r>
            <a:r>
              <a:rPr lang="en-US">
                <a:solidFill>
                  <a:srgbClr val="0563C1"/>
                </a:solidFill>
                <a:hlinkClick r:id="rId3"/>
              </a:rPr>
              <a:t>Model of</a:t>
            </a:r>
            <a:r>
              <a:rPr lang="en-US">
                <a:solidFill>
                  <a:srgbClr val="0563C1"/>
                </a:solidFill>
                <a:hlinkClick r:id="rId3">
                  <a:extLst>
                    <a:ext uri="{A12FA001-AC4F-418D-AE19-62706E023703}">
                      <ahyp:hlinkClr xmlns:ahyp="http://schemas.microsoft.com/office/drawing/2018/hyperlinkcolor" val="tx"/>
                    </a:ext>
                  </a:extLst>
                </a:hlinkClick>
              </a:rPr>
              <a:t> Coaching and Mentoring - A Simple Process for Developing Your People</a:t>
            </a:r>
            <a:endParaRPr lang="en-US">
              <a:hlinkClick r:id="rId3">
                <a:extLst>
                  <a:ext uri="{A12FA001-AC4F-418D-AE19-62706E023703}">
                    <ahyp:hlinkClr xmlns:ahyp="http://schemas.microsoft.com/office/drawing/2018/hyperlinkcolor" val="tx"/>
                  </a:ext>
                </a:extLst>
              </a:hlinkClick>
            </a:endParaRPr>
          </a:p>
          <a:p>
            <a:r>
              <a:rPr lang="en-US">
                <a:solidFill>
                  <a:srgbClr val="0563C1"/>
                </a:solidFill>
                <a:hlinkClick r:id="rId4"/>
              </a:rPr>
              <a:t>Creating a Personal Development Plan with Your Mentor — Thrive with Mentoring</a:t>
            </a:r>
            <a:endParaRPr lang="en-US"/>
          </a:p>
          <a:p>
            <a:pPr marL="0" indent="0"/>
            <a:br>
              <a:rPr lang="en-US"/>
            </a:br>
            <a:endParaRPr lang="en-US"/>
          </a:p>
        </p:txBody>
      </p:sp>
      <p:sp>
        <p:nvSpPr>
          <p:cNvPr id="282" name="Google Shape;282;g36ef86f86b0_2_77:notes">
            <a:extLst>
              <a:ext uri="{FF2B5EF4-FFF2-40B4-BE49-F238E27FC236}">
                <a16:creationId xmlns:a16="http://schemas.microsoft.com/office/drawing/2014/main" id="{6EB4518F-43B9-1B13-26D5-06C683AC3C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815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ef86f86b0_2_1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g36ef86f86b0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9719F17C-15AE-2EAB-03D2-57E7E9837DAE}"/>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453722D9-320A-781A-704C-F65595B938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A15777D1-3E12-E3A0-87D7-AB1EB083A9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696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A35BEEE-3918-C9CE-346E-8C8EFE7C4DED}"/>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25266A34-B336-A511-62E2-AB0CDD19FB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34B68579-EA3B-0096-C138-053ABA9802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7397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7D0EBE8F-4376-551E-E35A-0FBD8A93CA4A}"/>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CB42C643-AC64-2D25-4DB1-49E19F68A0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FA2D32BC-C6AD-77D6-120E-D1F702A3BF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37324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20608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728514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183904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486592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050898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8691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170135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122061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551199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186350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002552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439123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65776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962039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73591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3440966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83845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45052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68051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33571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97110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66207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585286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871331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674551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99762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90873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7132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876952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7766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2" r:id="rId22"/>
    <p:sldLayoutId id="2147483673" r:id="rId23"/>
    <p:sldLayoutId id="2147483674" r:id="rId24"/>
    <p:sldLayoutId id="2147483675"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5432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03_0.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image" Target="../media/image36.sv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39.jpeg"/><Relationship Id="rId4" Type="http://schemas.openxmlformats.org/officeDocument/2006/relationships/image" Target="../media/image38.sv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40.jpeg"/><Relationship Id="rId5" Type="http://schemas.openxmlformats.org/officeDocument/2006/relationships/hyperlink" Target="https://www.mindtools.com/an0fzpz/the-grow-model-of-coaching-and-mentoring" TargetMode="External"/><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hyperlink" Target="https://www.ccl.org/articles/leading-effectively-articles/closing-the-gap-between-intent-vs-impact-sbii/"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slide" Target="slide30.xml"/><Relationship Id="rId2" Type="http://schemas.openxmlformats.org/officeDocument/2006/relationships/hyperlink" Target="https://www.tsw.co.uk/blog/leadership-and-management/daniel-goleman-emotional-intelligence" TargetMode="External"/><Relationship Id="rId1" Type="http://schemas.openxmlformats.org/officeDocument/2006/relationships/slideLayout" Target="../slideLayouts/slideLayout25.xml"/><Relationship Id="rId6" Type="http://schemas.openxmlformats.org/officeDocument/2006/relationships/image" Target="../media/image46.svg"/><Relationship Id="rId11" Type="http://schemas.openxmlformats.org/officeDocument/2006/relationships/slide" Target="slide28.xml"/><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image" Target="../media/image52.png"/><Relationship Id="rId1" Type="http://schemas.openxmlformats.org/officeDocument/2006/relationships/slideLayout" Target="../slideLayouts/slideLayout8.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58.svg"/><Relationship Id="rId3" Type="http://schemas.openxmlformats.org/officeDocument/2006/relationships/image" Target="../media/image65.svg"/><Relationship Id="rId7" Type="http://schemas.openxmlformats.org/officeDocument/2006/relationships/image" Target="../media/image67.svg"/><Relationship Id="rId12" Type="http://schemas.openxmlformats.org/officeDocument/2006/relationships/image" Target="../media/image57.png"/><Relationship Id="rId2" Type="http://schemas.openxmlformats.org/officeDocument/2006/relationships/image" Target="../media/image64.png"/><Relationship Id="rId1" Type="http://schemas.openxmlformats.org/officeDocument/2006/relationships/slideLayout" Target="../slideLayouts/slideLayout9.xml"/><Relationship Id="rId6" Type="http://schemas.openxmlformats.org/officeDocument/2006/relationships/image" Target="../media/image66.png"/><Relationship Id="rId11" Type="http://schemas.openxmlformats.org/officeDocument/2006/relationships/image" Target="../media/image71.svg"/><Relationship Id="rId5" Type="http://schemas.openxmlformats.org/officeDocument/2006/relationships/image" Target="../media/image54.svg"/><Relationship Id="rId10" Type="http://schemas.openxmlformats.org/officeDocument/2006/relationships/image" Target="../media/image70.png"/><Relationship Id="rId4" Type="http://schemas.openxmlformats.org/officeDocument/2006/relationships/image" Target="../media/image53.png"/><Relationship Id="rId9" Type="http://schemas.openxmlformats.org/officeDocument/2006/relationships/image" Target="../media/image69.svg"/></Relationships>
</file>

<file path=ppt/slides/_rels/slide3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slide" Target="slide15.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hyperlink" Target="https://guider-ai.com/blog/types-of-mentoring/" TargetMode="External"/><Relationship Id="rId3" Type="http://schemas.openxmlformats.org/officeDocument/2006/relationships/hyperlink" Target="https://when.org.gr/wp-content/uploads/2025/01/ENG_Be-My-Help-Handbook.pdf" TargetMode="External"/><Relationship Id="rId7" Type="http://schemas.openxmlformats.org/officeDocument/2006/relationships/hyperlink" Target="https://www.ppd.admin.cam.ac.uk/files/mentoring_guide_2020_v3.pdf"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hyperlink" Target="https://mentoring.when.org.gr/faq/mentoring-in-general" TargetMode="External"/><Relationship Id="rId5" Type="http://schemas.openxmlformats.org/officeDocument/2006/relationships/hyperlink" Target="https://mentoring.when.org.gr/faq/for-mentees"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www.mindtools.com/an0fzpz/the-grow-model-of-coaching-and-mentoring" TargetMode="Externa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ramlettpartners.com/blog/radical-candor-care-personally-challenge-directly"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hyperlink" Target="https://www.tsw.co.uk/blog/leadership-and-management/daniel-goleman-emotional-intelligenc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body" idx="1"/>
          </p:nvPr>
        </p:nvSpPr>
        <p:spPr>
          <a:xfrm>
            <a:off x="432250" y="2989747"/>
            <a:ext cx="4838400" cy="610500"/>
          </a:xfrm>
          <a:prstGeom prst="rect">
            <a:avLst/>
          </a:prstGeom>
          <a:noFill/>
          <a:ln>
            <a:noFill/>
          </a:ln>
        </p:spPr>
        <p:txBody>
          <a:bodyPr spcFirstLastPara="1" wrap="square" lIns="91425" tIns="45700" rIns="91425" bIns="45700" anchor="t" anchorCtr="0">
            <a:noAutofit/>
          </a:bodyPr>
          <a:lstStyle/>
          <a:p>
            <a:pPr marL="0" indent="0"/>
            <a:r>
              <a:rPr lang="pt-PT" dirty="0">
                <a:latin typeface="Calibri"/>
                <a:cs typeface="Calibri"/>
                <a:sym typeface="Calibri"/>
              </a:rPr>
              <a:t>Module 5:</a:t>
            </a:r>
          </a:p>
          <a:p>
            <a:pPr marL="0" indent="0"/>
            <a:r>
              <a:rPr lang="pt-PT" dirty="0">
                <a:latin typeface="Calibri"/>
                <a:cs typeface="Calibri"/>
                <a:sym typeface="Calibri"/>
              </a:rPr>
              <a:t>Mentoring</a:t>
            </a:r>
            <a:endParaRPr dirty="0">
              <a:latin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BD1380-7543-68B4-AF41-0DDCF5DE864A}"/>
              </a:ext>
            </a:extLst>
          </p:cNvPr>
          <p:cNvSpPr>
            <a:spLocks noGrp="1"/>
          </p:cNvSpPr>
          <p:nvPr>
            <p:ph type="body" idx="1"/>
          </p:nvPr>
        </p:nvSpPr>
        <p:spPr/>
        <p:txBody>
          <a:bodyPr/>
          <a:lstStyle/>
          <a:p>
            <a:r>
              <a:rPr lang="en-US">
                <a:latin typeface="Calibri"/>
                <a:ea typeface="Calibri"/>
                <a:cs typeface="Calibri"/>
              </a:rPr>
              <a:t>MODULE 5: Mentoring – UNITS (1 h 15 min)</a:t>
            </a:r>
            <a:endParaRPr lang="en-US" b="0">
              <a:solidFill>
                <a:srgbClr val="000000"/>
              </a:solidFill>
              <a:latin typeface="Calibri"/>
              <a:ea typeface="Calibri"/>
              <a:cs typeface="Calibri"/>
            </a:endParaRPr>
          </a:p>
          <a:p>
            <a:endParaRPr lang="en-US"/>
          </a:p>
        </p:txBody>
      </p:sp>
      <p:grpSp>
        <p:nvGrpSpPr>
          <p:cNvPr id="4" name="Group 3">
            <a:extLst>
              <a:ext uri="{FF2B5EF4-FFF2-40B4-BE49-F238E27FC236}">
                <a16:creationId xmlns:a16="http://schemas.microsoft.com/office/drawing/2014/main" id="{AD9DD25D-CD94-5D65-396B-E2863924AE71}"/>
              </a:ext>
            </a:extLst>
          </p:cNvPr>
          <p:cNvGrpSpPr/>
          <p:nvPr/>
        </p:nvGrpSpPr>
        <p:grpSpPr>
          <a:xfrm>
            <a:off x="739436" y="3439813"/>
            <a:ext cx="4750217" cy="896771"/>
            <a:chOff x="526525" y="1116135"/>
            <a:chExt cx="4750217" cy="896771"/>
          </a:xfrm>
        </p:grpSpPr>
        <p:sp>
          <p:nvSpPr>
            <p:cNvPr id="5" name="Retângulo: Cantos Arredondados 4">
              <a:extLst>
                <a:ext uri="{FF2B5EF4-FFF2-40B4-BE49-F238E27FC236}">
                  <a16:creationId xmlns:a16="http://schemas.microsoft.com/office/drawing/2014/main" id="{42C79A9E-99E4-8ADB-82E5-DA9BA683A0EA}"/>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6" name="Retângulo: Cantos Arredondados 11">
              <a:extLst>
                <a:ext uri="{FF2B5EF4-FFF2-40B4-BE49-F238E27FC236}">
                  <a16:creationId xmlns:a16="http://schemas.microsoft.com/office/drawing/2014/main" id="{E47942E4-7B9D-CAA7-BCD2-A33D39CA416A}"/>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7" name="CaixaDeTexto 18">
              <a:extLst>
                <a:ext uri="{FF2B5EF4-FFF2-40B4-BE49-F238E27FC236}">
                  <a16:creationId xmlns:a16="http://schemas.microsoft.com/office/drawing/2014/main" id="{AC56CD28-CDE2-41FD-8AAA-BDCF18BA6C03}"/>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0000"/>
                  </a:solidFill>
                  <a:latin typeface="Calibri"/>
                  <a:ea typeface="Calibri"/>
                  <a:cs typeface="Calibri"/>
                </a:rPr>
                <a:t>Becoming an Effective Mentee</a:t>
              </a:r>
            </a:p>
          </p:txBody>
        </p:sp>
        <p:sp>
          <p:nvSpPr>
            <p:cNvPr id="8" name="TextBox 5">
              <a:extLst>
                <a:ext uri="{FF2B5EF4-FFF2-40B4-BE49-F238E27FC236}">
                  <a16:creationId xmlns:a16="http://schemas.microsoft.com/office/drawing/2014/main" id="{296242E5-F91A-19EB-F1AF-4A9F2EFF9C8D}"/>
                </a:ext>
              </a:extLst>
            </p:cNvPr>
            <p:cNvSpPr txBox="1"/>
            <p:nvPr/>
          </p:nvSpPr>
          <p:spPr>
            <a:xfrm>
              <a:off x="658190" y="1236008"/>
              <a:ext cx="633446"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chemeClr val="bg1"/>
                  </a:solidFill>
                </a:rPr>
                <a:t>Unit 5.2 </a:t>
              </a:r>
            </a:p>
          </p:txBody>
        </p:sp>
      </p:grpSp>
      <p:grpSp>
        <p:nvGrpSpPr>
          <p:cNvPr id="9" name="Group 8">
            <a:extLst>
              <a:ext uri="{FF2B5EF4-FFF2-40B4-BE49-F238E27FC236}">
                <a16:creationId xmlns:a16="http://schemas.microsoft.com/office/drawing/2014/main" id="{B1FBE6DE-9F2E-C5E6-B566-2D92D7EE29AA}"/>
              </a:ext>
            </a:extLst>
          </p:cNvPr>
          <p:cNvGrpSpPr/>
          <p:nvPr/>
        </p:nvGrpSpPr>
        <p:grpSpPr>
          <a:xfrm>
            <a:off x="739436" y="1048900"/>
            <a:ext cx="4750217" cy="896771"/>
            <a:chOff x="526525" y="1116135"/>
            <a:chExt cx="4750217" cy="896771"/>
          </a:xfrm>
        </p:grpSpPr>
        <p:sp>
          <p:nvSpPr>
            <p:cNvPr id="10" name="Retângulo: Cantos Arredondados 4">
              <a:extLst>
                <a:ext uri="{FF2B5EF4-FFF2-40B4-BE49-F238E27FC236}">
                  <a16:creationId xmlns:a16="http://schemas.microsoft.com/office/drawing/2014/main" id="{05382EB2-B7BE-52B5-3C79-67C44A7905F7}"/>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Retângulo: Cantos Arredondados 11">
              <a:extLst>
                <a:ext uri="{FF2B5EF4-FFF2-40B4-BE49-F238E27FC236}">
                  <a16:creationId xmlns:a16="http://schemas.microsoft.com/office/drawing/2014/main" id="{913A098E-864C-C9C3-7836-94E2470BB861}"/>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Arial"/>
                </a:rPr>
                <a:t>Indro</a:t>
              </a:r>
              <a:endParaRPr lang="en-GB"/>
            </a:p>
          </p:txBody>
        </p:sp>
        <p:sp>
          <p:nvSpPr>
            <p:cNvPr id="12" name="CaixaDeTexto 18">
              <a:extLst>
                <a:ext uri="{FF2B5EF4-FFF2-40B4-BE49-F238E27FC236}">
                  <a16:creationId xmlns:a16="http://schemas.microsoft.com/office/drawing/2014/main" id="{EC5DE61A-6DA4-E552-A9C7-239DF037FC8E}"/>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2">
                    <a:lumMod val="10000"/>
                  </a:schemeClr>
                </a:solidFill>
                <a:cs typeface="Arial"/>
              </a:endParaRPr>
            </a:p>
          </p:txBody>
        </p:sp>
        <p:sp>
          <p:nvSpPr>
            <p:cNvPr id="13" name="TextBox 5">
              <a:extLst>
                <a:ext uri="{FF2B5EF4-FFF2-40B4-BE49-F238E27FC236}">
                  <a16:creationId xmlns:a16="http://schemas.microsoft.com/office/drawing/2014/main" id="{3F10FEC5-5A4A-0A9A-3DB2-D0AC8C73EB17}"/>
                </a:ext>
              </a:extLst>
            </p:cNvPr>
            <p:cNvSpPr txBox="1"/>
            <p:nvPr/>
          </p:nvSpPr>
          <p:spPr>
            <a:xfrm>
              <a:off x="658190" y="1236008"/>
              <a:ext cx="633446"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chemeClr val="bg1"/>
                  </a:solidFill>
                </a:rPr>
                <a:t>Unit 5.1 </a:t>
              </a:r>
            </a:p>
          </p:txBody>
        </p:sp>
      </p:grpSp>
      <p:grpSp>
        <p:nvGrpSpPr>
          <p:cNvPr id="14" name="Group 13">
            <a:extLst>
              <a:ext uri="{FF2B5EF4-FFF2-40B4-BE49-F238E27FC236}">
                <a16:creationId xmlns:a16="http://schemas.microsoft.com/office/drawing/2014/main" id="{B06F1B72-9BE0-36D5-F17C-00C9B735C5D3}"/>
              </a:ext>
            </a:extLst>
          </p:cNvPr>
          <p:cNvGrpSpPr/>
          <p:nvPr/>
        </p:nvGrpSpPr>
        <p:grpSpPr>
          <a:xfrm>
            <a:off x="6850364" y="1043552"/>
            <a:ext cx="4750217" cy="896771"/>
            <a:chOff x="526525" y="1116135"/>
            <a:chExt cx="4750217" cy="896771"/>
          </a:xfrm>
        </p:grpSpPr>
        <p:sp>
          <p:nvSpPr>
            <p:cNvPr id="15" name="Retângulo: Cantos Arredondados 4">
              <a:extLst>
                <a:ext uri="{FF2B5EF4-FFF2-40B4-BE49-F238E27FC236}">
                  <a16:creationId xmlns:a16="http://schemas.microsoft.com/office/drawing/2014/main" id="{BA34ADD0-732A-F488-455A-0C2C8A2326CD}"/>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Retângulo: Cantos Arredondados 11">
              <a:extLst>
                <a:ext uri="{FF2B5EF4-FFF2-40B4-BE49-F238E27FC236}">
                  <a16:creationId xmlns:a16="http://schemas.microsoft.com/office/drawing/2014/main" id="{8D07DD04-8247-5A29-4FBC-7E9DB6FB781B}"/>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 name="CaixaDeTexto 18">
              <a:extLst>
                <a:ext uri="{FF2B5EF4-FFF2-40B4-BE49-F238E27FC236}">
                  <a16:creationId xmlns:a16="http://schemas.microsoft.com/office/drawing/2014/main" id="{097A6271-F3CB-CC4E-609C-1E7DFBF59C5B}"/>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2">
                      <a:lumMod val="10000"/>
                    </a:schemeClr>
                  </a:solidFill>
                </a:rPr>
                <a:t>Growing into a mentor</a:t>
              </a:r>
              <a:endParaRPr lang="en-US"/>
            </a:p>
          </p:txBody>
        </p:sp>
        <p:sp>
          <p:nvSpPr>
            <p:cNvPr id="18" name="TextBox 5">
              <a:extLst>
                <a:ext uri="{FF2B5EF4-FFF2-40B4-BE49-F238E27FC236}">
                  <a16:creationId xmlns:a16="http://schemas.microsoft.com/office/drawing/2014/main" id="{04A52494-78D0-5820-9AA5-A92A210322E0}"/>
                </a:ext>
              </a:extLst>
            </p:cNvPr>
            <p:cNvSpPr txBox="1"/>
            <p:nvPr/>
          </p:nvSpPr>
          <p:spPr>
            <a:xfrm>
              <a:off x="658190" y="1236008"/>
              <a:ext cx="633446"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a:solidFill>
                    <a:schemeClr val="bg1"/>
                  </a:solidFill>
                </a:rPr>
                <a:t>Unit 5.3 </a:t>
              </a:r>
            </a:p>
          </p:txBody>
        </p:sp>
      </p:grpSp>
      <p:sp>
        <p:nvSpPr>
          <p:cNvPr id="24" name="TextBox 23">
            <a:extLst>
              <a:ext uri="{FF2B5EF4-FFF2-40B4-BE49-F238E27FC236}">
                <a16:creationId xmlns:a16="http://schemas.microsoft.com/office/drawing/2014/main" id="{3AA5BD78-4420-9B34-EC7D-7AC448922EFC}"/>
              </a:ext>
            </a:extLst>
          </p:cNvPr>
          <p:cNvSpPr txBox="1"/>
          <p:nvPr/>
        </p:nvSpPr>
        <p:spPr>
          <a:xfrm>
            <a:off x="91781" y="2121444"/>
            <a:ext cx="4043082" cy="968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n-US" sz="1800" dirty="0">
                <a:latin typeface="Calibri"/>
                <a:ea typeface="Calibri"/>
                <a:cs typeface="Calibri"/>
              </a:rPr>
              <a:t>What is mentorship? </a:t>
            </a:r>
          </a:p>
          <a:p>
            <a:pPr marL="971550" lvl="1" indent="-285750">
              <a:lnSpc>
                <a:spcPct val="90000"/>
              </a:lnSpc>
              <a:spcBef>
                <a:spcPts val="500"/>
              </a:spcBef>
              <a:buFont typeface="Wingdings,Sans-Serif"/>
              <a:buChar char="ü"/>
            </a:pPr>
            <a:r>
              <a:rPr lang="en-US" sz="1800" dirty="0">
                <a:latin typeface="Calibri"/>
                <a:ea typeface="Calibri"/>
                <a:cs typeface="Calibri"/>
              </a:rPr>
              <a:t>Benefits</a:t>
            </a:r>
          </a:p>
          <a:p>
            <a:pPr marL="971550" lvl="1" indent="-285750">
              <a:lnSpc>
                <a:spcPct val="90000"/>
              </a:lnSpc>
              <a:spcBef>
                <a:spcPts val="500"/>
              </a:spcBef>
              <a:buFont typeface="Wingdings,Sans-Serif"/>
              <a:buChar char="ü"/>
            </a:pPr>
            <a:r>
              <a:rPr lang="en-US" sz="1800" dirty="0">
                <a:latin typeface="Calibri"/>
                <a:ea typeface="Calibri"/>
                <a:cs typeface="Calibri"/>
              </a:rPr>
              <a:t>Types of mentorships</a:t>
            </a:r>
            <a:endParaRPr lang="en-GB" dirty="0"/>
          </a:p>
        </p:txBody>
      </p:sp>
      <p:sp>
        <p:nvSpPr>
          <p:cNvPr id="26" name="CaixaDeTexto 18">
            <a:extLst>
              <a:ext uri="{FF2B5EF4-FFF2-40B4-BE49-F238E27FC236}">
                <a16:creationId xmlns:a16="http://schemas.microsoft.com/office/drawing/2014/main" id="{B8DD1AC8-80EC-58C5-24E8-B66710384A99}"/>
              </a:ext>
            </a:extLst>
          </p:cNvPr>
          <p:cNvSpPr txBox="1"/>
          <p:nvPr/>
        </p:nvSpPr>
        <p:spPr>
          <a:xfrm>
            <a:off x="1869633" y="1311157"/>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0000"/>
                </a:solidFill>
                <a:latin typeface="Calibri"/>
                <a:ea typeface="Calibri"/>
                <a:cs typeface="Calibri"/>
              </a:rPr>
              <a:t>Introduction to Mentoring</a:t>
            </a:r>
            <a:endParaRPr lang="en-US" dirty="0"/>
          </a:p>
        </p:txBody>
      </p:sp>
      <p:sp>
        <p:nvSpPr>
          <p:cNvPr id="28" name="TextBox 27">
            <a:extLst>
              <a:ext uri="{FF2B5EF4-FFF2-40B4-BE49-F238E27FC236}">
                <a16:creationId xmlns:a16="http://schemas.microsoft.com/office/drawing/2014/main" id="{C81740E4-B3FF-28ED-52C2-B69E6C3A6430}"/>
              </a:ext>
            </a:extLst>
          </p:cNvPr>
          <p:cNvSpPr txBox="1"/>
          <p:nvPr/>
        </p:nvSpPr>
        <p:spPr>
          <a:xfrm>
            <a:off x="91781" y="4673527"/>
            <a:ext cx="6553198" cy="1746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n-GB" sz="1800" dirty="0">
                <a:latin typeface="Calibri"/>
                <a:ea typeface="Calibri"/>
                <a:cs typeface="Calibri"/>
              </a:rPr>
              <a:t>Why mentoring relationships are valuable for personal and professional growth</a:t>
            </a:r>
            <a:r>
              <a:rPr lang="en-US" sz="1800" dirty="0">
                <a:latin typeface="Calibri"/>
                <a:ea typeface="Calibri"/>
                <a:cs typeface="Calibri"/>
              </a:rPr>
              <a:t> </a:t>
            </a:r>
          </a:p>
          <a:p>
            <a:pPr marL="971550" lvl="1" indent="-285750">
              <a:lnSpc>
                <a:spcPct val="90000"/>
              </a:lnSpc>
              <a:spcBef>
                <a:spcPts val="500"/>
              </a:spcBef>
              <a:buFont typeface="Wingdings,Sans-Serif"/>
              <a:buChar char="ü"/>
            </a:pPr>
            <a:r>
              <a:rPr lang="en-GB" sz="1800" dirty="0">
                <a:latin typeface="Calibri"/>
                <a:ea typeface="Calibri"/>
                <a:cs typeface="Calibri"/>
              </a:rPr>
              <a:t>How to identify your needs and goals as a mentee</a:t>
            </a:r>
          </a:p>
          <a:p>
            <a:pPr marL="971550" lvl="1" indent="-285750">
              <a:lnSpc>
                <a:spcPct val="90000"/>
              </a:lnSpc>
              <a:spcBef>
                <a:spcPts val="500"/>
              </a:spcBef>
              <a:buFont typeface="Wingdings,Sans-Serif"/>
              <a:buChar char="ü"/>
            </a:pPr>
            <a:r>
              <a:rPr lang="en-GB" sz="1800" dirty="0">
                <a:latin typeface="Calibri"/>
                <a:ea typeface="Calibri"/>
                <a:cs typeface="Calibri"/>
              </a:rPr>
              <a:t>Finding the right mentor</a:t>
            </a:r>
          </a:p>
          <a:p>
            <a:pPr marL="971550" lvl="1" indent="-285750">
              <a:lnSpc>
                <a:spcPct val="90000"/>
              </a:lnSpc>
              <a:spcBef>
                <a:spcPts val="500"/>
              </a:spcBef>
              <a:buFont typeface="Wingdings,Sans-Serif"/>
              <a:buChar char="ü"/>
            </a:pPr>
            <a:r>
              <a:rPr lang="en-GB" sz="1800" dirty="0">
                <a:latin typeface="Calibri"/>
                <a:ea typeface="Calibri"/>
                <a:cs typeface="Calibri"/>
              </a:rPr>
              <a:t>Skills for successful mentees</a:t>
            </a:r>
          </a:p>
          <a:p>
            <a:endParaRPr lang="en-US" dirty="0"/>
          </a:p>
        </p:txBody>
      </p:sp>
      <p:sp>
        <p:nvSpPr>
          <p:cNvPr id="3" name="TextBox 2">
            <a:extLst>
              <a:ext uri="{FF2B5EF4-FFF2-40B4-BE49-F238E27FC236}">
                <a16:creationId xmlns:a16="http://schemas.microsoft.com/office/drawing/2014/main" id="{575ABDF8-92F0-8541-71BE-AFE792668969}"/>
              </a:ext>
            </a:extLst>
          </p:cNvPr>
          <p:cNvSpPr txBox="1"/>
          <p:nvPr/>
        </p:nvSpPr>
        <p:spPr>
          <a:xfrm>
            <a:off x="6271509" y="2098907"/>
            <a:ext cx="6553198" cy="19087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en-GB" sz="1800" dirty="0">
                <a:latin typeface="Calibri"/>
                <a:ea typeface="Calibri"/>
                <a:cs typeface="Calibri"/>
              </a:rPr>
              <a:t>When is the right time?</a:t>
            </a:r>
            <a:endParaRPr lang="en-US" dirty="0">
              <a:ea typeface="Calibri"/>
            </a:endParaRPr>
          </a:p>
          <a:p>
            <a:pPr marL="971550" lvl="1" indent="-285750">
              <a:lnSpc>
                <a:spcPct val="90000"/>
              </a:lnSpc>
              <a:spcBef>
                <a:spcPts val="500"/>
              </a:spcBef>
              <a:buFont typeface="Wingdings,Sans-Serif"/>
              <a:buChar char="ü"/>
            </a:pPr>
            <a:r>
              <a:rPr lang="en-GB" sz="1800" dirty="0">
                <a:latin typeface="Calibri"/>
                <a:ea typeface="Calibri"/>
                <a:cs typeface="Calibri"/>
              </a:rPr>
              <a:t>Core Competencies for Effective Mentorship</a:t>
            </a:r>
          </a:p>
          <a:p>
            <a:pPr marL="971550" lvl="1" indent="-285750">
              <a:lnSpc>
                <a:spcPct val="90000"/>
              </a:lnSpc>
              <a:spcBef>
                <a:spcPts val="500"/>
              </a:spcBef>
              <a:buFont typeface="Wingdings,Sans-Serif"/>
              <a:buChar char="ü"/>
            </a:pPr>
            <a:r>
              <a:rPr lang="en-GB" sz="1800" dirty="0">
                <a:latin typeface="Calibri"/>
                <a:ea typeface="Calibri"/>
                <a:cs typeface="Calibri"/>
              </a:rPr>
              <a:t>Leading with Empathy &amp; Awareness</a:t>
            </a:r>
          </a:p>
          <a:p>
            <a:pPr marL="971550" lvl="1" indent="-285750">
              <a:lnSpc>
                <a:spcPct val="90000"/>
              </a:lnSpc>
              <a:spcBef>
                <a:spcPts val="500"/>
              </a:spcBef>
              <a:buFont typeface="Wingdings,Sans-Serif"/>
              <a:buChar char="ü"/>
            </a:pPr>
            <a:r>
              <a:rPr lang="en-GB" sz="1800" dirty="0">
                <a:latin typeface="Calibri"/>
                <a:ea typeface="Calibri"/>
                <a:cs typeface="Calibri"/>
              </a:rPr>
              <a:t>Tools &amp; Techniques</a:t>
            </a:r>
          </a:p>
          <a:p>
            <a:pPr marL="971550" lvl="1" indent="-285750">
              <a:lnSpc>
                <a:spcPct val="90000"/>
              </a:lnSpc>
              <a:spcBef>
                <a:spcPts val="500"/>
              </a:spcBef>
              <a:buFont typeface="Wingdings,Sans-Serif"/>
              <a:buChar char="ü"/>
            </a:pPr>
            <a:r>
              <a:rPr lang="en-GB" sz="1800" dirty="0">
                <a:latin typeface="Calibri"/>
                <a:ea typeface="Calibri"/>
                <a:cs typeface="Calibri"/>
              </a:rPr>
              <a:t>Helping mentees set and reach their goals</a:t>
            </a:r>
          </a:p>
          <a:p>
            <a:pPr marL="971550" lvl="1" indent="-285750">
              <a:lnSpc>
                <a:spcPct val="90000"/>
              </a:lnSpc>
              <a:spcBef>
                <a:spcPts val="500"/>
              </a:spcBef>
              <a:buFont typeface="Wingdings,Sans-Serif"/>
              <a:buChar char="ü"/>
            </a:pPr>
            <a:r>
              <a:rPr lang="en-GB" sz="1800" dirty="0">
                <a:latin typeface="Calibri"/>
                <a:ea typeface="Calibri"/>
                <a:cs typeface="Calibri"/>
              </a:rPr>
              <a:t>Maintaining integrity in mentoring relationships</a:t>
            </a:r>
          </a:p>
        </p:txBody>
      </p:sp>
    </p:spTree>
    <p:extLst>
      <p:ext uri="{BB962C8B-B14F-4D97-AF65-F5344CB8AC3E}">
        <p14:creationId xmlns:p14="http://schemas.microsoft.com/office/powerpoint/2010/main" val="2547895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243487"/>
            <a:ext cx="9829323" cy="483986"/>
          </a:xfrm>
        </p:spPr>
        <p:txBody>
          <a:bodyPr/>
          <a:lstStyle/>
          <a:p>
            <a:r>
              <a:rPr lang="en-US" dirty="0">
                <a:latin typeface="Calibri" panose="020F0502020204030204" pitchFamily="34" charset="0"/>
                <a:cs typeface="Calibri" panose="020F0502020204030204" pitchFamily="34" charset="0"/>
              </a:rPr>
              <a:t>What You Will Gain in This Module?</a:t>
            </a:r>
          </a:p>
          <a:p>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373287" y="871696"/>
            <a:ext cx="11450304" cy="5835933"/>
          </a:xfrm>
        </p:spPr>
        <p:txBody>
          <a:bodyPr/>
          <a:lstStyle/>
          <a:p>
            <a:pPr marL="101600" indent="0"/>
            <a:r>
              <a:rPr lang="en-GB" sz="1600" b="1" dirty="0">
                <a:solidFill>
                  <a:srgbClr val="000000"/>
                </a:solidFill>
                <a:latin typeface="Calibri" panose="020F0502020204030204" pitchFamily="34" charset="0"/>
                <a:cs typeface="Calibri" panose="020F0502020204030204" pitchFamily="34" charset="0"/>
              </a:rPr>
              <a:t>Knowledge</a:t>
            </a:r>
            <a:endParaRPr lang="en-US" sz="1600" dirty="0">
              <a:solidFill>
                <a:srgbClr val="000000"/>
              </a:solidFill>
              <a:latin typeface="Calibri" panose="020F0502020204030204" pitchFamily="34" charset="0"/>
              <a:cs typeface="Calibri" panose="020F0502020204030204" pitchFamily="34" charset="0"/>
            </a:endParaRPr>
          </a:p>
          <a:p>
            <a:pPr marL="101600" indent="0"/>
            <a:r>
              <a:rPr lang="en-GB" sz="1600" dirty="0">
                <a:solidFill>
                  <a:srgbClr val="000000"/>
                </a:solidFill>
                <a:latin typeface="Calibri" panose="020F0502020204030204" pitchFamily="34" charset="0"/>
                <a:cs typeface="Calibri" panose="020F0502020204030204" pitchFamily="34" charset="0"/>
              </a:rPr>
              <a:t>You will understand:</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The core purpose of mentoring - what it is (and what it is not) - and how it differs from coaching.</a:t>
            </a:r>
          </a:p>
          <a:p>
            <a:pPr marL="285750" indent="-285750">
              <a:buChar char="•"/>
            </a:pPr>
            <a:r>
              <a:rPr lang="en-GB" sz="1600" dirty="0">
                <a:solidFill>
                  <a:srgbClr val="000000"/>
                </a:solidFill>
                <a:latin typeface="Calibri" panose="020F0502020204030204" pitchFamily="34" charset="0"/>
                <a:cs typeface="Calibri" panose="020F0502020204030204" pitchFamily="34" charset="0"/>
              </a:rPr>
              <a:t>The personal and professional benefits of mentoring for both mentors and mentees.</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The types of mentoring relationships and the contexts they are used.</a:t>
            </a:r>
            <a:endParaRPr lang="en-GB" sz="1600" dirty="0">
              <a:latin typeface="Calibri" panose="020F0502020204030204" pitchFamily="34" charset="0"/>
              <a:cs typeface="Calibri" panose="020F0502020204030204" pitchFamily="34" charset="0"/>
            </a:endParaRPr>
          </a:p>
          <a:p>
            <a:pPr marL="101600" indent="0"/>
            <a:r>
              <a:rPr lang="en-GB" sz="1600" b="1" dirty="0">
                <a:solidFill>
                  <a:srgbClr val="000000"/>
                </a:solidFill>
                <a:latin typeface="Calibri" panose="020F0502020204030204" pitchFamily="34" charset="0"/>
                <a:cs typeface="Calibri" panose="020F0502020204030204" pitchFamily="34" charset="0"/>
              </a:rPr>
              <a:t>Skills</a:t>
            </a:r>
            <a:endParaRPr lang="en-GB" sz="1600" dirty="0">
              <a:solidFill>
                <a:srgbClr val="000000"/>
              </a:solidFill>
              <a:latin typeface="Calibri" panose="020F0502020204030204" pitchFamily="34" charset="0"/>
              <a:cs typeface="Calibri" panose="020F0502020204030204" pitchFamily="34" charset="0"/>
            </a:endParaRPr>
          </a:p>
          <a:p>
            <a:pPr marL="101600" indent="0"/>
            <a:r>
              <a:rPr lang="en-GB" sz="1600" dirty="0">
                <a:solidFill>
                  <a:srgbClr val="000000"/>
                </a:solidFill>
                <a:latin typeface="Calibri" panose="020F0502020204030204" pitchFamily="34" charset="0"/>
                <a:cs typeface="Calibri" panose="020F0502020204030204" pitchFamily="34" charset="0"/>
              </a:rPr>
              <a:t>You will be able to:</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Set clear and realistic goals for mentoring.</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Apply key interpersonal skills in mentoring interactions.</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Identify and approach potential mentors aligned with your key values and goals.</a:t>
            </a:r>
            <a:endParaRPr lang="en-GB" sz="1600" dirty="0">
              <a:latin typeface="Calibri" panose="020F0502020204030204" pitchFamily="34" charset="0"/>
              <a:cs typeface="Calibri" panose="020F0502020204030204" pitchFamily="34" charset="0"/>
            </a:endParaRPr>
          </a:p>
          <a:p>
            <a:pPr marL="101600" indent="0"/>
            <a:r>
              <a:rPr lang="en-GB" sz="1600" b="1" dirty="0">
                <a:solidFill>
                  <a:srgbClr val="000000"/>
                </a:solidFill>
                <a:latin typeface="Calibri" panose="020F0502020204030204" pitchFamily="34" charset="0"/>
                <a:cs typeface="Calibri" panose="020F0502020204030204" pitchFamily="34" charset="0"/>
              </a:rPr>
              <a:t>Competence</a:t>
            </a:r>
            <a:endParaRPr lang="en-GB" sz="1600" dirty="0">
              <a:solidFill>
                <a:srgbClr val="000000"/>
              </a:solidFill>
              <a:latin typeface="Calibri" panose="020F0502020204030204" pitchFamily="34" charset="0"/>
              <a:cs typeface="Calibri" panose="020F0502020204030204" pitchFamily="34" charset="0"/>
            </a:endParaRPr>
          </a:p>
          <a:p>
            <a:pPr marL="101600" indent="0"/>
            <a:r>
              <a:rPr lang="en-GB" sz="1600" dirty="0">
                <a:solidFill>
                  <a:srgbClr val="000000"/>
                </a:solidFill>
                <a:latin typeface="Calibri" panose="020F0502020204030204" pitchFamily="34" charset="0"/>
                <a:cs typeface="Calibri" panose="020F0502020204030204" pitchFamily="34" charset="0"/>
              </a:rPr>
              <a:t>You will be able to:</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Build and sustain effective, respectful, and mutually beneficial mentoring relationships.</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Actively engage as mentees and transition into mentoring roles with confidence and empathy.</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r>
              <a:rPr lang="en-GB" sz="1600" dirty="0">
                <a:solidFill>
                  <a:srgbClr val="000000"/>
                </a:solidFill>
                <a:latin typeface="Calibri" panose="020F0502020204030204" pitchFamily="34" charset="0"/>
                <a:cs typeface="Calibri" panose="020F0502020204030204" pitchFamily="34" charset="0"/>
              </a:rPr>
              <a:t>Maintain ethical standards, emotional awareness, and inclusive practices in all mentoring activities.</a:t>
            </a:r>
            <a:endParaRPr lang="en-US" sz="1600" dirty="0">
              <a:solidFill>
                <a:srgbClr val="000000"/>
              </a:solidFill>
              <a:latin typeface="Calibri" panose="020F0502020204030204" pitchFamily="34" charset="0"/>
              <a:cs typeface="Calibri" panose="020F0502020204030204" pitchFamily="34" charset="0"/>
            </a:endParaRPr>
          </a:p>
          <a:p>
            <a:pPr marL="285750" indent="-285750">
              <a:buChar char="•"/>
            </a:pPr>
            <a:endParaRPr lang="en-GB" sz="1800" dirty="0">
              <a:solidFill>
                <a:srgbClr val="000000"/>
              </a:solidFill>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noProof="0" dirty="0"/>
              <a:t>UNIT 5.</a:t>
            </a:r>
            <a:r>
              <a:rPr lang="en-GB" dirty="0"/>
              <a:t>1</a:t>
            </a:r>
            <a:r>
              <a:rPr lang="en-GB" noProof="0" dirty="0"/>
              <a:t>: </a:t>
            </a:r>
            <a:r>
              <a:rPr lang="en-US" dirty="0"/>
              <a:t>Introduction to Mentoring</a:t>
            </a:r>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03F2694F-484C-A01F-2C52-284C211B3C5B}"/>
            </a:ext>
          </a:extLst>
        </p:cNvPr>
        <p:cNvGrpSpPr/>
        <p:nvPr/>
      </p:nvGrpSpPr>
      <p:grpSpPr>
        <a:xfrm>
          <a:off x="0" y="0"/>
          <a:ext cx="0" cy="0"/>
          <a:chOff x="0" y="0"/>
          <a:chExt cx="0" cy="0"/>
        </a:xfrm>
      </p:grpSpPr>
      <p:sp>
        <p:nvSpPr>
          <p:cNvPr id="227" name="Google Shape;227;p3">
            <a:extLst>
              <a:ext uri="{FF2B5EF4-FFF2-40B4-BE49-F238E27FC236}">
                <a16:creationId xmlns:a16="http://schemas.microsoft.com/office/drawing/2014/main" id="{941712D7-7C5F-DE7A-F1DA-153D30947510}"/>
              </a:ext>
            </a:extLst>
          </p:cNvPr>
          <p:cNvSpPr txBox="1">
            <a:spLocks noGrp="1"/>
          </p:cNvSpPr>
          <p:nvPr>
            <p:ph type="body" idx="1"/>
          </p:nvPr>
        </p:nvSpPr>
        <p:spPr>
          <a:xfrm>
            <a:off x="432261" y="3142210"/>
            <a:ext cx="4838550" cy="2674389"/>
          </a:xfrm>
          <a:prstGeom prst="rect">
            <a:avLst/>
          </a:prstGeom>
          <a:noFill/>
          <a:ln>
            <a:noFill/>
          </a:ln>
        </p:spPr>
        <p:txBody>
          <a:bodyPr spcFirstLastPara="1" wrap="square" lIns="91425" tIns="45700" rIns="91425" bIns="45700" anchor="t" anchorCtr="0">
            <a:noAutofit/>
          </a:bodyPr>
          <a:lstStyle/>
          <a:p>
            <a:pPr marL="0" indent="0">
              <a:spcBef>
                <a:spcPts val="0"/>
              </a:spcBef>
            </a:pPr>
            <a:r>
              <a:rPr lang="en-GB" sz="2000" b="0" dirty="0">
                <a:latin typeface="Calibri" panose="020F0502020204030204" pitchFamily="34" charset="0"/>
                <a:cs typeface="Calibri" panose="020F0502020204030204" pitchFamily="34" charset="0"/>
              </a:rPr>
              <a:t>Mentoring is about creating </a:t>
            </a:r>
            <a:r>
              <a:rPr lang="en-GB" sz="2000" dirty="0">
                <a:latin typeface="Calibri" panose="020F0502020204030204" pitchFamily="34" charset="0"/>
                <a:cs typeface="Calibri" panose="020F0502020204030204" pitchFamily="34" charset="0"/>
              </a:rPr>
              <a:t>connections</a:t>
            </a:r>
            <a:r>
              <a:rPr lang="en-GB" sz="2000" b="0" dirty="0">
                <a:latin typeface="Calibri" panose="020F0502020204030204" pitchFamily="34" charset="0"/>
                <a:cs typeface="Calibri" panose="020F0502020204030204" pitchFamily="34" charset="0"/>
              </a:rPr>
              <a:t> that help us discover new</a:t>
            </a:r>
            <a:r>
              <a:rPr lang="en-GB" sz="2000" dirty="0">
                <a:latin typeface="Calibri" panose="020F0502020204030204" pitchFamily="34" charset="0"/>
                <a:cs typeface="Calibri" panose="020F0502020204030204" pitchFamily="34" charset="0"/>
              </a:rPr>
              <a:t> strengths </a:t>
            </a:r>
            <a:r>
              <a:rPr lang="en-GB" sz="2000" b="0" dirty="0">
                <a:latin typeface="Calibri" panose="020F0502020204030204" pitchFamily="34" charset="0"/>
                <a:cs typeface="Calibri" panose="020F0502020204030204" pitchFamily="34" charset="0"/>
              </a:rPr>
              <a:t>and </a:t>
            </a:r>
            <a:r>
              <a:rPr lang="en-GB" sz="2000" dirty="0">
                <a:latin typeface="Calibri" panose="020F0502020204030204" pitchFamily="34" charset="0"/>
                <a:cs typeface="Calibri" panose="020F0502020204030204" pitchFamily="34" charset="0"/>
              </a:rPr>
              <a:t>possibilities</a:t>
            </a:r>
            <a:r>
              <a:rPr lang="en-GB" sz="2000" b="0" dirty="0">
                <a:latin typeface="Calibri" panose="020F0502020204030204" pitchFamily="34" charset="0"/>
                <a:cs typeface="Calibri" panose="020F0502020204030204" pitchFamily="34" charset="0"/>
              </a:rPr>
              <a:t>. In this unit, we'll explore how to be a great mentee -and how, when we are ready, we can become mentors too. Together, we will build the skills to motivate, guide, and support women 45+, creating a shared </a:t>
            </a:r>
            <a:r>
              <a:rPr lang="en-GB" sz="2000" dirty="0">
                <a:latin typeface="Calibri" panose="020F0502020204030204" pitchFamily="34" charset="0"/>
                <a:cs typeface="Calibri" panose="020F0502020204030204" pitchFamily="34" charset="0"/>
              </a:rPr>
              <a:t>journey of learning and empowerment.</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005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indent="0">
              <a:spcBef>
                <a:spcPts val="0"/>
              </a:spcBef>
            </a:pPr>
            <a:r>
              <a:rPr lang="pt-PT" dirty="0">
                <a:latin typeface="Calibri" panose="020F0502020204030204" pitchFamily="34" charset="0"/>
                <a:cs typeface="Calibri" panose="020F0502020204030204" pitchFamily="34" charset="0"/>
              </a:rPr>
              <a:t>What mentoring is and what it is not</a:t>
            </a:r>
            <a:endParaRPr lang="en-US" dirty="0">
              <a:latin typeface="Calibri" panose="020F0502020204030204" pitchFamily="34" charset="0"/>
              <a:cs typeface="Calibri" panose="020F0502020204030204" pitchFamily="34" charset="0"/>
            </a:endParaRPr>
          </a:p>
        </p:txBody>
      </p:sp>
      <p:sp>
        <p:nvSpPr>
          <p:cNvPr id="141" name="Google Shape;141;p7"/>
          <p:cNvSpPr txBox="1">
            <a:spLocks noGrp="1"/>
          </p:cNvSpPr>
          <p:nvPr>
            <p:ph type="body" idx="2"/>
          </p:nvPr>
        </p:nvSpPr>
        <p:spPr>
          <a:xfrm>
            <a:off x="485340" y="1544040"/>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b="1" dirty="0">
                <a:highlight>
                  <a:srgbClr val="FFFFFF"/>
                </a:highlight>
                <a:latin typeface="Calibri" panose="020F0502020204030204" pitchFamily="34" charset="0"/>
                <a:cs typeface="Calibri" panose="020F0502020204030204" pitchFamily="34" charset="0"/>
              </a:rPr>
              <a:t>What mentoring is:</a:t>
            </a:r>
            <a:endParaRPr b="1"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dirty="0">
                <a:highlight>
                  <a:srgbClr val="FFFFFF"/>
                </a:highlight>
                <a:latin typeface="Calibri" panose="020F0502020204030204" pitchFamily="34" charset="0"/>
                <a:cs typeface="Calibri" panose="020F0502020204030204" pitchFamily="34" charset="0"/>
              </a:rPr>
              <a:t>The mentor helps the mentee clarify their professional development goals and devise a plan to achieve them by sharing their experiences &amp; knowledge, acquired during their own career. The main goal of the relationship is the mentee's professional development.</a:t>
            </a:r>
            <a:endParaRPr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BDF12-584D-3B62-3035-CE36DB1087FC}"/>
              </a:ext>
            </a:extLst>
          </p:cNvPr>
          <p:cNvSpPr>
            <a:spLocks noGrp="1"/>
          </p:cNvSpPr>
          <p:nvPr>
            <p:ph type="body" idx="1"/>
          </p:nvPr>
        </p:nvSpPr>
        <p:spPr>
          <a:xfrm>
            <a:off x="227610" y="400296"/>
            <a:ext cx="7773388" cy="483986"/>
          </a:xfrm>
        </p:spPr>
        <p:txBody>
          <a:bodyPr/>
          <a:lstStyle/>
          <a:p>
            <a:r>
              <a:rPr lang="pt-PT" dirty="0">
                <a:latin typeface="Calibri" panose="020F0502020204030204" pitchFamily="34" charset="0"/>
                <a:cs typeface="Calibri" panose="020F0502020204030204" pitchFamily="34" charset="0"/>
              </a:rPr>
              <a:t>What mentoring is and what it is not</a:t>
            </a:r>
            <a:endParaRPr lang="en-US" dirty="0">
              <a:latin typeface="Calibri" panose="020F050202020403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ADD2812A-23C0-1C7D-A2A6-FE20B8833B73}"/>
              </a:ext>
            </a:extLst>
          </p:cNvPr>
          <p:cNvSpPr>
            <a:spLocks noGrp="1"/>
          </p:cNvSpPr>
          <p:nvPr>
            <p:ph type="body" idx="2"/>
          </p:nvPr>
        </p:nvSpPr>
        <p:spPr/>
        <p:txBody>
          <a:bodyPr/>
          <a:lstStyle/>
          <a:p>
            <a:pPr>
              <a:lnSpc>
                <a:spcPct val="114999"/>
              </a:lnSpc>
              <a:spcBef>
                <a:spcPts val="0"/>
              </a:spcBef>
            </a:pPr>
            <a:endParaRPr lang="en-US" dirty="0"/>
          </a:p>
          <a:p>
            <a:pPr marL="101600" indent="0">
              <a:lnSpc>
                <a:spcPct val="114999"/>
              </a:lnSpc>
              <a:spcBef>
                <a:spcPts val="0"/>
              </a:spcBef>
              <a:buNone/>
            </a:pPr>
            <a:r>
              <a:rPr lang="pt-PT" b="1" dirty="0">
                <a:highlight>
                  <a:srgbClr val="FFFFFF"/>
                </a:highlight>
                <a:latin typeface="Calibri" panose="020F0502020204030204" pitchFamily="34" charset="0"/>
                <a:cs typeface="Calibri" panose="020F0502020204030204" pitchFamily="34" charset="0"/>
              </a:rPr>
              <a:t>What mentoring isn't:</a:t>
            </a:r>
            <a:endParaRPr lang="en-US" dirty="0">
              <a:latin typeface="Calibri" panose="020F0502020204030204" pitchFamily="34" charset="0"/>
              <a:cs typeface="Calibri" panose="020F0502020204030204" pitchFamily="34" charset="0"/>
            </a:endParaRPr>
          </a:p>
          <a:p>
            <a:pPr marL="101600" indent="0">
              <a:lnSpc>
                <a:spcPct val="114999"/>
              </a:lnSpc>
              <a:spcBef>
                <a:spcPts val="0"/>
              </a:spcBef>
              <a:buNone/>
            </a:pPr>
            <a:r>
              <a:rPr lang="pt-PT" dirty="0">
                <a:highlight>
                  <a:srgbClr val="FFFFFF"/>
                </a:highlight>
                <a:latin typeface="Calibri" panose="020F0502020204030204" pitchFamily="34" charset="0"/>
                <a:cs typeface="Calibri" panose="020F0502020204030204" pitchFamily="34" charset="0"/>
              </a:rPr>
              <a:t>Mentoring is not training, consulting, or counselling that aims at supporting the mentee with personal issues. The mentor is not a guru and does not know everything but rather acts as a more experienced co-traveler who facilitates the mentee's professional development journey.</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193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Font typeface="Arial"/>
              <a:buNone/>
            </a:pPr>
            <a:r>
              <a:rPr lang="pt-PT" dirty="0">
                <a:latin typeface="Calibri" panose="020F0502020204030204" pitchFamily="34" charset="0"/>
                <a:cs typeface="Calibri" panose="020F0502020204030204" pitchFamily="34" charset="0"/>
              </a:rPr>
              <a:t>The difference between mentoring and coaching</a:t>
            </a:r>
            <a:endParaRPr dirty="0">
              <a:latin typeface="Calibri" panose="020F0502020204030204" pitchFamily="34" charset="0"/>
              <a:cs typeface="Calibri" panose="020F0502020204030204" pitchFamily="34" charset="0"/>
            </a:endParaRPr>
          </a:p>
        </p:txBody>
      </p:sp>
      <p:sp>
        <p:nvSpPr>
          <p:cNvPr id="147" name="Google Shape;147;g36ea64c330c_0_13"/>
          <p:cNvSpPr txBox="1">
            <a:spLocks noGrp="1"/>
          </p:cNvSpPr>
          <p:nvPr>
            <p:ph type="body" idx="2"/>
          </p:nvPr>
        </p:nvSpPr>
        <p:spPr>
          <a:xfrm>
            <a:off x="362075" y="1622925"/>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600" b="1" dirty="0">
              <a:highlight>
                <a:srgbClr val="FFFFFF"/>
              </a:highlight>
            </a:endParaRPr>
          </a:p>
          <a:p>
            <a:pPr marL="0" indent="0">
              <a:lnSpc>
                <a:spcPct val="115000"/>
              </a:lnSpc>
              <a:spcBef>
                <a:spcPts val="0"/>
              </a:spcBef>
              <a:buClr>
                <a:schemeClr val="dk1"/>
              </a:buClr>
              <a:buSzPts val="1100"/>
              <a:buNone/>
            </a:pPr>
            <a:r>
              <a:rPr lang="pt-PT" sz="1800" u="sng" dirty="0">
                <a:highlight>
                  <a:srgbClr val="FFFFFF"/>
                </a:highlight>
                <a:latin typeface="Calibri" panose="020F0502020204030204" pitchFamily="34" charset="0"/>
                <a:cs typeface="Calibri" panose="020F0502020204030204" pitchFamily="34" charset="0"/>
              </a:rPr>
              <a:t>In mentoring</a:t>
            </a:r>
            <a:r>
              <a:rPr lang="pt-PT" sz="1800" dirty="0">
                <a:highlight>
                  <a:srgbClr val="FFFFFF"/>
                </a:highlight>
                <a:latin typeface="Calibri" panose="020F0502020204030204" pitchFamily="34" charset="0"/>
                <a:cs typeface="Calibri" panose="020F0502020204030204" pitchFamily="34" charset="0"/>
              </a:rPr>
              <a:t>, a very important aspect of the process is</a:t>
            </a:r>
            <a:r>
              <a:rPr lang="pt-PT" sz="1800" b="1" dirty="0">
                <a:highlight>
                  <a:srgbClr val="FFFFFF"/>
                </a:highlight>
                <a:latin typeface="Calibri" panose="020F0502020204030204" pitchFamily="34" charset="0"/>
                <a:cs typeface="Calibri" panose="020F0502020204030204" pitchFamily="34" charset="0"/>
              </a:rPr>
              <a:t> the sharing of knowledge and experiences</a:t>
            </a:r>
            <a:r>
              <a:rPr lang="pt-PT" sz="1800" dirty="0">
                <a:highlight>
                  <a:srgbClr val="FFFFFF"/>
                </a:highlight>
                <a:latin typeface="Calibri" panose="020F0502020204030204" pitchFamily="34" charset="0"/>
                <a:cs typeface="Calibri" panose="020F0502020204030204" pitchFamily="34" charset="0"/>
              </a:rPr>
              <a:t>, from the mentor to the mentee. The mentee can request the mentor's opinion and feedback and the latter can respond to that request. </a:t>
            </a:r>
            <a:br>
              <a:rPr lang="pt-PT" sz="1800" dirty="0">
                <a:highlight>
                  <a:srgbClr val="FFFFFF"/>
                </a:highlight>
                <a:latin typeface="Calibri" panose="020F0502020204030204" pitchFamily="34" charset="0"/>
                <a:cs typeface="Calibri" panose="020F0502020204030204" pitchFamily="34" charset="0"/>
              </a:rPr>
            </a:br>
            <a:endParaRPr lang="pt-PT" sz="1800" dirty="0">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buNone/>
            </a:pPr>
            <a:endParaRPr lang="pt-PT" sz="1800"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sz="1800" u="sng" dirty="0">
                <a:highlight>
                  <a:srgbClr val="FFFFFF"/>
                </a:highlight>
                <a:latin typeface="Calibri" panose="020F0502020204030204" pitchFamily="34" charset="0"/>
                <a:cs typeface="Calibri" panose="020F0502020204030204" pitchFamily="34" charset="0"/>
              </a:rPr>
              <a:t>In coaching,</a:t>
            </a:r>
            <a:r>
              <a:rPr lang="pt-PT" sz="1800" dirty="0">
                <a:highlight>
                  <a:srgbClr val="FFFFFF"/>
                </a:highlight>
                <a:latin typeface="Calibri" panose="020F0502020204030204" pitchFamily="34" charset="0"/>
                <a:cs typeface="Calibri" panose="020F0502020204030204" pitchFamily="34" charset="0"/>
              </a:rPr>
              <a:t> the coach </a:t>
            </a:r>
            <a:r>
              <a:rPr lang="pt-PT" sz="1800" b="1" dirty="0">
                <a:highlight>
                  <a:srgbClr val="FFFFFF"/>
                </a:highlight>
                <a:latin typeface="Calibri" panose="020F0502020204030204" pitchFamily="34" charset="0"/>
                <a:cs typeface="Calibri" panose="020F0502020204030204" pitchFamily="34" charset="0"/>
              </a:rPr>
              <a:t>must remain objective and refrain from expressing their personal views and opinions</a:t>
            </a:r>
            <a:r>
              <a:rPr lang="pt-PT" sz="1800" dirty="0">
                <a:highlight>
                  <a:srgbClr val="FFFFFF"/>
                </a:highlight>
                <a:latin typeface="Calibri" panose="020F0502020204030204" pitchFamily="34" charset="0"/>
                <a:cs typeface="Calibri" panose="020F0502020204030204" pitchFamily="34" charset="0"/>
              </a:rPr>
              <a:t> or sharing their personal experiences. Coaches use specific methods and tools to assist the personal and professional growth of their coachees.</a:t>
            </a:r>
          </a:p>
          <a:p>
            <a:pPr marL="0" lvl="0" indent="0" algn="l" rtl="0">
              <a:lnSpc>
                <a:spcPct val="115000"/>
              </a:lnSpc>
              <a:spcBef>
                <a:spcPts val="0"/>
              </a:spcBef>
              <a:spcAft>
                <a:spcPts val="0"/>
              </a:spcAft>
              <a:buClr>
                <a:schemeClr val="dk1"/>
              </a:buClr>
              <a:buSzPts val="1100"/>
              <a:buFont typeface="Arial"/>
              <a:buNone/>
            </a:pPr>
            <a:endParaRPr sz="1600"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sz="1600" b="1" dirty="0">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DF9AA-4D87-50E0-0F4A-D6A7108A001D}"/>
              </a:ext>
            </a:extLst>
          </p:cNvPr>
          <p:cNvSpPr>
            <a:spLocks noGrp="1"/>
          </p:cNvSpPr>
          <p:nvPr>
            <p:ph type="body" idx="1"/>
          </p:nvPr>
        </p:nvSpPr>
        <p:spPr>
          <a:xfrm>
            <a:off x="362081" y="321855"/>
            <a:ext cx="10003360" cy="483986"/>
          </a:xfrm>
        </p:spPr>
        <p:txBody>
          <a:bodyPr/>
          <a:lstStyle/>
          <a:p>
            <a:r>
              <a:rPr lang="pt-PT" dirty="0">
                <a:latin typeface="Calibri" panose="020F0502020204030204" pitchFamily="34" charset="0"/>
                <a:cs typeface="Calibri" panose="020F0502020204030204" pitchFamily="34" charset="0"/>
              </a:rPr>
              <a:t>The difference between mentoring and coaching</a:t>
            </a:r>
            <a:endParaRPr lang="en-US" b="0" dirty="0">
              <a:solidFill>
                <a:srgbClr val="000000"/>
              </a:solidFill>
              <a:latin typeface="Calibri" panose="020F050202020403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D50EFD25-C74E-2A28-FBF7-555EB6E91085}"/>
              </a:ext>
            </a:extLst>
          </p:cNvPr>
          <p:cNvSpPr>
            <a:spLocks noGrp="1"/>
          </p:cNvSpPr>
          <p:nvPr>
            <p:ph type="body" idx="2"/>
          </p:nvPr>
        </p:nvSpPr>
        <p:spPr>
          <a:xfrm>
            <a:off x="362081" y="2074276"/>
            <a:ext cx="5733919" cy="5237018"/>
          </a:xfrm>
        </p:spPr>
        <p:txBody>
          <a:bodyPr/>
          <a:lstStyle/>
          <a:p>
            <a:pPr marL="101600" indent="0">
              <a:lnSpc>
                <a:spcPct val="114999"/>
              </a:lnSpc>
              <a:spcBef>
                <a:spcPts val="0"/>
              </a:spcBef>
              <a:buNone/>
            </a:pPr>
            <a:r>
              <a:rPr lang="pt-PT" sz="1800" u="sng" dirty="0">
                <a:highlight>
                  <a:srgbClr val="FFFFFF"/>
                </a:highlight>
                <a:latin typeface="Calibri" panose="020F0502020204030204" pitchFamily="34" charset="0"/>
                <a:cs typeface="Calibri" panose="020F0502020204030204" pitchFamily="34" charset="0"/>
              </a:rPr>
              <a:t>In mentoring,</a:t>
            </a:r>
            <a:r>
              <a:rPr lang="pt-PT" sz="1800" dirty="0">
                <a:highlight>
                  <a:srgbClr val="FFFFFF"/>
                </a:highlight>
                <a:latin typeface="Calibri" panose="020F0502020204030204" pitchFamily="34" charset="0"/>
                <a:cs typeface="Calibri" panose="020F0502020204030204" pitchFamily="34" charset="0"/>
              </a:rPr>
              <a:t> mentors can come from </a:t>
            </a:r>
            <a:r>
              <a:rPr lang="pt-PT" sz="1800" b="1" dirty="0">
                <a:highlight>
                  <a:srgbClr val="FFFFFF"/>
                </a:highlight>
                <a:latin typeface="Calibri" panose="020F0502020204030204" pitchFamily="34" charset="0"/>
                <a:cs typeface="Calibri" panose="020F0502020204030204" pitchFamily="34" charset="0"/>
              </a:rPr>
              <a:t>different fields of work </a:t>
            </a:r>
            <a:r>
              <a:rPr lang="pt-PT" sz="1800" dirty="0">
                <a:highlight>
                  <a:srgbClr val="FFFFFF"/>
                </a:highlight>
                <a:latin typeface="Calibri" panose="020F0502020204030204" pitchFamily="34" charset="0"/>
                <a:cs typeface="Calibri" panose="020F0502020204030204" pitchFamily="34" charset="0"/>
              </a:rPr>
              <a:t>and different industries. </a:t>
            </a:r>
            <a:r>
              <a:rPr lang="pt-PT" sz="1800" u="sng" dirty="0">
                <a:highlight>
                  <a:srgbClr val="FFFFFF"/>
                </a:highlight>
                <a:latin typeface="Calibri" panose="020F0502020204030204" pitchFamily="34" charset="0"/>
                <a:cs typeface="Calibri" panose="020F0502020204030204" pitchFamily="34" charset="0"/>
              </a:rPr>
              <a:t>In coaching</a:t>
            </a:r>
            <a:r>
              <a:rPr lang="pt-PT" sz="1800" dirty="0">
                <a:highlight>
                  <a:srgbClr val="FFFFFF"/>
                </a:highlight>
                <a:latin typeface="Calibri" panose="020F0502020204030204" pitchFamily="34" charset="0"/>
                <a:cs typeface="Calibri" panose="020F0502020204030204" pitchFamily="34" charset="0"/>
              </a:rPr>
              <a:t>, the coaches </a:t>
            </a:r>
            <a:r>
              <a:rPr lang="pt-PT" sz="1800" b="1" dirty="0">
                <a:highlight>
                  <a:srgbClr val="FFFFFF"/>
                </a:highlight>
                <a:latin typeface="Calibri" panose="020F0502020204030204" pitchFamily="34" charset="0"/>
                <a:cs typeface="Calibri" panose="020F0502020204030204" pitchFamily="34" charset="0"/>
              </a:rPr>
              <a:t>offer their services in a professional capacity. </a:t>
            </a:r>
            <a:endParaRPr lang="en-US" sz="1800" dirty="0">
              <a:latin typeface="Calibri" panose="020F0502020204030204" pitchFamily="34" charset="0"/>
              <a:cs typeface="Calibri" panose="020F0502020204030204" pitchFamily="34" charset="0"/>
            </a:endParaRPr>
          </a:p>
          <a:p>
            <a:pPr marL="101600" indent="0">
              <a:lnSpc>
                <a:spcPct val="114999"/>
              </a:lnSpc>
              <a:spcBef>
                <a:spcPts val="0"/>
              </a:spcBef>
              <a:buNone/>
            </a:pPr>
            <a:endParaRPr lang="en-US" sz="1800" dirty="0">
              <a:latin typeface="Calibri" panose="020F0502020204030204" pitchFamily="34" charset="0"/>
              <a:cs typeface="Calibri" panose="020F0502020204030204" pitchFamily="34" charset="0"/>
            </a:endParaRPr>
          </a:p>
          <a:p>
            <a:pPr marL="101600" indent="0">
              <a:lnSpc>
                <a:spcPct val="114999"/>
              </a:lnSpc>
              <a:spcBef>
                <a:spcPts val="0"/>
              </a:spcBef>
              <a:buNone/>
            </a:pPr>
            <a:endParaRPr lang="en-US" sz="1800" dirty="0">
              <a:latin typeface="Calibri" panose="020F0502020204030204" pitchFamily="34" charset="0"/>
              <a:cs typeface="Calibri" panose="020F0502020204030204" pitchFamily="34" charset="0"/>
            </a:endParaRPr>
          </a:p>
          <a:p>
            <a:pPr marL="101600" indent="0">
              <a:lnSpc>
                <a:spcPct val="114999"/>
              </a:lnSpc>
              <a:spcBef>
                <a:spcPts val="0"/>
              </a:spcBef>
              <a:buNone/>
            </a:pPr>
            <a:r>
              <a:rPr lang="pt-PT" sz="1800" u="sng" dirty="0">
                <a:highlight>
                  <a:srgbClr val="FFFFFF"/>
                </a:highlight>
                <a:latin typeface="Calibri" panose="020F0502020204030204" pitchFamily="34" charset="0"/>
                <a:cs typeface="Calibri" panose="020F0502020204030204" pitchFamily="34" charset="0"/>
              </a:rPr>
              <a:t>Mentoring</a:t>
            </a:r>
            <a:r>
              <a:rPr lang="pt-PT" sz="1800" dirty="0">
                <a:highlight>
                  <a:srgbClr val="FFFFFF"/>
                </a:highlight>
                <a:latin typeface="Calibri" panose="020F0502020204030204" pitchFamily="34" charset="0"/>
                <a:cs typeface="Calibri" panose="020F0502020204030204" pitchFamily="34" charset="0"/>
              </a:rPr>
              <a:t> can become </a:t>
            </a:r>
            <a:r>
              <a:rPr lang="pt-PT" sz="1800" b="1" dirty="0">
                <a:highlight>
                  <a:srgbClr val="FFFFFF"/>
                </a:highlight>
                <a:latin typeface="Calibri" panose="020F0502020204030204" pitchFamily="34" charset="0"/>
                <a:cs typeface="Calibri" panose="020F0502020204030204" pitchFamily="34" charset="0"/>
              </a:rPr>
              <a:t>a long-term relationship, </a:t>
            </a:r>
            <a:r>
              <a:rPr lang="pt-PT" sz="1800" dirty="0">
                <a:highlight>
                  <a:srgbClr val="FFFFFF"/>
                </a:highlight>
                <a:latin typeface="Calibri" panose="020F0502020204030204" pitchFamily="34" charset="0"/>
                <a:cs typeface="Calibri" panose="020F0502020204030204" pitchFamily="34" charset="0"/>
              </a:rPr>
              <a:t>whereas </a:t>
            </a:r>
            <a:r>
              <a:rPr lang="pt-PT" sz="1800" u="sng" dirty="0">
                <a:highlight>
                  <a:srgbClr val="FFFFFF"/>
                </a:highlight>
                <a:latin typeface="Calibri" panose="020F0502020204030204" pitchFamily="34" charset="0"/>
                <a:cs typeface="Calibri" panose="020F0502020204030204" pitchFamily="34" charset="0"/>
              </a:rPr>
              <a:t>coaching </a:t>
            </a:r>
            <a:r>
              <a:rPr lang="pt-PT" sz="1800" dirty="0">
                <a:highlight>
                  <a:srgbClr val="FFFFFF"/>
                </a:highlight>
                <a:latin typeface="Calibri" panose="020F0502020204030204" pitchFamily="34" charset="0"/>
                <a:cs typeface="Calibri" panose="020F0502020204030204" pitchFamily="34" charset="0"/>
              </a:rPr>
              <a:t>is </a:t>
            </a:r>
            <a:r>
              <a:rPr lang="pt-PT" sz="1800" b="1" dirty="0">
                <a:highlight>
                  <a:srgbClr val="FFFFFF"/>
                </a:highlight>
                <a:latin typeface="Calibri" panose="020F0502020204030204" pitchFamily="34" charset="0"/>
                <a:cs typeface="Calibri" panose="020F0502020204030204" pitchFamily="34" charset="0"/>
              </a:rPr>
              <a:t>(usually) more of a short-term relationship</a:t>
            </a:r>
            <a:r>
              <a:rPr lang="pt-PT" sz="1800" dirty="0">
                <a:highlight>
                  <a:srgbClr val="FFFFFF"/>
                </a:highlight>
                <a:latin typeface="Calibri" panose="020F0502020204030204" pitchFamily="34" charset="0"/>
                <a:cs typeface="Calibri" panose="020F0502020204030204" pitchFamily="34" charset="0"/>
              </a:rPr>
              <a:t>.</a:t>
            </a: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808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pt-PT" dirty="0">
                <a:latin typeface="Calibri" panose="020F0502020204030204" pitchFamily="34" charset="0"/>
                <a:cs typeface="Calibri" panose="020F0502020204030204" pitchFamily="34" charset="0"/>
              </a:rPr>
              <a:t>The benefits of mentoring</a:t>
            </a:r>
            <a:endParaRPr dirty="0">
              <a:latin typeface="Calibri" panose="020F0502020204030204" pitchFamily="34" charset="0"/>
              <a:cs typeface="Calibri" panose="020F0502020204030204" pitchFamily="34" charset="0"/>
            </a:endParaRPr>
          </a:p>
        </p:txBody>
      </p:sp>
      <p:sp>
        <p:nvSpPr>
          <p:cNvPr id="153" name="Google Shape;153;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pt-PT" sz="2000" u="sng" dirty="0">
                <a:solidFill>
                  <a:srgbClr val="222240"/>
                </a:solidFill>
                <a:latin typeface="Calibri" panose="020F0502020204030204" pitchFamily="34" charset="0"/>
                <a:cs typeface="Calibri" panose="020F0502020204030204" pitchFamily="34" charset="0"/>
              </a:rPr>
              <a:t>For the mentees  </a:t>
            </a:r>
            <a:r>
              <a:rPr lang="pt-PT" sz="2000" dirty="0">
                <a:solidFill>
                  <a:srgbClr val="222240"/>
                </a:solidFill>
                <a:latin typeface="Calibri" panose="020F0502020204030204" pitchFamily="34" charset="0"/>
                <a:cs typeface="Calibri" panose="020F0502020204030204" pitchFamily="34" charset="0"/>
              </a:rPr>
              <a:t>    </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Increases your professional self-confidence</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Helps you set clear professional goals </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Contributes to a better understanding of the subject/industry that interests you</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Helps you face professional challenges more effectively </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Helps you evaluate better the opportunities that may be available and presented to you</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 </a:t>
            </a: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rgbClr val="222240"/>
                </a:solidFill>
                <a:latin typeface="Calibri" panose="020F0502020204030204" pitchFamily="34" charset="0"/>
                <a:cs typeface="Calibri" panose="020F0502020204030204" pitchFamily="34" charset="0"/>
              </a:rPr>
              <a:t>Helps you develop soft skills like active listening, risk management, team management, negotiation and setting boundaries</a:t>
            </a:r>
            <a:endParaRPr dirty="0">
              <a:latin typeface="Calibri" panose="020F0502020204030204" pitchFamily="34" charset="0"/>
              <a:cs typeface="Calibri" panose="020F0502020204030204" pitchFamily="34" charset="0"/>
            </a:endParaRPr>
          </a:p>
        </p:txBody>
      </p:sp>
      <p:sp>
        <p:nvSpPr>
          <p:cNvPr id="154" name="Google Shape;154;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pt-PT" sz="2000" u="sng" dirty="0">
                <a:solidFill>
                  <a:schemeClr val="bg1"/>
                </a:solidFill>
                <a:latin typeface="Calibri" panose="020F0502020204030204" pitchFamily="34" charset="0"/>
                <a:cs typeface="Calibri" panose="020F0502020204030204" pitchFamily="34" charset="0"/>
              </a:rPr>
              <a:t>For the mentors</a:t>
            </a:r>
            <a:endParaRPr sz="2000" u="sng" dirty="0">
              <a:solidFill>
                <a:schemeClr val="bg1"/>
              </a:solidFill>
              <a:latin typeface="Calibri" panose="020F0502020204030204" pitchFamily="34" charset="0"/>
              <a:cs typeface="Calibri" panose="020F0502020204030204" pitchFamily="34" charset="0"/>
            </a:endParaRPr>
          </a:p>
          <a:p>
            <a:pPr marL="0" lvl="0" indent="0" algn="ctr" rtl="0">
              <a:spcBef>
                <a:spcPts val="0"/>
              </a:spcBef>
              <a:spcAft>
                <a:spcPts val="0"/>
              </a:spcAft>
              <a:buClr>
                <a:srgbClr val="222240"/>
              </a:buClr>
              <a:buSzPts val="2000"/>
              <a:buFont typeface="Arial"/>
              <a:buNone/>
            </a:pPr>
            <a:endParaRPr sz="2000" u="sng" dirty="0">
              <a:solidFill>
                <a:srgbClr val="222240"/>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pt-PT" sz="2000" dirty="0">
                <a:solidFill>
                  <a:schemeClr val="bg1"/>
                </a:solidFill>
                <a:latin typeface="Calibri" panose="020F0502020204030204" pitchFamily="34" charset="0"/>
                <a:cs typeface="Calibri" panose="020F0502020204030204" pitchFamily="34" charset="0"/>
              </a:rPr>
              <a:t>Personal satisfaction for supporting  people</a:t>
            </a: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chemeClr val="bg1"/>
                </a:solidFill>
                <a:latin typeface="Calibri" panose="020F0502020204030204" pitchFamily="34" charset="0"/>
                <a:cs typeface="Calibri" panose="020F0502020204030204" pitchFamily="34" charset="0"/>
              </a:rPr>
              <a:t>Helps you gain a new insight/perspective on your own career path</a:t>
            </a: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chemeClr val="bg1"/>
                </a:solidFill>
                <a:latin typeface="Calibri" panose="020F0502020204030204" pitchFamily="34" charset="0"/>
                <a:cs typeface="Calibri" panose="020F0502020204030204" pitchFamily="34" charset="0"/>
              </a:rPr>
              <a:t>Improvement of communication skills </a:t>
            </a: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chemeClr val="bg1"/>
                </a:solidFill>
                <a:latin typeface="Calibri" panose="020F0502020204030204" pitchFamily="34" charset="0"/>
                <a:cs typeface="Calibri" panose="020F0502020204030204" pitchFamily="34" charset="0"/>
              </a:rPr>
              <a:t>Development of further collaboration skills</a:t>
            </a: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chemeClr val="bg1"/>
                </a:solidFill>
                <a:latin typeface="Calibri" panose="020F0502020204030204" pitchFamily="34" charset="0"/>
                <a:cs typeface="Calibri" panose="020F0502020204030204" pitchFamily="34" charset="0"/>
              </a:rPr>
              <a:t>Development of giving and receiving feedback skills</a:t>
            </a: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endParaRPr sz="2000" dirty="0">
              <a:solidFill>
                <a:schemeClr val="bg1"/>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pt-PT" sz="2000" dirty="0">
                <a:solidFill>
                  <a:schemeClr val="bg1"/>
                </a:solidFill>
                <a:latin typeface="Calibri" panose="020F0502020204030204" pitchFamily="34" charset="0"/>
                <a:cs typeface="Calibri" panose="020F0502020204030204" pitchFamily="34" charset="0"/>
              </a:rPr>
              <a:t>Helps you become a more active listener</a:t>
            </a:r>
            <a:endParaRPr dirty="0">
              <a:solidFill>
                <a:schemeClr val="bg1"/>
              </a:solidFill>
              <a:latin typeface="Calibri" panose="020F0502020204030204" pitchFamily="34" charset="0"/>
              <a:cs typeface="Calibri" panose="020F050202020403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Types of mentoring</a:t>
            </a:r>
            <a:endParaRPr dirty="0">
              <a:latin typeface="Calibri" panose="020F0502020204030204" pitchFamily="34" charset="0"/>
              <a:cs typeface="Calibri" panose="020F0502020204030204" pitchFamily="34" charset="0"/>
            </a:endParaRPr>
          </a:p>
        </p:txBody>
      </p:sp>
      <p:sp>
        <p:nvSpPr>
          <p:cNvPr id="160" name="Google Shape;160;g36ea64c330c_0_8"/>
          <p:cNvSpPr txBox="1">
            <a:spLocks noGrp="1"/>
          </p:cNvSpPr>
          <p:nvPr>
            <p:ph type="body" idx="2"/>
          </p:nvPr>
        </p:nvSpPr>
        <p:spPr>
          <a:xfrm>
            <a:off x="362075" y="1516921"/>
            <a:ext cx="5733900" cy="5755200"/>
          </a:xfrm>
          <a:prstGeom prst="rect">
            <a:avLst/>
          </a:prstGeom>
          <a:noFill/>
          <a:ln>
            <a:noFill/>
          </a:ln>
        </p:spPr>
        <p:txBody>
          <a:bodyPr spcFirstLastPara="1" wrap="square" lIns="91425" tIns="45700" rIns="91425" bIns="45700" anchor="t" anchorCtr="0">
            <a:noAutofit/>
          </a:bodyPr>
          <a:lstStyle/>
          <a:p>
            <a:pPr marL="0" indent="0">
              <a:lnSpc>
                <a:spcPct val="115000"/>
              </a:lnSpc>
              <a:spcBef>
                <a:spcPts val="1200"/>
              </a:spcBef>
              <a:buClr>
                <a:schemeClr val="dk1"/>
              </a:buClr>
              <a:buSzPts val="1100"/>
              <a:buNone/>
            </a:pPr>
            <a:r>
              <a:rPr lang="pt-PT" sz="1800" b="1" dirty="0">
                <a:highlight>
                  <a:srgbClr val="FFFFFF"/>
                </a:highlight>
                <a:latin typeface="Calibri" panose="020F0502020204030204" pitchFamily="34" charset="0"/>
                <a:cs typeface="Calibri" panose="020F0502020204030204" pitchFamily="34" charset="0"/>
              </a:rPr>
              <a:t>Traditional 1-on-1 mentoring</a:t>
            </a:r>
            <a:br>
              <a:rPr lang="pt-PT" sz="1800" b="1" dirty="0">
                <a:highlight>
                  <a:srgbClr val="FFFFFF"/>
                </a:highlight>
                <a:latin typeface="Calibri" panose="020F0502020204030204" pitchFamily="34" charset="0"/>
                <a:cs typeface="Calibri" panose="020F0502020204030204" pitchFamily="34" charset="0"/>
              </a:rPr>
            </a:br>
            <a:r>
              <a:rPr lang="pt-PT" sz="1800" dirty="0">
                <a:highlight>
                  <a:srgbClr val="FFFFFF"/>
                </a:highlight>
                <a:latin typeface="Calibri" panose="020F0502020204030204" pitchFamily="34" charset="0"/>
                <a:cs typeface="Calibri" panose="020F0502020204030204" pitchFamily="34" charset="0"/>
              </a:rPr>
              <a:t>The classic mentoring approach, in which a mentor and mentee agree to form a mentoring relationship to help the mentee grow professionally or overcome a professional challenge they are facing. </a:t>
            </a:r>
            <a:endParaRPr lang="pt-PT" sz="1800" b="1"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pt-PT" sz="1800" b="1" dirty="0">
                <a:highlight>
                  <a:srgbClr val="FFFFFF"/>
                </a:highlight>
                <a:latin typeface="Calibri" panose="020F0502020204030204" pitchFamily="34" charset="0"/>
                <a:cs typeface="Calibri" panose="020F0502020204030204" pitchFamily="34" charset="0"/>
              </a:rPr>
              <a:t>Group mentoring</a:t>
            </a:r>
            <a:br>
              <a:rPr lang="pt-PT" sz="1800" b="1" dirty="0">
                <a:highlight>
                  <a:srgbClr val="FFFFFF"/>
                </a:highlight>
                <a:latin typeface="Calibri" panose="020F0502020204030204" pitchFamily="34" charset="0"/>
                <a:cs typeface="Calibri" panose="020F0502020204030204" pitchFamily="34" charset="0"/>
              </a:rPr>
            </a:br>
            <a:r>
              <a:rPr lang="pt-PT" sz="1800" dirty="0">
                <a:highlight>
                  <a:srgbClr val="FFFFFF"/>
                </a:highlight>
                <a:latin typeface="Calibri" panose="020F0502020204030204" pitchFamily="34" charset="0"/>
                <a:cs typeface="Calibri" panose="020F0502020204030204" pitchFamily="34" charset="0"/>
              </a:rPr>
              <a:t>In a group mentoring setting, mentees are placed in small groups with a mentor who leads discussions and activities around a specific topic. In group mentoring, one or more mentors provide guidance and advice to several mentees, with aligned mentoring requests.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3ADB5-6C9C-DD0C-260B-B5D7EECC97EC}"/>
              </a:ext>
            </a:extLst>
          </p:cNvPr>
          <p:cNvSpPr>
            <a:spLocks noGrp="1"/>
          </p:cNvSpPr>
          <p:nvPr>
            <p:ph type="body" idx="1"/>
          </p:nvPr>
        </p:nvSpPr>
        <p:spPr/>
        <p:txBody>
          <a:bodyPr/>
          <a:lstStyle/>
          <a:p>
            <a:r>
              <a:rPr lang="pt-PT" dirty="0">
                <a:latin typeface="Calibri" panose="020F0502020204030204" pitchFamily="34" charset="0"/>
                <a:cs typeface="Calibri" panose="020F0502020204030204" pitchFamily="34" charset="0"/>
              </a:rPr>
              <a:t>Types of mentoring</a:t>
            </a:r>
            <a:endParaRPr lang="en-US" b="0" dirty="0">
              <a:solidFill>
                <a:srgbClr val="000000"/>
              </a:solidFill>
              <a:latin typeface="Calibri" panose="020F0502020204030204" pitchFamily="34" charset="0"/>
              <a:cs typeface="Calibri" panose="020F0502020204030204" pitchFamily="34" charset="0"/>
            </a:endParaRPr>
          </a:p>
          <a:p>
            <a:endParaRPr lang="en-US" dirty="0"/>
          </a:p>
        </p:txBody>
      </p:sp>
      <p:sp>
        <p:nvSpPr>
          <p:cNvPr id="3" name="Text Placeholder 2">
            <a:extLst>
              <a:ext uri="{FF2B5EF4-FFF2-40B4-BE49-F238E27FC236}">
                <a16:creationId xmlns:a16="http://schemas.microsoft.com/office/drawing/2014/main" id="{E274A614-E06C-51F4-4F24-B92EDDE594E7}"/>
              </a:ext>
            </a:extLst>
          </p:cNvPr>
          <p:cNvSpPr>
            <a:spLocks noGrp="1"/>
          </p:cNvSpPr>
          <p:nvPr>
            <p:ph type="body" idx="2"/>
          </p:nvPr>
        </p:nvSpPr>
        <p:spPr/>
        <p:txBody>
          <a:bodyPr/>
          <a:lstStyle/>
          <a:p>
            <a:pPr marL="101600" indent="0">
              <a:lnSpc>
                <a:spcPct val="114999"/>
              </a:lnSpc>
              <a:spcBef>
                <a:spcPts val="1200"/>
              </a:spcBef>
              <a:buNone/>
            </a:pPr>
            <a:r>
              <a:rPr lang="pt-PT" sz="1800" b="1" dirty="0">
                <a:highlight>
                  <a:srgbClr val="FFFFFF"/>
                </a:highlight>
                <a:latin typeface="Calibri" panose="020F0502020204030204" pitchFamily="34" charset="0"/>
                <a:cs typeface="Calibri" panose="020F0502020204030204" pitchFamily="34" charset="0"/>
              </a:rPr>
              <a:t>Peer-to-peer mentoring</a:t>
            </a:r>
            <a:br>
              <a:rPr lang="pt-PT" sz="1800" b="1" dirty="0">
                <a:highlight>
                  <a:srgbClr val="FFFFFF"/>
                </a:highlight>
                <a:latin typeface="Calibri" panose="020F0502020204030204" pitchFamily="34" charset="0"/>
                <a:cs typeface="Calibri" panose="020F0502020204030204" pitchFamily="34" charset="0"/>
              </a:rPr>
            </a:br>
            <a:r>
              <a:rPr lang="pt-PT" sz="1800" b="1" dirty="0">
                <a:highlight>
                  <a:srgbClr val="FFFFFF"/>
                </a:highlight>
                <a:latin typeface="Calibri" panose="020F0502020204030204" pitchFamily="34" charset="0"/>
                <a:cs typeface="Calibri" panose="020F0502020204030204" pitchFamily="34" charset="0"/>
              </a:rPr>
              <a:t>Peer</a:t>
            </a:r>
            <a:r>
              <a:rPr lang="pt-PT" sz="1800" dirty="0">
                <a:highlight>
                  <a:srgbClr val="FFFFFF"/>
                </a:highlight>
                <a:latin typeface="Calibri" panose="020F0502020204030204" pitchFamily="34" charset="0"/>
                <a:cs typeface="Calibri" panose="020F0502020204030204" pitchFamily="34" charset="0"/>
              </a:rPr>
              <a:t> mentoring is a process where two people of similar age and/or experience, work together to help each other grow. The relationship is less formal than a traditional mentoring relationship, yet structured so that it’s mutually beneficial. </a:t>
            </a:r>
            <a:endParaRPr lang="en-US" sz="1800" dirty="0">
              <a:latin typeface="Calibri" panose="020F0502020204030204" pitchFamily="34" charset="0"/>
              <a:cs typeface="Calibri" panose="020F0502020204030204" pitchFamily="34" charset="0"/>
            </a:endParaRPr>
          </a:p>
          <a:p>
            <a:pPr marL="101600" indent="0">
              <a:lnSpc>
                <a:spcPct val="114999"/>
              </a:lnSpc>
              <a:spcBef>
                <a:spcPts val="1200"/>
              </a:spcBef>
              <a:spcAft>
                <a:spcPts val="1200"/>
              </a:spcAft>
              <a:buNone/>
            </a:pPr>
            <a:r>
              <a:rPr lang="pt-PT" sz="1800" b="1" dirty="0">
                <a:highlight>
                  <a:srgbClr val="FFFFFF"/>
                </a:highlight>
                <a:latin typeface="Calibri" panose="020F0502020204030204" pitchFamily="34" charset="0"/>
                <a:cs typeface="Calibri" panose="020F0502020204030204" pitchFamily="34" charset="0"/>
              </a:rPr>
              <a:t>Reverse mentoring</a:t>
            </a:r>
            <a:br>
              <a:rPr lang="pt-PT" sz="1800" b="1" dirty="0">
                <a:highlight>
                  <a:srgbClr val="FFFFFF"/>
                </a:highlight>
                <a:latin typeface="Calibri" panose="020F0502020204030204" pitchFamily="34" charset="0"/>
                <a:cs typeface="Calibri" panose="020F0502020204030204" pitchFamily="34" charset="0"/>
              </a:rPr>
            </a:br>
            <a:r>
              <a:rPr lang="pt-PT" sz="1800" b="1" dirty="0">
                <a:highlight>
                  <a:srgbClr val="FFFFFF"/>
                </a:highlight>
                <a:latin typeface="Calibri" panose="020F0502020204030204" pitchFamily="34" charset="0"/>
                <a:cs typeface="Calibri" panose="020F0502020204030204" pitchFamily="34" charset="0"/>
              </a:rPr>
              <a:t>Reverse mentoring </a:t>
            </a:r>
            <a:r>
              <a:rPr lang="pt-PT" sz="1800" dirty="0">
                <a:highlight>
                  <a:srgbClr val="FFFFFF"/>
                </a:highlight>
                <a:latin typeface="Calibri" panose="020F0502020204030204" pitchFamily="34" charset="0"/>
                <a:cs typeface="Calibri" panose="020F0502020204030204" pitchFamily="34" charset="0"/>
              </a:rPr>
              <a:t>occurs when a younger, less experienced person mentors a more senior person (in terms of age, experience or position). Reverse mentoring provides an opportunity to build relationships across generations and to support the growth of experienced professionals in certain issues they may lack knowledge in.</a:t>
            </a:r>
            <a:endParaRPr lang="en-US" sz="18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507960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1813-9FCC-C39B-14DE-4D85B3971A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9868584-1595-5C15-FF3E-9FA8A9AEC455}"/>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noProof="0" dirty="0"/>
              <a:t>UNIT 5.2: </a:t>
            </a:r>
            <a:r>
              <a:rPr lang="en-US" dirty="0"/>
              <a:t>Becoming an effective mentee</a:t>
            </a:r>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91265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pt-PT" sz="2600" dirty="0">
                <a:latin typeface="Calibri" panose="020F0502020204030204" pitchFamily="34" charset="0"/>
                <a:cs typeface="Calibri" panose="020F0502020204030204" pitchFamily="34" charset="0"/>
              </a:rPr>
              <a:t>How to identify your needs and goals as a mentee</a:t>
            </a:r>
            <a:endParaRPr sz="2600" dirty="0">
              <a:latin typeface="Calibri" panose="020F0502020204030204" pitchFamily="34" charset="0"/>
              <a:cs typeface="Calibri" panose="020F0502020204030204" pitchFamily="34" charset="0"/>
            </a:endParaRPr>
          </a:p>
        </p:txBody>
      </p:sp>
      <p:sp>
        <p:nvSpPr>
          <p:cNvPr id="166" name="Google Shape;166;g36ea64c330c_0_29"/>
          <p:cNvSpPr txBox="1">
            <a:spLocks noGrp="1"/>
          </p:cNvSpPr>
          <p:nvPr>
            <p:ph type="body" idx="2"/>
          </p:nvPr>
        </p:nvSpPr>
        <p:spPr>
          <a:xfrm>
            <a:off x="362079" y="1333554"/>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3A3838"/>
              </a:buClr>
              <a:buSzPts val="1800"/>
              <a:buNone/>
            </a:pPr>
            <a:r>
              <a:rPr lang="pt-PT" sz="2500" dirty="0">
                <a:latin typeface="Calibri" panose="020F0502020204030204" pitchFamily="34" charset="0"/>
                <a:cs typeface="Calibri" panose="020F0502020204030204" pitchFamily="34" charset="0"/>
              </a:rPr>
              <a:t>Your WHAT</a:t>
            </a:r>
            <a:endParaRPr sz="250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What challenges are you facing?</a:t>
            </a: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What skills do you need to develop?</a:t>
            </a: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Which are the areas you feel stuck?</a:t>
            </a: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What are the changes you are trying to make?</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r>
              <a:rPr lang="pt-PT" sz="2500" b="1" dirty="0">
                <a:latin typeface="Calibri" panose="020F0502020204030204" pitchFamily="34" charset="0"/>
                <a:cs typeface="Calibri" panose="020F0502020204030204" pitchFamily="34" charset="0"/>
              </a:rPr>
              <a:t>WHAT</a:t>
            </a:r>
            <a:r>
              <a:rPr lang="pt-PT" sz="2500" dirty="0">
                <a:latin typeface="Calibri" panose="020F0502020204030204" pitchFamily="34" charset="0"/>
                <a:cs typeface="Calibri" panose="020F0502020204030204" pitchFamily="34" charset="0"/>
              </a:rPr>
              <a:t> is the one thing you want your mentor to support you with in your professional life right now?</a:t>
            </a:r>
            <a:endParaRPr sz="2500" dirty="0">
              <a:latin typeface="Calibri" panose="020F0502020204030204" pitchFamily="34" charset="0"/>
              <a:cs typeface="Calibri" panose="020F0502020204030204" pitchFamily="34" charset="0"/>
            </a:endParaRPr>
          </a:p>
        </p:txBody>
      </p:sp>
      <p:sp>
        <p:nvSpPr>
          <p:cNvPr id="167" name="Google Shape;16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pt-PT" sz="2500" dirty="0">
                <a:latin typeface="Calibri" panose="020F0502020204030204" pitchFamily="34" charset="0"/>
                <a:cs typeface="Calibri" panose="020F0502020204030204" pitchFamily="34" charset="0"/>
              </a:rPr>
              <a:t>And your WHY</a:t>
            </a: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indent="-342900">
              <a:spcBef>
                <a:spcPts val="0"/>
              </a:spcBef>
              <a:buChar char="●"/>
            </a:pPr>
            <a:r>
              <a:rPr lang="pt-PT" dirty="0">
                <a:latin typeface="Calibri" panose="020F0502020204030204" pitchFamily="34" charset="0"/>
                <a:cs typeface="Calibri" panose="020F0502020204030204" pitchFamily="34" charset="0"/>
              </a:rPr>
              <a:t>Why is it important for you to focus on this?</a:t>
            </a: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If this skill is developed, what will you be better at?</a:t>
            </a: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pt-PT" dirty="0">
                <a:latin typeface="Calibri" panose="020F0502020204030204" pitchFamily="34" charset="0"/>
                <a:cs typeface="Calibri" panose="020F0502020204030204" pitchFamily="34" charset="0"/>
              </a:rPr>
              <a:t>If this challenge is faced, what will be different for you?</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chemeClr val="lt1"/>
              </a:buClr>
              <a:buSzPts val="1800"/>
              <a:buNone/>
            </a:pP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marL="0" indent="0" algn="ctr">
              <a:spcBef>
                <a:spcPts val="0"/>
              </a:spcBef>
            </a:pPr>
            <a:r>
              <a:rPr lang="pt-PT" sz="2500" dirty="0">
                <a:latin typeface="Calibri" panose="020F0502020204030204" pitchFamily="34" charset="0"/>
                <a:cs typeface="Calibri" panose="020F0502020204030204" pitchFamily="34" charset="0"/>
              </a:rPr>
              <a:t>Understanding your </a:t>
            </a:r>
            <a:r>
              <a:rPr lang="pt-PT" sz="2500" b="1" dirty="0">
                <a:latin typeface="Calibri" panose="020F0502020204030204" pitchFamily="34" charset="0"/>
                <a:cs typeface="Calibri" panose="020F0502020204030204" pitchFamily="34" charset="0"/>
              </a:rPr>
              <a:t>WHY</a:t>
            </a:r>
            <a:r>
              <a:rPr lang="pt-PT" sz="2500" dirty="0">
                <a:latin typeface="Calibri" panose="020F0502020204030204" pitchFamily="34" charset="0"/>
                <a:cs typeface="Calibri" panose="020F0502020204030204" pitchFamily="34" charset="0"/>
              </a:rPr>
              <a:t> will help you stay motivated!</a:t>
            </a:r>
            <a:endParaRPr sz="2500" dirty="0">
              <a:latin typeface="Calibri" panose="020F0502020204030204" pitchFamily="34" charset="0"/>
              <a:cs typeface="Calibri" panose="020F050202020403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6ea64c330c_0_4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pt-PT" dirty="0">
                <a:latin typeface="Calibri" panose="020F0502020204030204" pitchFamily="34" charset="0"/>
                <a:cs typeface="Calibri" panose="020F0502020204030204" pitchFamily="34" charset="0"/>
              </a:rPr>
              <a:t>A reminder of how useful S.M.A.R.T. goal(s) (yes, in mentoring too!)</a:t>
            </a:r>
            <a:endParaRPr dirty="0">
              <a:latin typeface="Calibri" panose="020F0502020204030204" pitchFamily="34" charset="0"/>
              <a:cs typeface="Calibri" panose="020F0502020204030204" pitchFamily="34" charset="0"/>
            </a:endParaRPr>
          </a:p>
        </p:txBody>
      </p:sp>
      <p:sp>
        <p:nvSpPr>
          <p:cNvPr id="173" name="Google Shape;173;g36ea64c330c_0_43"/>
          <p:cNvSpPr txBox="1"/>
          <p:nvPr/>
        </p:nvSpPr>
        <p:spPr>
          <a:xfrm>
            <a:off x="954475" y="1301464"/>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1800" dirty="0">
                <a:solidFill>
                  <a:srgbClr val="3A3838"/>
                </a:solidFill>
                <a:latin typeface="Calibri" panose="020F0502020204030204" pitchFamily="34" charset="0"/>
                <a:cs typeface="Calibri" panose="020F0502020204030204" pitchFamily="34" charset="0"/>
              </a:rPr>
              <a:t>Specific |</a:t>
            </a:r>
            <a:r>
              <a:rPr lang="pt-PT" dirty="0">
                <a:solidFill>
                  <a:srgbClr val="3A3838"/>
                </a:solidFill>
                <a:latin typeface="Calibri" panose="020F0502020204030204" pitchFamily="34" charset="0"/>
                <a:cs typeface="Calibri" panose="020F0502020204030204" pitchFamily="34" charset="0"/>
              </a:rPr>
              <a:t> “</a:t>
            </a:r>
            <a:r>
              <a:rPr lang="pt-PT" sz="1800" dirty="0">
                <a:solidFill>
                  <a:srgbClr val="222222"/>
                </a:solidFill>
                <a:highlight>
                  <a:srgbClr val="FFFFFF"/>
                </a:highlight>
                <a:latin typeface="Calibri" panose="020F0502020204030204" pitchFamily="34" charset="0"/>
                <a:cs typeface="Calibri" panose="020F0502020204030204" pitchFamily="34" charset="0"/>
              </a:rPr>
              <a:t>With my mentor, I want to identify one key area I need to grow in order to be ready for the next promotion period in my company”. </a:t>
            </a:r>
            <a:endParaRPr sz="1800" dirty="0">
              <a:solidFill>
                <a:srgbClr val="3A3838"/>
              </a:solidFill>
              <a:latin typeface="Calibri" panose="020F0502020204030204" pitchFamily="34" charset="0"/>
              <a:cs typeface="Calibri" panose="020F0502020204030204" pitchFamily="34" charset="0"/>
            </a:endParaRPr>
          </a:p>
        </p:txBody>
      </p:sp>
      <p:sp>
        <p:nvSpPr>
          <p:cNvPr id="174" name="Google Shape;174;g36ea64c330c_0_43"/>
          <p:cNvSpPr txBox="1"/>
          <p:nvPr/>
        </p:nvSpPr>
        <p:spPr>
          <a:xfrm>
            <a:off x="954475" y="2212176"/>
            <a:ext cx="10876500" cy="369291"/>
          </a:xfrm>
          <a:prstGeom prst="rect">
            <a:avLst/>
          </a:prstGeom>
          <a:noFill/>
          <a:ln>
            <a:noFill/>
          </a:ln>
        </p:spPr>
        <p:txBody>
          <a:bodyPr spcFirstLastPara="1" wrap="square" lIns="91425" tIns="45700" rIns="91425" bIns="45700" anchor="t" anchorCtr="0">
            <a:spAutoFit/>
          </a:bodyPr>
          <a:lstStyle/>
          <a:p>
            <a:r>
              <a:rPr lang="pt-PT" sz="1800" dirty="0">
                <a:solidFill>
                  <a:srgbClr val="3A3838"/>
                </a:solidFill>
                <a:latin typeface="Calibri" panose="020F0502020204030204" pitchFamily="34" charset="0"/>
                <a:cs typeface="Calibri" panose="020F0502020204030204" pitchFamily="34" charset="0"/>
              </a:rPr>
              <a:t>Measurable | “We will identify key (small) milestones and set at least one action point between our meetings”. </a:t>
            </a:r>
            <a:endParaRPr sz="1800" dirty="0">
              <a:solidFill>
                <a:srgbClr val="3A3838"/>
              </a:solidFill>
              <a:latin typeface="Calibri" panose="020F0502020204030204" pitchFamily="34" charset="0"/>
              <a:cs typeface="Calibri" panose="020F0502020204030204" pitchFamily="34" charset="0"/>
            </a:endParaRPr>
          </a:p>
        </p:txBody>
      </p:sp>
      <p:sp>
        <p:nvSpPr>
          <p:cNvPr id="175" name="Google Shape;175;g36ea64c330c_0_43"/>
          <p:cNvSpPr txBox="1"/>
          <p:nvPr/>
        </p:nvSpPr>
        <p:spPr>
          <a:xfrm>
            <a:off x="954475" y="2962859"/>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1800" dirty="0">
                <a:solidFill>
                  <a:srgbClr val="3A3838"/>
                </a:solidFill>
                <a:latin typeface="Calibri" panose="020F0502020204030204" pitchFamily="34" charset="0"/>
                <a:cs typeface="Calibri" panose="020F0502020204030204" pitchFamily="34" charset="0"/>
              </a:rPr>
              <a:t>Achievable | “We will plan according to my schedule and workload with very quick </a:t>
            </a:r>
            <a:r>
              <a:rPr lang="pt-PT" sz="1800">
                <a:solidFill>
                  <a:srgbClr val="3A3838"/>
                </a:solidFill>
                <a:latin typeface="Calibri" panose="020F0502020204030204" pitchFamily="34" charset="0"/>
                <a:cs typeface="Calibri" panose="020F0502020204030204" pitchFamily="34" charset="0"/>
              </a:rPr>
              <a:t>check in </a:t>
            </a:r>
            <a:r>
              <a:rPr lang="pt-PT" sz="1800" dirty="0">
                <a:solidFill>
                  <a:srgbClr val="3A3838"/>
                </a:solidFill>
                <a:latin typeface="Calibri" panose="020F0502020204030204" pitchFamily="34" charset="0"/>
                <a:cs typeface="Calibri" panose="020F0502020204030204" pitchFamily="34" charset="0"/>
              </a:rPr>
              <a:t>so that we can adapt if necessary (and won’t identify more that one key area!)”.</a:t>
            </a:r>
            <a:endParaRPr sz="1800" dirty="0">
              <a:solidFill>
                <a:srgbClr val="3A3838"/>
              </a:solidFill>
              <a:latin typeface="Calibri" panose="020F0502020204030204" pitchFamily="34" charset="0"/>
              <a:cs typeface="Calibri" panose="020F0502020204030204" pitchFamily="34" charset="0"/>
              <a:sym typeface="Arial"/>
            </a:endParaRPr>
          </a:p>
        </p:txBody>
      </p:sp>
      <p:sp>
        <p:nvSpPr>
          <p:cNvPr id="176" name="Google Shape;17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r>
              <a:rPr lang="pt-PT" sz="1800" dirty="0">
                <a:solidFill>
                  <a:srgbClr val="3A3838"/>
                </a:solidFill>
                <a:latin typeface="Calibri" panose="020F0502020204030204" pitchFamily="34" charset="0"/>
                <a:cs typeface="Calibri" panose="020F0502020204030204" pitchFamily="34" charset="0"/>
              </a:rPr>
              <a:t>Relevant | “In order to identify this one key area, I will need to think how it compliments my current professional life or future vision”.</a:t>
            </a:r>
            <a:endParaRPr sz="1800" dirty="0">
              <a:solidFill>
                <a:srgbClr val="3A3838"/>
              </a:solidFill>
              <a:latin typeface="Calibri" panose="020F0502020204030204" pitchFamily="34" charset="0"/>
              <a:cs typeface="Calibri" panose="020F0502020204030204" pitchFamily="34" charset="0"/>
            </a:endParaRPr>
          </a:p>
        </p:txBody>
      </p:sp>
      <p:sp>
        <p:nvSpPr>
          <p:cNvPr id="177" name="Google Shape;177;g36ea64c330c_0_43"/>
          <p:cNvSpPr txBox="1"/>
          <p:nvPr/>
        </p:nvSpPr>
        <p:spPr>
          <a:xfrm>
            <a:off x="954475" y="4910036"/>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PT" sz="1800" dirty="0">
                <a:solidFill>
                  <a:srgbClr val="3A3838"/>
                </a:solidFill>
                <a:latin typeface="Calibri" panose="020F0502020204030204" pitchFamily="34" charset="0"/>
                <a:cs typeface="Calibri" panose="020F0502020204030204" pitchFamily="34" charset="0"/>
                <a:sym typeface="Arial"/>
              </a:rPr>
              <a:t>T</a:t>
            </a:r>
            <a:r>
              <a:rPr lang="pt-PT" sz="1800" dirty="0">
                <a:solidFill>
                  <a:srgbClr val="3A3838"/>
                </a:solidFill>
                <a:latin typeface="Calibri" panose="020F0502020204030204" pitchFamily="34" charset="0"/>
                <a:cs typeface="Calibri" panose="020F0502020204030204" pitchFamily="34" charset="0"/>
              </a:rPr>
              <a:t>ime-bound | “My mentor and I will aim for me to complete my first milestone(s) before our [insert number] meeting”.</a:t>
            </a:r>
            <a:endParaRPr sz="1800" dirty="0">
              <a:solidFill>
                <a:srgbClr val="3A3838"/>
              </a:solidFill>
              <a:latin typeface="Calibri" panose="020F0502020204030204" pitchFamily="34" charset="0"/>
              <a:cs typeface="Calibri" panose="020F0502020204030204" pitchFamily="34" charset="0"/>
              <a:sym typeface="Arial"/>
            </a:endParaRPr>
          </a:p>
        </p:txBody>
      </p:sp>
      <p:sp>
        <p:nvSpPr>
          <p:cNvPr id="178" name="Google Shape;178;g36ea64c330c_0_43"/>
          <p:cNvSpPr txBox="1"/>
          <p:nvPr/>
        </p:nvSpPr>
        <p:spPr>
          <a:xfrm>
            <a:off x="954475" y="5731759"/>
            <a:ext cx="10876500" cy="646290"/>
          </a:xfrm>
          <a:prstGeom prst="rect">
            <a:avLst/>
          </a:prstGeom>
          <a:noFill/>
          <a:ln>
            <a:noFill/>
          </a:ln>
        </p:spPr>
        <p:txBody>
          <a:bodyPr spcFirstLastPara="1" wrap="square" lIns="91425" tIns="45700" rIns="91425" bIns="45700" anchor="t" anchorCtr="0">
            <a:spAutoFit/>
          </a:bodyPr>
          <a:lstStyle/>
          <a:p>
            <a:r>
              <a:rPr lang="pt-PT" sz="1800" dirty="0">
                <a:solidFill>
                  <a:srgbClr val="3A3838"/>
                </a:solidFill>
                <a:latin typeface="Calibri" panose="020F0502020204030204" pitchFamily="34" charset="0"/>
                <a:cs typeface="Calibri" panose="020F0502020204030204" pitchFamily="34" charset="0"/>
              </a:rPr>
              <a:t>ATTENTION! Not all mentoring goals need to be super aligned with the S.M.A.R.T framework! Make the framework for you and don’t work your goals around the framework. It is here to guide you, not restrict you!</a:t>
            </a:r>
            <a:endParaRPr sz="1800" dirty="0">
              <a:solidFill>
                <a:srgbClr val="3A3838"/>
              </a:solidFill>
              <a:latin typeface="Calibri" panose="020F0502020204030204" pitchFamily="34" charset="0"/>
              <a:cs typeface="Calibri" panose="020F0502020204030204" pitchFamily="34" charset="0"/>
            </a:endParaRPr>
          </a:p>
        </p:txBody>
      </p:sp>
      <p:pic>
        <p:nvPicPr>
          <p:cNvPr id="179" name="Google Shape;179;g36ea64c330c_0_43"/>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180" name="Google Shape;180;g36ea64c330c_0_43"/>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181" name="Google Shape;181;g36ea64c330c_0_43"/>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182" name="Google Shape;182;g36ea64c330c_0_43"/>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183" name="Google Shape;183;g36ea64c330c_0_43"/>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184" name="Google Shape;184;g36ea64c330c_0_43"/>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Finding the right mentor</a:t>
            </a:r>
            <a:endParaRPr dirty="0">
              <a:latin typeface="Calibri" panose="020F0502020204030204" pitchFamily="34" charset="0"/>
              <a:cs typeface="Calibri" panose="020F0502020204030204" pitchFamily="34" charset="0"/>
            </a:endParaRPr>
          </a:p>
        </p:txBody>
      </p:sp>
      <p:sp>
        <p:nvSpPr>
          <p:cNvPr id="190" name="Google Shape;19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Your mentor must have experience in the subject and/or field of your interest.</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sz="1800" dirty="0">
                <a:solidFill>
                  <a:srgbClr val="222222"/>
                </a:solidFill>
                <a:highlight>
                  <a:srgbClr val="FFFFFF"/>
                </a:highlight>
                <a:latin typeface="Calibri" panose="020F0502020204030204" pitchFamily="34" charset="0"/>
                <a:cs typeface="Calibri" panose="020F0502020204030204" pitchFamily="34" charset="0"/>
              </a:rPr>
              <a:t>Example: If you want to make a career change and start your own business, the mentor you will choose needs to either have made a similar change, or be an entrepreneur in a similar field. </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If you are interested in a particular field of support/challenge, then you can choose your mentor based on that</a:t>
            </a:r>
            <a:r>
              <a:rPr lang="pt-PT" sz="1800" dirty="0">
                <a:solidFill>
                  <a:srgbClr val="222222"/>
                </a:solidFill>
                <a:highlight>
                  <a:srgbClr val="FFFFFF"/>
                </a:highlight>
                <a:latin typeface="Calibri" panose="020F0502020204030204" pitchFamily="34" charset="0"/>
                <a:cs typeface="Calibri" panose="020F0502020204030204" pitchFamily="34" charset="0"/>
              </a:rPr>
              <a:t>.</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sz="1800" dirty="0">
                <a:solidFill>
                  <a:srgbClr val="222222"/>
                </a:solidFill>
                <a:highlight>
                  <a:srgbClr val="FFFFFF"/>
                </a:highlight>
                <a:latin typeface="Calibri" panose="020F0502020204030204" pitchFamily="34" charset="0"/>
                <a:cs typeface="Calibri" panose="020F0502020204030204" pitchFamily="34" charset="0"/>
              </a:rPr>
              <a:t>Example: If you work in the maritime sector, and you need support in relation to working in a male-dominated environment, you can choose a mentor who has faced the same challenge even if she is in another industry, for example in the industry of technology.</a:t>
            </a:r>
            <a:endParaRPr sz="1800" dirty="0">
              <a:latin typeface="Calibri" panose="020F0502020204030204" pitchFamily="34" charset="0"/>
              <a:cs typeface="Calibri" panose="020F0502020204030204" pitchFamily="34" charset="0"/>
            </a:endParaRPr>
          </a:p>
        </p:txBody>
      </p:sp>
      <p:pic>
        <p:nvPicPr>
          <p:cNvPr id="191" name="Google Shape;191;p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Finding the right mentor</a:t>
            </a:r>
            <a:endParaRPr dirty="0">
              <a:latin typeface="Calibri" panose="020F0502020204030204" pitchFamily="34" charset="0"/>
              <a:cs typeface="Calibri" panose="020F0502020204030204" pitchFamily="34" charset="0"/>
            </a:endParaRPr>
          </a:p>
        </p:txBody>
      </p:sp>
      <p:sp>
        <p:nvSpPr>
          <p:cNvPr id="197" name="Google Shape;197;g36ea64c330c_0_86"/>
          <p:cNvSpPr txBox="1">
            <a:spLocks noGrp="1"/>
          </p:cNvSpPr>
          <p:nvPr>
            <p:ph type="body" idx="2"/>
          </p:nvPr>
        </p:nvSpPr>
        <p:spPr>
          <a:xfrm>
            <a:off x="362082" y="1384192"/>
            <a:ext cx="6052500" cy="5305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Make sure that you connect with people who may know other people that can help you find your right mentor.</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buNone/>
            </a:pPr>
            <a:r>
              <a:rPr lang="pt-PT" sz="1800" dirty="0">
                <a:solidFill>
                  <a:srgbClr val="222222"/>
                </a:solidFill>
                <a:highlight>
                  <a:srgbClr val="FFFFFF"/>
                </a:highlight>
                <a:latin typeface="Calibri" panose="020F0502020204030204" pitchFamily="34" charset="0"/>
                <a:cs typeface="Calibri" panose="020F0502020204030204" pitchFamily="34" charset="0"/>
              </a:rPr>
              <a:t>Tip: Go to networking or community events around you or online, ask people for mentor’s recommendations, message people on LinkedIn explaining that they might be your ideal mentor but always be kind and respectful of other people’s time.</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How would you prefer your mentoring meetings to happen?</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buNone/>
            </a:pPr>
            <a:r>
              <a:rPr lang="pt-PT" sz="1800" dirty="0">
                <a:solidFill>
                  <a:srgbClr val="222222"/>
                </a:solidFill>
                <a:highlight>
                  <a:srgbClr val="FFFFFF"/>
                </a:highlight>
                <a:latin typeface="Calibri" panose="020F0502020204030204" pitchFamily="34" charset="0"/>
                <a:cs typeface="Calibri" panose="020F0502020204030204" pitchFamily="34" charset="0"/>
              </a:rPr>
              <a:t>Tip: f you’d prefer a mentor that you can meet with in-person, focus your research on areas close to you and make this your priority. If in-person meetings would be difficult for you to manage or you feel it would limit your choice of mentors, expand your research.</a:t>
            </a:r>
            <a:endParaRPr sz="1800" b="1" dirty="0">
              <a:solidFill>
                <a:srgbClr val="222222"/>
              </a:solidFill>
              <a:highlight>
                <a:srgbClr val="FFFFFF"/>
              </a:highlight>
              <a:latin typeface="Calibri" panose="020F0502020204030204" pitchFamily="34" charset="0"/>
              <a:cs typeface="Calibri" panose="020F0502020204030204" pitchFamily="34" charset="0"/>
            </a:endParaRPr>
          </a:p>
        </p:txBody>
      </p:sp>
      <p:pic>
        <p:nvPicPr>
          <p:cNvPr id="198" name="Google Shape;198;g36ea64c330c_0_86" descr="Uma imagem com pessoa, vestuário, Cara humana, interior&#10;&#10;Os conteúdos gerados por IA poderão estar incorretos."/>
          <p:cNvPicPr preferRelativeResize="0">
            <a:picLocks noGrp="1"/>
          </p:cNvPicPr>
          <p:nvPr>
            <p:ph type="pic" idx="3"/>
          </p:nvPr>
        </p:nvPicPr>
        <p:blipFill rotWithShape="1">
          <a:blip r:embed="rId4">
            <a:alphaModFix/>
          </a:blip>
          <a:srcRect l="17501" r="31723"/>
          <a:stretch/>
        </p:blipFill>
        <p:spPr>
          <a:xfrm>
            <a:off x="6968836" y="0"/>
            <a:ext cx="5223163" cy="6858001"/>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Skills for successful mentees</a:t>
            </a:r>
            <a:endParaRPr dirty="0">
              <a:latin typeface="Calibri" panose="020F0502020204030204" pitchFamily="34" charset="0"/>
              <a:cs typeface="Calibri" panose="020F0502020204030204" pitchFamily="34" charset="0"/>
            </a:endParaRPr>
          </a:p>
        </p:txBody>
      </p:sp>
      <p:sp>
        <p:nvSpPr>
          <p:cNvPr id="204" name="Google Shape;20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Active listening </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pPr>
            <a:r>
              <a:rPr lang="pt-PT" sz="1800" dirty="0">
                <a:solidFill>
                  <a:srgbClr val="222222"/>
                </a:solidFill>
                <a:highlight>
                  <a:srgbClr val="FFFFFF"/>
                </a:highlight>
                <a:latin typeface="Calibri" panose="020F0502020204030204" pitchFamily="34" charset="0"/>
                <a:cs typeface="Calibri" panose="020F0502020204030204" pitchFamily="34" charset="0"/>
              </a:rPr>
              <a:t>During your meetings, listen carefully and attentively - not just waiting to respond, but to truly understand what your mentor is sharing. Avoid interrupting, put all your notifications on silent so that you minimise interruptions and don’t hesitate to take notes if it helps you. Active listening builds trust and shows respect for your mentor’s time (and yours!)</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Goal setting and preparation </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r>
              <a:rPr lang="pt-PT" sz="1800" dirty="0">
                <a:solidFill>
                  <a:srgbClr val="222222"/>
                </a:solidFill>
                <a:highlight>
                  <a:srgbClr val="FFFFFF"/>
                </a:highlight>
                <a:latin typeface="Calibri" panose="020F0502020204030204" pitchFamily="34" charset="0"/>
                <a:cs typeface="Calibri" panose="020F0502020204030204" pitchFamily="34" charset="0"/>
              </a:rPr>
              <a:t>Before each meeting/contact (especially the first one), think about and choose what are the main professional issues that concern you, so that you are prepared and that you make the most of your discussion with your mentor (go back to the goal setting slide for more practical tips!)</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None/>
            </a:pPr>
            <a:r>
              <a:rPr lang="pt-PT" sz="1800" b="1" dirty="0">
                <a:solidFill>
                  <a:srgbClr val="222222"/>
                </a:solidFill>
                <a:highlight>
                  <a:srgbClr val="FFFFFF"/>
                </a:highlight>
                <a:latin typeface="Calibri" panose="020F0502020204030204" pitchFamily="34" charset="0"/>
                <a:cs typeface="Calibri" panose="020F0502020204030204" pitchFamily="34" charset="0"/>
              </a:rPr>
              <a:t>Being open to feedback </a:t>
            </a:r>
            <a:endParaRPr sz="1800" b="1" dirty="0">
              <a:solidFill>
                <a:srgbClr val="222222"/>
              </a:solidFill>
              <a:highlight>
                <a:srgbClr val="FFFFFF"/>
              </a:highlight>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pPr>
            <a:r>
              <a:rPr lang="pt-PT" sz="1800" dirty="0">
                <a:solidFill>
                  <a:srgbClr val="222222"/>
                </a:solidFill>
                <a:highlight>
                  <a:srgbClr val="FFFFFF"/>
                </a:highlight>
                <a:latin typeface="Calibri" panose="020F0502020204030204" pitchFamily="34" charset="0"/>
                <a:cs typeface="Calibri" panose="020F0502020204030204" pitchFamily="34" charset="0"/>
              </a:rPr>
              <a:t>Receiving feedback - especially when it challenges you - is a key part of growing through mentoring. Try to approach your mentor’s comments with curiosity rather than defensiveness. Ask questions and be willing to explore new perspectives, even when they feel uncomfortable at first.</a:t>
            </a:r>
            <a:endParaRPr sz="18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4BB93-A52E-072F-54C6-D9F6D137D3CB}"/>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Skills for successful mentees</a:t>
            </a:r>
          </a:p>
        </p:txBody>
      </p:sp>
      <p:sp>
        <p:nvSpPr>
          <p:cNvPr id="3" name="Text Placeholder 2">
            <a:extLst>
              <a:ext uri="{FF2B5EF4-FFF2-40B4-BE49-F238E27FC236}">
                <a16:creationId xmlns:a16="http://schemas.microsoft.com/office/drawing/2014/main" id="{4BEEC881-D09D-E943-38ED-407A611B8DB1}"/>
              </a:ext>
            </a:extLst>
          </p:cNvPr>
          <p:cNvSpPr>
            <a:spLocks noGrp="1"/>
          </p:cNvSpPr>
          <p:nvPr>
            <p:ph type="body" idx="2"/>
          </p:nvPr>
        </p:nvSpPr>
        <p:spPr>
          <a:xfrm>
            <a:off x="362081" y="1230284"/>
            <a:ext cx="11730451" cy="5023867"/>
          </a:xfrm>
        </p:spPr>
        <p:txBody>
          <a:bodyPr/>
          <a:lstStyle/>
          <a:p>
            <a:r>
              <a:rPr lang="en-US" sz="1800" b="1" dirty="0">
                <a:latin typeface="Calibri" panose="020F0502020204030204" pitchFamily="34" charset="0"/>
                <a:cs typeface="Calibri" panose="020F0502020204030204" pitchFamily="34" charset="0"/>
              </a:rPr>
              <a:t>Building trust and mutual respect</a:t>
            </a:r>
          </a:p>
          <a:p>
            <a:r>
              <a:rPr lang="en-US" sz="1800" dirty="0">
                <a:latin typeface="Calibri" panose="020F0502020204030204" pitchFamily="34" charset="0"/>
                <a:cs typeface="Calibri" panose="020F0502020204030204" pitchFamily="34" charset="0"/>
              </a:rPr>
              <a:t>Respect the time limits you have already agreed to with your mentor. Do not expect them to be available</a:t>
            </a:r>
          </a:p>
          <a:p>
            <a:r>
              <a:rPr lang="en-US" sz="1800" dirty="0">
                <a:latin typeface="Calibri" panose="020F0502020204030204" pitchFamily="34" charset="0"/>
                <a:cs typeface="Calibri" panose="020F0502020204030204" pitchFamily="34" charset="0"/>
              </a:rPr>
              <a:t>anytime you need them, outside the agreed plan.</a:t>
            </a:r>
          </a:p>
          <a:p>
            <a:r>
              <a:rPr lang="en-US" sz="1800" dirty="0">
                <a:latin typeface="Calibri" panose="020F0502020204030204" pitchFamily="34" charset="0"/>
                <a:cs typeface="Calibri" panose="020F0502020204030204" pitchFamily="34" charset="0"/>
              </a:rPr>
              <a:t>Be honest and open about the issues that concern you. Your mentor is there to listen to you, and your </a:t>
            </a:r>
          </a:p>
          <a:p>
            <a:r>
              <a:rPr lang="en-US" sz="1800" dirty="0">
                <a:latin typeface="Calibri" panose="020F0502020204030204" pitchFamily="34" charset="0"/>
                <a:cs typeface="Calibri" panose="020F0502020204030204" pitchFamily="34" charset="0"/>
              </a:rPr>
              <a:t>collaboration will be more fruitful if you show them trust.</a:t>
            </a:r>
            <a:endParaRPr lang="en-US"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a:p>
            <a:r>
              <a:rPr lang="en-US" sz="1800" b="1" dirty="0">
                <a:latin typeface="Calibri" panose="020F0502020204030204" pitchFamily="34" charset="0"/>
                <a:cs typeface="Calibri" panose="020F0502020204030204" pitchFamily="34" charset="0"/>
              </a:rPr>
              <a:t>Making the most of the mentoring relationship</a:t>
            </a:r>
          </a:p>
          <a:p>
            <a:r>
              <a:rPr lang="en-US" sz="1800" dirty="0">
                <a:latin typeface="Calibri" panose="020F0502020204030204" pitchFamily="34" charset="0"/>
                <a:cs typeface="Calibri" panose="020F0502020204030204" pitchFamily="34" charset="0"/>
              </a:rPr>
              <a:t>Commitment is a key component to the mentoring process and it means:</a:t>
            </a:r>
          </a:p>
          <a:p>
            <a:pPr marL="514350" indent="-285750">
              <a:buChar char="•"/>
            </a:pPr>
            <a:r>
              <a:rPr lang="en-US" sz="1800" dirty="0">
                <a:latin typeface="Calibri" panose="020F0502020204030204" pitchFamily="34" charset="0"/>
                <a:cs typeface="Calibri" panose="020F0502020204030204" pitchFamily="34" charset="0"/>
              </a:rPr>
              <a:t>Being consistent in your communications and appointments</a:t>
            </a:r>
          </a:p>
          <a:p>
            <a:pPr marL="514350" indent="-285750">
              <a:buChar char="•"/>
            </a:pPr>
            <a:r>
              <a:rPr lang="en-US" sz="1800" dirty="0">
                <a:latin typeface="Calibri" panose="020F0502020204030204" pitchFamily="34" charset="0"/>
                <a:cs typeface="Calibri" panose="020F0502020204030204" pitchFamily="34" charset="0"/>
              </a:rPr>
              <a:t>Going to each of your meetings prepared</a:t>
            </a:r>
          </a:p>
          <a:p>
            <a:pPr marL="514350" indent="-285750">
              <a:buChar char="•"/>
            </a:pPr>
            <a:r>
              <a:rPr lang="en-US" sz="1800" dirty="0">
                <a:latin typeface="Calibri" panose="020F0502020204030204" pitchFamily="34" charset="0"/>
                <a:cs typeface="Calibri" panose="020F0502020204030204" pitchFamily="34" charset="0"/>
              </a:rPr>
              <a:t>Following the steps you have agreed upon in between your meetings</a:t>
            </a:r>
            <a:endParaRPr lang="en-US" dirty="0">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34444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21DF-3331-1078-D557-F30C47B107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770C50A-1FD3-56FD-D393-BDA4C74267F1}"/>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n-GB" noProof="0" dirty="0"/>
              <a:t>UNIT 5.</a:t>
            </a:r>
            <a:r>
              <a:rPr lang="en-GB" dirty="0"/>
              <a:t>3</a:t>
            </a:r>
            <a:r>
              <a:rPr lang="en-GB" noProof="0" dirty="0"/>
              <a:t>: </a:t>
            </a:r>
            <a:r>
              <a:rPr lang="en-US" dirty="0"/>
              <a:t>Stepping into the role of a mentor</a:t>
            </a:r>
          </a:p>
          <a:p>
            <a:pPr lvl="0">
              <a:spcBef>
                <a:spcPts val="0"/>
              </a:spcBef>
              <a:buClr>
                <a:schemeClr val="lt1"/>
              </a:buClr>
              <a:buSzPts val="4800"/>
            </a:pPr>
            <a:r>
              <a:rPr lang="en-US" sz="2000" dirty="0"/>
              <a:t>The journey from personal growth to guiding others</a:t>
            </a:r>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817657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6ea64c330c_0_75"/>
          <p:cNvSpPr txBox="1">
            <a:spLocks noGrp="1"/>
          </p:cNvSpPr>
          <p:nvPr>
            <p:ph type="body" idx="1"/>
          </p:nvPr>
        </p:nvSpPr>
        <p:spPr>
          <a:xfrm>
            <a:off x="727841" y="1414282"/>
            <a:ext cx="72939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You’ve gained meaningful experience in your field or role.</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Colleagues or peers seek your advice or input regularly.</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You feel a desire to give back and support others’ growth.</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You’ve overcome challenges and can share lessons learned.</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You’re comfortable with not having all the answers, but willing to explore them with others.</a:t>
            </a:r>
            <a:endParaRPr sz="1500" dirty="0">
              <a:solidFill>
                <a:schemeClr val="dk1"/>
              </a:solidFill>
              <a:latin typeface="Calibri" panose="020F0502020204030204" pitchFamily="34" charset="0"/>
              <a:cs typeface="Calibri" panose="020F0502020204030204" pitchFamily="34" charset="0"/>
            </a:endParaRPr>
          </a:p>
        </p:txBody>
      </p:sp>
      <p:sp>
        <p:nvSpPr>
          <p:cNvPr id="222" name="Google Shape;222;g36ea64c330c_0_75"/>
          <p:cNvSpPr txBox="1">
            <a:spLocks noGrp="1"/>
          </p:cNvSpPr>
          <p:nvPr>
            <p:ph type="body" idx="2"/>
          </p:nvPr>
        </p:nvSpPr>
        <p:spPr>
          <a:xfrm>
            <a:off x="727841" y="111732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pt-PT" dirty="0">
                <a:solidFill>
                  <a:srgbClr val="E95426"/>
                </a:solidFill>
                <a:latin typeface="Calibri" panose="020F0502020204030204" pitchFamily="34" charset="0"/>
                <a:cs typeface="Calibri" panose="020F0502020204030204" pitchFamily="34" charset="0"/>
              </a:rPr>
              <a:t>STEP 1: Recognize that you are ready to mentor</a:t>
            </a:r>
            <a:endParaRPr dirty="0">
              <a:solidFill>
                <a:srgbClr val="E95426"/>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280AC"/>
              </a:buClr>
              <a:buSzPts val="1800"/>
              <a:buFont typeface="Arial"/>
              <a:buNone/>
            </a:pPr>
            <a:endParaRPr sz="1500" dirty="0"/>
          </a:p>
        </p:txBody>
      </p:sp>
      <p:sp>
        <p:nvSpPr>
          <p:cNvPr id="223" name="Google Shape;223;g36ea64c330c_0_75"/>
          <p:cNvSpPr txBox="1">
            <a:spLocks noGrp="1"/>
          </p:cNvSpPr>
          <p:nvPr>
            <p:ph type="body" idx="4"/>
          </p:nvPr>
        </p:nvSpPr>
        <p:spPr>
          <a:xfrm>
            <a:off x="366388" y="130035"/>
            <a:ext cx="93777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When is the right time?</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Clr>
                <a:srgbClr val="E64424"/>
              </a:buClr>
              <a:buSzPts val="3200"/>
              <a:buNone/>
            </a:pPr>
            <a:r>
              <a:rPr lang="pt-PT" sz="2000" dirty="0">
                <a:latin typeface="Calibri" panose="020F0502020204030204" pitchFamily="34" charset="0"/>
                <a:cs typeface="Calibri" panose="020F0502020204030204" pitchFamily="34" charset="0"/>
              </a:rPr>
              <a:t>Recognizing internal and external signs of readiness to mentor in 3 steps</a:t>
            </a:r>
            <a:endParaRPr sz="2000" dirty="0">
              <a:latin typeface="Calibri" panose="020F0502020204030204" pitchFamily="34" charset="0"/>
              <a:cs typeface="Calibri" panose="020F0502020204030204" pitchFamily="34" charset="0"/>
            </a:endParaRPr>
          </a:p>
        </p:txBody>
      </p:sp>
      <p:sp>
        <p:nvSpPr>
          <p:cNvPr id="224" name="Google Shape;224;g36ea64c330c_0_75"/>
          <p:cNvSpPr txBox="1">
            <a:spLocks noGrp="1"/>
          </p:cNvSpPr>
          <p:nvPr>
            <p:ph type="body" idx="5"/>
          </p:nvPr>
        </p:nvSpPr>
        <p:spPr>
          <a:xfrm>
            <a:off x="727841" y="3503425"/>
            <a:ext cx="60471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What have I learned that could benefit someone else?</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Do I enjoy helping others grow?</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Am I patient and open to different perspectives?</a:t>
            </a:r>
            <a:endParaRPr sz="1500" dirty="0">
              <a:solidFill>
                <a:schemeClr val="dk1"/>
              </a:solidFill>
              <a:latin typeface="Calibri" panose="020F0502020204030204" pitchFamily="34" charset="0"/>
              <a:cs typeface="Calibri" panose="020F0502020204030204" pitchFamily="34" charset="0"/>
            </a:endParaRPr>
          </a:p>
          <a:p>
            <a:pPr marL="457200" marR="0" lvl="0" indent="-311150" algn="l" rtl="0">
              <a:lnSpc>
                <a:spcPct val="115000"/>
              </a:lnSpc>
              <a:spcBef>
                <a:spcPts val="0"/>
              </a:spcBef>
              <a:spcAft>
                <a:spcPts val="0"/>
              </a:spcAft>
              <a:buClr>
                <a:schemeClr val="dk1"/>
              </a:buClr>
              <a:buSzPts val="1300"/>
              <a:buChar char="●"/>
            </a:pPr>
            <a:r>
              <a:rPr lang="pt-PT" sz="1500" dirty="0">
                <a:solidFill>
                  <a:schemeClr val="dk1"/>
                </a:solidFill>
                <a:latin typeface="Calibri" panose="020F0502020204030204" pitchFamily="34" charset="0"/>
                <a:cs typeface="Calibri" panose="020F0502020204030204" pitchFamily="34" charset="0"/>
              </a:rPr>
              <a:t>Can I commit time and energy to someone else’s development?</a:t>
            </a:r>
            <a:endParaRPr sz="1500" dirty="0">
              <a:solidFill>
                <a:schemeClr val="dk1"/>
              </a:solidFill>
              <a:highlight>
                <a:srgbClr val="FAFAFA"/>
              </a:highlight>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sz="1300" dirty="0">
              <a:solidFill>
                <a:schemeClr val="dk1"/>
              </a:solidFill>
            </a:endParaRPr>
          </a:p>
        </p:txBody>
      </p:sp>
      <p:sp>
        <p:nvSpPr>
          <p:cNvPr id="225" name="Google Shape;225;g36ea64c330c_0_75"/>
          <p:cNvSpPr txBox="1">
            <a:spLocks noGrp="1"/>
          </p:cNvSpPr>
          <p:nvPr>
            <p:ph type="body" idx="6"/>
          </p:nvPr>
        </p:nvSpPr>
        <p:spPr>
          <a:xfrm>
            <a:off x="727841" y="3116608"/>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pt-PT" dirty="0">
                <a:latin typeface="Calibri" panose="020F0502020204030204" pitchFamily="34" charset="0"/>
                <a:cs typeface="Calibri" panose="020F0502020204030204" pitchFamily="34" charset="0"/>
              </a:rPr>
              <a:t>STEP 2: Self reflection questions</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1800"/>
              <a:buNone/>
            </a:pPr>
            <a:endParaRPr dirty="0"/>
          </a:p>
        </p:txBody>
      </p:sp>
      <p:sp>
        <p:nvSpPr>
          <p:cNvPr id="226" name="Google Shape;226;g36ea64c330c_0_75"/>
          <p:cNvSpPr txBox="1">
            <a:spLocks noGrp="1"/>
          </p:cNvSpPr>
          <p:nvPr>
            <p:ph type="body" idx="7"/>
          </p:nvPr>
        </p:nvSpPr>
        <p:spPr>
          <a:xfrm>
            <a:off x="727841" y="5247392"/>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pt-PT" sz="1500" b="1" dirty="0">
                <a:solidFill>
                  <a:schemeClr val="dk1"/>
                </a:solidFill>
                <a:latin typeface="Calibri" panose="020F0502020204030204" pitchFamily="34" charset="0"/>
                <a:cs typeface="Calibri" panose="020F0502020204030204" pitchFamily="34" charset="0"/>
              </a:rPr>
              <a:t>Mentoring is</a:t>
            </a:r>
            <a:r>
              <a:rPr lang="pt-PT" sz="1500" dirty="0">
                <a:solidFill>
                  <a:schemeClr val="dk1"/>
                </a:solidFill>
                <a:latin typeface="Calibri" panose="020F0502020204030204" pitchFamily="34" charset="0"/>
                <a:cs typeface="Calibri" panose="020F0502020204030204" pitchFamily="34" charset="0"/>
              </a:rPr>
              <a:t> not about being perfect - it's </a:t>
            </a:r>
            <a:r>
              <a:rPr lang="pt-PT" sz="1500" b="1" dirty="0">
                <a:solidFill>
                  <a:schemeClr val="dk1"/>
                </a:solidFill>
                <a:latin typeface="Calibri" panose="020F0502020204030204" pitchFamily="34" charset="0"/>
                <a:cs typeface="Calibri" panose="020F0502020204030204" pitchFamily="34" charset="0"/>
              </a:rPr>
              <a:t>about being willing to grow alongside your mentee.</a:t>
            </a:r>
            <a:endParaRPr lang="en-US" sz="1500" b="1" dirty="0">
              <a:solidFill>
                <a:schemeClr val="dk1"/>
              </a:solidFill>
              <a:latin typeface="Calibri" panose="020F0502020204030204" pitchFamily="34" charset="0"/>
              <a:cs typeface="Calibri" panose="020F0502020204030204" pitchFamily="34" charset="0"/>
            </a:endParaRPr>
          </a:p>
          <a:p>
            <a:pPr marL="457200" marR="0" lvl="0" indent="-323850" algn="l" rtl="0">
              <a:lnSpc>
                <a:spcPct val="115000"/>
              </a:lnSpc>
              <a:spcBef>
                <a:spcPts val="0"/>
              </a:spcBef>
              <a:spcAft>
                <a:spcPts val="0"/>
              </a:spcAft>
              <a:buClr>
                <a:schemeClr val="dk1"/>
              </a:buClr>
              <a:buSzPts val="1500"/>
              <a:buChar char="●"/>
            </a:pPr>
            <a:r>
              <a:rPr lang="pt-PT" sz="1500" b="1" dirty="0">
                <a:solidFill>
                  <a:schemeClr val="dk1"/>
                </a:solidFill>
                <a:latin typeface="Calibri" panose="020F0502020204030204" pitchFamily="34" charset="0"/>
                <a:cs typeface="Calibri" panose="020F0502020204030204" pitchFamily="34" charset="0"/>
              </a:rPr>
              <a:t>Readiness is a mindset</a:t>
            </a:r>
            <a:r>
              <a:rPr lang="pt-PT" sz="1500" dirty="0">
                <a:solidFill>
                  <a:schemeClr val="dk1"/>
                </a:solidFill>
                <a:latin typeface="Calibri" panose="020F0502020204030204" pitchFamily="34" charset="0"/>
                <a:cs typeface="Calibri" panose="020F0502020204030204" pitchFamily="34" charset="0"/>
              </a:rPr>
              <a:t>, not a milestone</a:t>
            </a:r>
            <a:endParaRPr sz="1500" dirty="0">
              <a:solidFill>
                <a:schemeClr val="dk1"/>
              </a:solidFill>
              <a:latin typeface="Calibri" panose="020F0502020204030204" pitchFamily="34" charset="0"/>
              <a:cs typeface="Calibri" panose="020F0502020204030204" pitchFamily="34" charset="0"/>
            </a:endParaRPr>
          </a:p>
        </p:txBody>
      </p:sp>
      <p:sp>
        <p:nvSpPr>
          <p:cNvPr id="227" name="Google Shape;227;g36ea64c330c_0_75"/>
          <p:cNvSpPr txBox="1">
            <a:spLocks noGrp="1"/>
          </p:cNvSpPr>
          <p:nvPr>
            <p:ph type="body" idx="8"/>
          </p:nvPr>
        </p:nvSpPr>
        <p:spPr>
          <a:xfrm>
            <a:off x="727841" y="485505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pt-PT" dirty="0">
                <a:latin typeface="Calibri" panose="020F0502020204030204" pitchFamily="34" charset="0"/>
                <a:cs typeface="Calibri" panose="020F0502020204030204" pitchFamily="34" charset="0"/>
              </a:rPr>
              <a:t>STEP 3: Your growth mindset in mentoring</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64424"/>
              </a:buClr>
              <a:buSzPts val="1800"/>
              <a:buNone/>
            </a:pPr>
            <a:endParaRPr dirty="0"/>
          </a:p>
        </p:txBody>
      </p:sp>
      <p:pic>
        <p:nvPicPr>
          <p:cNvPr id="228" name="Google Shape;228;g36ea64c330c_0_75"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9" name="TextBox 8">
            <a:extLst>
              <a:ext uri="{FF2B5EF4-FFF2-40B4-BE49-F238E27FC236}">
                <a16:creationId xmlns:a16="http://schemas.microsoft.com/office/drawing/2014/main" id="{02F6F54F-4088-2894-72A6-B69454CE7F33}"/>
              </a:ext>
            </a:extLst>
          </p:cNvPr>
          <p:cNvSpPr txBox="1"/>
          <p:nvPr/>
        </p:nvSpPr>
        <p:spPr>
          <a:xfrm>
            <a:off x="5055238" y="3083191"/>
            <a:ext cx="2743200" cy="425758"/>
          </a:xfrm>
          <a:prstGeom prst="wedgeRectCallou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275"/>
              </a:lnSpc>
            </a:pPr>
            <a:r>
              <a:rPr lang="pt-PT" sz="1200" i="1" dirty="0">
                <a:latin typeface="Calibri" panose="020F0502020204030204" pitchFamily="34" charset="0"/>
                <a:cs typeface="Calibri" panose="020F0502020204030204" pitchFamily="34" charset="0"/>
              </a:rPr>
              <a:t>Try this during the workshop and </a:t>
            </a:r>
            <a:r>
              <a:rPr lang="en-US" sz="1200" dirty="0">
                <a:latin typeface="Calibri" panose="020F0502020204030204" pitchFamily="34" charset="0"/>
                <a:cs typeface="Calibri" panose="020F0502020204030204" pitchFamily="34" charset="0"/>
              </a:rPr>
              <a:t>​</a:t>
            </a:r>
          </a:p>
          <a:p>
            <a:pPr algn="ctr">
              <a:lnSpc>
                <a:spcPts val="1275"/>
              </a:lnSpc>
            </a:pPr>
            <a:r>
              <a:rPr lang="pt-PT" sz="1200" i="1" dirty="0">
                <a:latin typeface="Calibri" panose="020F0502020204030204" pitchFamily="34" charset="0"/>
                <a:cs typeface="Calibri" panose="020F0502020204030204" pitchFamily="34" charset="0"/>
              </a:rPr>
              <a:t>write down the answers!</a:t>
            </a:r>
            <a:r>
              <a:rPr lang="en-US" sz="1200" dirty="0">
                <a:latin typeface="Calibri" panose="020F0502020204030204" pitchFamily="34" charset="0"/>
                <a:cs typeface="Calibri" panose="020F0502020204030204" pitchFamily="34" charset="0"/>
              </a:rPr>
              <a:t>​</a:t>
            </a:r>
          </a:p>
        </p:txBody>
      </p:sp>
      <p:sp>
        <p:nvSpPr>
          <p:cNvPr id="11" name="Google Shape;277;g36ef86f86b0_2_3">
            <a:extLst>
              <a:ext uri="{FF2B5EF4-FFF2-40B4-BE49-F238E27FC236}">
                <a16:creationId xmlns:a16="http://schemas.microsoft.com/office/drawing/2014/main" id="{701C1819-A842-E863-D0CE-0ABCABE5C4C9}"/>
              </a:ext>
            </a:extLst>
          </p:cNvPr>
          <p:cNvSpPr/>
          <p:nvPr/>
        </p:nvSpPr>
        <p:spPr>
          <a:xfrm rot="5400000">
            <a:off x="4662370" y="3068055"/>
            <a:ext cx="145680" cy="461141"/>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605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9D5E9E48-411C-D3C9-4382-A8872BB69C62}"/>
            </a:ext>
          </a:extLst>
        </p:cNvPr>
        <p:cNvGrpSpPr/>
        <p:nvPr/>
      </p:nvGrpSpPr>
      <p:grpSpPr>
        <a:xfrm>
          <a:off x="0" y="0"/>
          <a:ext cx="0" cy="0"/>
          <a:chOff x="0" y="0"/>
          <a:chExt cx="0" cy="0"/>
        </a:xfrm>
      </p:grpSpPr>
      <p:pic>
        <p:nvPicPr>
          <p:cNvPr id="258" name="Google Shape;258;g36ef86f86b0_2_57" descr="Uma imagem com Gráficos, círculo, Saturação de cores, laranja&#10;&#10;Os conteúdos gerados por IA poderão estar incorretos.">
            <a:extLst>
              <a:ext uri="{FF2B5EF4-FFF2-40B4-BE49-F238E27FC236}">
                <a16:creationId xmlns:a16="http://schemas.microsoft.com/office/drawing/2014/main" id="{E1ED8744-1E5A-2432-8C73-0483D97F3827}"/>
              </a:ext>
            </a:extLst>
          </p:cNvPr>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259" name="Google Shape;259;g36ef86f86b0_2_57">
            <a:extLst>
              <a:ext uri="{FF2B5EF4-FFF2-40B4-BE49-F238E27FC236}">
                <a16:creationId xmlns:a16="http://schemas.microsoft.com/office/drawing/2014/main" id="{B301D7FD-0C36-F1BD-EA21-57A999CC1C72}"/>
              </a:ext>
            </a:extLst>
          </p:cNvPr>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Core Competencies for Effective Mentorship</a:t>
            </a:r>
            <a:endParaRPr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F42D86D-4D78-65CF-CBFB-A91C8D30727D}"/>
              </a:ext>
            </a:extLst>
          </p:cNvPr>
          <p:cNvSpPr txBox="1"/>
          <p:nvPr/>
        </p:nvSpPr>
        <p:spPr>
          <a:xfrm>
            <a:off x="885402" y="3694716"/>
            <a:ext cx="2063067" cy="723275"/>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Active </a:t>
            </a:r>
          </a:p>
          <a:p>
            <a:pPr algn="ctr">
              <a:spcBef>
                <a:spcPts val="600"/>
              </a:spcBef>
            </a:pPr>
            <a:r>
              <a:rPr lang="pt-PT" sz="1800" b="1" dirty="0">
                <a:solidFill>
                  <a:schemeClr val="bg1"/>
                </a:solidFill>
                <a:latin typeface="Calibri" panose="020F0502020204030204" pitchFamily="34" charset="0"/>
                <a:cs typeface="Calibri" panose="020F0502020204030204" pitchFamily="34" charset="0"/>
              </a:rPr>
              <a:t>Listening</a:t>
            </a:r>
          </a:p>
        </p:txBody>
      </p:sp>
      <p:grpSp>
        <p:nvGrpSpPr>
          <p:cNvPr id="14" name="Graphic 8" descr="Ear outline">
            <a:extLst>
              <a:ext uri="{FF2B5EF4-FFF2-40B4-BE49-F238E27FC236}">
                <a16:creationId xmlns:a16="http://schemas.microsoft.com/office/drawing/2014/main" id="{28A76D43-A82D-7FB5-31DB-12655CBF2917}"/>
              </a:ext>
            </a:extLst>
          </p:cNvPr>
          <p:cNvGrpSpPr/>
          <p:nvPr/>
        </p:nvGrpSpPr>
        <p:grpSpPr>
          <a:xfrm>
            <a:off x="1688302" y="2941745"/>
            <a:ext cx="449607" cy="604959"/>
            <a:chOff x="1212179" y="1187600"/>
            <a:chExt cx="449607" cy="604959"/>
          </a:xfrm>
          <a:solidFill>
            <a:schemeClr val="bg1"/>
          </a:solidFill>
        </p:grpSpPr>
        <p:sp>
          <p:nvSpPr>
            <p:cNvPr id="15" name="Freeform: Shape 14">
              <a:extLst>
                <a:ext uri="{FF2B5EF4-FFF2-40B4-BE49-F238E27FC236}">
                  <a16:creationId xmlns:a16="http://schemas.microsoft.com/office/drawing/2014/main" id="{F4253E9E-B008-6AD2-C34F-C92FC36CDECA}"/>
                </a:ext>
              </a:extLst>
            </p:cNvPr>
            <p:cNvSpPr/>
            <p:nvPr/>
          </p:nvSpPr>
          <p:spPr>
            <a:xfrm>
              <a:off x="1212179" y="1187600"/>
              <a:ext cx="449607" cy="604959"/>
            </a:xfrm>
            <a:custGeom>
              <a:avLst/>
              <a:gdLst>
                <a:gd name="connsiteX0" fmla="*/ 46 w 449607"/>
                <a:gd name="connsiteY0" fmla="*/ 197667 h 604959"/>
                <a:gd name="connsiteX1" fmla="*/ 8119 w 449607"/>
                <a:gd name="connsiteY1" fmla="*/ 207555 h 604959"/>
                <a:gd name="connsiteX2" fmla="*/ 17954 w 449607"/>
                <a:gd name="connsiteY2" fmla="*/ 199906 h 604959"/>
                <a:gd name="connsiteX3" fmla="*/ 249660 w 449607"/>
                <a:gd name="connsiteY3" fmla="*/ 19608 h 604959"/>
                <a:gd name="connsiteX4" fmla="*/ 431555 w 449607"/>
                <a:gd name="connsiteY4" fmla="*/ 225865 h 604959"/>
                <a:gd name="connsiteX5" fmla="*/ 325887 w 449607"/>
                <a:gd name="connsiteY5" fmla="*/ 404382 h 604959"/>
                <a:gd name="connsiteX6" fmla="*/ 323243 w 449607"/>
                <a:gd name="connsiteY6" fmla="*/ 407027 h 604959"/>
                <a:gd name="connsiteX7" fmla="*/ 323243 w 449607"/>
                <a:gd name="connsiteY7" fmla="*/ 474271 h 604959"/>
                <a:gd name="connsiteX8" fmla="*/ 210606 w 449607"/>
                <a:gd name="connsiteY8" fmla="*/ 586907 h 604959"/>
                <a:gd name="connsiteX9" fmla="*/ 203819 w 449607"/>
                <a:gd name="connsiteY9" fmla="*/ 586907 h 604959"/>
                <a:gd name="connsiteX10" fmla="*/ 142071 w 449607"/>
                <a:gd name="connsiteY10" fmla="*/ 574271 h 604959"/>
                <a:gd name="connsiteX11" fmla="*/ 110173 w 449607"/>
                <a:gd name="connsiteY11" fmla="*/ 560596 h 604959"/>
                <a:gd name="connsiteX12" fmla="*/ 98254 w 449607"/>
                <a:gd name="connsiteY12" fmla="*/ 565166 h 604959"/>
                <a:gd name="connsiteX13" fmla="*/ 102824 w 449607"/>
                <a:gd name="connsiteY13" fmla="*/ 577085 h 604959"/>
                <a:gd name="connsiteX14" fmla="*/ 103061 w 449607"/>
                <a:gd name="connsiteY14" fmla="*/ 577186 h 604959"/>
                <a:gd name="connsiteX15" fmla="*/ 134959 w 449607"/>
                <a:gd name="connsiteY15" fmla="*/ 590861 h 604959"/>
                <a:gd name="connsiteX16" fmla="*/ 203819 w 449607"/>
                <a:gd name="connsiteY16" fmla="*/ 604959 h 604959"/>
                <a:gd name="connsiteX17" fmla="*/ 210606 w 449607"/>
                <a:gd name="connsiteY17" fmla="*/ 604959 h 604959"/>
                <a:gd name="connsiteX18" fmla="*/ 341295 w 449607"/>
                <a:gd name="connsiteY18" fmla="*/ 474271 h 604959"/>
                <a:gd name="connsiteX19" fmla="*/ 341295 w 449607"/>
                <a:gd name="connsiteY19" fmla="*/ 414509 h 604959"/>
                <a:gd name="connsiteX20" fmla="*/ 449608 w 449607"/>
                <a:gd name="connsiteY20" fmla="*/ 225865 h 604959"/>
                <a:gd name="connsiteX21" fmla="*/ 224170 w 449607"/>
                <a:gd name="connsiteY21" fmla="*/ 0 h 604959"/>
                <a:gd name="connsiteX22" fmla="*/ 46 w 449607"/>
                <a:gd name="connsiteY22" fmla="*/ 197667 h 6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9607" h="604959">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bg1"/>
            </a:solidFill>
            <a:ln w="8930" cap="flat">
              <a:solidFill>
                <a:schemeClr val="bg1"/>
              </a:solidFill>
              <a:prstDash val="solid"/>
              <a:miter/>
            </a:ln>
          </p:spPr>
          <p:txBody>
            <a:bodyPr rtlCol="0" anchor="ctr"/>
            <a:lstStyle/>
            <a:p>
              <a:endParaRPr lang="en-SE"/>
            </a:p>
          </p:txBody>
        </p:sp>
        <p:sp>
          <p:nvSpPr>
            <p:cNvPr id="16" name="Freeform: Shape 15">
              <a:extLst>
                <a:ext uri="{FF2B5EF4-FFF2-40B4-BE49-F238E27FC236}">
                  <a16:creationId xmlns:a16="http://schemas.microsoft.com/office/drawing/2014/main" id="{8B6A99EA-9718-6F48-0AE2-AACB435A09D1}"/>
                </a:ext>
              </a:extLst>
            </p:cNvPr>
            <p:cNvSpPr/>
            <p:nvPr/>
          </p:nvSpPr>
          <p:spPr>
            <a:xfrm>
              <a:off x="1294297" y="1273161"/>
              <a:ext cx="281998" cy="408832"/>
            </a:xfrm>
            <a:custGeom>
              <a:avLst/>
              <a:gdLst>
                <a:gd name="connsiteX0" fmla="*/ 194423 w 281998"/>
                <a:gd name="connsiteY0" fmla="*/ 29987 h 408832"/>
                <a:gd name="connsiteX1" fmla="*/ 264041 w 281998"/>
                <a:gd name="connsiteY1" fmla="*/ 126810 h 408832"/>
                <a:gd name="connsiteX2" fmla="*/ 274281 w 281998"/>
                <a:gd name="connsiteY2" fmla="*/ 134431 h 408832"/>
                <a:gd name="connsiteX3" fmla="*/ 281958 w 281998"/>
                <a:gd name="connsiteY3" fmla="*/ 124653 h 408832"/>
                <a:gd name="connsiteX4" fmla="*/ 124654 w 281998"/>
                <a:gd name="connsiteY4" fmla="*/ 1019 h 408832"/>
                <a:gd name="connsiteX5" fmla="*/ 1019 w 281998"/>
                <a:gd name="connsiteY5" fmla="*/ 158324 h 408832"/>
                <a:gd name="connsiteX6" fmla="*/ 34644 w 281998"/>
                <a:gd name="connsiteY6" fmla="*/ 234220 h 408832"/>
                <a:gd name="connsiteX7" fmla="*/ 47380 w 281998"/>
                <a:gd name="connsiteY7" fmla="*/ 235123 h 408832"/>
                <a:gd name="connsiteX8" fmla="*/ 48282 w 281998"/>
                <a:gd name="connsiteY8" fmla="*/ 222387 h 408832"/>
                <a:gd name="connsiteX9" fmla="*/ 22477 w 281998"/>
                <a:gd name="connsiteY9" fmla="*/ 174089 h 408832"/>
                <a:gd name="connsiteX10" fmla="*/ 157949 w 281998"/>
                <a:gd name="connsiteY10" fmla="*/ 115114 h 408832"/>
                <a:gd name="connsiteX11" fmla="*/ 221131 w 281998"/>
                <a:gd name="connsiteY11" fmla="*/ 237379 h 408832"/>
                <a:gd name="connsiteX12" fmla="*/ 146712 w 281998"/>
                <a:gd name="connsiteY12" fmla="*/ 312070 h 408832"/>
                <a:gd name="connsiteX13" fmla="*/ 143507 w 281998"/>
                <a:gd name="connsiteY13" fmla="*/ 313993 h 408832"/>
                <a:gd name="connsiteX14" fmla="*/ 134535 w 281998"/>
                <a:gd name="connsiteY14" fmla="*/ 349907 h 408832"/>
                <a:gd name="connsiteX15" fmla="*/ 67661 w 281998"/>
                <a:gd name="connsiteY15" fmla="*/ 389622 h 408832"/>
                <a:gd name="connsiteX16" fmla="*/ 36810 w 281998"/>
                <a:gd name="connsiteY16" fmla="*/ 369422 h 408832"/>
                <a:gd name="connsiteX17" fmla="*/ 35294 w 281998"/>
                <a:gd name="connsiteY17" fmla="*/ 330357 h 408832"/>
                <a:gd name="connsiteX18" fmla="*/ 30608 w 281998"/>
                <a:gd name="connsiteY18" fmla="*/ 318483 h 408832"/>
                <a:gd name="connsiteX19" fmla="*/ 18735 w 281998"/>
                <a:gd name="connsiteY19" fmla="*/ 323168 h 408832"/>
                <a:gd name="connsiteX20" fmla="*/ 18650 w 281998"/>
                <a:gd name="connsiteY20" fmla="*/ 323371 h 408832"/>
                <a:gd name="connsiteX21" fmla="*/ 20933 w 281998"/>
                <a:gd name="connsiteY21" fmla="*/ 377996 h 408832"/>
                <a:gd name="connsiteX22" fmla="*/ 64358 w 281998"/>
                <a:gd name="connsiteY22" fmla="*/ 407376 h 408832"/>
                <a:gd name="connsiteX23" fmla="*/ 79792 w 281998"/>
                <a:gd name="connsiteY23" fmla="*/ 408811 h 408832"/>
                <a:gd name="connsiteX24" fmla="*/ 152055 w 281998"/>
                <a:gd name="connsiteY24" fmla="*/ 354285 h 408832"/>
                <a:gd name="connsiteX25" fmla="*/ 159213 w 281998"/>
                <a:gd name="connsiteY25" fmla="*/ 325618 h 408832"/>
                <a:gd name="connsiteX26" fmla="*/ 238642 w 281998"/>
                <a:gd name="connsiteY26" fmla="*/ 241757 h 408832"/>
                <a:gd name="connsiteX27" fmla="*/ 202700 w 281998"/>
                <a:gd name="connsiteY27" fmla="*/ 121521 h 408832"/>
                <a:gd name="connsiteX28" fmla="*/ 187834 w 281998"/>
                <a:gd name="connsiteY28" fmla="*/ 109877 h 408832"/>
                <a:gd name="connsiteX29" fmla="*/ 18226 w 281998"/>
                <a:gd name="connsiteY29" fmla="*/ 143680 h 408832"/>
                <a:gd name="connsiteX30" fmla="*/ 18099 w 281998"/>
                <a:gd name="connsiteY30" fmla="*/ 143699 h 408832"/>
                <a:gd name="connsiteX31" fmla="*/ 18063 w 281998"/>
                <a:gd name="connsiteY31" fmla="*/ 143635 h 408832"/>
                <a:gd name="connsiteX32" fmla="*/ 139493 w 281998"/>
                <a:gd name="connsiteY32" fmla="*/ 18109 h 408832"/>
                <a:gd name="connsiteX33" fmla="*/ 194423 w 281998"/>
                <a:gd name="connsiteY33" fmla="*/ 29987 h 40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1998" h="408832">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bg1"/>
            </a:solidFill>
            <a:ln w="8930" cap="flat">
              <a:solidFill>
                <a:schemeClr val="bg1"/>
              </a:solidFill>
              <a:prstDash val="solid"/>
              <a:miter/>
            </a:ln>
          </p:spPr>
          <p:txBody>
            <a:bodyPr rtlCol="0" anchor="ctr"/>
            <a:lstStyle/>
            <a:p>
              <a:endParaRPr lang="en-SE"/>
            </a:p>
          </p:txBody>
        </p:sp>
      </p:grpSp>
      <p:grpSp>
        <p:nvGrpSpPr>
          <p:cNvPr id="6" name="Group 5">
            <a:extLst>
              <a:ext uri="{FF2B5EF4-FFF2-40B4-BE49-F238E27FC236}">
                <a16:creationId xmlns:a16="http://schemas.microsoft.com/office/drawing/2014/main" id="{D8DBD6A2-9C83-DD68-DDD0-95B37F6DC072}"/>
              </a:ext>
            </a:extLst>
          </p:cNvPr>
          <p:cNvGrpSpPr/>
          <p:nvPr/>
        </p:nvGrpSpPr>
        <p:grpSpPr>
          <a:xfrm>
            <a:off x="6451178" y="2763972"/>
            <a:ext cx="2063067" cy="1443763"/>
            <a:chOff x="6479753" y="2940170"/>
            <a:chExt cx="2063067" cy="1443763"/>
          </a:xfrm>
        </p:grpSpPr>
        <p:sp>
          <p:nvSpPr>
            <p:cNvPr id="4" name="TextBox 3">
              <a:extLst>
                <a:ext uri="{FF2B5EF4-FFF2-40B4-BE49-F238E27FC236}">
                  <a16:creationId xmlns:a16="http://schemas.microsoft.com/office/drawing/2014/main" id="{CBF85D35-6A69-7E11-88C5-949575D6CF84}"/>
                </a:ext>
              </a:extLst>
            </p:cNvPr>
            <p:cNvSpPr txBox="1"/>
            <p:nvPr/>
          </p:nvSpPr>
          <p:spPr>
            <a:xfrm>
              <a:off x="6479753" y="3737602"/>
              <a:ext cx="2063067" cy="646331"/>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Sharing Experience Constructively </a:t>
              </a:r>
            </a:p>
          </p:txBody>
        </p:sp>
        <p:pic>
          <p:nvPicPr>
            <p:cNvPr id="17" name="Graphic 16" descr="Speech outline">
              <a:extLst>
                <a:ext uri="{FF2B5EF4-FFF2-40B4-BE49-F238E27FC236}">
                  <a16:creationId xmlns:a16="http://schemas.microsoft.com/office/drawing/2014/main" id="{41739FF5-954C-EF99-1044-41189DAF5C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138969" y="2940170"/>
              <a:ext cx="735769" cy="735769"/>
            </a:xfrm>
            <a:prstGeom prst="rect">
              <a:avLst/>
            </a:prstGeom>
          </p:spPr>
        </p:pic>
      </p:grpSp>
      <p:sp>
        <p:nvSpPr>
          <p:cNvPr id="5" name="TextBox 4">
            <a:extLst>
              <a:ext uri="{FF2B5EF4-FFF2-40B4-BE49-F238E27FC236}">
                <a16:creationId xmlns:a16="http://schemas.microsoft.com/office/drawing/2014/main" id="{449D7694-360D-B64F-9A61-8F1E720A7C7F}"/>
              </a:ext>
            </a:extLst>
          </p:cNvPr>
          <p:cNvSpPr txBox="1"/>
          <p:nvPr/>
        </p:nvSpPr>
        <p:spPr>
          <a:xfrm>
            <a:off x="9569675" y="3630358"/>
            <a:ext cx="1242416" cy="723275"/>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Giving </a:t>
            </a:r>
          </a:p>
          <a:p>
            <a:pPr algn="ctr">
              <a:spcBef>
                <a:spcPts val="600"/>
              </a:spcBef>
            </a:pPr>
            <a:r>
              <a:rPr lang="pt-PT" sz="1800" b="1" dirty="0">
                <a:solidFill>
                  <a:schemeClr val="bg1"/>
                </a:solidFill>
                <a:latin typeface="Calibri" panose="020F0502020204030204" pitchFamily="34" charset="0"/>
                <a:cs typeface="Calibri" panose="020F0502020204030204" pitchFamily="34" charset="0"/>
              </a:rPr>
              <a:t>Feedback</a:t>
            </a:r>
          </a:p>
        </p:txBody>
      </p:sp>
      <p:sp>
        <p:nvSpPr>
          <p:cNvPr id="3" name="TextBox 2">
            <a:extLst>
              <a:ext uri="{FF2B5EF4-FFF2-40B4-BE49-F238E27FC236}">
                <a16:creationId xmlns:a16="http://schemas.microsoft.com/office/drawing/2014/main" id="{B61F7BDA-1F34-CE56-F55E-9929E2FB557D}"/>
              </a:ext>
            </a:extLst>
          </p:cNvPr>
          <p:cNvSpPr txBox="1"/>
          <p:nvPr/>
        </p:nvSpPr>
        <p:spPr>
          <a:xfrm>
            <a:off x="3668290" y="3630358"/>
            <a:ext cx="2063067" cy="646331"/>
          </a:xfrm>
          <a:prstGeom prst="rect">
            <a:avLst/>
          </a:prstGeom>
          <a:noFill/>
        </p:spPr>
        <p:txBody>
          <a:bodyPr wrap="square">
            <a:spAutoFit/>
          </a:bodyPr>
          <a:lstStyle/>
          <a:p>
            <a:pPr algn="ctr">
              <a:spcBef>
                <a:spcPts val="600"/>
              </a:spcBef>
            </a:pPr>
            <a:r>
              <a:rPr lang="pt-PT" sz="1800" b="1" dirty="0">
                <a:solidFill>
                  <a:schemeClr val="bg1"/>
                </a:solidFill>
                <a:latin typeface="Calibri" panose="020F0502020204030204" pitchFamily="34" charset="0"/>
                <a:cs typeface="Calibri" panose="020F0502020204030204" pitchFamily="34" charset="0"/>
              </a:rPr>
              <a:t>Motivation &amp; Empowering</a:t>
            </a:r>
          </a:p>
        </p:txBody>
      </p:sp>
      <p:pic>
        <p:nvPicPr>
          <p:cNvPr id="19" name="Graphic 18" descr="Lightbulb outline">
            <a:extLst>
              <a:ext uri="{FF2B5EF4-FFF2-40B4-BE49-F238E27FC236}">
                <a16:creationId xmlns:a16="http://schemas.microsoft.com/office/drawing/2014/main" id="{67DF77CF-80E2-E164-7C9F-04A432823A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85343" y="2810936"/>
            <a:ext cx="735768" cy="735768"/>
          </a:xfrm>
          <a:prstGeom prst="rect">
            <a:avLst/>
          </a:prstGeom>
        </p:spPr>
      </p:pic>
      <p:pic>
        <p:nvPicPr>
          <p:cNvPr id="13" name="Graphic 12" descr="Magnifying glass outline">
            <a:extLst>
              <a:ext uri="{FF2B5EF4-FFF2-40B4-BE49-F238E27FC236}">
                <a16:creationId xmlns:a16="http://schemas.microsoft.com/office/drawing/2014/main" id="{595DCF91-6AA4-3AFE-D5D1-4809D665E2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68001" y="2721620"/>
            <a:ext cx="914400" cy="914400"/>
          </a:xfrm>
          <a:prstGeom prst="rect">
            <a:avLst/>
          </a:prstGeom>
        </p:spPr>
      </p:pic>
    </p:spTree>
    <p:extLst>
      <p:ext uri="{BB962C8B-B14F-4D97-AF65-F5344CB8AC3E}">
        <p14:creationId xmlns:p14="http://schemas.microsoft.com/office/powerpoint/2010/main" val="173620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6EC3-4620-F947-E92E-06ED92076757}"/>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74B9245-9135-C528-938A-F116B2337F90}"/>
              </a:ext>
            </a:extLst>
          </p:cNvPr>
          <p:cNvGrpSpPr/>
          <p:nvPr/>
        </p:nvGrpSpPr>
        <p:grpSpPr>
          <a:xfrm>
            <a:off x="748684" y="1123120"/>
            <a:ext cx="1147972" cy="1190099"/>
            <a:chOff x="984571" y="1052423"/>
            <a:chExt cx="886486" cy="919017"/>
          </a:xfrm>
        </p:grpSpPr>
        <p:sp>
          <p:nvSpPr>
            <p:cNvPr id="20" name="Oval 19">
              <a:extLst>
                <a:ext uri="{FF2B5EF4-FFF2-40B4-BE49-F238E27FC236}">
                  <a16:creationId xmlns:a16="http://schemas.microsoft.com/office/drawing/2014/main" id="{B8B50FAF-C5BA-B26D-863D-969533B33EFA}"/>
                </a:ext>
              </a:extLst>
            </p:cNvPr>
            <p:cNvSpPr/>
            <p:nvPr/>
          </p:nvSpPr>
          <p:spPr>
            <a:xfrm>
              <a:off x="984571" y="1052423"/>
              <a:ext cx="886486" cy="919017"/>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1" name="Graphic 20" descr="Ear outline">
              <a:extLst>
                <a:ext uri="{FF2B5EF4-FFF2-40B4-BE49-F238E27FC236}">
                  <a16:creationId xmlns:a16="http://schemas.microsoft.com/office/drawing/2014/main" id="{45B40178-4294-80A7-8B73-494706110E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554" y="1052423"/>
              <a:ext cx="866502" cy="866502"/>
            </a:xfrm>
            <a:prstGeom prst="rect">
              <a:avLst/>
            </a:prstGeom>
          </p:spPr>
        </p:pic>
      </p:grpSp>
      <p:sp>
        <p:nvSpPr>
          <p:cNvPr id="2" name="Text Placeholder 1">
            <a:extLst>
              <a:ext uri="{FF2B5EF4-FFF2-40B4-BE49-F238E27FC236}">
                <a16:creationId xmlns:a16="http://schemas.microsoft.com/office/drawing/2014/main" id="{3DB5D256-C57B-5800-6A37-954BCFDB8226}"/>
              </a:ext>
            </a:extLst>
          </p:cNvPr>
          <p:cNvSpPr>
            <a:spLocks noGrp="1"/>
          </p:cNvSpPr>
          <p:nvPr>
            <p:ph type="body" sz="quarter" idx="11"/>
          </p:nvPr>
        </p:nvSpPr>
        <p:spPr>
          <a:xfrm>
            <a:off x="362079" y="253012"/>
            <a:ext cx="7700253" cy="483986"/>
          </a:xfrm>
        </p:spPr>
        <p:txBody>
          <a:bodyPr/>
          <a:lstStyle/>
          <a:p>
            <a:r>
              <a:rPr lang="en-US" dirty="0">
                <a:latin typeface="Calibri" panose="020F0502020204030204" pitchFamily="34" charset="0"/>
                <a:cs typeface="Calibri" panose="020F0502020204030204" pitchFamily="34" charset="0"/>
              </a:rPr>
              <a:t>Competence 1</a:t>
            </a:r>
          </a:p>
        </p:txBody>
      </p:sp>
      <p:sp>
        <p:nvSpPr>
          <p:cNvPr id="5" name="TextBox 4">
            <a:extLst>
              <a:ext uri="{FF2B5EF4-FFF2-40B4-BE49-F238E27FC236}">
                <a16:creationId xmlns:a16="http://schemas.microsoft.com/office/drawing/2014/main" id="{FC316704-273E-C27B-4061-C8E9A208A996}"/>
              </a:ext>
            </a:extLst>
          </p:cNvPr>
          <p:cNvSpPr txBox="1"/>
          <p:nvPr/>
        </p:nvSpPr>
        <p:spPr>
          <a:xfrm>
            <a:off x="1440114" y="1294540"/>
            <a:ext cx="4017428" cy="461665"/>
          </a:xfrm>
          <a:prstGeom prst="rect">
            <a:avLst/>
          </a:prstGeom>
          <a:noFill/>
        </p:spPr>
        <p:txBody>
          <a:bodyPr wrap="square">
            <a:spAutoFit/>
          </a:bodyPr>
          <a:lstStyle/>
          <a:p>
            <a:pPr algn="ctr">
              <a:spcBef>
                <a:spcPts val="600"/>
              </a:spcBef>
            </a:pPr>
            <a:r>
              <a:rPr lang="pt-PT" sz="2400" b="1" dirty="0">
                <a:solidFill>
                  <a:srgbClr val="E64424"/>
                </a:solidFill>
                <a:latin typeface="Calibri" panose="020F0502020204030204" pitchFamily="34" charset="0"/>
                <a:cs typeface="Calibri" panose="020F0502020204030204" pitchFamily="34" charset="0"/>
              </a:rPr>
              <a:t>Active Listening</a:t>
            </a:r>
          </a:p>
        </p:txBody>
      </p:sp>
      <p:sp>
        <p:nvSpPr>
          <p:cNvPr id="6" name="Google Shape;274;g36ef86f86b0_2_3">
            <a:extLst>
              <a:ext uri="{FF2B5EF4-FFF2-40B4-BE49-F238E27FC236}">
                <a16:creationId xmlns:a16="http://schemas.microsoft.com/office/drawing/2014/main" id="{77F20DE8-C8B1-322C-E391-1FC24589CEBF}"/>
              </a:ext>
            </a:extLst>
          </p:cNvPr>
          <p:cNvSpPr txBox="1"/>
          <p:nvPr/>
        </p:nvSpPr>
        <p:spPr>
          <a:xfrm>
            <a:off x="2326170" y="1811795"/>
            <a:ext cx="3131372" cy="830966"/>
          </a:xfrm>
          <a:prstGeom prst="rect">
            <a:avLst/>
          </a:prstGeom>
          <a:noFill/>
          <a:ln>
            <a:noFill/>
          </a:ln>
        </p:spPr>
        <p:txBody>
          <a:bodyPr spcFirstLastPara="1" wrap="square" lIns="91425" tIns="91425" rIns="91425" bIns="91425" anchor="t" anchorCtr="0">
            <a:spAutoFit/>
          </a:bodyPr>
          <a:lstStyle/>
          <a:p>
            <a:r>
              <a:rPr lang="en-US" i="1" dirty="0">
                <a:solidFill>
                  <a:schemeClr val="tx1"/>
                </a:solidFill>
                <a:latin typeface="Calibri" panose="020F0502020204030204" pitchFamily="34" charset="0"/>
                <a:cs typeface="Calibri" panose="020F0502020204030204" pitchFamily="34" charset="0"/>
              </a:rPr>
              <a:t>Giving your full attention, asking thoughtful questions, making the mentee feel truly heard and understood.</a:t>
            </a:r>
          </a:p>
        </p:txBody>
      </p:sp>
      <p:sp>
        <p:nvSpPr>
          <p:cNvPr id="22" name="Google Shape;274;g36ef86f86b0_2_3">
            <a:extLst>
              <a:ext uri="{FF2B5EF4-FFF2-40B4-BE49-F238E27FC236}">
                <a16:creationId xmlns:a16="http://schemas.microsoft.com/office/drawing/2014/main" id="{C22BFC23-0252-CD24-48DD-FE8C0C31160B}"/>
              </a:ext>
            </a:extLst>
          </p:cNvPr>
          <p:cNvSpPr txBox="1"/>
          <p:nvPr/>
        </p:nvSpPr>
        <p:spPr>
          <a:xfrm>
            <a:off x="748684" y="3640939"/>
            <a:ext cx="2841738" cy="2339072"/>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Example</a:t>
            </a:r>
          </a:p>
          <a:p>
            <a:endParaRPr lang="en-US" b="1" dirty="0">
              <a:solidFill>
                <a:schemeClr val="tx1"/>
              </a:solidFill>
              <a:latin typeface="Calibri" panose="020F0502020204030204" pitchFamily="34" charset="0"/>
              <a:cs typeface="Calibri" panose="020F0502020204030204" pitchFamily="34" charset="0"/>
            </a:endParaRPr>
          </a:p>
          <a:p>
            <a:r>
              <a:rPr lang="en-US" dirty="0">
                <a:solidFill>
                  <a:schemeClr val="tx1"/>
                </a:solidFill>
                <a:latin typeface="Calibri" panose="020F0502020204030204" pitchFamily="34" charset="0"/>
                <a:cs typeface="Calibri" panose="020F0502020204030204" pitchFamily="34" charset="0"/>
              </a:rPr>
              <a:t>A mentee shares concerns about their performance in a new role. </a:t>
            </a:r>
          </a:p>
          <a:p>
            <a:endParaRPr lang="en-US" dirty="0">
              <a:solidFill>
                <a:schemeClr val="tx1"/>
              </a:solidFill>
              <a:latin typeface="Calibri" panose="020F0502020204030204" pitchFamily="34" charset="0"/>
              <a:cs typeface="Calibri" panose="020F0502020204030204" pitchFamily="34" charset="0"/>
            </a:endParaRPr>
          </a:p>
          <a:p>
            <a:r>
              <a:rPr lang="en-US" dirty="0">
                <a:solidFill>
                  <a:schemeClr val="tx1"/>
                </a:solidFill>
                <a:latin typeface="Calibri" panose="020F0502020204030204" pitchFamily="34" charset="0"/>
                <a:cs typeface="Calibri" panose="020F0502020204030204" pitchFamily="34" charset="0"/>
              </a:rPr>
              <a:t>The mentor listens actively -  maintaining eye contact, </a:t>
            </a:r>
          </a:p>
          <a:p>
            <a:r>
              <a:rPr lang="en-US" dirty="0">
                <a:solidFill>
                  <a:schemeClr val="tx1"/>
                </a:solidFill>
                <a:latin typeface="Calibri" panose="020F0502020204030204" pitchFamily="34" charset="0"/>
                <a:cs typeface="Calibri" panose="020F0502020204030204" pitchFamily="34" charset="0"/>
              </a:rPr>
              <a:t>asking clarifying questions and paraphrasing to confirm understanding.</a:t>
            </a:r>
          </a:p>
        </p:txBody>
      </p:sp>
      <p:sp>
        <p:nvSpPr>
          <p:cNvPr id="23" name="Google Shape;274;g36ef86f86b0_2_3">
            <a:extLst>
              <a:ext uri="{FF2B5EF4-FFF2-40B4-BE49-F238E27FC236}">
                <a16:creationId xmlns:a16="http://schemas.microsoft.com/office/drawing/2014/main" id="{882ED6B8-EEA2-AE58-4D68-F8648DD844CB}"/>
              </a:ext>
            </a:extLst>
          </p:cNvPr>
          <p:cNvSpPr txBox="1"/>
          <p:nvPr/>
        </p:nvSpPr>
        <p:spPr>
          <a:xfrm>
            <a:off x="4626803" y="3646580"/>
            <a:ext cx="2494979" cy="1692741"/>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mentor reflects on how well they captured the mentee’s emotions and intentions.</a:t>
            </a:r>
            <a:endParaRPr lang="en-US" dirty="0">
              <a:solidFill>
                <a:schemeClr val="tx1"/>
              </a:solidFill>
              <a:latin typeface="Calibri" panose="020F0502020204030204" pitchFamily="34" charset="0"/>
              <a:cs typeface="Calibri" panose="020F0502020204030204" pitchFamily="34" charset="0"/>
            </a:endParaRPr>
          </a:p>
          <a:p>
            <a:pPr marL="0" marR="0" lvl="0" indent="0" algn="l" rtl="0">
              <a:spcAft>
                <a:spcPts val="0"/>
              </a:spcAft>
              <a:buNone/>
            </a:pPr>
            <a:endParaRPr dirty="0">
              <a:solidFill>
                <a:schemeClr val="dk1"/>
              </a:solidFill>
            </a:endParaRPr>
          </a:p>
        </p:txBody>
      </p:sp>
      <p:pic>
        <p:nvPicPr>
          <p:cNvPr id="26" name="Picture Placeholder 25" descr="A person looking at another person&#10;&#10;AI-generated content may be incorrect.">
            <a:extLst>
              <a:ext uri="{FF2B5EF4-FFF2-40B4-BE49-F238E27FC236}">
                <a16:creationId xmlns:a16="http://schemas.microsoft.com/office/drawing/2014/main" id="{CC63E993-DEBE-2BA8-E1A8-710CC0291287}"/>
              </a:ext>
            </a:extLst>
          </p:cNvPr>
          <p:cNvPicPr>
            <a:picLocks noGrp="1" noChangeAspect="1"/>
          </p:cNvPicPr>
          <p:nvPr>
            <p:ph type="pic" sz="quarter" idx="17"/>
          </p:nvPr>
        </p:nvPicPr>
        <p:blipFill>
          <a:blip r:embed="rId5"/>
          <a:srcRect l="29471" r="29471"/>
          <a:stretch>
            <a:fillRect/>
          </a:stretch>
        </p:blipFill>
        <p:spPr/>
      </p:pic>
    </p:spTree>
    <p:extLst>
      <p:ext uri="{BB962C8B-B14F-4D97-AF65-F5344CB8AC3E}">
        <p14:creationId xmlns:p14="http://schemas.microsoft.com/office/powerpoint/2010/main" val="195744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2F82A0-68DE-99E3-9C39-60D15255959B}"/>
              </a:ext>
            </a:extLst>
          </p:cNvPr>
          <p:cNvSpPr>
            <a:spLocks noGrp="1"/>
          </p:cNvSpPr>
          <p:nvPr>
            <p:ph type="body" sz="quarter" idx="11"/>
          </p:nvPr>
        </p:nvSpPr>
        <p:spPr/>
        <p:txBody>
          <a:bodyPr/>
          <a:lstStyle/>
          <a:p>
            <a:r>
              <a:rPr lang="en-US" dirty="0">
                <a:latin typeface="Calibri" panose="020F0502020204030204" pitchFamily="34" charset="0"/>
                <a:cs typeface="Calibri" panose="020F0502020204030204" pitchFamily="34" charset="0"/>
              </a:rPr>
              <a:t>Competence 2</a:t>
            </a:r>
            <a:endParaRPr lang="en-SE"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CB3059B-F7FD-147F-0CC1-5409C00FFFB0}"/>
              </a:ext>
            </a:extLst>
          </p:cNvPr>
          <p:cNvSpPr txBox="1"/>
          <p:nvPr/>
        </p:nvSpPr>
        <p:spPr>
          <a:xfrm>
            <a:off x="2093441" y="1353057"/>
            <a:ext cx="4017428" cy="461665"/>
          </a:xfrm>
          <a:prstGeom prst="rect">
            <a:avLst/>
          </a:prstGeom>
          <a:noFill/>
        </p:spPr>
        <p:txBody>
          <a:bodyPr wrap="square">
            <a:spAutoFit/>
          </a:bodyPr>
          <a:lstStyle/>
          <a:p>
            <a:pPr algn="ctr">
              <a:spcBef>
                <a:spcPts val="600"/>
              </a:spcBef>
            </a:pPr>
            <a:r>
              <a:rPr lang="pt-PT" sz="2400" b="1" dirty="0">
                <a:solidFill>
                  <a:srgbClr val="E280AC"/>
                </a:solidFill>
                <a:latin typeface="Calibri" panose="020F0502020204030204" pitchFamily="34" charset="0"/>
                <a:cs typeface="Calibri" panose="020F0502020204030204" pitchFamily="34" charset="0"/>
              </a:rPr>
              <a:t>Motivation &amp; Empowering</a:t>
            </a:r>
          </a:p>
        </p:txBody>
      </p:sp>
      <p:sp>
        <p:nvSpPr>
          <p:cNvPr id="8" name="Google Shape;274;g36ef86f86b0_2_3">
            <a:extLst>
              <a:ext uri="{FF2B5EF4-FFF2-40B4-BE49-F238E27FC236}">
                <a16:creationId xmlns:a16="http://schemas.microsoft.com/office/drawing/2014/main" id="{4B3F14CA-A6EB-A2B1-2B17-71F5CBB14021}"/>
              </a:ext>
            </a:extLst>
          </p:cNvPr>
          <p:cNvSpPr txBox="1"/>
          <p:nvPr/>
        </p:nvSpPr>
        <p:spPr>
          <a:xfrm>
            <a:off x="2276969" y="1814722"/>
            <a:ext cx="3833900" cy="1031021"/>
          </a:xfrm>
          <a:prstGeom prst="rect">
            <a:avLst/>
          </a:prstGeom>
          <a:noFill/>
          <a:ln>
            <a:noFill/>
          </a:ln>
        </p:spPr>
        <p:txBody>
          <a:bodyPr spcFirstLastPara="1" wrap="square" lIns="91425" tIns="91425" rIns="91425" bIns="91425" anchor="t" anchorCtr="0">
            <a:spAutoFit/>
          </a:bodyPr>
          <a:lstStyle/>
          <a:p>
            <a:r>
              <a:rPr lang="en-US" i="1" dirty="0">
                <a:solidFill>
                  <a:schemeClr val="tx1"/>
                </a:solidFill>
                <a:latin typeface="Calibri" panose="020F0502020204030204" pitchFamily="34" charset="0"/>
                <a:cs typeface="Calibri" panose="020F0502020204030204" pitchFamily="34" charset="0"/>
              </a:rPr>
              <a:t>A mentor inspires belief in a mentee’s potential and helps them see possibilities they may not yet recognize themselves.</a:t>
            </a:r>
          </a:p>
          <a:p>
            <a:pPr marL="0" marR="0" lvl="0" indent="0" algn="l" rtl="0">
              <a:spcAft>
                <a:spcPts val="0"/>
              </a:spcAft>
              <a:buNone/>
            </a:pPr>
            <a:endParaRPr sz="1300" dirty="0">
              <a:solidFill>
                <a:schemeClr val="dk1"/>
              </a:solidFill>
            </a:endParaRPr>
          </a:p>
        </p:txBody>
      </p:sp>
      <p:grpSp>
        <p:nvGrpSpPr>
          <p:cNvPr id="9" name="Group 8">
            <a:extLst>
              <a:ext uri="{FF2B5EF4-FFF2-40B4-BE49-F238E27FC236}">
                <a16:creationId xmlns:a16="http://schemas.microsoft.com/office/drawing/2014/main" id="{4A4EF7E9-8862-58B5-B314-4B0FF9695C12}"/>
              </a:ext>
            </a:extLst>
          </p:cNvPr>
          <p:cNvGrpSpPr/>
          <p:nvPr/>
        </p:nvGrpSpPr>
        <p:grpSpPr>
          <a:xfrm>
            <a:off x="748684" y="1138632"/>
            <a:ext cx="1148400" cy="1191600"/>
            <a:chOff x="3860751" y="1052423"/>
            <a:chExt cx="886486" cy="919017"/>
          </a:xfrm>
        </p:grpSpPr>
        <p:sp>
          <p:nvSpPr>
            <p:cNvPr id="10" name="Oval 9">
              <a:extLst>
                <a:ext uri="{FF2B5EF4-FFF2-40B4-BE49-F238E27FC236}">
                  <a16:creationId xmlns:a16="http://schemas.microsoft.com/office/drawing/2014/main" id="{0132621C-FBE9-C476-325A-1F3D73375CAB}"/>
                </a:ext>
              </a:extLst>
            </p:cNvPr>
            <p:cNvSpPr/>
            <p:nvPr/>
          </p:nvSpPr>
          <p:spPr>
            <a:xfrm>
              <a:off x="3860751" y="1052423"/>
              <a:ext cx="886486" cy="919017"/>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pic>
          <p:nvPicPr>
            <p:cNvPr id="11" name="Graphic 10" descr="Lightbulb outline">
              <a:extLst>
                <a:ext uri="{FF2B5EF4-FFF2-40B4-BE49-F238E27FC236}">
                  <a16:creationId xmlns:a16="http://schemas.microsoft.com/office/drawing/2014/main" id="{0387E098-1686-64EF-5CD6-BC5B517CC9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5900" y="1212110"/>
              <a:ext cx="599642" cy="599642"/>
            </a:xfrm>
            <a:prstGeom prst="rect">
              <a:avLst/>
            </a:prstGeom>
          </p:spPr>
        </p:pic>
      </p:grpSp>
      <p:sp>
        <p:nvSpPr>
          <p:cNvPr id="12" name="Google Shape;274;g36ef86f86b0_2_3">
            <a:extLst>
              <a:ext uri="{FF2B5EF4-FFF2-40B4-BE49-F238E27FC236}">
                <a16:creationId xmlns:a16="http://schemas.microsoft.com/office/drawing/2014/main" id="{B66D3A6C-69B6-68F2-9D49-A0A8AEE512B3}"/>
              </a:ext>
            </a:extLst>
          </p:cNvPr>
          <p:cNvSpPr txBox="1"/>
          <p:nvPr/>
        </p:nvSpPr>
        <p:spPr>
          <a:xfrm>
            <a:off x="760324" y="3581370"/>
            <a:ext cx="2841738" cy="2554515"/>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Example</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A mentee expresses doubt about applying for a leadership opportunity. </a:t>
            </a:r>
          </a:p>
          <a:p>
            <a:endParaRPr lang="en-DK"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mentor uses encouraging language, highlights the mentee’s strengths, and shares examples of similar challenges they’ve overcome. </a:t>
            </a:r>
            <a:endParaRPr lang="en-US" dirty="0">
              <a:solidFill>
                <a:schemeClr val="tx1"/>
              </a:solidFill>
              <a:latin typeface="Calibri" panose="020F0502020204030204" pitchFamily="34" charset="0"/>
              <a:cs typeface="Calibri" panose="020F0502020204030204" pitchFamily="34" charset="0"/>
            </a:endParaRPr>
          </a:p>
        </p:txBody>
      </p:sp>
      <p:sp>
        <p:nvSpPr>
          <p:cNvPr id="13" name="Google Shape;274;g36ef86f86b0_2_3">
            <a:extLst>
              <a:ext uri="{FF2B5EF4-FFF2-40B4-BE49-F238E27FC236}">
                <a16:creationId xmlns:a16="http://schemas.microsoft.com/office/drawing/2014/main" id="{2C9380E2-FAAB-B2D3-0657-A708CDEE0D81}"/>
              </a:ext>
            </a:extLst>
          </p:cNvPr>
          <p:cNvSpPr txBox="1"/>
          <p:nvPr/>
        </p:nvSpPr>
        <p:spPr>
          <a:xfrm>
            <a:off x="4848510" y="3581370"/>
            <a:ext cx="2494979" cy="1908184"/>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mentor guides the mentee through a goal-setting conversation using the </a:t>
            </a:r>
            <a:r>
              <a:rPr lang="en-GB" b="1" dirty="0">
                <a:solidFill>
                  <a:schemeClr val="tx1"/>
                </a:solidFill>
                <a:latin typeface="Calibri" panose="020F0502020204030204" pitchFamily="34" charset="0"/>
                <a:cs typeface="Calibri" panose="020F0502020204030204" pitchFamily="34" charset="0"/>
                <a:hlinkClick r:id="rId5"/>
              </a:rPr>
              <a:t>GROW model</a:t>
            </a:r>
            <a:r>
              <a:rPr lang="en-GB" baseline="30000" dirty="0">
                <a:solidFill>
                  <a:schemeClr val="tx1"/>
                </a:solidFill>
                <a:latin typeface="Calibri" panose="020F0502020204030204" pitchFamily="34" charset="0"/>
                <a:cs typeface="Calibri" panose="020F0502020204030204" pitchFamily="34" charset="0"/>
                <a:hlinkClick r:id="rId5"/>
              </a:rPr>
              <a:t>11</a:t>
            </a:r>
            <a:r>
              <a:rPr lang="en-GB" dirty="0">
                <a:solidFill>
                  <a:schemeClr val="tx1"/>
                </a:solidFill>
                <a:latin typeface="Calibri" panose="020F0502020204030204" pitchFamily="34" charset="0"/>
                <a:cs typeface="Calibri" panose="020F0502020204030204" pitchFamily="34" charset="0"/>
              </a:rPr>
              <a:t>, helping them visualize success and act.</a:t>
            </a:r>
            <a:endParaRPr lang="en-SE" dirty="0">
              <a:solidFill>
                <a:schemeClr val="tx1"/>
              </a:solidFill>
              <a:latin typeface="Calibri" panose="020F0502020204030204" pitchFamily="34" charset="0"/>
              <a:cs typeface="Calibri" panose="020F0502020204030204" pitchFamily="34" charset="0"/>
            </a:endParaRPr>
          </a:p>
          <a:p>
            <a:pPr marL="0" marR="0" lvl="0" indent="0" algn="l" rtl="0">
              <a:spcAft>
                <a:spcPts val="0"/>
              </a:spcAft>
              <a:buNone/>
            </a:pPr>
            <a:endParaRPr dirty="0">
              <a:solidFill>
                <a:schemeClr val="dk1"/>
              </a:solidFill>
            </a:endParaRPr>
          </a:p>
        </p:txBody>
      </p:sp>
      <p:pic>
        <p:nvPicPr>
          <p:cNvPr id="23" name="Picture Placeholder 22" descr="Women looking at a tablet&#10;&#10;AI-generated content may be incorrect.">
            <a:extLst>
              <a:ext uri="{FF2B5EF4-FFF2-40B4-BE49-F238E27FC236}">
                <a16:creationId xmlns:a16="http://schemas.microsoft.com/office/drawing/2014/main" id="{6C7ECC02-FAED-07CE-20CA-A5B986D57CDA}"/>
              </a:ext>
            </a:extLst>
          </p:cNvPr>
          <p:cNvPicPr>
            <a:picLocks noGrp="1" noChangeAspect="1"/>
          </p:cNvPicPr>
          <p:nvPr>
            <p:ph type="pic" sz="quarter" idx="17"/>
          </p:nvPr>
        </p:nvPicPr>
        <p:blipFill>
          <a:blip r:embed="rId6"/>
          <a:srcRect l="29474" r="29474"/>
          <a:stretch>
            <a:fillRect/>
          </a:stretch>
        </p:blipFill>
        <p:spPr>
          <a:xfrm>
            <a:off x="7872152" y="252413"/>
            <a:ext cx="3857885" cy="6264275"/>
          </a:xfrm>
        </p:spPr>
      </p:pic>
    </p:spTree>
    <p:extLst>
      <p:ext uri="{BB962C8B-B14F-4D97-AF65-F5344CB8AC3E}">
        <p14:creationId xmlns:p14="http://schemas.microsoft.com/office/powerpoint/2010/main" val="3619898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AB29-0A6D-239A-46BB-F09AD26FB4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A43E77-A48B-F02F-923B-92487741CE65}"/>
              </a:ext>
            </a:extLst>
          </p:cNvPr>
          <p:cNvSpPr>
            <a:spLocks noGrp="1"/>
          </p:cNvSpPr>
          <p:nvPr>
            <p:ph type="body" sz="quarter" idx="11"/>
          </p:nvPr>
        </p:nvSpPr>
        <p:spPr>
          <a:xfrm>
            <a:off x="362079" y="253012"/>
            <a:ext cx="7700253" cy="483986"/>
          </a:xfrm>
        </p:spPr>
        <p:txBody>
          <a:bodyPr/>
          <a:lstStyle/>
          <a:p>
            <a:r>
              <a:rPr lang="en-US" dirty="0">
                <a:latin typeface="Calibri" panose="020F0502020204030204" pitchFamily="34" charset="0"/>
                <a:cs typeface="Calibri" panose="020F0502020204030204" pitchFamily="34" charset="0"/>
              </a:rPr>
              <a:t>Competence 3</a:t>
            </a:r>
          </a:p>
        </p:txBody>
      </p:sp>
      <p:sp>
        <p:nvSpPr>
          <p:cNvPr id="5" name="TextBox 4">
            <a:extLst>
              <a:ext uri="{FF2B5EF4-FFF2-40B4-BE49-F238E27FC236}">
                <a16:creationId xmlns:a16="http://schemas.microsoft.com/office/drawing/2014/main" id="{872A362A-8569-853C-5BE0-FCE30183571A}"/>
              </a:ext>
            </a:extLst>
          </p:cNvPr>
          <p:cNvSpPr txBox="1"/>
          <p:nvPr/>
        </p:nvSpPr>
        <p:spPr>
          <a:xfrm>
            <a:off x="1400554" y="1389216"/>
            <a:ext cx="6058949" cy="461665"/>
          </a:xfrm>
          <a:prstGeom prst="rect">
            <a:avLst/>
          </a:prstGeom>
          <a:noFill/>
        </p:spPr>
        <p:txBody>
          <a:bodyPr wrap="square">
            <a:spAutoFit/>
          </a:bodyPr>
          <a:lstStyle/>
          <a:p>
            <a:pPr algn="ctr">
              <a:spcBef>
                <a:spcPts val="600"/>
              </a:spcBef>
            </a:pPr>
            <a:r>
              <a:rPr lang="pt-PT" sz="2400" b="1" dirty="0">
                <a:solidFill>
                  <a:srgbClr val="E64424"/>
                </a:solidFill>
                <a:latin typeface="Calibri" panose="020F0502020204030204" pitchFamily="34" charset="0"/>
                <a:cs typeface="Calibri" panose="020F0502020204030204" pitchFamily="34" charset="0"/>
              </a:rPr>
              <a:t>Sharing Experiences Constructively</a:t>
            </a:r>
          </a:p>
        </p:txBody>
      </p:sp>
      <p:sp>
        <p:nvSpPr>
          <p:cNvPr id="6" name="Google Shape;274;g36ef86f86b0_2_3">
            <a:extLst>
              <a:ext uri="{FF2B5EF4-FFF2-40B4-BE49-F238E27FC236}">
                <a16:creationId xmlns:a16="http://schemas.microsoft.com/office/drawing/2014/main" id="{0DE8E08A-BDE6-B605-3BD4-61F5C5C45188}"/>
              </a:ext>
            </a:extLst>
          </p:cNvPr>
          <p:cNvSpPr txBox="1"/>
          <p:nvPr/>
        </p:nvSpPr>
        <p:spPr>
          <a:xfrm>
            <a:off x="2077939" y="1850881"/>
            <a:ext cx="5265549" cy="907911"/>
          </a:xfrm>
          <a:prstGeom prst="rect">
            <a:avLst/>
          </a:prstGeom>
          <a:noFill/>
          <a:ln>
            <a:noFill/>
          </a:ln>
        </p:spPr>
        <p:txBody>
          <a:bodyPr spcFirstLastPara="1" wrap="square" lIns="91425" tIns="91425" rIns="91425" bIns="91425" anchor="t" anchorCtr="0">
            <a:spAutoFit/>
          </a:bodyPr>
          <a:lstStyle/>
          <a:p>
            <a:pPr lvl="0">
              <a:spcBef>
                <a:spcPts val="600"/>
              </a:spcBef>
            </a:pPr>
            <a:r>
              <a:rPr lang="en-US" i="1" dirty="0">
                <a:solidFill>
                  <a:schemeClr val="tx1"/>
                </a:solidFill>
                <a:latin typeface="Calibri" panose="020F0502020204030204" pitchFamily="34" charset="0"/>
                <a:cs typeface="Calibri" panose="020F0502020204030204" pitchFamily="34" charset="0"/>
              </a:rPr>
              <a:t>Sharing your journey with honesty and humility helps mentees learn from your successes and your setbacks - without turning the conversation into a lecture.</a:t>
            </a:r>
          </a:p>
        </p:txBody>
      </p:sp>
      <p:sp>
        <p:nvSpPr>
          <p:cNvPr id="8" name="Oval 7">
            <a:extLst>
              <a:ext uri="{FF2B5EF4-FFF2-40B4-BE49-F238E27FC236}">
                <a16:creationId xmlns:a16="http://schemas.microsoft.com/office/drawing/2014/main" id="{1AC6EB6F-A009-EBDB-7A60-DB24FBF8113B}"/>
              </a:ext>
            </a:extLst>
          </p:cNvPr>
          <p:cNvSpPr/>
          <p:nvPr/>
        </p:nvSpPr>
        <p:spPr>
          <a:xfrm>
            <a:off x="748684" y="1138632"/>
            <a:ext cx="1148400" cy="1191600"/>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10" name="Google Shape;274;g36ef86f86b0_2_3">
            <a:extLst>
              <a:ext uri="{FF2B5EF4-FFF2-40B4-BE49-F238E27FC236}">
                <a16:creationId xmlns:a16="http://schemas.microsoft.com/office/drawing/2014/main" id="{5EDB45B1-3B7F-3487-79FD-2CDFD66D0743}"/>
              </a:ext>
            </a:extLst>
          </p:cNvPr>
          <p:cNvSpPr txBox="1"/>
          <p:nvPr/>
        </p:nvSpPr>
        <p:spPr>
          <a:xfrm>
            <a:off x="760324" y="3581370"/>
            <a:ext cx="2841738" cy="2123628"/>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Example</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mentee is struggling with managing team conflict. </a:t>
            </a:r>
            <a:endParaRPr lang="en-DK"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mentor shares a personal story using the </a:t>
            </a:r>
            <a:r>
              <a:rPr lang="en-GB" b="1" dirty="0">
                <a:solidFill>
                  <a:schemeClr val="tx1"/>
                </a:solidFill>
                <a:latin typeface="Calibri" panose="020F0502020204030204" pitchFamily="34" charset="0"/>
                <a:cs typeface="Calibri" panose="020F0502020204030204" pitchFamily="34" charset="0"/>
                <a:hlinkClick r:id="rId3"/>
              </a:rPr>
              <a:t>STAR method</a:t>
            </a:r>
            <a:r>
              <a:rPr lang="en-GB" baseline="30000" dirty="0">
                <a:solidFill>
                  <a:schemeClr val="tx1"/>
                </a:solidFill>
                <a:latin typeface="Calibri" panose="020F0502020204030204" pitchFamily="34" charset="0"/>
                <a:cs typeface="Calibri" panose="020F0502020204030204" pitchFamily="34" charset="0"/>
                <a:hlinkClick r:id="rId3"/>
              </a:rPr>
              <a:t>14</a:t>
            </a:r>
            <a:r>
              <a:rPr lang="en-GB" dirty="0">
                <a:solidFill>
                  <a:schemeClr val="tx1"/>
                </a:solidFill>
                <a:latin typeface="Calibri" panose="020F0502020204030204" pitchFamily="34" charset="0"/>
                <a:cs typeface="Calibri" panose="020F0502020204030204" pitchFamily="34" charset="0"/>
              </a:rPr>
              <a:t>, describing a similar situation they faced, how they handled it, and what they learned. </a:t>
            </a:r>
            <a:endParaRPr lang="en-US" dirty="0">
              <a:solidFill>
                <a:schemeClr val="tx1"/>
              </a:solidFill>
              <a:latin typeface="Calibri" panose="020F0502020204030204" pitchFamily="34" charset="0"/>
              <a:cs typeface="Calibri" panose="020F0502020204030204" pitchFamily="34" charset="0"/>
            </a:endParaRPr>
          </a:p>
        </p:txBody>
      </p:sp>
      <p:sp>
        <p:nvSpPr>
          <p:cNvPr id="11" name="Google Shape;274;g36ef86f86b0_2_3">
            <a:extLst>
              <a:ext uri="{FF2B5EF4-FFF2-40B4-BE49-F238E27FC236}">
                <a16:creationId xmlns:a16="http://schemas.microsoft.com/office/drawing/2014/main" id="{525DA9CC-7C91-3B43-D683-A3B3443C3118}"/>
              </a:ext>
            </a:extLst>
          </p:cNvPr>
          <p:cNvSpPr txBox="1"/>
          <p:nvPr/>
        </p:nvSpPr>
        <p:spPr>
          <a:xfrm>
            <a:off x="4848510" y="3581370"/>
            <a:ext cx="2494979" cy="1692741"/>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mentor invites the mentee to reflect on how the story relates to their own experience and what strategies they might try.</a:t>
            </a:r>
            <a:endParaRPr lang="en-SE" dirty="0">
              <a:latin typeface="Calibri" panose="020F0502020204030204" pitchFamily="34" charset="0"/>
              <a:cs typeface="Calibri" panose="020F0502020204030204" pitchFamily="34" charset="0"/>
            </a:endParaRPr>
          </a:p>
        </p:txBody>
      </p:sp>
      <p:pic>
        <p:nvPicPr>
          <p:cNvPr id="4" name="Picture Placeholder 3" descr="A person smiling at a table&#10;&#10;AI-generated content may be incorrect.">
            <a:extLst>
              <a:ext uri="{FF2B5EF4-FFF2-40B4-BE49-F238E27FC236}">
                <a16:creationId xmlns:a16="http://schemas.microsoft.com/office/drawing/2014/main" id="{43BC2BA5-72D2-E3C1-6439-9A63CA316E5F}"/>
              </a:ext>
            </a:extLst>
          </p:cNvPr>
          <p:cNvPicPr>
            <a:picLocks noGrp="1" noChangeAspect="1"/>
          </p:cNvPicPr>
          <p:nvPr>
            <p:ph type="pic" sz="quarter" idx="17"/>
          </p:nvPr>
        </p:nvPicPr>
        <p:blipFill>
          <a:blip r:embed="rId4"/>
          <a:srcRect l="6896" r="6896"/>
          <a:stretch>
            <a:fillRect/>
          </a:stretch>
        </p:blipFill>
        <p:spPr>
          <a:xfrm>
            <a:off x="7872152" y="252413"/>
            <a:ext cx="3857885" cy="6264275"/>
          </a:xfrm>
        </p:spPr>
      </p:pic>
      <p:pic>
        <p:nvPicPr>
          <p:cNvPr id="17" name="Graphic 16" descr="Speech outline">
            <a:extLst>
              <a:ext uri="{FF2B5EF4-FFF2-40B4-BE49-F238E27FC236}">
                <a16:creationId xmlns:a16="http://schemas.microsoft.com/office/drawing/2014/main" id="{883288B4-08C3-C845-53C9-F3EA7237C9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06086" y="1217634"/>
            <a:ext cx="1033595" cy="1033595"/>
          </a:xfrm>
          <a:prstGeom prst="rect">
            <a:avLst/>
          </a:prstGeom>
        </p:spPr>
      </p:pic>
    </p:spTree>
    <p:extLst>
      <p:ext uri="{BB962C8B-B14F-4D97-AF65-F5344CB8AC3E}">
        <p14:creationId xmlns:p14="http://schemas.microsoft.com/office/powerpoint/2010/main" val="2152516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E1474CB2-95DF-1A5B-794F-61F654D7FD7B}"/>
              </a:ext>
            </a:extLst>
          </p:cNvPr>
          <p:cNvSpPr txBox="1">
            <a:spLocks/>
          </p:cNvSpPr>
          <p:nvPr/>
        </p:nvSpPr>
        <p:spPr>
          <a:xfrm>
            <a:off x="362079" y="253012"/>
            <a:ext cx="7700253" cy="48398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dirty="0">
                <a:latin typeface="Calibri" panose="020F0502020204030204" pitchFamily="34" charset="0"/>
                <a:cs typeface="Calibri" panose="020F0502020204030204" pitchFamily="34" charset="0"/>
              </a:rPr>
              <a:t>Competence 4</a:t>
            </a:r>
          </a:p>
        </p:txBody>
      </p:sp>
      <p:sp>
        <p:nvSpPr>
          <p:cNvPr id="6" name="TextBox 5">
            <a:extLst>
              <a:ext uri="{FF2B5EF4-FFF2-40B4-BE49-F238E27FC236}">
                <a16:creationId xmlns:a16="http://schemas.microsoft.com/office/drawing/2014/main" id="{BCED9E2B-D496-16EB-0D94-1642C6FDD0F2}"/>
              </a:ext>
            </a:extLst>
          </p:cNvPr>
          <p:cNvSpPr txBox="1"/>
          <p:nvPr/>
        </p:nvSpPr>
        <p:spPr>
          <a:xfrm>
            <a:off x="1897084" y="1379026"/>
            <a:ext cx="2734009" cy="461665"/>
          </a:xfrm>
          <a:prstGeom prst="rect">
            <a:avLst/>
          </a:prstGeom>
          <a:noFill/>
        </p:spPr>
        <p:txBody>
          <a:bodyPr wrap="square">
            <a:spAutoFit/>
          </a:bodyPr>
          <a:lstStyle/>
          <a:p>
            <a:pPr algn="ctr">
              <a:spcBef>
                <a:spcPts val="600"/>
              </a:spcBef>
            </a:pPr>
            <a:r>
              <a:rPr lang="pt-PT" sz="2400" b="1" dirty="0">
                <a:solidFill>
                  <a:srgbClr val="E280AC"/>
                </a:solidFill>
                <a:latin typeface="Calibri" panose="020F0502020204030204" pitchFamily="34" charset="0"/>
                <a:cs typeface="Calibri" panose="020F0502020204030204" pitchFamily="34" charset="0"/>
              </a:rPr>
              <a:t>Giving Feedback</a:t>
            </a:r>
          </a:p>
        </p:txBody>
      </p:sp>
      <p:sp>
        <p:nvSpPr>
          <p:cNvPr id="7" name="Google Shape;274;g36ef86f86b0_2_3">
            <a:extLst>
              <a:ext uri="{FF2B5EF4-FFF2-40B4-BE49-F238E27FC236}">
                <a16:creationId xmlns:a16="http://schemas.microsoft.com/office/drawing/2014/main" id="{93AB0E4A-955E-6E8B-E62E-2F1F0D274EAF}"/>
              </a:ext>
            </a:extLst>
          </p:cNvPr>
          <p:cNvSpPr txBox="1"/>
          <p:nvPr/>
        </p:nvSpPr>
        <p:spPr>
          <a:xfrm>
            <a:off x="2181193" y="1840691"/>
            <a:ext cx="2841738" cy="1123354"/>
          </a:xfrm>
          <a:prstGeom prst="rect">
            <a:avLst/>
          </a:prstGeom>
          <a:noFill/>
          <a:ln>
            <a:noFill/>
          </a:ln>
        </p:spPr>
        <p:txBody>
          <a:bodyPr spcFirstLastPara="1" wrap="square" lIns="91425" tIns="91425" rIns="91425" bIns="91425" anchor="t" anchorCtr="0">
            <a:spAutoFit/>
          </a:bodyPr>
          <a:lstStyle/>
          <a:p>
            <a:pPr lvl="0">
              <a:spcBef>
                <a:spcPts val="600"/>
              </a:spcBef>
            </a:pPr>
            <a:r>
              <a:rPr lang="en-US" i="1" dirty="0">
                <a:solidFill>
                  <a:schemeClr val="tx1"/>
                </a:solidFill>
                <a:latin typeface="Calibri" panose="020F0502020204030204" pitchFamily="34" charset="0"/>
                <a:cs typeface="Calibri" panose="020F0502020204030204" pitchFamily="34" charset="0"/>
              </a:rPr>
              <a:t>Effective feedback is timely, specific, and focused on growth - it supports the mentee while challenging them to improve.</a:t>
            </a:r>
          </a:p>
        </p:txBody>
      </p:sp>
      <p:sp>
        <p:nvSpPr>
          <p:cNvPr id="8" name="Oval 7">
            <a:extLst>
              <a:ext uri="{FF2B5EF4-FFF2-40B4-BE49-F238E27FC236}">
                <a16:creationId xmlns:a16="http://schemas.microsoft.com/office/drawing/2014/main" id="{52FEE363-CD0A-1066-7C61-CB8EE9E13C57}"/>
              </a:ext>
            </a:extLst>
          </p:cNvPr>
          <p:cNvSpPr/>
          <p:nvPr/>
        </p:nvSpPr>
        <p:spPr>
          <a:xfrm>
            <a:off x="748684" y="1138632"/>
            <a:ext cx="1148400" cy="1191600"/>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9" name="Google Shape;274;g36ef86f86b0_2_3">
            <a:extLst>
              <a:ext uri="{FF2B5EF4-FFF2-40B4-BE49-F238E27FC236}">
                <a16:creationId xmlns:a16="http://schemas.microsoft.com/office/drawing/2014/main" id="{7BF12C45-AEA4-BA99-E297-3251361A0058}"/>
              </a:ext>
            </a:extLst>
          </p:cNvPr>
          <p:cNvSpPr txBox="1"/>
          <p:nvPr/>
        </p:nvSpPr>
        <p:spPr>
          <a:xfrm>
            <a:off x="760324" y="3581370"/>
            <a:ext cx="2841738" cy="2123628"/>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Example</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After observing the mentee lead a team meeting, the mentor schedules a feedback session. Using the </a:t>
            </a:r>
            <a:r>
              <a:rPr lang="en-GB" b="1" dirty="0">
                <a:solidFill>
                  <a:schemeClr val="tx1"/>
                </a:solidFill>
                <a:latin typeface="Calibri" panose="020F0502020204030204" pitchFamily="34" charset="0"/>
                <a:cs typeface="Calibri" panose="020F0502020204030204" pitchFamily="34" charset="0"/>
                <a:hlinkClick r:id="rId3"/>
              </a:rPr>
              <a:t>SBI model</a:t>
            </a:r>
            <a:r>
              <a:rPr lang="en-GB" baseline="30000" dirty="0">
                <a:solidFill>
                  <a:schemeClr val="tx1"/>
                </a:solidFill>
                <a:latin typeface="Calibri" panose="020F0502020204030204" pitchFamily="34" charset="0"/>
                <a:cs typeface="Calibri" panose="020F0502020204030204" pitchFamily="34" charset="0"/>
                <a:hlinkClick r:id="rId3"/>
              </a:rPr>
              <a:t>17</a:t>
            </a:r>
            <a:r>
              <a:rPr lang="en-GB" dirty="0">
                <a:solidFill>
                  <a:schemeClr val="tx1"/>
                </a:solidFill>
                <a:latin typeface="Calibri" panose="020F0502020204030204" pitchFamily="34" charset="0"/>
                <a:cs typeface="Calibri" panose="020F0502020204030204" pitchFamily="34" charset="0"/>
              </a:rPr>
              <a:t>, the mentor describes the situation, the specific behaviours observed, and the impact on the team. </a:t>
            </a:r>
            <a:endParaRPr lang="en-US" dirty="0">
              <a:solidFill>
                <a:schemeClr val="tx1"/>
              </a:solidFill>
              <a:latin typeface="Calibri" panose="020F0502020204030204" pitchFamily="34" charset="0"/>
              <a:cs typeface="Calibri" panose="020F0502020204030204" pitchFamily="34" charset="0"/>
            </a:endParaRPr>
          </a:p>
        </p:txBody>
      </p:sp>
      <p:sp>
        <p:nvSpPr>
          <p:cNvPr id="10" name="Google Shape;274;g36ef86f86b0_2_3">
            <a:extLst>
              <a:ext uri="{FF2B5EF4-FFF2-40B4-BE49-F238E27FC236}">
                <a16:creationId xmlns:a16="http://schemas.microsoft.com/office/drawing/2014/main" id="{44EDB8E6-8266-C576-D0C7-38D4CD461D46}"/>
              </a:ext>
            </a:extLst>
          </p:cNvPr>
          <p:cNvSpPr txBox="1"/>
          <p:nvPr/>
        </p:nvSpPr>
        <p:spPr>
          <a:xfrm>
            <a:off x="4848510" y="3581370"/>
            <a:ext cx="2494979" cy="1908184"/>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en-GB" dirty="0">
                <a:solidFill>
                  <a:schemeClr val="tx1"/>
                </a:solidFill>
                <a:latin typeface="Calibri" panose="020F0502020204030204" pitchFamily="34" charset="0"/>
                <a:cs typeface="Calibri" panose="020F0502020204030204" pitchFamily="34" charset="0"/>
              </a:rPr>
              <a:t>The </a:t>
            </a:r>
            <a:r>
              <a:rPr lang="en-US" dirty="0">
                <a:solidFill>
                  <a:schemeClr val="tx1"/>
                </a:solidFill>
                <a:latin typeface="Calibri" panose="020F0502020204030204" pitchFamily="34" charset="0"/>
                <a:cs typeface="Calibri" panose="020F0502020204030204" pitchFamily="34" charset="0"/>
              </a:rPr>
              <a:t>mentor balances praise with suggestions for improvement and asks the mentee how the feedback felt and what they plan to do differently next time.</a:t>
            </a:r>
          </a:p>
        </p:txBody>
      </p:sp>
      <p:pic>
        <p:nvPicPr>
          <p:cNvPr id="17" name="Picture Placeholder 16" descr="A couple of women sitting on a bench looking at a computer&#10;&#10;AI-generated content may be incorrect.">
            <a:extLst>
              <a:ext uri="{FF2B5EF4-FFF2-40B4-BE49-F238E27FC236}">
                <a16:creationId xmlns:a16="http://schemas.microsoft.com/office/drawing/2014/main" id="{CEAD0462-CEEA-0E28-D4EC-7CF0DA1E3688}"/>
              </a:ext>
            </a:extLst>
          </p:cNvPr>
          <p:cNvPicPr>
            <a:picLocks noGrp="1" noChangeAspect="1"/>
          </p:cNvPicPr>
          <p:nvPr>
            <p:ph type="pic" sz="quarter" idx="17"/>
          </p:nvPr>
        </p:nvPicPr>
        <p:blipFill>
          <a:blip r:embed="rId4"/>
          <a:srcRect l="12235" r="46712"/>
          <a:stretch>
            <a:fillRect/>
          </a:stretch>
        </p:blipFill>
        <p:spPr>
          <a:xfrm>
            <a:off x="7872152" y="252413"/>
            <a:ext cx="3857885" cy="6264275"/>
          </a:xfrm>
        </p:spPr>
      </p:pic>
      <p:pic>
        <p:nvPicPr>
          <p:cNvPr id="18" name="Graphic 17" descr="Magnifying glass outline">
            <a:extLst>
              <a:ext uri="{FF2B5EF4-FFF2-40B4-BE49-F238E27FC236}">
                <a16:creationId xmlns:a16="http://schemas.microsoft.com/office/drawing/2014/main" id="{5D615BB6-05A6-690D-34DA-D70DD88D03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5684" y="1240318"/>
            <a:ext cx="914400" cy="914400"/>
          </a:xfrm>
          <a:prstGeom prst="rect">
            <a:avLst/>
          </a:prstGeom>
        </p:spPr>
      </p:pic>
    </p:spTree>
    <p:extLst>
      <p:ext uri="{BB962C8B-B14F-4D97-AF65-F5344CB8AC3E}">
        <p14:creationId xmlns:p14="http://schemas.microsoft.com/office/powerpoint/2010/main" val="92205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268;g36ef86f86b0_2_3">
            <a:extLst>
              <a:ext uri="{FF2B5EF4-FFF2-40B4-BE49-F238E27FC236}">
                <a16:creationId xmlns:a16="http://schemas.microsoft.com/office/drawing/2014/main" id="{D8C47ADA-560C-EBE5-5D65-9F8A56FFA6C3}"/>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E64424"/>
              </a:buClr>
              <a:buSzPts val="3200"/>
              <a:buFont typeface="Arial"/>
              <a:buNone/>
              <a:tabLst/>
              <a:defRPr/>
            </a:pPr>
            <a:r>
              <a:rPr kumimoji="0" lang="pt-PT" sz="3200" b="1" i="0" u="none" strike="noStrike" kern="0" cap="none" spc="0" normalizeH="0" baseline="0" noProof="0" dirty="0">
                <a:ln>
                  <a:noFill/>
                </a:ln>
                <a:solidFill>
                  <a:srgbClr val="E64424"/>
                </a:solidFill>
                <a:effectLst/>
                <a:uLnTx/>
                <a:uFillTx/>
                <a:latin typeface="Calibri" panose="020F0502020204030204" pitchFamily="34" charset="0"/>
                <a:cs typeface="Calibri" panose="020F0502020204030204" pitchFamily="34" charset="0"/>
                <a:sym typeface="Arial"/>
              </a:rPr>
              <a:t>Leading with Empathy &amp; Awareness</a:t>
            </a:r>
          </a:p>
        </p:txBody>
      </p:sp>
      <p:sp>
        <p:nvSpPr>
          <p:cNvPr id="25" name="Google Shape;269;g36ef86f86b0_2_3">
            <a:extLst>
              <a:ext uri="{FF2B5EF4-FFF2-40B4-BE49-F238E27FC236}">
                <a16:creationId xmlns:a16="http://schemas.microsoft.com/office/drawing/2014/main" id="{F1A0B1C3-CB6E-7046-4690-A1E3D4E4C0FC}"/>
              </a:ext>
            </a:extLst>
          </p:cNvPr>
          <p:cNvSpPr txBox="1">
            <a:spLocks/>
          </p:cNvSpPr>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What Is Emotional Intelligence (EI)?</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Google Shape;270;g36ef86f86b0_2_3">
            <a:extLst>
              <a:ext uri="{FF2B5EF4-FFF2-40B4-BE49-F238E27FC236}">
                <a16:creationId xmlns:a16="http://schemas.microsoft.com/office/drawing/2014/main" id="{4BBD5939-0E17-7C02-FC8B-26CC8AD81DEE}"/>
              </a:ext>
            </a:extLst>
          </p:cNvPr>
          <p:cNvSpPr txBox="1"/>
          <p:nvPr/>
        </p:nvSpPr>
        <p:spPr>
          <a:xfrm>
            <a:off x="1378331" y="1654365"/>
            <a:ext cx="3421911" cy="1822905"/>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Recognizing and managing your own emotions – and others’.                                             </a:t>
            </a:r>
          </a:p>
          <a:p>
            <a:pPr marL="0" marR="0" lvl="0" indent="0" defTabSz="914400" eaLnBrk="1" fontAlgn="auto" latinLnBrk="0" hangingPunct="1">
              <a:lnSpc>
                <a:spcPct val="133333"/>
              </a:lnSpc>
              <a:spcBef>
                <a:spcPts val="900"/>
              </a:spcBef>
              <a:spcAft>
                <a:spcPts val="300"/>
              </a:spcAft>
              <a:buClrTx/>
              <a:buSzTx/>
              <a:buFontTx/>
              <a:buNone/>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Key skills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2"/>
              </a:rPr>
              <a:t>Daniel Goleman’s model </a:t>
            </a:r>
            <a:r>
              <a:rPr kumimoji="0" lang="pt-PT" sz="1300" b="0" i="0" u="none" strike="noStrike" kern="0" cap="none" spc="0" normalizeH="0" baseline="30000" noProof="0" dirty="0">
                <a:ln>
                  <a:noFill/>
                </a:ln>
                <a:solidFill>
                  <a:sysClr val="windowText" lastClr="000000"/>
                </a:solidFill>
                <a:effectLst/>
                <a:uLnTx/>
                <a:uFillTx/>
                <a:latin typeface="Calibri" panose="020F0502020204030204" pitchFamily="34" charset="0"/>
                <a:cs typeface="Calibri" panose="020F0502020204030204" pitchFamily="34" charset="0"/>
              </a:rPr>
              <a:t>20</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Self-awareness, self-regulation, motivation, empathy, social skills</a:t>
            </a:r>
          </a:p>
        </p:txBody>
      </p:sp>
      <p:sp>
        <p:nvSpPr>
          <p:cNvPr id="27" name="Google Shape;272;g36ef86f86b0_2_3">
            <a:extLst>
              <a:ext uri="{FF2B5EF4-FFF2-40B4-BE49-F238E27FC236}">
                <a16:creationId xmlns:a16="http://schemas.microsoft.com/office/drawing/2014/main" id="{EE01705F-D40E-9548-8536-D7F646C08B60}"/>
              </a:ext>
            </a:extLst>
          </p:cNvPr>
          <p:cNvSpPr txBox="1"/>
          <p:nvPr/>
        </p:nvSpPr>
        <p:spPr>
          <a:xfrm>
            <a:off x="1349793" y="4315991"/>
            <a:ext cx="3546057" cy="1669016"/>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Builds trust and psychological safety. Helps mentors respond, not react, in emotionally charged situations. Encourages deeper understanding of mentees’ needs, fears, and motivations.</a:t>
            </a:r>
            <a:endParaRPr kumimoji="0"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8" name="Oval 27">
            <a:extLst>
              <a:ext uri="{FF2B5EF4-FFF2-40B4-BE49-F238E27FC236}">
                <a16:creationId xmlns:a16="http://schemas.microsoft.com/office/drawing/2014/main" id="{8312E203-D5B3-8BBC-7D43-B90665DD79B5}"/>
              </a:ext>
            </a:extLst>
          </p:cNvPr>
          <p:cNvSpPr/>
          <p:nvPr/>
        </p:nvSpPr>
        <p:spPr>
          <a:xfrm>
            <a:off x="444259" y="1322942"/>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29" name="Oval 28">
            <a:extLst>
              <a:ext uri="{FF2B5EF4-FFF2-40B4-BE49-F238E27FC236}">
                <a16:creationId xmlns:a16="http://schemas.microsoft.com/office/drawing/2014/main" id="{B248EE84-0741-D7C1-94C4-69DD5EECA236}"/>
              </a:ext>
            </a:extLst>
          </p:cNvPr>
          <p:cNvSpPr/>
          <p:nvPr/>
        </p:nvSpPr>
        <p:spPr>
          <a:xfrm>
            <a:off x="6085090" y="1322942"/>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30" name="Oval 29">
            <a:extLst>
              <a:ext uri="{FF2B5EF4-FFF2-40B4-BE49-F238E27FC236}">
                <a16:creationId xmlns:a16="http://schemas.microsoft.com/office/drawing/2014/main" id="{93EAC2F7-8A71-708A-7CE3-7A0EE1567A02}"/>
              </a:ext>
            </a:extLst>
          </p:cNvPr>
          <p:cNvSpPr/>
          <p:nvPr/>
        </p:nvSpPr>
        <p:spPr>
          <a:xfrm>
            <a:off x="444258" y="3959140"/>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1" name="Graphic 30" descr="Right Brain outline">
            <a:extLst>
              <a:ext uri="{FF2B5EF4-FFF2-40B4-BE49-F238E27FC236}">
                <a16:creationId xmlns:a16="http://schemas.microsoft.com/office/drawing/2014/main" id="{08D24CE8-D18B-B53D-01E7-FABDEF63EF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081" y="1272767"/>
            <a:ext cx="914400" cy="914400"/>
          </a:xfrm>
          <a:prstGeom prst="rect">
            <a:avLst/>
          </a:prstGeom>
        </p:spPr>
      </p:pic>
      <p:pic>
        <p:nvPicPr>
          <p:cNvPr id="32" name="Graphic 31" descr="Handshake outline">
            <a:extLst>
              <a:ext uri="{FF2B5EF4-FFF2-40B4-BE49-F238E27FC236}">
                <a16:creationId xmlns:a16="http://schemas.microsoft.com/office/drawing/2014/main" id="{E27036D6-ACE8-BC10-FE4E-CD3B17D7E0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85088" y="1380643"/>
            <a:ext cx="784539" cy="784539"/>
          </a:xfrm>
          <a:prstGeom prst="rect">
            <a:avLst/>
          </a:prstGeom>
        </p:spPr>
      </p:pic>
      <p:sp>
        <p:nvSpPr>
          <p:cNvPr id="33" name="Google Shape;269;g36ef86f86b0_2_3">
            <a:extLst>
              <a:ext uri="{FF2B5EF4-FFF2-40B4-BE49-F238E27FC236}">
                <a16:creationId xmlns:a16="http://schemas.microsoft.com/office/drawing/2014/main" id="{6B7EB5B3-40C4-9D7D-7A06-769B5729775C}"/>
              </a:ext>
            </a:extLst>
          </p:cNvPr>
          <p:cNvSpPr txBox="1">
            <a:spLocks/>
          </p:cNvSpPr>
          <p:nvPr/>
        </p:nvSpPr>
        <p:spPr>
          <a:xfrm>
            <a:off x="6934559"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Why EI Matters In Mentoring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4" name="Oval 33">
            <a:extLst>
              <a:ext uri="{FF2B5EF4-FFF2-40B4-BE49-F238E27FC236}">
                <a16:creationId xmlns:a16="http://schemas.microsoft.com/office/drawing/2014/main" id="{B9D7C52E-D29A-8BFA-B5DB-258A2D83D45E}"/>
              </a:ext>
            </a:extLst>
          </p:cNvPr>
          <p:cNvSpPr/>
          <p:nvPr/>
        </p:nvSpPr>
        <p:spPr>
          <a:xfrm>
            <a:off x="6052622" y="3959140"/>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5" name="Graphic 34" descr="Meditation outline">
            <a:extLst>
              <a:ext uri="{FF2B5EF4-FFF2-40B4-BE49-F238E27FC236}">
                <a16:creationId xmlns:a16="http://schemas.microsoft.com/office/drawing/2014/main" id="{E43DC56B-1AD1-546D-7554-2E7F24A1B01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87690" y="3858791"/>
            <a:ext cx="914400" cy="914400"/>
          </a:xfrm>
          <a:prstGeom prst="rect">
            <a:avLst/>
          </a:prstGeom>
        </p:spPr>
      </p:pic>
      <p:sp>
        <p:nvSpPr>
          <p:cNvPr id="36" name="Google Shape;269;g36ef86f86b0_2_3">
            <a:extLst>
              <a:ext uri="{FF2B5EF4-FFF2-40B4-BE49-F238E27FC236}">
                <a16:creationId xmlns:a16="http://schemas.microsoft.com/office/drawing/2014/main" id="{D7107FED-AAF8-09EE-B74D-BE527EB5BD54}"/>
              </a:ext>
            </a:extLst>
          </p:cNvPr>
          <p:cNvSpPr txBox="1">
            <a:spLocks/>
          </p:cNvSpPr>
          <p:nvPr/>
        </p:nvSpPr>
        <p:spPr>
          <a:xfrm>
            <a:off x="1353688" y="395914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Applying EI In Mentoring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7" name="Google Shape;269;g36ef86f86b0_2_3">
            <a:extLst>
              <a:ext uri="{FF2B5EF4-FFF2-40B4-BE49-F238E27FC236}">
                <a16:creationId xmlns:a16="http://schemas.microsoft.com/office/drawing/2014/main" id="{76753C94-9299-44B2-6BDB-893019F630B1}"/>
              </a:ext>
            </a:extLst>
          </p:cNvPr>
          <p:cNvSpPr txBox="1">
            <a:spLocks/>
          </p:cNvSpPr>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spcAft>
                <a:spcPts val="300"/>
              </a:spcAft>
              <a:buClr>
                <a:srgbClr val="000000"/>
              </a:buClr>
              <a:buSzPts val="1100"/>
              <a:defRPr/>
            </a:pPr>
            <a:r>
              <a:rPr lang="en-US" sz="1400" b="1" dirty="0">
                <a:solidFill>
                  <a:srgbClr val="000000"/>
                </a:solidFill>
                <a:latin typeface="Calibri" panose="020F0502020204030204" pitchFamily="34" charset="0"/>
                <a:cs typeface="Calibri" panose="020F0502020204030204" pitchFamily="34" charset="0"/>
              </a:rPr>
              <a:t>Tools &amp; Techniques</a:t>
            </a:r>
          </a:p>
        </p:txBody>
      </p:sp>
      <p:pic>
        <p:nvPicPr>
          <p:cNvPr id="38" name="Graphic 37" descr="Person with idea outline">
            <a:extLst>
              <a:ext uri="{FF2B5EF4-FFF2-40B4-BE49-F238E27FC236}">
                <a16:creationId xmlns:a16="http://schemas.microsoft.com/office/drawing/2014/main" id="{66CC4DC0-D293-32F0-F112-2EA13F40662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2348" y="4029231"/>
            <a:ext cx="673865" cy="673865"/>
          </a:xfrm>
          <a:prstGeom prst="rect">
            <a:avLst/>
          </a:prstGeom>
        </p:spPr>
      </p:pic>
      <p:sp>
        <p:nvSpPr>
          <p:cNvPr id="39" name="Google Shape;277;g36ef86f86b0_2_3">
            <a:extLst>
              <a:ext uri="{FF2B5EF4-FFF2-40B4-BE49-F238E27FC236}">
                <a16:creationId xmlns:a16="http://schemas.microsoft.com/office/drawing/2014/main" id="{244D31E7-48E0-8BFF-82CD-D5D81AFF24B3}"/>
              </a:ext>
            </a:extLst>
          </p:cNvPr>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Google Shape;277;g36ef86f86b0_2_3">
            <a:extLst>
              <a:ext uri="{FF2B5EF4-FFF2-40B4-BE49-F238E27FC236}">
                <a16:creationId xmlns:a16="http://schemas.microsoft.com/office/drawing/2014/main" id="{3F9362A5-57CC-25A4-FED8-A3E36C5B4422}"/>
              </a:ext>
            </a:extLst>
          </p:cNvPr>
          <p:cNvSpPr/>
          <p:nvPr/>
        </p:nvSpPr>
        <p:spPr>
          <a:xfrm rot="162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Google Shape;272;g36ef86f86b0_2_3">
            <a:extLst>
              <a:ext uri="{FF2B5EF4-FFF2-40B4-BE49-F238E27FC236}">
                <a16:creationId xmlns:a16="http://schemas.microsoft.com/office/drawing/2014/main" id="{87D2EF36-3A12-627B-2279-186C128546C5}"/>
              </a:ext>
            </a:extLst>
          </p:cNvPr>
          <p:cNvSpPr txBox="1"/>
          <p:nvPr/>
        </p:nvSpPr>
        <p:spPr>
          <a:xfrm>
            <a:off x="6934556" y="1654365"/>
            <a:ext cx="4238269" cy="2092850"/>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Recognize your emotional triggers and biases </a:t>
            </a: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(Self-Awareness)</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Listen beyond words -  notice tone, body language and context </a:t>
            </a: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(Empathy)   </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Stay calm and supportive, even in tough moments </a:t>
            </a: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(Regulation)</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Communicate clearly and build strong connections </a:t>
            </a: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(Social skills)</a:t>
            </a:r>
          </a:p>
        </p:txBody>
      </p:sp>
      <p:sp>
        <p:nvSpPr>
          <p:cNvPr id="42" name="Google Shape;272;g36ef86f86b0_2_3">
            <a:extLst>
              <a:ext uri="{FF2B5EF4-FFF2-40B4-BE49-F238E27FC236}">
                <a16:creationId xmlns:a16="http://schemas.microsoft.com/office/drawing/2014/main" id="{09AE853E-95E0-D449-A9C0-4A89C72EB1C8}"/>
              </a:ext>
            </a:extLst>
          </p:cNvPr>
          <p:cNvSpPr txBox="1"/>
          <p:nvPr/>
        </p:nvSpPr>
        <p:spPr>
          <a:xfrm>
            <a:off x="6967022" y="4395904"/>
            <a:ext cx="5044003" cy="1969740"/>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Emotion Wheel: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Explore this technique in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11" action="ppaction://hlinksldjump">
                  <a:extLst>
                    <a:ext uri="{A12FA001-AC4F-418D-AE19-62706E023703}">
                      <ahyp:hlinkClr xmlns:ahyp="http://schemas.microsoft.com/office/drawing/2018/hyperlinkcolor" val="tx"/>
                    </a:ext>
                  </a:extLst>
                </a:hlinkClick>
              </a:rPr>
              <a:t>slide </a:t>
            </a:r>
            <a:r>
              <a:rPr lang="pt-PT" sz="1300" dirty="0">
                <a:solidFill>
                  <a:sysClr val="windowText" lastClr="000000"/>
                </a:solidFill>
                <a:latin typeface="Calibri" panose="020F0502020204030204" pitchFamily="34" charset="0"/>
                <a:cs typeface="Calibri" panose="020F0502020204030204" pitchFamily="34" charset="0"/>
                <a:hlinkClick r:id="rId11" action="ppaction://hlinksldjump">
                  <a:extLst>
                    <a:ext uri="{A12FA001-AC4F-418D-AE19-62706E023703}">
                      <ahyp:hlinkClr xmlns:ahyp="http://schemas.microsoft.com/office/drawing/2018/hyperlinkcolor" val="tx"/>
                    </a:ext>
                  </a:extLst>
                </a:hlinkClick>
              </a:rPr>
              <a:t>28</a:t>
            </a:r>
            <a:endParaRPr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Mindfulness Practices: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Short breathing or grounding exercise to stay present</a:t>
            </a:r>
            <a:endParaRPr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Empathy Mapping: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Explore this technique in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hlinkClick r:id="rId12" action="ppaction://hlinksldjump">
                  <a:extLst>
                    <a:ext uri="{A12FA001-AC4F-418D-AE19-62706E023703}">
                      <ahyp:hlinkClr xmlns:ahyp="http://schemas.microsoft.com/office/drawing/2018/hyperlinkcolor" val="tx"/>
                    </a:ext>
                  </a:extLst>
                </a:hlinkClick>
              </a:rPr>
              <a:t>slide </a:t>
            </a:r>
            <a:r>
              <a:rPr lang="pt-PT" sz="1300" dirty="0">
                <a:solidFill>
                  <a:sysClr val="windowText" lastClr="000000"/>
                </a:solidFill>
                <a:latin typeface="Calibri" panose="020F0502020204030204" pitchFamily="34" charset="0"/>
                <a:cs typeface="Calibri" panose="020F0502020204030204" pitchFamily="34" charset="0"/>
                <a:hlinkClick r:id="rId12" action="ppaction://hlinksldjump">
                  <a:extLst>
                    <a:ext uri="{A12FA001-AC4F-418D-AE19-62706E023703}">
                      <ahyp:hlinkClr xmlns:ahyp="http://schemas.microsoft.com/office/drawing/2018/hyperlinkcolor" val="tx"/>
                    </a:ext>
                  </a:extLst>
                </a:hlinkClick>
              </a:rPr>
              <a:t>30</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endParaRPr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Journaling or Reflection: </a:t>
            </a:r>
            <a:r>
              <a:rPr kumimoji="0"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For both mentor and mentee to process emotional experiences</a:t>
            </a:r>
            <a:endParaRPr lang="pt-P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300"/>
              </a:spcBef>
              <a:spcAft>
                <a:spcPts val="300"/>
              </a:spcAft>
              <a:buClrTx/>
              <a:buSzTx/>
              <a:buFontTx/>
              <a:buNone/>
              <a:tabLst/>
              <a:defRPr/>
            </a:pPr>
            <a:endParaRPr kumimoji="0" lang="pt-PT" sz="1300" b="1" i="0" u="none" strike="noStrike" kern="0" cap="none" spc="0" normalizeH="0" baseline="0" noProof="0" dirty="0">
              <a:ln>
                <a:noFill/>
              </a:ln>
              <a:solidFill>
                <a:sysClr val="windowText" lastClr="000000"/>
              </a:solidFill>
              <a:effectLst/>
              <a:uLnTx/>
              <a:uFillTx/>
            </a:endParaRPr>
          </a:p>
        </p:txBody>
      </p:sp>
      <p:sp>
        <p:nvSpPr>
          <p:cNvPr id="43" name="Google Shape;277;g36ef86f86b0_2_3">
            <a:extLst>
              <a:ext uri="{FF2B5EF4-FFF2-40B4-BE49-F238E27FC236}">
                <a16:creationId xmlns:a16="http://schemas.microsoft.com/office/drawing/2014/main" id="{599950F3-F53D-D0D9-A04A-4F068E31D145}"/>
              </a:ext>
            </a:extLst>
          </p:cNvPr>
          <p:cNvSpPr/>
          <p:nvPr/>
        </p:nvSpPr>
        <p:spPr>
          <a:xfrm rot="162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63270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68;g36ef86f86b0_2_3">
            <a:extLst>
              <a:ext uri="{FF2B5EF4-FFF2-40B4-BE49-F238E27FC236}">
                <a16:creationId xmlns:a16="http://schemas.microsoft.com/office/drawing/2014/main" id="{B32D6BEE-39D1-AE15-D719-634A6111AECC}"/>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defRPr/>
            </a:pPr>
            <a:r>
              <a:rPr lang="en-GB" dirty="0">
                <a:latin typeface="Calibri" panose="020F0502020204030204" pitchFamily="34" charset="0"/>
                <a:cs typeface="Calibri" panose="020F0502020204030204" pitchFamily="34" charset="0"/>
              </a:rPr>
              <a:t>Emotion Wheel</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016F2E9-53DA-5A5F-2D40-FA94DFD4C683}"/>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The </a:t>
            </a:r>
            <a:r>
              <a:rPr kumimoji="0" lang="en-GB"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Emotion Wheel</a:t>
            </a: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helps mentees identify and articulate their emotions more precisely, especially when they feel overwhelmed or unclear.</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9" name="Picture 4" descr="How to Use 'Wheel of Emotions' to Express Better Emotions | by Faraaz Dhuka  | Age of Awareness | Medium">
            <a:extLst>
              <a:ext uri="{FF2B5EF4-FFF2-40B4-BE49-F238E27FC236}">
                <a16:creationId xmlns:a16="http://schemas.microsoft.com/office/drawing/2014/main" id="{948B3CEB-130C-A324-4EC0-CA196E61B9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1604" y="122228"/>
            <a:ext cx="6338315" cy="624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983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2DBB-0D97-35DF-0E74-3DDDEE2235F3}"/>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C259E8A-B973-8150-59B7-3578D3495E12}"/>
              </a:ext>
            </a:extLst>
          </p:cNvPr>
          <p:cNvSpPr txBox="1"/>
          <p:nvPr/>
        </p:nvSpPr>
        <p:spPr>
          <a:xfrm>
            <a:off x="7694564" y="2377519"/>
            <a:ext cx="4438519" cy="1877437"/>
          </a:xfrm>
          <a:prstGeom prst="rect">
            <a:avLst/>
          </a:prstGeom>
          <a:noFill/>
        </p:spPr>
        <p:txBody>
          <a:bodyPr wrap="square" lIns="91440" tIns="45720" rIns="91440" bIns="45720" anchor="t">
            <a:spAutoFit/>
          </a:bodyPr>
          <a:lstStyle/>
          <a:p>
            <a:pPr algn="l">
              <a:spcAft>
                <a:spcPts val="1200"/>
              </a:spcAft>
            </a:pPr>
            <a:r>
              <a:rPr lang="en-GB" sz="1600" b="1" i="0" dirty="0">
                <a:solidFill>
                  <a:schemeClr val="tx1"/>
                </a:solidFill>
                <a:effectLst/>
                <a:latin typeface="Calibri" panose="020F0502020204030204" pitchFamily="34" charset="0"/>
                <a:cs typeface="Calibri" panose="020F0502020204030204" pitchFamily="34" charset="0"/>
              </a:rPr>
              <a:t>Reflect: </a:t>
            </a:r>
            <a:r>
              <a:rPr lang="en-GB" sz="1600" i="0" dirty="0">
                <a:solidFill>
                  <a:schemeClr val="tx1"/>
                </a:solidFill>
                <a:effectLst/>
                <a:latin typeface="Calibri" panose="020F0502020204030204" pitchFamily="34" charset="0"/>
                <a:cs typeface="Calibri" panose="020F0502020204030204" pitchFamily="34" charset="0"/>
              </a:rPr>
              <a:t>Ask, “What do you think is triggering this feeling?” or “How does this emotion effect your thinking or behaviour?”</a:t>
            </a:r>
          </a:p>
          <a:p>
            <a:pPr algn="l">
              <a:spcAft>
                <a:spcPts val="1200"/>
              </a:spcAft>
            </a:pPr>
            <a:endParaRPr lang="en-GB" sz="1600" b="0" i="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n-GB" sz="1600" b="1" i="0" dirty="0">
                <a:solidFill>
                  <a:schemeClr val="tx1"/>
                </a:solidFill>
                <a:effectLst/>
                <a:latin typeface="Calibri" panose="020F0502020204030204" pitchFamily="34" charset="0"/>
                <a:cs typeface="Calibri" panose="020F0502020204030204" pitchFamily="34" charset="0"/>
              </a:rPr>
              <a:t>Support</a:t>
            </a:r>
            <a:r>
              <a:rPr lang="en-GB" sz="1600" b="0" i="0" dirty="0">
                <a:solidFill>
                  <a:schemeClr val="tx1"/>
                </a:solidFill>
                <a:effectLst/>
                <a:latin typeface="Calibri" panose="020F0502020204030204" pitchFamily="34" charset="0"/>
                <a:cs typeface="Calibri" panose="020F0502020204030204" pitchFamily="34" charset="0"/>
              </a:rPr>
              <a:t>: Use the insight to guide the conversation or adjust the sessions focus.</a:t>
            </a:r>
            <a:endParaRPr lang="en-GB" sz="1600" dirty="0">
              <a:solidFill>
                <a:schemeClr val="tx1"/>
              </a:solidFill>
              <a:latin typeface="Calibri" panose="020F0502020204030204" pitchFamily="34" charset="0"/>
              <a:cs typeface="Calibri" panose="020F0502020204030204" pitchFamily="34" charset="0"/>
            </a:endParaRPr>
          </a:p>
        </p:txBody>
      </p:sp>
      <p:sp>
        <p:nvSpPr>
          <p:cNvPr id="5" name="Google Shape;268;g36ef86f86b0_2_3">
            <a:extLst>
              <a:ext uri="{FF2B5EF4-FFF2-40B4-BE49-F238E27FC236}">
                <a16:creationId xmlns:a16="http://schemas.microsoft.com/office/drawing/2014/main" id="{7A2DE5B4-1436-F0B3-8EE2-4C8547FB5365}"/>
              </a:ext>
            </a:extLst>
          </p:cNvPr>
          <p:cNvSpPr txBox="1">
            <a:spLocks noGrp="1"/>
          </p:cNvSpPr>
          <p:nvPr>
            <p:ph type="body" idx="1"/>
          </p:nvPr>
        </p:nvSpPr>
        <p:spPr>
          <a:xfrm>
            <a:off x="362081" y="253012"/>
            <a:ext cx="9829200" cy="483900"/>
          </a:xfrm>
          <a:prstGeom prst="rect">
            <a:avLst/>
          </a:prstGeom>
          <a:solidFill>
            <a:schemeClr val="bg1"/>
          </a:solidFill>
          <a:ln>
            <a:noFill/>
          </a:ln>
        </p:spPr>
        <p:txBody>
          <a:bodyPr spcFirstLastPara="1" wrap="square" lIns="91425" tIns="45700" rIns="91425" bIns="45700" anchor="t" anchorCtr="0">
            <a:noAutofit/>
          </a:bodyPr>
          <a:lstStyle/>
          <a:p>
            <a:pPr marL="0" indent="0">
              <a:spcBef>
                <a:spcPts val="0"/>
              </a:spcBef>
            </a:pPr>
            <a:r>
              <a:rPr lang="en-GB" dirty="0">
                <a:latin typeface="Calibri" panose="020F0502020204030204" pitchFamily="34" charset="0"/>
                <a:cs typeface="Calibri" panose="020F0502020204030204" pitchFamily="34" charset="0"/>
              </a:rPr>
              <a:t>Emotion Wheel – How to use it as a mentor</a:t>
            </a:r>
          </a:p>
          <a:p>
            <a:pPr marL="0" lvl="0" indent="0" algn="l" rtl="0">
              <a:spcBef>
                <a:spcPts val="0"/>
              </a:spcBef>
              <a:spcAft>
                <a:spcPts val="0"/>
              </a:spcAft>
              <a:buClr>
                <a:srgbClr val="E64424"/>
              </a:buClr>
              <a:buSzPts val="3200"/>
              <a:buNone/>
            </a:pPr>
            <a:endParaRPr dirty="0"/>
          </a:p>
        </p:txBody>
      </p:sp>
      <p:sp>
        <p:nvSpPr>
          <p:cNvPr id="2" name="TextBox 1">
            <a:extLst>
              <a:ext uri="{FF2B5EF4-FFF2-40B4-BE49-F238E27FC236}">
                <a16:creationId xmlns:a16="http://schemas.microsoft.com/office/drawing/2014/main" id="{1E02D3EF-55C4-04F7-FE91-33D6629F2435}"/>
              </a:ext>
            </a:extLst>
          </p:cNvPr>
          <p:cNvSpPr txBox="1"/>
          <p:nvPr/>
        </p:nvSpPr>
        <p:spPr>
          <a:xfrm>
            <a:off x="1555471" y="1511498"/>
            <a:ext cx="4438519" cy="4093428"/>
          </a:xfrm>
          <a:prstGeom prst="rect">
            <a:avLst/>
          </a:prstGeom>
          <a:noFill/>
        </p:spPr>
        <p:txBody>
          <a:bodyPr wrap="square" lIns="91440" tIns="45720" rIns="91440" bIns="45720" anchor="t">
            <a:spAutoFit/>
          </a:bodyPr>
          <a:lstStyle/>
          <a:p>
            <a:pPr algn="l">
              <a:spcAft>
                <a:spcPts val="1200"/>
              </a:spcAft>
            </a:pPr>
            <a:r>
              <a:rPr lang="en-GB" sz="2400" b="1" i="0" dirty="0">
                <a:solidFill>
                  <a:schemeClr val="tx1"/>
                </a:solidFill>
                <a:effectLst/>
                <a:latin typeface="Calibri" panose="020F0502020204030204" pitchFamily="34" charset="0"/>
                <a:cs typeface="Calibri" panose="020F0502020204030204" pitchFamily="34" charset="0"/>
              </a:rPr>
              <a:t>Steps for </a:t>
            </a:r>
            <a:r>
              <a:rPr lang="en-GB" sz="2400" b="1" dirty="0">
                <a:solidFill>
                  <a:schemeClr val="tx1"/>
                </a:solidFill>
                <a:latin typeface="Calibri" panose="020F0502020204030204" pitchFamily="34" charset="0"/>
                <a:cs typeface="Calibri" panose="020F0502020204030204" pitchFamily="34" charset="0"/>
              </a:rPr>
              <a:t>mentors</a:t>
            </a:r>
          </a:p>
          <a:p>
            <a:pPr algn="l">
              <a:spcAft>
                <a:spcPts val="1200"/>
              </a:spcAft>
            </a:pPr>
            <a:endParaRPr lang="en-GB" sz="1600" b="1" i="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n-GB" sz="1600" b="1" i="0" dirty="0">
                <a:solidFill>
                  <a:schemeClr val="tx1"/>
                </a:solidFill>
                <a:effectLst/>
                <a:latin typeface="Calibri" panose="020F0502020204030204" pitchFamily="34" charset="0"/>
                <a:cs typeface="Calibri" panose="020F0502020204030204" pitchFamily="34" charset="0"/>
              </a:rPr>
              <a:t>Introduce the tool</a:t>
            </a:r>
            <a:r>
              <a:rPr lang="en-GB" sz="1600" b="0" i="0" dirty="0">
                <a:solidFill>
                  <a:schemeClr val="tx1"/>
                </a:solidFill>
                <a:effectLst/>
                <a:latin typeface="Calibri" panose="020F0502020204030204" pitchFamily="34" charset="0"/>
                <a:cs typeface="Calibri" panose="020F0502020204030204" pitchFamily="34" charset="0"/>
              </a:rPr>
              <a:t>: “Sometimes it helps to name what we’re feeling. Let’s look at this wheel together.”</a:t>
            </a:r>
          </a:p>
          <a:p>
            <a:pPr algn="l">
              <a:spcAft>
                <a:spcPts val="1200"/>
              </a:spcAft>
            </a:pPr>
            <a:endParaRPr lang="en-GB" sz="1600" b="0" i="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n-GB" sz="1600" b="1" i="0" dirty="0">
                <a:solidFill>
                  <a:schemeClr val="tx1"/>
                </a:solidFill>
                <a:effectLst/>
                <a:latin typeface="Calibri" panose="020F0502020204030204" pitchFamily="34" charset="0"/>
                <a:cs typeface="Calibri" panose="020F0502020204030204" pitchFamily="34" charset="0"/>
              </a:rPr>
              <a:t>Start from the </a:t>
            </a:r>
            <a:r>
              <a:rPr lang="en-GB" sz="1600" b="1" i="0" dirty="0" err="1">
                <a:solidFill>
                  <a:schemeClr val="tx1"/>
                </a:solidFill>
                <a:effectLst/>
                <a:latin typeface="Calibri" panose="020F0502020204030204" pitchFamily="34" charset="0"/>
                <a:cs typeface="Calibri" panose="020F0502020204030204" pitchFamily="34" charset="0"/>
              </a:rPr>
              <a:t>center</a:t>
            </a:r>
            <a:r>
              <a:rPr lang="en-GB" sz="1600" b="0" i="0" dirty="0">
                <a:solidFill>
                  <a:schemeClr val="tx1"/>
                </a:solidFill>
                <a:effectLst/>
                <a:latin typeface="Calibri" panose="020F0502020204030204" pitchFamily="34" charset="0"/>
                <a:cs typeface="Calibri" panose="020F0502020204030204" pitchFamily="34" charset="0"/>
              </a:rPr>
              <a:t>: Ask the mentee to choose a basic emotion (e.g., sad, angry, happy).</a:t>
            </a:r>
            <a:endParaRPr lang="en-GB" sz="1600" dirty="0">
              <a:solidFill>
                <a:schemeClr val="tx1"/>
              </a:solidFill>
              <a:latin typeface="Calibri" panose="020F0502020204030204" pitchFamily="34" charset="0"/>
              <a:cs typeface="Calibri" panose="020F0502020204030204" pitchFamily="34" charset="0"/>
            </a:endParaRPr>
          </a:p>
          <a:p>
            <a:pPr algn="l">
              <a:spcAft>
                <a:spcPts val="1200"/>
              </a:spcAft>
            </a:pPr>
            <a:endParaRPr lang="en-GB" sz="1600" b="0" i="0" dirty="0">
              <a:solidFill>
                <a:schemeClr val="tx1"/>
              </a:solidFill>
              <a:effectLst/>
              <a:latin typeface="Calibri" panose="020F0502020204030204" pitchFamily="34" charset="0"/>
              <a:cs typeface="Calibri" panose="020F0502020204030204" pitchFamily="34" charset="0"/>
            </a:endParaRPr>
          </a:p>
          <a:p>
            <a:pPr algn="l">
              <a:spcAft>
                <a:spcPts val="1200"/>
              </a:spcAft>
            </a:pPr>
            <a:r>
              <a:rPr lang="en-GB" sz="1600" b="1" i="0" dirty="0">
                <a:solidFill>
                  <a:schemeClr val="tx1"/>
                </a:solidFill>
                <a:effectLst/>
                <a:latin typeface="Calibri" panose="020F0502020204030204" pitchFamily="34" charset="0"/>
                <a:cs typeface="Calibri" panose="020F0502020204030204" pitchFamily="34" charset="0"/>
              </a:rPr>
              <a:t>Move outward</a:t>
            </a:r>
            <a:r>
              <a:rPr lang="en-GB" sz="1600" b="0" i="0" dirty="0">
                <a:solidFill>
                  <a:schemeClr val="tx1"/>
                </a:solidFill>
                <a:effectLst/>
                <a:latin typeface="Calibri" panose="020F0502020204030204" pitchFamily="34" charset="0"/>
                <a:cs typeface="Calibri" panose="020F0502020204030204" pitchFamily="34" charset="0"/>
              </a:rPr>
              <a:t>: Help them narrow it down to a more specific feeling (e.g., from “angry” to “frustrated” or “resentful”).</a:t>
            </a:r>
          </a:p>
        </p:txBody>
      </p:sp>
      <p:pic>
        <p:nvPicPr>
          <p:cNvPr id="43" name="Picture 42" descr="A circular chart with words&#10;&#10;AI-generated content may be incorrect.">
            <a:extLst>
              <a:ext uri="{FF2B5EF4-FFF2-40B4-BE49-F238E27FC236}">
                <a16:creationId xmlns:a16="http://schemas.microsoft.com/office/drawing/2014/main" id="{5A7BABBC-42B6-69D6-09F9-88E0D8A1E794}"/>
              </a:ext>
            </a:extLst>
          </p:cNvPr>
          <p:cNvPicPr>
            <a:picLocks noChangeAspect="1"/>
          </p:cNvPicPr>
          <p:nvPr/>
        </p:nvPicPr>
        <p:blipFill>
          <a:blip r:embed="rId2"/>
          <a:stretch>
            <a:fillRect/>
          </a:stretch>
        </p:blipFill>
        <p:spPr>
          <a:xfrm rot="8449249">
            <a:off x="8447200" y="4318717"/>
            <a:ext cx="4419982" cy="4419982"/>
          </a:xfrm>
          <a:prstGeom prst="rect">
            <a:avLst/>
          </a:prstGeom>
          <a:noFill/>
          <a:ln w="25400">
            <a:noFill/>
          </a:ln>
          <a:effectLst>
            <a:outerShdw blurRad="63500" sx="102000" sy="102000" algn="ctr" rotWithShape="0">
              <a:prstClr val="black">
                <a:alpha val="40000"/>
              </a:prstClr>
            </a:outerShdw>
          </a:effectLst>
        </p:spPr>
      </p:pic>
      <p:pic>
        <p:nvPicPr>
          <p:cNvPr id="4" name="Graphic 3" descr="Badge 1 with solid fill">
            <a:extLst>
              <a:ext uri="{FF2B5EF4-FFF2-40B4-BE49-F238E27FC236}">
                <a16:creationId xmlns:a16="http://schemas.microsoft.com/office/drawing/2014/main" id="{1B7A4A5B-6FE4-71F8-2F93-6BB054D01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6683" y="2375381"/>
            <a:ext cx="360000" cy="360000"/>
          </a:xfrm>
          <a:prstGeom prst="rect">
            <a:avLst/>
          </a:prstGeom>
        </p:spPr>
      </p:pic>
      <p:pic>
        <p:nvPicPr>
          <p:cNvPr id="7" name="Graphic 6" descr="Badge 3 with solid fill">
            <a:extLst>
              <a:ext uri="{FF2B5EF4-FFF2-40B4-BE49-F238E27FC236}">
                <a16:creationId xmlns:a16="http://schemas.microsoft.com/office/drawing/2014/main" id="{81635038-BA06-EF28-4412-A6752EF579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96683" y="4962962"/>
            <a:ext cx="360000" cy="360000"/>
          </a:xfrm>
          <a:prstGeom prst="rect">
            <a:avLst/>
          </a:prstGeom>
        </p:spPr>
      </p:pic>
      <p:pic>
        <p:nvPicPr>
          <p:cNvPr id="9" name="Graphic 8" descr="Badge with solid fill">
            <a:extLst>
              <a:ext uri="{FF2B5EF4-FFF2-40B4-BE49-F238E27FC236}">
                <a16:creationId xmlns:a16="http://schemas.microsoft.com/office/drawing/2014/main" id="{DE750412-B0AE-C5B6-4916-57F0D6BC11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95137" y="3680905"/>
            <a:ext cx="360000" cy="360000"/>
          </a:xfrm>
          <a:prstGeom prst="rect">
            <a:avLst/>
          </a:prstGeom>
        </p:spPr>
      </p:pic>
      <p:pic>
        <p:nvPicPr>
          <p:cNvPr id="11" name="Graphic 10" descr="Badge 5 with solid fill">
            <a:extLst>
              <a:ext uri="{FF2B5EF4-FFF2-40B4-BE49-F238E27FC236}">
                <a16:creationId xmlns:a16="http://schemas.microsoft.com/office/drawing/2014/main" id="{5876E50E-F6AB-B7FD-0858-6F599A8096B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35313" y="3682129"/>
            <a:ext cx="360000" cy="360000"/>
          </a:xfrm>
          <a:prstGeom prst="rect">
            <a:avLst/>
          </a:prstGeom>
        </p:spPr>
      </p:pic>
      <p:pic>
        <p:nvPicPr>
          <p:cNvPr id="13" name="Graphic 12" descr="Badge 4 with solid fill">
            <a:extLst>
              <a:ext uri="{FF2B5EF4-FFF2-40B4-BE49-F238E27FC236}">
                <a16:creationId xmlns:a16="http://schemas.microsoft.com/office/drawing/2014/main" id="{4550B07A-601A-72C5-A81A-6CFCD96B9C8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35313" y="2368215"/>
            <a:ext cx="360000" cy="360000"/>
          </a:xfrm>
          <a:prstGeom prst="rect">
            <a:avLst/>
          </a:prstGeom>
        </p:spPr>
      </p:pic>
    </p:spTree>
    <p:extLst>
      <p:ext uri="{BB962C8B-B14F-4D97-AF65-F5344CB8AC3E}">
        <p14:creationId xmlns:p14="http://schemas.microsoft.com/office/powerpoint/2010/main" val="87173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07AF-167D-E075-408F-2424A9500255}"/>
            </a:ext>
          </a:extLst>
        </p:cNvPr>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6233114-4705-12BE-3194-5883EFF10B39}"/>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latin typeface="Calibri" panose="020F0502020204030204" pitchFamily="34" charset="0"/>
                <a:cs typeface="Calibri" panose="020F0502020204030204" pitchFamily="34" charset="0"/>
              </a:rPr>
              <a:t>Empathy Mapping</a:t>
            </a:r>
          </a:p>
          <a:p>
            <a:pPr marL="0" indent="0">
              <a:spcBef>
                <a:spcPts val="0"/>
              </a:spcBef>
            </a:pPr>
            <a:endParaRPr lang="en-GB" dirty="0"/>
          </a:p>
          <a:p>
            <a:pPr marL="0" lvl="0" indent="0" algn="l" rtl="0">
              <a:spcBef>
                <a:spcPts val="0"/>
              </a:spcBef>
              <a:spcAft>
                <a:spcPts val="0"/>
              </a:spcAft>
              <a:buClr>
                <a:srgbClr val="E64424"/>
              </a:buClr>
              <a:buSzPts val="3200"/>
              <a:buNone/>
            </a:pPr>
            <a:endParaRPr dirty="0"/>
          </a:p>
        </p:txBody>
      </p:sp>
      <p:sp>
        <p:nvSpPr>
          <p:cNvPr id="7" name="AutoShape 4" descr="Empathy Maps: The Complete Guide to Understanding Your Users | Creately">
            <a:extLst>
              <a:ext uri="{FF2B5EF4-FFF2-40B4-BE49-F238E27FC236}">
                <a16:creationId xmlns:a16="http://schemas.microsoft.com/office/drawing/2014/main" id="{DC444AE3-6150-3AE9-606D-D2181FDCA3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DK"/>
          </a:p>
        </p:txBody>
      </p:sp>
      <p:sp>
        <p:nvSpPr>
          <p:cNvPr id="9" name="TextBox 8">
            <a:extLst>
              <a:ext uri="{FF2B5EF4-FFF2-40B4-BE49-F238E27FC236}">
                <a16:creationId xmlns:a16="http://schemas.microsoft.com/office/drawing/2014/main" id="{0960C252-9C69-D924-7455-30766E0FD658}"/>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en-GB"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Empathy Mapping </a:t>
            </a:r>
            <a:r>
              <a:rPr kumimoji="0" lang="en-GB"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helps mentors understand the mentee’s experience from multiple angles, especially when they are stuck of facing a challenge</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11" name="Picture 10" descr="A screenshot of a computer screen&#10;&#10;AI-generated content may be incorrect.">
            <a:extLst>
              <a:ext uri="{FF2B5EF4-FFF2-40B4-BE49-F238E27FC236}">
                <a16:creationId xmlns:a16="http://schemas.microsoft.com/office/drawing/2014/main" id="{08BE6E63-C1D4-35E7-63A6-D26338E5C097}"/>
              </a:ext>
            </a:extLst>
          </p:cNvPr>
          <p:cNvPicPr>
            <a:picLocks noChangeAspect="1"/>
          </p:cNvPicPr>
          <p:nvPr/>
        </p:nvPicPr>
        <p:blipFill>
          <a:blip r:embed="rId2"/>
          <a:stretch>
            <a:fillRect/>
          </a:stretch>
        </p:blipFill>
        <p:spPr>
          <a:xfrm>
            <a:off x="5143499" y="426243"/>
            <a:ext cx="6005513" cy="6005513"/>
          </a:xfrm>
          <a:prstGeom prst="rect">
            <a:avLst/>
          </a:prstGeom>
        </p:spPr>
      </p:pic>
    </p:spTree>
    <p:extLst>
      <p:ext uri="{BB962C8B-B14F-4D97-AF65-F5344CB8AC3E}">
        <p14:creationId xmlns:p14="http://schemas.microsoft.com/office/powerpoint/2010/main" val="3614790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47E5F73-62BE-C69F-4356-5060C507E029}"/>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a:latin typeface="Calibri" panose="020F0502020204030204" pitchFamily="34" charset="0"/>
                <a:cs typeface="Calibri" panose="020F0502020204030204" pitchFamily="34" charset="0"/>
              </a:rPr>
              <a:t>Empathy Mapping – How to use it in mentoring</a:t>
            </a:r>
          </a:p>
          <a:p>
            <a:pPr marL="0" indent="0">
              <a:spcBef>
                <a:spcPts val="0"/>
              </a:spcBef>
            </a:pPr>
            <a:endParaRPr lang="en-GB" dirty="0"/>
          </a:p>
          <a:p>
            <a:pPr marL="0" lvl="0" indent="0" algn="l" rtl="0">
              <a:spcBef>
                <a:spcPts val="0"/>
              </a:spcBef>
              <a:spcAft>
                <a:spcPts val="0"/>
              </a:spcAft>
              <a:buClr>
                <a:srgbClr val="E64424"/>
              </a:buClr>
              <a:buSzPts val="3200"/>
              <a:buNone/>
            </a:pPr>
            <a:endParaRPr dirty="0"/>
          </a:p>
        </p:txBody>
      </p:sp>
      <p:sp>
        <p:nvSpPr>
          <p:cNvPr id="22" name="TextBox 21">
            <a:extLst>
              <a:ext uri="{FF2B5EF4-FFF2-40B4-BE49-F238E27FC236}">
                <a16:creationId xmlns:a16="http://schemas.microsoft.com/office/drawing/2014/main" id="{BC1B607A-2A99-2512-382D-2A3E3DB9C328}"/>
              </a:ext>
            </a:extLst>
          </p:cNvPr>
          <p:cNvSpPr txBox="1"/>
          <p:nvPr/>
        </p:nvSpPr>
        <p:spPr>
          <a:xfrm>
            <a:off x="895927" y="4643165"/>
            <a:ext cx="10848397" cy="1138773"/>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Fill it in together:</a:t>
            </a: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lang="en-GB" sz="1600" dirty="0">
                <a:solidFill>
                  <a:sysClr val="windowText" lastClr="000000"/>
                </a:solidFill>
                <a:latin typeface="Calibri" panose="020F0502020204030204" pitchFamily="34" charset="0"/>
                <a:cs typeface="Calibri" panose="020F0502020204030204" pitchFamily="34" charset="0"/>
              </a:rPr>
              <a:t>Use sticky notes or a shared document</a:t>
            </a:r>
          </a:p>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a:solidFill>
                  <a:sysClr val="windowText" lastClr="000000"/>
                </a:solidFill>
                <a:latin typeface="Calibri" panose="020F0502020204030204" pitchFamily="34" charset="0"/>
                <a:cs typeface="Calibri" panose="020F0502020204030204" pitchFamily="34" charset="0"/>
              </a:rPr>
              <a:t>Analyse patterns: </a:t>
            </a:r>
            <a:r>
              <a:rPr lang="en-GB" sz="1600" dirty="0">
                <a:solidFill>
                  <a:sysClr val="windowText" lastClr="000000"/>
                </a:solidFill>
                <a:latin typeface="Calibri" panose="020F0502020204030204" pitchFamily="34" charset="0"/>
                <a:cs typeface="Calibri" panose="020F0502020204030204" pitchFamily="34" charset="0"/>
              </a:rPr>
              <a:t>Look for disconnects (e.g. saying “I’m fine” but feeling anxious)</a:t>
            </a:r>
          </a:p>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a:solidFill>
                  <a:sysClr val="windowText" lastClr="000000"/>
                </a:solidFill>
                <a:latin typeface="Calibri" panose="020F0502020204030204" pitchFamily="34" charset="0"/>
                <a:cs typeface="Calibri" panose="020F0502020204030204" pitchFamily="34" charset="0"/>
              </a:rPr>
              <a:t>Use insights </a:t>
            </a:r>
            <a:r>
              <a:rPr lang="en-GB" sz="1600" dirty="0">
                <a:solidFill>
                  <a:sysClr val="windowText" lastClr="000000"/>
                </a:solidFill>
                <a:latin typeface="Calibri" panose="020F0502020204030204" pitchFamily="34" charset="0"/>
                <a:cs typeface="Calibri" panose="020F0502020204030204" pitchFamily="34" charset="0"/>
              </a:rPr>
              <a:t>to tailor your support and help the mentee reframe or plan next steps.</a:t>
            </a:r>
          </a:p>
        </p:txBody>
      </p:sp>
      <p:grpSp>
        <p:nvGrpSpPr>
          <p:cNvPr id="32" name="Group 31">
            <a:extLst>
              <a:ext uri="{FF2B5EF4-FFF2-40B4-BE49-F238E27FC236}">
                <a16:creationId xmlns:a16="http://schemas.microsoft.com/office/drawing/2014/main" id="{CC9CF4C8-F918-99D4-D8D2-D6DBF3670408}"/>
              </a:ext>
            </a:extLst>
          </p:cNvPr>
          <p:cNvGrpSpPr/>
          <p:nvPr/>
        </p:nvGrpSpPr>
        <p:grpSpPr>
          <a:xfrm>
            <a:off x="895928" y="1203101"/>
            <a:ext cx="10962697" cy="2862322"/>
            <a:chOff x="505403" y="968573"/>
            <a:chExt cx="10962697" cy="2862322"/>
          </a:xfrm>
        </p:grpSpPr>
        <p:grpSp>
          <p:nvGrpSpPr>
            <p:cNvPr id="31" name="Group 30">
              <a:extLst>
                <a:ext uri="{FF2B5EF4-FFF2-40B4-BE49-F238E27FC236}">
                  <a16:creationId xmlns:a16="http://schemas.microsoft.com/office/drawing/2014/main" id="{2EAD806C-6DC4-32CF-3736-1275FB87E9D9}"/>
                </a:ext>
              </a:extLst>
            </p:cNvPr>
            <p:cNvGrpSpPr/>
            <p:nvPr/>
          </p:nvGrpSpPr>
          <p:grpSpPr>
            <a:xfrm>
              <a:off x="505403" y="968573"/>
              <a:ext cx="10962697" cy="2862322"/>
              <a:chOff x="505403" y="968573"/>
              <a:chExt cx="10962697" cy="2862322"/>
            </a:xfrm>
          </p:grpSpPr>
          <p:sp>
            <p:nvSpPr>
              <p:cNvPr id="26" name="TextBox 25">
                <a:extLst>
                  <a:ext uri="{FF2B5EF4-FFF2-40B4-BE49-F238E27FC236}">
                    <a16:creationId xmlns:a16="http://schemas.microsoft.com/office/drawing/2014/main" id="{4BD63188-B55C-75C7-254B-554073A5C1FE}"/>
                  </a:ext>
                </a:extLst>
              </p:cNvPr>
              <p:cNvSpPr txBox="1"/>
              <p:nvPr/>
            </p:nvSpPr>
            <p:spPr>
              <a:xfrm>
                <a:off x="6546571" y="1891903"/>
                <a:ext cx="4921529" cy="193899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a:solidFill>
                      <a:sysClr val="windowText" lastClr="000000"/>
                    </a:solidFill>
                    <a:latin typeface="Calibri" panose="020F0502020204030204" pitchFamily="34" charset="0"/>
                    <a:cs typeface="Calibri" panose="020F0502020204030204" pitchFamily="34" charset="0"/>
                  </a:rPr>
                  <a:t>Ask guiding questions</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have you been saying about this situation?</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thoughts are running through your mind?”</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actions have you taken?”</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emotions are you experiencing?”</a:t>
                </a:r>
              </a:p>
            </p:txBody>
          </p:sp>
          <p:sp>
            <p:nvSpPr>
              <p:cNvPr id="6" name="TextBox 5">
                <a:extLst>
                  <a:ext uri="{FF2B5EF4-FFF2-40B4-BE49-F238E27FC236}">
                    <a16:creationId xmlns:a16="http://schemas.microsoft.com/office/drawing/2014/main" id="{20BE4B44-F762-1582-AB55-EB296B8EBFE1}"/>
                  </a:ext>
                </a:extLst>
              </p:cNvPr>
              <p:cNvSpPr txBox="1"/>
              <p:nvPr/>
            </p:nvSpPr>
            <p:spPr>
              <a:xfrm>
                <a:off x="505403" y="968573"/>
                <a:ext cx="4921529" cy="286232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Steps for mentors</a:t>
                </a:r>
              </a:p>
              <a:p>
                <a:pPr marL="0" marR="0" lvl="0" indent="0" defTabSz="914400" eaLnBrk="1" fontAlgn="auto" latinLnBrk="0" hangingPunct="1">
                  <a:lnSpc>
                    <a:spcPct val="100000"/>
                  </a:lnSpc>
                  <a:spcBef>
                    <a:spcPts val="0"/>
                  </a:spcBef>
                  <a:spcAft>
                    <a:spcPts val="1200"/>
                  </a:spcAft>
                  <a:buClrTx/>
                  <a:buSzTx/>
                  <a:buFontTx/>
                  <a:buNone/>
                  <a:tabLst/>
                  <a:defRPr/>
                </a:pPr>
                <a:endPar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Draw or share the map with four quadrants</a:t>
                </a: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What they </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SAY</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they </a:t>
                </a:r>
                <a:r>
                  <a:rPr lang="en-GB" sz="1600" b="1" dirty="0">
                    <a:solidFill>
                      <a:sysClr val="windowText" lastClr="000000"/>
                    </a:solidFill>
                    <a:latin typeface="Calibri" panose="020F0502020204030204" pitchFamily="34" charset="0"/>
                    <a:cs typeface="Calibri" panose="020F0502020204030204" pitchFamily="34" charset="0"/>
                  </a:rPr>
                  <a:t>THINK</a:t>
                </a: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What they </a:t>
                </a:r>
                <a:r>
                  <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DO</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What they </a:t>
                </a:r>
                <a:r>
                  <a:rPr lang="en-GB" sz="1600" b="1" dirty="0">
                    <a:solidFill>
                      <a:sysClr val="windowText" lastClr="000000"/>
                    </a:solidFill>
                    <a:latin typeface="Calibri" panose="020F0502020204030204" pitchFamily="34" charset="0"/>
                    <a:cs typeface="Calibri" panose="020F0502020204030204" pitchFamily="34" charset="0"/>
                  </a:rPr>
                  <a:t>FEEL</a:t>
                </a:r>
              </a:p>
            </p:txBody>
          </p:sp>
        </p:grpSp>
        <p:pic>
          <p:nvPicPr>
            <p:cNvPr id="15" name="Graphic 14" descr="Postit Notes outline">
              <a:extLst>
                <a:ext uri="{FF2B5EF4-FFF2-40B4-BE49-F238E27FC236}">
                  <a16:creationId xmlns:a16="http://schemas.microsoft.com/office/drawing/2014/main" id="{1019657F-4B68-BA79-6168-44B88069D9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30866" y="1777701"/>
              <a:ext cx="596066" cy="596066"/>
            </a:xfrm>
            <a:prstGeom prst="rect">
              <a:avLst/>
            </a:prstGeom>
            <a:effectLst>
              <a:outerShdw blurRad="63500" sx="102000" sy="102000" algn="ctr" rotWithShape="0">
                <a:prstClr val="black">
                  <a:alpha val="40000"/>
                </a:prstClr>
              </a:outerShdw>
            </a:effectLst>
          </p:spPr>
        </p:pic>
      </p:grpSp>
      <p:pic>
        <p:nvPicPr>
          <p:cNvPr id="28" name="Graphic 27" descr="Badge 1 with solid fill">
            <a:extLst>
              <a:ext uri="{FF2B5EF4-FFF2-40B4-BE49-F238E27FC236}">
                <a16:creationId xmlns:a16="http://schemas.microsoft.com/office/drawing/2014/main" id="{B3C0E1A2-4D49-997E-1B78-294CC6B4A63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5928" y="2130262"/>
            <a:ext cx="360000" cy="360000"/>
          </a:xfrm>
          <a:prstGeom prst="rect">
            <a:avLst/>
          </a:prstGeom>
        </p:spPr>
      </p:pic>
      <p:pic>
        <p:nvPicPr>
          <p:cNvPr id="35" name="Graphic 34" descr="Badge 5 with solid fill">
            <a:extLst>
              <a:ext uri="{FF2B5EF4-FFF2-40B4-BE49-F238E27FC236}">
                <a16:creationId xmlns:a16="http://schemas.microsoft.com/office/drawing/2014/main" id="{ED44D1FD-F341-7E97-2C19-A324DE3626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5928" y="5461905"/>
            <a:ext cx="360000" cy="360000"/>
          </a:xfrm>
          <a:prstGeom prst="rect">
            <a:avLst/>
          </a:prstGeom>
        </p:spPr>
      </p:pic>
      <p:pic>
        <p:nvPicPr>
          <p:cNvPr id="37" name="Graphic 36" descr="Badge 4 with solid fill">
            <a:extLst>
              <a:ext uri="{FF2B5EF4-FFF2-40B4-BE49-F238E27FC236}">
                <a16:creationId xmlns:a16="http://schemas.microsoft.com/office/drawing/2014/main" id="{7B1F71C8-A66E-AA4D-C474-F73B6ECEAB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5928" y="5032551"/>
            <a:ext cx="360000" cy="360000"/>
          </a:xfrm>
          <a:prstGeom prst="rect">
            <a:avLst/>
          </a:prstGeom>
        </p:spPr>
      </p:pic>
      <p:pic>
        <p:nvPicPr>
          <p:cNvPr id="39" name="Graphic 38" descr="Badge 3 with solid fill">
            <a:extLst>
              <a:ext uri="{FF2B5EF4-FFF2-40B4-BE49-F238E27FC236}">
                <a16:creationId xmlns:a16="http://schemas.microsoft.com/office/drawing/2014/main" id="{CA897036-05C7-3207-59E3-18330FC2CD2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5928" y="4632584"/>
            <a:ext cx="360000" cy="360000"/>
          </a:xfrm>
          <a:prstGeom prst="rect">
            <a:avLst/>
          </a:prstGeom>
        </p:spPr>
      </p:pic>
      <p:pic>
        <p:nvPicPr>
          <p:cNvPr id="41" name="Graphic 40" descr="Badge with solid fill">
            <a:extLst>
              <a:ext uri="{FF2B5EF4-FFF2-40B4-BE49-F238E27FC236}">
                <a16:creationId xmlns:a16="http://schemas.microsoft.com/office/drawing/2014/main" id="{856101C5-A141-C1D8-0040-72FE9E13F12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577095" y="2130262"/>
            <a:ext cx="360000" cy="360000"/>
          </a:xfrm>
          <a:prstGeom prst="rect">
            <a:avLst/>
          </a:prstGeom>
        </p:spPr>
      </p:pic>
    </p:spTree>
    <p:extLst>
      <p:ext uri="{BB962C8B-B14F-4D97-AF65-F5344CB8AC3E}">
        <p14:creationId xmlns:p14="http://schemas.microsoft.com/office/powerpoint/2010/main" val="33185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3BC7F115-4D52-651A-C4F5-A7DBA7031AD6}"/>
            </a:ext>
          </a:extLst>
        </p:cNvPr>
        <p:cNvGrpSpPr/>
        <p:nvPr/>
      </p:nvGrpSpPr>
      <p:grpSpPr>
        <a:xfrm>
          <a:off x="0" y="0"/>
          <a:ext cx="0" cy="0"/>
          <a:chOff x="0" y="0"/>
          <a:chExt cx="0" cy="0"/>
        </a:xfrm>
      </p:grpSpPr>
      <p:sp>
        <p:nvSpPr>
          <p:cNvPr id="284" name="Google Shape;284;g36ef86f86b0_2_77">
            <a:extLst>
              <a:ext uri="{FF2B5EF4-FFF2-40B4-BE49-F238E27FC236}">
                <a16:creationId xmlns:a16="http://schemas.microsoft.com/office/drawing/2014/main" id="{799A76FB-B8BA-900B-8E6C-8C558797D544}"/>
              </a:ext>
            </a:extLst>
          </p:cNvPr>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pt-PT" dirty="0">
                <a:latin typeface="Calibri" panose="020F0502020204030204" pitchFamily="34" charset="0"/>
                <a:cs typeface="Calibri" panose="020F0502020204030204" pitchFamily="34" charset="0"/>
              </a:rPr>
              <a:t>Helping mentees set and reach their goals</a:t>
            </a:r>
            <a:endParaRPr dirty="0">
              <a:latin typeface="Calibri" panose="020F0502020204030204" pitchFamily="34" charset="0"/>
              <a:cs typeface="Calibri" panose="020F0502020204030204" pitchFamily="34" charset="0"/>
            </a:endParaRPr>
          </a:p>
          <a:p>
            <a:pPr marL="0" marR="0" lvl="0" indent="0" algn="l" rtl="0">
              <a:lnSpc>
                <a:spcPct val="90000"/>
              </a:lnSpc>
              <a:spcBef>
                <a:spcPts val="0"/>
              </a:spcBef>
              <a:spcAft>
                <a:spcPts val="0"/>
              </a:spcAft>
              <a:buClr>
                <a:srgbClr val="E64424"/>
              </a:buClr>
              <a:buSzPts val="3200"/>
              <a:buNone/>
            </a:pPr>
            <a:endParaRPr dirty="0"/>
          </a:p>
          <a:p>
            <a:pPr marL="0" lvl="0" indent="0" algn="l" rtl="0">
              <a:lnSpc>
                <a:spcPct val="90000"/>
              </a:lnSpc>
              <a:spcBef>
                <a:spcPts val="0"/>
              </a:spcBef>
              <a:spcAft>
                <a:spcPts val="0"/>
              </a:spcAft>
              <a:buClr>
                <a:srgbClr val="E64424"/>
              </a:buClr>
              <a:buSzPts val="3200"/>
              <a:buNone/>
            </a:pPr>
            <a:endParaRPr dirty="0"/>
          </a:p>
        </p:txBody>
      </p:sp>
      <p:pic>
        <p:nvPicPr>
          <p:cNvPr id="7" name="Picture Placeholder 6" descr="A person talking to another person&#10;&#10;AI-generated content may be incorrect.">
            <a:extLst>
              <a:ext uri="{FF2B5EF4-FFF2-40B4-BE49-F238E27FC236}">
                <a16:creationId xmlns:a16="http://schemas.microsoft.com/office/drawing/2014/main" id="{F7E0AA71-B592-CD78-BDD5-90368FEDB8DC}"/>
              </a:ext>
            </a:extLst>
          </p:cNvPr>
          <p:cNvPicPr>
            <a:picLocks noGrp="1" noChangeAspect="1"/>
          </p:cNvPicPr>
          <p:nvPr>
            <p:ph type="pic" idx="3"/>
          </p:nvPr>
        </p:nvPicPr>
        <p:blipFill>
          <a:blip r:embed="rId3"/>
          <a:srcRect l="17022" r="17022"/>
          <a:stretch>
            <a:fillRect/>
          </a:stretch>
        </p:blipFill>
        <p:spPr/>
      </p:pic>
      <p:sp>
        <p:nvSpPr>
          <p:cNvPr id="12" name="Google Shape;285;g36ef86f86b0_2_77">
            <a:extLst>
              <a:ext uri="{FF2B5EF4-FFF2-40B4-BE49-F238E27FC236}">
                <a16:creationId xmlns:a16="http://schemas.microsoft.com/office/drawing/2014/main" id="{57059405-1DEA-AB22-7663-EB4B80FF1B1E}"/>
              </a:ext>
            </a:extLst>
          </p:cNvPr>
          <p:cNvSpPr txBox="1">
            <a:spLocks/>
          </p:cNvSpPr>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n-US" sz="1400" b="1" dirty="0">
                <a:solidFill>
                  <a:schemeClr val="dk1"/>
                </a:solidFill>
                <a:latin typeface="Calibri" panose="020F0502020204030204" pitchFamily="34" charset="0"/>
                <a:cs typeface="Calibri" panose="020F0502020204030204" pitchFamily="34" charset="0"/>
              </a:rPr>
              <a:t>Setting Goals in Mentoring</a:t>
            </a:r>
          </a:p>
          <a:p>
            <a:pPr marL="0" indent="0">
              <a:lnSpc>
                <a:spcPct val="115000"/>
              </a:lnSpc>
              <a:spcBef>
                <a:spcPts val="300"/>
              </a:spcBef>
            </a:pPr>
            <a:r>
              <a:rPr lang="en-US" sz="1400" dirty="0">
                <a:solidFill>
                  <a:schemeClr val="dk1"/>
                </a:solidFill>
                <a:latin typeface="Calibri" panose="020F0502020204030204" pitchFamily="34" charset="0"/>
                <a:cs typeface="Calibri" panose="020F0502020204030204" pitchFamily="34" charset="0"/>
              </a:rPr>
              <a:t>Setting goals is essential in mentoring. They provide direction, keep mentees motivated, and allow both mentor and mentee to track progress.</a:t>
            </a:r>
          </a:p>
        </p:txBody>
      </p:sp>
      <p:sp>
        <p:nvSpPr>
          <p:cNvPr id="13" name="Google Shape;285;g36ef86f86b0_2_77">
            <a:extLst>
              <a:ext uri="{FF2B5EF4-FFF2-40B4-BE49-F238E27FC236}">
                <a16:creationId xmlns:a16="http://schemas.microsoft.com/office/drawing/2014/main" id="{B0C21ADD-7091-2A91-AEAE-DA2881656D78}"/>
              </a:ext>
            </a:extLst>
          </p:cNvPr>
          <p:cNvSpPr txBox="1">
            <a:spLocks/>
          </p:cNvSpPr>
          <p:nvPr/>
        </p:nvSpPr>
        <p:spPr>
          <a:xfrm>
            <a:off x="4979574" y="4619668"/>
            <a:ext cx="4916901" cy="15334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en-US" sz="1400" b="1" dirty="0">
                <a:solidFill>
                  <a:schemeClr val="dk1"/>
                </a:solidFill>
                <a:latin typeface="Calibri" panose="020F0502020204030204" pitchFamily="34" charset="0"/>
                <a:cs typeface="Calibri" panose="020F0502020204030204" pitchFamily="34" charset="0"/>
              </a:rPr>
              <a:t>Tracking Progress and Staying Accountable</a:t>
            </a:r>
          </a:p>
          <a:p>
            <a:pPr marL="0" indent="0">
              <a:lnSpc>
                <a:spcPct val="133333"/>
              </a:lnSpc>
              <a:spcBef>
                <a:spcPts val="900"/>
              </a:spcBef>
            </a:pPr>
            <a:r>
              <a:rPr lang="en-US" sz="1400" dirty="0">
                <a:solidFill>
                  <a:schemeClr val="dk1"/>
                </a:solidFill>
                <a:latin typeface="Calibri" panose="020F0502020204030204" pitchFamily="34" charset="0"/>
                <a:cs typeface="Calibri" panose="020F0502020204030204" pitchFamily="34" charset="0"/>
              </a:rPr>
              <a:t>Regular check-ins, celebrating small wins, and encouraging self-reflection help mentees stay accountable and adapt goals as they grow.</a:t>
            </a:r>
          </a:p>
        </p:txBody>
      </p:sp>
      <p:sp>
        <p:nvSpPr>
          <p:cNvPr id="14" name="Google Shape;285;g36ef86f86b0_2_77">
            <a:extLst>
              <a:ext uri="{FF2B5EF4-FFF2-40B4-BE49-F238E27FC236}">
                <a16:creationId xmlns:a16="http://schemas.microsoft.com/office/drawing/2014/main" id="{9409E604-7DE9-B6E9-2F10-EF285FEFCF8A}"/>
              </a:ext>
            </a:extLst>
          </p:cNvPr>
          <p:cNvSpPr txBox="1">
            <a:spLocks/>
          </p:cNvSpPr>
          <p:nvPr/>
        </p:nvSpPr>
        <p:spPr>
          <a:xfrm>
            <a:off x="4979574" y="2248819"/>
            <a:ext cx="6138787" cy="131674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buClr>
                <a:schemeClr val="dk1"/>
              </a:buClr>
              <a:buSzPts val="1100"/>
            </a:pPr>
            <a:r>
              <a:rPr lang="en-US" sz="1400" b="1" dirty="0">
                <a:solidFill>
                  <a:schemeClr val="dk1"/>
                </a:solidFill>
                <a:latin typeface="Calibri" panose="020F0502020204030204" pitchFamily="34" charset="0"/>
                <a:cs typeface="Calibri" panose="020F0502020204030204" pitchFamily="34" charset="0"/>
              </a:rPr>
              <a:t>Collaborating on Goals</a:t>
            </a:r>
          </a:p>
          <a:p>
            <a:pPr marL="0" indent="0">
              <a:lnSpc>
                <a:spcPct val="115000"/>
              </a:lnSpc>
              <a:spcBef>
                <a:spcPts val="300"/>
              </a:spcBef>
            </a:pPr>
            <a:r>
              <a:rPr lang="en-US" sz="1400" dirty="0">
                <a:solidFill>
                  <a:schemeClr val="dk1"/>
                </a:solidFill>
                <a:latin typeface="Calibri" panose="020F0502020204030204" pitchFamily="34" charset="0"/>
                <a:cs typeface="Calibri" panose="020F0502020204030204" pitchFamily="34" charset="0"/>
              </a:rPr>
              <a:t>Mentors work with mentees to define goals, reflecting on what they want to achieve, where they see themselves in 6 – 12 months, and obstacles they wish to overcome. Co-create goals to ensure ownership and alignment.</a:t>
            </a:r>
          </a:p>
        </p:txBody>
      </p:sp>
      <p:sp>
        <p:nvSpPr>
          <p:cNvPr id="15" name="Google Shape;285;g36ef86f86b0_2_77">
            <a:extLst>
              <a:ext uri="{FF2B5EF4-FFF2-40B4-BE49-F238E27FC236}">
                <a16:creationId xmlns:a16="http://schemas.microsoft.com/office/drawing/2014/main" id="{2F0419D3-2B05-FC9C-6DBE-E756F21C460E}"/>
              </a:ext>
            </a:extLst>
          </p:cNvPr>
          <p:cNvSpPr txBox="1">
            <a:spLocks/>
          </p:cNvSpPr>
          <p:nvPr/>
        </p:nvSpPr>
        <p:spPr>
          <a:xfrm>
            <a:off x="4979574" y="3565568"/>
            <a:ext cx="5873700" cy="1054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en-US" sz="1400" b="1" dirty="0">
                <a:solidFill>
                  <a:schemeClr val="dk1"/>
                </a:solidFill>
                <a:latin typeface="Calibri" panose="020F0502020204030204" pitchFamily="34" charset="0"/>
                <a:cs typeface="Calibri" panose="020F0502020204030204" pitchFamily="34" charset="0"/>
              </a:rPr>
              <a:t>Tools &amp; Frameworks</a:t>
            </a:r>
          </a:p>
          <a:p>
            <a:pPr marL="0" indent="0">
              <a:lnSpc>
                <a:spcPct val="115000"/>
              </a:lnSpc>
              <a:spcBef>
                <a:spcPts val="300"/>
              </a:spcBef>
            </a:pPr>
            <a:r>
              <a:rPr lang="en-US" sz="1400" dirty="0">
                <a:solidFill>
                  <a:schemeClr val="dk1"/>
                </a:solidFill>
                <a:latin typeface="Calibri" panose="020F0502020204030204" pitchFamily="34" charset="0"/>
                <a:cs typeface="Calibri" panose="020F0502020204030204" pitchFamily="34" charset="0"/>
              </a:rPr>
              <a:t>Use structured tools such as </a:t>
            </a:r>
            <a:r>
              <a:rPr lang="en-US" sz="1400" dirty="0">
                <a:solidFill>
                  <a:schemeClr val="dk1"/>
                </a:solidFill>
                <a:latin typeface="Calibri" panose="020F0502020204030204" pitchFamily="34" charset="0"/>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SMART goals</a:t>
            </a:r>
            <a:r>
              <a:rPr lang="en-US" sz="1400" dirty="0">
                <a:solidFill>
                  <a:schemeClr val="dk1"/>
                </a:solidFill>
                <a:latin typeface="Calibri" panose="020F0502020204030204" pitchFamily="34" charset="0"/>
                <a:cs typeface="Calibri" panose="020F0502020204030204" pitchFamily="34" charset="0"/>
              </a:rPr>
              <a:t> (slide 15) or a personalized development plan to clarify objectives and focus on actionable steps.</a:t>
            </a:r>
          </a:p>
        </p:txBody>
      </p:sp>
      <p:sp>
        <p:nvSpPr>
          <p:cNvPr id="16" name="Google Shape;285;g36ef86f86b0_2_77">
            <a:extLst>
              <a:ext uri="{FF2B5EF4-FFF2-40B4-BE49-F238E27FC236}">
                <a16:creationId xmlns:a16="http://schemas.microsoft.com/office/drawing/2014/main" id="{9DB7AE5A-9EE1-B7B2-0AFE-F1E86951DC93}"/>
              </a:ext>
            </a:extLst>
          </p:cNvPr>
          <p:cNvSpPr txBox="1">
            <a:spLocks/>
          </p:cNvSpPr>
          <p:nvPr/>
        </p:nvSpPr>
        <p:spPr>
          <a:xfrm>
            <a:off x="72888" y="74886"/>
            <a:ext cx="4319848" cy="35625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n-US" sz="1400" b="1" dirty="0">
                <a:solidFill>
                  <a:schemeClr val="dk1"/>
                </a:solidFill>
                <a:latin typeface="Calibri" panose="020F0502020204030204" pitchFamily="34" charset="0"/>
                <a:cs typeface="Calibri" panose="020F0502020204030204" pitchFamily="34" charset="0"/>
              </a:rPr>
              <a:t>When collaborating on goals, ask questions like</a:t>
            </a:r>
          </a:p>
        </p:txBody>
      </p:sp>
      <p:pic>
        <p:nvPicPr>
          <p:cNvPr id="18" name="Graphic 17" descr="Speech outline">
            <a:extLst>
              <a:ext uri="{FF2B5EF4-FFF2-40B4-BE49-F238E27FC236}">
                <a16:creationId xmlns:a16="http://schemas.microsoft.com/office/drawing/2014/main" id="{F517034F-0664-AB60-7CB7-F669C2499D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0963" y="151970"/>
            <a:ext cx="5099188" cy="1937397"/>
          </a:xfrm>
          <a:prstGeom prst="rect">
            <a:avLst/>
          </a:prstGeom>
        </p:spPr>
      </p:pic>
      <p:sp>
        <p:nvSpPr>
          <p:cNvPr id="19" name="Google Shape;285;g36ef86f86b0_2_77">
            <a:extLst>
              <a:ext uri="{FF2B5EF4-FFF2-40B4-BE49-F238E27FC236}">
                <a16:creationId xmlns:a16="http://schemas.microsoft.com/office/drawing/2014/main" id="{6CB1FFFF-C816-3148-ED61-D17FC5BA7A11}"/>
              </a:ext>
            </a:extLst>
          </p:cNvPr>
          <p:cNvSpPr txBox="1">
            <a:spLocks/>
          </p:cNvSpPr>
          <p:nvPr/>
        </p:nvSpPr>
        <p:spPr>
          <a:xfrm>
            <a:off x="538138" y="539273"/>
            <a:ext cx="3854598" cy="55670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en-US" sz="1200" b="1" i="1" dirty="0">
                <a:solidFill>
                  <a:schemeClr val="tx1"/>
                </a:solidFill>
              </a:rPr>
              <a:t>“</a:t>
            </a:r>
            <a:r>
              <a:rPr lang="en-US" sz="1200" b="1" i="1" dirty="0">
                <a:solidFill>
                  <a:schemeClr val="tx1"/>
                </a:solidFill>
                <a:latin typeface="Calibri" panose="020F0502020204030204" pitchFamily="34" charset="0"/>
                <a:cs typeface="Calibri" panose="020F0502020204030204" pitchFamily="34" charset="0"/>
              </a:rPr>
              <a:t>What do you want to learn or improve?” </a:t>
            </a:r>
          </a:p>
          <a:p>
            <a:pPr marL="0" indent="0">
              <a:lnSpc>
                <a:spcPct val="115000"/>
              </a:lnSpc>
              <a:spcBef>
                <a:spcPts val="300"/>
              </a:spcBef>
            </a:pPr>
            <a:r>
              <a:rPr lang="en-US" sz="1200" b="1" i="1" dirty="0">
                <a:solidFill>
                  <a:schemeClr val="tx1"/>
                </a:solidFill>
                <a:latin typeface="Calibri" panose="020F0502020204030204" pitchFamily="34" charset="0"/>
                <a:cs typeface="Calibri" panose="020F0502020204030204" pitchFamily="34" charset="0"/>
              </a:rPr>
              <a:t>“What challenges do you want to address?” </a:t>
            </a:r>
          </a:p>
          <a:p>
            <a:pPr marL="0" indent="0">
              <a:lnSpc>
                <a:spcPct val="114999"/>
              </a:lnSpc>
              <a:spcBef>
                <a:spcPts val="300"/>
              </a:spcBef>
            </a:pPr>
            <a:r>
              <a:rPr lang="en-US" sz="1200" b="1" i="1" dirty="0">
                <a:solidFill>
                  <a:schemeClr val="tx1"/>
                </a:solidFill>
                <a:latin typeface="Calibri" panose="020F0502020204030204" pitchFamily="34" charset="0"/>
                <a:cs typeface="Calibri" panose="020F0502020204030204" pitchFamily="34" charset="0"/>
              </a:rPr>
              <a:t>"Where do you see yourself in 6 months?"</a:t>
            </a:r>
          </a:p>
        </p:txBody>
      </p:sp>
    </p:spTree>
    <p:extLst>
      <p:ext uri="{BB962C8B-B14F-4D97-AF65-F5344CB8AC3E}">
        <p14:creationId xmlns:p14="http://schemas.microsoft.com/office/powerpoint/2010/main" val="1123214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36ef86f86b0_2_12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Maintaining integrity in mentoring relationships</a:t>
            </a:r>
            <a:endParaRPr dirty="0">
              <a:latin typeface="Calibri" panose="020F0502020204030204" pitchFamily="34" charset="0"/>
              <a:cs typeface="Calibri" panose="020F0502020204030204" pitchFamily="34" charset="0"/>
            </a:endParaRPr>
          </a:p>
        </p:txBody>
      </p:sp>
      <p:sp>
        <p:nvSpPr>
          <p:cNvPr id="292" name="Google Shape;292;g36ef86f86b0_2_120"/>
          <p:cNvSpPr txBox="1"/>
          <p:nvPr/>
        </p:nvSpPr>
        <p:spPr>
          <a:xfrm>
            <a:off x="954475" y="1006009"/>
            <a:ext cx="10876500" cy="831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pt-PT" sz="1800" b="1" dirty="0">
                <a:solidFill>
                  <a:srgbClr val="3A3838"/>
                </a:solidFill>
                <a:latin typeface="Calibri" panose="020F0502020204030204" pitchFamily="34" charset="0"/>
                <a:cs typeface="Calibri" panose="020F0502020204030204" pitchFamily="34" charset="0"/>
              </a:rPr>
              <a:t>Protect Confidentiality &amp; Build Trust</a:t>
            </a:r>
            <a:endParaRPr sz="1800" b="1" dirty="0">
              <a:solidFill>
                <a:srgbClr val="3A3838"/>
              </a:solidFill>
              <a:latin typeface="Calibri" panose="020F0502020204030204" pitchFamily="34" charset="0"/>
              <a:cs typeface="Calibri" panose="020F0502020204030204" pitchFamily="34" charset="0"/>
            </a:endParaRPr>
          </a:p>
          <a:p>
            <a:pPr marL="0" lvl="0" indent="0" algn="l" rtl="0">
              <a:spcBef>
                <a:spcPts val="0"/>
              </a:spcBef>
              <a:spcAft>
                <a:spcPts val="0"/>
              </a:spcAft>
              <a:buSzPts val="1100"/>
              <a:buNone/>
            </a:pPr>
            <a:r>
              <a:rPr lang="pt-PT" i="1" dirty="0">
                <a:solidFill>
                  <a:srgbClr val="3A3838"/>
                </a:solidFill>
                <a:latin typeface="Calibri" panose="020F0502020204030204" pitchFamily="34" charset="0"/>
                <a:cs typeface="Calibri" panose="020F0502020204030204" pitchFamily="34" charset="0"/>
              </a:rPr>
              <a:t>Mentors must safeguard private information shared by mentees and create a safe space for open dialogue, disclosing only when legally or ethically required</a:t>
            </a:r>
            <a:r>
              <a:rPr lang="pt-PT" sz="1600" i="1" dirty="0">
                <a:solidFill>
                  <a:srgbClr val="3A3838"/>
                </a:solidFill>
                <a:latin typeface="Calibri" panose="020F0502020204030204" pitchFamily="34" charset="0"/>
                <a:cs typeface="Calibri" panose="020F0502020204030204" pitchFamily="34" charset="0"/>
              </a:rPr>
              <a:t>.</a:t>
            </a:r>
            <a:endParaRPr sz="1600" i="1" dirty="0">
              <a:solidFill>
                <a:srgbClr val="3A3838"/>
              </a:solidFill>
              <a:latin typeface="Calibri" panose="020F0502020204030204" pitchFamily="34" charset="0"/>
              <a:cs typeface="Calibri" panose="020F0502020204030204" pitchFamily="34" charset="0"/>
            </a:endParaRPr>
          </a:p>
        </p:txBody>
      </p:sp>
      <p:sp>
        <p:nvSpPr>
          <p:cNvPr id="293" name="Google Shape;293;g36ef86f86b0_2_120"/>
          <p:cNvSpPr txBox="1"/>
          <p:nvPr/>
        </p:nvSpPr>
        <p:spPr>
          <a:xfrm>
            <a:off x="954475" y="1968982"/>
            <a:ext cx="10876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Define Roles &amp; Set Clear Expectations</a:t>
            </a:r>
          </a:p>
          <a:p>
            <a:pPr marL="0" marR="0" lvl="0" indent="0" algn="l" rtl="0">
              <a:lnSpc>
                <a:spcPct val="100000"/>
              </a:lnSpc>
              <a:spcBef>
                <a:spcPts val="0"/>
              </a:spcBef>
              <a:spcAft>
                <a:spcPts val="0"/>
              </a:spcAft>
              <a:buNone/>
            </a:pPr>
            <a:r>
              <a:rPr lang="pt-PT" i="1" dirty="0">
                <a:solidFill>
                  <a:srgbClr val="3A3838"/>
                </a:solidFill>
                <a:latin typeface="Calibri" panose="020F0502020204030204" pitchFamily="34" charset="0"/>
                <a:cs typeface="Calibri" panose="020F0502020204030204" pitchFamily="34" charset="0"/>
              </a:rPr>
              <a:t>Clarify the purpose, scope, and limits of the mentoring relationship early on to avoid confusion and ensure mutual understanding. </a:t>
            </a:r>
            <a:endParaRPr i="1" dirty="0">
              <a:solidFill>
                <a:srgbClr val="3A3838"/>
              </a:solidFill>
              <a:latin typeface="Calibri" panose="020F0502020204030204" pitchFamily="34" charset="0"/>
              <a:cs typeface="Calibri" panose="020F0502020204030204" pitchFamily="34" charset="0"/>
            </a:endParaRPr>
          </a:p>
        </p:txBody>
      </p:sp>
      <p:sp>
        <p:nvSpPr>
          <p:cNvPr id="294" name="Google Shape;294;g36ef86f86b0_2_120"/>
          <p:cNvSpPr txBox="1"/>
          <p:nvPr/>
        </p:nvSpPr>
        <p:spPr>
          <a:xfrm>
            <a:off x="954475" y="2879959"/>
            <a:ext cx="108765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Maintain Healthy Boundaries &amp; Avoid Dependency</a:t>
            </a:r>
          </a:p>
          <a:p>
            <a:pPr marL="0" marR="0" lvl="0" indent="0" algn="l" rtl="0">
              <a:lnSpc>
                <a:spcPct val="100000"/>
              </a:lnSpc>
              <a:spcBef>
                <a:spcPts val="0"/>
              </a:spcBef>
              <a:spcAft>
                <a:spcPts val="0"/>
              </a:spcAft>
              <a:buNone/>
            </a:pPr>
            <a:r>
              <a:rPr lang="pt-PT" i="1" dirty="0">
                <a:solidFill>
                  <a:srgbClr val="3A3838"/>
                </a:solidFill>
                <a:latin typeface="Calibri" panose="020F0502020204030204" pitchFamily="34" charset="0"/>
                <a:cs typeface="Calibri" panose="020F0502020204030204" pitchFamily="34" charset="0"/>
              </a:rPr>
              <a:t>Establish limits around time, emotional involvement, and decision-making to support the mentee’s independence and prevent over-reliance.</a:t>
            </a:r>
            <a:endParaRPr i="1" dirty="0">
              <a:solidFill>
                <a:srgbClr val="3A3838"/>
              </a:solidFill>
              <a:latin typeface="Calibri" panose="020F0502020204030204" pitchFamily="34" charset="0"/>
              <a:cs typeface="Calibri" panose="020F0502020204030204" pitchFamily="34" charset="0"/>
            </a:endParaRPr>
          </a:p>
        </p:txBody>
      </p:sp>
      <p:sp>
        <p:nvSpPr>
          <p:cNvPr id="295" name="Google Shape;295;g36ef86f86b0_2_120"/>
          <p:cNvSpPr txBox="1"/>
          <p:nvPr/>
        </p:nvSpPr>
        <p:spPr>
          <a:xfrm>
            <a:off x="954475" y="3790671"/>
            <a:ext cx="108765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Respect Differences &amp; Practice Inclusion</a:t>
            </a:r>
          </a:p>
          <a:p>
            <a:pPr marL="0" marR="0" lvl="0" indent="0" algn="l" rtl="0">
              <a:lnSpc>
                <a:spcPct val="100000"/>
              </a:lnSpc>
              <a:spcBef>
                <a:spcPts val="0"/>
              </a:spcBef>
              <a:spcAft>
                <a:spcPts val="0"/>
              </a:spcAft>
              <a:buNone/>
            </a:pPr>
            <a:r>
              <a:rPr lang="pt-PT" i="1" dirty="0">
                <a:solidFill>
                  <a:srgbClr val="3A3838"/>
                </a:solidFill>
                <a:latin typeface="Calibri" panose="020F0502020204030204" pitchFamily="34" charset="0"/>
                <a:cs typeface="Calibri" panose="020F0502020204030204" pitchFamily="34" charset="0"/>
              </a:rPr>
              <a:t>Mentors should be culturally sensitive, open-minded, and avoid imposing personal values, ensuring the relationship is respectful and inclusive. </a:t>
            </a:r>
            <a:endParaRPr i="1" dirty="0">
              <a:solidFill>
                <a:srgbClr val="3A3838"/>
              </a:solidFill>
              <a:latin typeface="Calibri" panose="020F0502020204030204" pitchFamily="34" charset="0"/>
              <a:cs typeface="Calibri" panose="020F0502020204030204" pitchFamily="34" charset="0"/>
            </a:endParaRPr>
          </a:p>
        </p:txBody>
      </p:sp>
      <p:sp>
        <p:nvSpPr>
          <p:cNvPr id="296" name="Google Shape;296;g36ef86f86b0_2_120"/>
          <p:cNvSpPr txBox="1"/>
          <p:nvPr/>
        </p:nvSpPr>
        <p:spPr>
          <a:xfrm>
            <a:off x="954475" y="4701250"/>
            <a:ext cx="108765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Act with Integrity &amp; Transparency</a:t>
            </a:r>
          </a:p>
          <a:p>
            <a:pPr marL="0" marR="0" lvl="0" indent="0" algn="l" rtl="0">
              <a:lnSpc>
                <a:spcPct val="100000"/>
              </a:lnSpc>
              <a:spcBef>
                <a:spcPts val="0"/>
              </a:spcBef>
              <a:spcAft>
                <a:spcPts val="0"/>
              </a:spcAft>
              <a:buNone/>
            </a:pPr>
            <a:r>
              <a:rPr lang="pt-PT" i="1" dirty="0">
                <a:solidFill>
                  <a:srgbClr val="3A3838"/>
                </a:solidFill>
                <a:latin typeface="Calibri" panose="020F0502020204030204" pitchFamily="34" charset="0"/>
                <a:cs typeface="Calibri" panose="020F0502020204030204" pitchFamily="34" charset="0"/>
              </a:rPr>
              <a:t>Be honest about your capabilities, avoid dual roles or conflicts of interest, and model ethical behavior in all interactions.</a:t>
            </a:r>
            <a:r>
              <a:rPr lang="pt-PT" sz="1800" dirty="0">
                <a:solidFill>
                  <a:srgbClr val="3A3838"/>
                </a:solidFill>
                <a:latin typeface="Calibri" panose="020F0502020204030204" pitchFamily="34" charset="0"/>
                <a:cs typeface="Calibri" panose="020F0502020204030204" pitchFamily="34" charset="0"/>
              </a:rPr>
              <a:t> </a:t>
            </a:r>
            <a:endParaRPr sz="1800" dirty="0">
              <a:solidFill>
                <a:srgbClr val="3A3838"/>
              </a:solidFill>
              <a:latin typeface="Calibri" panose="020F0502020204030204" pitchFamily="34" charset="0"/>
              <a:cs typeface="Calibri" panose="020F0502020204030204" pitchFamily="34" charset="0"/>
            </a:endParaRPr>
          </a:p>
        </p:txBody>
      </p:sp>
      <p:sp>
        <p:nvSpPr>
          <p:cNvPr id="297" name="Google Shape;297;g36ef86f86b0_2_120"/>
          <p:cNvSpPr txBox="1"/>
          <p:nvPr/>
        </p:nvSpPr>
        <p:spPr>
          <a:xfrm>
            <a:off x="954475" y="5545921"/>
            <a:ext cx="108765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a:solidFill>
                  <a:srgbClr val="3A3838"/>
                </a:solidFill>
                <a:latin typeface="Calibri" panose="020F0502020204030204" pitchFamily="34" charset="0"/>
                <a:cs typeface="Calibri" panose="020F0502020204030204" pitchFamily="34" charset="0"/>
              </a:rPr>
              <a:t>Know When to Refer or Step Back</a:t>
            </a:r>
          </a:p>
          <a:p>
            <a:pPr marL="0" marR="0" lvl="0" indent="0" algn="l" rtl="0">
              <a:lnSpc>
                <a:spcPct val="100000"/>
              </a:lnSpc>
              <a:spcBef>
                <a:spcPts val="0"/>
              </a:spcBef>
              <a:spcAft>
                <a:spcPts val="0"/>
              </a:spcAft>
              <a:buNone/>
            </a:pPr>
            <a:r>
              <a:rPr lang="pt-PT" i="1" dirty="0">
                <a:solidFill>
                  <a:srgbClr val="3A3838"/>
                </a:solidFill>
                <a:latin typeface="Calibri" panose="020F0502020204030204" pitchFamily="34" charset="0"/>
                <a:cs typeface="Calibri" panose="020F0502020204030204" pitchFamily="34" charset="0"/>
              </a:rPr>
              <a:t>Recognize when a mentee’s needs go beyond your expertise—such as mental health or legal issues—and guide them to appropriate professional support. </a:t>
            </a:r>
            <a:endParaRPr i="1" dirty="0">
              <a:solidFill>
                <a:srgbClr val="3A3838"/>
              </a:solidFill>
              <a:latin typeface="Calibri" panose="020F0502020204030204" pitchFamily="34" charset="0"/>
              <a:cs typeface="Calibri" panose="020F0502020204030204" pitchFamily="34" charset="0"/>
            </a:endParaRPr>
          </a:p>
        </p:txBody>
      </p:sp>
      <p:pic>
        <p:nvPicPr>
          <p:cNvPr id="298" name="Google Shape;298;g36ef86f86b0_2_120"/>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299" name="Google Shape;299;g36ef86f86b0_2_120"/>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300" name="Google Shape;300;g36ef86f86b0_2_120"/>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301" name="Google Shape;301;g36ef86f86b0_2_120"/>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302" name="Google Shape;302;g36ef86f86b0_2_120"/>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303" name="Google Shape;303;g36ef86f86b0_2_120"/>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extLst>
      <p:ext uri="{BB962C8B-B14F-4D97-AF65-F5344CB8AC3E}">
        <p14:creationId xmlns:p14="http://schemas.microsoft.com/office/powerpoint/2010/main" val="849882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
        <p:nvSpPr>
          <p:cNvPr id="248" name="Google Shape;248;p11"/>
          <p:cNvSpPr txBox="1">
            <a:spLocks noGrp="1"/>
          </p:cNvSpPr>
          <p:nvPr>
            <p:ph type="body" idx="2"/>
          </p:nvPr>
        </p:nvSpPr>
        <p:spPr>
          <a:xfrm>
            <a:off x="362081" y="1020459"/>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 WHEN, </a:t>
            </a:r>
            <a:r>
              <a:rPr lang="en-US" i="1" dirty="0">
                <a:latin typeface="Calibri" panose="020F0502020204030204" pitchFamily="34" charset="0"/>
                <a:cs typeface="Calibri" panose="020F0502020204030204" pitchFamily="34" charset="0"/>
              </a:rPr>
              <a:t>Be My Help Handbook</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3"/>
              </a:rPr>
              <a:t>https://when.org.gr/wp-content/uploads/2025/01/ENG_Be-My-Help-Handbook.pdf</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[2] WHEN Mentoring Platform, “FAQ for Mentors,” [Online]. Available: </a:t>
            </a:r>
            <a:r>
              <a:rPr lang="en-US" dirty="0">
                <a:latin typeface="Calibri" panose="020F0502020204030204" pitchFamily="34" charset="0"/>
                <a:cs typeface="Calibri" panose="020F0502020204030204" pitchFamily="34" charset="0"/>
                <a:hlinkClick r:id="rId4"/>
              </a:rPr>
              <a:t>https://mentoring.when.org.gr/faq/for-mentors</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[3] WHEN Mentoring Platform, “FAQ for Mentees,” [Online]. Available: </a:t>
            </a:r>
            <a:r>
              <a:rPr lang="en-US" dirty="0">
                <a:latin typeface="Calibri" panose="020F0502020204030204" pitchFamily="34" charset="0"/>
                <a:cs typeface="Calibri" panose="020F0502020204030204" pitchFamily="34" charset="0"/>
                <a:hlinkClick r:id="rId5"/>
              </a:rPr>
              <a:t>https://mentoring.when.org.gr/faq/for-mentees</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[4] WHEN Mentoring Platform, “Mentoring in General – FAQ,” [Online]. Available: </a:t>
            </a:r>
            <a:r>
              <a:rPr lang="en-US" dirty="0">
                <a:latin typeface="Calibri" panose="020F0502020204030204" pitchFamily="34" charset="0"/>
                <a:cs typeface="Calibri" panose="020F0502020204030204" pitchFamily="34" charset="0"/>
                <a:hlinkClick r:id="rId6"/>
              </a:rPr>
              <a:t>https://mentoring.when.org.gr/faq/mentoring-in-general</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[5] University of Cambridge, </a:t>
            </a:r>
            <a:r>
              <a:rPr lang="en-US" i="1" dirty="0">
                <a:latin typeface="Calibri" panose="020F0502020204030204" pitchFamily="34" charset="0"/>
                <a:cs typeface="Calibri" panose="020F0502020204030204" pitchFamily="34" charset="0"/>
              </a:rPr>
              <a:t>Mentoring Guide 2020 (v3)</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7"/>
              </a:rPr>
              <a:t>https://www.ppd.admin.cam.ac.uk/files/mentoring_guide_2020_v3.pdf</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[6] Guider, “Types of Mentoring,” Guider Blog. [Online]. Available: </a:t>
            </a:r>
            <a:r>
              <a:rPr lang="en-US" dirty="0">
                <a:latin typeface="Calibri" panose="020F0502020204030204" pitchFamily="34" charset="0"/>
                <a:cs typeface="Calibri" panose="020F0502020204030204" pitchFamily="34" charset="0"/>
                <a:hlinkClick r:id="rId8"/>
              </a:rPr>
              <a:t>https://guider-ai.com/blog/types-of-mentoring/</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[7] Together Platform, </a:t>
            </a:r>
            <a:r>
              <a:rPr lang="en-US" i="1" dirty="0">
                <a:latin typeface="Calibri" panose="020F0502020204030204" pitchFamily="34" charset="0"/>
                <a:cs typeface="Calibri" panose="020F0502020204030204" pitchFamily="34" charset="0"/>
              </a:rPr>
              <a:t>Mentor Handbook</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9"/>
              </a:rPr>
              <a:t>https://www.togetherplatform.com/handbook/mentor</a:t>
            </a:r>
            <a:endParaRPr lang="en-US" dirty="0">
              <a:latin typeface="Calibri" panose="020F0502020204030204" pitchFamily="34" charset="0"/>
              <a:cs typeface="Calibri" panose="020F0502020204030204" pitchFamily="34" charset="0"/>
            </a:endParaRPr>
          </a:p>
          <a:p>
            <a:pPr marL="342900" indent="-342900">
              <a:spcBef>
                <a:spcPts val="0"/>
              </a:spcBef>
              <a:buChar char="•"/>
            </a:pPr>
            <a:endParaRPr lang="en-US" dirty="0"/>
          </a:p>
          <a:p>
            <a:pPr marL="342900" indent="-342900">
              <a:spcBef>
                <a:spcPts val="0"/>
              </a:spcBef>
              <a:buChar cha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2D7D2E90-8D85-6BE1-8A2F-BA2C439191E6}"/>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45C781B6-4E52-61F3-AAB7-EBA0A54A10E9}"/>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[8] Stockton, </a:t>
            </a:r>
            <a:r>
              <a:rPr lang="en-US" i="1" dirty="0">
                <a:solidFill>
                  <a:srgbClr val="000000"/>
                </a:solidFill>
                <a:latin typeface="Calibri" panose="020F0502020204030204" pitchFamily="34" charset="0"/>
                <a:cs typeface="Calibri" panose="020F0502020204030204" pitchFamily="34" charset="0"/>
              </a:rPr>
              <a:t>SOLER</a:t>
            </a:r>
            <a:r>
              <a:rPr lang="en-US" sz="2000" b="0" i="1" u="none" strike="noStrike" dirty="0">
                <a:solidFill>
                  <a:srgbClr val="000000"/>
                </a:solidFill>
                <a:effectLst/>
                <a:latin typeface="Calibri" panose="020F0502020204030204" pitchFamily="34" charset="0"/>
                <a:cs typeface="Calibri" panose="020F0502020204030204" pitchFamily="34" charset="0"/>
              </a:rPr>
              <a:t> Model (Egan</a:t>
            </a:r>
            <a:r>
              <a:rPr lang="en-US" i="1" dirty="0">
                <a:solidFill>
                  <a:srgbClr val="000000"/>
                </a:solidFill>
                <a:latin typeface="Calibri" panose="020F0502020204030204" pitchFamily="34" charset="0"/>
                <a:cs typeface="Calibri" panose="020F0502020204030204" pitchFamily="34" charset="0"/>
              </a:rPr>
              <a:t>)</a:t>
            </a:r>
            <a:r>
              <a:rPr lang="en-US" dirty="0">
                <a:solidFill>
                  <a:srgbClr val="000000"/>
                </a:solidFill>
                <a:latin typeface="Calibri" panose="020F0502020204030204" pitchFamily="34" charset="0"/>
                <a:cs typeface="Calibri" panose="020F0502020204030204" pitchFamily="34" charset="0"/>
              </a:rPr>
              <a:t>. [Online].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3"/>
              </a:rPr>
              <a:t>https://www.stockton.ac.uk/media/3545/the-soler-model-script.pdf</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[9] The Colin James Method, "What is R</a:t>
            </a:r>
            <a:r>
              <a:rPr lang="en-US" dirty="0">
                <a:solidFill>
                  <a:srgbClr val="000000"/>
                </a:solidFill>
                <a:latin typeface="Calibri" panose="020F0502020204030204" pitchFamily="34" charset="0"/>
                <a:cs typeface="Calibri" panose="020F0502020204030204" pitchFamily="34" charset="0"/>
              </a:rPr>
              <a:t>eflective</a:t>
            </a:r>
            <a:r>
              <a:rPr lang="en-US" sz="2000" b="0" i="0" u="none" strike="noStrike" dirty="0">
                <a:solidFill>
                  <a:srgbClr val="000000"/>
                </a:solidFill>
                <a:effectLst/>
                <a:latin typeface="Calibri" panose="020F0502020204030204" pitchFamily="34" charset="0"/>
                <a:cs typeface="Calibri" panose="020F0502020204030204" pitchFamily="34" charset="0"/>
              </a:rPr>
              <a:t> Listening</a:t>
            </a:r>
            <a:r>
              <a:rPr lang="en-US" dirty="0">
                <a:solidFill>
                  <a:srgbClr val="000000"/>
                </a:solidFill>
                <a:latin typeface="Calibri" panose="020F0502020204030204" pitchFamily="34" charset="0"/>
                <a:cs typeface="Calibri" panose="020F0502020204030204" pitchFamily="34" charset="0"/>
              </a:rPr>
              <a:t>? A definitive Guide," [Online].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4"/>
              </a:rPr>
              <a:t>https://colinjamesmethod.com/what-is-reflective-listening/</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[10] </a:t>
            </a:r>
            <a:r>
              <a:rPr lang="en-US" dirty="0" err="1">
                <a:latin typeface="Calibri" panose="020F0502020204030204" pitchFamily="34" charset="0"/>
                <a:cs typeface="Calibri" panose="020F0502020204030204" pitchFamily="34" charset="0"/>
              </a:rPr>
              <a:t>Untools</a:t>
            </a:r>
            <a:r>
              <a:rPr lang="en-US" dirty="0">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rPr>
              <a:t>Ladder of Inference,"</a:t>
            </a:r>
            <a:r>
              <a:rPr lang="en-US" dirty="0">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rPr>
              <a:t>[Online].</a:t>
            </a:r>
            <a:r>
              <a:rPr lang="en-US" dirty="0">
                <a:latin typeface="Calibri" panose="020F0502020204030204" pitchFamily="34" charset="0"/>
                <a:cs typeface="Calibri" panose="020F0502020204030204" pitchFamily="34" charset="0"/>
              </a:rPr>
              <a:t>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5"/>
              </a:rPr>
              <a:t>https://untools.co/ladder-of-inference/</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[11] Mindtools, "The GROW Model of Coaching and Mentoring,"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6"/>
              </a:rPr>
              <a:t>https://www.mindtools.com/an0fzpz/the-grow-model-of-coaching-and-mentoring</a:t>
            </a:r>
          </a:p>
          <a:p>
            <a:pPr marL="228600" indent="0"/>
            <a:r>
              <a:rPr lang="en-US" dirty="0">
                <a:latin typeface="Calibri" panose="020F0502020204030204" pitchFamily="34" charset="0"/>
                <a:cs typeface="Calibri" panose="020F0502020204030204" pitchFamily="34" charset="0"/>
              </a:rPr>
              <a:t>[12] </a:t>
            </a:r>
            <a:r>
              <a:rPr lang="en-US" dirty="0" err="1">
                <a:latin typeface="Calibri" panose="020F0502020204030204" pitchFamily="34" charset="0"/>
                <a:cs typeface="Calibri" panose="020F0502020204030204" pitchFamily="34" charset="0"/>
              </a:rPr>
              <a:t>PositivePsychology</a:t>
            </a:r>
            <a:r>
              <a:rPr lang="en-US" dirty="0">
                <a:latin typeface="Calibri" panose="020F0502020204030204" pitchFamily="34" charset="0"/>
                <a:cs typeface="Calibri" panose="020F0502020204030204" pitchFamily="34" charset="0"/>
              </a:rPr>
              <a:t>, "What is Appreciative Inquiry?,"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7"/>
              </a:rPr>
              <a:t>https://positivepsychology.com/appreciative-inquiry</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solidFill>
                  <a:srgbClr val="00000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[13] </a:t>
            </a:r>
            <a:r>
              <a:rPr lang="en-US" dirty="0" err="1">
                <a:latin typeface="Calibri" panose="020F0502020204030204" pitchFamily="34" charset="0"/>
                <a:cs typeface="Calibri" panose="020F0502020204030204" pitchFamily="34" charset="0"/>
              </a:rPr>
              <a:t>Mentorink</a:t>
            </a:r>
            <a:r>
              <a:rPr lang="en-US" dirty="0">
                <a:latin typeface="Calibri" panose="020F0502020204030204" pitchFamily="34" charset="0"/>
                <a:cs typeface="Calibri" panose="020F0502020204030204" pitchFamily="34" charset="0"/>
              </a:rPr>
              <a:t>, "Gallup Clifton Strengths,"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8"/>
              </a:rPr>
              <a:t>https://www.mentorink.com/blog/gallup-clifton-strengths-strengthsfinder-a-complete-guide/#:~:text=Improved%20Career%20and%20Personal%20Development%20By%20aligning</a:t>
            </a:r>
            <a:r>
              <a:rPr lang="en-US" sz="2000" i="0" u="none" strike="noStrike" dirty="0">
                <a:solidFill>
                  <a:srgbClr val="000000"/>
                </a:solidFill>
                <a:effectLst/>
                <a:latin typeface="Calibri" panose="020F0502020204030204" pitchFamily="34" charset="0"/>
                <a:cs typeface="Calibri" panose="020F0502020204030204" pitchFamily="34" charset="0"/>
                <a:hlinkClick r:id="rId8"/>
              </a:rPr>
              <a:t>,</a:t>
            </a:r>
            <a:r>
              <a:rPr lang="en-US" dirty="0">
                <a:solidFill>
                  <a:srgbClr val="000000"/>
                </a:solidFill>
                <a:latin typeface="Calibri" panose="020F0502020204030204" pitchFamily="34" charset="0"/>
                <a:cs typeface="Calibri" panose="020F0502020204030204" pitchFamily="34" charset="0"/>
                <a:hlinkClick r:id="rId8"/>
              </a:rPr>
              <a:t>more%20effective%20for%20long%2Dterm%20growth%20and%20happiness</a:t>
            </a:r>
            <a:r>
              <a:rPr lang="en-US" dirty="0">
                <a:solidFill>
                  <a:srgbClr val="000000"/>
                </a:solidFill>
                <a:latin typeface="Calibri" panose="020F0502020204030204" pitchFamily="34" charset="0"/>
                <a:cs typeface="Calibri" panose="020F0502020204030204" pitchFamily="34" charset="0"/>
              </a:rPr>
              <a:t>.</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endParaRPr lang="en-US" dirty="0">
              <a:solidFill>
                <a:srgbClr val="000000"/>
              </a:solidFill>
            </a:endParaRPr>
          </a:p>
          <a:p>
            <a:endParaRPr lang="en-SE" dirty="0"/>
          </a:p>
        </p:txBody>
      </p:sp>
      <p:sp>
        <p:nvSpPr>
          <p:cNvPr id="3" name="Text Placeholder 2">
            <a:extLst>
              <a:ext uri="{FF2B5EF4-FFF2-40B4-BE49-F238E27FC236}">
                <a16:creationId xmlns:a16="http://schemas.microsoft.com/office/drawing/2014/main" id="{64792112-CECC-76D4-0CA4-3332E5529CB7}"/>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References</a:t>
            </a:r>
          </a:p>
        </p:txBody>
      </p:sp>
    </p:spTree>
    <p:extLst>
      <p:ext uri="{BB962C8B-B14F-4D97-AF65-F5344CB8AC3E}">
        <p14:creationId xmlns:p14="http://schemas.microsoft.com/office/powerpoint/2010/main" val="187556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137596D-B6B5-2E5E-785A-1DA86BAB656B}"/>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612FE29A-D5C1-FE5E-8734-1C40664FA918}"/>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[14] Indeed, "How to use the STAR interview method," </a:t>
            </a:r>
            <a:r>
              <a:rPr lang="en-US" dirty="0">
                <a:solidFill>
                  <a:srgbClr val="000000"/>
                </a:solidFill>
                <a:latin typeface="Calibri" panose="020F0502020204030204" pitchFamily="34" charset="0"/>
                <a:cs typeface="Calibri" panose="020F0502020204030204" pitchFamily="34" charset="0"/>
              </a:rPr>
              <a:t>[Online]. Available: </a:t>
            </a:r>
            <a:r>
              <a:rPr lang="en-US" dirty="0">
                <a:latin typeface="Calibri" panose="020F0502020204030204" pitchFamily="34" charset="0"/>
                <a:cs typeface="Calibri" panose="020F0502020204030204" pitchFamily="34" charset="0"/>
                <a:hlinkClick r:id="rId3"/>
              </a:rPr>
              <a:t>https://ca.indeed.com/career-advice/interviewing/star-interview-method</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[15] Medium, "3 Storytelling Frameworks,"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4"/>
              </a:rPr>
              <a:t>https://writingcooperative.com/3-storytelling-frameworks-i-am-using-to-transform-my-content-writing-8433c83ce87e</a:t>
            </a:r>
            <a:endParaRPr lang="en-US" dirty="0">
              <a:solidFill>
                <a:srgbClr val="000000"/>
              </a:solidFill>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[16] Nordic Coach and NLP Academy, "The Power of </a:t>
            </a:r>
            <a:r>
              <a:rPr lang="en-US" dirty="0" err="1">
                <a:latin typeface="Calibri" panose="020F0502020204030204" pitchFamily="34" charset="0"/>
                <a:cs typeface="Calibri" panose="020F0502020204030204" pitchFamily="34" charset="0"/>
              </a:rPr>
              <a:t>Methaphors</a:t>
            </a:r>
            <a:r>
              <a:rPr lang="en-US" dirty="0">
                <a:latin typeface="Calibri" panose="020F0502020204030204" pitchFamily="34" charset="0"/>
                <a:cs typeface="Calibri" panose="020F0502020204030204" pitchFamily="34" charset="0"/>
              </a:rPr>
              <a:t> in Coaching,"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5"/>
              </a:rPr>
              <a:t>https://nordicnlp.com/2025/02/27/the-power-of-metaphors-in-coaching/</a:t>
            </a:r>
            <a:endParaRPr lang="en-US" b="0" i="0" u="none" strike="noStrike" dirty="0">
              <a:solidFill>
                <a:srgbClr val="000000"/>
              </a:solidFill>
              <a:effectLst/>
              <a:latin typeface="Calibri" panose="020F0502020204030204" pitchFamily="34" charset="0"/>
              <a:cs typeface="Calibri" panose="020F0502020204030204" pitchFamily="34" charset="0"/>
              <a:hlinkClick r:id="rId5"/>
            </a:endParaRPr>
          </a:p>
          <a:p>
            <a:pPr marL="228600" indent="0"/>
            <a:r>
              <a:rPr lang="en-US" dirty="0">
                <a:latin typeface="Calibri" panose="020F0502020204030204" pitchFamily="34" charset="0"/>
                <a:cs typeface="Calibri" panose="020F0502020204030204" pitchFamily="34" charset="0"/>
              </a:rPr>
              <a:t>[17] Center for Creative Leadership, "Use Situation-</a:t>
            </a:r>
            <a:r>
              <a:rPr lang="en-US" dirty="0" err="1">
                <a:latin typeface="Calibri" panose="020F0502020204030204" pitchFamily="34" charset="0"/>
                <a:cs typeface="Calibri" panose="020F0502020204030204" pitchFamily="34" charset="0"/>
              </a:rPr>
              <a:t>Behaviour</a:t>
            </a:r>
            <a:r>
              <a:rPr lang="en-US" dirty="0">
                <a:latin typeface="Calibri" panose="020F0502020204030204" pitchFamily="34" charset="0"/>
                <a:cs typeface="Calibri" panose="020F0502020204030204" pitchFamily="34" charset="0"/>
              </a:rPr>
              <a:t>-Impact (SBI)™ to understand intent,"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6"/>
              </a:rPr>
              <a:t>https://www.ccl.org/articles/leading-effectively-articles/closing-the-gap-between-intent-vs-impact-sbii/</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[18] </a:t>
            </a:r>
            <a:r>
              <a:rPr lang="en-US" dirty="0">
                <a:solidFill>
                  <a:srgbClr val="000000"/>
                </a:solidFill>
                <a:latin typeface="Calibri" panose="020F0502020204030204" pitchFamily="34" charset="0"/>
                <a:cs typeface="Calibri" panose="020F0502020204030204" pitchFamily="34" charset="0"/>
              </a:rPr>
              <a:t>Marshall Goldsmith</a:t>
            </a:r>
            <a:r>
              <a:rPr lang="en-US" dirty="0">
                <a:latin typeface="Calibri" panose="020F0502020204030204" pitchFamily="34" charset="0"/>
                <a:cs typeface="Calibri" panose="020F0502020204030204" pitchFamily="34" charset="0"/>
              </a:rPr>
              <a:t>, "Feedforward | No1 Approach To Seeking Ideas For Improvement,"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7"/>
              </a:rPr>
              <a:t>https://www.nlp-techniques.org/what-is-nlp/nlp-planning/nlp-feedforward/</a:t>
            </a:r>
            <a:endParaRPr lang="en-US" dirty="0">
              <a:solidFill>
                <a:srgbClr val="000000"/>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DCEEBACA-AA77-5536-DCCC-E4DB696F0BFF}"/>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References</a:t>
            </a:r>
          </a:p>
        </p:txBody>
      </p:sp>
    </p:spTree>
    <p:extLst>
      <p:ext uri="{BB962C8B-B14F-4D97-AF65-F5344CB8AC3E}">
        <p14:creationId xmlns:p14="http://schemas.microsoft.com/office/powerpoint/2010/main" val="2706991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5E78E016-BB85-914F-BFE9-957B47C26A05}"/>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D5C9F1E8-E5F2-3ED3-7AA3-D484E6F0C0F6}"/>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[19] Bramlett Partners, "Radical Candor (Care Personally + Challenge Directly),"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3"/>
              </a:rPr>
              <a:t>https://bramlettpartners.com/blog/radical-candor-care-personally-challenge-directly</a:t>
            </a:r>
            <a:endParaRPr lang="en-US" dirty="0">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[20] TSW Training, "Daniel Goleman’s Emotional Intelligence in Leadership,"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4"/>
              </a:rPr>
              <a:t>https://www.tsw.co.uk/blog/leadership-and-management/daniel-goleman-emotional-intelligence/</a:t>
            </a:r>
            <a:endParaRPr lang="en-US" u="sng" dirty="0">
              <a:solidFill>
                <a:srgbClr val="0563C1"/>
              </a:solidFill>
              <a:latin typeface="Calibri" panose="020F0502020204030204" pitchFamily="34" charset="0"/>
              <a:cs typeface="Calibri" panose="020F0502020204030204" pitchFamily="34" charset="0"/>
            </a:endParaRPr>
          </a:p>
          <a:p>
            <a:pPr marL="228600" indent="0">
              <a:spcAft>
                <a:spcPts val="300"/>
              </a:spcAft>
            </a:pPr>
            <a:endParaRPr lang="en-US" b="0" i="0" strike="noStrike" dirty="0">
              <a:solidFill>
                <a:srgbClr val="000000"/>
              </a:solidFill>
              <a:effectLst/>
              <a:latin typeface="Calibri" panose="020F0502020204030204" pitchFamily="34" charset="0"/>
              <a:cs typeface="Calibri" panose="020F0502020204030204" pitchFamily="34" charset="0"/>
            </a:endParaRPr>
          </a:p>
          <a:p>
            <a:pPr indent="0" rtl="0" fontAlgn="base">
              <a:spcAft>
                <a:spcPts val="300"/>
              </a:spcAft>
              <a:buFont typeface="Arial" panose="020B0604020202020204" pitchFamily="34" charset="0"/>
              <a:buChar char="•"/>
            </a:pPr>
            <a:endParaRPr lang="en-SE" dirty="0"/>
          </a:p>
        </p:txBody>
      </p:sp>
      <p:sp>
        <p:nvSpPr>
          <p:cNvPr id="3" name="Text Placeholder 2">
            <a:extLst>
              <a:ext uri="{FF2B5EF4-FFF2-40B4-BE49-F238E27FC236}">
                <a16:creationId xmlns:a16="http://schemas.microsoft.com/office/drawing/2014/main" id="{D37A1310-712F-DEFB-2862-445A346B508B}"/>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References</a:t>
            </a:r>
          </a:p>
        </p:txBody>
      </p:sp>
    </p:spTree>
    <p:extLst>
      <p:ext uri="{BB962C8B-B14F-4D97-AF65-F5344CB8AC3E}">
        <p14:creationId xmlns:p14="http://schemas.microsoft.com/office/powerpoint/2010/main" val="1240721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F20AF167-2CDF-491E-9D85-3047A1B95183}">
  <ds:schemaRefs>
    <ds:schemaRef ds:uri="http://schemas.microsoft.com/sharepoint/v3/contenttype/forms"/>
  </ds:schemaRefs>
</ds:datastoreItem>
</file>

<file path=customXml/itemProps2.xml><?xml version="1.0" encoding="utf-8"?>
<ds:datastoreItem xmlns:ds="http://schemas.openxmlformats.org/officeDocument/2006/customXml" ds:itemID="{1AAA5E3F-21B2-4B54-A8EA-9FD14047A2F1}"/>
</file>

<file path=customXml/itemProps3.xml><?xml version="1.0" encoding="utf-8"?>
<ds:datastoreItem xmlns:ds="http://schemas.openxmlformats.org/officeDocument/2006/customXml" ds:itemID="{4D1063C5-86A0-4715-8522-F2257C23019B}">
  <ds:schemaRefs>
    <ds:schemaRef ds:uri="4172106c-0329-462c-8309-f6a8c7ae0f26"/>
    <ds:schemaRef ds:uri="8c43ccb9-9360-4c7e-8a49-c084974a2f4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394</TotalTime>
  <Words>4607</Words>
  <Application>Microsoft Office PowerPoint</Application>
  <PresentationFormat>Panorámica</PresentationFormat>
  <Paragraphs>381</Paragraphs>
  <Slides>38</Slides>
  <Notes>23</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38</vt:i4>
      </vt:variant>
    </vt:vector>
  </HeadingPairs>
  <TitlesOfParts>
    <vt:vector size="46" baseType="lpstr">
      <vt:lpstr>Aptos</vt:lpstr>
      <vt:lpstr>Arial</vt:lpstr>
      <vt:lpstr>Calibri</vt:lpstr>
      <vt:lpstr>Noto Sans Symbols</vt:lpstr>
      <vt:lpstr>Wingdings</vt:lpstr>
      <vt:lpstr>Wingdings,Sans-Serif</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10</cp:revision>
  <dcterms:created xsi:type="dcterms:W3CDTF">2021-11-15T23:44:31Z</dcterms:created>
  <dcterms:modified xsi:type="dcterms:W3CDTF">2025-09-24T06:22:29Z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