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73" r:id="rId5"/>
  </p:sldMasterIdLst>
  <p:notesMasterIdLst>
    <p:notesMasterId r:id="rId29"/>
  </p:notesMasterIdLst>
  <p:sldIdLst>
    <p:sldId id="256" r:id="rId6"/>
    <p:sldId id="316" r:id="rId7"/>
    <p:sldId id="302" r:id="rId8"/>
    <p:sldId id="334" r:id="rId9"/>
    <p:sldId id="257" r:id="rId10"/>
    <p:sldId id="258" r:id="rId11"/>
    <p:sldId id="259" r:id="rId12"/>
    <p:sldId id="335" r:id="rId13"/>
    <p:sldId id="263" r:id="rId14"/>
    <p:sldId id="264" r:id="rId15"/>
    <p:sldId id="265" r:id="rId16"/>
    <p:sldId id="289" r:id="rId17"/>
    <p:sldId id="336" r:id="rId18"/>
    <p:sldId id="290" r:id="rId19"/>
    <p:sldId id="309" r:id="rId20"/>
    <p:sldId id="310" r:id="rId21"/>
    <p:sldId id="311" r:id="rId22"/>
    <p:sldId id="337" r:id="rId23"/>
    <p:sldId id="312" r:id="rId24"/>
    <p:sldId id="313" r:id="rId25"/>
    <p:sldId id="271" r:id="rId26"/>
    <p:sldId id="351" r:id="rId27"/>
    <p:sldId id="350"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51" roundtripDataSignature="AMtx7mj26z96FH07TjDaI6MmyX0z1VDnN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607C65D-3334-01BB-E6B5-597E157B9DF2}" name="Gabi Filip" initials="GF" userId="S::HQFILGAB@carlsberggroup.com::2e577dd8-36a3-4f90-a553-6a1e45ac9d71" providerId="AD"/>
  <p188:author id="{1CBF8D7E-4D79-E206-25F1-D83877CAD147}" name="Tomás Puebla" initials="TP" userId="S::otri_cetem.es#ext#@enspunlpt.onmicrosoft.com::425d544d-19d1-4e1e-b573-c00234ca0ee0" providerId="AD"/>
  <p188:author id="{145BC387-1FD6-8DA0-504A-995384A35E16}" name="pinelopi@when.org.gr" initials="pi" userId="S::pinelopi_when.org.gr#ext#@enspunlpt.onmicrosoft.com::aaaf8eb5-e05b-4f25-9bc5-7529f72f15cc" providerId="AD"/>
  <p188:author id="{BC089395-CBB4-FAB9-479C-8F54A543A85A}" name="Ursula Choroba" initials="UC" userId="S::uschi_womenintechalliance.com#ext#@enspunlpt.onmicrosoft.com::f692cf1a-c5da-41dd-8630-3abab9d1d45a" providerId="AD"/>
  <p188:author id="{C8E7C8B1-CBA9-7C74-5362-D9EBE2AC7519}" name="office@cosvitec.eu" initials="of" userId="S::office_cosvitec.eu#ext#@enspunlpt.onmicrosoft.com::d379c825-0547-4df2-80d1-2b7b4eb514b5" providerId="AD"/>
  <p188:author id="{6D231FCF-9101-7743-EAE2-8B169A375DBD}" name="Jesus David Cortês Gil" initials="JG" userId="S::jesus.gil@ensp.unl.pt::cca21596-008c-44a8-9e08-e13131bfd1c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7DB5879-48B8-4116-B00A-4C0131EB1CFB}">
  <a:tblStyle styleId="{77DB5879-48B8-4116-B00A-4C0131EB1CFB}" styleName="Table_0">
    <a:wholeTbl>
      <a:tcTxStyle b="off" i="off">
        <a:font>
          <a:latin typeface="Calibri"/>
          <a:ea typeface="Calibri"/>
          <a:cs typeface="Calibri"/>
        </a:font>
        <a:schemeClr val="dk1"/>
      </a:tcTxStyle>
      <a:tcStyle>
        <a:tcBdr>
          <a:left>
            <a:ln w="12700" cap="flat" cmpd="sng">
              <a:solidFill>
                <a:schemeClr val="accent5"/>
              </a:solidFill>
              <a:prstDash val="solid"/>
              <a:round/>
              <a:headEnd type="none" w="sm" len="sm"/>
              <a:tailEnd type="none" w="sm" len="sm"/>
            </a:ln>
          </a:left>
          <a:right>
            <a:ln w="12700" cap="flat" cmpd="sng">
              <a:solidFill>
                <a:schemeClr val="accent5"/>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12700" cap="flat" cmpd="sng">
              <a:solidFill>
                <a:schemeClr val="accent5"/>
              </a:solidFill>
              <a:prstDash val="solid"/>
              <a:round/>
              <a:headEnd type="none" w="sm" len="sm"/>
              <a:tailEnd type="none" w="sm" len="sm"/>
            </a:ln>
          </a:insideH>
          <a:insideV>
            <a:ln w="12700" cap="flat" cmpd="sng">
              <a:solidFill>
                <a:schemeClr val="accent5"/>
              </a:solidFill>
              <a:prstDash val="solid"/>
              <a:round/>
              <a:headEnd type="none" w="sm" len="sm"/>
              <a:tailEnd type="none" w="sm" len="sm"/>
            </a:ln>
          </a:insideV>
        </a:tcBdr>
        <a:fill>
          <a:solidFill>
            <a:srgbClr val="FFFFFF">
              <a:alpha val="0"/>
            </a:srgbClr>
          </a:solidFill>
        </a:fill>
      </a:tcStyle>
    </a:wholeTbl>
    <a:band1H>
      <a:tcTxStyle/>
      <a:tcStyle>
        <a:tcBdr/>
        <a:fill>
          <a:solidFill>
            <a:schemeClr val="accent5">
              <a:alpha val="20000"/>
            </a:schemeClr>
          </a:solidFill>
        </a:fill>
      </a:tcStyle>
    </a:band1H>
    <a:band2H>
      <a:tcTxStyle/>
      <a:tcStyle>
        <a:tcBdr/>
      </a:tcStyle>
    </a:band2H>
    <a:band1V>
      <a:tcTxStyle/>
      <a:tcStyle>
        <a:tcBdr/>
        <a:fill>
          <a:solidFill>
            <a:schemeClr val="accent5">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25400" cap="flat" cmpd="sng">
              <a:solidFill>
                <a:schemeClr val="accent5"/>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55"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56" Type="http://schemas.microsoft.com/office/2018/10/relationships/authors" Target="authors.xml"/><Relationship Id="rId8" Type="http://schemas.openxmlformats.org/officeDocument/2006/relationships/slide" Target="slides/slide3.xml"/><Relationship Id="rId5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pt-PT"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spcBef>
                <a:spcPts val="0"/>
              </a:spcBef>
            </a:pPr>
            <a:r>
              <a:rPr lang="es-ES" dirty="0"/>
              <a:t>NOTE </a:t>
            </a:r>
            <a:r>
              <a:rPr lang="es-ES" dirty="0" err="1"/>
              <a:t>for</a:t>
            </a:r>
            <a:r>
              <a:rPr lang="es-ES" dirty="0"/>
              <a:t> the </a:t>
            </a:r>
            <a:r>
              <a:rPr lang="es-ES" dirty="0" err="1"/>
              <a:t>facilitator</a:t>
            </a:r>
            <a:r>
              <a:rPr lang="es-ES" dirty="0"/>
              <a:t>: </a:t>
            </a:r>
            <a:r>
              <a:rPr lang="en-GB" sz="1200" b="0" dirty="0"/>
              <a:t>This module shows how people learn in different ways. </a:t>
            </a:r>
            <a:endParaRPr lang="en-US" dirty="0"/>
          </a:p>
          <a:p>
            <a:pPr marL="0" indent="0">
              <a:spcBef>
                <a:spcPts val="0"/>
              </a:spcBef>
            </a:pPr>
            <a:endParaRPr lang="en-GB" sz="1200" b="0" dirty="0"/>
          </a:p>
          <a:p>
            <a:pPr marL="0" indent="0">
              <a:spcBef>
                <a:spcPts val="0"/>
              </a:spcBef>
            </a:pPr>
            <a:r>
              <a:rPr lang="en-GB" sz="1200" b="0" dirty="0"/>
              <a:t>It gives simple methods to remember better and stay focused, like Active Recall, Mind Maps, and the Pomodoro Technique. </a:t>
            </a:r>
            <a:endParaRPr lang="en-US" dirty="0"/>
          </a:p>
          <a:p>
            <a:pPr marL="0" indent="0">
              <a:spcBef>
                <a:spcPts val="0"/>
              </a:spcBef>
            </a:pPr>
            <a:endParaRPr lang="en-GB" sz="1200" b="0" dirty="0"/>
          </a:p>
          <a:p>
            <a:pPr marL="0" indent="0">
              <a:spcBef>
                <a:spcPts val="0"/>
              </a:spcBef>
            </a:pPr>
            <a:r>
              <a:rPr lang="en-GB" sz="1200" b="0" dirty="0"/>
              <a:t>It also talks about problems like procrastination and distractions, and how to deal with them.</a:t>
            </a:r>
            <a:endParaRPr lang="en-US" dirty="0"/>
          </a:p>
          <a:p>
            <a:endParaRPr lang="es-ES" dirty="0"/>
          </a:p>
        </p:txBody>
      </p:sp>
      <p:sp>
        <p:nvSpPr>
          <p:cNvPr id="4" name="Marcador de número de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25573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6ea64c330c_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36ea64c330c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6ea64c330c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g36ea64c330c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6ea64c330c_0_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g36ea64c330c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6ea64c330c_0_9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g36ea64c330c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6ef86f86b0_0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1000"/>
              </a:spcAft>
              <a:buNone/>
            </a:pPr>
            <a:endParaRPr sz="1000" dirty="0">
              <a:latin typeface="Arial"/>
              <a:ea typeface="Arial"/>
              <a:cs typeface="Arial"/>
              <a:sym typeface="Arial"/>
            </a:endParaRPr>
          </a:p>
        </p:txBody>
      </p:sp>
      <p:sp>
        <p:nvSpPr>
          <p:cNvPr id="213" name="Google Shape;213;g36ef86f86b0_0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a:extLst>
            <a:ext uri="{FF2B5EF4-FFF2-40B4-BE49-F238E27FC236}">
              <a16:creationId xmlns:a16="http://schemas.microsoft.com/office/drawing/2014/main" id="{67069CAA-BF73-2868-B2E8-E9D71DF5787E}"/>
            </a:ext>
          </a:extLst>
        </p:cNvPr>
        <p:cNvGrpSpPr/>
        <p:nvPr/>
      </p:nvGrpSpPr>
      <p:grpSpPr>
        <a:xfrm>
          <a:off x="0" y="0"/>
          <a:ext cx="0" cy="0"/>
          <a:chOff x="0" y="0"/>
          <a:chExt cx="0" cy="0"/>
        </a:xfrm>
      </p:grpSpPr>
      <p:sp>
        <p:nvSpPr>
          <p:cNvPr id="244" name="Google Shape;244;p11:notes">
            <a:extLst>
              <a:ext uri="{FF2B5EF4-FFF2-40B4-BE49-F238E27FC236}">
                <a16:creationId xmlns:a16="http://schemas.microsoft.com/office/drawing/2014/main" id="{62D1309D-9F9F-2F95-F4E5-743D964C518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1:notes">
            <a:extLst>
              <a:ext uri="{FF2B5EF4-FFF2-40B4-BE49-F238E27FC236}">
                <a16:creationId xmlns:a16="http://schemas.microsoft.com/office/drawing/2014/main" id="{C095ACB6-547C-37AF-674D-A5647CF1772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27693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3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30"/>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4"/>
        <p:cNvGrpSpPr/>
        <p:nvPr/>
      </p:nvGrpSpPr>
      <p:grpSpPr>
        <a:xfrm>
          <a:off x="0" y="0"/>
          <a:ext cx="0" cy="0"/>
          <a:chOff x="0" y="0"/>
          <a:chExt cx="0" cy="0"/>
        </a:xfrm>
      </p:grpSpPr>
      <p:pic>
        <p:nvPicPr>
          <p:cNvPr id="15" name="Google Shape;15;p3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6" name="Google Shape;16;p31"/>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 name="Google Shape;17;p31"/>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22"/>
        <p:cNvGrpSpPr/>
        <p:nvPr/>
      </p:nvGrpSpPr>
      <p:grpSpPr>
        <a:xfrm>
          <a:off x="0" y="0"/>
          <a:ext cx="0" cy="0"/>
          <a:chOff x="0" y="0"/>
          <a:chExt cx="0" cy="0"/>
        </a:xfrm>
      </p:grpSpPr>
      <p:pic>
        <p:nvPicPr>
          <p:cNvPr id="23" name="Google Shape;23;p33"/>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4" name="Google Shape;24;p33"/>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33"/>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33"/>
          <p:cNvSpPr>
            <a:spLocks noGrp="1"/>
          </p:cNvSpPr>
          <p:nvPr>
            <p:ph type="pic" idx="3"/>
          </p:nvPr>
        </p:nvSpPr>
        <p:spPr>
          <a:xfrm>
            <a:off x="6021655" y="0"/>
            <a:ext cx="4683125" cy="6237288"/>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27"/>
        <p:cNvGrpSpPr/>
        <p:nvPr/>
      </p:nvGrpSpPr>
      <p:grpSpPr>
        <a:xfrm>
          <a:off x="0" y="0"/>
          <a:ext cx="0" cy="0"/>
          <a:chOff x="0" y="0"/>
          <a:chExt cx="0" cy="0"/>
        </a:xfrm>
      </p:grpSpPr>
      <p:pic>
        <p:nvPicPr>
          <p:cNvPr id="28" name="Google Shape;28;p34"/>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29" name="Google Shape;29;p34"/>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34"/>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34"/>
          <p:cNvSpPr>
            <a:spLocks noGrp="1"/>
          </p:cNvSpPr>
          <p:nvPr>
            <p:ph type="pic" idx="3"/>
          </p:nvPr>
        </p:nvSpPr>
        <p:spPr>
          <a:xfrm>
            <a:off x="6021655" y="0"/>
            <a:ext cx="6170344" cy="5426015"/>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32"/>
        <p:cNvGrpSpPr/>
        <p:nvPr/>
      </p:nvGrpSpPr>
      <p:grpSpPr>
        <a:xfrm>
          <a:off x="0" y="0"/>
          <a:ext cx="0" cy="0"/>
          <a:chOff x="0" y="0"/>
          <a:chExt cx="0" cy="0"/>
        </a:xfrm>
      </p:grpSpPr>
      <p:pic>
        <p:nvPicPr>
          <p:cNvPr id="33" name="Google Shape;33;p3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4" name="Google Shape;34;p35"/>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5"/>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5"/>
          <p:cNvSpPr>
            <a:spLocks noGrp="1"/>
          </p:cNvSpPr>
          <p:nvPr>
            <p:ph type="pic" idx="3"/>
          </p:nvPr>
        </p:nvSpPr>
        <p:spPr>
          <a:xfrm>
            <a:off x="7573992" y="2070340"/>
            <a:ext cx="4618008" cy="4157932"/>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7"/>
        <p:cNvGrpSpPr/>
        <p:nvPr/>
      </p:nvGrpSpPr>
      <p:grpSpPr>
        <a:xfrm>
          <a:off x="0" y="0"/>
          <a:ext cx="0" cy="0"/>
          <a:chOff x="0" y="0"/>
          <a:chExt cx="0" cy="0"/>
        </a:xfrm>
      </p:grpSpPr>
      <p:pic>
        <p:nvPicPr>
          <p:cNvPr id="38" name="Google Shape;38;p3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9" name="Google Shape;39;p3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45"/>
        <p:cNvGrpSpPr/>
        <p:nvPr/>
      </p:nvGrpSpPr>
      <p:grpSpPr>
        <a:xfrm>
          <a:off x="0" y="0"/>
          <a:ext cx="0" cy="0"/>
          <a:chOff x="0" y="0"/>
          <a:chExt cx="0" cy="0"/>
        </a:xfrm>
      </p:grpSpPr>
      <p:pic>
        <p:nvPicPr>
          <p:cNvPr id="46" name="Google Shape;46;p38"/>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7" name="Google Shape;47;p3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38"/>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49"/>
        <p:cNvGrpSpPr/>
        <p:nvPr/>
      </p:nvGrpSpPr>
      <p:grpSpPr>
        <a:xfrm>
          <a:off x="0" y="0"/>
          <a:ext cx="0" cy="0"/>
          <a:chOff x="0" y="0"/>
          <a:chExt cx="0" cy="0"/>
        </a:xfrm>
      </p:grpSpPr>
      <p:pic>
        <p:nvPicPr>
          <p:cNvPr id="50" name="Google Shape;50;p39"/>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51" name="Google Shape;51;p3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39"/>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53"/>
        <p:cNvGrpSpPr/>
        <p:nvPr/>
      </p:nvGrpSpPr>
      <p:grpSpPr>
        <a:xfrm>
          <a:off x="0" y="0"/>
          <a:ext cx="0" cy="0"/>
          <a:chOff x="0" y="0"/>
          <a:chExt cx="0" cy="0"/>
        </a:xfrm>
      </p:grpSpPr>
      <p:pic>
        <p:nvPicPr>
          <p:cNvPr id="54" name="Google Shape;54;p4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55" name="Google Shape;55;p40"/>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6" name="Google Shape;56;p40"/>
          <p:cNvSpPr>
            <a:spLocks noGrp="1"/>
          </p:cNvSpPr>
          <p:nvPr>
            <p:ph type="pic" idx="2"/>
          </p:nvPr>
        </p:nvSpPr>
        <p:spPr>
          <a:xfrm>
            <a:off x="362081" y="1180408"/>
            <a:ext cx="11450304" cy="4987480"/>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57"/>
        <p:cNvGrpSpPr/>
        <p:nvPr/>
      </p:nvGrpSpPr>
      <p:grpSpPr>
        <a:xfrm>
          <a:off x="0" y="0"/>
          <a:ext cx="0" cy="0"/>
          <a:chOff x="0" y="0"/>
          <a:chExt cx="0" cy="0"/>
        </a:xfrm>
      </p:grpSpPr>
      <p:pic>
        <p:nvPicPr>
          <p:cNvPr id="58" name="Google Shape;58;p4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59" name="Google Shape;59;p4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41"/>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1"/>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62"/>
        <p:cNvGrpSpPr/>
        <p:nvPr/>
      </p:nvGrpSpPr>
      <p:grpSpPr>
        <a:xfrm>
          <a:off x="0" y="0"/>
          <a:ext cx="0" cy="0"/>
          <a:chOff x="0" y="0"/>
          <a:chExt cx="0" cy="0"/>
        </a:xfrm>
      </p:grpSpPr>
      <p:pic>
        <p:nvPicPr>
          <p:cNvPr id="63" name="Google Shape;63;p42"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64" name="Google Shape;64;p4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4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42"/>
          <p:cNvSpPr>
            <a:spLocks noGrp="1"/>
          </p:cNvSpPr>
          <p:nvPr>
            <p:ph type="pic" idx="3"/>
          </p:nvPr>
        </p:nvSpPr>
        <p:spPr>
          <a:xfrm>
            <a:off x="858" y="-33250"/>
            <a:ext cx="4567367" cy="6924502"/>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67"/>
        <p:cNvGrpSpPr/>
        <p:nvPr/>
      </p:nvGrpSpPr>
      <p:grpSpPr>
        <a:xfrm>
          <a:off x="0" y="0"/>
          <a:ext cx="0" cy="0"/>
          <a:chOff x="0" y="0"/>
          <a:chExt cx="0" cy="0"/>
        </a:xfrm>
      </p:grpSpPr>
      <p:pic>
        <p:nvPicPr>
          <p:cNvPr id="68" name="Google Shape;68;p43"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69" name="Google Shape;69;p43"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0" name="Google Shape;70;p4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4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72"/>
        <p:cNvGrpSpPr/>
        <p:nvPr/>
      </p:nvGrpSpPr>
      <p:grpSpPr>
        <a:xfrm>
          <a:off x="0" y="0"/>
          <a:ext cx="0" cy="0"/>
          <a:chOff x="0" y="0"/>
          <a:chExt cx="0" cy="0"/>
        </a:xfrm>
      </p:grpSpPr>
      <p:sp>
        <p:nvSpPr>
          <p:cNvPr id="73" name="Google Shape;73;p44"/>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4" name="Google Shape;74;p44"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5" name="Google Shape;75;p4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4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4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84"/>
        <p:cNvGrpSpPr/>
        <p:nvPr/>
      </p:nvGrpSpPr>
      <p:grpSpPr>
        <a:xfrm>
          <a:off x="0" y="0"/>
          <a:ext cx="0" cy="0"/>
          <a:chOff x="0" y="0"/>
          <a:chExt cx="0" cy="0"/>
        </a:xfrm>
      </p:grpSpPr>
      <p:sp>
        <p:nvSpPr>
          <p:cNvPr id="85" name="Google Shape;85;p46"/>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6" name="Google Shape;86;p46"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7" name="Google Shape;87;p46"/>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46"/>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46"/>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90"/>
        <p:cNvGrpSpPr/>
        <p:nvPr/>
      </p:nvGrpSpPr>
      <p:grpSpPr>
        <a:xfrm>
          <a:off x="0" y="0"/>
          <a:ext cx="0" cy="0"/>
          <a:chOff x="0" y="0"/>
          <a:chExt cx="0" cy="0"/>
        </a:xfrm>
      </p:grpSpPr>
      <p:sp>
        <p:nvSpPr>
          <p:cNvPr id="91" name="Google Shape;91;p47"/>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2" name="Google Shape;92;p4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4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47"/>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95"/>
        <p:cNvGrpSpPr/>
        <p:nvPr/>
      </p:nvGrpSpPr>
      <p:grpSpPr>
        <a:xfrm>
          <a:off x="0" y="0"/>
          <a:ext cx="0" cy="0"/>
          <a:chOff x="0" y="0"/>
          <a:chExt cx="0" cy="0"/>
        </a:xfrm>
      </p:grpSpPr>
      <p:sp>
        <p:nvSpPr>
          <p:cNvPr id="96" name="Google Shape;96;p48"/>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8"/>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8"/>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48"/>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100"/>
        <p:cNvGrpSpPr/>
        <p:nvPr/>
      </p:nvGrpSpPr>
      <p:grpSpPr>
        <a:xfrm>
          <a:off x="0" y="0"/>
          <a:ext cx="0" cy="0"/>
          <a:chOff x="0" y="0"/>
          <a:chExt cx="0" cy="0"/>
        </a:xfrm>
      </p:grpSpPr>
      <p:sp>
        <p:nvSpPr>
          <p:cNvPr id="101" name="Google Shape;101;p49"/>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2" name="Google Shape;102;p49"/>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49"/>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p49"/>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18"/>
        <p:cNvGrpSpPr/>
        <p:nvPr/>
      </p:nvGrpSpPr>
      <p:grpSpPr>
        <a:xfrm>
          <a:off x="0" y="0"/>
          <a:ext cx="0" cy="0"/>
          <a:chOff x="0" y="0"/>
          <a:chExt cx="0" cy="0"/>
        </a:xfrm>
      </p:grpSpPr>
      <p:pic>
        <p:nvPicPr>
          <p:cNvPr id="119" name="Google Shape;119;p51"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0" name="Google Shape;120;p51"/>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1" name="Google Shape;121;p51"/>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26"/>
        <p:cNvGrpSpPr/>
        <p:nvPr/>
      </p:nvGrpSpPr>
      <p:grpSpPr>
        <a:xfrm>
          <a:off x="0" y="0"/>
          <a:ext cx="0" cy="0"/>
          <a:chOff x="0" y="0"/>
          <a:chExt cx="0" cy="0"/>
        </a:xfrm>
      </p:grpSpPr>
      <p:pic>
        <p:nvPicPr>
          <p:cNvPr id="127" name="Google Shape;127;p53"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8" name="Google Shape;128;p53"/>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53"/>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8687295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4162828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9606159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1965715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1437804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6914922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1656293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29085795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15871071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6931062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6832076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1592220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5983921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4691907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2593163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41266503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5618111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9627952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1467340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37391982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9334989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5747231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3501037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9030615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1568892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9140002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567580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theme" Target="../theme/theme2.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5" r:id="rId15"/>
    <p:sldLayoutId id="2147483666" r:id="rId16"/>
    <p:sldLayoutId id="2147483667" r:id="rId17"/>
    <p:sldLayoutId id="2147483668" r:id="rId18"/>
    <p:sldLayoutId id="2147483670" r:id="rId19"/>
    <p:sldLayoutId id="2147483672" r:id="rId2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04006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 id="2147483698" r:id="rId25"/>
    <p:sldLayoutId id="2147483699" r:id="rId26"/>
    <p:sldLayoutId id="2147483700"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openxmlformats.org/officeDocument/2006/relationships/hyperlink" Target="https://www.apa.org/pubs/journals/releases/amp-66-8-764.pdf" TargetMode="External"/><Relationship Id="rId3" Type="http://schemas.openxmlformats.org/officeDocument/2006/relationships/hyperlink" Target="https://ec.europa.eu/education/" TargetMode="External"/><Relationship Id="rId7" Type="http://schemas.openxmlformats.org/officeDocument/2006/relationships/hyperlink" Target="https://www.psychologicalscience.org/journals/pspi/PSPI_9_3.pdf"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hyperlink" Target="https://vark-learn.com/the-vark-questionnaire/" TargetMode="External"/><Relationship Id="rId5" Type="http://schemas.openxmlformats.org/officeDocument/2006/relationships/hyperlink" Target="https://vark-learn.com/" TargetMode="External"/><Relationship Id="rId10" Type="http://schemas.openxmlformats.org/officeDocument/2006/relationships/hyperlink" Target="https://francescocirillo.com/pages/pomodoro-technique" TargetMode="External"/><Relationship Id="rId4" Type="http://schemas.openxmlformats.org/officeDocument/2006/relationships/hyperlink" Target="https://cft.vanderbilt.edu/guides-sub-pages/blooms-taxonomy/" TargetMode="External"/><Relationship Id="rId9" Type="http://schemas.openxmlformats.org/officeDocument/2006/relationships/hyperlink" Target="https://www.mindmapping.com/"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mindful.org/" TargetMode="External"/><Relationship Id="rId3" Type="http://schemas.openxmlformats.org/officeDocument/2006/relationships/hyperlink" Target="https://epale.ec.europa.eu/" TargetMode="External"/><Relationship Id="rId7" Type="http://schemas.openxmlformats.org/officeDocument/2006/relationships/hyperlink" Target="https://www.mindtools.com/"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hyperlink" Target="https://www.apa.org/gradpsych/2010/11/procrastination" TargetMode="External"/><Relationship Id="rId5" Type="http://schemas.openxmlformats.org/officeDocument/2006/relationships/hyperlink" Target="https://doi.org/10.1037/0033-2909.133.1.65" TargetMode="External"/><Relationship Id="rId4" Type="http://schemas.openxmlformats.org/officeDocument/2006/relationships/hyperlink" Target="https://www.apa.org/news/press/releases/stress/2010/procrastination" TargetMode="External"/><Relationship Id="rId9" Type="http://schemas.openxmlformats.org/officeDocument/2006/relationships/hyperlink" Target="https://hbr.org/"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
          <p:cNvSpPr txBox="1">
            <a:spLocks noGrp="1"/>
          </p:cNvSpPr>
          <p:nvPr>
            <p:ph type="body" idx="1"/>
          </p:nvPr>
        </p:nvSpPr>
        <p:spPr>
          <a:xfrm>
            <a:off x="477518" y="3123750"/>
            <a:ext cx="4838400" cy="610500"/>
          </a:xfrm>
          <a:prstGeom prst="rect">
            <a:avLst/>
          </a:prstGeom>
          <a:noFill/>
          <a:ln>
            <a:noFill/>
          </a:ln>
        </p:spPr>
        <p:txBody>
          <a:bodyPr spcFirstLastPara="1" wrap="square" lIns="91425" tIns="45700" rIns="91425" bIns="45700" anchor="t" anchorCtr="0">
            <a:noAutofit/>
          </a:bodyPr>
          <a:lstStyle/>
          <a:p>
            <a:pPr marL="0" indent="0">
              <a:spcBef>
                <a:spcPts val="0"/>
              </a:spcBef>
            </a:pPr>
            <a:r>
              <a:rPr lang="pt-PT" dirty="0">
                <a:latin typeface="Calibri" panose="020F0502020204030204" pitchFamily="34" charset="0"/>
                <a:cs typeface="Calibri" panose="020F0502020204030204" pitchFamily="34" charset="0"/>
              </a:rPr>
              <a:t>Module 4: </a:t>
            </a:r>
          </a:p>
          <a:p>
            <a:pPr marL="0" indent="0">
              <a:spcBef>
                <a:spcPts val="0"/>
              </a:spcBef>
            </a:pPr>
            <a:r>
              <a:rPr lang="pt-PT" dirty="0">
                <a:latin typeface="Calibri" panose="020F0502020204030204" pitchFamily="34" charset="0"/>
                <a:cs typeface="Calibri" panose="020F0502020204030204" pitchFamily="34" charset="0"/>
              </a:rPr>
              <a:t>Learning Strategies</a:t>
            </a:r>
            <a:endParaRPr dirty="0" err="1">
              <a:latin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AC1DE-690C-EF7C-DCFD-8F1CEBA5DDD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76AC0785-1501-4403-8DD2-269223BEFE2B}"/>
              </a:ext>
            </a:extLst>
          </p:cNvPr>
          <p:cNvSpPr>
            <a:spLocks noGrp="1"/>
          </p:cNvSpPr>
          <p:nvPr>
            <p:ph type="body" sz="quarter" idx="10"/>
          </p:nvPr>
        </p:nvSpPr>
        <p:spPr>
          <a:xfrm>
            <a:off x="303891" y="280886"/>
            <a:ext cx="10191404" cy="483986"/>
          </a:xfrm>
        </p:spPr>
        <p:txBody>
          <a:bodyPr/>
          <a:lstStyle/>
          <a:p>
            <a:r>
              <a:rPr lang="en-US" dirty="0"/>
              <a:t>MODULE 4:   Learning strategies – UNITS (1h)</a:t>
            </a:r>
            <a:endParaRPr lang="en-GB" dirty="0"/>
          </a:p>
          <a:p>
            <a:endParaRPr lang="en-GB" dirty="0"/>
          </a:p>
        </p:txBody>
      </p:sp>
      <p:sp>
        <p:nvSpPr>
          <p:cNvPr id="3" name="Marcador de Posição do Texto 2">
            <a:extLst>
              <a:ext uri="{FF2B5EF4-FFF2-40B4-BE49-F238E27FC236}">
                <a16:creationId xmlns:a16="http://schemas.microsoft.com/office/drawing/2014/main" id="{5EA372E3-A07D-FDBB-5D0F-69902FBCB46C}"/>
              </a:ext>
            </a:extLst>
          </p:cNvPr>
          <p:cNvSpPr>
            <a:spLocks noGrp="1"/>
          </p:cNvSpPr>
          <p:nvPr>
            <p:ph type="body" sz="quarter" idx="13"/>
          </p:nvPr>
        </p:nvSpPr>
        <p:spPr>
          <a:xfrm>
            <a:off x="379615" y="2118230"/>
            <a:ext cx="5383573" cy="969191"/>
          </a:xfrm>
        </p:spPr>
        <p:txBody>
          <a:bodyPr/>
          <a:lstStyle/>
          <a:p>
            <a:pPr marL="971550" lvl="1" indent="-285750">
              <a:buFont typeface="Wingdings" panose="05000000000000000000" pitchFamily="2" charset="2"/>
              <a:buChar char="ü"/>
            </a:pPr>
            <a:r>
              <a:rPr lang="en-US" sz="1800" dirty="0"/>
              <a:t>What are learning styles?</a:t>
            </a:r>
          </a:p>
          <a:p>
            <a:pPr marL="971550" lvl="1" indent="-285750">
              <a:buFont typeface="Wingdings" panose="05000000000000000000" pitchFamily="2" charset="2"/>
              <a:buChar char="ü"/>
            </a:pPr>
            <a:r>
              <a:rPr lang="en-US" sz="1800" dirty="0"/>
              <a:t>Identifying and combining styles</a:t>
            </a:r>
          </a:p>
          <a:p>
            <a:endParaRPr lang="en-US" dirty="0"/>
          </a:p>
          <a:p>
            <a:endParaRPr lang="en-GB" dirty="0"/>
          </a:p>
        </p:txBody>
      </p:sp>
      <p:grpSp>
        <p:nvGrpSpPr>
          <p:cNvPr id="5" name="Group 11">
            <a:extLst>
              <a:ext uri="{FF2B5EF4-FFF2-40B4-BE49-F238E27FC236}">
                <a16:creationId xmlns:a16="http://schemas.microsoft.com/office/drawing/2014/main" id="{090BDC99-4289-C584-683C-E6877F561BB3}"/>
              </a:ext>
            </a:extLst>
          </p:cNvPr>
          <p:cNvGrpSpPr/>
          <p:nvPr/>
        </p:nvGrpSpPr>
        <p:grpSpPr>
          <a:xfrm>
            <a:off x="526525" y="1116135"/>
            <a:ext cx="4750217" cy="896771"/>
            <a:chOff x="415948" y="1272847"/>
            <a:chExt cx="4750217" cy="896771"/>
          </a:xfrm>
        </p:grpSpPr>
        <p:sp>
          <p:nvSpPr>
            <p:cNvPr id="6" name="Retângulo: Cantos Arredondados 4">
              <a:extLst>
                <a:ext uri="{FF2B5EF4-FFF2-40B4-BE49-F238E27FC236}">
                  <a16:creationId xmlns:a16="http://schemas.microsoft.com/office/drawing/2014/main" id="{E1DBA84F-DA5F-9BCA-24FC-9DE0B050FB27}"/>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tângulo: Cantos Arredondados 11">
              <a:extLst>
                <a:ext uri="{FF2B5EF4-FFF2-40B4-BE49-F238E27FC236}">
                  <a16:creationId xmlns:a16="http://schemas.microsoft.com/office/drawing/2014/main" id="{19509D36-F032-9BBC-62E9-A6C299B48985}"/>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aixaDeTexto 18">
              <a:extLst>
                <a:ext uri="{FF2B5EF4-FFF2-40B4-BE49-F238E27FC236}">
                  <a16:creationId xmlns:a16="http://schemas.microsoft.com/office/drawing/2014/main" id="{78B8C1DE-E28D-FD56-FE0F-48553789F33B}"/>
                </a:ext>
              </a:extLst>
            </p:cNvPr>
            <p:cNvSpPr txBox="1"/>
            <p:nvPr/>
          </p:nvSpPr>
          <p:spPr>
            <a:xfrm>
              <a:off x="1460979" y="1576370"/>
              <a:ext cx="35569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rPr>
                <a:t>Learning styles</a:t>
              </a: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9" name="TextBox 5">
              <a:extLst>
                <a:ext uri="{FF2B5EF4-FFF2-40B4-BE49-F238E27FC236}">
                  <a16:creationId xmlns:a16="http://schemas.microsoft.com/office/drawing/2014/main" id="{DFB30593-BF3A-A4D9-92D7-B29DBA5DB606}"/>
                </a:ext>
              </a:extLst>
            </p:cNvPr>
            <p:cNvSpPr txBox="1"/>
            <p:nvPr/>
          </p:nvSpPr>
          <p:spPr>
            <a:xfrm>
              <a:off x="547613" y="1392720"/>
              <a:ext cx="63344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Unit 4.1 </a:t>
              </a:r>
            </a:p>
          </p:txBody>
        </p:sp>
      </p:grpSp>
      <p:grpSp>
        <p:nvGrpSpPr>
          <p:cNvPr id="10" name="Group 11">
            <a:extLst>
              <a:ext uri="{FF2B5EF4-FFF2-40B4-BE49-F238E27FC236}">
                <a16:creationId xmlns:a16="http://schemas.microsoft.com/office/drawing/2014/main" id="{319D21F3-F4D7-8351-107B-95407ADA10FF}"/>
              </a:ext>
            </a:extLst>
          </p:cNvPr>
          <p:cNvGrpSpPr/>
          <p:nvPr/>
        </p:nvGrpSpPr>
        <p:grpSpPr>
          <a:xfrm>
            <a:off x="526525" y="3226844"/>
            <a:ext cx="4750217" cy="896771"/>
            <a:chOff x="415948" y="1272847"/>
            <a:chExt cx="4750217" cy="896771"/>
          </a:xfrm>
        </p:grpSpPr>
        <p:sp>
          <p:nvSpPr>
            <p:cNvPr id="11" name="Retângulo: Cantos Arredondados 4">
              <a:extLst>
                <a:ext uri="{FF2B5EF4-FFF2-40B4-BE49-F238E27FC236}">
                  <a16:creationId xmlns:a16="http://schemas.microsoft.com/office/drawing/2014/main" id="{05DAB2D4-713E-DA1E-771E-DE00D2964557}"/>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tângulo: Cantos Arredondados 11">
              <a:extLst>
                <a:ext uri="{FF2B5EF4-FFF2-40B4-BE49-F238E27FC236}">
                  <a16:creationId xmlns:a16="http://schemas.microsoft.com/office/drawing/2014/main" id="{EB0D8635-ADCC-0D45-991B-8FDCBDF209E1}"/>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aixaDeTexto 18">
              <a:extLst>
                <a:ext uri="{FF2B5EF4-FFF2-40B4-BE49-F238E27FC236}">
                  <a16:creationId xmlns:a16="http://schemas.microsoft.com/office/drawing/2014/main" id="{4E93CD75-604F-18E5-DAC7-E20862071D70}"/>
                </a:ext>
              </a:extLst>
            </p:cNvPr>
            <p:cNvSpPr txBox="1"/>
            <p:nvPr/>
          </p:nvSpPr>
          <p:spPr>
            <a:xfrm>
              <a:off x="1460979" y="1561998"/>
              <a:ext cx="35569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rPr>
                <a:t>Study techniques</a:t>
              </a: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4" name="TextBox 5">
              <a:extLst>
                <a:ext uri="{FF2B5EF4-FFF2-40B4-BE49-F238E27FC236}">
                  <a16:creationId xmlns:a16="http://schemas.microsoft.com/office/drawing/2014/main" id="{46D32470-A20B-3306-41E8-E50CA757F54E}"/>
                </a:ext>
              </a:extLst>
            </p:cNvPr>
            <p:cNvSpPr txBox="1"/>
            <p:nvPr/>
          </p:nvSpPr>
          <p:spPr>
            <a:xfrm>
              <a:off x="547613" y="1392720"/>
              <a:ext cx="63344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Unit 4.2 </a:t>
              </a:r>
            </a:p>
          </p:txBody>
        </p:sp>
      </p:grpSp>
      <p:sp>
        <p:nvSpPr>
          <p:cNvPr id="15" name="Marcador de Posição do Texto 2">
            <a:extLst>
              <a:ext uri="{FF2B5EF4-FFF2-40B4-BE49-F238E27FC236}">
                <a16:creationId xmlns:a16="http://schemas.microsoft.com/office/drawing/2014/main" id="{A0F51471-3020-B5F5-F609-6857852C0974}"/>
              </a:ext>
            </a:extLst>
          </p:cNvPr>
          <p:cNvSpPr txBox="1">
            <a:spLocks/>
          </p:cNvSpPr>
          <p:nvPr/>
        </p:nvSpPr>
        <p:spPr>
          <a:xfrm>
            <a:off x="379615" y="4335456"/>
            <a:ext cx="5383573" cy="89677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Active recall</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Mind maps</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Pomodoro</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Combining techniques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grpSp>
        <p:nvGrpSpPr>
          <p:cNvPr id="16" name="Group 11">
            <a:extLst>
              <a:ext uri="{FF2B5EF4-FFF2-40B4-BE49-F238E27FC236}">
                <a16:creationId xmlns:a16="http://schemas.microsoft.com/office/drawing/2014/main" id="{C5457C32-0BB1-9864-95D2-B09325F58CF6}"/>
              </a:ext>
            </a:extLst>
          </p:cNvPr>
          <p:cNvGrpSpPr/>
          <p:nvPr/>
        </p:nvGrpSpPr>
        <p:grpSpPr>
          <a:xfrm>
            <a:off x="6391661" y="1157086"/>
            <a:ext cx="4750217" cy="896771"/>
            <a:chOff x="415948" y="1272847"/>
            <a:chExt cx="4750217" cy="896771"/>
          </a:xfrm>
        </p:grpSpPr>
        <p:sp>
          <p:nvSpPr>
            <p:cNvPr id="17" name="Retângulo: Cantos Arredondados 4">
              <a:extLst>
                <a:ext uri="{FF2B5EF4-FFF2-40B4-BE49-F238E27FC236}">
                  <a16:creationId xmlns:a16="http://schemas.microsoft.com/office/drawing/2014/main" id="{95E3C910-DEEE-3852-59EA-D03430516905}"/>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tângulo: Cantos Arredondados 11">
              <a:extLst>
                <a:ext uri="{FF2B5EF4-FFF2-40B4-BE49-F238E27FC236}">
                  <a16:creationId xmlns:a16="http://schemas.microsoft.com/office/drawing/2014/main" id="{96F6DFD3-E6DA-7BAC-9DA2-AA8BCA344EE2}"/>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CaixaDeTexto 18">
              <a:extLst>
                <a:ext uri="{FF2B5EF4-FFF2-40B4-BE49-F238E27FC236}">
                  <a16:creationId xmlns:a16="http://schemas.microsoft.com/office/drawing/2014/main" id="{E24605B9-B180-6E9C-61E4-DC023E35DA71}"/>
                </a:ext>
              </a:extLst>
            </p:cNvPr>
            <p:cNvSpPr txBox="1"/>
            <p:nvPr/>
          </p:nvSpPr>
          <p:spPr>
            <a:xfrm>
              <a:off x="1460979" y="1561998"/>
              <a:ext cx="35569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rPr>
                <a:t>Things to avoid: Procrastination</a:t>
              </a: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20" name="TextBox 5">
              <a:extLst>
                <a:ext uri="{FF2B5EF4-FFF2-40B4-BE49-F238E27FC236}">
                  <a16:creationId xmlns:a16="http://schemas.microsoft.com/office/drawing/2014/main" id="{7D8E4CFA-8308-5313-702C-A7F7C3A0CA0A}"/>
                </a:ext>
              </a:extLst>
            </p:cNvPr>
            <p:cNvSpPr txBox="1"/>
            <p:nvPr/>
          </p:nvSpPr>
          <p:spPr>
            <a:xfrm>
              <a:off x="547613" y="1392720"/>
              <a:ext cx="63344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Unit 4.3 </a:t>
              </a:r>
            </a:p>
          </p:txBody>
        </p:sp>
      </p:grpSp>
      <p:sp>
        <p:nvSpPr>
          <p:cNvPr id="21" name="Marcador de Posição do Texto 2">
            <a:extLst>
              <a:ext uri="{FF2B5EF4-FFF2-40B4-BE49-F238E27FC236}">
                <a16:creationId xmlns:a16="http://schemas.microsoft.com/office/drawing/2014/main" id="{558B9E27-CA52-0E07-32A3-C32D79C5B1A8}"/>
              </a:ext>
            </a:extLst>
          </p:cNvPr>
          <p:cNvSpPr txBox="1">
            <a:spLocks noGrp="1"/>
          </p:cNvSpPr>
          <p:nvPr>
            <p:ph type="body" sz="quarter" idx="14"/>
          </p:nvPr>
        </p:nvSpPr>
        <p:spPr>
          <a:xfrm>
            <a:off x="6096000" y="2242150"/>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en-US" sz="1800" dirty="0"/>
              <a:t>The Procrastination cycle</a:t>
            </a:r>
          </a:p>
          <a:p>
            <a:pPr marL="971550" lvl="1" indent="-285750">
              <a:buFont typeface="Wingdings" panose="05000000000000000000" pitchFamily="2" charset="2"/>
              <a:buChar char="ü"/>
            </a:pPr>
            <a:r>
              <a:rPr lang="en-US" sz="1800" dirty="0"/>
              <a:t>Consequences </a:t>
            </a:r>
            <a:r>
              <a:rPr lang="en-US" sz="1800" dirty="0" err="1"/>
              <a:t>og</a:t>
            </a:r>
            <a:r>
              <a:rPr lang="en-US" sz="1800" dirty="0"/>
              <a:t> procrastination and what to do</a:t>
            </a:r>
          </a:p>
          <a:p>
            <a:pPr marL="971550" lvl="1" indent="-285750">
              <a:buFont typeface="Wingdings" panose="05000000000000000000" pitchFamily="2" charset="2"/>
              <a:buChar char="ü"/>
            </a:pPr>
            <a:r>
              <a:rPr lang="en-US" sz="1800" dirty="0"/>
              <a:t>How to fight procrastination</a:t>
            </a:r>
          </a:p>
          <a:p>
            <a:endParaRPr lang="en-US" dirty="0"/>
          </a:p>
          <a:p>
            <a:endParaRPr lang="en-GB" dirty="0"/>
          </a:p>
        </p:txBody>
      </p:sp>
      <p:grpSp>
        <p:nvGrpSpPr>
          <p:cNvPr id="22" name="Group 11">
            <a:extLst>
              <a:ext uri="{FF2B5EF4-FFF2-40B4-BE49-F238E27FC236}">
                <a16:creationId xmlns:a16="http://schemas.microsoft.com/office/drawing/2014/main" id="{51189F9F-F548-F14C-310D-56BC42E6766C}"/>
              </a:ext>
            </a:extLst>
          </p:cNvPr>
          <p:cNvGrpSpPr/>
          <p:nvPr/>
        </p:nvGrpSpPr>
        <p:grpSpPr>
          <a:xfrm>
            <a:off x="6391660" y="3339470"/>
            <a:ext cx="4750217" cy="896771"/>
            <a:chOff x="415948" y="1272847"/>
            <a:chExt cx="4750217" cy="896771"/>
          </a:xfrm>
        </p:grpSpPr>
        <p:sp>
          <p:nvSpPr>
            <p:cNvPr id="23" name="Retângulo: Cantos Arredondados 4">
              <a:extLst>
                <a:ext uri="{FF2B5EF4-FFF2-40B4-BE49-F238E27FC236}">
                  <a16:creationId xmlns:a16="http://schemas.microsoft.com/office/drawing/2014/main" id="{B1B12E70-AE16-598E-A6F9-5FBC92BD7879}"/>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tângulo: Cantos Arredondados 11">
              <a:extLst>
                <a:ext uri="{FF2B5EF4-FFF2-40B4-BE49-F238E27FC236}">
                  <a16:creationId xmlns:a16="http://schemas.microsoft.com/office/drawing/2014/main" id="{0724CD0A-2341-F564-06E7-35135E45AF6E}"/>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CaixaDeTexto 18">
              <a:extLst>
                <a:ext uri="{FF2B5EF4-FFF2-40B4-BE49-F238E27FC236}">
                  <a16:creationId xmlns:a16="http://schemas.microsoft.com/office/drawing/2014/main" id="{03129AE0-D5E6-EEFE-7DD5-2A88FC579F97}"/>
                </a:ext>
              </a:extLst>
            </p:cNvPr>
            <p:cNvSpPr txBox="1"/>
            <p:nvPr/>
          </p:nvSpPr>
          <p:spPr>
            <a:xfrm>
              <a:off x="1460979" y="1425393"/>
              <a:ext cx="35569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rPr>
                <a:t>Things to avoid: Distractions</a:t>
              </a: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26" name="TextBox 5">
              <a:extLst>
                <a:ext uri="{FF2B5EF4-FFF2-40B4-BE49-F238E27FC236}">
                  <a16:creationId xmlns:a16="http://schemas.microsoft.com/office/drawing/2014/main" id="{E835DC3C-618A-8751-BCD5-72F7B6CB73DA}"/>
                </a:ext>
              </a:extLst>
            </p:cNvPr>
            <p:cNvSpPr txBox="1"/>
            <p:nvPr/>
          </p:nvSpPr>
          <p:spPr>
            <a:xfrm>
              <a:off x="547613" y="1392720"/>
              <a:ext cx="63344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Unit 4.4 </a:t>
              </a:r>
            </a:p>
          </p:txBody>
        </p:sp>
      </p:grpSp>
      <p:sp>
        <p:nvSpPr>
          <p:cNvPr id="27" name="Marcador de Posição do Texto 2">
            <a:extLst>
              <a:ext uri="{FF2B5EF4-FFF2-40B4-BE49-F238E27FC236}">
                <a16:creationId xmlns:a16="http://schemas.microsoft.com/office/drawing/2014/main" id="{29D51E03-C726-06D0-4913-AF81824761BA}"/>
              </a:ext>
            </a:extLst>
          </p:cNvPr>
          <p:cNvSpPr txBox="1">
            <a:spLocks/>
          </p:cNvSpPr>
          <p:nvPr/>
        </p:nvSpPr>
        <p:spPr>
          <a:xfrm>
            <a:off x="6096000" y="4388787"/>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xternal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distractions</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nternal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distractions</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Managing distractions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0635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519609" y="736998"/>
            <a:ext cx="11837761" cy="7049966"/>
          </a:xfrm>
        </p:spPr>
        <p:txBody>
          <a:bodyPr/>
          <a:lstStyle/>
          <a:p>
            <a:pPr marL="444500" indent="-342900">
              <a:buFont typeface="Wingdings" panose="05000000000000000000" pitchFamily="2" charset="2"/>
              <a:buChar char="§"/>
            </a:pPr>
            <a:endParaRPr lang="pt-BR" dirty="0">
              <a:solidFill>
                <a:srgbClr val="000000"/>
              </a:solidFill>
            </a:endParaRPr>
          </a:p>
          <a:p>
            <a:pPr marL="228600" indent="0"/>
            <a:r>
              <a:rPr lang="en-US" sz="1600" b="1" dirty="0">
                <a:solidFill>
                  <a:srgbClr val="000000"/>
                </a:solidFill>
                <a:latin typeface="Calibri" panose="020F0502020204030204" pitchFamily="34" charset="0"/>
                <a:cs typeface="Calibri" panose="020F0502020204030204" pitchFamily="34" charset="0"/>
              </a:rPr>
              <a:t>Knowledges</a:t>
            </a:r>
            <a:endParaRPr lang="en-US" sz="1600" dirty="0">
              <a:latin typeface="Calibri" panose="020F0502020204030204" pitchFamily="34" charset="0"/>
              <a:cs typeface="Calibri" panose="020F0502020204030204" pitchFamily="34" charset="0"/>
            </a:endParaRPr>
          </a:p>
          <a:p>
            <a:pPr>
              <a:buFont typeface="Arial" panose="05000000000000000000" pitchFamily="2" charset="2"/>
              <a:buChar char="•"/>
            </a:pPr>
            <a:r>
              <a:rPr lang="en-US" sz="1600" dirty="0">
                <a:solidFill>
                  <a:srgbClr val="000000"/>
                </a:solidFill>
                <a:latin typeface="Calibri" panose="020F0502020204030204" pitchFamily="34" charset="0"/>
                <a:cs typeface="Calibri" panose="020F0502020204030204" pitchFamily="34" charset="0"/>
              </a:rPr>
              <a:t>Different learning styles</a:t>
            </a:r>
            <a:endParaRPr lang="en-US" sz="1600" dirty="0">
              <a:latin typeface="Calibri" panose="020F0502020204030204" pitchFamily="34" charset="0"/>
              <a:cs typeface="Calibri" panose="020F0502020204030204" pitchFamily="34" charset="0"/>
            </a:endParaRPr>
          </a:p>
          <a:p>
            <a:pPr>
              <a:buFont typeface="Arial" panose="05000000000000000000" pitchFamily="2" charset="2"/>
              <a:buChar char="•"/>
            </a:pPr>
            <a:r>
              <a:rPr lang="en-US" sz="1600" dirty="0">
                <a:solidFill>
                  <a:srgbClr val="000000"/>
                </a:solidFill>
                <a:latin typeface="Calibri" panose="020F0502020204030204" pitchFamily="34" charset="0"/>
                <a:cs typeface="Calibri" panose="020F0502020204030204" pitchFamily="34" charset="0"/>
              </a:rPr>
              <a:t>Key study techniques (Active Recall, Mind Maps, Pomodoro)</a:t>
            </a:r>
            <a:endParaRPr lang="en-US" sz="1600" dirty="0">
              <a:latin typeface="Calibri" panose="020F0502020204030204" pitchFamily="34" charset="0"/>
              <a:cs typeface="Calibri" panose="020F0502020204030204" pitchFamily="34" charset="0"/>
            </a:endParaRPr>
          </a:p>
          <a:p>
            <a:pPr>
              <a:buFont typeface="Arial" panose="05000000000000000000" pitchFamily="2" charset="2"/>
              <a:buChar char="•"/>
            </a:pPr>
            <a:r>
              <a:rPr lang="en-US" sz="1600" dirty="0">
                <a:solidFill>
                  <a:srgbClr val="000000"/>
                </a:solidFill>
                <a:latin typeface="Calibri" panose="020F0502020204030204" pitchFamily="34" charset="0"/>
                <a:cs typeface="Calibri" panose="020F0502020204030204" pitchFamily="34" charset="0"/>
              </a:rPr>
              <a:t>Nature of procrastination and distractions</a:t>
            </a:r>
            <a:endParaRPr lang="en-US" sz="1600" dirty="0">
              <a:latin typeface="Calibri" panose="020F0502020204030204" pitchFamily="34" charset="0"/>
              <a:cs typeface="Calibri" panose="020F0502020204030204" pitchFamily="34" charset="0"/>
            </a:endParaRPr>
          </a:p>
          <a:p>
            <a:pPr marL="228600" indent="0"/>
            <a:r>
              <a:rPr lang="en-US" sz="1600" b="1" dirty="0">
                <a:solidFill>
                  <a:srgbClr val="000000"/>
                </a:solidFill>
                <a:latin typeface="Calibri" panose="020F0502020204030204" pitchFamily="34" charset="0"/>
                <a:cs typeface="Calibri" panose="020F0502020204030204" pitchFamily="34" charset="0"/>
              </a:rPr>
              <a:t>Skills</a:t>
            </a:r>
            <a:endParaRPr lang="en-US" sz="1600" dirty="0">
              <a:latin typeface="Calibri" panose="020F0502020204030204" pitchFamily="34" charset="0"/>
              <a:cs typeface="Calibri" panose="020F0502020204030204" pitchFamily="34" charset="0"/>
            </a:endParaRPr>
          </a:p>
          <a:p>
            <a:pPr>
              <a:buFont typeface="Arial" panose="05000000000000000000" pitchFamily="2" charset="2"/>
              <a:buChar char="•"/>
            </a:pPr>
            <a:r>
              <a:rPr lang="en-US" sz="1600" dirty="0">
                <a:solidFill>
                  <a:srgbClr val="000000"/>
                </a:solidFill>
                <a:latin typeface="Calibri" panose="020F0502020204030204" pitchFamily="34" charset="0"/>
                <a:cs typeface="Calibri" panose="020F0502020204030204" pitchFamily="34" charset="0"/>
              </a:rPr>
              <a:t>Apply study techniques effectively</a:t>
            </a:r>
            <a:endParaRPr lang="en-US" sz="1600" dirty="0">
              <a:latin typeface="Calibri" panose="020F0502020204030204" pitchFamily="34" charset="0"/>
              <a:cs typeface="Calibri" panose="020F0502020204030204" pitchFamily="34" charset="0"/>
            </a:endParaRPr>
          </a:p>
          <a:p>
            <a:pPr>
              <a:buFont typeface="Arial" panose="05000000000000000000" pitchFamily="2" charset="2"/>
              <a:buChar char="•"/>
            </a:pPr>
            <a:r>
              <a:rPr lang="en-US" sz="1600" dirty="0">
                <a:solidFill>
                  <a:srgbClr val="000000"/>
                </a:solidFill>
                <a:latin typeface="Calibri" panose="020F0502020204030204" pitchFamily="34" charset="0"/>
                <a:cs typeface="Calibri" panose="020F0502020204030204" pitchFamily="34" charset="0"/>
              </a:rPr>
              <a:t>Manage time and focus</a:t>
            </a:r>
            <a:endParaRPr lang="en-US" sz="1600" dirty="0">
              <a:latin typeface="Calibri" panose="020F0502020204030204" pitchFamily="34" charset="0"/>
              <a:cs typeface="Calibri" panose="020F0502020204030204" pitchFamily="34" charset="0"/>
            </a:endParaRPr>
          </a:p>
          <a:p>
            <a:pPr>
              <a:buFont typeface="Arial" panose="05000000000000000000" pitchFamily="2" charset="2"/>
              <a:buChar char="•"/>
            </a:pPr>
            <a:r>
              <a:rPr lang="en-US" sz="1600" dirty="0">
                <a:solidFill>
                  <a:srgbClr val="000000"/>
                </a:solidFill>
                <a:latin typeface="Calibri" panose="020F0502020204030204" pitchFamily="34" charset="0"/>
                <a:cs typeface="Calibri" panose="020F0502020204030204" pitchFamily="34" charset="0"/>
              </a:rPr>
              <a:t>Identify personal learning style</a:t>
            </a:r>
            <a:endParaRPr lang="en-US" sz="1600" dirty="0">
              <a:latin typeface="Calibri" panose="020F0502020204030204" pitchFamily="34" charset="0"/>
              <a:cs typeface="Calibri" panose="020F0502020204030204" pitchFamily="34" charset="0"/>
            </a:endParaRPr>
          </a:p>
          <a:p>
            <a:pPr>
              <a:buFont typeface="Arial" panose="05000000000000000000" pitchFamily="2" charset="2"/>
              <a:buChar char="•"/>
            </a:pPr>
            <a:r>
              <a:rPr lang="en-US" sz="1600" dirty="0">
                <a:solidFill>
                  <a:srgbClr val="000000"/>
                </a:solidFill>
                <a:latin typeface="Calibri" panose="020F0502020204030204" pitchFamily="34" charset="0"/>
                <a:cs typeface="Calibri" panose="020F0502020204030204" pitchFamily="34" charset="0"/>
              </a:rPr>
              <a:t>Develop strategies to overcome procrastination</a:t>
            </a:r>
            <a:endParaRPr lang="en-US" sz="1600" dirty="0">
              <a:latin typeface="Calibri" panose="020F0502020204030204" pitchFamily="34" charset="0"/>
              <a:cs typeface="Calibri" panose="020F0502020204030204" pitchFamily="34" charset="0"/>
            </a:endParaRPr>
          </a:p>
          <a:p>
            <a:pPr marL="228600" indent="0"/>
            <a:r>
              <a:rPr lang="en-US" sz="1600" b="1" dirty="0">
                <a:solidFill>
                  <a:srgbClr val="000000"/>
                </a:solidFill>
                <a:latin typeface="Calibri" panose="020F0502020204030204" pitchFamily="34" charset="0"/>
                <a:cs typeface="Calibri" panose="020F0502020204030204" pitchFamily="34" charset="0"/>
              </a:rPr>
              <a:t>Competences</a:t>
            </a:r>
            <a:endParaRPr lang="en-US" sz="1600" dirty="0">
              <a:latin typeface="Calibri" panose="020F0502020204030204" pitchFamily="34" charset="0"/>
              <a:cs typeface="Calibri" panose="020F0502020204030204" pitchFamily="34" charset="0"/>
            </a:endParaRPr>
          </a:p>
          <a:p>
            <a:pPr>
              <a:buFont typeface="Arial" panose="05000000000000000000" pitchFamily="2" charset="2"/>
              <a:buChar char="•"/>
            </a:pPr>
            <a:r>
              <a:rPr lang="en-US" sz="1600" dirty="0">
                <a:solidFill>
                  <a:srgbClr val="000000"/>
                </a:solidFill>
                <a:latin typeface="Calibri" panose="020F0502020204030204" pitchFamily="34" charset="0"/>
                <a:cs typeface="Calibri" panose="020F0502020204030204" pitchFamily="34" charset="0"/>
              </a:rPr>
              <a:t>Autonomy in learning</a:t>
            </a:r>
            <a:endParaRPr lang="en-US" sz="1600" dirty="0">
              <a:latin typeface="Calibri" panose="020F0502020204030204" pitchFamily="34" charset="0"/>
              <a:cs typeface="Calibri" panose="020F0502020204030204" pitchFamily="34" charset="0"/>
            </a:endParaRPr>
          </a:p>
          <a:p>
            <a:pPr>
              <a:buFont typeface="Arial" panose="05000000000000000000" pitchFamily="2" charset="2"/>
              <a:buChar char="•"/>
            </a:pPr>
            <a:r>
              <a:rPr lang="en-US" sz="1600" dirty="0">
                <a:solidFill>
                  <a:srgbClr val="000000"/>
                </a:solidFill>
                <a:latin typeface="Calibri" panose="020F0502020204030204" pitchFamily="34" charset="0"/>
                <a:cs typeface="Calibri" panose="020F0502020204030204" pitchFamily="34" charset="0"/>
              </a:rPr>
              <a:t>Consistency in study habits</a:t>
            </a:r>
            <a:endParaRPr lang="en-US" sz="1600" dirty="0">
              <a:latin typeface="Calibri" panose="020F0502020204030204" pitchFamily="34" charset="0"/>
              <a:cs typeface="Calibri" panose="020F0502020204030204" pitchFamily="34" charset="0"/>
            </a:endParaRPr>
          </a:p>
          <a:p>
            <a:pPr>
              <a:buFont typeface="Arial" panose="05000000000000000000" pitchFamily="2" charset="2"/>
              <a:buChar char="•"/>
            </a:pPr>
            <a:r>
              <a:rPr lang="en-US" sz="1600" dirty="0">
                <a:solidFill>
                  <a:srgbClr val="000000"/>
                </a:solidFill>
                <a:latin typeface="Calibri" panose="020F0502020204030204" pitchFamily="34" charset="0"/>
                <a:cs typeface="Calibri" panose="020F0502020204030204" pitchFamily="34" charset="0"/>
              </a:rPr>
              <a:t>Lifelong learning strategies</a:t>
            </a:r>
            <a:endParaRPr lang="en-US" sz="1600" dirty="0">
              <a:latin typeface="Calibri" panose="020F0502020204030204" pitchFamily="34" charset="0"/>
              <a:cs typeface="Calibri" panose="020F0502020204030204" pitchFamily="34" charset="0"/>
            </a:endParaRPr>
          </a:p>
          <a:p>
            <a:pPr>
              <a:buFont typeface="Arial" panose="05000000000000000000" pitchFamily="2" charset="2"/>
              <a:buChar char="•"/>
            </a:pPr>
            <a:r>
              <a:rPr lang="en-US" sz="1600" dirty="0">
                <a:solidFill>
                  <a:srgbClr val="000000"/>
                </a:solidFill>
                <a:latin typeface="Calibri" panose="020F0502020204030204" pitchFamily="34" charset="0"/>
                <a:cs typeface="Calibri" panose="020F0502020204030204" pitchFamily="34" charset="0"/>
              </a:rPr>
              <a:t>Ability to adapt methods to personal needs</a:t>
            </a:r>
            <a:endParaRPr lang="en-US" sz="1600" dirty="0">
              <a:latin typeface="Calibri" panose="020F0502020204030204" pitchFamily="34" charset="0"/>
              <a:cs typeface="Calibri" panose="020F0502020204030204" pitchFamily="34" charset="0"/>
            </a:endParaRPr>
          </a:p>
          <a:p>
            <a:pPr marL="444500" indent="-342900">
              <a:buFont typeface="Wingdings" panose="05000000000000000000" pitchFamily="2" charset="2"/>
              <a:buChar char="§"/>
            </a:pPr>
            <a:endParaRPr lang="en-US" dirty="0">
              <a:solidFill>
                <a:srgbClr val="000000"/>
              </a:solidFill>
            </a:endParaRPr>
          </a:p>
          <a:p>
            <a:pPr marL="285750" indent="-285750">
              <a:buFont typeface="Wingdings" panose="05000000000000000000" pitchFamily="2" charset="2"/>
              <a:buChar char="§"/>
            </a:pPr>
            <a:endParaRPr lang="en-GB" sz="1800" dirty="0">
              <a:solidFill>
                <a:srgbClr val="000000"/>
              </a:solidFill>
            </a:endParaRPr>
          </a:p>
          <a:p>
            <a:pPr marL="514350" indent="-285750">
              <a:buFont typeface="Wingdings" panose="05000000000000000000" pitchFamily="2" charset="2"/>
              <a:buChar char="§"/>
            </a:pPr>
            <a:endParaRPr lang="en-US" sz="1800" dirty="0"/>
          </a:p>
        </p:txBody>
      </p:sp>
      <p:sp>
        <p:nvSpPr>
          <p:cNvPr id="6" name="Text Placeholder 1">
            <a:extLst>
              <a:ext uri="{FF2B5EF4-FFF2-40B4-BE49-F238E27FC236}">
                <a16:creationId xmlns:a16="http://schemas.microsoft.com/office/drawing/2014/main" id="{DC810EDE-5B80-4B31-6B8B-D0B8081D2C4E}"/>
              </a:ext>
            </a:extLst>
          </p:cNvPr>
          <p:cNvSpPr>
            <a:spLocks noGrp="1"/>
          </p:cNvSpPr>
          <p:nvPr>
            <p:ph type="body" idx="1"/>
          </p:nvPr>
        </p:nvSpPr>
        <p:spPr>
          <a:xfrm>
            <a:off x="2528047" y="340764"/>
            <a:ext cx="9829323" cy="483986"/>
          </a:xfrm>
        </p:spPr>
        <p:txBody>
          <a:bodyPr/>
          <a:lstStyle/>
          <a:p>
            <a:r>
              <a:rPr lang="en-US" dirty="0">
                <a:latin typeface="Calibri" panose="020F0502020204030204" pitchFamily="34" charset="0"/>
                <a:cs typeface="Calibri" panose="020F0502020204030204" pitchFamily="34" charset="0"/>
              </a:rPr>
              <a:t>What You Will Gain in This Module?</a:t>
            </a:r>
          </a:p>
          <a:p>
            <a:endParaRPr lang="en-US" dirty="0"/>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7916980" cy="1762299"/>
          </a:xfrm>
        </p:spPr>
        <p:txBody>
          <a:bodyPr/>
          <a:lstStyle/>
          <a:p>
            <a:r>
              <a:rPr lang="en-GB" noProof="0" dirty="0"/>
              <a:t>UNIT 4.1: </a:t>
            </a:r>
            <a:r>
              <a:rPr lang="en-US" dirty="0"/>
              <a:t>Learning styles</a:t>
            </a:r>
            <a:endParaRPr lang="en-GB" noProof="0" dirty="0"/>
          </a:p>
        </p:txBody>
      </p:sp>
    </p:spTree>
    <p:extLst>
      <p:ext uri="{BB962C8B-B14F-4D97-AF65-F5344CB8AC3E}">
        <p14:creationId xmlns:p14="http://schemas.microsoft.com/office/powerpoint/2010/main" val="3565469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7"/>
          <p:cNvSpPr txBox="1">
            <a:spLocks noGrp="1"/>
          </p:cNvSpPr>
          <p:nvPr>
            <p:ph type="body" idx="1"/>
          </p:nvPr>
        </p:nvSpPr>
        <p:spPr>
          <a:xfrm>
            <a:off x="362075" y="321845"/>
            <a:ext cx="5733900" cy="9084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pt-BR" dirty="0" err="1">
                <a:latin typeface="Calibri" panose="020F0502020204030204" pitchFamily="34" charset="0"/>
                <a:cs typeface="Calibri" panose="020F0502020204030204" pitchFamily="34" charset="0"/>
              </a:rPr>
              <a:t>What</a:t>
            </a:r>
            <a:r>
              <a:rPr lang="pt-BR" dirty="0">
                <a:latin typeface="Calibri" panose="020F0502020204030204" pitchFamily="34" charset="0"/>
                <a:cs typeface="Calibri" panose="020F0502020204030204" pitchFamily="34" charset="0"/>
              </a:rPr>
              <a:t> are learning </a:t>
            </a:r>
            <a:r>
              <a:rPr lang="pt-BR" dirty="0" err="1">
                <a:latin typeface="Calibri" panose="020F0502020204030204" pitchFamily="34" charset="0"/>
                <a:cs typeface="Calibri" panose="020F0502020204030204" pitchFamily="34" charset="0"/>
              </a:rPr>
              <a:t>styles</a:t>
            </a:r>
            <a:r>
              <a:rPr lang="pt-BR" dirty="0">
                <a:latin typeface="Calibri" panose="020F0502020204030204" pitchFamily="34" charset="0"/>
                <a:cs typeface="Calibri" panose="020F0502020204030204" pitchFamily="34" charset="0"/>
              </a:rPr>
              <a:t>?</a:t>
            </a:r>
            <a:endParaRPr dirty="0">
              <a:latin typeface="Calibri" panose="020F0502020204030204" pitchFamily="34" charset="0"/>
              <a:cs typeface="Calibri" panose="020F0502020204030204" pitchFamily="34" charset="0"/>
            </a:endParaRPr>
          </a:p>
        </p:txBody>
      </p:sp>
      <p:sp>
        <p:nvSpPr>
          <p:cNvPr id="141" name="Google Shape;141;p7"/>
          <p:cNvSpPr txBox="1">
            <a:spLocks noGrp="1"/>
          </p:cNvSpPr>
          <p:nvPr>
            <p:ph type="body" idx="2"/>
          </p:nvPr>
        </p:nvSpPr>
        <p:spPr>
          <a:xfrm>
            <a:off x="362075" y="1230275"/>
            <a:ext cx="5733900" cy="5526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lang="pt-BR" dirty="0">
              <a:highlight>
                <a:srgbClr val="FFFFFF"/>
              </a:highlight>
            </a:endParaRPr>
          </a:p>
          <a:p>
            <a:pPr marL="0" indent="0">
              <a:lnSpc>
                <a:spcPct val="115000"/>
              </a:lnSpc>
              <a:spcBef>
                <a:spcPts val="0"/>
              </a:spcBef>
              <a:buClr>
                <a:schemeClr val="dk1"/>
              </a:buClr>
              <a:buSzPts val="1100"/>
              <a:buNone/>
            </a:pPr>
            <a:r>
              <a:rPr lang="en-US" dirty="0">
                <a:latin typeface="Calibri" panose="020F0502020204030204" pitchFamily="34" charset="0"/>
                <a:cs typeface="Calibri" panose="020F0502020204030204" pitchFamily="34" charset="0"/>
              </a:rPr>
              <a:t>Each person has natural preferences in the way they process information:</a:t>
            </a:r>
            <a:endParaRPr lang="en-US" dirty="0">
              <a:highlight>
                <a:srgbClr val="FFFFFF"/>
              </a:highlight>
              <a:latin typeface="Calibri" panose="020F0502020204030204" pitchFamily="34" charset="0"/>
              <a:cs typeface="Calibri" panose="020F0502020204030204" pitchFamily="34" charset="0"/>
            </a:endParaRPr>
          </a:p>
          <a:p>
            <a:pPr marL="0" indent="0">
              <a:lnSpc>
                <a:spcPct val="114999"/>
              </a:lnSpc>
              <a:spcBef>
                <a:spcPts val="0"/>
              </a:spcBef>
              <a:buSzPts val="1100"/>
              <a:buNone/>
            </a:pPr>
            <a:endParaRPr lang="en-US" dirty="0">
              <a:latin typeface="Calibri" panose="020F0502020204030204" pitchFamily="34" charset="0"/>
              <a:cs typeface="Calibri" panose="020F0502020204030204" pitchFamily="34" charset="0"/>
            </a:endParaRPr>
          </a:p>
          <a:p>
            <a:pPr marL="342900" indent="-342900">
              <a:lnSpc>
                <a:spcPct val="114999"/>
              </a:lnSpc>
              <a:spcBef>
                <a:spcPts val="0"/>
              </a:spcBef>
              <a:buClr>
                <a:schemeClr val="dk1"/>
              </a:buClr>
              <a:buSzPts val="1100"/>
              <a:buFont typeface="Wingdings" panose="05000000000000000000" pitchFamily="2" charset="2"/>
              <a:buChar char="§"/>
            </a:pPr>
            <a:r>
              <a:rPr lang="en-US" b="1" dirty="0">
                <a:latin typeface="Calibri" panose="020F0502020204030204" pitchFamily="34" charset="0"/>
                <a:cs typeface="Calibri" panose="020F0502020204030204" pitchFamily="34" charset="0"/>
              </a:rPr>
              <a:t>Visual: </a:t>
            </a:r>
            <a:r>
              <a:rPr lang="en-US" dirty="0">
                <a:latin typeface="Calibri" panose="020F0502020204030204" pitchFamily="34" charset="0"/>
                <a:cs typeface="Calibri" panose="020F0502020204030204" pitchFamily="34" charset="0"/>
              </a:rPr>
              <a:t>learn best through images, diagrams, graphs and colors.</a:t>
            </a:r>
            <a:endParaRPr lang="en-US" dirty="0">
              <a:highlight>
                <a:srgbClr val="FFFFFF"/>
              </a:highlight>
              <a:latin typeface="Calibri" panose="020F0502020204030204" pitchFamily="34" charset="0"/>
              <a:cs typeface="Calibri" panose="020F0502020204030204" pitchFamily="34" charset="0"/>
            </a:endParaRPr>
          </a:p>
          <a:p>
            <a:pPr marL="342900" indent="-342900">
              <a:lnSpc>
                <a:spcPct val="114999"/>
              </a:lnSpc>
              <a:spcBef>
                <a:spcPts val="0"/>
              </a:spcBef>
              <a:buClr>
                <a:schemeClr val="dk1"/>
              </a:buClr>
              <a:buSzPts val="1100"/>
              <a:buFont typeface="Wingdings" panose="05000000000000000000" pitchFamily="2" charset="2"/>
              <a:buChar char="§"/>
            </a:pPr>
            <a:endParaRPr lang="en-US" dirty="0">
              <a:latin typeface="Calibri" panose="020F0502020204030204" pitchFamily="34" charset="0"/>
              <a:cs typeface="Calibri" panose="020F0502020204030204" pitchFamily="34" charset="0"/>
            </a:endParaRPr>
          </a:p>
          <a:p>
            <a:pPr marL="342900" indent="-342900">
              <a:lnSpc>
                <a:spcPct val="114999"/>
              </a:lnSpc>
              <a:spcBef>
                <a:spcPts val="0"/>
              </a:spcBef>
              <a:buClr>
                <a:schemeClr val="dk1"/>
              </a:buClr>
              <a:buSzPts val="1100"/>
              <a:buFont typeface="Wingdings" panose="05000000000000000000" pitchFamily="2" charset="2"/>
              <a:buChar char="§"/>
            </a:pPr>
            <a:r>
              <a:rPr lang="en-US" b="1" dirty="0">
                <a:latin typeface="Calibri" panose="020F0502020204030204" pitchFamily="34" charset="0"/>
                <a:cs typeface="Calibri" panose="020F0502020204030204" pitchFamily="34" charset="0"/>
              </a:rPr>
              <a:t>Auditory:</a:t>
            </a:r>
            <a:r>
              <a:rPr lang="en-US" dirty="0">
                <a:latin typeface="Calibri" panose="020F0502020204030204" pitchFamily="34" charset="0"/>
                <a:cs typeface="Calibri" panose="020F0502020204030204" pitchFamily="34" charset="0"/>
              </a:rPr>
              <a:t> retains information by listening to explanations, debates, or recordings.</a:t>
            </a:r>
            <a:endParaRPr lang="en-US" dirty="0">
              <a:highlight>
                <a:srgbClr val="FFFFFF"/>
              </a:highlight>
              <a:latin typeface="Calibri" panose="020F0502020204030204" pitchFamily="34" charset="0"/>
              <a:cs typeface="Calibri" panose="020F0502020204030204" pitchFamily="34" charset="0"/>
            </a:endParaRPr>
          </a:p>
          <a:p>
            <a:pPr marL="342900" indent="-342900">
              <a:lnSpc>
                <a:spcPct val="114999"/>
              </a:lnSpc>
              <a:spcBef>
                <a:spcPts val="0"/>
              </a:spcBef>
              <a:buClr>
                <a:schemeClr val="dk1"/>
              </a:buClr>
              <a:buSzPts val="1100"/>
              <a:buFont typeface="Wingdings" panose="05000000000000000000" pitchFamily="2" charset="2"/>
              <a:buChar char="§"/>
            </a:pPr>
            <a:endParaRPr lang="en-US" dirty="0">
              <a:latin typeface="Calibri" panose="020F0502020204030204" pitchFamily="34" charset="0"/>
              <a:cs typeface="Calibri" panose="020F0502020204030204" pitchFamily="34" charset="0"/>
            </a:endParaRPr>
          </a:p>
          <a:p>
            <a:pPr marL="342900" indent="-342900">
              <a:lnSpc>
                <a:spcPct val="114999"/>
              </a:lnSpc>
              <a:spcBef>
                <a:spcPts val="0"/>
              </a:spcBef>
              <a:buClr>
                <a:schemeClr val="dk1"/>
              </a:buClr>
              <a:buSzPts val="1100"/>
              <a:buFont typeface="Wingdings" panose="05000000000000000000" pitchFamily="2" charset="2"/>
              <a:buChar char="§"/>
            </a:pPr>
            <a:r>
              <a:rPr lang="en-US" b="1" dirty="0">
                <a:latin typeface="Calibri" panose="020F0502020204030204" pitchFamily="34" charset="0"/>
                <a:cs typeface="Calibri" panose="020F0502020204030204" pitchFamily="34" charset="0"/>
              </a:rPr>
              <a:t>Kinesthetic</a:t>
            </a:r>
            <a:r>
              <a:rPr lang="en-US" dirty="0">
                <a:latin typeface="Calibri" panose="020F0502020204030204" pitchFamily="34" charset="0"/>
                <a:cs typeface="Calibri" panose="020F0502020204030204" pitchFamily="34" charset="0"/>
              </a:rPr>
              <a:t>: learns by doing, experimenting and using the body in the process.</a:t>
            </a:r>
            <a:endParaRPr lang="en-US" dirty="0">
              <a:highlight>
                <a:srgbClr val="FFFFFF"/>
              </a:highlight>
              <a:latin typeface="Calibri" panose="020F0502020204030204" pitchFamily="34" charset="0"/>
              <a:cs typeface="Calibri" panose="020F0502020204030204" pitchFamily="34" charset="0"/>
            </a:endParaRPr>
          </a:p>
          <a:p>
            <a:pPr marL="342900" indent="-342900">
              <a:lnSpc>
                <a:spcPct val="114999"/>
              </a:lnSpc>
              <a:spcBef>
                <a:spcPts val="0"/>
              </a:spcBef>
              <a:buClr>
                <a:schemeClr val="dk1"/>
              </a:buClr>
              <a:buSzPts val="1100"/>
              <a:buFont typeface="Wingdings" panose="05000000000000000000" pitchFamily="2" charset="2"/>
              <a:buChar char="§"/>
            </a:pPr>
            <a:endParaRPr lang="en-US" dirty="0">
              <a:latin typeface="Calibri" panose="020F0502020204030204" pitchFamily="34" charset="0"/>
              <a:cs typeface="Calibri" panose="020F0502020204030204" pitchFamily="34" charset="0"/>
            </a:endParaRPr>
          </a:p>
          <a:p>
            <a:pPr marL="342900" lvl="0" indent="-342900">
              <a:lnSpc>
                <a:spcPct val="114999"/>
              </a:lnSpc>
              <a:spcBef>
                <a:spcPts val="0"/>
              </a:spcBef>
              <a:buClr>
                <a:schemeClr val="dk1"/>
              </a:buClr>
              <a:buSzPts val="1100"/>
              <a:buFont typeface="Wingdings" panose="05000000000000000000" pitchFamily="2" charset="2"/>
              <a:buChar char="§"/>
            </a:pPr>
            <a:r>
              <a:rPr lang="en-US" b="1" dirty="0">
                <a:latin typeface="Calibri" panose="020F0502020204030204" pitchFamily="34" charset="0"/>
                <a:cs typeface="Calibri" panose="020F0502020204030204" pitchFamily="34" charset="0"/>
              </a:rPr>
              <a:t>Recognizing the preferred style allows you to maximize learning potential.</a:t>
            </a:r>
            <a:endParaRPr b="1" dirty="0">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endParaRPr sz="1200" dirty="0">
              <a:highlight>
                <a:srgbClr val="FFFFFF"/>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36ea64c330c_0_13"/>
          <p:cNvSpPr txBox="1">
            <a:spLocks noGrp="1"/>
          </p:cNvSpPr>
          <p:nvPr>
            <p:ph type="body" idx="1"/>
          </p:nvPr>
        </p:nvSpPr>
        <p:spPr>
          <a:xfrm>
            <a:off x="434503" y="693037"/>
            <a:ext cx="5733900" cy="9084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pt-PT" sz="2800" dirty="0">
                <a:latin typeface="Calibri" panose="020F0502020204030204" pitchFamily="34" charset="0"/>
                <a:cs typeface="Calibri" panose="020F0502020204030204" pitchFamily="34" charset="0"/>
              </a:rPr>
              <a:t>Identifying my style</a:t>
            </a:r>
            <a:endParaRPr lang="en-US" sz="2800" b="0" dirty="0">
              <a:latin typeface="Calibri" panose="020F0502020204030204" pitchFamily="34" charset="0"/>
              <a:cs typeface="Calibri" panose="020F0502020204030204" pitchFamily="34" charset="0"/>
            </a:endParaRPr>
          </a:p>
        </p:txBody>
      </p:sp>
      <p:sp>
        <p:nvSpPr>
          <p:cNvPr id="147" name="Google Shape;147;g36ea64c330c_0_13"/>
          <p:cNvSpPr txBox="1">
            <a:spLocks noGrp="1"/>
          </p:cNvSpPr>
          <p:nvPr>
            <p:ph type="body" idx="2"/>
          </p:nvPr>
        </p:nvSpPr>
        <p:spPr>
          <a:xfrm>
            <a:off x="362075" y="1230275"/>
            <a:ext cx="5733900" cy="5526300"/>
          </a:xfrm>
          <a:prstGeom prst="rect">
            <a:avLst/>
          </a:prstGeom>
          <a:noFill/>
          <a:ln>
            <a:noFill/>
          </a:ln>
        </p:spPr>
        <p:txBody>
          <a:bodyPr spcFirstLastPara="1" wrap="square" lIns="91425" tIns="45700" rIns="91425" bIns="45700" anchor="t" anchorCtr="0">
            <a:noAutofit/>
          </a:bodyPr>
          <a:lstStyle/>
          <a:p>
            <a:pPr marL="0" lvl="0" indent="0">
              <a:lnSpc>
                <a:spcPct val="115000"/>
              </a:lnSpc>
              <a:spcBef>
                <a:spcPts val="0"/>
              </a:spcBef>
              <a:buClr>
                <a:schemeClr val="dk1"/>
              </a:buClr>
              <a:buSzPts val="1100"/>
              <a:buNone/>
            </a:pPr>
            <a:r>
              <a:rPr lang="en-US" b="1" dirty="0">
                <a:latin typeface="Calibri" panose="020F0502020204030204" pitchFamily="34" charset="0"/>
                <a:cs typeface="Calibri" panose="020F0502020204030204" pitchFamily="34" charset="0"/>
              </a:rPr>
              <a:t>Practical self-assessment</a:t>
            </a:r>
            <a:r>
              <a:rPr lang="en-US" dirty="0">
                <a:latin typeface="Calibri" panose="020F0502020204030204" pitchFamily="34" charset="0"/>
                <a:cs typeface="Calibri" panose="020F0502020204030204" pitchFamily="34" charset="0"/>
              </a:rPr>
              <a:t>:</a:t>
            </a:r>
          </a:p>
          <a:p>
            <a:pPr marL="0" indent="0">
              <a:lnSpc>
                <a:spcPct val="115000"/>
              </a:lnSpc>
              <a:spcBef>
                <a:spcPts val="0"/>
              </a:spcBef>
              <a:buClr>
                <a:schemeClr val="dk1"/>
              </a:buClr>
              <a:buSzPts val="1100"/>
              <a:buNone/>
            </a:pPr>
            <a:r>
              <a:rPr lang="en-US" dirty="0">
                <a:latin typeface="Calibri" panose="020F0502020204030204" pitchFamily="34" charset="0"/>
                <a:cs typeface="Calibri" panose="020F0502020204030204" pitchFamily="34" charset="0"/>
              </a:rPr>
              <a:t>
Do I prefer to underline and make visual summaries? → </a:t>
            </a:r>
            <a:r>
              <a:rPr lang="en-US" b="1" dirty="0">
                <a:latin typeface="Calibri" panose="020F0502020204030204" pitchFamily="34" charset="0"/>
                <a:cs typeface="Calibri" panose="020F0502020204030204" pitchFamily="34" charset="0"/>
              </a:rPr>
              <a:t>Visual.</a:t>
            </a:r>
            <a:endParaRPr lang="en-US" sz="1600" b="1" dirty="0">
              <a:highlight>
                <a:srgbClr val="FFFFFF"/>
              </a:highlight>
              <a:latin typeface="Calibri" panose="020F0502020204030204" pitchFamily="34" charset="0"/>
              <a:cs typeface="Calibri" panose="020F0502020204030204" pitchFamily="34" charset="0"/>
            </a:endParaRPr>
          </a:p>
          <a:p>
            <a:pPr marL="0" indent="0">
              <a:lnSpc>
                <a:spcPct val="114999"/>
              </a:lnSpc>
              <a:spcBef>
                <a:spcPts val="0"/>
              </a:spcBef>
              <a:buSzPts val="1100"/>
              <a:buNone/>
            </a:pPr>
            <a:r>
              <a:rPr lang="en-US" dirty="0">
                <a:latin typeface="Calibri" panose="020F0502020204030204" pitchFamily="34" charset="0"/>
                <a:cs typeface="Calibri" panose="020F0502020204030204" pitchFamily="34" charset="0"/>
              </a:rPr>
              <a:t>
Do I need to hear explanations out loud to understand better? → </a:t>
            </a:r>
            <a:r>
              <a:rPr lang="en-US" b="1" dirty="0">
                <a:latin typeface="Calibri" panose="020F0502020204030204" pitchFamily="34" charset="0"/>
                <a:cs typeface="Calibri" panose="020F0502020204030204" pitchFamily="34" charset="0"/>
              </a:rPr>
              <a:t>Auditory</a:t>
            </a:r>
            <a:r>
              <a:rPr lang="en-US" dirty="0">
                <a:latin typeface="Calibri" panose="020F0502020204030204" pitchFamily="34" charset="0"/>
                <a:cs typeface="Calibri" panose="020F0502020204030204" pitchFamily="34" charset="0"/>
              </a:rPr>
              <a:t>.</a:t>
            </a:r>
            <a:endParaRPr lang="en-US" sz="1600" b="1" dirty="0">
              <a:highlight>
                <a:srgbClr val="FFFFFF"/>
              </a:highlight>
              <a:latin typeface="Calibri" panose="020F0502020204030204" pitchFamily="34" charset="0"/>
              <a:cs typeface="Calibri" panose="020F0502020204030204" pitchFamily="34" charset="0"/>
            </a:endParaRPr>
          </a:p>
          <a:p>
            <a:pPr marL="0" indent="0">
              <a:lnSpc>
                <a:spcPct val="114999"/>
              </a:lnSpc>
              <a:spcBef>
                <a:spcPts val="0"/>
              </a:spcBef>
              <a:buSzPts val="1100"/>
              <a:buNone/>
            </a:pPr>
            <a:r>
              <a:rPr lang="en-US" dirty="0">
                <a:latin typeface="Calibri" panose="020F0502020204030204" pitchFamily="34" charset="0"/>
                <a:cs typeface="Calibri" panose="020F0502020204030204" pitchFamily="34" charset="0"/>
              </a:rPr>
              <a:t>
Do I only fully understand when I perform or practice? → </a:t>
            </a:r>
            <a:r>
              <a:rPr lang="en-US" b="1" dirty="0">
                <a:latin typeface="Calibri" panose="020F0502020204030204" pitchFamily="34" charset="0"/>
                <a:cs typeface="Calibri" panose="020F0502020204030204" pitchFamily="34" charset="0"/>
              </a:rPr>
              <a:t>Kinesthetic.</a:t>
            </a:r>
            <a:endParaRPr lang="en-US" sz="1600" b="1" dirty="0">
              <a:highlight>
                <a:srgbClr val="FFFFFF"/>
              </a:highlight>
              <a:latin typeface="Calibri" panose="020F0502020204030204" pitchFamily="34" charset="0"/>
              <a:cs typeface="Calibri" panose="020F0502020204030204" pitchFamily="34" charset="0"/>
            </a:endParaRPr>
          </a:p>
          <a:p>
            <a:pPr marL="0" lvl="0" indent="0">
              <a:lnSpc>
                <a:spcPct val="114999"/>
              </a:lnSpc>
              <a:spcBef>
                <a:spcPts val="0"/>
              </a:spcBef>
              <a:buSzPts val="1100"/>
              <a:buNone/>
            </a:pP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Suggested exercise: </a:t>
            </a:r>
            <a:r>
              <a:rPr lang="en-US" dirty="0">
                <a:latin typeface="Calibri" panose="020F0502020204030204" pitchFamily="34" charset="0"/>
                <a:cs typeface="Calibri" panose="020F0502020204030204" pitchFamily="34" charset="0"/>
              </a:rPr>
              <a:t>recall a recent learning situation and identify which of these methods was most effective.</a:t>
            </a:r>
            <a:endParaRPr sz="1600" b="1" dirty="0">
              <a:highlight>
                <a:srgbClr val="FFFFFF"/>
              </a:highlight>
              <a:latin typeface="Calibri" panose="020F0502020204030204" pitchFamily="34" charset="0"/>
              <a:cs typeface="Calibri" panose="020F0502020204030204" pitchFamily="34" charset="0"/>
            </a:endParaRPr>
          </a:p>
        </p:txBody>
      </p:sp>
      <p:sp>
        <p:nvSpPr>
          <p:cNvPr id="2" name="Text Placeholder 1">
            <a:extLst>
              <a:ext uri="{FF2B5EF4-FFF2-40B4-BE49-F238E27FC236}">
                <a16:creationId xmlns:a16="http://schemas.microsoft.com/office/drawing/2014/main" id="{5B099DE0-48BF-9C34-57EF-7178BF615B47}"/>
              </a:ext>
            </a:extLst>
          </p:cNvPr>
          <p:cNvSpPr txBox="1">
            <a:spLocks/>
          </p:cNvSpPr>
          <p:nvPr/>
        </p:nvSpPr>
        <p:spPr>
          <a:xfrm>
            <a:off x="2596538" y="37756"/>
            <a:ext cx="11070645" cy="131056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pt-PT" dirty="0">
                <a:latin typeface="Calibri" panose="020F0502020204030204" pitchFamily="34" charset="0"/>
                <a:cs typeface="Calibri" panose="020F0502020204030204" pitchFamily="34" charset="0"/>
              </a:rPr>
              <a:t>Identifying and combining styles</a:t>
            </a:r>
          </a:p>
          <a:p>
            <a:pPr marL="0" indent="0"/>
            <a:endParaRPr lang="pt-PT" sz="5400" dirty="0"/>
          </a:p>
          <a:p>
            <a:endParaRPr lang="en-US" sz="2000" b="0" dirty="0">
              <a:solidFill>
                <a:srgbClr val="28314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36ea64c330c_0_18"/>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pt-PT" dirty="0">
                <a:latin typeface="Calibri" panose="020F0502020204030204" pitchFamily="34" charset="0"/>
                <a:cs typeface="Calibri" panose="020F0502020204030204" pitchFamily="34" charset="0"/>
              </a:rPr>
              <a:t>Use Combo Styles</a:t>
            </a:r>
            <a:endParaRPr dirty="0">
              <a:latin typeface="Calibri" panose="020F0502020204030204" pitchFamily="34" charset="0"/>
              <a:cs typeface="Calibri" panose="020F0502020204030204" pitchFamily="34" charset="0"/>
            </a:endParaRPr>
          </a:p>
        </p:txBody>
      </p:sp>
      <p:sp>
        <p:nvSpPr>
          <p:cNvPr id="153" name="Google Shape;153;g36ea64c330c_0_18"/>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22240"/>
              </a:buClr>
              <a:buSzPts val="2000"/>
              <a:buFont typeface="Arial"/>
              <a:buNone/>
            </a:pPr>
            <a:endParaRPr lang="pt-BR" sz="2000" dirty="0"/>
          </a:p>
          <a:p>
            <a:pPr marL="0" lvl="0" indent="0" algn="ctr" rtl="0">
              <a:spcBef>
                <a:spcPts val="0"/>
              </a:spcBef>
              <a:spcAft>
                <a:spcPts val="0"/>
              </a:spcAft>
              <a:buClr>
                <a:srgbClr val="222240"/>
              </a:buClr>
              <a:buSzPts val="2000"/>
              <a:buFont typeface="Arial"/>
              <a:buNone/>
            </a:pPr>
            <a:endParaRPr lang="pt-BR" sz="2000" dirty="0"/>
          </a:p>
          <a:p>
            <a:pPr marL="0" lvl="0" indent="0" algn="ctr" rtl="0">
              <a:spcBef>
                <a:spcPts val="0"/>
              </a:spcBef>
              <a:spcAft>
                <a:spcPts val="0"/>
              </a:spcAft>
              <a:buClr>
                <a:srgbClr val="222240"/>
              </a:buClr>
              <a:buSzPts val="2000"/>
              <a:buFont typeface="Arial"/>
              <a:buNone/>
            </a:pPr>
            <a:endParaRPr lang="pt-BR" sz="2000" dirty="0"/>
          </a:p>
          <a:p>
            <a:pPr marL="0" lvl="0" indent="0" algn="ctr" rtl="0">
              <a:spcBef>
                <a:spcPts val="0"/>
              </a:spcBef>
              <a:spcAft>
                <a:spcPts val="0"/>
              </a:spcAft>
              <a:buClr>
                <a:srgbClr val="222240"/>
              </a:buClr>
              <a:buSzPts val="2000"/>
              <a:buFont typeface="Arial"/>
              <a:buNone/>
            </a:pPr>
            <a:endParaRPr lang="pt-BR" sz="2000" dirty="0"/>
          </a:p>
          <a:p>
            <a:pPr marL="0" indent="0">
              <a:spcBef>
                <a:spcPts val="0"/>
              </a:spcBef>
              <a:buClr>
                <a:srgbClr val="222240"/>
              </a:buClr>
              <a:buSzPts val="2000"/>
            </a:pPr>
            <a:r>
              <a:rPr lang="en-US" sz="2000" dirty="0">
                <a:latin typeface="Calibri" panose="020F0502020204030204" pitchFamily="34" charset="0"/>
                <a:cs typeface="Calibri" panose="020F0502020204030204" pitchFamily="34" charset="0"/>
              </a:rPr>
              <a:t>While each person has a predominant style, multimodal learning (using multiple styles together) increases retention and motivation.</a:t>
            </a:r>
          </a:p>
          <a:p>
            <a:pPr marL="0" lvl="0" indent="0">
              <a:spcBef>
                <a:spcPts val="0"/>
              </a:spcBef>
              <a:buSzPts val="2000"/>
            </a:pPr>
            <a:r>
              <a:rPr lang="en-US" sz="2000" dirty="0">
                <a:latin typeface="Calibri" panose="020F0502020204030204" pitchFamily="34" charset="0"/>
                <a:cs typeface="Calibri" panose="020F0502020204030204" pitchFamily="34" charset="0"/>
              </a:rPr>
              <a:t>
</a:t>
            </a:r>
            <a:r>
              <a:rPr lang="en-US" sz="2000" b="1" dirty="0">
                <a:latin typeface="Calibri" panose="020F0502020204030204" pitchFamily="34" charset="0"/>
                <a:cs typeface="Calibri" panose="020F0502020204030204" pitchFamily="34" charset="0"/>
              </a:rPr>
              <a:t>Practical example: </a:t>
            </a:r>
            <a:r>
              <a:rPr lang="en-US" sz="2000" dirty="0">
                <a:latin typeface="Calibri" panose="020F0502020204030204" pitchFamily="34" charset="0"/>
                <a:cs typeface="Calibri" panose="020F0502020204030204" pitchFamily="34" charset="0"/>
              </a:rPr>
              <a:t>Study a concept by reading a text </a:t>
            </a:r>
            <a:r>
              <a:rPr lang="en-US" sz="2000" b="1" dirty="0">
                <a:latin typeface="Calibri" panose="020F0502020204030204" pitchFamily="34" charset="0"/>
                <a:cs typeface="Calibri" panose="020F0502020204030204" pitchFamily="34" charset="0"/>
              </a:rPr>
              <a:t>(visual</a:t>
            </a:r>
            <a:r>
              <a:rPr lang="en-US" sz="2000" dirty="0">
                <a:latin typeface="Calibri" panose="020F0502020204030204" pitchFamily="34" charset="0"/>
                <a:cs typeface="Calibri" panose="020F0502020204030204" pitchFamily="34" charset="0"/>
              </a:rPr>
              <a:t>), recording and listening to an explanation </a:t>
            </a:r>
            <a:r>
              <a:rPr lang="en-US" sz="2000" b="1" dirty="0">
                <a:latin typeface="Calibri" panose="020F0502020204030204" pitchFamily="34" charset="0"/>
                <a:cs typeface="Calibri" panose="020F0502020204030204" pitchFamily="34" charset="0"/>
              </a:rPr>
              <a:t>(auditory)</a:t>
            </a:r>
            <a:r>
              <a:rPr lang="en-US" sz="2000" dirty="0">
                <a:latin typeface="Calibri" panose="020F0502020204030204" pitchFamily="34" charset="0"/>
                <a:cs typeface="Calibri" panose="020F0502020204030204" pitchFamily="34" charset="0"/>
              </a:rPr>
              <a:t>, and applying it in a practical exercise (</a:t>
            </a:r>
            <a:r>
              <a:rPr lang="en-US" sz="2000" b="1" dirty="0">
                <a:latin typeface="Calibri" panose="020F0502020204030204" pitchFamily="34" charset="0"/>
                <a:cs typeface="Calibri" panose="020F0502020204030204" pitchFamily="34" charset="0"/>
              </a:rPr>
              <a:t>kinesthetic)</a:t>
            </a:r>
            <a:r>
              <a:rPr lang="en-US" sz="2000" dirty="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a:p>
            <a:pPr marL="0" lvl="0" indent="0" algn="ctr">
              <a:spcBef>
                <a:spcPts val="0"/>
              </a:spcBef>
              <a:buClr>
                <a:srgbClr val="222240"/>
              </a:buClr>
              <a:buSzPts val="2000"/>
            </a:pPr>
            <a:endParaRPr lang="en-US" sz="2000" dirty="0"/>
          </a:p>
          <a:p>
            <a:pPr marL="0" lvl="0" indent="0" algn="ctr">
              <a:spcBef>
                <a:spcPts val="0"/>
              </a:spcBef>
              <a:buClr>
                <a:srgbClr val="222240"/>
              </a:buClr>
              <a:buSzPts val="2000"/>
            </a:pPr>
            <a:endParaRPr lang="en-US" sz="2000" dirty="0"/>
          </a:p>
          <a:p>
            <a:pPr marL="0" lvl="0" indent="0" algn="ctr">
              <a:spcBef>
                <a:spcPts val="0"/>
              </a:spcBef>
              <a:buClr>
                <a:srgbClr val="222240"/>
              </a:buClr>
              <a:buSzPts val="2000"/>
            </a:pPr>
            <a:endParaRPr lang="en-US" sz="2000" dirty="0"/>
          </a:p>
          <a:p>
            <a:pPr marL="0" lvl="0" indent="0" algn="ctr">
              <a:spcBef>
                <a:spcPts val="0"/>
              </a:spcBef>
              <a:buClr>
                <a:srgbClr val="222240"/>
              </a:buClr>
              <a:buSzPts val="2000"/>
            </a:pPr>
            <a:endParaRPr lang="en-US" sz="2000" dirty="0"/>
          </a:p>
          <a:p>
            <a:pPr marL="0" lvl="0" indent="0" algn="ctr">
              <a:spcBef>
                <a:spcPts val="0"/>
              </a:spcBef>
              <a:buClr>
                <a:srgbClr val="222240"/>
              </a:buClr>
              <a:buSzPts val="2000"/>
            </a:pPr>
            <a:endParaRPr lang="en-US" sz="2000" dirty="0"/>
          </a:p>
          <a:p>
            <a:pPr marL="0" lvl="0" indent="0" algn="ctr">
              <a:spcBef>
                <a:spcPts val="0"/>
              </a:spcBef>
              <a:buClr>
                <a:srgbClr val="222240"/>
              </a:buClr>
              <a:buSzPts val="2000"/>
            </a:pPr>
            <a:endParaRPr lang="en-US" sz="2000" dirty="0"/>
          </a:p>
          <a:p>
            <a:pPr marL="0" lvl="0" indent="0" algn="ctr">
              <a:spcBef>
                <a:spcPts val="0"/>
              </a:spcBef>
              <a:buClr>
                <a:srgbClr val="222240"/>
              </a:buClr>
              <a:buSzPts val="2000"/>
            </a:pPr>
            <a:endParaRPr lang="en-US" sz="1000" dirty="0"/>
          </a:p>
          <a:p>
            <a:pPr marL="0" lvl="0" indent="0" algn="ctr">
              <a:spcBef>
                <a:spcPts val="0"/>
              </a:spcBef>
              <a:buClr>
                <a:srgbClr val="222240"/>
              </a:buClr>
              <a:buSzPts val="2000"/>
            </a:pPr>
            <a:endParaRPr lang="en-US" sz="1000" dirty="0"/>
          </a:p>
          <a:p>
            <a:pPr marL="0" lvl="0" indent="0" algn="ctr">
              <a:spcBef>
                <a:spcPts val="0"/>
              </a:spcBef>
              <a:buClr>
                <a:srgbClr val="222240"/>
              </a:buClr>
              <a:buSzPts val="2000"/>
            </a:pPr>
            <a:endParaRPr lang="en-US" sz="1000" dirty="0"/>
          </a:p>
          <a:p>
            <a:pPr marL="0" lvl="0" indent="0" algn="ctr">
              <a:spcBef>
                <a:spcPts val="0"/>
              </a:spcBef>
              <a:buClr>
                <a:srgbClr val="222240"/>
              </a:buClr>
              <a:buSzPts val="2000"/>
            </a:pPr>
            <a:endParaRPr lang="en-US" sz="1000" dirty="0"/>
          </a:p>
          <a:p>
            <a:pPr marL="0" lvl="0" indent="0" algn="r">
              <a:spcBef>
                <a:spcPts val="0"/>
              </a:spcBef>
              <a:buClr>
                <a:srgbClr val="222240"/>
              </a:buClr>
              <a:buSzPts val="2000"/>
            </a:pPr>
            <a:r>
              <a:rPr lang="en-US" sz="1000" dirty="0">
                <a:latin typeface="Calibri" panose="020F0502020204030204" pitchFamily="34" charset="0"/>
                <a:cs typeface="Calibri" panose="020F0502020204030204" pitchFamily="34" charset="0"/>
              </a:rPr>
              <a:t>Image source: https://esl-curriculum.com/</a:t>
            </a:r>
            <a:endParaRPr sz="1000" dirty="0">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F49D5445-769E-A284-7547-59AEB0493F62}"/>
              </a:ext>
            </a:extLst>
          </p:cNvPr>
          <p:cNvPicPr>
            <a:picLocks noChangeAspect="1"/>
          </p:cNvPicPr>
          <p:nvPr/>
        </p:nvPicPr>
        <p:blipFill>
          <a:blip r:embed="rId3"/>
          <a:stretch>
            <a:fillRect/>
          </a:stretch>
        </p:blipFill>
        <p:spPr>
          <a:xfrm>
            <a:off x="6852491" y="1431274"/>
            <a:ext cx="5118253" cy="511825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D0874-5BFD-85B6-C24B-A18910D274B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778B13A-2556-71BF-6B73-52B31DACC65B}"/>
              </a:ext>
            </a:extLst>
          </p:cNvPr>
          <p:cNvSpPr>
            <a:spLocks noGrp="1"/>
          </p:cNvSpPr>
          <p:nvPr>
            <p:ph type="body" sz="quarter" idx="10"/>
          </p:nvPr>
        </p:nvSpPr>
        <p:spPr>
          <a:xfrm>
            <a:off x="432261" y="3142210"/>
            <a:ext cx="7916980" cy="1762299"/>
          </a:xfrm>
        </p:spPr>
        <p:txBody>
          <a:bodyPr/>
          <a:lstStyle/>
          <a:p>
            <a:r>
              <a:rPr lang="en-GB" noProof="0" dirty="0"/>
              <a:t>UNIT 4.</a:t>
            </a:r>
            <a:r>
              <a:rPr lang="en-GB" dirty="0"/>
              <a:t>2</a:t>
            </a:r>
            <a:r>
              <a:rPr lang="en-GB" noProof="0" dirty="0"/>
              <a:t>: </a:t>
            </a:r>
            <a:r>
              <a:rPr lang="en-US" dirty="0"/>
              <a:t>Study techniques</a:t>
            </a:r>
          </a:p>
          <a:p>
            <a:endParaRPr lang="en-GB" noProof="0" dirty="0"/>
          </a:p>
        </p:txBody>
      </p:sp>
    </p:spTree>
    <p:extLst>
      <p:ext uri="{BB962C8B-B14F-4D97-AF65-F5344CB8AC3E}">
        <p14:creationId xmlns:p14="http://schemas.microsoft.com/office/powerpoint/2010/main" val="3074656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6"/>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p>
            <a:pPr marL="0" lvl="0" indent="0">
              <a:spcBef>
                <a:spcPts val="0"/>
              </a:spcBef>
            </a:pPr>
            <a:r>
              <a:rPr lang="pt-PT" dirty="0">
                <a:latin typeface="Calibri" panose="020F0502020204030204" pitchFamily="34" charset="0"/>
                <a:cs typeface="Calibri" panose="020F0502020204030204" pitchFamily="34" charset="0"/>
              </a:rPr>
              <a:t>Technique: Active Recall</a:t>
            </a:r>
            <a:endParaRPr dirty="0">
              <a:latin typeface="Calibri" panose="020F0502020204030204" pitchFamily="34" charset="0"/>
              <a:cs typeface="Calibri" panose="020F0502020204030204" pitchFamily="34" charset="0"/>
            </a:endParaRPr>
          </a:p>
        </p:txBody>
      </p:sp>
      <p:sp>
        <p:nvSpPr>
          <p:cNvPr id="190" name="Google Shape;190;p6"/>
          <p:cNvSpPr txBox="1">
            <a:spLocks noGrp="1"/>
          </p:cNvSpPr>
          <p:nvPr>
            <p:ph type="body" idx="2"/>
          </p:nvPr>
        </p:nvSpPr>
        <p:spPr>
          <a:xfrm>
            <a:off x="362081" y="1552139"/>
            <a:ext cx="6052575" cy="5305861"/>
          </a:xfrm>
          <a:prstGeom prst="rect">
            <a:avLst/>
          </a:prstGeom>
          <a:noFill/>
          <a:ln>
            <a:noFill/>
          </a:ln>
        </p:spPr>
        <p:txBody>
          <a:bodyPr spcFirstLastPara="1" wrap="square" lIns="91425" tIns="45700" rIns="91425" bIns="45700" anchor="t" anchorCtr="0">
            <a:noAutofit/>
          </a:bodyPr>
          <a:lstStyle/>
          <a:p>
            <a:pPr marL="0" indent="0">
              <a:lnSpc>
                <a:spcPct val="114999"/>
              </a:lnSpc>
              <a:spcBef>
                <a:spcPts val="0"/>
              </a:spcBef>
              <a:buNone/>
            </a:pPr>
            <a:r>
              <a:rPr lang="en-US" b="1" dirty="0">
                <a:latin typeface="Calibri" panose="020F0502020204030204" pitchFamily="34" charset="0"/>
                <a:cs typeface="Calibri" panose="020F0502020204030204" pitchFamily="34" charset="0"/>
              </a:rPr>
              <a:t>Active Recall</a:t>
            </a:r>
            <a:r>
              <a:rPr lang="en-US" dirty="0">
                <a:latin typeface="Calibri" panose="020F0502020204030204" pitchFamily="34" charset="0"/>
                <a:cs typeface="Calibri" panose="020F0502020204030204" pitchFamily="34" charset="0"/>
              </a:rPr>
              <a:t> is the practice of </a:t>
            </a:r>
            <a:r>
              <a:rPr lang="en-US" b="1" dirty="0">
                <a:latin typeface="Calibri" panose="020F0502020204030204" pitchFamily="34" charset="0"/>
                <a:cs typeface="Calibri" panose="020F0502020204030204" pitchFamily="34" charset="0"/>
              </a:rPr>
              <a:t>retrieving information</a:t>
            </a:r>
            <a:r>
              <a:rPr lang="en-US" dirty="0">
                <a:latin typeface="Calibri" panose="020F0502020204030204" pitchFamily="34" charset="0"/>
                <a:cs typeface="Calibri" panose="020F0502020204030204" pitchFamily="34" charset="0"/>
              </a:rPr>
              <a:t> from memory </a:t>
            </a:r>
            <a:r>
              <a:rPr lang="en-US" b="1" dirty="0">
                <a:latin typeface="Calibri" panose="020F0502020204030204" pitchFamily="34" charset="0"/>
                <a:cs typeface="Calibri" panose="020F0502020204030204" pitchFamily="34" charset="0"/>
              </a:rPr>
              <a:t>without consulting notes or textbooks</a:t>
            </a:r>
            <a:r>
              <a:rPr lang="en-US" dirty="0">
                <a:latin typeface="Calibri" panose="020F0502020204030204" pitchFamily="34" charset="0"/>
                <a:cs typeface="Calibri" panose="020F0502020204030204" pitchFamily="34" charset="0"/>
              </a:rPr>
              <a:t>.</a:t>
            </a:r>
          </a:p>
          <a:p>
            <a:pPr marL="0" indent="0">
              <a:lnSpc>
                <a:spcPct val="114999"/>
              </a:lnSpc>
              <a:spcBef>
                <a:spcPts val="0"/>
              </a:spcBef>
              <a:buNone/>
            </a:pP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Example:</a:t>
            </a:r>
            <a:r>
              <a:rPr lang="en-US" dirty="0">
                <a:latin typeface="Calibri" panose="020F0502020204030204" pitchFamily="34" charset="0"/>
                <a:cs typeface="Calibri" panose="020F0502020204030204" pitchFamily="34" charset="0"/>
              </a:rPr>
              <a:t> After finishing a chapter, </a:t>
            </a:r>
            <a:r>
              <a:rPr lang="en-US" b="1" dirty="0">
                <a:latin typeface="Calibri" panose="020F0502020204030204" pitchFamily="34" charset="0"/>
                <a:cs typeface="Calibri" panose="020F0502020204030204" pitchFamily="34" charset="0"/>
              </a:rPr>
              <a:t>close the book</a:t>
            </a:r>
            <a:r>
              <a:rPr lang="en-US" dirty="0">
                <a:latin typeface="Calibri" panose="020F0502020204030204" pitchFamily="34" charset="0"/>
                <a:cs typeface="Calibri" panose="020F0502020204030204" pitchFamily="34" charset="0"/>
              </a:rPr>
              <a:t> and </a:t>
            </a:r>
            <a:r>
              <a:rPr lang="en-US" b="1" dirty="0">
                <a:latin typeface="Calibri" panose="020F0502020204030204" pitchFamily="34" charset="0"/>
                <a:cs typeface="Calibri" panose="020F0502020204030204" pitchFamily="34" charset="0"/>
              </a:rPr>
              <a:t>write down</a:t>
            </a:r>
            <a:r>
              <a:rPr lang="en-US" dirty="0">
                <a:latin typeface="Calibri" panose="020F0502020204030204" pitchFamily="34" charset="0"/>
                <a:cs typeface="Calibri" panose="020F0502020204030204" pitchFamily="34" charset="0"/>
              </a:rPr>
              <a:t> or </a:t>
            </a:r>
            <a:r>
              <a:rPr lang="en-US" b="1" dirty="0">
                <a:latin typeface="Calibri" panose="020F0502020204030204" pitchFamily="34" charset="0"/>
                <a:cs typeface="Calibri" panose="020F0502020204030204" pitchFamily="34" charset="0"/>
              </a:rPr>
              <a:t>explain aloud</a:t>
            </a:r>
            <a:r>
              <a:rPr lang="en-US" dirty="0">
                <a:latin typeface="Calibri" panose="020F0502020204030204" pitchFamily="34" charset="0"/>
                <a:cs typeface="Calibri" panose="020F0502020204030204" pitchFamily="34" charset="0"/>
              </a:rPr>
              <a:t> everything you can remember.</a:t>
            </a:r>
          </a:p>
          <a:p>
            <a:pPr marL="0" indent="0">
              <a:lnSpc>
                <a:spcPct val="114999"/>
              </a:lnSpc>
              <a:spcBef>
                <a:spcPts val="0"/>
              </a:spcBef>
              <a:buNone/>
            </a:pP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Benefits:</a:t>
            </a:r>
            <a:r>
              <a:rPr lang="en-US" dirty="0">
                <a:latin typeface="Calibri" panose="020F0502020204030204" pitchFamily="34" charset="0"/>
                <a:cs typeface="Calibri" panose="020F0502020204030204" pitchFamily="34" charset="0"/>
              </a:rPr>
              <a:t> It </a:t>
            </a:r>
            <a:r>
              <a:rPr lang="en-US" b="1" dirty="0">
                <a:latin typeface="Calibri" panose="020F0502020204030204" pitchFamily="34" charset="0"/>
                <a:cs typeface="Calibri" panose="020F0502020204030204" pitchFamily="34" charset="0"/>
              </a:rPr>
              <a:t>strengthens long-term memory</a:t>
            </a: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enhances comprehension</a:t>
            </a: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increases confidence</a:t>
            </a:r>
            <a:r>
              <a:rPr lang="en-US" dirty="0">
                <a:latin typeface="Calibri" panose="020F0502020204030204" pitchFamily="34" charset="0"/>
                <a:cs typeface="Calibri" panose="020F0502020204030204" pitchFamily="34" charset="0"/>
              </a:rPr>
              <a:t>, and </a:t>
            </a:r>
            <a:r>
              <a:rPr lang="en-US" b="1" dirty="0">
                <a:latin typeface="Calibri" panose="020F0502020204030204" pitchFamily="34" charset="0"/>
                <a:cs typeface="Calibri" panose="020F0502020204030204" pitchFamily="34" charset="0"/>
              </a:rPr>
              <a:t>better prepares</a:t>
            </a:r>
            <a:r>
              <a:rPr lang="en-US" dirty="0">
                <a:latin typeface="Calibri" panose="020F0502020204030204" pitchFamily="34" charset="0"/>
                <a:cs typeface="Calibri" panose="020F0502020204030204" pitchFamily="34" charset="0"/>
              </a:rPr>
              <a:t> you for </a:t>
            </a:r>
            <a:r>
              <a:rPr lang="en-US" b="1" dirty="0">
                <a:latin typeface="Calibri" panose="020F0502020204030204" pitchFamily="34" charset="0"/>
                <a:cs typeface="Calibri" panose="020F0502020204030204" pitchFamily="34" charset="0"/>
              </a:rPr>
              <a:t>exams and assessments</a:t>
            </a:r>
            <a:r>
              <a:rPr lang="en-US" dirty="0">
                <a:latin typeface="Calibri" panose="020F0502020204030204" pitchFamily="34" charset="0"/>
                <a:cs typeface="Calibri" panose="020F0502020204030204" pitchFamily="34" charset="0"/>
              </a:rPr>
              <a:t>.</a:t>
            </a:r>
          </a:p>
          <a:p>
            <a:pPr marL="0" lvl="0" indent="0" algn="l" rtl="0">
              <a:lnSpc>
                <a:spcPct val="115000"/>
              </a:lnSpc>
              <a:spcBef>
                <a:spcPts val="0"/>
              </a:spcBef>
              <a:spcAft>
                <a:spcPts val="0"/>
              </a:spcAft>
              <a:buClr>
                <a:schemeClr val="dk1"/>
              </a:buClr>
              <a:buSzPts val="1100"/>
              <a:buFont typeface="Arial"/>
              <a:buNone/>
            </a:pPr>
            <a:endParaRPr sz="1800" dirty="0"/>
          </a:p>
        </p:txBody>
      </p:sp>
      <p:pic>
        <p:nvPicPr>
          <p:cNvPr id="191" name="Google Shape;191;p6" descr="Uma imagem com pessoa, vestuário, Cara humana, interior&#10;&#10;Os conteúdos gerados por IA poderão estar incorretos."/>
          <p:cNvPicPr preferRelativeResize="0">
            <a:picLocks noGrp="1"/>
          </p:cNvPicPr>
          <p:nvPr>
            <p:ph type="pic" idx="3"/>
          </p:nvPr>
        </p:nvPicPr>
        <p:blipFill rotWithShape="1">
          <a:blip r:embed="rId3">
            <a:alphaModFix/>
          </a:blip>
          <a:srcRect l="17502" r="31723"/>
          <a:stretch/>
        </p:blipFill>
        <p:spPr>
          <a:xfrm>
            <a:off x="6968836" y="0"/>
            <a:ext cx="5223164" cy="685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36ea64c330c_0_86"/>
          <p:cNvSpPr txBox="1">
            <a:spLocks noGrp="1"/>
          </p:cNvSpPr>
          <p:nvPr>
            <p:ph type="body" idx="1"/>
          </p:nvPr>
        </p:nvSpPr>
        <p:spPr>
          <a:xfrm>
            <a:off x="362082" y="321855"/>
            <a:ext cx="6052500" cy="4839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pt-PT" dirty="0">
                <a:latin typeface="Calibri" panose="020F0502020204030204" pitchFamily="34" charset="0"/>
                <a:cs typeface="Calibri" panose="020F0502020204030204" pitchFamily="34" charset="0"/>
              </a:rPr>
              <a:t>Technique: Mind Maps</a:t>
            </a:r>
            <a:endParaRPr dirty="0">
              <a:latin typeface="Calibri" panose="020F0502020204030204" pitchFamily="34" charset="0"/>
              <a:cs typeface="Calibri" panose="020F0502020204030204" pitchFamily="34" charset="0"/>
            </a:endParaRPr>
          </a:p>
        </p:txBody>
      </p:sp>
      <p:sp>
        <p:nvSpPr>
          <p:cNvPr id="197" name="Google Shape;197;g36ea64c330c_0_86"/>
          <p:cNvSpPr txBox="1">
            <a:spLocks noGrp="1"/>
          </p:cNvSpPr>
          <p:nvPr>
            <p:ph type="body" idx="2"/>
          </p:nvPr>
        </p:nvSpPr>
        <p:spPr>
          <a:xfrm>
            <a:off x="362081" y="1230283"/>
            <a:ext cx="6052500" cy="5305800"/>
          </a:xfrm>
          <a:prstGeom prst="rect">
            <a:avLst/>
          </a:prstGeom>
          <a:noFill/>
          <a:ln>
            <a:noFill/>
          </a:ln>
        </p:spPr>
        <p:txBody>
          <a:bodyPr spcFirstLastPara="1" wrap="square" lIns="91425" tIns="45700" rIns="91425" bIns="45700" anchor="t" anchorCtr="0">
            <a:noAutofit/>
          </a:bodyPr>
          <a:lstStyle/>
          <a:p>
            <a:pPr marL="0" indent="0">
              <a:lnSpc>
                <a:spcPct val="114999"/>
              </a:lnSpc>
              <a:spcBef>
                <a:spcPts val="0"/>
              </a:spcBef>
              <a:buNone/>
            </a:pPr>
            <a:r>
              <a:rPr lang="en-US" dirty="0">
                <a:solidFill>
                  <a:srgbClr val="222222"/>
                </a:solidFill>
                <a:latin typeface="Calibri" panose="020F0502020204030204" pitchFamily="34" charset="0"/>
                <a:cs typeface="Calibri" panose="020F0502020204030204" pitchFamily="34" charset="0"/>
              </a:rPr>
              <a:t>A </a:t>
            </a:r>
            <a:r>
              <a:rPr lang="en-US" b="1" dirty="0">
                <a:solidFill>
                  <a:srgbClr val="222222"/>
                </a:solidFill>
                <a:latin typeface="Calibri" panose="020F0502020204030204" pitchFamily="34" charset="0"/>
                <a:cs typeface="Calibri" panose="020F0502020204030204" pitchFamily="34" charset="0"/>
              </a:rPr>
              <a:t>Mind Map</a:t>
            </a:r>
            <a:r>
              <a:rPr lang="en-US" dirty="0">
                <a:solidFill>
                  <a:srgbClr val="222222"/>
                </a:solidFill>
                <a:latin typeface="Calibri" panose="020F0502020204030204" pitchFamily="34" charset="0"/>
                <a:cs typeface="Calibri" panose="020F0502020204030204" pitchFamily="34" charset="0"/>
              </a:rPr>
              <a:t> is a </a:t>
            </a:r>
            <a:r>
              <a:rPr lang="en-US" b="1" dirty="0">
                <a:solidFill>
                  <a:srgbClr val="222222"/>
                </a:solidFill>
                <a:latin typeface="Calibri" panose="020F0502020204030204" pitchFamily="34" charset="0"/>
                <a:cs typeface="Calibri" panose="020F0502020204030204" pitchFamily="34" charset="0"/>
              </a:rPr>
              <a:t>visual tool</a:t>
            </a:r>
            <a:r>
              <a:rPr lang="en-US" dirty="0">
                <a:solidFill>
                  <a:srgbClr val="222222"/>
                </a:solidFill>
                <a:latin typeface="Calibri" panose="020F0502020204030204" pitchFamily="34" charset="0"/>
                <a:cs typeface="Calibri" panose="020F0502020204030204" pitchFamily="34" charset="0"/>
              </a:rPr>
              <a:t> that </a:t>
            </a:r>
            <a:r>
              <a:rPr lang="en-US" b="1" dirty="0" err="1">
                <a:solidFill>
                  <a:srgbClr val="222222"/>
                </a:solidFill>
                <a:latin typeface="Calibri" panose="020F0502020204030204" pitchFamily="34" charset="0"/>
                <a:cs typeface="Calibri" panose="020F0502020204030204" pitchFamily="34" charset="0"/>
              </a:rPr>
              <a:t>organises</a:t>
            </a:r>
            <a:r>
              <a:rPr lang="en-US" b="1" dirty="0">
                <a:solidFill>
                  <a:srgbClr val="222222"/>
                </a:solidFill>
                <a:latin typeface="Calibri" panose="020F0502020204030204" pitchFamily="34" charset="0"/>
                <a:cs typeface="Calibri" panose="020F0502020204030204" pitchFamily="34" charset="0"/>
              </a:rPr>
              <a:t> ideas</a:t>
            </a:r>
            <a:r>
              <a:rPr lang="en-US" dirty="0">
                <a:solidFill>
                  <a:srgbClr val="222222"/>
                </a:solidFill>
                <a:latin typeface="Calibri" panose="020F0502020204030204" pitchFamily="34" charset="0"/>
                <a:cs typeface="Calibri" panose="020F0502020204030204" pitchFamily="34" charset="0"/>
              </a:rPr>
              <a:t> in a </a:t>
            </a:r>
            <a:r>
              <a:rPr lang="en-US" b="1" dirty="0">
                <a:solidFill>
                  <a:srgbClr val="222222"/>
                </a:solidFill>
                <a:latin typeface="Calibri" panose="020F0502020204030204" pitchFamily="34" charset="0"/>
                <a:cs typeface="Calibri" panose="020F0502020204030204" pitchFamily="34" charset="0"/>
              </a:rPr>
              <a:t>hierarchical</a:t>
            </a:r>
            <a:r>
              <a:rPr lang="en-US" dirty="0">
                <a:solidFill>
                  <a:srgbClr val="222222"/>
                </a:solidFill>
                <a:latin typeface="Calibri" panose="020F0502020204030204" pitchFamily="34" charset="0"/>
                <a:cs typeface="Calibri" panose="020F0502020204030204" pitchFamily="34" charset="0"/>
              </a:rPr>
              <a:t> and </a:t>
            </a:r>
            <a:r>
              <a:rPr lang="en-US" b="1" dirty="0">
                <a:solidFill>
                  <a:srgbClr val="222222"/>
                </a:solidFill>
                <a:latin typeface="Calibri" panose="020F0502020204030204" pitchFamily="34" charset="0"/>
                <a:cs typeface="Calibri" panose="020F0502020204030204" pitchFamily="34" charset="0"/>
              </a:rPr>
              <a:t>branching structure.</a:t>
            </a:r>
            <a:endParaRPr lang="en-US" dirty="0">
              <a:solidFill>
                <a:srgbClr val="000000"/>
              </a:solidFill>
              <a:latin typeface="Calibri" panose="020F0502020204030204" pitchFamily="34" charset="0"/>
              <a:cs typeface="Calibri" panose="020F0502020204030204" pitchFamily="34" charset="0"/>
            </a:endParaRPr>
          </a:p>
          <a:p>
            <a:pPr marL="0" indent="0">
              <a:lnSpc>
                <a:spcPct val="114999"/>
              </a:lnSpc>
              <a:spcBef>
                <a:spcPts val="0"/>
              </a:spcBef>
              <a:buNone/>
            </a:pPr>
            <a:endParaRPr lang="en-US" b="1" dirty="0">
              <a:solidFill>
                <a:srgbClr val="222222"/>
              </a:solidFill>
              <a:latin typeface="Calibri" panose="020F0502020204030204" pitchFamily="34" charset="0"/>
              <a:cs typeface="Calibri" panose="020F0502020204030204" pitchFamily="34" charset="0"/>
            </a:endParaRPr>
          </a:p>
          <a:p>
            <a:pPr marL="0" indent="0">
              <a:lnSpc>
                <a:spcPct val="114999"/>
              </a:lnSpc>
              <a:spcBef>
                <a:spcPts val="0"/>
              </a:spcBef>
              <a:buNone/>
            </a:pPr>
            <a:br>
              <a:rPr lang="en-US" dirty="0">
                <a:solidFill>
                  <a:srgbClr val="222222"/>
                </a:solidFill>
                <a:latin typeface="Calibri" panose="020F0502020204030204" pitchFamily="34" charset="0"/>
                <a:cs typeface="Calibri" panose="020F0502020204030204" pitchFamily="34" charset="0"/>
              </a:rPr>
            </a:br>
            <a:r>
              <a:rPr lang="en-US" dirty="0">
                <a:solidFill>
                  <a:srgbClr val="222222"/>
                </a:solidFill>
                <a:latin typeface="Calibri" panose="020F0502020204030204" pitchFamily="34" charset="0"/>
                <a:cs typeface="Calibri" panose="020F0502020204030204" pitchFamily="34" charset="0"/>
              </a:rPr>
              <a:t> </a:t>
            </a:r>
            <a:r>
              <a:rPr lang="en-US" b="1" dirty="0">
                <a:solidFill>
                  <a:srgbClr val="222222"/>
                </a:solidFill>
                <a:latin typeface="Calibri" panose="020F0502020204030204" pitchFamily="34" charset="0"/>
                <a:cs typeface="Calibri" panose="020F0502020204030204" pitchFamily="34" charset="0"/>
              </a:rPr>
              <a:t>Example:</a:t>
            </a:r>
            <a:r>
              <a:rPr lang="en-US" dirty="0">
                <a:solidFill>
                  <a:srgbClr val="222222"/>
                </a:solidFill>
                <a:latin typeface="Calibri" panose="020F0502020204030204" pitchFamily="34" charset="0"/>
                <a:cs typeface="Calibri" panose="020F0502020204030204" pitchFamily="34" charset="0"/>
              </a:rPr>
              <a:t> Place the </a:t>
            </a:r>
            <a:r>
              <a:rPr lang="en-US" b="1" dirty="0">
                <a:solidFill>
                  <a:srgbClr val="222222"/>
                </a:solidFill>
                <a:latin typeface="Calibri" panose="020F0502020204030204" pitchFamily="34" charset="0"/>
                <a:cs typeface="Calibri" panose="020F0502020204030204" pitchFamily="34" charset="0"/>
              </a:rPr>
              <a:t>central theme</a:t>
            </a:r>
            <a:r>
              <a:rPr lang="en-US" dirty="0">
                <a:solidFill>
                  <a:srgbClr val="222222"/>
                </a:solidFill>
                <a:latin typeface="Calibri" panose="020F0502020204030204" pitchFamily="34" charset="0"/>
                <a:cs typeface="Calibri" panose="020F0502020204030204" pitchFamily="34" charset="0"/>
              </a:rPr>
              <a:t> in the middle, add </a:t>
            </a:r>
            <a:r>
              <a:rPr lang="en-US" b="1" dirty="0">
                <a:solidFill>
                  <a:srgbClr val="222222"/>
                </a:solidFill>
                <a:latin typeface="Calibri" panose="020F0502020204030204" pitchFamily="34" charset="0"/>
                <a:cs typeface="Calibri" panose="020F0502020204030204" pitchFamily="34" charset="0"/>
              </a:rPr>
              <a:t>keywords</a:t>
            </a:r>
            <a:r>
              <a:rPr lang="en-US" dirty="0">
                <a:solidFill>
                  <a:srgbClr val="222222"/>
                </a:solidFill>
                <a:latin typeface="Calibri" panose="020F0502020204030204" pitchFamily="34" charset="0"/>
                <a:cs typeface="Calibri" panose="020F0502020204030204" pitchFamily="34" charset="0"/>
              </a:rPr>
              <a:t> around it, and create </a:t>
            </a:r>
            <a:r>
              <a:rPr lang="en-US" b="1" dirty="0">
                <a:solidFill>
                  <a:srgbClr val="222222"/>
                </a:solidFill>
                <a:latin typeface="Calibri" panose="020F0502020204030204" pitchFamily="34" charset="0"/>
                <a:cs typeface="Calibri" panose="020F0502020204030204" pitchFamily="34" charset="0"/>
              </a:rPr>
              <a:t>branches</a:t>
            </a:r>
            <a:r>
              <a:rPr lang="en-US" dirty="0">
                <a:solidFill>
                  <a:srgbClr val="222222"/>
                </a:solidFill>
                <a:latin typeface="Calibri" panose="020F0502020204030204" pitchFamily="34" charset="0"/>
                <a:cs typeface="Calibri" panose="020F0502020204030204" pitchFamily="34" charset="0"/>
              </a:rPr>
              <a:t> for </a:t>
            </a:r>
            <a:r>
              <a:rPr lang="en-US" b="1" dirty="0">
                <a:solidFill>
                  <a:srgbClr val="222222"/>
                </a:solidFill>
                <a:latin typeface="Calibri" panose="020F0502020204030204" pitchFamily="34" charset="0"/>
                <a:cs typeface="Calibri" panose="020F0502020204030204" pitchFamily="34" charset="0"/>
              </a:rPr>
              <a:t>examples</a:t>
            </a:r>
            <a:r>
              <a:rPr lang="en-US" dirty="0">
                <a:solidFill>
                  <a:srgbClr val="222222"/>
                </a:solidFill>
                <a:latin typeface="Calibri" panose="020F0502020204030204" pitchFamily="34" charset="0"/>
                <a:cs typeface="Calibri" panose="020F0502020204030204" pitchFamily="34" charset="0"/>
              </a:rPr>
              <a:t> and </a:t>
            </a:r>
            <a:r>
              <a:rPr lang="en-US" b="1" dirty="0">
                <a:solidFill>
                  <a:srgbClr val="222222"/>
                </a:solidFill>
                <a:latin typeface="Calibri" panose="020F0502020204030204" pitchFamily="34" charset="0"/>
                <a:cs typeface="Calibri" panose="020F0502020204030204" pitchFamily="34" charset="0"/>
              </a:rPr>
              <a:t>supporting details</a:t>
            </a:r>
            <a:r>
              <a:rPr lang="en-US" dirty="0">
                <a:solidFill>
                  <a:srgbClr val="222222"/>
                </a:solidFill>
                <a:latin typeface="Calibri" panose="020F0502020204030204" pitchFamily="34" charset="0"/>
                <a:cs typeface="Calibri" panose="020F0502020204030204" pitchFamily="34" charset="0"/>
              </a:rPr>
              <a:t>.</a:t>
            </a:r>
            <a:endParaRPr lang="en-US" dirty="0">
              <a:solidFill>
                <a:srgbClr val="000000"/>
              </a:solidFill>
              <a:latin typeface="Calibri" panose="020F0502020204030204" pitchFamily="34" charset="0"/>
              <a:cs typeface="Calibri" panose="020F0502020204030204" pitchFamily="34" charset="0"/>
            </a:endParaRPr>
          </a:p>
          <a:p>
            <a:pPr marL="0" indent="0">
              <a:lnSpc>
                <a:spcPct val="114999"/>
              </a:lnSpc>
              <a:spcBef>
                <a:spcPts val="0"/>
              </a:spcBef>
              <a:buNone/>
            </a:pPr>
            <a:endParaRPr lang="en-US" dirty="0">
              <a:solidFill>
                <a:srgbClr val="222222"/>
              </a:solidFill>
              <a:latin typeface="Calibri" panose="020F0502020204030204" pitchFamily="34" charset="0"/>
              <a:cs typeface="Calibri" panose="020F0502020204030204" pitchFamily="34" charset="0"/>
            </a:endParaRPr>
          </a:p>
          <a:p>
            <a:pPr marL="0" indent="0">
              <a:lnSpc>
                <a:spcPct val="114999"/>
              </a:lnSpc>
              <a:spcBef>
                <a:spcPts val="0"/>
              </a:spcBef>
              <a:buNone/>
            </a:pPr>
            <a:br>
              <a:rPr lang="en-US" dirty="0">
                <a:solidFill>
                  <a:srgbClr val="222222"/>
                </a:solidFill>
                <a:latin typeface="Calibri" panose="020F0502020204030204" pitchFamily="34" charset="0"/>
                <a:cs typeface="Calibri" panose="020F0502020204030204" pitchFamily="34" charset="0"/>
              </a:rPr>
            </a:br>
            <a:r>
              <a:rPr lang="en-US" dirty="0">
                <a:solidFill>
                  <a:srgbClr val="222222"/>
                </a:solidFill>
                <a:latin typeface="Calibri" panose="020F0502020204030204" pitchFamily="34" charset="0"/>
                <a:cs typeface="Calibri" panose="020F0502020204030204" pitchFamily="34" charset="0"/>
              </a:rPr>
              <a:t> </a:t>
            </a:r>
            <a:r>
              <a:rPr lang="en-US" b="1" dirty="0">
                <a:solidFill>
                  <a:srgbClr val="222222"/>
                </a:solidFill>
                <a:latin typeface="Calibri" panose="020F0502020204030204" pitchFamily="34" charset="0"/>
                <a:cs typeface="Calibri" panose="020F0502020204030204" pitchFamily="34" charset="0"/>
              </a:rPr>
              <a:t>Benefits:</a:t>
            </a:r>
            <a:r>
              <a:rPr lang="en-US" dirty="0">
                <a:solidFill>
                  <a:srgbClr val="222222"/>
                </a:solidFill>
                <a:latin typeface="Calibri" panose="020F0502020204030204" pitchFamily="34" charset="0"/>
                <a:cs typeface="Calibri" panose="020F0502020204030204" pitchFamily="34" charset="0"/>
              </a:rPr>
              <a:t> It </a:t>
            </a:r>
            <a:r>
              <a:rPr lang="en-US" b="1" dirty="0">
                <a:solidFill>
                  <a:srgbClr val="222222"/>
                </a:solidFill>
                <a:latin typeface="Calibri" panose="020F0502020204030204" pitchFamily="34" charset="0"/>
                <a:cs typeface="Calibri" panose="020F0502020204030204" pitchFamily="34" charset="0"/>
              </a:rPr>
              <a:t>increases clarity</a:t>
            </a:r>
            <a:r>
              <a:rPr lang="en-US" dirty="0">
                <a:solidFill>
                  <a:srgbClr val="222222"/>
                </a:solidFill>
                <a:latin typeface="Calibri" panose="020F0502020204030204" pitchFamily="34" charset="0"/>
                <a:cs typeface="Calibri" panose="020F0502020204030204" pitchFamily="34" charset="0"/>
              </a:rPr>
              <a:t>, </a:t>
            </a:r>
            <a:r>
              <a:rPr lang="en-US" b="1" dirty="0">
                <a:solidFill>
                  <a:srgbClr val="222222"/>
                </a:solidFill>
                <a:latin typeface="Calibri" panose="020F0502020204030204" pitchFamily="34" charset="0"/>
                <a:cs typeface="Calibri" panose="020F0502020204030204" pitchFamily="34" charset="0"/>
              </a:rPr>
              <a:t>stimulates creativity</a:t>
            </a:r>
            <a:r>
              <a:rPr lang="en-US" dirty="0">
                <a:solidFill>
                  <a:srgbClr val="222222"/>
                </a:solidFill>
                <a:latin typeface="Calibri" panose="020F0502020204030204" pitchFamily="34" charset="0"/>
                <a:cs typeface="Calibri" panose="020F0502020204030204" pitchFamily="34" charset="0"/>
              </a:rPr>
              <a:t>, </a:t>
            </a:r>
            <a:r>
              <a:rPr lang="en-US" b="1" dirty="0">
                <a:solidFill>
                  <a:srgbClr val="222222"/>
                </a:solidFill>
                <a:latin typeface="Calibri" panose="020F0502020204030204" pitchFamily="34" charset="0"/>
                <a:cs typeface="Calibri" panose="020F0502020204030204" pitchFamily="34" charset="0"/>
              </a:rPr>
              <a:t>improves memory</a:t>
            </a:r>
            <a:r>
              <a:rPr lang="en-US" dirty="0">
                <a:solidFill>
                  <a:srgbClr val="222222"/>
                </a:solidFill>
                <a:latin typeface="Calibri" panose="020F0502020204030204" pitchFamily="34" charset="0"/>
                <a:cs typeface="Calibri" panose="020F0502020204030204" pitchFamily="34" charset="0"/>
              </a:rPr>
              <a:t>, and </a:t>
            </a:r>
            <a:r>
              <a:rPr lang="en-US" b="1" dirty="0">
                <a:solidFill>
                  <a:srgbClr val="222222"/>
                </a:solidFill>
                <a:latin typeface="Calibri" panose="020F0502020204030204" pitchFamily="34" charset="0"/>
                <a:cs typeface="Calibri" panose="020F0502020204030204" pitchFamily="34" charset="0"/>
              </a:rPr>
              <a:t>facilitates the </a:t>
            </a:r>
            <a:r>
              <a:rPr lang="en-US" b="1" dirty="0" err="1">
                <a:solidFill>
                  <a:srgbClr val="222222"/>
                </a:solidFill>
                <a:latin typeface="Calibri" panose="020F0502020204030204" pitchFamily="34" charset="0"/>
                <a:cs typeface="Calibri" panose="020F0502020204030204" pitchFamily="34" charset="0"/>
              </a:rPr>
              <a:t>visualisation</a:t>
            </a:r>
            <a:r>
              <a:rPr lang="en-US" dirty="0">
                <a:solidFill>
                  <a:srgbClr val="222222"/>
                </a:solidFill>
                <a:latin typeface="Calibri" panose="020F0502020204030204" pitchFamily="34" charset="0"/>
                <a:cs typeface="Calibri" panose="020F0502020204030204" pitchFamily="34" charset="0"/>
              </a:rPr>
              <a:t> of </a:t>
            </a:r>
            <a:r>
              <a:rPr lang="en-US" b="1" dirty="0">
                <a:solidFill>
                  <a:srgbClr val="222222"/>
                </a:solidFill>
                <a:latin typeface="Calibri" panose="020F0502020204030204" pitchFamily="34" charset="0"/>
                <a:cs typeface="Calibri" panose="020F0502020204030204" pitchFamily="34" charset="0"/>
              </a:rPr>
              <a:t>connections between concepts</a:t>
            </a:r>
            <a:r>
              <a:rPr lang="en-US" dirty="0">
                <a:solidFill>
                  <a:srgbClr val="222222"/>
                </a:solidFill>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endParaRPr b="1" dirty="0">
              <a:solidFill>
                <a:srgbClr val="222222"/>
              </a:solidFill>
              <a:highlight>
                <a:srgbClr val="FFFFFF"/>
              </a:highlight>
            </a:endParaRPr>
          </a:p>
        </p:txBody>
      </p:sp>
      <p:pic>
        <p:nvPicPr>
          <p:cNvPr id="4" name="Picture Placeholder 3">
            <a:extLst>
              <a:ext uri="{FF2B5EF4-FFF2-40B4-BE49-F238E27FC236}">
                <a16:creationId xmlns:a16="http://schemas.microsoft.com/office/drawing/2014/main" id="{BBF1B4AD-C2B0-CBD6-44BE-5A9AF48B5DFB}"/>
              </a:ext>
            </a:extLst>
          </p:cNvPr>
          <p:cNvPicPr>
            <a:picLocks noGrp="1" noChangeAspect="1"/>
          </p:cNvPicPr>
          <p:nvPr>
            <p:ph type="pic" idx="3"/>
          </p:nvPr>
        </p:nvPicPr>
        <p:blipFill>
          <a:blip r:embed="rId3"/>
          <a:srcRect l="19146" r="19146"/>
          <a:stretch/>
        </p:blipFill>
        <p:spPr>
          <a:xfrm>
            <a:off x="7573992" y="2031594"/>
            <a:ext cx="4618008" cy="415793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g36ea64c330c_0_97"/>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pt-PT" dirty="0">
                <a:latin typeface="Calibri" panose="020F0502020204030204" pitchFamily="34" charset="0"/>
                <a:cs typeface="Calibri" panose="020F0502020204030204" pitchFamily="34" charset="0"/>
              </a:rPr>
              <a:t>Technique: Pomodoro</a:t>
            </a:r>
            <a:endParaRPr dirty="0">
              <a:latin typeface="Calibri" panose="020F0502020204030204" pitchFamily="34" charset="0"/>
              <a:cs typeface="Calibri" panose="020F0502020204030204" pitchFamily="34" charset="0"/>
            </a:endParaRPr>
          </a:p>
        </p:txBody>
      </p:sp>
      <p:sp>
        <p:nvSpPr>
          <p:cNvPr id="204" name="Google Shape;204;g36ea64c330c_0_97"/>
          <p:cNvSpPr txBox="1">
            <a:spLocks noGrp="1"/>
          </p:cNvSpPr>
          <p:nvPr>
            <p:ph type="body" idx="2"/>
          </p:nvPr>
        </p:nvSpPr>
        <p:spPr>
          <a:xfrm>
            <a:off x="370800" y="1429460"/>
            <a:ext cx="11450400" cy="5023800"/>
          </a:xfrm>
          <a:prstGeom prst="rect">
            <a:avLst/>
          </a:prstGeom>
          <a:noFill/>
          <a:ln>
            <a:noFill/>
          </a:ln>
        </p:spPr>
        <p:txBody>
          <a:bodyPr spcFirstLastPara="1" wrap="square" lIns="91425" tIns="45700" rIns="91425" bIns="45700" anchor="t" anchorCtr="0">
            <a:noAutofit/>
          </a:bodyPr>
          <a:lstStyle/>
          <a:p>
            <a:pPr marL="0" lvl="0" indent="0">
              <a:lnSpc>
                <a:spcPct val="115000"/>
              </a:lnSpc>
              <a:spcBef>
                <a:spcPts val="0"/>
              </a:spcBef>
              <a:buClr>
                <a:schemeClr val="dk1"/>
              </a:buClr>
              <a:buSzPts val="1100"/>
            </a:pPr>
            <a:r>
              <a:rPr lang="en-US" dirty="0">
                <a:solidFill>
                  <a:srgbClr val="222222"/>
                </a:solidFill>
                <a:latin typeface="Calibri" panose="020F0502020204030204" pitchFamily="34" charset="0"/>
                <a:cs typeface="Calibri" panose="020F0502020204030204" pitchFamily="34" charset="0"/>
              </a:rPr>
              <a:t>It is a time management method that consists of studying or working in blocks of 25 minutes of intense concentration (during this time, it is forbidden to check your mobile or speak with another person), followed by a short 5-minute break. After four blocks (called "</a:t>
            </a:r>
            <a:r>
              <a:rPr lang="en-US" dirty="0" err="1">
                <a:solidFill>
                  <a:srgbClr val="222222"/>
                </a:solidFill>
                <a:latin typeface="Calibri" panose="020F0502020204030204" pitchFamily="34" charset="0"/>
                <a:cs typeface="Calibri" panose="020F0502020204030204" pitchFamily="34" charset="0"/>
              </a:rPr>
              <a:t>pomodoros</a:t>
            </a:r>
            <a:r>
              <a:rPr lang="en-US" dirty="0">
                <a:solidFill>
                  <a:srgbClr val="222222"/>
                </a:solidFill>
                <a:latin typeface="Calibri" panose="020F0502020204030204" pitchFamily="34" charset="0"/>
                <a:cs typeface="Calibri" panose="020F0502020204030204" pitchFamily="34" charset="0"/>
              </a:rPr>
              <a:t>"), a longer break is taken, from 15 to 30 minutes. The technique helps to increase focus, combat procrastination, and improve productivity and motivation.</a:t>
            </a:r>
            <a:endParaRPr lang="en-US" dirty="0">
              <a:latin typeface="Calibri" panose="020F0502020204030204" pitchFamily="34" charset="0"/>
              <a:cs typeface="Calibri" panose="020F0502020204030204" pitchFamily="34" charset="0"/>
            </a:endParaRPr>
          </a:p>
          <a:p>
            <a:pPr marL="0" indent="0">
              <a:lnSpc>
                <a:spcPct val="115000"/>
              </a:lnSpc>
              <a:spcBef>
                <a:spcPts val="0"/>
              </a:spcBef>
              <a:buClr>
                <a:schemeClr val="dk1"/>
              </a:buClr>
              <a:buSzPts val="1100"/>
            </a:pPr>
            <a:endParaRPr lang="en-US" b="1" dirty="0">
              <a:solidFill>
                <a:srgbClr val="222222"/>
              </a:solidFill>
              <a:latin typeface="Calibri" panose="020F0502020204030204" pitchFamily="34" charset="0"/>
              <a:cs typeface="Calibri" panose="020F0502020204030204" pitchFamily="34" charset="0"/>
            </a:endParaRPr>
          </a:p>
          <a:p>
            <a:pPr marL="0" lvl="0" indent="0">
              <a:lnSpc>
                <a:spcPct val="114999"/>
              </a:lnSpc>
              <a:spcBef>
                <a:spcPts val="0"/>
              </a:spcBef>
              <a:buSzPts val="1100"/>
            </a:pPr>
            <a:r>
              <a:rPr lang="en-US" b="1" dirty="0">
                <a:solidFill>
                  <a:srgbClr val="222222"/>
                </a:solidFill>
                <a:latin typeface="Calibri" panose="020F0502020204030204" pitchFamily="34" charset="0"/>
                <a:cs typeface="Calibri" panose="020F0502020204030204" pitchFamily="34" charset="0"/>
              </a:rPr>
              <a:t>Steps:</a:t>
            </a:r>
            <a:endParaRPr lang="en-US" dirty="0">
              <a:latin typeface="Calibri" panose="020F0502020204030204" pitchFamily="34" charset="0"/>
              <a:cs typeface="Calibri" panose="020F0502020204030204" pitchFamily="34" charset="0"/>
            </a:endParaRPr>
          </a:p>
          <a:p>
            <a:pPr marL="0" lvl="0" indent="0">
              <a:lnSpc>
                <a:spcPct val="115000"/>
              </a:lnSpc>
              <a:spcBef>
                <a:spcPts val="0"/>
              </a:spcBef>
              <a:buClr>
                <a:schemeClr val="dk1"/>
              </a:buClr>
              <a:buSzPts val="1100"/>
            </a:pPr>
            <a:r>
              <a:rPr lang="en-US" dirty="0">
                <a:solidFill>
                  <a:srgbClr val="222222"/>
                </a:solidFill>
                <a:latin typeface="Calibri" panose="020F0502020204030204" pitchFamily="34" charset="0"/>
                <a:cs typeface="Calibri" panose="020F0502020204030204" pitchFamily="34" charset="0"/>
              </a:rPr>
              <a:t>
25 minutes of intense focus on a task.
5 minutes pause.
After 4 cycles, take a longer break (15–30 minutes).</a:t>
            </a:r>
            <a:endParaRPr sz="1500" dirty="0">
              <a:solidFill>
                <a:srgbClr val="222222"/>
              </a:solidFill>
              <a:highlight>
                <a:srgbClr val="FFFFFF"/>
              </a:highlight>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None/>
            </a:pPr>
            <a:endParaRPr sz="1500" dirty="0">
              <a:solidFill>
                <a:srgbClr val="222222"/>
              </a:solidFill>
              <a:highlight>
                <a:srgbClr val="FFFFFF"/>
              </a:highlight>
            </a:endParaRPr>
          </a:p>
          <a:p>
            <a:pPr marL="0" lvl="0" indent="0" algn="l" rtl="0">
              <a:lnSpc>
                <a:spcPct val="115000"/>
              </a:lnSpc>
              <a:spcBef>
                <a:spcPts val="0"/>
              </a:spcBef>
              <a:spcAft>
                <a:spcPts val="0"/>
              </a:spcAft>
              <a:buClr>
                <a:schemeClr val="dk1"/>
              </a:buClr>
              <a:buSzPts val="1100"/>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84BB93-A52E-072F-54C6-D9F6D137D3CB}"/>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Combining techniques</a:t>
            </a:r>
          </a:p>
        </p:txBody>
      </p:sp>
      <p:sp>
        <p:nvSpPr>
          <p:cNvPr id="3" name="Text Placeholder 2">
            <a:extLst>
              <a:ext uri="{FF2B5EF4-FFF2-40B4-BE49-F238E27FC236}">
                <a16:creationId xmlns:a16="http://schemas.microsoft.com/office/drawing/2014/main" id="{4BEEC881-D09D-E943-38ED-407A611B8DB1}"/>
              </a:ext>
            </a:extLst>
          </p:cNvPr>
          <p:cNvSpPr>
            <a:spLocks noGrp="1"/>
          </p:cNvSpPr>
          <p:nvPr>
            <p:ph type="body" idx="2"/>
          </p:nvPr>
        </p:nvSpPr>
        <p:spPr>
          <a:xfrm>
            <a:off x="624632" y="1224793"/>
            <a:ext cx="11730451" cy="5023867"/>
          </a:xfrm>
        </p:spPr>
        <p:txBody>
          <a:bodyPr/>
          <a:lstStyle/>
          <a:p>
            <a:pPr marL="228600" indent="0"/>
            <a:r>
              <a:rPr lang="en-US" b="1" dirty="0">
                <a:latin typeface="Calibri" panose="020F0502020204030204" pitchFamily="34" charset="0"/>
                <a:cs typeface="Calibri" panose="020F0502020204030204" pitchFamily="34" charset="0"/>
              </a:rPr>
              <a:t>The techniques can be used together:</a:t>
            </a:r>
            <a:endParaRPr lang="en-US" dirty="0">
              <a:latin typeface="Calibri" panose="020F0502020204030204" pitchFamily="34" charset="0"/>
              <a:cs typeface="Calibri" panose="020F0502020204030204" pitchFamily="34" charset="0"/>
            </a:endParaRPr>
          </a:p>
          <a:p>
            <a:pPr marL="571500" indent="-342900">
              <a:buFont typeface="Wingdings" panose="05000000000000000000" pitchFamily="2" charset="2"/>
              <a:buChar char="§"/>
            </a:pP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Read a text → create a mind map.</a:t>
            </a:r>
          </a:p>
          <a:p>
            <a:pPr marL="571500" indent="-342900">
              <a:buFont typeface="Wingdings" panose="05000000000000000000" pitchFamily="2" charset="2"/>
              <a:buChar char="§"/>
            </a:pPr>
            <a:endParaRPr lang="en-US" dirty="0">
              <a:latin typeface="Calibri" panose="020F0502020204030204" pitchFamily="34" charset="0"/>
              <a:cs typeface="Calibri" panose="020F0502020204030204" pitchFamily="34" charset="0"/>
            </a:endParaRPr>
          </a:p>
          <a:p>
            <a:pPr marL="571500" indent="-342900">
              <a:buFont typeface="Wingdings" panose="05000000000000000000" pitchFamily="2" charset="2"/>
              <a:buChar char="§"/>
            </a:pPr>
            <a:endParaRPr lang="en-US" dirty="0">
              <a:latin typeface="Calibri" panose="020F0502020204030204" pitchFamily="34" charset="0"/>
              <a:cs typeface="Calibri" panose="020F0502020204030204" pitchFamily="34" charset="0"/>
            </a:endParaRPr>
          </a:p>
          <a:p>
            <a:pPr marL="571500" indent="-342900">
              <a:buFont typeface="Wingdings" panose="05000000000000000000" pitchFamily="2" charset="2"/>
              <a:buChar char="§"/>
            </a:pP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Test what you remember (Active Recall)</a:t>
            </a:r>
          </a:p>
          <a:p>
            <a:pPr marL="571500" indent="-342900">
              <a:buFont typeface="Wingdings" panose="05000000000000000000" pitchFamily="2" charset="2"/>
              <a:buChar char="§"/>
            </a:pPr>
            <a:endParaRPr lang="en-US" dirty="0">
              <a:latin typeface="Calibri" panose="020F0502020204030204" pitchFamily="34" charset="0"/>
              <a:cs typeface="Calibri" panose="020F0502020204030204" pitchFamily="34" charset="0"/>
            </a:endParaRPr>
          </a:p>
          <a:p>
            <a:pPr marL="228600" indent="0"/>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
Organize sessions with the Pomodoro Technique</a:t>
            </a:r>
          </a:p>
        </p:txBody>
      </p:sp>
      <p:pic>
        <p:nvPicPr>
          <p:cNvPr id="4" name="Picture 3">
            <a:extLst>
              <a:ext uri="{FF2B5EF4-FFF2-40B4-BE49-F238E27FC236}">
                <a16:creationId xmlns:a16="http://schemas.microsoft.com/office/drawing/2014/main" id="{FB95CA22-78FE-4165-FB4C-4BDAD2338D0C}"/>
              </a:ext>
            </a:extLst>
          </p:cNvPr>
          <p:cNvPicPr>
            <a:picLocks noChangeAspect="1"/>
          </p:cNvPicPr>
          <p:nvPr/>
        </p:nvPicPr>
        <p:blipFill>
          <a:blip r:embed="rId2"/>
          <a:stretch>
            <a:fillRect/>
          </a:stretch>
        </p:blipFill>
        <p:spPr>
          <a:xfrm>
            <a:off x="7204301" y="925943"/>
            <a:ext cx="2772040" cy="2810784"/>
          </a:xfrm>
          <a:prstGeom prst="rect">
            <a:avLst/>
          </a:prstGeom>
        </p:spPr>
      </p:pic>
      <p:pic>
        <p:nvPicPr>
          <p:cNvPr id="5" name="Picture 4">
            <a:extLst>
              <a:ext uri="{FF2B5EF4-FFF2-40B4-BE49-F238E27FC236}">
                <a16:creationId xmlns:a16="http://schemas.microsoft.com/office/drawing/2014/main" id="{4F6B7937-2AEA-F363-749C-6FB66E2EF03F}"/>
              </a:ext>
            </a:extLst>
          </p:cNvPr>
          <p:cNvPicPr>
            <a:picLocks noChangeAspect="1"/>
          </p:cNvPicPr>
          <p:nvPr/>
        </p:nvPicPr>
        <p:blipFill>
          <a:blip r:embed="rId3"/>
          <a:stretch>
            <a:fillRect/>
          </a:stretch>
        </p:blipFill>
        <p:spPr>
          <a:xfrm>
            <a:off x="7343871" y="3901368"/>
            <a:ext cx="2633512" cy="2348335"/>
          </a:xfrm>
          <a:prstGeom prst="rect">
            <a:avLst/>
          </a:prstGeom>
        </p:spPr>
      </p:pic>
    </p:spTree>
    <p:extLst>
      <p:ext uri="{BB962C8B-B14F-4D97-AF65-F5344CB8AC3E}">
        <p14:creationId xmlns:p14="http://schemas.microsoft.com/office/powerpoint/2010/main" val="344448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7F197-390D-1968-05D2-CE595472FF7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62EA331-5C13-036A-280C-0E0B18EAB01C}"/>
              </a:ext>
            </a:extLst>
          </p:cNvPr>
          <p:cNvSpPr>
            <a:spLocks noGrp="1"/>
          </p:cNvSpPr>
          <p:nvPr>
            <p:ph type="body" sz="quarter" idx="10"/>
          </p:nvPr>
        </p:nvSpPr>
        <p:spPr>
          <a:xfrm>
            <a:off x="432261" y="3142210"/>
            <a:ext cx="7916980" cy="1762299"/>
          </a:xfrm>
        </p:spPr>
        <p:txBody>
          <a:bodyPr/>
          <a:lstStyle/>
          <a:p>
            <a:r>
              <a:rPr lang="en-GB" noProof="0" dirty="0"/>
              <a:t>UNIT 4.</a:t>
            </a:r>
            <a:r>
              <a:rPr lang="en-GB" dirty="0"/>
              <a:t>3</a:t>
            </a:r>
            <a:r>
              <a:rPr lang="en-GB" noProof="0" dirty="0"/>
              <a:t>: </a:t>
            </a:r>
            <a:r>
              <a:rPr lang="en-US" dirty="0"/>
              <a:t>Things to avoid: Procrastination</a:t>
            </a:r>
          </a:p>
          <a:p>
            <a:endParaRPr lang="en-GB" noProof="0" dirty="0"/>
          </a:p>
        </p:txBody>
      </p:sp>
    </p:spTree>
    <p:extLst>
      <p:ext uri="{BB962C8B-B14F-4D97-AF65-F5344CB8AC3E}">
        <p14:creationId xmlns:p14="http://schemas.microsoft.com/office/powerpoint/2010/main" val="3107872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36ef86f86b0_0_9"/>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pt-PT" dirty="0">
                <a:latin typeface="Calibri" panose="020F0502020204030204" pitchFamily="34" charset="0"/>
                <a:cs typeface="Calibri" panose="020F0502020204030204" pitchFamily="34" charset="0"/>
              </a:rPr>
              <a:t>Things to avoid: Procrastination</a:t>
            </a:r>
          </a:p>
          <a:p>
            <a:pPr marL="0" lvl="0" indent="0" algn="l" rtl="0">
              <a:lnSpc>
                <a:spcPct val="90000"/>
              </a:lnSpc>
              <a:spcBef>
                <a:spcPts val="0"/>
              </a:spcBef>
              <a:spcAft>
                <a:spcPts val="0"/>
              </a:spcAft>
              <a:buClr>
                <a:srgbClr val="E64424"/>
              </a:buClr>
              <a:buSzPts val="3200"/>
              <a:buNone/>
            </a:pPr>
            <a:endParaRPr dirty="0"/>
          </a:p>
        </p:txBody>
      </p:sp>
      <p:pic>
        <p:nvPicPr>
          <p:cNvPr id="4" name="Picture Placeholder 3" descr="Why You Should Pay Attention to Your Procrastination ...">
            <a:extLst>
              <a:ext uri="{FF2B5EF4-FFF2-40B4-BE49-F238E27FC236}">
                <a16:creationId xmlns:a16="http://schemas.microsoft.com/office/drawing/2014/main" id="{8CE39DD0-FF15-DAF9-296F-D0DE55935E54}"/>
              </a:ext>
            </a:extLst>
          </p:cNvPr>
          <p:cNvPicPr>
            <a:picLocks noGrp="1" noChangeAspect="1"/>
          </p:cNvPicPr>
          <p:nvPr>
            <p:ph type="pic" idx="2"/>
          </p:nvPr>
        </p:nvPicPr>
        <p:blipFill>
          <a:blip r:embed="rId3"/>
          <a:srcRect t="19211" b="19211"/>
          <a:stretch/>
        </p:blipFill>
        <p:spPr>
          <a:prstGeom prst="rect">
            <a:avLst/>
          </a:prstGeom>
          <a:noFill/>
          <a:ln>
            <a:noFill/>
          </a:ln>
        </p:spPr>
      </p:pic>
    </p:spTree>
    <p:extLst>
      <p:ext uri="{BB962C8B-B14F-4D97-AF65-F5344CB8AC3E}">
        <p14:creationId xmlns:p14="http://schemas.microsoft.com/office/powerpoint/2010/main" val="1184286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4817E-9CF3-60F3-63FB-171ABB6EED7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4D1075A-52FC-E2B0-8699-E7DD7809463E}"/>
              </a:ext>
            </a:extLst>
          </p:cNvPr>
          <p:cNvSpPr>
            <a:spLocks noGrp="1"/>
          </p:cNvSpPr>
          <p:nvPr>
            <p:ph type="body" idx="2"/>
          </p:nvPr>
        </p:nvSpPr>
        <p:spPr>
          <a:xfrm>
            <a:off x="362081" y="195944"/>
            <a:ext cx="11730451" cy="6058208"/>
          </a:xfrm>
        </p:spPr>
        <p:txBody>
          <a:bodyPr/>
          <a:lstStyle/>
          <a:p>
            <a:pPr>
              <a:buNone/>
            </a:pPr>
            <a:r>
              <a:rPr lang="en-US" b="1" dirty="0">
                <a:latin typeface="Calibri" panose="020F0502020204030204" pitchFamily="34" charset="0"/>
                <a:cs typeface="Calibri" panose="020F0502020204030204" pitchFamily="34" charset="0"/>
              </a:rPr>
              <a:t>The Procrastination Cycle </a:t>
            </a:r>
          </a:p>
          <a:p>
            <a:pPr algn="ctr">
              <a:buNone/>
            </a:pPr>
            <a:endParaRPr lang="en-US" b="1" dirty="0">
              <a:latin typeface="Calibri" panose="020F0502020204030204" pitchFamily="34" charset="0"/>
              <a:cs typeface="Calibri" panose="020F0502020204030204" pitchFamily="34" charset="0"/>
            </a:endParaRPr>
          </a:p>
          <a:p>
            <a:pPr algn="ctr"/>
            <a:r>
              <a:rPr lang="en-US" dirty="0">
                <a:latin typeface="Calibri" panose="020F0502020204030204" pitchFamily="34" charset="0"/>
                <a:cs typeface="Calibri" panose="020F0502020204030204" pitchFamily="34" charset="0"/>
              </a:rPr>
              <a:t>Procrastination is putting off important tasks by doing easier or more enjoyable ones instead — like cleaning your room instead of studying.</a:t>
            </a:r>
          </a:p>
          <a:p>
            <a:pPr>
              <a:buNone/>
            </a:pPr>
            <a:endParaRPr lang="en-US" dirty="0">
              <a:latin typeface="Calibri" panose="020F0502020204030204" pitchFamily="34" charset="0"/>
              <a:cs typeface="Calibri" panose="020F0502020204030204" pitchFamily="34" charset="0"/>
            </a:endParaRPr>
          </a:p>
          <a:p>
            <a:pPr>
              <a:buFont typeface="+mj-lt"/>
              <a:buAutoNum type="arabicPeriod"/>
            </a:pPr>
            <a:r>
              <a:rPr lang="en-US" b="1" dirty="0">
                <a:latin typeface="Calibri" panose="020F0502020204030204" pitchFamily="34" charset="0"/>
                <a:cs typeface="Calibri" panose="020F0502020204030204" pitchFamily="34" charset="0"/>
              </a:rPr>
              <a:t>Task appears</a:t>
            </a:r>
            <a:r>
              <a:rPr lang="en-US" dirty="0">
                <a:latin typeface="Calibri" panose="020F0502020204030204" pitchFamily="34" charset="0"/>
                <a:cs typeface="Calibri" panose="020F0502020204030204" pitchFamily="34" charset="0"/>
              </a:rPr>
              <a:t> – You know you must do something (study, work, etc.).</a:t>
            </a:r>
          </a:p>
          <a:p>
            <a:pPr>
              <a:buFont typeface="+mj-lt"/>
              <a:buAutoNum type="arabicPeriod"/>
            </a:pPr>
            <a:r>
              <a:rPr lang="en-US" b="1" dirty="0">
                <a:latin typeface="Calibri" panose="020F0502020204030204" pitchFamily="34" charset="0"/>
                <a:cs typeface="Calibri" panose="020F0502020204030204" pitchFamily="34" charset="0"/>
              </a:rPr>
              <a:t>Anxiety kicks in</a:t>
            </a:r>
            <a:r>
              <a:rPr lang="en-US" dirty="0">
                <a:latin typeface="Calibri" panose="020F0502020204030204" pitchFamily="34" charset="0"/>
                <a:cs typeface="Calibri" panose="020F0502020204030204" pitchFamily="34" charset="0"/>
              </a:rPr>
              <a:t> – Just thinking about it makes you feel stressed or unmotivated.</a:t>
            </a:r>
          </a:p>
          <a:p>
            <a:pPr>
              <a:buFont typeface="+mj-lt"/>
              <a:buAutoNum type="arabicPeriod"/>
            </a:pPr>
            <a:r>
              <a:rPr lang="en-US" b="1" dirty="0">
                <a:latin typeface="Calibri" panose="020F0502020204030204" pitchFamily="34" charset="0"/>
                <a:cs typeface="Calibri" panose="020F0502020204030204" pitchFamily="34" charset="0"/>
              </a:rPr>
              <a:t>You delay it</a:t>
            </a:r>
            <a:r>
              <a:rPr lang="en-US" dirty="0">
                <a:latin typeface="Calibri" panose="020F0502020204030204" pitchFamily="34" charset="0"/>
                <a:cs typeface="Calibri" panose="020F0502020204030204" pitchFamily="34" charset="0"/>
              </a:rPr>
              <a:t> – To escape discomfort, you distract yourself with something easier (social media, Netflix, tidying up).</a:t>
            </a:r>
          </a:p>
          <a:p>
            <a:pPr>
              <a:buFont typeface="+mj-lt"/>
              <a:buAutoNum type="arabicPeriod"/>
            </a:pPr>
            <a:r>
              <a:rPr lang="en-US" b="1" dirty="0">
                <a:latin typeface="Calibri" panose="020F0502020204030204" pitchFamily="34" charset="0"/>
                <a:cs typeface="Calibri" panose="020F0502020204030204" pitchFamily="34" charset="0"/>
              </a:rPr>
              <a:t>Temporary relief</a:t>
            </a:r>
            <a:r>
              <a:rPr lang="en-US" dirty="0">
                <a:latin typeface="Calibri" panose="020F0502020204030204" pitchFamily="34" charset="0"/>
                <a:cs typeface="Calibri" panose="020F0502020204030204" pitchFamily="34" charset="0"/>
              </a:rPr>
              <a:t> – You feel better for a moment because you’ve avoided the hard task.</a:t>
            </a:r>
          </a:p>
          <a:p>
            <a:pPr>
              <a:buFont typeface="+mj-lt"/>
              <a:buAutoNum type="arabicPeriod"/>
            </a:pPr>
            <a:r>
              <a:rPr lang="en-US" b="1" dirty="0">
                <a:latin typeface="Calibri" panose="020F0502020204030204" pitchFamily="34" charset="0"/>
                <a:cs typeface="Calibri" panose="020F0502020204030204" pitchFamily="34" charset="0"/>
              </a:rPr>
              <a:t>Guilt and pressure</a:t>
            </a:r>
            <a:r>
              <a:rPr lang="en-US" dirty="0">
                <a:latin typeface="Calibri" panose="020F0502020204030204" pitchFamily="34" charset="0"/>
                <a:cs typeface="Calibri" panose="020F0502020204030204" pitchFamily="34" charset="0"/>
              </a:rPr>
              <a:t> – Time slips away, deadlines approach, and frustration builds.</a:t>
            </a:r>
          </a:p>
          <a:p>
            <a:pPr>
              <a:buFont typeface="+mj-lt"/>
              <a:buAutoNum type="arabicPeriod"/>
            </a:pPr>
            <a:r>
              <a:rPr lang="en-US" b="1" dirty="0">
                <a:latin typeface="Calibri" panose="020F0502020204030204" pitchFamily="34" charset="0"/>
                <a:cs typeface="Calibri" panose="020F0502020204030204" pitchFamily="34" charset="0"/>
              </a:rPr>
              <a:t>More anxiety</a:t>
            </a:r>
            <a:r>
              <a:rPr lang="en-US" dirty="0">
                <a:latin typeface="Calibri" panose="020F0502020204030204" pitchFamily="34" charset="0"/>
                <a:cs typeface="Calibri" panose="020F0502020204030204" pitchFamily="34" charset="0"/>
              </a:rPr>
              <a:t> – The weight grows, making you want to postpone again.</a:t>
            </a:r>
          </a:p>
          <a:p>
            <a:pPr>
              <a:buFont typeface="+mj-lt"/>
              <a:buAutoNum type="arabicPeriod"/>
            </a:pPr>
            <a:endParaRPr lang="en-US" dirty="0">
              <a:latin typeface="Calibri" panose="020F0502020204030204" pitchFamily="34" charset="0"/>
              <a:cs typeface="Calibri" panose="020F0502020204030204" pitchFamily="34" charset="0"/>
            </a:endParaRPr>
          </a:p>
          <a:p>
            <a:pPr>
              <a:buFont typeface="+mj-lt"/>
              <a:buAutoNum type="arabicPeriod"/>
            </a:pPr>
            <a:endParaRPr lang="en-US" dirty="0">
              <a:latin typeface="Calibri" panose="020F0502020204030204" pitchFamily="34" charset="0"/>
              <a:cs typeface="Calibri" panose="020F0502020204030204" pitchFamily="34" charset="0"/>
            </a:endParaRPr>
          </a:p>
          <a:p>
            <a:pPr>
              <a:buNone/>
            </a:pPr>
            <a:r>
              <a:rPr lang="en-US" dirty="0">
                <a:latin typeface="Calibri" panose="020F0502020204030204" pitchFamily="34" charset="0"/>
                <a:cs typeface="Calibri" panose="020F0502020204030204" pitchFamily="34" charset="0"/>
              </a:rPr>
              <a:t>➡️ </a:t>
            </a:r>
            <a:r>
              <a:rPr lang="en-US" b="1" dirty="0">
                <a:latin typeface="Calibri" panose="020F0502020204030204" pitchFamily="34" charset="0"/>
                <a:cs typeface="Calibri" panose="020F0502020204030204" pitchFamily="34" charset="0"/>
              </a:rPr>
              <a:t>Result:</a:t>
            </a:r>
            <a:r>
              <a:rPr lang="en-US" dirty="0">
                <a:latin typeface="Calibri" panose="020F0502020204030204" pitchFamily="34" charset="0"/>
                <a:cs typeface="Calibri" panose="020F0502020204030204" pitchFamily="34" charset="0"/>
              </a:rPr>
              <a:t> You get stuck in a vicious cycle — the more you delay, the worse you feel.</a:t>
            </a:r>
          </a:p>
          <a:p>
            <a:endParaRPr lang="en-US" dirty="0"/>
          </a:p>
        </p:txBody>
      </p:sp>
    </p:spTree>
    <p:extLst>
      <p:ext uri="{BB962C8B-B14F-4D97-AF65-F5344CB8AC3E}">
        <p14:creationId xmlns:p14="http://schemas.microsoft.com/office/powerpoint/2010/main" val="1291937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D998F-D356-8BD0-A753-CB62472E50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47C0247-6C59-107E-CD7C-34801E8EC49C}"/>
              </a:ext>
            </a:extLst>
          </p:cNvPr>
          <p:cNvSpPr>
            <a:spLocks noGrp="1"/>
          </p:cNvSpPr>
          <p:nvPr>
            <p:ph type="body" idx="1"/>
          </p:nvPr>
        </p:nvSpPr>
        <p:spPr>
          <a:xfrm>
            <a:off x="266291" y="210196"/>
            <a:ext cx="10124290" cy="974765"/>
          </a:xfrm>
        </p:spPr>
        <p:txBody>
          <a:bodyPr/>
          <a:lstStyle/>
          <a:p>
            <a:pPr algn="ctr"/>
            <a:r>
              <a:rPr lang="en-US" dirty="0">
                <a:latin typeface="Calibri" panose="020F0502020204030204" pitchFamily="34" charset="0"/>
                <a:cs typeface="Calibri" panose="020F0502020204030204" pitchFamily="34" charset="0"/>
              </a:rPr>
              <a:t>Consequences of procrastination and what to do</a:t>
            </a:r>
          </a:p>
        </p:txBody>
      </p:sp>
      <p:sp>
        <p:nvSpPr>
          <p:cNvPr id="3" name="Text Placeholder 2">
            <a:extLst>
              <a:ext uri="{FF2B5EF4-FFF2-40B4-BE49-F238E27FC236}">
                <a16:creationId xmlns:a16="http://schemas.microsoft.com/office/drawing/2014/main" id="{55278EB7-7738-B0A3-E72C-A96F3DC51147}"/>
              </a:ext>
            </a:extLst>
          </p:cNvPr>
          <p:cNvSpPr>
            <a:spLocks noGrp="1"/>
          </p:cNvSpPr>
          <p:nvPr>
            <p:ph type="body" idx="2"/>
          </p:nvPr>
        </p:nvSpPr>
        <p:spPr>
          <a:xfrm>
            <a:off x="362081" y="898072"/>
            <a:ext cx="11730451" cy="5356080"/>
          </a:xfrm>
        </p:spPr>
        <p:txBody>
          <a:bodyPr/>
          <a:lstStyle/>
          <a:p>
            <a:pPr marL="228600" indent="0"/>
            <a:endParaRPr lang="pt-BR" dirty="0"/>
          </a:p>
          <a:p>
            <a:pPr marL="571500" indent="-342900">
              <a:buFont typeface="Wingdings" panose="05000000000000000000" pitchFamily="2" charset="2"/>
              <a:buChar char="§"/>
            </a:pPr>
            <a:endParaRPr lang="pt-BR" dirty="0"/>
          </a:p>
          <a:p>
            <a:endParaRPr lang="en-US" dirty="0"/>
          </a:p>
        </p:txBody>
      </p:sp>
      <p:graphicFrame>
        <p:nvGraphicFramePr>
          <p:cNvPr id="5" name="Table 4">
            <a:extLst>
              <a:ext uri="{FF2B5EF4-FFF2-40B4-BE49-F238E27FC236}">
                <a16:creationId xmlns:a16="http://schemas.microsoft.com/office/drawing/2014/main" id="{10979CD1-C0AA-004C-4CEF-88FE06D1E2CE}"/>
              </a:ext>
            </a:extLst>
          </p:cNvPr>
          <p:cNvGraphicFramePr>
            <a:graphicFrameLocks noGrp="1"/>
          </p:cNvGraphicFramePr>
          <p:nvPr>
            <p:extLst>
              <p:ext uri="{D42A27DB-BD31-4B8C-83A1-F6EECF244321}">
                <p14:modId xmlns:p14="http://schemas.microsoft.com/office/powerpoint/2010/main" val="2204829887"/>
              </p:ext>
            </p:extLst>
          </p:nvPr>
        </p:nvGraphicFramePr>
        <p:xfrm>
          <a:off x="694521" y="1715691"/>
          <a:ext cx="10802958" cy="3720841"/>
        </p:xfrm>
        <a:graphic>
          <a:graphicData uri="http://schemas.openxmlformats.org/drawingml/2006/table">
            <a:tbl>
              <a:tblPr/>
              <a:tblGrid>
                <a:gridCol w="3600986">
                  <a:extLst>
                    <a:ext uri="{9D8B030D-6E8A-4147-A177-3AD203B41FA5}">
                      <a16:colId xmlns:a16="http://schemas.microsoft.com/office/drawing/2014/main" val="786229834"/>
                    </a:ext>
                  </a:extLst>
                </a:gridCol>
                <a:gridCol w="3600986">
                  <a:extLst>
                    <a:ext uri="{9D8B030D-6E8A-4147-A177-3AD203B41FA5}">
                      <a16:colId xmlns:a16="http://schemas.microsoft.com/office/drawing/2014/main" val="543318360"/>
                    </a:ext>
                  </a:extLst>
                </a:gridCol>
                <a:gridCol w="3600986">
                  <a:extLst>
                    <a:ext uri="{9D8B030D-6E8A-4147-A177-3AD203B41FA5}">
                      <a16:colId xmlns:a16="http://schemas.microsoft.com/office/drawing/2014/main" val="2925242885"/>
                    </a:ext>
                  </a:extLst>
                </a:gridCol>
              </a:tblGrid>
              <a:tr h="337561">
                <a:tc>
                  <a:txBody>
                    <a:bodyPr/>
                    <a:lstStyle/>
                    <a:p>
                      <a:pPr>
                        <a:buNone/>
                      </a:pPr>
                      <a:r>
                        <a:rPr lang="en-US" sz="1600" b="1" dirty="0">
                          <a:latin typeface="Calibri" panose="020F0502020204030204" pitchFamily="34" charset="0"/>
                          <a:cs typeface="Calibri" panose="020F0502020204030204" pitchFamily="34" charset="0"/>
                        </a:rPr>
                        <a:t>Example of Procrastination</a:t>
                      </a:r>
                    </a:p>
                  </a:txBody>
                  <a:tcPr anchor="ctr">
                    <a:lnL>
                      <a:noFill/>
                    </a:lnL>
                    <a:lnR>
                      <a:noFill/>
                    </a:lnR>
                    <a:lnT>
                      <a:noFill/>
                    </a:lnT>
                    <a:lnB>
                      <a:noFill/>
                    </a:lnB>
                    <a:noFill/>
                  </a:tcPr>
                </a:tc>
                <a:tc>
                  <a:txBody>
                    <a:bodyPr/>
                    <a:lstStyle/>
                    <a:p>
                      <a:pPr>
                        <a:buNone/>
                      </a:pPr>
                      <a:r>
                        <a:rPr lang="en-US" sz="1600" b="1" dirty="0">
                          <a:latin typeface="Calibri" panose="020F0502020204030204" pitchFamily="34" charset="0"/>
                          <a:cs typeface="Calibri" panose="020F0502020204030204" pitchFamily="34" charset="0"/>
                        </a:rPr>
                        <a:t>Consequence</a:t>
                      </a:r>
                    </a:p>
                  </a:txBody>
                  <a:tcPr anchor="ctr">
                    <a:lnL>
                      <a:noFill/>
                    </a:lnL>
                    <a:lnR>
                      <a:noFill/>
                    </a:lnR>
                    <a:lnT>
                      <a:noFill/>
                    </a:lnT>
                    <a:lnB>
                      <a:noFill/>
                    </a:lnB>
                    <a:noFill/>
                  </a:tcPr>
                </a:tc>
                <a:tc>
                  <a:txBody>
                    <a:bodyPr/>
                    <a:lstStyle/>
                    <a:p>
                      <a:pPr>
                        <a:buNone/>
                      </a:pPr>
                      <a:r>
                        <a:rPr lang="en-US" sz="1600" b="1" dirty="0">
                          <a:latin typeface="Calibri" panose="020F0502020204030204" pitchFamily="34" charset="0"/>
                          <a:cs typeface="Calibri" panose="020F0502020204030204" pitchFamily="34" charset="0"/>
                        </a:rPr>
                        <a:t>What to Do Instead</a:t>
                      </a:r>
                    </a:p>
                  </a:txBody>
                  <a:tcPr anchor="ctr">
                    <a:lnL>
                      <a:noFill/>
                    </a:lnL>
                    <a:lnR>
                      <a:noFill/>
                    </a:lnR>
                    <a:lnT>
                      <a:noFill/>
                    </a:lnT>
                    <a:lnB>
                      <a:noFill/>
                    </a:lnB>
                    <a:noFill/>
                  </a:tcPr>
                </a:tc>
                <a:extLst>
                  <a:ext uri="{0D108BD9-81ED-4DB2-BD59-A6C34878D82A}">
                    <a16:rowId xmlns:a16="http://schemas.microsoft.com/office/drawing/2014/main" val="3739410319"/>
                  </a:ext>
                </a:extLst>
              </a:tr>
              <a:tr h="573854">
                <a:tc>
                  <a:txBody>
                    <a:bodyPr/>
                    <a:lstStyle/>
                    <a:p>
                      <a:pPr>
                        <a:buNone/>
                      </a:pPr>
                      <a:r>
                        <a:rPr lang="en-US" sz="1600" dirty="0">
                          <a:latin typeface="Calibri" panose="020F0502020204030204" pitchFamily="34" charset="0"/>
                          <a:cs typeface="Calibri" panose="020F0502020204030204" pitchFamily="34" charset="0"/>
                        </a:rPr>
                        <a:t>Delaying studying until the night before an exam</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Poor performance, high stress, lack of sleep</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Create a study timetable, break material into small parts, and review daily</a:t>
                      </a:r>
                    </a:p>
                  </a:txBody>
                  <a:tcPr anchor="ctr">
                    <a:lnL>
                      <a:noFill/>
                    </a:lnL>
                    <a:lnR>
                      <a:noFill/>
                    </a:lnR>
                    <a:lnT>
                      <a:noFill/>
                    </a:lnT>
                    <a:lnB>
                      <a:noFill/>
                    </a:lnB>
                    <a:noFill/>
                  </a:tcPr>
                </a:tc>
                <a:extLst>
                  <a:ext uri="{0D108BD9-81ED-4DB2-BD59-A6C34878D82A}">
                    <a16:rowId xmlns:a16="http://schemas.microsoft.com/office/drawing/2014/main" val="3526825127"/>
                  </a:ext>
                </a:extLst>
              </a:tr>
              <a:tr h="810147">
                <a:tc>
                  <a:txBody>
                    <a:bodyPr/>
                    <a:lstStyle/>
                    <a:p>
                      <a:pPr>
                        <a:buNone/>
                      </a:pPr>
                      <a:r>
                        <a:rPr lang="en-US" sz="1600" dirty="0">
                          <a:latin typeface="Calibri" panose="020F0502020204030204" pitchFamily="34" charset="0"/>
                          <a:cs typeface="Calibri" panose="020F0502020204030204" pitchFamily="34" charset="0"/>
                        </a:rPr>
                        <a:t>Putting off a work project until the deadline</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Lower-quality work, missed deadlines, pressure from manager</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Divide the task into smaller steps, set mini-deadlines, use productivity tools (e.g. Pomodoro)</a:t>
                      </a:r>
                    </a:p>
                  </a:txBody>
                  <a:tcPr anchor="ctr">
                    <a:lnL>
                      <a:noFill/>
                    </a:lnL>
                    <a:lnR>
                      <a:noFill/>
                    </a:lnR>
                    <a:lnT>
                      <a:noFill/>
                    </a:lnT>
                    <a:lnB>
                      <a:noFill/>
                    </a:lnB>
                    <a:noFill/>
                  </a:tcPr>
                </a:tc>
                <a:extLst>
                  <a:ext uri="{0D108BD9-81ED-4DB2-BD59-A6C34878D82A}">
                    <a16:rowId xmlns:a16="http://schemas.microsoft.com/office/drawing/2014/main" val="257048313"/>
                  </a:ext>
                </a:extLst>
              </a:tr>
              <a:tr h="573854">
                <a:tc>
                  <a:txBody>
                    <a:bodyPr/>
                    <a:lstStyle/>
                    <a:p>
                      <a:pPr>
                        <a:buNone/>
                      </a:pPr>
                      <a:r>
                        <a:rPr lang="en-US" sz="1600" dirty="0">
                          <a:latin typeface="Calibri" panose="020F0502020204030204" pitchFamily="34" charset="0"/>
                          <a:cs typeface="Calibri" panose="020F0502020204030204" pitchFamily="34" charset="0"/>
                        </a:rPr>
                        <a:t>Avoiding exercise regularly</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Poor physical health, low energy, guilt</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Schedule exercise like an appointment, start with 10 minutes a day</a:t>
                      </a:r>
                    </a:p>
                  </a:txBody>
                  <a:tcPr anchor="ctr">
                    <a:lnL>
                      <a:noFill/>
                    </a:lnL>
                    <a:lnR>
                      <a:noFill/>
                    </a:lnR>
                    <a:lnT>
                      <a:noFill/>
                    </a:lnT>
                    <a:lnB>
                      <a:noFill/>
                    </a:lnB>
                    <a:noFill/>
                  </a:tcPr>
                </a:tc>
                <a:extLst>
                  <a:ext uri="{0D108BD9-81ED-4DB2-BD59-A6C34878D82A}">
                    <a16:rowId xmlns:a16="http://schemas.microsoft.com/office/drawing/2014/main" val="899660120"/>
                  </a:ext>
                </a:extLst>
              </a:tr>
              <a:tr h="573854">
                <a:tc>
                  <a:txBody>
                    <a:bodyPr/>
                    <a:lstStyle/>
                    <a:p>
                      <a:pPr>
                        <a:buNone/>
                      </a:pPr>
                      <a:r>
                        <a:rPr lang="en-US" sz="1600" dirty="0">
                          <a:latin typeface="Calibri" panose="020F0502020204030204" pitchFamily="34" charset="0"/>
                          <a:cs typeface="Calibri" panose="020F0502020204030204" pitchFamily="34" charset="0"/>
                        </a:rPr>
                        <a:t>Not replying to important emails</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Missed opportunities, reputation damage</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Set fixed times each day to check and answer emails</a:t>
                      </a:r>
                    </a:p>
                  </a:txBody>
                  <a:tcPr anchor="ctr">
                    <a:lnL>
                      <a:noFill/>
                    </a:lnL>
                    <a:lnR>
                      <a:noFill/>
                    </a:lnR>
                    <a:lnT>
                      <a:noFill/>
                    </a:lnT>
                    <a:lnB>
                      <a:noFill/>
                    </a:lnB>
                    <a:noFill/>
                  </a:tcPr>
                </a:tc>
                <a:extLst>
                  <a:ext uri="{0D108BD9-81ED-4DB2-BD59-A6C34878D82A}">
                    <a16:rowId xmlns:a16="http://schemas.microsoft.com/office/drawing/2014/main" val="2647790304"/>
                  </a:ext>
                </a:extLst>
              </a:tr>
              <a:tr h="810147">
                <a:tc>
                  <a:txBody>
                    <a:bodyPr/>
                    <a:lstStyle/>
                    <a:p>
                      <a:pPr>
                        <a:buNone/>
                      </a:pPr>
                      <a:r>
                        <a:rPr lang="en-US" sz="1600" dirty="0">
                          <a:latin typeface="Calibri" panose="020F0502020204030204" pitchFamily="34" charset="0"/>
                          <a:cs typeface="Calibri" panose="020F0502020204030204" pitchFamily="34" charset="0"/>
                        </a:rPr>
                        <a:t>Postponing personal goals (e.g. learning a language, saving money)</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Stagnation, regret, feeling stuck</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Set SMART goals (Specific, Measurable, Achievable, Relevant, Time-bound) and track progress</a:t>
                      </a:r>
                    </a:p>
                  </a:txBody>
                  <a:tcPr anchor="ctr">
                    <a:lnL>
                      <a:noFill/>
                    </a:lnL>
                    <a:lnR>
                      <a:noFill/>
                    </a:lnR>
                    <a:lnT>
                      <a:noFill/>
                    </a:lnT>
                    <a:lnB>
                      <a:noFill/>
                    </a:lnB>
                    <a:noFill/>
                  </a:tcPr>
                </a:tc>
                <a:extLst>
                  <a:ext uri="{0D108BD9-81ED-4DB2-BD59-A6C34878D82A}">
                    <a16:rowId xmlns:a16="http://schemas.microsoft.com/office/drawing/2014/main" val="1841627370"/>
                  </a:ext>
                </a:extLst>
              </a:tr>
            </a:tbl>
          </a:graphicData>
        </a:graphic>
      </p:graphicFrame>
    </p:spTree>
    <p:extLst>
      <p:ext uri="{BB962C8B-B14F-4D97-AF65-F5344CB8AC3E}">
        <p14:creationId xmlns:p14="http://schemas.microsoft.com/office/powerpoint/2010/main" val="2649933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6717B-CFDA-2696-BF05-3101EB75E68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6DDD9B6-4A6F-EDF1-F26B-8BE05791231B}"/>
              </a:ext>
            </a:extLst>
          </p:cNvPr>
          <p:cNvSpPr>
            <a:spLocks noGrp="1"/>
          </p:cNvSpPr>
          <p:nvPr>
            <p:ph type="body" idx="1"/>
          </p:nvPr>
        </p:nvSpPr>
        <p:spPr/>
        <p:txBody>
          <a:bodyPr/>
          <a:lstStyle/>
          <a:p>
            <a:r>
              <a:rPr lang="en-US" dirty="0">
                <a:latin typeface="Calibri" panose="020F0502020204030204" pitchFamily="34" charset="0"/>
                <a:cs typeface="Calibri" panose="020F0502020204030204" pitchFamily="34" charset="0"/>
              </a:rPr>
              <a:t>How to fight procrastination</a:t>
            </a:r>
          </a:p>
        </p:txBody>
      </p:sp>
      <p:graphicFrame>
        <p:nvGraphicFramePr>
          <p:cNvPr id="5" name="Table 4">
            <a:extLst>
              <a:ext uri="{FF2B5EF4-FFF2-40B4-BE49-F238E27FC236}">
                <a16:creationId xmlns:a16="http://schemas.microsoft.com/office/drawing/2014/main" id="{36296BDA-FA59-1174-B2F3-766458B50CB9}"/>
              </a:ext>
            </a:extLst>
          </p:cNvPr>
          <p:cNvGraphicFramePr>
            <a:graphicFrameLocks noGrp="1"/>
          </p:cNvGraphicFramePr>
          <p:nvPr>
            <p:extLst>
              <p:ext uri="{D42A27DB-BD31-4B8C-83A1-F6EECF244321}">
                <p14:modId xmlns:p14="http://schemas.microsoft.com/office/powerpoint/2010/main" val="2212419623"/>
              </p:ext>
            </p:extLst>
          </p:nvPr>
        </p:nvGraphicFramePr>
        <p:xfrm>
          <a:off x="750065" y="1712631"/>
          <a:ext cx="10515600" cy="4541520"/>
        </p:xfrm>
        <a:graphic>
          <a:graphicData uri="http://schemas.openxmlformats.org/drawingml/2006/table">
            <a:tbl>
              <a:tblPr/>
              <a:tblGrid>
                <a:gridCol w="3505200">
                  <a:extLst>
                    <a:ext uri="{9D8B030D-6E8A-4147-A177-3AD203B41FA5}">
                      <a16:colId xmlns:a16="http://schemas.microsoft.com/office/drawing/2014/main" val="194492355"/>
                    </a:ext>
                  </a:extLst>
                </a:gridCol>
                <a:gridCol w="3505200">
                  <a:extLst>
                    <a:ext uri="{9D8B030D-6E8A-4147-A177-3AD203B41FA5}">
                      <a16:colId xmlns:a16="http://schemas.microsoft.com/office/drawing/2014/main" val="3198657668"/>
                    </a:ext>
                  </a:extLst>
                </a:gridCol>
                <a:gridCol w="3505200">
                  <a:extLst>
                    <a:ext uri="{9D8B030D-6E8A-4147-A177-3AD203B41FA5}">
                      <a16:colId xmlns:a16="http://schemas.microsoft.com/office/drawing/2014/main" val="1928911325"/>
                    </a:ext>
                  </a:extLst>
                </a:gridCol>
              </a:tblGrid>
              <a:tr h="0">
                <a:tc>
                  <a:txBody>
                    <a:bodyPr/>
                    <a:lstStyle/>
                    <a:p>
                      <a:pPr>
                        <a:buNone/>
                      </a:pPr>
                      <a:r>
                        <a:rPr lang="en-US" sz="1600" b="1" dirty="0">
                          <a:latin typeface="Calibri" panose="020F0502020204030204" pitchFamily="34" charset="0"/>
                          <a:cs typeface="Calibri" panose="020F0502020204030204" pitchFamily="34" charset="0"/>
                        </a:rPr>
                        <a:t>Problem</a:t>
                      </a:r>
                    </a:p>
                  </a:txBody>
                  <a:tcPr anchor="ctr">
                    <a:lnL>
                      <a:noFill/>
                    </a:lnL>
                    <a:lnR>
                      <a:noFill/>
                    </a:lnR>
                    <a:lnT>
                      <a:noFill/>
                    </a:lnT>
                    <a:lnB>
                      <a:noFill/>
                    </a:lnB>
                    <a:noFill/>
                  </a:tcPr>
                </a:tc>
                <a:tc>
                  <a:txBody>
                    <a:bodyPr/>
                    <a:lstStyle/>
                    <a:p>
                      <a:pPr>
                        <a:buNone/>
                      </a:pPr>
                      <a:r>
                        <a:rPr lang="en-US" sz="1600" b="1" dirty="0">
                          <a:latin typeface="Calibri" panose="020F0502020204030204" pitchFamily="34" charset="0"/>
                          <a:cs typeface="Calibri" panose="020F0502020204030204" pitchFamily="34" charset="0"/>
                        </a:rPr>
                        <a:t>What Usually Happens</a:t>
                      </a:r>
                    </a:p>
                  </a:txBody>
                  <a:tcPr anchor="ctr">
                    <a:lnL>
                      <a:noFill/>
                    </a:lnL>
                    <a:lnR>
                      <a:noFill/>
                    </a:lnR>
                    <a:lnT>
                      <a:noFill/>
                    </a:lnT>
                    <a:lnB>
                      <a:noFill/>
                    </a:lnB>
                    <a:noFill/>
                  </a:tcPr>
                </a:tc>
                <a:tc>
                  <a:txBody>
                    <a:bodyPr/>
                    <a:lstStyle/>
                    <a:p>
                      <a:pPr>
                        <a:buNone/>
                      </a:pPr>
                      <a:r>
                        <a:rPr lang="en-US" sz="1600" b="1" dirty="0">
                          <a:latin typeface="Calibri" panose="020F0502020204030204" pitchFamily="34" charset="0"/>
                          <a:cs typeface="Calibri" panose="020F0502020204030204" pitchFamily="34" charset="0"/>
                        </a:rPr>
                        <a:t>What To Do Instead</a:t>
                      </a:r>
                    </a:p>
                  </a:txBody>
                  <a:tcPr anchor="ctr">
                    <a:lnL>
                      <a:noFill/>
                    </a:lnL>
                    <a:lnR>
                      <a:noFill/>
                    </a:lnR>
                    <a:lnT>
                      <a:noFill/>
                    </a:lnT>
                    <a:lnB>
                      <a:noFill/>
                    </a:lnB>
                    <a:noFill/>
                  </a:tcPr>
                </a:tc>
                <a:extLst>
                  <a:ext uri="{0D108BD9-81ED-4DB2-BD59-A6C34878D82A}">
                    <a16:rowId xmlns:a16="http://schemas.microsoft.com/office/drawing/2014/main" val="253980959"/>
                  </a:ext>
                </a:extLst>
              </a:tr>
              <a:tr h="0">
                <a:tc>
                  <a:txBody>
                    <a:bodyPr/>
                    <a:lstStyle/>
                    <a:p>
                      <a:pPr>
                        <a:buNone/>
                      </a:pPr>
                      <a:r>
                        <a:rPr lang="en-US" sz="1600" dirty="0">
                          <a:latin typeface="Calibri" panose="020F0502020204030204" pitchFamily="34" charset="0"/>
                          <a:cs typeface="Calibri" panose="020F0502020204030204" pitchFamily="34" charset="0"/>
                        </a:rPr>
                        <a:t>Tasks feel too big</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You avoid starting because it looks overwhelming</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Break it into smaller steps and focus on the first action</a:t>
                      </a:r>
                    </a:p>
                  </a:txBody>
                  <a:tcPr anchor="ctr">
                    <a:lnL>
                      <a:noFill/>
                    </a:lnL>
                    <a:lnR>
                      <a:noFill/>
                    </a:lnR>
                    <a:lnT>
                      <a:noFill/>
                    </a:lnT>
                    <a:lnB>
                      <a:noFill/>
                    </a:lnB>
                    <a:noFill/>
                  </a:tcPr>
                </a:tc>
                <a:extLst>
                  <a:ext uri="{0D108BD9-81ED-4DB2-BD59-A6C34878D82A}">
                    <a16:rowId xmlns:a16="http://schemas.microsoft.com/office/drawing/2014/main" val="4009444116"/>
                  </a:ext>
                </a:extLst>
              </a:tr>
              <a:tr h="0">
                <a:tc>
                  <a:txBody>
                    <a:bodyPr/>
                    <a:lstStyle/>
                    <a:p>
                      <a:pPr>
                        <a:buNone/>
                      </a:pPr>
                      <a:r>
                        <a:rPr lang="en-US" sz="1600" dirty="0">
                          <a:latin typeface="Calibri" panose="020F0502020204030204" pitchFamily="34" charset="0"/>
                          <a:cs typeface="Calibri" panose="020F0502020204030204" pitchFamily="34" charset="0"/>
                        </a:rPr>
                        <a:t>Waiting for motivation</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You keep postponing, hoping to “feel ready”</a:t>
                      </a:r>
                    </a:p>
                  </a:txBody>
                  <a:tcPr anchor="ctr">
                    <a:lnL>
                      <a:noFill/>
                    </a:lnL>
                    <a:lnR>
                      <a:noFill/>
                    </a:lnR>
                    <a:lnT>
                      <a:noFill/>
                    </a:lnT>
                    <a:lnB>
                      <a:noFill/>
                    </a:lnB>
                    <a:noFill/>
                  </a:tcPr>
                </a:tc>
                <a:tc>
                  <a:txBody>
                    <a:bodyPr/>
                    <a:lstStyle/>
                    <a:p>
                      <a:pPr>
                        <a:buNone/>
                      </a:pPr>
                      <a:r>
                        <a:rPr lang="en-US" sz="1600">
                          <a:latin typeface="Calibri" panose="020F0502020204030204" pitchFamily="34" charset="0"/>
                          <a:cs typeface="Calibri" panose="020F0502020204030204" pitchFamily="34" charset="0"/>
                        </a:rPr>
                        <a:t>Start anyway – action creates motivation</a:t>
                      </a:r>
                    </a:p>
                  </a:txBody>
                  <a:tcPr anchor="ctr">
                    <a:lnL>
                      <a:noFill/>
                    </a:lnL>
                    <a:lnR>
                      <a:noFill/>
                    </a:lnR>
                    <a:lnT>
                      <a:noFill/>
                    </a:lnT>
                    <a:lnB>
                      <a:noFill/>
                    </a:lnB>
                    <a:noFill/>
                  </a:tcPr>
                </a:tc>
                <a:extLst>
                  <a:ext uri="{0D108BD9-81ED-4DB2-BD59-A6C34878D82A}">
                    <a16:rowId xmlns:a16="http://schemas.microsoft.com/office/drawing/2014/main" val="2400067269"/>
                  </a:ext>
                </a:extLst>
              </a:tr>
              <a:tr h="0">
                <a:tc>
                  <a:txBody>
                    <a:bodyPr/>
                    <a:lstStyle/>
                    <a:p>
                      <a:pPr>
                        <a:buNone/>
                      </a:pPr>
                      <a:r>
                        <a:rPr lang="en-US" sz="1600">
                          <a:latin typeface="Calibri" panose="020F0502020204030204" pitchFamily="34" charset="0"/>
                          <a:cs typeface="Calibri" panose="020F0502020204030204" pitchFamily="34" charset="0"/>
                        </a:rPr>
                        <a:t>Easily distracted</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Social media, TV, or tidying take over</a:t>
                      </a:r>
                    </a:p>
                  </a:txBody>
                  <a:tcPr anchor="ctr">
                    <a:lnL>
                      <a:noFill/>
                    </a:lnL>
                    <a:lnR>
                      <a:noFill/>
                    </a:lnR>
                    <a:lnT>
                      <a:noFill/>
                    </a:lnT>
                    <a:lnB>
                      <a:noFill/>
                    </a:lnB>
                    <a:noFill/>
                  </a:tcPr>
                </a:tc>
                <a:tc>
                  <a:txBody>
                    <a:bodyPr/>
                    <a:lstStyle/>
                    <a:p>
                      <a:pPr>
                        <a:buNone/>
                      </a:pPr>
                      <a:r>
                        <a:rPr lang="en-US" sz="1600">
                          <a:latin typeface="Calibri" panose="020F0502020204030204" pitchFamily="34" charset="0"/>
                          <a:cs typeface="Calibri" panose="020F0502020204030204" pitchFamily="34" charset="0"/>
                        </a:rPr>
                        <a:t>Use time-blocking or the Pomodoro technique (25 mins focus + 5 mins break)</a:t>
                      </a:r>
                    </a:p>
                  </a:txBody>
                  <a:tcPr anchor="ctr">
                    <a:lnL>
                      <a:noFill/>
                    </a:lnL>
                    <a:lnR>
                      <a:noFill/>
                    </a:lnR>
                    <a:lnT>
                      <a:noFill/>
                    </a:lnT>
                    <a:lnB>
                      <a:noFill/>
                    </a:lnB>
                    <a:noFill/>
                  </a:tcPr>
                </a:tc>
                <a:extLst>
                  <a:ext uri="{0D108BD9-81ED-4DB2-BD59-A6C34878D82A}">
                    <a16:rowId xmlns:a16="http://schemas.microsoft.com/office/drawing/2014/main" val="2262425959"/>
                  </a:ext>
                </a:extLst>
              </a:tr>
              <a:tr h="0">
                <a:tc>
                  <a:txBody>
                    <a:bodyPr/>
                    <a:lstStyle/>
                    <a:p>
                      <a:pPr>
                        <a:buNone/>
                      </a:pPr>
                      <a:r>
                        <a:rPr lang="en-US" sz="1600">
                          <a:latin typeface="Calibri" panose="020F0502020204030204" pitchFamily="34" charset="0"/>
                          <a:cs typeface="Calibri" panose="020F0502020204030204" pitchFamily="34" charset="0"/>
                        </a:rPr>
                        <a:t>Fear of failure</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You delay because you’re worried about not doing well</a:t>
                      </a:r>
                    </a:p>
                  </a:txBody>
                  <a:tcPr anchor="ctr">
                    <a:lnL>
                      <a:noFill/>
                    </a:lnL>
                    <a:lnR>
                      <a:noFill/>
                    </a:lnR>
                    <a:lnT>
                      <a:noFill/>
                    </a:lnT>
                    <a:lnB>
                      <a:noFill/>
                    </a:lnB>
                    <a:noFill/>
                  </a:tcPr>
                </a:tc>
                <a:tc>
                  <a:txBody>
                    <a:bodyPr/>
                    <a:lstStyle/>
                    <a:p>
                      <a:pPr>
                        <a:buNone/>
                      </a:pPr>
                      <a:r>
                        <a:rPr lang="en-US" sz="1600">
                          <a:latin typeface="Calibri" panose="020F0502020204030204" pitchFamily="34" charset="0"/>
                          <a:cs typeface="Calibri" panose="020F0502020204030204" pitchFamily="34" charset="0"/>
                        </a:rPr>
                        <a:t>Focus on progress, not perfection; celebrate small wins</a:t>
                      </a:r>
                    </a:p>
                  </a:txBody>
                  <a:tcPr anchor="ctr">
                    <a:lnL>
                      <a:noFill/>
                    </a:lnL>
                    <a:lnR>
                      <a:noFill/>
                    </a:lnR>
                    <a:lnT>
                      <a:noFill/>
                    </a:lnT>
                    <a:lnB>
                      <a:noFill/>
                    </a:lnB>
                    <a:noFill/>
                  </a:tcPr>
                </a:tc>
                <a:extLst>
                  <a:ext uri="{0D108BD9-81ED-4DB2-BD59-A6C34878D82A}">
                    <a16:rowId xmlns:a16="http://schemas.microsoft.com/office/drawing/2014/main" val="123189144"/>
                  </a:ext>
                </a:extLst>
              </a:tr>
              <a:tr h="0">
                <a:tc>
                  <a:txBody>
                    <a:bodyPr/>
                    <a:lstStyle/>
                    <a:p>
                      <a:pPr>
                        <a:buNone/>
                      </a:pPr>
                      <a:r>
                        <a:rPr lang="en-US" sz="1600">
                          <a:latin typeface="Calibri" panose="020F0502020204030204" pitchFamily="34" charset="0"/>
                          <a:cs typeface="Calibri" panose="020F0502020204030204" pitchFamily="34" charset="0"/>
                        </a:rPr>
                        <a:t>Low energy</a:t>
                      </a:r>
                    </a:p>
                  </a:txBody>
                  <a:tcPr anchor="ctr">
                    <a:lnL>
                      <a:noFill/>
                    </a:lnL>
                    <a:lnR>
                      <a:noFill/>
                    </a:lnR>
                    <a:lnT>
                      <a:noFill/>
                    </a:lnT>
                    <a:lnB>
                      <a:noFill/>
                    </a:lnB>
                    <a:noFill/>
                  </a:tcPr>
                </a:tc>
                <a:tc>
                  <a:txBody>
                    <a:bodyPr/>
                    <a:lstStyle/>
                    <a:p>
                      <a:pPr>
                        <a:buNone/>
                      </a:pPr>
                      <a:r>
                        <a:rPr lang="en-US" sz="1600">
                          <a:latin typeface="Calibri" panose="020F0502020204030204" pitchFamily="34" charset="0"/>
                          <a:cs typeface="Calibri" panose="020F0502020204030204" pitchFamily="34" charset="0"/>
                        </a:rPr>
                        <a:t>You procrastinate because you feel tired or unfocused</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Improve sleep, eat well, and schedule demanding tasks for your peak energy hours</a:t>
                      </a:r>
                    </a:p>
                  </a:txBody>
                  <a:tcPr anchor="ctr">
                    <a:lnL>
                      <a:noFill/>
                    </a:lnL>
                    <a:lnR>
                      <a:noFill/>
                    </a:lnR>
                    <a:lnT>
                      <a:noFill/>
                    </a:lnT>
                    <a:lnB>
                      <a:noFill/>
                    </a:lnB>
                    <a:noFill/>
                  </a:tcPr>
                </a:tc>
                <a:extLst>
                  <a:ext uri="{0D108BD9-81ED-4DB2-BD59-A6C34878D82A}">
                    <a16:rowId xmlns:a16="http://schemas.microsoft.com/office/drawing/2014/main" val="790758902"/>
                  </a:ext>
                </a:extLst>
              </a:tr>
              <a:tr h="0">
                <a:tc>
                  <a:txBody>
                    <a:bodyPr/>
                    <a:lstStyle/>
                    <a:p>
                      <a:pPr>
                        <a:buNone/>
                      </a:pPr>
                      <a:r>
                        <a:rPr lang="en-US" sz="1600" dirty="0">
                          <a:latin typeface="Calibri" panose="020F0502020204030204" pitchFamily="34" charset="0"/>
                          <a:cs typeface="Calibri" panose="020F0502020204030204" pitchFamily="34" charset="0"/>
                        </a:rPr>
                        <a:t>Lack of deadlines</a:t>
                      </a:r>
                    </a:p>
                  </a:txBody>
                  <a:tcPr anchor="ctr">
                    <a:lnL>
                      <a:noFill/>
                    </a:lnL>
                    <a:lnR>
                      <a:noFill/>
                    </a:lnR>
                    <a:lnT>
                      <a:noFill/>
                    </a:lnT>
                    <a:lnB>
                      <a:noFill/>
                    </a:lnB>
                    <a:noFill/>
                  </a:tcPr>
                </a:tc>
                <a:tc>
                  <a:txBody>
                    <a:bodyPr/>
                    <a:lstStyle/>
                    <a:p>
                      <a:pPr>
                        <a:buNone/>
                      </a:pPr>
                      <a:r>
                        <a:rPr lang="en-US" sz="1600">
                          <a:latin typeface="Calibri" panose="020F0502020204030204" pitchFamily="34" charset="0"/>
                          <a:cs typeface="Calibri" panose="020F0502020204030204" pitchFamily="34" charset="0"/>
                        </a:rPr>
                        <a:t>Open-ended tasks never get done</a:t>
                      </a:r>
                    </a:p>
                  </a:txBody>
                  <a:tcPr anchor="ctr">
                    <a:lnL>
                      <a:noFill/>
                    </a:lnL>
                    <a:lnR>
                      <a:noFill/>
                    </a:lnR>
                    <a:lnT>
                      <a:noFill/>
                    </a:lnT>
                    <a:lnB>
                      <a:noFill/>
                    </a:lnB>
                    <a:noFill/>
                  </a:tcPr>
                </a:tc>
                <a:tc>
                  <a:txBody>
                    <a:bodyPr/>
                    <a:lstStyle/>
                    <a:p>
                      <a:pPr>
                        <a:buNone/>
                      </a:pPr>
                      <a:r>
                        <a:rPr lang="en-US" sz="1600" dirty="0">
                          <a:latin typeface="Calibri" panose="020F0502020204030204" pitchFamily="34" charset="0"/>
                          <a:cs typeface="Calibri" panose="020F0502020204030204" pitchFamily="34" charset="0"/>
                        </a:rPr>
                        <a:t>Set personal deadlines and make yourself accountable (tell a friend or colleague)</a:t>
                      </a:r>
                    </a:p>
                  </a:txBody>
                  <a:tcPr anchor="ctr">
                    <a:lnL>
                      <a:noFill/>
                    </a:lnL>
                    <a:lnR>
                      <a:noFill/>
                    </a:lnR>
                    <a:lnT>
                      <a:noFill/>
                    </a:lnT>
                    <a:lnB>
                      <a:noFill/>
                    </a:lnB>
                    <a:noFill/>
                  </a:tcPr>
                </a:tc>
                <a:extLst>
                  <a:ext uri="{0D108BD9-81ED-4DB2-BD59-A6C34878D82A}">
                    <a16:rowId xmlns:a16="http://schemas.microsoft.com/office/drawing/2014/main" val="663144588"/>
                  </a:ext>
                </a:extLst>
              </a:tr>
            </a:tbl>
          </a:graphicData>
        </a:graphic>
      </p:graphicFrame>
    </p:spTree>
    <p:extLst>
      <p:ext uri="{BB962C8B-B14F-4D97-AF65-F5344CB8AC3E}">
        <p14:creationId xmlns:p14="http://schemas.microsoft.com/office/powerpoint/2010/main" val="33828838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40C22-92BB-BC49-1B41-1B91F0DB92A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0CB8210-37A0-97E0-95C9-F850F02A708D}"/>
              </a:ext>
            </a:extLst>
          </p:cNvPr>
          <p:cNvSpPr>
            <a:spLocks noGrp="1"/>
          </p:cNvSpPr>
          <p:nvPr>
            <p:ph type="body" sz="quarter" idx="10"/>
          </p:nvPr>
        </p:nvSpPr>
        <p:spPr>
          <a:xfrm>
            <a:off x="432261" y="3142210"/>
            <a:ext cx="7916980" cy="1762299"/>
          </a:xfrm>
        </p:spPr>
        <p:txBody>
          <a:bodyPr/>
          <a:lstStyle/>
          <a:p>
            <a:r>
              <a:rPr lang="en-GB" noProof="0" dirty="0"/>
              <a:t>UNIT 4.4: </a:t>
            </a:r>
            <a:r>
              <a:rPr lang="en-US" dirty="0"/>
              <a:t>Things to avoid: Distractions</a:t>
            </a:r>
          </a:p>
          <a:p>
            <a:endParaRPr lang="en-GB" noProof="0" dirty="0"/>
          </a:p>
        </p:txBody>
      </p:sp>
    </p:spTree>
    <p:extLst>
      <p:ext uri="{BB962C8B-B14F-4D97-AF65-F5344CB8AC3E}">
        <p14:creationId xmlns:p14="http://schemas.microsoft.com/office/powerpoint/2010/main" val="3148847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ABF32-6FDC-CF6B-6F6D-E75FB343A17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06F9DD-67B2-65BE-6288-69FDA89648D5}"/>
              </a:ext>
            </a:extLst>
          </p:cNvPr>
          <p:cNvSpPr>
            <a:spLocks noGrp="1"/>
          </p:cNvSpPr>
          <p:nvPr>
            <p:ph type="body" idx="1"/>
          </p:nvPr>
        </p:nvSpPr>
        <p:spPr>
          <a:xfrm>
            <a:off x="252453" y="603849"/>
            <a:ext cx="9829323" cy="299161"/>
          </a:xfrm>
        </p:spPr>
        <p:txBody>
          <a:bodyPr/>
          <a:lstStyle/>
          <a:p>
            <a:r>
              <a:rPr lang="en-US" sz="2800" dirty="0">
                <a:latin typeface="Calibri" panose="020F0502020204030204" pitchFamily="34" charset="0"/>
                <a:cs typeface="Calibri" panose="020F0502020204030204" pitchFamily="34" charset="0"/>
              </a:rPr>
              <a:t>External distractions</a:t>
            </a:r>
          </a:p>
        </p:txBody>
      </p:sp>
      <p:sp>
        <p:nvSpPr>
          <p:cNvPr id="3" name="Text Placeholder 2">
            <a:extLst>
              <a:ext uri="{FF2B5EF4-FFF2-40B4-BE49-F238E27FC236}">
                <a16:creationId xmlns:a16="http://schemas.microsoft.com/office/drawing/2014/main" id="{2FEAE63C-D975-B891-791D-A7C72EB550FD}"/>
              </a:ext>
            </a:extLst>
          </p:cNvPr>
          <p:cNvSpPr>
            <a:spLocks noGrp="1"/>
          </p:cNvSpPr>
          <p:nvPr>
            <p:ph type="body" idx="2"/>
          </p:nvPr>
        </p:nvSpPr>
        <p:spPr>
          <a:xfrm>
            <a:off x="362081" y="1230284"/>
            <a:ext cx="11730451" cy="5023867"/>
          </a:xfrm>
        </p:spPr>
        <p:txBody>
          <a:bodyPr/>
          <a:lstStyle/>
          <a:p>
            <a:endParaRPr lang="pt-BR" dirty="0"/>
          </a:p>
          <a:p>
            <a:endParaRPr lang="en-US" dirty="0"/>
          </a:p>
        </p:txBody>
      </p:sp>
      <p:graphicFrame>
        <p:nvGraphicFramePr>
          <p:cNvPr id="24" name="Table 23">
            <a:extLst>
              <a:ext uri="{FF2B5EF4-FFF2-40B4-BE49-F238E27FC236}">
                <a16:creationId xmlns:a16="http://schemas.microsoft.com/office/drawing/2014/main" id="{1C509CA9-FEA0-801F-6A70-3D5E6A972E3D}"/>
              </a:ext>
            </a:extLst>
          </p:cNvPr>
          <p:cNvGraphicFramePr>
            <a:graphicFrameLocks noGrp="1"/>
          </p:cNvGraphicFramePr>
          <p:nvPr>
            <p:extLst>
              <p:ext uri="{D42A27DB-BD31-4B8C-83A1-F6EECF244321}">
                <p14:modId xmlns:p14="http://schemas.microsoft.com/office/powerpoint/2010/main" val="719928878"/>
              </p:ext>
            </p:extLst>
          </p:nvPr>
        </p:nvGraphicFramePr>
        <p:xfrm>
          <a:off x="787830" y="2428067"/>
          <a:ext cx="9894093" cy="3663688"/>
        </p:xfrm>
        <a:graphic>
          <a:graphicData uri="http://schemas.openxmlformats.org/drawingml/2006/table">
            <a:tbl>
              <a:tblPr bandRow="1">
                <a:tableStyleId>{77DB5879-48B8-4116-B00A-4C0131EB1CFB}</a:tableStyleId>
              </a:tblPr>
              <a:tblGrid>
                <a:gridCol w="2493123">
                  <a:extLst>
                    <a:ext uri="{9D8B030D-6E8A-4147-A177-3AD203B41FA5}">
                      <a16:colId xmlns:a16="http://schemas.microsoft.com/office/drawing/2014/main" val="1637685153"/>
                    </a:ext>
                  </a:extLst>
                </a:gridCol>
                <a:gridCol w="7400970">
                  <a:extLst>
                    <a:ext uri="{9D8B030D-6E8A-4147-A177-3AD203B41FA5}">
                      <a16:colId xmlns:a16="http://schemas.microsoft.com/office/drawing/2014/main" val="3306245722"/>
                    </a:ext>
                  </a:extLst>
                </a:gridCol>
              </a:tblGrid>
              <a:tr h="457961">
                <a:tc>
                  <a:txBody>
                    <a:bodyPr/>
                    <a:lstStyle/>
                    <a:p>
                      <a:pPr>
                        <a:buNone/>
                      </a:pPr>
                      <a:r>
                        <a:rPr lang="en-US" sz="2000" b="1" dirty="0"/>
                        <a:t>Distraction</a:t>
                      </a:r>
                      <a:endParaRPr lang="en-US" sz="2000" dirty="0"/>
                    </a:p>
                  </a:txBody>
                  <a:tcPr anchor="ctr">
                    <a:lnL>
                      <a:noFill/>
                    </a:lnL>
                    <a:lnR>
                      <a:noFill/>
                    </a:lnR>
                    <a:lnT>
                      <a:noFill/>
                    </a:lnT>
                    <a:lnB>
                      <a:noFill/>
                    </a:lnB>
                    <a:noFill/>
                  </a:tcPr>
                </a:tc>
                <a:tc>
                  <a:txBody>
                    <a:bodyPr/>
                    <a:lstStyle/>
                    <a:p>
                      <a:pPr>
                        <a:buNone/>
                      </a:pPr>
                      <a:r>
                        <a:rPr lang="en-US" sz="2000" b="1"/>
                        <a:t>What to Do</a:t>
                      </a:r>
                      <a:endParaRPr lang="en-US" sz="2000"/>
                    </a:p>
                  </a:txBody>
                  <a:tcPr anchor="ctr">
                    <a:lnL>
                      <a:noFill/>
                    </a:lnL>
                    <a:lnR>
                      <a:noFill/>
                    </a:lnR>
                    <a:lnT>
                      <a:noFill/>
                    </a:lnT>
                    <a:lnB>
                      <a:noFill/>
                    </a:lnB>
                    <a:noFill/>
                  </a:tcPr>
                </a:tc>
                <a:extLst>
                  <a:ext uri="{0D108BD9-81ED-4DB2-BD59-A6C34878D82A}">
                    <a16:rowId xmlns:a16="http://schemas.microsoft.com/office/drawing/2014/main" val="4263306090"/>
                  </a:ext>
                </a:extLst>
              </a:tr>
              <a:tr h="457961">
                <a:tc>
                  <a:txBody>
                    <a:bodyPr/>
                    <a:lstStyle/>
                    <a:p>
                      <a:pPr>
                        <a:buNone/>
                      </a:pPr>
                      <a:r>
                        <a:rPr lang="en-US" sz="2000" b="1" dirty="0"/>
                        <a:t>Mobile phone</a:t>
                      </a:r>
                      <a:endParaRPr lang="en-US" sz="2000" dirty="0"/>
                    </a:p>
                  </a:txBody>
                  <a:tcPr anchor="ctr">
                    <a:lnL>
                      <a:noFill/>
                    </a:lnL>
                    <a:lnR>
                      <a:noFill/>
                    </a:lnR>
                    <a:lnT>
                      <a:noFill/>
                    </a:lnT>
                    <a:lnB>
                      <a:noFill/>
                    </a:lnB>
                    <a:noFill/>
                  </a:tcPr>
                </a:tc>
                <a:tc>
                  <a:txBody>
                    <a:bodyPr/>
                    <a:lstStyle/>
                    <a:p>
                      <a:pPr>
                        <a:buNone/>
                      </a:pPr>
                      <a:r>
                        <a:rPr lang="en-US" sz="2000"/>
                        <a:t>Silence notifications or keep it out of reach</a:t>
                      </a:r>
                    </a:p>
                  </a:txBody>
                  <a:tcPr anchor="ctr">
                    <a:lnL>
                      <a:noFill/>
                    </a:lnL>
                    <a:lnR>
                      <a:noFill/>
                    </a:lnR>
                    <a:lnT>
                      <a:noFill/>
                    </a:lnT>
                    <a:lnB>
                      <a:noFill/>
                    </a:lnB>
                    <a:noFill/>
                  </a:tcPr>
                </a:tc>
                <a:extLst>
                  <a:ext uri="{0D108BD9-81ED-4DB2-BD59-A6C34878D82A}">
                    <a16:rowId xmlns:a16="http://schemas.microsoft.com/office/drawing/2014/main" val="1739711930"/>
                  </a:ext>
                </a:extLst>
              </a:tr>
              <a:tr h="457961">
                <a:tc>
                  <a:txBody>
                    <a:bodyPr/>
                    <a:lstStyle/>
                    <a:p>
                      <a:pPr>
                        <a:buNone/>
                      </a:pPr>
                      <a:r>
                        <a:rPr lang="en-US" sz="2000" b="1" dirty="0"/>
                        <a:t>Social media</a:t>
                      </a:r>
                      <a:endParaRPr lang="en-US" sz="2000" dirty="0"/>
                    </a:p>
                  </a:txBody>
                  <a:tcPr anchor="ctr">
                    <a:lnL>
                      <a:noFill/>
                    </a:lnL>
                    <a:lnR>
                      <a:noFill/>
                    </a:lnR>
                    <a:lnT>
                      <a:noFill/>
                    </a:lnT>
                    <a:lnB>
                      <a:noFill/>
                    </a:lnB>
                    <a:noFill/>
                  </a:tcPr>
                </a:tc>
                <a:tc>
                  <a:txBody>
                    <a:bodyPr/>
                    <a:lstStyle/>
                    <a:p>
                      <a:pPr>
                        <a:buNone/>
                      </a:pPr>
                      <a:r>
                        <a:rPr lang="en-US" sz="2000" dirty="0"/>
                        <a:t>Set time limits or log out while studying</a:t>
                      </a:r>
                    </a:p>
                  </a:txBody>
                  <a:tcPr anchor="ctr">
                    <a:lnL>
                      <a:noFill/>
                    </a:lnL>
                    <a:lnR>
                      <a:noFill/>
                    </a:lnR>
                    <a:lnT>
                      <a:noFill/>
                    </a:lnT>
                    <a:lnB>
                      <a:noFill/>
                    </a:lnB>
                    <a:noFill/>
                  </a:tcPr>
                </a:tc>
                <a:extLst>
                  <a:ext uri="{0D108BD9-81ED-4DB2-BD59-A6C34878D82A}">
                    <a16:rowId xmlns:a16="http://schemas.microsoft.com/office/drawing/2014/main" val="2292618812"/>
                  </a:ext>
                </a:extLst>
              </a:tr>
              <a:tr h="457961">
                <a:tc>
                  <a:txBody>
                    <a:bodyPr/>
                    <a:lstStyle/>
                    <a:p>
                      <a:pPr>
                        <a:buNone/>
                      </a:pPr>
                      <a:r>
                        <a:rPr lang="en-US" sz="2000" b="1"/>
                        <a:t>Noise</a:t>
                      </a:r>
                      <a:endParaRPr lang="en-US" sz="2000"/>
                    </a:p>
                  </a:txBody>
                  <a:tcPr anchor="ctr">
                    <a:lnL>
                      <a:noFill/>
                    </a:lnL>
                    <a:lnR>
                      <a:noFill/>
                    </a:lnR>
                    <a:lnT>
                      <a:noFill/>
                    </a:lnT>
                    <a:lnB>
                      <a:noFill/>
                    </a:lnB>
                    <a:noFill/>
                  </a:tcPr>
                </a:tc>
                <a:tc>
                  <a:txBody>
                    <a:bodyPr/>
                    <a:lstStyle/>
                    <a:p>
                      <a:pPr>
                        <a:buNone/>
                      </a:pPr>
                      <a:r>
                        <a:rPr lang="en-US" sz="2000" dirty="0"/>
                        <a:t>Use earplugs or headphones with soft music</a:t>
                      </a:r>
                    </a:p>
                  </a:txBody>
                  <a:tcPr anchor="ctr">
                    <a:lnL>
                      <a:noFill/>
                    </a:lnL>
                    <a:lnR>
                      <a:noFill/>
                    </a:lnR>
                    <a:lnT>
                      <a:noFill/>
                    </a:lnT>
                    <a:lnB>
                      <a:noFill/>
                    </a:lnB>
                    <a:noFill/>
                  </a:tcPr>
                </a:tc>
                <a:extLst>
                  <a:ext uri="{0D108BD9-81ED-4DB2-BD59-A6C34878D82A}">
                    <a16:rowId xmlns:a16="http://schemas.microsoft.com/office/drawing/2014/main" val="4122765589"/>
                  </a:ext>
                </a:extLst>
              </a:tr>
              <a:tr h="457961">
                <a:tc>
                  <a:txBody>
                    <a:bodyPr/>
                    <a:lstStyle/>
                    <a:p>
                      <a:pPr>
                        <a:buNone/>
                      </a:pPr>
                      <a:r>
                        <a:rPr lang="en-US" sz="2000" b="1"/>
                        <a:t>Other people</a:t>
                      </a:r>
                      <a:endParaRPr lang="en-US" sz="2000"/>
                    </a:p>
                  </a:txBody>
                  <a:tcPr anchor="ctr">
                    <a:lnL>
                      <a:noFill/>
                    </a:lnL>
                    <a:lnR>
                      <a:noFill/>
                    </a:lnR>
                    <a:lnT>
                      <a:noFill/>
                    </a:lnT>
                    <a:lnB>
                      <a:noFill/>
                    </a:lnB>
                    <a:noFill/>
                  </a:tcPr>
                </a:tc>
                <a:tc>
                  <a:txBody>
                    <a:bodyPr/>
                    <a:lstStyle/>
                    <a:p>
                      <a:pPr>
                        <a:buNone/>
                      </a:pPr>
                      <a:r>
                        <a:rPr lang="en-US" sz="2000" dirty="0"/>
                        <a:t>Agree quiet times or use “do not disturb”</a:t>
                      </a:r>
                    </a:p>
                  </a:txBody>
                  <a:tcPr anchor="ctr">
                    <a:lnL>
                      <a:noFill/>
                    </a:lnL>
                    <a:lnR>
                      <a:noFill/>
                    </a:lnR>
                    <a:lnT>
                      <a:noFill/>
                    </a:lnT>
                    <a:lnB>
                      <a:noFill/>
                    </a:lnB>
                    <a:noFill/>
                  </a:tcPr>
                </a:tc>
                <a:extLst>
                  <a:ext uri="{0D108BD9-81ED-4DB2-BD59-A6C34878D82A}">
                    <a16:rowId xmlns:a16="http://schemas.microsoft.com/office/drawing/2014/main" val="1145174436"/>
                  </a:ext>
                </a:extLst>
              </a:tr>
              <a:tr h="457961">
                <a:tc>
                  <a:txBody>
                    <a:bodyPr/>
                    <a:lstStyle/>
                    <a:p>
                      <a:pPr>
                        <a:buNone/>
                      </a:pPr>
                      <a:r>
                        <a:rPr lang="en-US" sz="2000" b="1" dirty="0"/>
                        <a:t>Messy space</a:t>
                      </a:r>
                      <a:endParaRPr lang="en-US" sz="2000" dirty="0"/>
                    </a:p>
                  </a:txBody>
                  <a:tcPr anchor="ctr">
                    <a:lnL>
                      <a:noFill/>
                    </a:lnL>
                    <a:lnR>
                      <a:noFill/>
                    </a:lnR>
                    <a:lnT>
                      <a:noFill/>
                    </a:lnT>
                    <a:lnB>
                      <a:noFill/>
                    </a:lnB>
                    <a:noFill/>
                  </a:tcPr>
                </a:tc>
                <a:tc>
                  <a:txBody>
                    <a:bodyPr/>
                    <a:lstStyle/>
                    <a:p>
                      <a:pPr>
                        <a:buNone/>
                      </a:pPr>
                      <a:r>
                        <a:rPr lang="en-US" sz="2000" dirty="0"/>
                        <a:t>Tidy desk/room before starting work</a:t>
                      </a:r>
                    </a:p>
                  </a:txBody>
                  <a:tcPr anchor="ctr">
                    <a:lnL>
                      <a:noFill/>
                    </a:lnL>
                    <a:lnR>
                      <a:noFill/>
                    </a:lnR>
                    <a:lnT>
                      <a:noFill/>
                    </a:lnT>
                    <a:lnB>
                      <a:noFill/>
                    </a:lnB>
                    <a:noFill/>
                  </a:tcPr>
                </a:tc>
                <a:extLst>
                  <a:ext uri="{0D108BD9-81ED-4DB2-BD59-A6C34878D82A}">
                    <a16:rowId xmlns:a16="http://schemas.microsoft.com/office/drawing/2014/main" val="701725614"/>
                  </a:ext>
                </a:extLst>
              </a:tr>
              <a:tr h="457961">
                <a:tc>
                  <a:txBody>
                    <a:bodyPr/>
                    <a:lstStyle/>
                    <a:p>
                      <a:pPr>
                        <a:buNone/>
                      </a:pPr>
                      <a:r>
                        <a:rPr lang="en-US" sz="2000" b="1"/>
                        <a:t>Emails/messages</a:t>
                      </a:r>
                      <a:endParaRPr lang="en-US" sz="2000"/>
                    </a:p>
                  </a:txBody>
                  <a:tcPr anchor="ctr">
                    <a:lnL>
                      <a:noFill/>
                    </a:lnL>
                    <a:lnR>
                      <a:noFill/>
                    </a:lnR>
                    <a:lnT>
                      <a:noFill/>
                    </a:lnT>
                    <a:lnB>
                      <a:noFill/>
                    </a:lnB>
                    <a:noFill/>
                  </a:tcPr>
                </a:tc>
                <a:tc>
                  <a:txBody>
                    <a:bodyPr/>
                    <a:lstStyle/>
                    <a:p>
                      <a:pPr>
                        <a:buNone/>
                      </a:pPr>
                      <a:r>
                        <a:rPr lang="en-US" sz="2000" dirty="0"/>
                        <a:t>Check at set times, not constantly</a:t>
                      </a:r>
                    </a:p>
                  </a:txBody>
                  <a:tcPr anchor="ctr">
                    <a:lnL>
                      <a:noFill/>
                    </a:lnL>
                    <a:lnR>
                      <a:noFill/>
                    </a:lnR>
                    <a:lnT>
                      <a:noFill/>
                    </a:lnT>
                    <a:lnB>
                      <a:noFill/>
                    </a:lnB>
                    <a:noFill/>
                  </a:tcPr>
                </a:tc>
                <a:extLst>
                  <a:ext uri="{0D108BD9-81ED-4DB2-BD59-A6C34878D82A}">
                    <a16:rowId xmlns:a16="http://schemas.microsoft.com/office/drawing/2014/main" val="1759967810"/>
                  </a:ext>
                </a:extLst>
              </a:tr>
              <a:tr h="457961">
                <a:tc>
                  <a:txBody>
                    <a:bodyPr/>
                    <a:lstStyle/>
                    <a:p>
                      <a:pPr>
                        <a:buNone/>
                      </a:pPr>
                      <a:r>
                        <a:rPr lang="en-US" sz="2000" b="1"/>
                        <a:t>Unexpected events</a:t>
                      </a:r>
                      <a:endParaRPr lang="en-US" sz="2000"/>
                    </a:p>
                  </a:txBody>
                  <a:tcPr anchor="ctr">
                    <a:lnL>
                      <a:noFill/>
                    </a:lnL>
                    <a:lnR>
                      <a:noFill/>
                    </a:lnR>
                    <a:lnT>
                      <a:noFill/>
                    </a:lnT>
                    <a:lnB>
                      <a:noFill/>
                    </a:lnB>
                    <a:noFill/>
                  </a:tcPr>
                </a:tc>
                <a:tc>
                  <a:txBody>
                    <a:bodyPr/>
                    <a:lstStyle/>
                    <a:p>
                      <a:pPr>
                        <a:buNone/>
                      </a:pPr>
                      <a:r>
                        <a:rPr lang="en-US" sz="2000" dirty="0"/>
                        <a:t>Plan short pauses, then return to the task</a:t>
                      </a:r>
                    </a:p>
                  </a:txBody>
                  <a:tcPr anchor="ctr">
                    <a:lnL>
                      <a:noFill/>
                    </a:lnL>
                    <a:lnR>
                      <a:noFill/>
                    </a:lnR>
                    <a:lnT>
                      <a:noFill/>
                    </a:lnT>
                    <a:lnB>
                      <a:noFill/>
                    </a:lnB>
                    <a:noFill/>
                  </a:tcPr>
                </a:tc>
                <a:extLst>
                  <a:ext uri="{0D108BD9-81ED-4DB2-BD59-A6C34878D82A}">
                    <a16:rowId xmlns:a16="http://schemas.microsoft.com/office/drawing/2014/main" val="1120567665"/>
                  </a:ext>
                </a:extLst>
              </a:tr>
            </a:tbl>
          </a:graphicData>
        </a:graphic>
      </p:graphicFrame>
      <p:sp>
        <p:nvSpPr>
          <p:cNvPr id="25" name="TextBox 24">
            <a:extLst>
              <a:ext uri="{FF2B5EF4-FFF2-40B4-BE49-F238E27FC236}">
                <a16:creationId xmlns:a16="http://schemas.microsoft.com/office/drawing/2014/main" id="{0C274E35-92AD-78B7-7928-AFFA62283190}"/>
              </a:ext>
            </a:extLst>
          </p:cNvPr>
          <p:cNvSpPr txBox="1"/>
          <p:nvPr/>
        </p:nvSpPr>
        <p:spPr>
          <a:xfrm>
            <a:off x="521622" y="1321344"/>
            <a:ext cx="9291232"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alibri" panose="020F0502020204030204" pitchFamily="34" charset="0"/>
                <a:cs typeface="Calibri" panose="020F0502020204030204" pitchFamily="34" charset="0"/>
              </a:rPr>
              <a:t>An </a:t>
            </a:r>
            <a:r>
              <a:rPr lang="en-US" sz="2000" b="1" dirty="0">
                <a:latin typeface="Calibri" panose="020F0502020204030204" pitchFamily="34" charset="0"/>
                <a:cs typeface="Calibri" panose="020F0502020204030204" pitchFamily="34" charset="0"/>
              </a:rPr>
              <a:t>external distraction</a:t>
            </a:r>
            <a:r>
              <a:rPr lang="en-US" sz="2000" dirty="0">
                <a:latin typeface="Calibri" panose="020F0502020204030204" pitchFamily="34" charset="0"/>
                <a:cs typeface="Calibri" panose="020F0502020204030204" pitchFamily="34" charset="0"/>
              </a:rPr>
              <a:t> is any </a:t>
            </a:r>
            <a:r>
              <a:rPr lang="en-US" sz="2000" b="1" dirty="0">
                <a:latin typeface="Calibri" panose="020F0502020204030204" pitchFamily="34" charset="0"/>
                <a:cs typeface="Calibri" panose="020F0502020204030204" pitchFamily="34" charset="0"/>
              </a:rPr>
              <a:t>outside factor</a:t>
            </a:r>
            <a:r>
              <a:rPr lang="en-US" sz="2000" dirty="0">
                <a:latin typeface="Calibri" panose="020F0502020204030204" pitchFamily="34" charset="0"/>
                <a:cs typeface="Calibri" panose="020F0502020204030204" pitchFamily="34" charset="0"/>
              </a:rPr>
              <a:t> that interrupts your focus, such as </a:t>
            </a:r>
            <a:r>
              <a:rPr lang="en-US" sz="2000" b="1" dirty="0">
                <a:latin typeface="Calibri" panose="020F0502020204030204" pitchFamily="34" charset="0"/>
                <a:cs typeface="Calibri" panose="020F0502020204030204" pitchFamily="34" charset="0"/>
              </a:rPr>
              <a:t>noise, messages, people, or environmental clutter</a:t>
            </a:r>
            <a:r>
              <a:rPr lang="en-US" sz="2000" dirty="0">
                <a:latin typeface="Calibri" panose="020F0502020204030204" pitchFamily="34" charset="0"/>
                <a:cs typeface="Calibri" panose="020F0502020204030204" pitchFamily="34" charset="0"/>
              </a:rPr>
              <a:t>. These come from the </a:t>
            </a:r>
            <a:r>
              <a:rPr lang="en-US" sz="2000" b="1" dirty="0">
                <a:latin typeface="Calibri" panose="020F0502020204030204" pitchFamily="34" charset="0"/>
                <a:cs typeface="Calibri" panose="020F0502020204030204" pitchFamily="34" charset="0"/>
              </a:rPr>
              <a:t>surroundings</a:t>
            </a:r>
            <a:r>
              <a:rPr lang="en-US" sz="2000" dirty="0">
                <a:latin typeface="Calibri" panose="020F0502020204030204" pitchFamily="34" charset="0"/>
                <a:cs typeface="Calibri" panose="020F0502020204030204" pitchFamily="34" charset="0"/>
              </a:rPr>
              <a:t>, not from your own thoughts or emotions</a:t>
            </a:r>
            <a:r>
              <a:rPr lang="en-US" dirty="0">
                <a:latin typeface="Calibri" panose="020F0502020204030204" pitchFamily="34" charset="0"/>
                <a:cs typeface="Calibri" panose="020F0502020204030204" pitchFamily="34" charset="0"/>
              </a:rPr>
              <a:t>.</a:t>
            </a:r>
          </a:p>
        </p:txBody>
      </p:sp>
      <p:sp>
        <p:nvSpPr>
          <p:cNvPr id="4" name="Google Shape;215;g36ef86f86b0_0_9">
            <a:extLst>
              <a:ext uri="{FF2B5EF4-FFF2-40B4-BE49-F238E27FC236}">
                <a16:creationId xmlns:a16="http://schemas.microsoft.com/office/drawing/2014/main" id="{1E3F8140-7A3C-C9F6-8E2B-51CA1B694CBE}"/>
              </a:ext>
            </a:extLst>
          </p:cNvPr>
          <p:cNvSpPr txBox="1">
            <a:spLocks/>
          </p:cNvSpPr>
          <p:nvPr/>
        </p:nvSpPr>
        <p:spPr>
          <a:xfrm>
            <a:off x="521622" y="28889"/>
            <a:ext cx="9829200" cy="4839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pt-PT" dirty="0">
                <a:latin typeface="Calibri" panose="020F0502020204030204" pitchFamily="34" charset="0"/>
                <a:cs typeface="Calibri" panose="020F0502020204030204" pitchFamily="34" charset="0"/>
              </a:rPr>
              <a:t>Things to avoid: Distractions</a:t>
            </a:r>
          </a:p>
          <a:p>
            <a:pPr marL="0" indent="0">
              <a:spcBef>
                <a:spcPts val="0"/>
              </a:spcBef>
            </a:pPr>
            <a:endParaRPr lang="pt-PT" dirty="0"/>
          </a:p>
        </p:txBody>
      </p:sp>
    </p:spTree>
    <p:extLst>
      <p:ext uri="{BB962C8B-B14F-4D97-AF65-F5344CB8AC3E}">
        <p14:creationId xmlns:p14="http://schemas.microsoft.com/office/powerpoint/2010/main" val="4289537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8F193-9056-AE15-7D2C-1144AEB3608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A821EAC-9715-3923-1FB7-E0B99949C87B}"/>
              </a:ext>
            </a:extLst>
          </p:cNvPr>
          <p:cNvSpPr>
            <a:spLocks noGrp="1"/>
          </p:cNvSpPr>
          <p:nvPr>
            <p:ph type="body" idx="1"/>
          </p:nvPr>
        </p:nvSpPr>
        <p:spPr>
          <a:xfrm>
            <a:off x="496828" y="53806"/>
            <a:ext cx="9829323" cy="483986"/>
          </a:xfrm>
        </p:spPr>
        <p:txBody>
          <a:bodyPr/>
          <a:lstStyle/>
          <a:p>
            <a:r>
              <a:rPr lang="en-US" sz="2800" dirty="0">
                <a:latin typeface="Calibri" panose="020F0502020204030204" pitchFamily="34" charset="0"/>
                <a:cs typeface="Calibri" panose="020F0502020204030204" pitchFamily="34" charset="0"/>
              </a:rPr>
              <a:t>Internal distractions</a:t>
            </a:r>
          </a:p>
        </p:txBody>
      </p:sp>
      <p:sp>
        <p:nvSpPr>
          <p:cNvPr id="3" name="Text Placeholder 2">
            <a:extLst>
              <a:ext uri="{FF2B5EF4-FFF2-40B4-BE49-F238E27FC236}">
                <a16:creationId xmlns:a16="http://schemas.microsoft.com/office/drawing/2014/main" id="{A866765A-BA07-F480-873B-2B154B17F84F}"/>
              </a:ext>
            </a:extLst>
          </p:cNvPr>
          <p:cNvSpPr>
            <a:spLocks noGrp="1"/>
          </p:cNvSpPr>
          <p:nvPr>
            <p:ph type="body" idx="2"/>
          </p:nvPr>
        </p:nvSpPr>
        <p:spPr>
          <a:xfrm>
            <a:off x="362081" y="1230284"/>
            <a:ext cx="11730451" cy="5023867"/>
          </a:xfrm>
        </p:spPr>
        <p:txBody>
          <a:bodyPr/>
          <a:lstStyle/>
          <a:p>
            <a:endParaRPr lang="pt-BR" dirty="0"/>
          </a:p>
          <a:p>
            <a:endParaRPr lang="pt-BR" dirty="0"/>
          </a:p>
          <a:p>
            <a:endParaRPr lang="en-US" dirty="0"/>
          </a:p>
        </p:txBody>
      </p:sp>
      <p:graphicFrame>
        <p:nvGraphicFramePr>
          <p:cNvPr id="6" name="Table 5">
            <a:extLst>
              <a:ext uri="{FF2B5EF4-FFF2-40B4-BE49-F238E27FC236}">
                <a16:creationId xmlns:a16="http://schemas.microsoft.com/office/drawing/2014/main" id="{9E3DDAA1-E731-DC72-9410-A01C15F51B7B}"/>
              </a:ext>
            </a:extLst>
          </p:cNvPr>
          <p:cNvGraphicFramePr>
            <a:graphicFrameLocks noGrp="1"/>
          </p:cNvGraphicFramePr>
          <p:nvPr>
            <p:extLst>
              <p:ext uri="{D42A27DB-BD31-4B8C-83A1-F6EECF244321}">
                <p14:modId xmlns:p14="http://schemas.microsoft.com/office/powerpoint/2010/main" val="3373902462"/>
              </p:ext>
            </p:extLst>
          </p:nvPr>
        </p:nvGraphicFramePr>
        <p:xfrm>
          <a:off x="607016" y="1717728"/>
          <a:ext cx="9051950" cy="4602480"/>
        </p:xfrm>
        <a:graphic>
          <a:graphicData uri="http://schemas.openxmlformats.org/drawingml/2006/table">
            <a:tbl>
              <a:tblPr bandRow="1">
                <a:tableStyleId>{77DB5879-48B8-4116-B00A-4C0131EB1CFB}</a:tableStyleId>
              </a:tblPr>
              <a:tblGrid>
                <a:gridCol w="4525975">
                  <a:extLst>
                    <a:ext uri="{9D8B030D-6E8A-4147-A177-3AD203B41FA5}">
                      <a16:colId xmlns:a16="http://schemas.microsoft.com/office/drawing/2014/main" val="1391577957"/>
                    </a:ext>
                  </a:extLst>
                </a:gridCol>
                <a:gridCol w="4525975">
                  <a:extLst>
                    <a:ext uri="{9D8B030D-6E8A-4147-A177-3AD203B41FA5}">
                      <a16:colId xmlns:a16="http://schemas.microsoft.com/office/drawing/2014/main" val="2301974519"/>
                    </a:ext>
                  </a:extLst>
                </a:gridCol>
              </a:tblGrid>
              <a:tr h="378127">
                <a:tc>
                  <a:txBody>
                    <a:bodyPr/>
                    <a:lstStyle/>
                    <a:p>
                      <a:pPr>
                        <a:buNone/>
                      </a:pPr>
                      <a:r>
                        <a:rPr lang="en-US" sz="2000" b="1" dirty="0"/>
                        <a:t>Distraction</a:t>
                      </a:r>
                      <a:endParaRPr lang="en-US" sz="2000" dirty="0"/>
                    </a:p>
                  </a:txBody>
                  <a:tcPr anchor="ctr">
                    <a:lnL>
                      <a:noFill/>
                    </a:lnL>
                    <a:lnR>
                      <a:noFill/>
                    </a:lnR>
                    <a:lnT>
                      <a:noFill/>
                    </a:lnT>
                    <a:lnB>
                      <a:noFill/>
                    </a:lnB>
                    <a:noFill/>
                  </a:tcPr>
                </a:tc>
                <a:tc>
                  <a:txBody>
                    <a:bodyPr/>
                    <a:lstStyle/>
                    <a:p>
                      <a:pPr>
                        <a:buNone/>
                      </a:pPr>
                      <a:r>
                        <a:rPr lang="en-US" sz="2000" b="1"/>
                        <a:t>What to Do</a:t>
                      </a:r>
                      <a:endParaRPr lang="en-US" sz="2000"/>
                    </a:p>
                  </a:txBody>
                  <a:tcPr anchor="ctr">
                    <a:lnL>
                      <a:noFill/>
                    </a:lnL>
                    <a:lnR>
                      <a:noFill/>
                    </a:lnR>
                    <a:lnT>
                      <a:noFill/>
                    </a:lnT>
                    <a:lnB>
                      <a:noFill/>
                    </a:lnB>
                    <a:noFill/>
                  </a:tcPr>
                </a:tc>
                <a:extLst>
                  <a:ext uri="{0D108BD9-81ED-4DB2-BD59-A6C34878D82A}">
                    <a16:rowId xmlns:a16="http://schemas.microsoft.com/office/drawing/2014/main" val="3325348343"/>
                  </a:ext>
                </a:extLst>
              </a:tr>
              <a:tr h="666225">
                <a:tc>
                  <a:txBody>
                    <a:bodyPr/>
                    <a:lstStyle/>
                    <a:p>
                      <a:pPr>
                        <a:buNone/>
                      </a:pPr>
                      <a:r>
                        <a:rPr lang="en-US" sz="2000" b="1" dirty="0"/>
                        <a:t>Daydreaming</a:t>
                      </a:r>
                      <a:endParaRPr lang="en-US" sz="2000" dirty="0"/>
                    </a:p>
                  </a:txBody>
                  <a:tcPr anchor="ctr">
                    <a:lnL>
                      <a:noFill/>
                    </a:lnL>
                    <a:lnR>
                      <a:noFill/>
                    </a:lnR>
                    <a:lnT>
                      <a:noFill/>
                    </a:lnT>
                    <a:lnB>
                      <a:noFill/>
                    </a:lnB>
                    <a:noFill/>
                  </a:tcPr>
                </a:tc>
                <a:tc>
                  <a:txBody>
                    <a:bodyPr/>
                    <a:lstStyle/>
                    <a:p>
                      <a:pPr>
                        <a:buNone/>
                      </a:pPr>
                      <a:r>
                        <a:rPr lang="en-US" sz="2000"/>
                        <a:t>Bring focus back with short notes or reminders</a:t>
                      </a:r>
                    </a:p>
                  </a:txBody>
                  <a:tcPr anchor="ctr">
                    <a:lnL>
                      <a:noFill/>
                    </a:lnL>
                    <a:lnR>
                      <a:noFill/>
                    </a:lnR>
                    <a:lnT>
                      <a:noFill/>
                    </a:lnT>
                    <a:lnB>
                      <a:noFill/>
                    </a:lnB>
                    <a:noFill/>
                  </a:tcPr>
                </a:tc>
                <a:extLst>
                  <a:ext uri="{0D108BD9-81ED-4DB2-BD59-A6C34878D82A}">
                    <a16:rowId xmlns:a16="http://schemas.microsoft.com/office/drawing/2014/main" val="1209761946"/>
                  </a:ext>
                </a:extLst>
              </a:tr>
              <a:tr h="666225">
                <a:tc>
                  <a:txBody>
                    <a:bodyPr/>
                    <a:lstStyle/>
                    <a:p>
                      <a:pPr>
                        <a:buNone/>
                      </a:pPr>
                      <a:r>
                        <a:rPr lang="en-US" sz="2000" b="1" dirty="0"/>
                        <a:t>Negative thoughts</a:t>
                      </a:r>
                      <a:endParaRPr lang="en-US" sz="2000" dirty="0"/>
                    </a:p>
                  </a:txBody>
                  <a:tcPr anchor="ctr">
                    <a:lnL>
                      <a:noFill/>
                    </a:lnL>
                    <a:lnR>
                      <a:noFill/>
                    </a:lnR>
                    <a:lnT>
                      <a:noFill/>
                    </a:lnT>
                    <a:lnB>
                      <a:noFill/>
                    </a:lnB>
                    <a:noFill/>
                  </a:tcPr>
                </a:tc>
                <a:tc>
                  <a:txBody>
                    <a:bodyPr/>
                    <a:lstStyle/>
                    <a:p>
                      <a:pPr>
                        <a:buNone/>
                      </a:pPr>
                      <a:r>
                        <a:rPr lang="en-US" sz="2000"/>
                        <a:t>Challenge them and replace with positive self-talk</a:t>
                      </a:r>
                    </a:p>
                  </a:txBody>
                  <a:tcPr anchor="ctr">
                    <a:lnL>
                      <a:noFill/>
                    </a:lnL>
                    <a:lnR>
                      <a:noFill/>
                    </a:lnR>
                    <a:lnT>
                      <a:noFill/>
                    </a:lnT>
                    <a:lnB>
                      <a:noFill/>
                    </a:lnB>
                    <a:noFill/>
                  </a:tcPr>
                </a:tc>
                <a:extLst>
                  <a:ext uri="{0D108BD9-81ED-4DB2-BD59-A6C34878D82A}">
                    <a16:rowId xmlns:a16="http://schemas.microsoft.com/office/drawing/2014/main" val="1249614841"/>
                  </a:ext>
                </a:extLst>
              </a:tr>
              <a:tr h="666225">
                <a:tc>
                  <a:txBody>
                    <a:bodyPr/>
                    <a:lstStyle/>
                    <a:p>
                      <a:pPr>
                        <a:buNone/>
                      </a:pPr>
                      <a:r>
                        <a:rPr lang="en-US" sz="2000" b="1"/>
                        <a:t>Stress or anxiety</a:t>
                      </a:r>
                      <a:endParaRPr lang="en-US" sz="2000"/>
                    </a:p>
                  </a:txBody>
                  <a:tcPr anchor="ctr">
                    <a:lnL>
                      <a:noFill/>
                    </a:lnL>
                    <a:lnR>
                      <a:noFill/>
                    </a:lnR>
                    <a:lnT>
                      <a:noFill/>
                    </a:lnT>
                    <a:lnB>
                      <a:noFill/>
                    </a:lnB>
                    <a:noFill/>
                  </a:tcPr>
                </a:tc>
                <a:tc>
                  <a:txBody>
                    <a:bodyPr/>
                    <a:lstStyle/>
                    <a:p>
                      <a:pPr>
                        <a:buNone/>
                      </a:pPr>
                      <a:r>
                        <a:rPr lang="en-US" sz="2000" dirty="0"/>
                        <a:t>Use breathing exercises or short relaxation breaks</a:t>
                      </a:r>
                    </a:p>
                  </a:txBody>
                  <a:tcPr anchor="ctr">
                    <a:lnL>
                      <a:noFill/>
                    </a:lnL>
                    <a:lnR>
                      <a:noFill/>
                    </a:lnR>
                    <a:lnT>
                      <a:noFill/>
                    </a:lnT>
                    <a:lnB>
                      <a:noFill/>
                    </a:lnB>
                    <a:noFill/>
                  </a:tcPr>
                </a:tc>
                <a:extLst>
                  <a:ext uri="{0D108BD9-81ED-4DB2-BD59-A6C34878D82A}">
                    <a16:rowId xmlns:a16="http://schemas.microsoft.com/office/drawing/2014/main" val="3605103920"/>
                  </a:ext>
                </a:extLst>
              </a:tr>
              <a:tr h="666225">
                <a:tc>
                  <a:txBody>
                    <a:bodyPr/>
                    <a:lstStyle/>
                    <a:p>
                      <a:pPr>
                        <a:buNone/>
                      </a:pPr>
                      <a:r>
                        <a:rPr lang="en-US" sz="2000" b="1" dirty="0"/>
                        <a:t>Lack of motivation</a:t>
                      </a:r>
                      <a:endParaRPr lang="en-US" sz="2000" dirty="0"/>
                    </a:p>
                  </a:txBody>
                  <a:tcPr anchor="ctr">
                    <a:lnL>
                      <a:noFill/>
                    </a:lnL>
                    <a:lnR>
                      <a:noFill/>
                    </a:lnR>
                    <a:lnT>
                      <a:noFill/>
                    </a:lnT>
                    <a:lnB>
                      <a:noFill/>
                    </a:lnB>
                    <a:noFill/>
                  </a:tcPr>
                </a:tc>
                <a:tc>
                  <a:txBody>
                    <a:bodyPr/>
                    <a:lstStyle/>
                    <a:p>
                      <a:pPr>
                        <a:buNone/>
                      </a:pPr>
                      <a:r>
                        <a:rPr lang="en-US" sz="2000" dirty="0"/>
                        <a:t>Break tasks into smaller steps and reward progress</a:t>
                      </a:r>
                    </a:p>
                  </a:txBody>
                  <a:tcPr anchor="ctr">
                    <a:lnL>
                      <a:noFill/>
                    </a:lnL>
                    <a:lnR>
                      <a:noFill/>
                    </a:lnR>
                    <a:lnT>
                      <a:noFill/>
                    </a:lnT>
                    <a:lnB>
                      <a:noFill/>
                    </a:lnB>
                    <a:noFill/>
                  </a:tcPr>
                </a:tc>
                <a:extLst>
                  <a:ext uri="{0D108BD9-81ED-4DB2-BD59-A6C34878D82A}">
                    <a16:rowId xmlns:a16="http://schemas.microsoft.com/office/drawing/2014/main" val="1908964623"/>
                  </a:ext>
                </a:extLst>
              </a:tr>
              <a:tr h="666225">
                <a:tc>
                  <a:txBody>
                    <a:bodyPr/>
                    <a:lstStyle/>
                    <a:p>
                      <a:pPr>
                        <a:buNone/>
                      </a:pPr>
                      <a:r>
                        <a:rPr lang="en-US" sz="2000" b="1"/>
                        <a:t>Tiredness</a:t>
                      </a:r>
                      <a:endParaRPr lang="en-US" sz="2000"/>
                    </a:p>
                  </a:txBody>
                  <a:tcPr anchor="ctr">
                    <a:lnL>
                      <a:noFill/>
                    </a:lnL>
                    <a:lnR>
                      <a:noFill/>
                    </a:lnR>
                    <a:lnT>
                      <a:noFill/>
                    </a:lnT>
                    <a:lnB>
                      <a:noFill/>
                    </a:lnB>
                    <a:noFill/>
                  </a:tcPr>
                </a:tc>
                <a:tc>
                  <a:txBody>
                    <a:bodyPr/>
                    <a:lstStyle/>
                    <a:p>
                      <a:pPr>
                        <a:buNone/>
                      </a:pPr>
                      <a:r>
                        <a:rPr lang="en-US" sz="2000" dirty="0"/>
                        <a:t>Rest properly, take short naps, or adjust schedule</a:t>
                      </a:r>
                    </a:p>
                  </a:txBody>
                  <a:tcPr anchor="ctr">
                    <a:lnL>
                      <a:noFill/>
                    </a:lnL>
                    <a:lnR>
                      <a:noFill/>
                    </a:lnR>
                    <a:lnT>
                      <a:noFill/>
                    </a:lnT>
                    <a:lnB>
                      <a:noFill/>
                    </a:lnB>
                    <a:noFill/>
                  </a:tcPr>
                </a:tc>
                <a:extLst>
                  <a:ext uri="{0D108BD9-81ED-4DB2-BD59-A6C34878D82A}">
                    <a16:rowId xmlns:a16="http://schemas.microsoft.com/office/drawing/2014/main" val="579221826"/>
                  </a:ext>
                </a:extLst>
              </a:tr>
              <a:tr h="666225">
                <a:tc>
                  <a:txBody>
                    <a:bodyPr/>
                    <a:lstStyle/>
                    <a:p>
                      <a:pPr>
                        <a:buNone/>
                      </a:pPr>
                      <a:r>
                        <a:rPr lang="en-US" sz="2000" b="1"/>
                        <a:t>Overthinking</a:t>
                      </a:r>
                      <a:endParaRPr lang="en-US" sz="2000"/>
                    </a:p>
                  </a:txBody>
                  <a:tcPr anchor="ctr">
                    <a:lnL>
                      <a:noFill/>
                    </a:lnL>
                    <a:lnR>
                      <a:noFill/>
                    </a:lnR>
                    <a:lnT>
                      <a:noFill/>
                    </a:lnT>
                    <a:lnB>
                      <a:noFill/>
                    </a:lnB>
                    <a:noFill/>
                  </a:tcPr>
                </a:tc>
                <a:tc>
                  <a:txBody>
                    <a:bodyPr/>
                    <a:lstStyle/>
                    <a:p>
                      <a:pPr>
                        <a:buNone/>
                      </a:pPr>
                      <a:r>
                        <a:rPr lang="en-US" sz="2000" dirty="0"/>
                        <a:t>Write worries down and return to the task later</a:t>
                      </a:r>
                    </a:p>
                  </a:txBody>
                  <a:tcPr anchor="ctr">
                    <a:lnL>
                      <a:noFill/>
                    </a:lnL>
                    <a:lnR>
                      <a:noFill/>
                    </a:lnR>
                    <a:lnT>
                      <a:noFill/>
                    </a:lnT>
                    <a:lnB>
                      <a:noFill/>
                    </a:lnB>
                    <a:noFill/>
                  </a:tcPr>
                </a:tc>
                <a:extLst>
                  <a:ext uri="{0D108BD9-81ED-4DB2-BD59-A6C34878D82A}">
                    <a16:rowId xmlns:a16="http://schemas.microsoft.com/office/drawing/2014/main" val="1895107820"/>
                  </a:ext>
                </a:extLst>
              </a:tr>
            </a:tbl>
          </a:graphicData>
        </a:graphic>
      </p:graphicFrame>
      <p:sp>
        <p:nvSpPr>
          <p:cNvPr id="7" name="TextBox 6">
            <a:extLst>
              <a:ext uri="{FF2B5EF4-FFF2-40B4-BE49-F238E27FC236}">
                <a16:creationId xmlns:a16="http://schemas.microsoft.com/office/drawing/2014/main" id="{D8941233-A52B-B56C-0F87-AC724B9C6A8A}"/>
              </a:ext>
            </a:extLst>
          </p:cNvPr>
          <p:cNvSpPr txBox="1"/>
          <p:nvPr/>
        </p:nvSpPr>
        <p:spPr>
          <a:xfrm>
            <a:off x="591518" y="720672"/>
            <a:ext cx="963994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dirty="0">
                <a:latin typeface="Calibri" panose="020F0502020204030204" pitchFamily="34" charset="0"/>
                <a:cs typeface="Calibri" panose="020F0502020204030204" pitchFamily="34" charset="0"/>
              </a:rPr>
              <a:t>An </a:t>
            </a:r>
            <a:r>
              <a:rPr lang="en-US" sz="1800" b="1" dirty="0">
                <a:latin typeface="Calibri" panose="020F0502020204030204" pitchFamily="34" charset="0"/>
                <a:cs typeface="Calibri" panose="020F0502020204030204" pitchFamily="34" charset="0"/>
              </a:rPr>
              <a:t>internal distraction</a:t>
            </a:r>
            <a:r>
              <a:rPr lang="en-US" sz="1800" dirty="0">
                <a:latin typeface="Calibri" panose="020F0502020204030204" pitchFamily="34" charset="0"/>
                <a:cs typeface="Calibri" panose="020F0502020204030204" pitchFamily="34" charset="0"/>
              </a:rPr>
              <a:t> is any </a:t>
            </a:r>
            <a:r>
              <a:rPr lang="en-US" sz="1800" b="1" dirty="0">
                <a:latin typeface="Calibri" panose="020F0502020204030204" pitchFamily="34" charset="0"/>
                <a:cs typeface="Calibri" panose="020F0502020204030204" pitchFamily="34" charset="0"/>
              </a:rPr>
              <a:t>interruption that comes from within yourself</a:t>
            </a:r>
            <a:r>
              <a:rPr lang="en-US" sz="1800" dirty="0">
                <a:latin typeface="Calibri" panose="020F0502020204030204" pitchFamily="34" charset="0"/>
                <a:cs typeface="Calibri" panose="020F0502020204030204" pitchFamily="34" charset="0"/>
              </a:rPr>
              <a:t> – such as </a:t>
            </a:r>
            <a:r>
              <a:rPr lang="en-US" sz="1800" b="1" dirty="0">
                <a:latin typeface="Calibri" panose="020F0502020204030204" pitchFamily="34" charset="0"/>
                <a:cs typeface="Calibri" panose="020F0502020204030204" pitchFamily="34" charset="0"/>
              </a:rPr>
              <a:t>thoughts, emotions, tiredness, or lack of motivation</a:t>
            </a:r>
            <a:r>
              <a:rPr lang="en-US" sz="1800" dirty="0">
                <a:latin typeface="Calibri" panose="020F0502020204030204" pitchFamily="34" charset="0"/>
                <a:cs typeface="Calibri" panose="020F0502020204030204" pitchFamily="34" charset="0"/>
              </a:rPr>
              <a:t> – that </a:t>
            </a:r>
            <a:r>
              <a:rPr lang="en-US" sz="1800" b="1" dirty="0">
                <a:latin typeface="Calibri" panose="020F0502020204030204" pitchFamily="34" charset="0"/>
                <a:cs typeface="Calibri" panose="020F0502020204030204" pitchFamily="34" charset="0"/>
              </a:rPr>
              <a:t>prevents you from concentrating fully</a:t>
            </a:r>
            <a:r>
              <a:rPr lang="en-US" sz="1800" dirty="0">
                <a:latin typeface="Calibri" panose="020F0502020204030204" pitchFamily="34" charset="0"/>
                <a:cs typeface="Calibri" panose="020F0502020204030204" pitchFamily="34" charset="0"/>
              </a:rPr>
              <a:t> on the task at hand.</a:t>
            </a:r>
          </a:p>
        </p:txBody>
      </p:sp>
    </p:spTree>
    <p:extLst>
      <p:ext uri="{BB962C8B-B14F-4D97-AF65-F5344CB8AC3E}">
        <p14:creationId xmlns:p14="http://schemas.microsoft.com/office/powerpoint/2010/main" val="235541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a:lnSpc>
                <a:spcPct val="90000"/>
              </a:lnSpc>
              <a:spcBef>
                <a:spcPts val="0"/>
              </a:spcBef>
              <a:spcAft>
                <a:spcPts val="0"/>
              </a:spcAft>
              <a:buNone/>
            </a:pPr>
            <a:r>
              <a:rPr lang="en-US" dirty="0">
                <a:latin typeface="Calibri" panose="020F0502020204030204" pitchFamily="34" charset="0"/>
                <a:cs typeface="Calibri" panose="020F0502020204030204" pitchFamily="34" charset="0"/>
              </a:rPr>
              <a:t>References</a:t>
            </a:r>
          </a:p>
        </p:txBody>
      </p:sp>
      <p:sp>
        <p:nvSpPr>
          <p:cNvPr id="248" name="Google Shape;248;p11"/>
          <p:cNvSpPr txBox="1">
            <a:spLocks noGrp="1"/>
          </p:cNvSpPr>
          <p:nvPr>
            <p:ph type="body" idx="2"/>
          </p:nvPr>
        </p:nvSpPr>
        <p:spPr>
          <a:xfrm>
            <a:off x="157493" y="1020459"/>
            <a:ext cx="11654892" cy="4463150"/>
          </a:xfrm>
          <a:prstGeom prst="rect">
            <a:avLst/>
          </a:prstGeom>
          <a:noFill/>
          <a:ln>
            <a:noFill/>
          </a:ln>
        </p:spPr>
        <p:txBody>
          <a:bodyPr spcFirstLastPara="1" wrap="square" lIns="91425" tIns="45700" rIns="91425" bIns="45700" anchor="t" anchorCtr="0">
            <a:noAutofit/>
          </a:bodyPr>
          <a:lstStyle/>
          <a:p>
            <a:pPr marL="342900" indent="-342900">
              <a:spcBef>
                <a:spcPts val="0"/>
              </a:spcBef>
              <a:buChar char="•"/>
            </a:pPr>
            <a:endParaRPr lang="en-US" sz="1600" dirty="0"/>
          </a:p>
          <a:p>
            <a:r>
              <a:rPr lang="en-US" sz="1600" dirty="0">
                <a:latin typeface="Calibri" panose="020F0502020204030204" pitchFamily="34" charset="0"/>
                <a:cs typeface="Calibri" panose="020F0502020204030204" pitchFamily="34" charset="0"/>
              </a:rPr>
              <a:t>[1] European Commission, "Learning to learn competence," 2023. </a:t>
            </a:r>
            <a:r>
              <a:rPr lang="en-US" sz="1600" dirty="0">
                <a:latin typeface="Calibri" panose="020F0502020204030204" pitchFamily="34" charset="0"/>
                <a:cs typeface="Calibri" panose="020F0502020204030204" pitchFamily="34" charset="0"/>
                <a:hlinkClick r:id="rId3"/>
              </a:rPr>
              <a:t>https://ec.europa.eu/education/</a:t>
            </a:r>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[2] Vanderbilt University Center for Teaching, "Bloom’s Taxonomy," 2024. </a:t>
            </a:r>
            <a:r>
              <a:rPr lang="en-US" sz="1600" dirty="0">
                <a:latin typeface="Calibri" panose="020F0502020204030204" pitchFamily="34" charset="0"/>
                <a:cs typeface="Calibri" panose="020F0502020204030204" pitchFamily="34" charset="0"/>
                <a:hlinkClick r:id="rId4"/>
              </a:rPr>
              <a:t>https://cft.vanderbilt.edu/guides-sub-pages/blooms-taxonomy/</a:t>
            </a:r>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[3] VARK Learn Limited, "The VARK Modalities," 2024. </a:t>
            </a:r>
            <a:r>
              <a:rPr lang="en-US" sz="1600" dirty="0">
                <a:latin typeface="Calibri" panose="020F0502020204030204" pitchFamily="34" charset="0"/>
                <a:cs typeface="Calibri" panose="020F0502020204030204" pitchFamily="34" charset="0"/>
                <a:hlinkClick r:id="rId5"/>
              </a:rPr>
              <a:t>https://vark-learn.com/</a:t>
            </a:r>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[4] VARK Learn Limited, "The VARK Questionnaire," 2024. </a:t>
            </a:r>
            <a:r>
              <a:rPr lang="en-US" sz="1600" dirty="0">
                <a:latin typeface="Calibri" panose="020F0502020204030204" pitchFamily="34" charset="0"/>
                <a:cs typeface="Calibri" panose="020F0502020204030204" pitchFamily="34" charset="0"/>
                <a:hlinkClick r:id="rId6"/>
              </a:rPr>
              <a:t>https://vark-learn.com/the-vark-questionnaire/</a:t>
            </a:r>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[5] H. </a:t>
            </a:r>
            <a:r>
              <a:rPr lang="en-US" sz="1600" dirty="0" err="1">
                <a:latin typeface="Calibri" panose="020F0502020204030204" pitchFamily="34" charset="0"/>
                <a:cs typeface="Calibri" panose="020F0502020204030204" pitchFamily="34" charset="0"/>
              </a:rPr>
              <a:t>Pashler</a:t>
            </a:r>
            <a:r>
              <a:rPr lang="en-US" sz="1600" dirty="0">
                <a:latin typeface="Calibri" panose="020F0502020204030204" pitchFamily="34" charset="0"/>
                <a:cs typeface="Calibri" panose="020F0502020204030204" pitchFamily="34" charset="0"/>
              </a:rPr>
              <a:t>, M. McDaniel, D. Rohrer, and R. Bjork, "Learning styles: Concepts and evidence," Psychol. Sci. Public Interest, vol. 9, no. 3, pp. 105–119, Dec. 2008. </a:t>
            </a:r>
            <a:r>
              <a:rPr lang="en-US" sz="1600" dirty="0">
                <a:latin typeface="Calibri" panose="020F0502020204030204" pitchFamily="34" charset="0"/>
                <a:cs typeface="Calibri" panose="020F0502020204030204" pitchFamily="34" charset="0"/>
                <a:hlinkClick r:id="rId7"/>
              </a:rPr>
              <a:t>https://www.psychologicalscience.org/journals/pspi/PSPI_9_3.pdf</a:t>
            </a:r>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[6] H. L. Roediger III and A. C. Butler, "The critical role of retrieval practice in long-term retention," Trends </a:t>
            </a:r>
            <a:r>
              <a:rPr lang="en-US" sz="1600" dirty="0" err="1">
                <a:latin typeface="Calibri" panose="020F0502020204030204" pitchFamily="34" charset="0"/>
                <a:cs typeface="Calibri" panose="020F0502020204030204" pitchFamily="34" charset="0"/>
              </a:rPr>
              <a:t>Cogn</a:t>
            </a:r>
            <a:r>
              <a:rPr lang="en-US" sz="1600" dirty="0">
                <a:latin typeface="Calibri" panose="020F0502020204030204" pitchFamily="34" charset="0"/>
                <a:cs typeface="Calibri" panose="020F0502020204030204" pitchFamily="34" charset="0"/>
              </a:rPr>
              <a:t>. Sci., vol. 15, no. 1, pp. 20–27, Jan. 2011. </a:t>
            </a:r>
            <a:r>
              <a:rPr lang="en-US" sz="1600" dirty="0">
                <a:latin typeface="Calibri" panose="020F0502020204030204" pitchFamily="34" charset="0"/>
                <a:cs typeface="Calibri" panose="020F0502020204030204" pitchFamily="34" charset="0"/>
                <a:hlinkClick r:id="rId8"/>
              </a:rPr>
              <a:t>https://www.apa.org/pubs/journals/releases/amp-66-8-764.pdf</a:t>
            </a:r>
            <a:endParaRPr lang="en-US" sz="1600" dirty="0">
              <a:latin typeface="Calibri" panose="020F0502020204030204" pitchFamily="34" charset="0"/>
              <a:cs typeface="Calibri" panose="020F0502020204030204" pitchFamily="34" charset="0"/>
            </a:endParaRPr>
          </a:p>
          <a:p>
            <a:r>
              <a:rPr lang="en-US" sz="1600" dirty="0">
                <a:latin typeface="Calibri" panose="020F0502020204030204" pitchFamily="34" charset="0"/>
                <a:cs typeface="Calibri" panose="020F0502020204030204" pitchFamily="34" charset="0"/>
              </a:rPr>
              <a:t>[7] T. Buzan, "Mind Mapping," 2024. </a:t>
            </a:r>
            <a:r>
              <a:rPr lang="en-US" sz="1600" dirty="0">
                <a:latin typeface="Calibri" panose="020F0502020204030204" pitchFamily="34" charset="0"/>
                <a:cs typeface="Calibri" panose="020F0502020204030204" pitchFamily="34" charset="0"/>
                <a:hlinkClick r:id="rId9"/>
              </a:rPr>
              <a:t>https://www.mindmapping.com</a:t>
            </a:r>
            <a:r>
              <a:rPr lang="en-US" sz="16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[8] F. Cirillo, "The Pomodoro Technique," 2024. </a:t>
            </a:r>
            <a:r>
              <a:rPr lang="en-US" sz="1600" dirty="0">
                <a:latin typeface="Calibri" panose="020F0502020204030204" pitchFamily="34" charset="0"/>
                <a:cs typeface="Calibri" panose="020F0502020204030204" pitchFamily="34" charset="0"/>
                <a:hlinkClick r:id="rId10"/>
              </a:rPr>
              <a:t>https://francescocirillo.com/pages/pomodoro-technique</a:t>
            </a:r>
            <a:r>
              <a:rPr lang="en-US" sz="1600" dirty="0">
                <a:latin typeface="Calibri" panose="020F0502020204030204" pitchFamily="34" charset="0"/>
                <a:cs typeface="Calibri" panose="020F0502020204030204" pitchFamily="34" charset="0"/>
              </a:rPr>
              <a:t> </a:t>
            </a:r>
          </a:p>
          <a:p>
            <a:endParaRPr lang="en-US" sz="1600" dirty="0">
              <a:latin typeface="Calibri" panose="020F0502020204030204" pitchFamily="34" charset="0"/>
              <a:cs typeface="Calibri" panose="020F0502020204030204" pitchFamily="34" charset="0"/>
            </a:endParaRPr>
          </a:p>
          <a:p>
            <a:pPr marL="342900" indent="-342900">
              <a:spcBef>
                <a:spcPts val="0"/>
              </a:spcBef>
              <a:buChar char="•"/>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6">
          <a:extLst>
            <a:ext uri="{FF2B5EF4-FFF2-40B4-BE49-F238E27FC236}">
              <a16:creationId xmlns:a16="http://schemas.microsoft.com/office/drawing/2014/main" id="{5EDCB00A-A2CC-8FE9-A834-2B9F5E4197CA}"/>
            </a:ext>
          </a:extLst>
        </p:cNvPr>
        <p:cNvGrpSpPr/>
        <p:nvPr/>
      </p:nvGrpSpPr>
      <p:grpSpPr>
        <a:xfrm>
          <a:off x="0" y="0"/>
          <a:ext cx="0" cy="0"/>
          <a:chOff x="0" y="0"/>
          <a:chExt cx="0" cy="0"/>
        </a:xfrm>
      </p:grpSpPr>
      <p:sp>
        <p:nvSpPr>
          <p:cNvPr id="247" name="Google Shape;247;p11">
            <a:extLst>
              <a:ext uri="{FF2B5EF4-FFF2-40B4-BE49-F238E27FC236}">
                <a16:creationId xmlns:a16="http://schemas.microsoft.com/office/drawing/2014/main" id="{D1B4D8EB-63C6-7403-4907-93C206B2B12E}"/>
              </a:ext>
            </a:extLst>
          </p:cNvPr>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a:lnSpc>
                <a:spcPct val="90000"/>
              </a:lnSpc>
              <a:spcBef>
                <a:spcPts val="0"/>
              </a:spcBef>
              <a:spcAft>
                <a:spcPts val="0"/>
              </a:spcAft>
              <a:buNone/>
            </a:pPr>
            <a:r>
              <a:rPr lang="en-US" dirty="0">
                <a:latin typeface="Calibri" panose="020F0502020204030204" pitchFamily="34" charset="0"/>
                <a:cs typeface="Calibri" panose="020F0502020204030204" pitchFamily="34" charset="0"/>
              </a:rPr>
              <a:t>References</a:t>
            </a:r>
          </a:p>
        </p:txBody>
      </p:sp>
      <p:sp>
        <p:nvSpPr>
          <p:cNvPr id="248" name="Google Shape;248;p11">
            <a:extLst>
              <a:ext uri="{FF2B5EF4-FFF2-40B4-BE49-F238E27FC236}">
                <a16:creationId xmlns:a16="http://schemas.microsoft.com/office/drawing/2014/main" id="{CBC3C776-193A-B376-5990-89FD8D2246FA}"/>
              </a:ext>
            </a:extLst>
          </p:cNvPr>
          <p:cNvSpPr txBox="1">
            <a:spLocks noGrp="1"/>
          </p:cNvSpPr>
          <p:nvPr>
            <p:ph type="body" idx="2"/>
          </p:nvPr>
        </p:nvSpPr>
        <p:spPr>
          <a:xfrm>
            <a:off x="157493" y="1020459"/>
            <a:ext cx="11654892" cy="4463150"/>
          </a:xfrm>
          <a:prstGeom prst="rect">
            <a:avLst/>
          </a:prstGeom>
          <a:noFill/>
          <a:ln>
            <a:noFill/>
          </a:ln>
        </p:spPr>
        <p:txBody>
          <a:bodyPr spcFirstLastPara="1" wrap="square" lIns="91425" tIns="45700" rIns="91425" bIns="45700" anchor="t" anchorCtr="0">
            <a:noAutofit/>
          </a:bodyPr>
          <a:lstStyle/>
          <a:p>
            <a:pPr marL="342900" indent="-342900">
              <a:spcBef>
                <a:spcPts val="0"/>
              </a:spcBef>
              <a:buChar char="•"/>
            </a:pPr>
            <a:endParaRPr lang="en-US" sz="1600" dirty="0"/>
          </a:p>
          <a:p>
            <a:r>
              <a:rPr lang="en-US" sz="1600" dirty="0">
                <a:latin typeface="Calibri" panose="020F0502020204030204" pitchFamily="34" charset="0"/>
                <a:cs typeface="Calibri" panose="020F0502020204030204" pitchFamily="34" charset="0"/>
              </a:rPr>
              <a:t>[9] European Commission, "EPALE - Electronic Platform for Adult Learning in Europe," 2024. </a:t>
            </a:r>
            <a:r>
              <a:rPr lang="en-US" sz="1600" dirty="0">
                <a:latin typeface="Calibri" panose="020F0502020204030204" pitchFamily="34" charset="0"/>
                <a:cs typeface="Calibri" panose="020F0502020204030204" pitchFamily="34" charset="0"/>
                <a:hlinkClick r:id="rId3"/>
              </a:rPr>
              <a:t>https://epale.ec.europa.eu/</a:t>
            </a:r>
            <a:r>
              <a:rPr lang="en-US" sz="16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[10] American Psychological Association, "Procrastination Research," 2010. </a:t>
            </a:r>
            <a:r>
              <a:rPr lang="en-US" sz="1600" dirty="0">
                <a:latin typeface="Calibri" panose="020F0502020204030204" pitchFamily="34" charset="0"/>
                <a:cs typeface="Calibri" panose="020F0502020204030204" pitchFamily="34" charset="0"/>
                <a:hlinkClick r:id="rId4"/>
              </a:rPr>
              <a:t>https://www.apa.org/news/press/releases/stress/2010/procrastination</a:t>
            </a:r>
            <a:r>
              <a:rPr lang="en-US" sz="16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[11] P. Steel, "The nature of procrastination: A meta-analytic and theoretical review of quintessential self-regulatory failure," Psychol. Bull., vol. 133, no. 1, pp. 65–94, Jan. 2007. </a:t>
            </a:r>
            <a:r>
              <a:rPr lang="en-US" sz="1600" dirty="0">
                <a:latin typeface="Calibri" panose="020F0502020204030204" pitchFamily="34" charset="0"/>
                <a:cs typeface="Calibri" panose="020F0502020204030204" pitchFamily="34" charset="0"/>
                <a:hlinkClick r:id="rId5"/>
              </a:rPr>
              <a:t>https://doi.org/10.1037/0033-2909.133.1.65</a:t>
            </a:r>
            <a:r>
              <a:rPr lang="en-US" sz="16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[12] American Psychological Association, "Tips on beating procrastination," 2010. </a:t>
            </a:r>
            <a:r>
              <a:rPr lang="en-US" sz="1600" dirty="0">
                <a:latin typeface="Calibri" panose="020F0502020204030204" pitchFamily="34" charset="0"/>
                <a:cs typeface="Calibri" panose="020F0502020204030204" pitchFamily="34" charset="0"/>
                <a:hlinkClick r:id="rId6"/>
              </a:rPr>
              <a:t>https://www.apa.org/gradpsych/2010/11/procrastination</a:t>
            </a:r>
            <a:r>
              <a:rPr lang="en-US" sz="16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[13] Mind Tools Ltd, "Managing External Distractions," 2024. </a:t>
            </a:r>
            <a:r>
              <a:rPr lang="en-US" sz="1600" dirty="0">
                <a:latin typeface="Calibri" panose="020F0502020204030204" pitchFamily="34" charset="0"/>
                <a:cs typeface="Calibri" panose="020F0502020204030204" pitchFamily="34" charset="0"/>
                <a:hlinkClick r:id="rId7"/>
              </a:rPr>
              <a:t>https://www.mindtools.com/</a:t>
            </a:r>
            <a:r>
              <a:rPr lang="en-US" sz="16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[14] J. Kabat-Zinn, "Mindfulness for Beginners," 2024. </a:t>
            </a:r>
            <a:r>
              <a:rPr lang="en-US" sz="1600" dirty="0">
                <a:latin typeface="Calibri" panose="020F0502020204030204" pitchFamily="34" charset="0"/>
                <a:cs typeface="Calibri" panose="020F0502020204030204" pitchFamily="34" charset="0"/>
                <a:hlinkClick r:id="rId8"/>
              </a:rPr>
              <a:t>https://www.mindful.org/</a:t>
            </a:r>
            <a:r>
              <a:rPr lang="en-US" sz="16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[15] Harvard Business Review, "Focus Management," 2024. </a:t>
            </a:r>
            <a:r>
              <a:rPr lang="en-US" sz="1600" dirty="0">
                <a:latin typeface="Calibri" panose="020F0502020204030204" pitchFamily="34" charset="0"/>
                <a:cs typeface="Calibri" panose="020F0502020204030204" pitchFamily="34" charset="0"/>
                <a:hlinkClick r:id="rId9"/>
              </a:rPr>
              <a:t>https://hbr.org/</a:t>
            </a:r>
            <a:r>
              <a:rPr lang="en-US" sz="16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[16] European Commission, "Lifelong Learning," 2024. </a:t>
            </a:r>
            <a:r>
              <a:rPr lang="en-US" sz="1600" dirty="0">
                <a:latin typeface="Calibri" panose="020F0502020204030204" pitchFamily="34" charset="0"/>
                <a:cs typeface="Calibri" panose="020F0502020204030204" pitchFamily="34" charset="0"/>
                <a:hlinkClick r:id="rId3"/>
              </a:rPr>
              <a:t>https://epale.ec.europa.eu/</a:t>
            </a:r>
            <a:r>
              <a:rPr lang="en-US" sz="1600" dirty="0">
                <a:latin typeface="Calibri" panose="020F0502020204030204" pitchFamily="34" charset="0"/>
                <a:cs typeface="Calibri" panose="020F0502020204030204" pitchFamily="34" charset="0"/>
              </a:rPr>
              <a:t> </a:t>
            </a:r>
          </a:p>
          <a:p>
            <a:r>
              <a:rPr lang="en-US" sz="1600" dirty="0">
                <a:latin typeface="Calibri" panose="020F0502020204030204" pitchFamily="34" charset="0"/>
                <a:cs typeface="Calibri" panose="020F0502020204030204" pitchFamily="34" charset="0"/>
              </a:rPr>
              <a:t> </a:t>
            </a:r>
          </a:p>
          <a:p>
            <a:endParaRPr lang="en-US" sz="1600" dirty="0">
              <a:latin typeface="Calibri" panose="020F0502020204030204" pitchFamily="34" charset="0"/>
              <a:cs typeface="Calibri" panose="020F0502020204030204" pitchFamily="34" charset="0"/>
            </a:endParaRPr>
          </a:p>
          <a:p>
            <a:pPr marL="342900" indent="-342900">
              <a:spcBef>
                <a:spcPts val="0"/>
              </a:spcBef>
              <a:buChar char="•"/>
            </a:pPr>
            <a:endParaRPr lang="en-US" dirty="0"/>
          </a:p>
        </p:txBody>
      </p:sp>
    </p:spTree>
    <p:extLst>
      <p:ext uri="{BB962C8B-B14F-4D97-AF65-F5344CB8AC3E}">
        <p14:creationId xmlns:p14="http://schemas.microsoft.com/office/powerpoint/2010/main" val="9378769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en-GB" dirty="0"/>
              <a:t>THANK YOU!</a:t>
            </a:r>
          </a:p>
        </p:txBody>
      </p:sp>
    </p:spTree>
    <p:extLst>
      <p:ext uri="{BB962C8B-B14F-4D97-AF65-F5344CB8AC3E}">
        <p14:creationId xmlns:p14="http://schemas.microsoft.com/office/powerpoint/2010/main" val="2598533656"/>
      </p:ext>
    </p:extLst>
  </p:cSld>
  <p:clrMapOvr>
    <a:masterClrMapping/>
  </p:clrMapOvr>
</p:sld>
</file>

<file path=ppt/theme/theme1.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172106c-0329-462c-8309-f6a8c7ae0f26">
      <Terms xmlns="http://schemas.microsoft.com/office/infopath/2007/PartnerControls"/>
    </lcf76f155ced4ddcb4097134ff3c332f>
    <TaxCatchAll xmlns="8c43ccb9-9360-4c7e-8a49-c084974a2f46" xsi:nil="true"/>
    <Partner xmlns="4172106c-0329-462c-8309-f6a8c7ae0f26">
      <UserInfo>
        <DisplayName/>
        <AccountId xsi:nil="true"/>
        <AccountType/>
      </UserInfo>
    </Partner>
    <WPleader xmlns="4172106c-0329-462c-8309-f6a8c7ae0f26" xsi:nil="true"/>
    <Please_x0020_enter_x0020_your_x0020_country_x003a__x0020_ xmlns="4172106c-0329-462c-8309-f6a8c7ae0f26"/>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0AF167-2CDF-491E-9D85-3047A1B95183}">
  <ds:schemaRefs>
    <ds:schemaRef ds:uri="http://schemas.microsoft.com/sharepoint/v3/contenttype/forms"/>
  </ds:schemaRefs>
</ds:datastoreItem>
</file>

<file path=customXml/itemProps2.xml><?xml version="1.0" encoding="utf-8"?>
<ds:datastoreItem xmlns:ds="http://schemas.openxmlformats.org/officeDocument/2006/customXml" ds:itemID="{4D1063C5-86A0-4715-8522-F2257C23019B}">
  <ds:schemaRefs>
    <ds:schemaRef ds:uri="4172106c-0329-462c-8309-f6a8c7ae0f26"/>
    <ds:schemaRef ds:uri="8c43ccb9-9360-4c7e-8a49-c084974a2f46"/>
    <ds:schemaRef ds:uri="http://schemas.microsoft.com/office/2006/metadata/properties"/>
    <ds:schemaRef ds:uri="http://schemas.microsoft.com/office/infopath/2007/PartnerControls"/>
    <ds:schemaRef ds:uri="ac485340-f4bc-4433-93d3-49b467eb8cfb"/>
    <ds:schemaRef ds:uri="fdde017b-c1ce-4f86-a5e1-5a7fcaa4f6c2"/>
  </ds:schemaRefs>
</ds:datastoreItem>
</file>

<file path=customXml/itemProps3.xml><?xml version="1.0" encoding="utf-8"?>
<ds:datastoreItem xmlns:ds="http://schemas.openxmlformats.org/officeDocument/2006/customXml" ds:itemID="{F1F1DA3B-A294-4A4C-8043-78370D455F91}"/>
</file>

<file path=docProps/app.xml><?xml version="1.0" encoding="utf-8"?>
<Properties xmlns="http://schemas.openxmlformats.org/officeDocument/2006/extended-properties" xmlns:vt="http://schemas.openxmlformats.org/officeDocument/2006/docPropsVTypes">
  <TotalTime>957</TotalTime>
  <Words>1898</Words>
  <Application>Microsoft Office PowerPoint</Application>
  <PresentationFormat>Panorámica</PresentationFormat>
  <Paragraphs>226</Paragraphs>
  <Slides>23</Slides>
  <Notes>11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23</vt:i4>
      </vt:variant>
    </vt:vector>
  </HeadingPairs>
  <TitlesOfParts>
    <vt:vector size="30" baseType="lpstr">
      <vt:lpstr>Aptos</vt:lpstr>
      <vt:lpstr>Arial</vt:lpstr>
      <vt:lpstr>Calibri</vt:lpstr>
      <vt:lpstr>Noto Sans Symbols</vt:lpstr>
      <vt:lpstr>Wingdings</vt:lpstr>
      <vt:lpstr>Full Color Version</vt:lpstr>
      <vt:lpstr>1_Full Color Version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Joana Oliveira Vieira</dc:creator>
  <cp:lastModifiedBy>Tomás Puebla</cp:lastModifiedBy>
  <cp:revision>369</cp:revision>
  <dcterms:created xsi:type="dcterms:W3CDTF">2021-11-15T23:44:31Z</dcterms:created>
  <dcterms:modified xsi:type="dcterms:W3CDTF">2025-09-20T19:50:11Z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