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13_0.xml" ContentType="application/vnd.ms-powerpoint.comments+xml"/>
  <Override PartName="/ppt/notesSlides/notesSlide20.xml" ContentType="application/vnd.openxmlformats-officedocument.presentationml.notesSlide+xml"/>
  <Override PartName="/ppt/comments/modernComment_114_0.xml" ContentType="application/vnd.ms-powerpoint.comments+xml"/>
  <Override PartName="/ppt/notesSlides/notesSlide21.xml" ContentType="application/vnd.openxmlformats-officedocument.presentationml.notesSlide+xml"/>
  <Override PartName="/ppt/comments/modernComment_115_0.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18_0.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20_79154A62.xml" ContentType="application/vnd.ms-powerpoint.comments+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5" r:id="rId5"/>
    <p:sldMasterId id="2147483701" r:id="rId6"/>
  </p:sldMasterIdLst>
  <p:notesMasterIdLst>
    <p:notesMasterId r:id="rId43"/>
  </p:notesMasterIdLst>
  <p:sldIdLst>
    <p:sldId id="256" r:id="rId7"/>
    <p:sldId id="349" r:id="rId8"/>
    <p:sldId id="303" r:id="rId9"/>
    <p:sldId id="334" r:id="rId10"/>
    <p:sldId id="257" r:id="rId11"/>
    <p:sldId id="258" r:id="rId12"/>
    <p:sldId id="259" r:id="rId13"/>
    <p:sldId id="291" r:id="rId14"/>
    <p:sldId id="292" r:id="rId15"/>
    <p:sldId id="263" r:id="rId16"/>
    <p:sldId id="264" r:id="rId17"/>
    <p:sldId id="350" r:id="rId18"/>
    <p:sldId id="265" r:id="rId19"/>
    <p:sldId id="266" r:id="rId20"/>
    <p:sldId id="267" r:id="rId21"/>
    <p:sldId id="268" r:id="rId22"/>
    <p:sldId id="269" r:id="rId23"/>
    <p:sldId id="270" r:id="rId24"/>
    <p:sldId id="271" r:id="rId25"/>
    <p:sldId id="286" r:id="rId26"/>
    <p:sldId id="285" r:id="rId27"/>
    <p:sldId id="351" r:id="rId28"/>
    <p:sldId id="353" r:id="rId29"/>
    <p:sldId id="273" r:id="rId30"/>
    <p:sldId id="275" r:id="rId31"/>
    <p:sldId id="276" r:id="rId32"/>
    <p:sldId id="277" r:id="rId33"/>
    <p:sldId id="287" r:id="rId34"/>
    <p:sldId id="352" r:id="rId35"/>
    <p:sldId id="354" r:id="rId36"/>
    <p:sldId id="280" r:id="rId37"/>
    <p:sldId id="281" r:id="rId38"/>
    <p:sldId id="282" r:id="rId39"/>
    <p:sldId id="288" r:id="rId40"/>
    <p:sldId id="283" r:id="rId41"/>
    <p:sldId id="297"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gFaWJ9d9YfBxaICsZVqsGj6ZJNA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C8E7C8B1-CBA9-7C74-5362-D9EBE2AC7519}" name="office@cosvitec.eu" initials="of" userId="S::office_cosvitec.eu#ext#@enspunlpt.onmicrosoft.com::d379c825-0547-4df2-80d1-2b7b4eb514b5" providerId="AD"/>
  <p188:author id="{6D231FCF-9101-7743-EAE2-8B169A375DBD}" name="Jesus David Cortês Gil" initials="JG" userId="S::jesus.gil@ensp.unl.pt::cca21596-008c-44a8-9e08-e13131bfd1c9" providerId="AD"/>
  <p188:author id="{A48EA6D7-FA08-60AB-4E4E-A836F1071EA3}" name="Marios Fournarakis" initials="MF" userId="S::m.fournarakis_bkplus.eu#ext#@enspunlpt.onmicrosoft.com::7d8dbf85-0785-4443-b72b-db9091b97c96" providerId="AD"/>
  <p188:author id="{EF719BF7-C0E5-53B4-D7A6-7C5EE7F1A9B5}" name="Juliana Louceiro" initials="JL" userId="S::julianalouceiro@shine2.eu::9a66b88d-793f-4467-a734-447c2619d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426"/>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2B4E632-D518-4D41-8DFB-99F5834949D8}">
  <a:tblStyle styleId="{42B4E632-D518-4D41-8DFB-99F5834949D8}"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5">
              <a:alpha val="20000"/>
            </a:schemeClr>
          </a:solidFill>
        </a:fill>
      </a:tcStyle>
    </a:band1H>
    <a:band2H>
      <a:tcTxStyle b="off" i="off"/>
      <a:tcStyle>
        <a:tcBdr/>
      </a:tcStyle>
    </a:band2H>
    <a:band1V>
      <a:tcTxStyle b="off" i="off"/>
      <a:tcStyle>
        <a:tcBdr/>
        <a:fill>
          <a:solidFill>
            <a:schemeClr val="accent5">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omments/modernComment_113_0.xml><?xml version="1.0" encoding="utf-8"?>
<p188:cmLst xmlns:a="http://schemas.openxmlformats.org/drawingml/2006/main" xmlns:r="http://schemas.openxmlformats.org/officeDocument/2006/relationships" xmlns:p188="http://schemas.microsoft.com/office/powerpoint/2018/8/main">
  <p188:cm id="{6361E82F-2388-4D7F-B850-FB16B3B964D2}" authorId="{BC089395-CBB4-FAB9-479C-8F54A543A85A}" status="resolved" created="2025-08-28T12:09:35.149" complete="100000">
    <ac:txMkLst xmlns:ac="http://schemas.microsoft.com/office/drawing/2013/main/command">
      <pc:docMk xmlns:pc="http://schemas.microsoft.com/office/powerpoint/2013/main/command"/>
      <pc:sldMk xmlns:pc="http://schemas.microsoft.com/office/powerpoint/2013/main/command" cId="0" sldId="275"/>
      <ac:spMk id="412" creationId="{00000000-0000-0000-0000-000000000000}"/>
      <ac:txMk cp="0" len="28">
        <ac:context len="436" hash="2808679261"/>
      </ac:txMk>
    </ac:txMkLst>
    <p188:pos x="3057769" y="156307"/>
    <p188:txBody>
      <a:bodyPr/>
      <a:lstStyle/>
      <a:p>
        <a:r>
          <a:rPr lang="en-US"/>
          <a:t>suggestion: to add some graphics here</a:t>
        </a:r>
      </a:p>
    </p188:txBody>
  </p188:cm>
  <p188:cm id="{26A4F2FE-BD44-402F-9651-A70636B31D3F}" authorId="{1CBF8D7E-4D79-E206-25F1-D83877CAD147}" status="resolved" created="2025-09-03T13:44:46.549" complete="100000">
    <ac:txMkLst xmlns:ac="http://schemas.microsoft.com/office/drawing/2013/main/command">
      <pc:docMk xmlns:pc="http://schemas.microsoft.com/office/powerpoint/2013/main/command"/>
      <pc:sldMk xmlns:pc="http://schemas.microsoft.com/office/powerpoint/2013/main/command" cId="0" sldId="275"/>
      <ac:spMk id="412" creationId="{00000000-0000-0000-0000-000000000000}"/>
      <ac:txMk cp="0" len="28">
        <ac:context len="436" hash="2808679261"/>
      </ac:txMk>
    </ac:txMkLst>
    <p188:pos x="3112265" y="211156"/>
    <p188:replyLst>
      <p188:reply id="{0A474489-9A7D-41B9-B1D1-A39C9DE97963}" authorId="{C8E7C8B1-CBA9-7C74-5362-D9EBE2AC7519}" created="2025-09-08T10:19:24.539">
        <p188:txBody>
          <a:bodyPr/>
          <a:lstStyle/>
          <a:p>
            <a:r>
              <a:rPr lang="it-IT"/>
              <a:t>done</a:t>
            </a:r>
          </a:p>
        </p188:txBody>
      </p188:reply>
    </p188:replyLst>
    <p188:txBody>
      <a:bodyPr/>
      <a:lstStyle/>
      <a:p>
        <a:r>
          <a:rPr lang="es-ES"/>
          <a:t>Mention something like "remind that we spoke about SMART goals in Module 1"</a:t>
        </a:r>
      </a:p>
    </p188:txBody>
  </p188:cm>
</p188:cmLst>
</file>

<file path=ppt/comments/modernComment_114_0.xml><?xml version="1.0" encoding="utf-8"?>
<p188:cmLst xmlns:a="http://schemas.openxmlformats.org/drawingml/2006/main" xmlns:r="http://schemas.openxmlformats.org/officeDocument/2006/relationships" xmlns:p188="http://schemas.microsoft.com/office/powerpoint/2018/8/main">
  <p188:cm id="{510DDC9E-DA34-4B54-9DDD-1DDD2E3BE489}" authorId="{A48EA6D7-FA08-60AB-4E4E-A836F1071EA3}" status="resolved" created="2025-09-02T09:49:13.621" complete="100000">
    <ac:deMkLst xmlns:ac="http://schemas.microsoft.com/office/drawing/2013/main/command">
      <pc:docMk xmlns:pc="http://schemas.microsoft.com/office/powerpoint/2013/main/command"/>
      <pc:sldMk xmlns:pc="http://schemas.microsoft.com/office/powerpoint/2013/main/command" cId="0" sldId="276"/>
      <ac:spMk id="417" creationId="{00000000-0000-0000-0000-000000000000}"/>
    </ac:deMkLst>
    <p188:txBody>
      <a:bodyPr/>
      <a:lstStyle/>
      <a:p>
        <a:r>
          <a:rPr lang="en-GB"/>
          <a:t>The slide  is very thorough, but could be abstract without practice. A useful improvement is to turn this into a mini-activity.</a:t>
        </a:r>
      </a:p>
    </p188:txBody>
  </p188:cm>
</p188:cmLst>
</file>

<file path=ppt/comments/modernComment_115_0.xml><?xml version="1.0" encoding="utf-8"?>
<p188:cmLst xmlns:a="http://schemas.openxmlformats.org/drawingml/2006/main" xmlns:r="http://schemas.openxmlformats.org/officeDocument/2006/relationships" xmlns:p188="http://schemas.microsoft.com/office/powerpoint/2018/8/main">
  <p188:cm id="{A521F98D-8864-4957-A5FE-023CA560DD4A}" authorId="{EF719BF7-C0E5-53B4-D7A6-7C5EE7F1A9B5}" status="resolved" created="2025-08-28T12:10:56.429" complete="100000">
    <ac:txMkLst xmlns:ac="http://schemas.microsoft.com/office/drawing/2013/main/command">
      <pc:docMk xmlns:pc="http://schemas.microsoft.com/office/powerpoint/2013/main/command"/>
      <pc:sldMk xmlns:pc="http://schemas.microsoft.com/office/powerpoint/2013/main/command" cId="0" sldId="277"/>
      <ac:spMk id="441" creationId="{00000000-0000-0000-0000-000000000000}"/>
      <ac:txMk cp="0" len="33">
        <ac:context len="34" hash="658249160"/>
      </ac:txMk>
    </ac:txMkLst>
    <p188:pos x="5475192" y="294833"/>
    <p188:txBody>
      <a:bodyPr/>
      <a:lstStyle/>
      <a:p>
        <a:r>
          <a:rPr lang="en-GB"/>
          <a:t>There are titles with all word capitalised, and other titles don't. please make it harmonised</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76CDD431-7AF9-4D70-BEA0-613BD329A13B}" authorId="{A48EA6D7-FA08-60AB-4E4E-A836F1071EA3}" status="resolved" created="2025-09-02T09:44:06.222" complete="100000">
    <pc:sldMkLst xmlns:pc="http://schemas.microsoft.com/office/powerpoint/2013/main/command">
      <pc:docMk/>
      <pc:sldMk cId="0" sldId="280"/>
    </pc:sldMkLst>
    <p188:txBody>
      <a:bodyPr/>
      <a:lstStyle/>
      <a:p>
        <a:r>
          <a:rPr lang="en-GB"/>
          <a:t>As requirements vary by country or program, it would be nice to clarify which items are always needed versus optional</a:t>
        </a:r>
      </a:p>
    </p188:txBody>
  </p188:cm>
</p188:cmLst>
</file>

<file path=ppt/comments/modernComment_120_79154A62.xml><?xml version="1.0" encoding="utf-8"?>
<p188:cmLst xmlns:a="http://schemas.openxmlformats.org/drawingml/2006/main" xmlns:r="http://schemas.openxmlformats.org/officeDocument/2006/relationships" xmlns:p188="http://schemas.microsoft.com/office/powerpoint/2018/8/main">
  <p188:cm id="{C042E3B5-2011-4C4D-8B23-DB59D350E650}" authorId="{A48EA6D7-FA08-60AB-4E4E-A836F1071EA3}" status="resolved" created="2025-09-02T09:50:12.217" complete="100000">
    <pc:sldMkLst xmlns:pc="http://schemas.microsoft.com/office/powerpoint/2013/main/command">
      <pc:docMk/>
      <pc:sldMk cId="2031438434" sldId="288"/>
    </pc:sldMkLst>
    <p188:txBody>
      <a:bodyPr/>
      <a:lstStyle/>
      <a:p>
        <a:r>
          <a:rPr lang="en-GB"/>
          <a:t>The wrap-up questions at the ends of sections are valuable for personalization. However, to be effective they require open discussion. It is important to plan the timing so that group discussion isn’t rushed.to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77fcdc439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77fcdc439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77fcdc439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77fcdc439e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g377fcdc439e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77fcdc439e_0_4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g377fcdc439e_0_4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77fcdc439e_0_5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1FFBCE94-9F6B-6F01-84A8-ACE30B5B1D74}"/>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7E3418E7-7313-E8A9-6D74-EFD14685CDC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8657B4F9-4BED-6914-FBB2-ABF62B28834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372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208A821A-2A4D-7FA3-968E-112C1D7B38AF}"/>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5A71A13C-ED32-EEC9-DFC1-7BA49AE30F6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C5D59780-3539-D453-337A-3D341E7A41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4853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77fcdc439e_0_10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377fcdc439e_0_10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77fcdc439e_0_7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377fcdc439e_0_7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7fcdc439e_0_12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77fcdc439e_1_2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377fcdc439e_1_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77fcdc439e_1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g377fcdc439e_1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77fcdc439e_1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g377fcdc439e_1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77fcdc439e_1_8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377fcdc439e_1_8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77fcdc439e_1_4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g377fcdc439e_1_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77fcdc439e_1_9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6E9CAC61-06F6-D8EB-82DE-A732ACED1D5F}"/>
            </a:ext>
          </a:extLst>
        </p:cNvPr>
        <p:cNvGrpSpPr/>
        <p:nvPr/>
      </p:nvGrpSpPr>
      <p:grpSpPr>
        <a:xfrm>
          <a:off x="0" y="0"/>
          <a:ext cx="0" cy="0"/>
          <a:chOff x="0" y="0"/>
          <a:chExt cx="0" cy="0"/>
        </a:xfrm>
      </p:grpSpPr>
      <p:sp>
        <p:nvSpPr>
          <p:cNvPr id="382" name="Google Shape;382;g377fcdc439e_1_932:notes">
            <a:extLst>
              <a:ext uri="{FF2B5EF4-FFF2-40B4-BE49-F238E27FC236}">
                <a16:creationId xmlns:a16="http://schemas.microsoft.com/office/drawing/2014/main" id="{F45E4D3A-2A12-4E8F-CA5E-B73EA2D809C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a:extLst>
              <a:ext uri="{FF2B5EF4-FFF2-40B4-BE49-F238E27FC236}">
                <a16:creationId xmlns:a16="http://schemas.microsoft.com/office/drawing/2014/main" id="{28BA908C-88B6-7F5C-2D3A-F97FFA1628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6956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444B4ACF-1AED-AD5C-AEA2-F83421FC15B0}"/>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46165AEC-077B-5837-9CA1-24E2F1893F4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1C5290DF-2981-2B8B-6789-5D806D7803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359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8EA642B1-7AF9-B049-7748-AEDA8869AD76}"/>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FAF0607E-B939-2111-F750-8A5010D3038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4221CFED-A971-828B-A16C-0EDFBBCAAA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098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1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1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 name="Google Shape;14;p1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
        <p:cNvGrpSpPr/>
        <p:nvPr/>
      </p:nvGrpSpPr>
      <p:grpSpPr>
        <a:xfrm>
          <a:off x="0" y="0"/>
          <a:ext cx="0" cy="0"/>
          <a:chOff x="0" y="0"/>
          <a:chExt cx="0" cy="0"/>
        </a:xfrm>
      </p:grpSpPr>
      <p:pic>
        <p:nvPicPr>
          <p:cNvPr id="16" name="Google Shape;16;p1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7" name="Google Shape;17;p1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 name="Google Shape;18;p1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95426"/>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9"/>
        <p:cNvGrpSpPr/>
        <p:nvPr/>
      </p:nvGrpSpPr>
      <p:grpSpPr>
        <a:xfrm>
          <a:off x="0" y="0"/>
          <a:ext cx="0" cy="0"/>
          <a:chOff x="0" y="0"/>
          <a:chExt cx="0" cy="0"/>
        </a:xfrm>
      </p:grpSpPr>
      <p:pic>
        <p:nvPicPr>
          <p:cNvPr id="20" name="Google Shape;20;p1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1" name="Google Shape;21;p1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1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3"/>
        <p:cNvGrpSpPr/>
        <p:nvPr/>
      </p:nvGrpSpPr>
      <p:grpSpPr>
        <a:xfrm>
          <a:off x="0" y="0"/>
          <a:ext cx="0" cy="0"/>
          <a:chOff x="0" y="0"/>
          <a:chExt cx="0" cy="0"/>
        </a:xfrm>
      </p:grpSpPr>
      <p:pic>
        <p:nvPicPr>
          <p:cNvPr id="24" name="Google Shape;24;p1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5" name="Google Shape;25;p1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18"/>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18"/>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28"/>
        <p:cNvGrpSpPr/>
        <p:nvPr/>
      </p:nvGrpSpPr>
      <p:grpSpPr>
        <a:xfrm>
          <a:off x="0" y="0"/>
          <a:ext cx="0" cy="0"/>
          <a:chOff x="0" y="0"/>
          <a:chExt cx="0" cy="0"/>
        </a:xfrm>
      </p:grpSpPr>
      <p:pic>
        <p:nvPicPr>
          <p:cNvPr id="29" name="Google Shape;29;p19"/>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0" name="Google Shape;30;p19"/>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19"/>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280AC"/>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19"/>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38"/>
        <p:cNvGrpSpPr/>
        <p:nvPr/>
      </p:nvGrpSpPr>
      <p:grpSpPr>
        <a:xfrm>
          <a:off x="0" y="0"/>
          <a:ext cx="0" cy="0"/>
          <a:chOff x="0" y="0"/>
          <a:chExt cx="0" cy="0"/>
        </a:xfrm>
      </p:grpSpPr>
      <p:pic>
        <p:nvPicPr>
          <p:cNvPr id="39" name="Google Shape;39;p2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0" name="Google Shape;40;p2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21"/>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42"/>
        <p:cNvGrpSpPr/>
        <p:nvPr/>
      </p:nvGrpSpPr>
      <p:grpSpPr>
        <a:xfrm>
          <a:off x="0" y="0"/>
          <a:ext cx="0" cy="0"/>
          <a:chOff x="0" y="0"/>
          <a:chExt cx="0" cy="0"/>
        </a:xfrm>
      </p:grpSpPr>
      <p:sp>
        <p:nvSpPr>
          <p:cNvPr id="43" name="Google Shape;43;p22"/>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4" name="Google Shape;44;p22"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45" name="Google Shape;45;p22"/>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22"/>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22"/>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48"/>
        <p:cNvGrpSpPr/>
        <p:nvPr/>
      </p:nvGrpSpPr>
      <p:grpSpPr>
        <a:xfrm>
          <a:off x="0" y="0"/>
          <a:ext cx="0" cy="0"/>
          <a:chOff x="0" y="0"/>
          <a:chExt cx="0" cy="0"/>
        </a:xfrm>
      </p:grpSpPr>
      <p:pic>
        <p:nvPicPr>
          <p:cNvPr id="49" name="Google Shape;49;p2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0" name="Google Shape;50;p2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1" name="Google Shape;51;p2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2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Cover">
  <p:cSld name="6_Cover">
    <p:spTree>
      <p:nvGrpSpPr>
        <p:cNvPr id="1" name="Shape 58"/>
        <p:cNvGrpSpPr/>
        <p:nvPr/>
      </p:nvGrpSpPr>
      <p:grpSpPr>
        <a:xfrm>
          <a:off x="0" y="0"/>
          <a:ext cx="0" cy="0"/>
          <a:chOff x="0" y="0"/>
          <a:chExt cx="0" cy="0"/>
        </a:xfrm>
      </p:grpSpPr>
      <p:pic>
        <p:nvPicPr>
          <p:cNvPr id="59" name="Google Shape;59;p25"/>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0" name="Google Shape;60;p2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2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2" name="Google Shape;62;p2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63"/>
        <p:cNvGrpSpPr/>
        <p:nvPr/>
      </p:nvGrpSpPr>
      <p:grpSpPr>
        <a:xfrm>
          <a:off x="0" y="0"/>
          <a:ext cx="0" cy="0"/>
          <a:chOff x="0" y="0"/>
          <a:chExt cx="0" cy="0"/>
        </a:xfrm>
      </p:grpSpPr>
      <p:pic>
        <p:nvPicPr>
          <p:cNvPr id="64" name="Google Shape;64;p26"/>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5" name="Google Shape;65;p26"/>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26"/>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7" name="Google Shape;67;p26"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68"/>
        <p:cNvGrpSpPr/>
        <p:nvPr/>
      </p:nvGrpSpPr>
      <p:grpSpPr>
        <a:xfrm>
          <a:off x="0" y="0"/>
          <a:ext cx="0" cy="0"/>
          <a:chOff x="0" y="0"/>
          <a:chExt cx="0" cy="0"/>
        </a:xfrm>
      </p:grpSpPr>
      <p:pic>
        <p:nvPicPr>
          <p:cNvPr id="69" name="Google Shape;69;p27"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0" name="Google Shape;70;p27"/>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27"/>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2" name="Google Shape;72;p27"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73"/>
        <p:cNvGrpSpPr/>
        <p:nvPr/>
      </p:nvGrpSpPr>
      <p:grpSpPr>
        <a:xfrm>
          <a:off x="0" y="0"/>
          <a:ext cx="0" cy="0"/>
          <a:chOff x="0" y="0"/>
          <a:chExt cx="0" cy="0"/>
        </a:xfrm>
      </p:grpSpPr>
      <p:pic>
        <p:nvPicPr>
          <p:cNvPr id="74" name="Google Shape;74;p2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75" name="Google Shape;75;p28"/>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28"/>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28"/>
          <p:cNvSpPr>
            <a:spLocks noGrp="1"/>
          </p:cNvSpPr>
          <p:nvPr>
            <p:ph type="pic" idx="3"/>
          </p:nvPr>
        </p:nvSpPr>
        <p:spPr>
          <a:xfrm>
            <a:off x="6021655" y="0"/>
            <a:ext cx="4683125" cy="6237288"/>
          </a:xfrm>
          <a:prstGeom prst="rect">
            <a:avLst/>
          </a:prstGeom>
          <a:noFill/>
          <a:ln>
            <a:noFill/>
          </a:ln>
        </p:spPr>
      </p:sp>
      <p:pic>
        <p:nvPicPr>
          <p:cNvPr id="78" name="Google Shape;78;p2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79"/>
        <p:cNvGrpSpPr/>
        <p:nvPr/>
      </p:nvGrpSpPr>
      <p:grpSpPr>
        <a:xfrm>
          <a:off x="0" y="0"/>
          <a:ext cx="0" cy="0"/>
          <a:chOff x="0" y="0"/>
          <a:chExt cx="0" cy="0"/>
        </a:xfrm>
      </p:grpSpPr>
      <p:pic>
        <p:nvPicPr>
          <p:cNvPr id="80" name="Google Shape;80;p29"/>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81" name="Google Shape;81;p29"/>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29"/>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29"/>
          <p:cNvSpPr>
            <a:spLocks noGrp="1"/>
          </p:cNvSpPr>
          <p:nvPr>
            <p:ph type="pic" idx="3"/>
          </p:nvPr>
        </p:nvSpPr>
        <p:spPr>
          <a:xfrm>
            <a:off x="6021655" y="0"/>
            <a:ext cx="6170344" cy="5426015"/>
          </a:xfrm>
          <a:prstGeom prst="rect">
            <a:avLst/>
          </a:prstGeom>
          <a:noFill/>
          <a:ln>
            <a:noFill/>
          </a:ln>
        </p:spPr>
      </p:sp>
      <p:pic>
        <p:nvPicPr>
          <p:cNvPr id="84" name="Google Shape;84;p29"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85"/>
        <p:cNvGrpSpPr/>
        <p:nvPr/>
      </p:nvGrpSpPr>
      <p:grpSpPr>
        <a:xfrm>
          <a:off x="0" y="0"/>
          <a:ext cx="0" cy="0"/>
          <a:chOff x="0" y="0"/>
          <a:chExt cx="0" cy="0"/>
        </a:xfrm>
      </p:grpSpPr>
      <p:pic>
        <p:nvPicPr>
          <p:cNvPr id="86" name="Google Shape;86;p30"/>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87" name="Google Shape;87;p3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30"/>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89"/>
        <p:cNvGrpSpPr/>
        <p:nvPr/>
      </p:nvGrpSpPr>
      <p:grpSpPr>
        <a:xfrm>
          <a:off x="0" y="0"/>
          <a:ext cx="0" cy="0"/>
          <a:chOff x="0" y="0"/>
          <a:chExt cx="0" cy="0"/>
        </a:xfrm>
      </p:grpSpPr>
      <p:pic>
        <p:nvPicPr>
          <p:cNvPr id="90" name="Google Shape;90;p3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91" name="Google Shape;91;p3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31"/>
          <p:cNvSpPr>
            <a:spLocks noGrp="1"/>
          </p:cNvSpPr>
          <p:nvPr>
            <p:ph type="pic" idx="2"/>
          </p:nvPr>
        </p:nvSpPr>
        <p:spPr>
          <a:xfrm>
            <a:off x="362081" y="1180408"/>
            <a:ext cx="11450304" cy="498748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93"/>
        <p:cNvGrpSpPr/>
        <p:nvPr/>
      </p:nvGrpSpPr>
      <p:grpSpPr>
        <a:xfrm>
          <a:off x="0" y="0"/>
          <a:ext cx="0" cy="0"/>
          <a:chOff x="0" y="0"/>
          <a:chExt cx="0" cy="0"/>
        </a:xfrm>
      </p:grpSpPr>
      <p:pic>
        <p:nvPicPr>
          <p:cNvPr id="94" name="Google Shape;94;p3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95" name="Google Shape;95;p3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3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98"/>
        <p:cNvGrpSpPr/>
        <p:nvPr/>
      </p:nvGrpSpPr>
      <p:grpSpPr>
        <a:xfrm>
          <a:off x="0" y="0"/>
          <a:ext cx="0" cy="0"/>
          <a:chOff x="0" y="0"/>
          <a:chExt cx="0" cy="0"/>
        </a:xfrm>
      </p:grpSpPr>
      <p:sp>
        <p:nvSpPr>
          <p:cNvPr id="99" name="Google Shape;99;p33"/>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0" name="Google Shape;100;p33"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1" name="Google Shape;101;p33"/>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33"/>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33"/>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04"/>
        <p:cNvGrpSpPr/>
        <p:nvPr/>
      </p:nvGrpSpPr>
      <p:grpSpPr>
        <a:xfrm>
          <a:off x="0" y="0"/>
          <a:ext cx="0" cy="0"/>
          <a:chOff x="0" y="0"/>
          <a:chExt cx="0" cy="0"/>
        </a:xfrm>
      </p:grpSpPr>
      <p:sp>
        <p:nvSpPr>
          <p:cNvPr id="105" name="Google Shape;105;p34"/>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6" name="Google Shape;106;p3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7" name="Google Shape;107;p3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3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3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110"/>
        <p:cNvGrpSpPr/>
        <p:nvPr/>
      </p:nvGrpSpPr>
      <p:grpSpPr>
        <a:xfrm>
          <a:off x="0" y="0"/>
          <a:ext cx="0" cy="0"/>
          <a:chOff x="0" y="0"/>
          <a:chExt cx="0" cy="0"/>
        </a:xfrm>
      </p:grpSpPr>
      <p:sp>
        <p:nvSpPr>
          <p:cNvPr id="111" name="Google Shape;111;p35"/>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35"/>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3" name="Google Shape;113;p35"/>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35"/>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115"/>
        <p:cNvGrpSpPr/>
        <p:nvPr/>
      </p:nvGrpSpPr>
      <p:grpSpPr>
        <a:xfrm>
          <a:off x="0" y="0"/>
          <a:ext cx="0" cy="0"/>
          <a:chOff x="0" y="0"/>
          <a:chExt cx="0" cy="0"/>
        </a:xfrm>
      </p:grpSpPr>
      <p:sp>
        <p:nvSpPr>
          <p:cNvPr id="116" name="Google Shape;116;p36"/>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7" name="Google Shape;117;p36"/>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36"/>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36"/>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20"/>
        <p:cNvGrpSpPr/>
        <p:nvPr/>
      </p:nvGrpSpPr>
      <p:grpSpPr>
        <a:xfrm>
          <a:off x="0" y="0"/>
          <a:ext cx="0" cy="0"/>
          <a:chOff x="0" y="0"/>
          <a:chExt cx="0" cy="0"/>
        </a:xfrm>
      </p:grpSpPr>
      <p:sp>
        <p:nvSpPr>
          <p:cNvPr id="121" name="Google Shape;121;p37"/>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3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3" name="Google Shape;123;p3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3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25"/>
        <p:cNvGrpSpPr/>
        <p:nvPr/>
      </p:nvGrpSpPr>
      <p:grpSpPr>
        <a:xfrm>
          <a:off x="0" y="0"/>
          <a:ext cx="0" cy="0"/>
          <a:chOff x="0" y="0"/>
          <a:chExt cx="0" cy="0"/>
        </a:xfrm>
      </p:grpSpPr>
      <p:pic>
        <p:nvPicPr>
          <p:cNvPr id="126" name="Google Shape;126;p3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7" name="Google Shape;127;p38"/>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8" name="Google Shape;128;p38"/>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38"/>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0" name="Google Shape;130;p38"/>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38"/>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38"/>
          <p:cNvSpPr>
            <a:spLocks noGrp="1"/>
          </p:cNvSpPr>
          <p:nvPr>
            <p:ph type="pic" idx="3"/>
          </p:nvPr>
        </p:nvSpPr>
        <p:spPr>
          <a:xfrm>
            <a:off x="8021782" y="1260764"/>
            <a:ext cx="4170218" cy="5597236"/>
          </a:xfrm>
          <a:prstGeom prst="rect">
            <a:avLst/>
          </a:prstGeom>
          <a:noFill/>
          <a:ln>
            <a:noFill/>
          </a:ln>
        </p:spPr>
      </p:sp>
      <p:sp>
        <p:nvSpPr>
          <p:cNvPr id="133" name="Google Shape;133;p38"/>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4" name="Google Shape;134;p38"/>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5" name="Google Shape;135;p38"/>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38"/>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38"/>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38"/>
        <p:cNvGrpSpPr/>
        <p:nvPr/>
      </p:nvGrpSpPr>
      <p:grpSpPr>
        <a:xfrm>
          <a:off x="0" y="0"/>
          <a:ext cx="0" cy="0"/>
          <a:chOff x="0" y="0"/>
          <a:chExt cx="0" cy="0"/>
        </a:xfrm>
      </p:grpSpPr>
      <p:pic>
        <p:nvPicPr>
          <p:cNvPr id="139" name="Google Shape;139;p39"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0" name="Google Shape;140;p39"/>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39"/>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42"/>
        <p:cNvGrpSpPr/>
        <p:nvPr/>
      </p:nvGrpSpPr>
      <p:grpSpPr>
        <a:xfrm>
          <a:off x="0" y="0"/>
          <a:ext cx="0" cy="0"/>
          <a:chOff x="0" y="0"/>
          <a:chExt cx="0" cy="0"/>
        </a:xfrm>
      </p:grpSpPr>
      <p:pic>
        <p:nvPicPr>
          <p:cNvPr id="143" name="Google Shape;143;p40"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4" name="Google Shape;144;p40"/>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40"/>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40"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48"/>
        <p:cNvGrpSpPr/>
        <p:nvPr/>
      </p:nvGrpSpPr>
      <p:grpSpPr>
        <a:xfrm>
          <a:off x="0" y="0"/>
          <a:ext cx="0" cy="0"/>
          <a:chOff x="0" y="0"/>
          <a:chExt cx="0" cy="0"/>
        </a:xfrm>
      </p:grpSpPr>
      <p:pic>
        <p:nvPicPr>
          <p:cNvPr id="149" name="Google Shape;149;g377fcdc439e_1_14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0" name="Google Shape;150;g377fcdc439e_1_143"/>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g377fcdc439e_1_143"/>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52"/>
        <p:cNvGrpSpPr/>
        <p:nvPr/>
      </p:nvGrpSpPr>
      <p:grpSpPr>
        <a:xfrm>
          <a:off x="0" y="0"/>
          <a:ext cx="0" cy="0"/>
          <a:chOff x="0" y="0"/>
          <a:chExt cx="0" cy="0"/>
        </a:xfrm>
      </p:grpSpPr>
      <p:pic>
        <p:nvPicPr>
          <p:cNvPr id="153" name="Google Shape;153;g377fcdc439e_1_14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4" name="Google Shape;154;g377fcdc439e_1_147"/>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g377fcdc439e_1_147"/>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56"/>
        <p:cNvGrpSpPr/>
        <p:nvPr/>
      </p:nvGrpSpPr>
      <p:grpSpPr>
        <a:xfrm>
          <a:off x="0" y="0"/>
          <a:ext cx="0" cy="0"/>
          <a:chOff x="0" y="0"/>
          <a:chExt cx="0" cy="0"/>
        </a:xfrm>
      </p:grpSpPr>
      <p:pic>
        <p:nvPicPr>
          <p:cNvPr id="157" name="Google Shape;157;g377fcdc439e_1_151"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158" name="Google Shape;158;g377fcdc439e_1_151"/>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g377fcdc439e_1_151"/>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160"/>
        <p:cNvGrpSpPr/>
        <p:nvPr/>
      </p:nvGrpSpPr>
      <p:grpSpPr>
        <a:xfrm>
          <a:off x="0" y="0"/>
          <a:ext cx="0" cy="0"/>
          <a:chOff x="0" y="0"/>
          <a:chExt cx="0" cy="0"/>
        </a:xfrm>
      </p:grpSpPr>
      <p:pic>
        <p:nvPicPr>
          <p:cNvPr id="161" name="Google Shape;161;g377fcdc439e_1_1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2" name="Google Shape;162;g377fcdc439e_1_155"/>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3" name="Google Shape;163;g377fcdc439e_1_155"/>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g377fcdc439e_1_155"/>
          <p:cNvSpPr>
            <a:spLocks noGrp="1"/>
          </p:cNvSpPr>
          <p:nvPr>
            <p:ph type="pic" idx="3"/>
          </p:nvPr>
        </p:nvSpPr>
        <p:spPr>
          <a:xfrm>
            <a:off x="6021655" y="0"/>
            <a:ext cx="4683000" cy="62373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165"/>
        <p:cNvGrpSpPr/>
        <p:nvPr/>
      </p:nvGrpSpPr>
      <p:grpSpPr>
        <a:xfrm>
          <a:off x="0" y="0"/>
          <a:ext cx="0" cy="0"/>
          <a:chOff x="0" y="0"/>
          <a:chExt cx="0" cy="0"/>
        </a:xfrm>
      </p:grpSpPr>
      <p:pic>
        <p:nvPicPr>
          <p:cNvPr id="166" name="Google Shape;166;g377fcdc439e_1_16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7" name="Google Shape;167;g377fcdc439e_1_160"/>
          <p:cNvSpPr txBox="1">
            <a:spLocks noGrp="1"/>
          </p:cNvSpPr>
          <p:nvPr>
            <p:ph type="body" idx="1"/>
          </p:nvPr>
        </p:nvSpPr>
        <p:spPr>
          <a:xfrm>
            <a:off x="432261" y="2788528"/>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8" name="Google Shape;168;g377fcdc439e_1_160"/>
          <p:cNvSpPr txBox="1">
            <a:spLocks noGrp="1"/>
          </p:cNvSpPr>
          <p:nvPr>
            <p:ph type="body" idx="2"/>
          </p:nvPr>
        </p:nvSpPr>
        <p:spPr>
          <a:xfrm>
            <a:off x="432259" y="4764665"/>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9" name="Google Shape;169;g377fcdc439e_1_160"/>
          <p:cNvSpPr>
            <a:spLocks noGrp="1"/>
          </p:cNvSpPr>
          <p:nvPr>
            <p:ph type="pic" idx="3"/>
          </p:nvPr>
        </p:nvSpPr>
        <p:spPr>
          <a:xfrm>
            <a:off x="6021655" y="0"/>
            <a:ext cx="6170400" cy="54261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170"/>
        <p:cNvGrpSpPr/>
        <p:nvPr/>
      </p:nvGrpSpPr>
      <p:grpSpPr>
        <a:xfrm>
          <a:off x="0" y="0"/>
          <a:ext cx="0" cy="0"/>
          <a:chOff x="0" y="0"/>
          <a:chExt cx="0" cy="0"/>
        </a:xfrm>
      </p:grpSpPr>
      <p:pic>
        <p:nvPicPr>
          <p:cNvPr id="171" name="Google Shape;171;g377fcdc439e_1_16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2" name="Google Shape;172;g377fcdc439e_1_165"/>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g377fcdc439e_1_165"/>
          <p:cNvSpPr txBox="1">
            <a:spLocks noGrp="1"/>
          </p:cNvSpPr>
          <p:nvPr>
            <p:ph type="body" idx="2"/>
          </p:nvPr>
        </p:nvSpPr>
        <p:spPr>
          <a:xfrm>
            <a:off x="362081" y="1230283"/>
            <a:ext cx="6052500" cy="53058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g377fcdc439e_1_165"/>
          <p:cNvSpPr>
            <a:spLocks noGrp="1"/>
          </p:cNvSpPr>
          <p:nvPr>
            <p:ph type="pic" idx="3"/>
          </p:nvPr>
        </p:nvSpPr>
        <p:spPr>
          <a:xfrm>
            <a:off x="7573992" y="2070340"/>
            <a:ext cx="4617900" cy="41580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5"/>
        <p:cNvGrpSpPr/>
        <p:nvPr/>
      </p:nvGrpSpPr>
      <p:grpSpPr>
        <a:xfrm>
          <a:off x="0" y="0"/>
          <a:ext cx="0" cy="0"/>
          <a:chOff x="0" y="0"/>
          <a:chExt cx="0" cy="0"/>
        </a:xfrm>
      </p:grpSpPr>
      <p:pic>
        <p:nvPicPr>
          <p:cNvPr id="176" name="Google Shape;176;g377fcdc439e_1_17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7" name="Google Shape;177;g377fcdc439e_1_170"/>
          <p:cNvSpPr txBox="1">
            <a:spLocks noGrp="1"/>
          </p:cNvSpPr>
          <p:nvPr>
            <p:ph type="body" idx="1"/>
          </p:nvPr>
        </p:nvSpPr>
        <p:spPr>
          <a:xfrm>
            <a:off x="362081" y="321855"/>
            <a:ext cx="57339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g377fcdc439e_1_170"/>
          <p:cNvSpPr txBox="1">
            <a:spLocks noGrp="1"/>
          </p:cNvSpPr>
          <p:nvPr>
            <p:ph type="body" idx="2"/>
          </p:nvPr>
        </p:nvSpPr>
        <p:spPr>
          <a:xfrm>
            <a:off x="362081" y="1230284"/>
            <a:ext cx="5733900" cy="52371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79"/>
        <p:cNvGrpSpPr/>
        <p:nvPr/>
      </p:nvGrpSpPr>
      <p:grpSpPr>
        <a:xfrm>
          <a:off x="0" y="0"/>
          <a:ext cx="0" cy="0"/>
          <a:chOff x="0" y="0"/>
          <a:chExt cx="0" cy="0"/>
        </a:xfrm>
      </p:grpSpPr>
      <p:pic>
        <p:nvPicPr>
          <p:cNvPr id="180" name="Google Shape;180;g377fcdc439e_1_17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1" name="Google Shape;181;g377fcdc439e_1_174"/>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377fcdc439e_1_174"/>
          <p:cNvSpPr txBox="1">
            <a:spLocks noGrp="1"/>
          </p:cNvSpPr>
          <p:nvPr>
            <p:ph type="body" idx="2"/>
          </p:nvPr>
        </p:nvSpPr>
        <p:spPr>
          <a:xfrm>
            <a:off x="362081" y="1230284"/>
            <a:ext cx="11450400" cy="5237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183"/>
        <p:cNvGrpSpPr/>
        <p:nvPr/>
      </p:nvGrpSpPr>
      <p:grpSpPr>
        <a:xfrm>
          <a:off x="0" y="0"/>
          <a:ext cx="0" cy="0"/>
          <a:chOff x="0" y="0"/>
          <a:chExt cx="0" cy="0"/>
        </a:xfrm>
      </p:grpSpPr>
      <p:pic>
        <p:nvPicPr>
          <p:cNvPr id="184" name="Google Shape;184;g377fcdc439e_1_17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5" name="Google Shape;185;g377fcdc439e_1_178"/>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g377fcdc439e_1_178"/>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187"/>
        <p:cNvGrpSpPr/>
        <p:nvPr/>
      </p:nvGrpSpPr>
      <p:grpSpPr>
        <a:xfrm>
          <a:off x="0" y="0"/>
          <a:ext cx="0" cy="0"/>
          <a:chOff x="0" y="0"/>
          <a:chExt cx="0" cy="0"/>
        </a:xfrm>
      </p:grpSpPr>
      <p:pic>
        <p:nvPicPr>
          <p:cNvPr id="188" name="Google Shape;188;g377fcdc439e_1_182"/>
          <p:cNvPicPr preferRelativeResize="0"/>
          <p:nvPr/>
        </p:nvPicPr>
        <p:blipFill rotWithShape="1">
          <a:blip r:embed="rId2">
            <a:alphaModFix/>
          </a:blip>
          <a:srcRect/>
          <a:stretch/>
        </p:blipFill>
        <p:spPr>
          <a:xfrm>
            <a:off x="0" y="0"/>
            <a:ext cx="12192000" cy="6857997"/>
          </a:xfrm>
          <a:prstGeom prst="rect">
            <a:avLst/>
          </a:prstGeom>
          <a:noFill/>
          <a:ln>
            <a:noFill/>
          </a:ln>
        </p:spPr>
      </p:pic>
      <p:sp>
        <p:nvSpPr>
          <p:cNvPr id="189" name="Google Shape;189;g377fcdc439e_1_182"/>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g377fcdc439e_1_182"/>
          <p:cNvSpPr txBox="1">
            <a:spLocks noGrp="1"/>
          </p:cNvSpPr>
          <p:nvPr>
            <p:ph type="body" idx="2"/>
          </p:nvPr>
        </p:nvSpPr>
        <p:spPr>
          <a:xfrm>
            <a:off x="362081" y="1230285"/>
            <a:ext cx="11450400" cy="4463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191"/>
        <p:cNvGrpSpPr/>
        <p:nvPr/>
      </p:nvGrpSpPr>
      <p:grpSpPr>
        <a:xfrm>
          <a:off x="0" y="0"/>
          <a:ext cx="0" cy="0"/>
          <a:chOff x="0" y="0"/>
          <a:chExt cx="0" cy="0"/>
        </a:xfrm>
      </p:grpSpPr>
      <p:pic>
        <p:nvPicPr>
          <p:cNvPr id="192" name="Google Shape;192;g377fcdc439e_1_18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3" name="Google Shape;193;g377fcdc439e_1_186"/>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g377fcdc439e_1_186"/>
          <p:cNvSpPr>
            <a:spLocks noGrp="1"/>
          </p:cNvSpPr>
          <p:nvPr>
            <p:ph type="pic" idx="2"/>
          </p:nvPr>
        </p:nvSpPr>
        <p:spPr>
          <a:xfrm>
            <a:off x="362081" y="1180408"/>
            <a:ext cx="11450400" cy="49875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95"/>
        <p:cNvGrpSpPr/>
        <p:nvPr/>
      </p:nvGrpSpPr>
      <p:grpSpPr>
        <a:xfrm>
          <a:off x="0" y="0"/>
          <a:ext cx="0" cy="0"/>
          <a:chOff x="0" y="0"/>
          <a:chExt cx="0" cy="0"/>
        </a:xfrm>
      </p:grpSpPr>
      <p:pic>
        <p:nvPicPr>
          <p:cNvPr id="196" name="Google Shape;196;g377fcdc439e_1_19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7" name="Google Shape;197;g377fcdc439e_1_19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g377fcdc439e_1_190"/>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g377fcdc439e_1_190"/>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200"/>
        <p:cNvGrpSpPr/>
        <p:nvPr/>
      </p:nvGrpSpPr>
      <p:grpSpPr>
        <a:xfrm>
          <a:off x="0" y="0"/>
          <a:ext cx="0" cy="0"/>
          <a:chOff x="0" y="0"/>
          <a:chExt cx="0" cy="0"/>
        </a:xfrm>
      </p:grpSpPr>
      <p:pic>
        <p:nvPicPr>
          <p:cNvPr id="201" name="Google Shape;201;g377fcdc439e_1_195"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1"/>
          </a:xfrm>
          <a:prstGeom prst="rect">
            <a:avLst/>
          </a:prstGeom>
          <a:noFill/>
          <a:ln>
            <a:noFill/>
          </a:ln>
        </p:spPr>
      </p:pic>
      <p:sp>
        <p:nvSpPr>
          <p:cNvPr id="202" name="Google Shape;202;g377fcdc439e_1_195"/>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g377fcdc439e_1_195"/>
          <p:cNvSpPr txBox="1">
            <a:spLocks noGrp="1"/>
          </p:cNvSpPr>
          <p:nvPr>
            <p:ph type="body" idx="2"/>
          </p:nvPr>
        </p:nvSpPr>
        <p:spPr>
          <a:xfrm>
            <a:off x="4946073" y="1116135"/>
            <a:ext cx="6866400" cy="3572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g377fcdc439e_1_195"/>
          <p:cNvSpPr>
            <a:spLocks noGrp="1"/>
          </p:cNvSpPr>
          <p:nvPr>
            <p:ph type="pic" idx="3"/>
          </p:nvPr>
        </p:nvSpPr>
        <p:spPr>
          <a:xfrm>
            <a:off x="858" y="-33250"/>
            <a:ext cx="4567500" cy="6924600"/>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205"/>
        <p:cNvGrpSpPr/>
        <p:nvPr/>
      </p:nvGrpSpPr>
      <p:grpSpPr>
        <a:xfrm>
          <a:off x="0" y="0"/>
          <a:ext cx="0" cy="0"/>
          <a:chOff x="0" y="0"/>
          <a:chExt cx="0" cy="0"/>
        </a:xfrm>
      </p:grpSpPr>
      <p:pic>
        <p:nvPicPr>
          <p:cNvPr id="206" name="Google Shape;206;g377fcdc439e_1_200"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pic>
        <p:nvPicPr>
          <p:cNvPr id="207" name="Google Shape;207;g377fcdc439e_1_200"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208" name="Google Shape;208;g377fcdc439e_1_200"/>
          <p:cNvSpPr txBox="1">
            <a:spLocks noGrp="1"/>
          </p:cNvSpPr>
          <p:nvPr>
            <p:ph type="body" idx="1"/>
          </p:nvPr>
        </p:nvSpPr>
        <p:spPr>
          <a:xfrm>
            <a:off x="415637" y="352764"/>
            <a:ext cx="4141500" cy="1836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g377fcdc439e_1_200"/>
          <p:cNvSpPr txBox="1">
            <a:spLocks noGrp="1"/>
          </p:cNvSpPr>
          <p:nvPr>
            <p:ph type="body" idx="2"/>
          </p:nvPr>
        </p:nvSpPr>
        <p:spPr>
          <a:xfrm>
            <a:off x="5777345" y="1136073"/>
            <a:ext cx="6035100" cy="5331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10"/>
        <p:cNvGrpSpPr/>
        <p:nvPr/>
      </p:nvGrpSpPr>
      <p:grpSpPr>
        <a:xfrm>
          <a:off x="0" y="0"/>
          <a:ext cx="0" cy="0"/>
          <a:chOff x="0" y="0"/>
          <a:chExt cx="0" cy="0"/>
        </a:xfrm>
      </p:grpSpPr>
      <p:sp>
        <p:nvSpPr>
          <p:cNvPr id="211" name="Google Shape;211;g377fcdc439e_1_205"/>
          <p:cNvSpPr/>
          <p:nvPr/>
        </p:nvSpPr>
        <p:spPr>
          <a:xfrm>
            <a:off x="6388806" y="0"/>
            <a:ext cx="58032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2" name="Google Shape;212;g377fcdc439e_1_205"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13" name="Google Shape;213;g377fcdc439e_1_205"/>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377fcdc439e_1_205"/>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g377fcdc439e_1_205"/>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216"/>
        <p:cNvGrpSpPr/>
        <p:nvPr/>
      </p:nvGrpSpPr>
      <p:grpSpPr>
        <a:xfrm>
          <a:off x="0" y="0"/>
          <a:ext cx="0" cy="0"/>
          <a:chOff x="0" y="0"/>
          <a:chExt cx="0" cy="0"/>
        </a:xfrm>
      </p:grpSpPr>
      <p:sp>
        <p:nvSpPr>
          <p:cNvPr id="217" name="Google Shape;217;g377fcdc439e_1_211"/>
          <p:cNvSpPr/>
          <p:nvPr/>
        </p:nvSpPr>
        <p:spPr>
          <a:xfrm>
            <a:off x="6388806" y="0"/>
            <a:ext cx="58032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8" name="Google Shape;218;g377fcdc439e_1_211"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1"/>
          </a:xfrm>
          <a:prstGeom prst="rect">
            <a:avLst/>
          </a:prstGeom>
          <a:noFill/>
          <a:ln>
            <a:noFill/>
          </a:ln>
        </p:spPr>
      </p:pic>
      <p:sp>
        <p:nvSpPr>
          <p:cNvPr id="219" name="Google Shape;219;g377fcdc439e_1_211"/>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g377fcdc439e_1_211"/>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g377fcdc439e_1_211"/>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22"/>
        <p:cNvGrpSpPr/>
        <p:nvPr/>
      </p:nvGrpSpPr>
      <p:grpSpPr>
        <a:xfrm>
          <a:off x="0" y="0"/>
          <a:ext cx="0" cy="0"/>
          <a:chOff x="0" y="0"/>
          <a:chExt cx="0" cy="0"/>
        </a:xfrm>
      </p:grpSpPr>
      <p:sp>
        <p:nvSpPr>
          <p:cNvPr id="223" name="Google Shape;223;g377fcdc439e_1_217"/>
          <p:cNvSpPr/>
          <p:nvPr/>
        </p:nvSpPr>
        <p:spPr>
          <a:xfrm>
            <a:off x="6388806" y="0"/>
            <a:ext cx="5803200"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4" name="Google Shape;224;g377fcdc439e_1_217"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25" name="Google Shape;225;g377fcdc439e_1_217"/>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g377fcdc439e_1_217"/>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g377fcdc439e_1_217"/>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228"/>
        <p:cNvGrpSpPr/>
        <p:nvPr/>
      </p:nvGrpSpPr>
      <p:grpSpPr>
        <a:xfrm>
          <a:off x="0" y="0"/>
          <a:ext cx="0" cy="0"/>
          <a:chOff x="0" y="0"/>
          <a:chExt cx="0" cy="0"/>
        </a:xfrm>
      </p:grpSpPr>
      <p:sp>
        <p:nvSpPr>
          <p:cNvPr id="229" name="Google Shape;229;g377fcdc439e_1_223"/>
          <p:cNvSpPr/>
          <p:nvPr/>
        </p:nvSpPr>
        <p:spPr>
          <a:xfrm>
            <a:off x="9293629" y="0"/>
            <a:ext cx="28983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0" name="Google Shape;230;g377fcdc439e_1_22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1" name="Google Shape;231;g377fcdc439e_1_22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2" name="Google Shape;232;g377fcdc439e_1_22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233"/>
        <p:cNvGrpSpPr/>
        <p:nvPr/>
      </p:nvGrpSpPr>
      <p:grpSpPr>
        <a:xfrm>
          <a:off x="0" y="0"/>
          <a:ext cx="0" cy="0"/>
          <a:chOff x="0" y="0"/>
          <a:chExt cx="0" cy="0"/>
        </a:xfrm>
      </p:grpSpPr>
      <p:sp>
        <p:nvSpPr>
          <p:cNvPr id="234" name="Google Shape;234;g377fcdc439e_1_228"/>
          <p:cNvSpPr/>
          <p:nvPr/>
        </p:nvSpPr>
        <p:spPr>
          <a:xfrm>
            <a:off x="9293629" y="0"/>
            <a:ext cx="28983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5" name="Google Shape;235;g377fcdc439e_1_228"/>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377fcdc439e_1_228"/>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377fcdc439e_1_228"/>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238"/>
        <p:cNvGrpSpPr/>
        <p:nvPr/>
      </p:nvGrpSpPr>
      <p:grpSpPr>
        <a:xfrm>
          <a:off x="0" y="0"/>
          <a:ext cx="0" cy="0"/>
          <a:chOff x="0" y="0"/>
          <a:chExt cx="0" cy="0"/>
        </a:xfrm>
      </p:grpSpPr>
      <p:sp>
        <p:nvSpPr>
          <p:cNvPr id="239" name="Google Shape;239;g377fcdc439e_1_233"/>
          <p:cNvSpPr/>
          <p:nvPr/>
        </p:nvSpPr>
        <p:spPr>
          <a:xfrm>
            <a:off x="9293629" y="0"/>
            <a:ext cx="289830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g377fcdc439e_1_23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g377fcdc439e_1_23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g377fcdc439e_1_23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243"/>
        <p:cNvGrpSpPr/>
        <p:nvPr/>
      </p:nvGrpSpPr>
      <p:grpSpPr>
        <a:xfrm>
          <a:off x="0" y="0"/>
          <a:ext cx="0" cy="0"/>
          <a:chOff x="0" y="0"/>
          <a:chExt cx="0" cy="0"/>
        </a:xfrm>
      </p:grpSpPr>
      <p:pic>
        <p:nvPicPr>
          <p:cNvPr id="244" name="Google Shape;244;g377fcdc439e_1_23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45" name="Google Shape;245;g377fcdc439e_1_238"/>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g377fcdc439e_1_238"/>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g377fcdc439e_1_238"/>
          <p:cNvSpPr/>
          <p:nvPr/>
        </p:nvSpPr>
        <p:spPr>
          <a:xfrm>
            <a:off x="362081" y="1102129"/>
            <a:ext cx="45600" cy="1617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g377fcdc439e_1_238"/>
          <p:cNvSpPr/>
          <p:nvPr/>
        </p:nvSpPr>
        <p:spPr>
          <a:xfrm>
            <a:off x="362081" y="2963685"/>
            <a:ext cx="45600" cy="1617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g377fcdc439e_1_238"/>
          <p:cNvSpPr/>
          <p:nvPr/>
        </p:nvSpPr>
        <p:spPr>
          <a:xfrm>
            <a:off x="362081" y="4825241"/>
            <a:ext cx="45600" cy="1617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0" name="Google Shape;250;g377fcdc439e_1_238"/>
          <p:cNvSpPr>
            <a:spLocks noGrp="1"/>
          </p:cNvSpPr>
          <p:nvPr>
            <p:ph type="pic" idx="3"/>
          </p:nvPr>
        </p:nvSpPr>
        <p:spPr>
          <a:xfrm>
            <a:off x="8021782" y="1260764"/>
            <a:ext cx="4170300" cy="5597100"/>
          </a:xfrm>
          <a:prstGeom prst="rect">
            <a:avLst/>
          </a:prstGeom>
          <a:noFill/>
          <a:ln>
            <a:noFill/>
          </a:ln>
        </p:spPr>
      </p:sp>
      <p:sp>
        <p:nvSpPr>
          <p:cNvPr id="251" name="Google Shape;251;g377fcdc439e_1_238"/>
          <p:cNvSpPr txBox="1">
            <a:spLocks noGrp="1"/>
          </p:cNvSpPr>
          <p:nvPr>
            <p:ph type="body" idx="4"/>
          </p:nvPr>
        </p:nvSpPr>
        <p:spPr>
          <a:xfrm>
            <a:off x="362082" y="253012"/>
            <a:ext cx="90591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2" name="Google Shape;252;g377fcdc439e_1_238"/>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g377fcdc439e_1_238"/>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4" name="Google Shape;254;g377fcdc439e_1_238"/>
          <p:cNvSpPr txBox="1">
            <a:spLocks noGrp="1"/>
          </p:cNvSpPr>
          <p:nvPr>
            <p:ph type="body" idx="7"/>
          </p:nvPr>
        </p:nvSpPr>
        <p:spPr>
          <a:xfrm>
            <a:off x="727841" y="5384887"/>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g377fcdc439e_1_238"/>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256"/>
        <p:cNvGrpSpPr/>
        <p:nvPr/>
      </p:nvGrpSpPr>
      <p:grpSpPr>
        <a:xfrm>
          <a:off x="0" y="0"/>
          <a:ext cx="0" cy="0"/>
          <a:chOff x="0" y="0"/>
          <a:chExt cx="0" cy="0"/>
        </a:xfrm>
      </p:grpSpPr>
      <p:pic>
        <p:nvPicPr>
          <p:cNvPr id="257" name="Google Shape;257;g377fcdc439e_1_2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58" name="Google Shape;258;g377fcdc439e_1_251"/>
          <p:cNvSpPr txBox="1">
            <a:spLocks noGrp="1"/>
          </p:cNvSpPr>
          <p:nvPr>
            <p:ph type="body" idx="1"/>
          </p:nvPr>
        </p:nvSpPr>
        <p:spPr>
          <a:xfrm>
            <a:off x="362081" y="253012"/>
            <a:ext cx="9599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9" name="Google Shape;259;g377fcdc439e_1_251"/>
          <p:cNvSpPr txBox="1">
            <a:spLocks noGrp="1"/>
          </p:cNvSpPr>
          <p:nvPr>
            <p:ph type="body" idx="2"/>
          </p:nvPr>
        </p:nvSpPr>
        <p:spPr>
          <a:xfrm>
            <a:off x="482137" y="2651760"/>
            <a:ext cx="11330100" cy="3815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260"/>
        <p:cNvGrpSpPr/>
        <p:nvPr/>
      </p:nvGrpSpPr>
      <p:grpSpPr>
        <a:xfrm>
          <a:off x="0" y="0"/>
          <a:ext cx="0" cy="0"/>
          <a:chOff x="0" y="0"/>
          <a:chExt cx="0" cy="0"/>
        </a:xfrm>
      </p:grpSpPr>
      <p:pic>
        <p:nvPicPr>
          <p:cNvPr id="261" name="Google Shape;261;g377fcdc439e_1_2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62" name="Google Shape;262;g377fcdc439e_1_255"/>
          <p:cNvSpPr txBox="1">
            <a:spLocks noGrp="1"/>
          </p:cNvSpPr>
          <p:nvPr>
            <p:ph type="body" idx="1"/>
          </p:nvPr>
        </p:nvSpPr>
        <p:spPr>
          <a:xfrm>
            <a:off x="3743498" y="3767966"/>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6100"/>
              <a:buFont typeface="Arial"/>
              <a:buNone/>
              <a:defRPr sz="61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g377fcdc439e_1_255"/>
          <p:cNvSpPr txBox="1">
            <a:spLocks noGrp="1"/>
          </p:cNvSpPr>
          <p:nvPr>
            <p:ph type="body" idx="2"/>
          </p:nvPr>
        </p:nvSpPr>
        <p:spPr>
          <a:xfrm>
            <a:off x="3743499" y="4822166"/>
            <a:ext cx="4704900" cy="5694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1400"/>
              <a:buFont typeface="Arial"/>
              <a:buNone/>
              <a:defRPr sz="1400" b="0"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264"/>
        <p:cNvGrpSpPr/>
        <p:nvPr/>
      </p:nvGrpSpPr>
      <p:grpSpPr>
        <a:xfrm>
          <a:off x="0" y="0"/>
          <a:ext cx="0" cy="0"/>
          <a:chOff x="0" y="0"/>
          <a:chExt cx="0" cy="0"/>
        </a:xfrm>
      </p:grpSpPr>
      <p:pic>
        <p:nvPicPr>
          <p:cNvPr id="265" name="Google Shape;265;g377fcdc439e_1_259"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66" name="Google Shape;266;g377fcdc439e_1_259"/>
          <p:cNvSpPr txBox="1">
            <a:spLocks noGrp="1"/>
          </p:cNvSpPr>
          <p:nvPr>
            <p:ph type="body" idx="1"/>
          </p:nvPr>
        </p:nvSpPr>
        <p:spPr>
          <a:xfrm>
            <a:off x="7135092" y="1689579"/>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7" name="Google Shape;267;g377fcdc439e_1_259"/>
          <p:cNvSpPr txBox="1">
            <a:spLocks noGrp="1"/>
          </p:cNvSpPr>
          <p:nvPr>
            <p:ph type="body" idx="2"/>
          </p:nvPr>
        </p:nvSpPr>
        <p:spPr>
          <a:xfrm>
            <a:off x="7135093" y="2978727"/>
            <a:ext cx="4704900" cy="309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354389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1382578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53421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265288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3852391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658746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7727158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42649012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2307342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213564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1041773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936610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12312972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780559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36122008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014709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946257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7530422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125828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014019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9344145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279730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1589536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5306698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3098229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4784086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1589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86041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13_0.xm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microsoft.com/office/2018/10/relationships/comments" Target="../comments/modernComment_114_0.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15_0.xm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hyperlink" Target="https://epale.ec.europa.eu/"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eures.ec.europa.eu/"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microsoft.com/office/2018/10/relationships/comments" Target="../comments/modernComment_120_79154A6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joint-research-centre.ec.europa.eu/"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77fcdc439e_0_0"/>
          <p:cNvSpPr txBox="1">
            <a:spLocks noGrp="1"/>
          </p:cNvSpPr>
          <p:nvPr>
            <p:ph type="body" idx="1"/>
          </p:nvPr>
        </p:nvSpPr>
        <p:spPr>
          <a:xfrm>
            <a:off x="432261" y="3142210"/>
            <a:ext cx="4838400" cy="1762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it-IT" dirty="0"/>
              <a:t>Module 3:</a:t>
            </a:r>
            <a:endParaRPr dirty="0"/>
          </a:p>
          <a:p>
            <a:pPr marL="0" lvl="0" indent="0" algn="l" rtl="0">
              <a:spcBef>
                <a:spcPts val="1000"/>
              </a:spcBef>
              <a:spcAft>
                <a:spcPts val="0"/>
              </a:spcAft>
              <a:buNone/>
            </a:pPr>
            <a:r>
              <a:rPr lang="it-IT" dirty="0"/>
              <a:t>Exploring Training Opportunities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p:txBody>
          <a:bodyPr/>
          <a:lstStyle/>
          <a:p>
            <a:r>
              <a:rPr lang="en-US" sz="2800" dirty="0"/>
              <a:t>MODULE 3:  Exploring training opportunities – UNITS (1h 15 min)</a:t>
            </a:r>
            <a:endParaRPr lang="en-GB" sz="2800" dirty="0"/>
          </a:p>
          <a:p>
            <a:endParaRPr lang="en-GB"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lstStyle/>
          <a:p>
            <a:pPr marL="971550" lvl="1" indent="-285750">
              <a:buFont typeface="Wingdings" panose="05000000000000000000" pitchFamily="2" charset="2"/>
              <a:buChar char="ü"/>
            </a:pPr>
            <a:r>
              <a:rPr lang="en-US" sz="1800" dirty="0"/>
              <a:t>Lifelong learning: many paths, one goal</a:t>
            </a:r>
          </a:p>
          <a:p>
            <a:pPr marL="971550" lvl="1" indent="-285750">
              <a:buFont typeface="Wingdings" panose="05000000000000000000" pitchFamily="2" charset="2"/>
              <a:buChar char="ü"/>
            </a:pPr>
            <a:r>
              <a:rPr lang="en-US" sz="1800" dirty="0"/>
              <a:t>Formal, non-formal and informal learning</a:t>
            </a:r>
          </a:p>
          <a:p>
            <a:pPr marL="971550" lvl="1" indent="-285750">
              <a:buFont typeface="Wingdings" panose="05000000000000000000" pitchFamily="2" charset="2"/>
              <a:buChar char="ü"/>
            </a:pPr>
            <a:r>
              <a:rPr lang="en-US" sz="1800" dirty="0"/>
              <a:t>Overview of learning opportunities</a:t>
            </a:r>
          </a:p>
          <a:p>
            <a:pPr marL="971550" lvl="1" indent="-285750">
              <a:buFont typeface="Wingdings" panose="05000000000000000000" pitchFamily="2" charset="2"/>
              <a:buChar char="ü"/>
            </a:pPr>
            <a:endParaRPr lang="en-US" dirty="0"/>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7" y="1531219"/>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Types of learning options</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9" name="TextBox 5">
              <a:extLst>
                <a:ext uri="{FF2B5EF4-FFF2-40B4-BE49-F238E27FC236}">
                  <a16:creationId xmlns:a16="http://schemas.microsoft.com/office/drawing/2014/main" id="{296242E5-F91A-19EB-F1AF-4A9F2EFF9C8D}"/>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Unit 3.1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5"/>
            <a:ext cx="4750217" cy="896771"/>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76720" y="1431431"/>
              <a:ext cx="35569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Exploring Training Formats and Access Points</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Unit 3.2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Why do training sessions matter?</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Training formats</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Where to search?</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Online platforms</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Before and after</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44384" y="1488480"/>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Select the training that fits me</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20" name="TextBox 5">
              <a:extLst>
                <a:ext uri="{FF2B5EF4-FFF2-40B4-BE49-F238E27FC236}">
                  <a16:creationId xmlns:a16="http://schemas.microsoft.com/office/drawing/2014/main" id="{D8D87FE8-C2B7-1D97-84F7-5D63818C7EFD}"/>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Unit 3.3 </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n-US" sz="1800" dirty="0"/>
              <a:t>How to choose the right training path for you</a:t>
            </a:r>
          </a:p>
          <a:p>
            <a:pPr marL="971550" lvl="1" indent="-285750">
              <a:buFont typeface="Wingdings" panose="05000000000000000000" pitchFamily="2" charset="2"/>
              <a:buChar char="ü"/>
            </a:pPr>
            <a:r>
              <a:rPr lang="en-US" sz="1800" dirty="0"/>
              <a:t>Set clear learning goals</a:t>
            </a:r>
          </a:p>
          <a:p>
            <a:pPr marL="971550" lvl="1" indent="-285750">
              <a:buFont typeface="Wingdings" panose="05000000000000000000" pitchFamily="2" charset="2"/>
              <a:buChar char="ü"/>
            </a:pPr>
            <a:r>
              <a:rPr lang="en-US" sz="1800" dirty="0"/>
              <a:t>How to compare different training options</a:t>
            </a:r>
          </a:p>
          <a:p>
            <a:pPr marL="971550" lvl="1" indent="-285750">
              <a:buFont typeface="Wingdings" panose="05000000000000000000" pitchFamily="2" charset="2"/>
              <a:buChar char="ü"/>
            </a:pPr>
            <a:r>
              <a:rPr lang="en-US" sz="1800" dirty="0"/>
              <a:t>Balancing training with real life</a:t>
            </a:r>
          </a:p>
          <a:p>
            <a:pPr marL="971550" lvl="1" indent="-285750">
              <a:buFont typeface="Wingdings" panose="05000000000000000000" pitchFamily="2" charset="2"/>
              <a:buChar char="ü"/>
            </a:pPr>
            <a:endParaRPr lang="en-US" sz="1800" dirty="0"/>
          </a:p>
          <a:p>
            <a:endParaRPr lang="en-US" dirty="0"/>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0" y="3729444"/>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76720" y="1417617"/>
              <a:ext cx="35569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Application and Enrolment Procedures</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Unit 3.4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928061"/>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What you may need to apply</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Finding and accessing courses</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What to expect after you submit your application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58733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0"/>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en-US" dirty="0">
                <a:latin typeface="+mn-lt"/>
              </a:rPr>
              <a:t>What You Will Gain in This Module?</a:t>
            </a:r>
          </a:p>
        </p:txBody>
      </p:sp>
      <p:sp>
        <p:nvSpPr>
          <p:cNvPr id="6" name="Text Placeholder 2">
            <a:extLst>
              <a:ext uri="{FF2B5EF4-FFF2-40B4-BE49-F238E27FC236}">
                <a16:creationId xmlns:a16="http://schemas.microsoft.com/office/drawing/2014/main" id="{61BCA20A-F160-56F5-9AC6-689A8824D928}"/>
              </a:ext>
            </a:extLst>
          </p:cNvPr>
          <p:cNvSpPr txBox="1">
            <a:spLocks/>
          </p:cNvSpPr>
          <p:nvPr/>
        </p:nvSpPr>
        <p:spPr>
          <a:xfrm>
            <a:off x="362081" y="1299127"/>
            <a:ext cx="11223562" cy="523701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r>
              <a:rPr lang="en-US" sz="1600" b="1" i="1" dirty="0"/>
              <a:t>Knowledge </a:t>
            </a:r>
          </a:p>
          <a:p>
            <a:pPr marL="400050" indent="-285750">
              <a:buFont typeface="Arial" panose="020B0604020202020204" pitchFamily="34" charset="0"/>
              <a:buChar char="•"/>
            </a:pPr>
            <a:r>
              <a:rPr lang="en-US" sz="1600" dirty="0"/>
              <a:t>A clear understanding of different training formats and access points. </a:t>
            </a:r>
          </a:p>
          <a:p>
            <a:pPr marL="400050" indent="-285750">
              <a:buFont typeface="Arial" panose="020B0604020202020204" pitchFamily="34" charset="0"/>
              <a:buChar char="•"/>
            </a:pPr>
            <a:r>
              <a:rPr lang="en-US" sz="1600" dirty="0"/>
              <a:t>Awareness of where and how to search for relevant opportunities. </a:t>
            </a:r>
          </a:p>
          <a:p>
            <a:pPr marL="400050" indent="-285750">
              <a:buFont typeface="Arial" panose="020B0604020202020204" pitchFamily="34" charset="0"/>
              <a:buChar char="•"/>
            </a:pPr>
            <a:r>
              <a:rPr lang="en-US" sz="1600" dirty="0"/>
              <a:t>Familiarity with online learning portals and how they can support lifelong learning. </a:t>
            </a:r>
          </a:p>
          <a:p>
            <a:pPr marL="114300" indent="0"/>
            <a:r>
              <a:rPr lang="en-US" sz="1600" b="1" i="1" dirty="0"/>
              <a:t>Skills </a:t>
            </a:r>
          </a:p>
          <a:p>
            <a:pPr marL="400050" indent="-285750">
              <a:buFont typeface="Arial" panose="020B0604020202020204" pitchFamily="34" charset="0"/>
              <a:buChar char="•"/>
            </a:pPr>
            <a:r>
              <a:rPr lang="en-US" sz="1600" dirty="0"/>
              <a:t>Ability to navigate and compare training offers. </a:t>
            </a:r>
          </a:p>
          <a:p>
            <a:pPr marL="400050" indent="-285750">
              <a:buFont typeface="Arial" panose="020B0604020202020204" pitchFamily="34" charset="0"/>
              <a:buChar char="•"/>
            </a:pPr>
            <a:r>
              <a:rPr lang="en-US" sz="1600" dirty="0"/>
              <a:t>Practice in using online platforms to find suitable courses. </a:t>
            </a:r>
          </a:p>
          <a:p>
            <a:pPr marL="400050" indent="-285750">
              <a:buFont typeface="Arial" panose="020B0604020202020204" pitchFamily="34" charset="0"/>
              <a:buChar char="•"/>
            </a:pPr>
            <a:r>
              <a:rPr lang="en-US" sz="1600" dirty="0"/>
              <a:t>Skills to evaluate practical factors (time, cost, accessibility) when choosing training. </a:t>
            </a:r>
          </a:p>
          <a:p>
            <a:pPr marL="114300" indent="0"/>
            <a:r>
              <a:rPr lang="en-US" sz="1600" b="1" i="1" dirty="0"/>
              <a:t>Competences </a:t>
            </a:r>
          </a:p>
          <a:p>
            <a:pPr marL="400050" indent="-285750">
              <a:buFont typeface="Arial" panose="020B0604020202020204" pitchFamily="34" charset="0"/>
              <a:buChar char="•"/>
            </a:pPr>
            <a:r>
              <a:rPr lang="en-US" sz="1600" dirty="0"/>
              <a:t>Confidence in selecting the training opportunities that fit your personal and professional goals. </a:t>
            </a:r>
          </a:p>
          <a:p>
            <a:pPr marL="400050" indent="-285750">
              <a:buFont typeface="Arial" panose="020B0604020202020204" pitchFamily="34" charset="0"/>
              <a:buChar char="•"/>
            </a:pPr>
            <a:r>
              <a:rPr lang="en-US" sz="1600" dirty="0"/>
              <a:t>Competence in planning your own learning pathway. </a:t>
            </a:r>
          </a:p>
          <a:p>
            <a:pPr marL="400050" indent="-285750">
              <a:buFont typeface="Arial" panose="020B0604020202020204" pitchFamily="34" charset="0"/>
              <a:buChar char="•"/>
            </a:pPr>
            <a:r>
              <a:rPr lang="en-US" sz="1600" dirty="0"/>
              <a:t>Greater self-direction and motivation in pursuing lifelong learning.</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en-GB" noProof="0" dirty="0"/>
              <a:t>UNIT 3.1: </a:t>
            </a:r>
            <a:r>
              <a:rPr lang="en-US" dirty="0"/>
              <a:t>Types of learning opportunities</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0" name="Google Shape;280;g377fcdc439e_0_19"/>
          <p:cNvSpPr txBox="1">
            <a:spLocks noGrp="1"/>
          </p:cNvSpPr>
          <p:nvPr>
            <p:ph type="body" idx="2"/>
          </p:nvPr>
        </p:nvSpPr>
        <p:spPr>
          <a:xfrm>
            <a:off x="4939404" y="1478004"/>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it-IT" sz="2400" dirty="0"/>
              <a:t>We will explore the three main ways people learn throughout life: formal, non-formal, and informal learning. Understanding these options is important because each offers unique benefits and challenges, and together they can open up new opportunities for personal growth, career development, and confidence-building. </a:t>
            </a:r>
            <a:endParaRPr lang="en-US" sz="2400" dirty="0"/>
          </a:p>
          <a:p>
            <a:pPr marL="0" lvl="0" indent="0" algn="l" rtl="0">
              <a:lnSpc>
                <a:spcPct val="90000"/>
              </a:lnSpc>
              <a:spcBef>
                <a:spcPts val="0"/>
              </a:spcBef>
              <a:spcAft>
                <a:spcPts val="0"/>
              </a:spcAft>
              <a:buClr>
                <a:srgbClr val="3A3838"/>
              </a:buClr>
              <a:buSzPts val="2000"/>
              <a:buNone/>
            </a:pPr>
            <a:endParaRPr sz="2400" dirty="0"/>
          </a:p>
          <a:p>
            <a:pPr marL="0" lvl="0" indent="0" algn="l" rtl="0">
              <a:lnSpc>
                <a:spcPct val="90000"/>
              </a:lnSpc>
              <a:spcBef>
                <a:spcPts val="0"/>
              </a:spcBef>
              <a:spcAft>
                <a:spcPts val="0"/>
              </a:spcAft>
              <a:buClr>
                <a:srgbClr val="3A3838"/>
              </a:buClr>
              <a:buSzPts val="2000"/>
              <a:buNone/>
            </a:pPr>
            <a:r>
              <a:rPr lang="it-IT" sz="2400" dirty="0"/>
              <a:t>By recognising the value of different learning paths, you can make more informed choices about which opportunities best fit your goals, lifestyle, and interests.</a:t>
            </a:r>
            <a:endParaRP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77fcdc439e_0_400"/>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a:t> </a:t>
            </a:r>
            <a:endParaRPr/>
          </a:p>
        </p:txBody>
      </p:sp>
      <p:sp>
        <p:nvSpPr>
          <p:cNvPr id="286" name="Google Shape;286;g377fcdc439e_0_400"/>
          <p:cNvSpPr txBox="1">
            <a:spLocks noGrp="1"/>
          </p:cNvSpPr>
          <p:nvPr>
            <p:ph type="body" idx="2"/>
          </p:nvPr>
        </p:nvSpPr>
        <p:spPr>
          <a:xfrm>
            <a:off x="4946073" y="1635178"/>
            <a:ext cx="6866400" cy="3572100"/>
          </a:xfrm>
          <a:prstGeom prst="rect">
            <a:avLst/>
          </a:prstGeom>
          <a:noFill/>
          <a:ln>
            <a:noFill/>
          </a:ln>
        </p:spPr>
        <p:txBody>
          <a:bodyPr spcFirstLastPara="1" wrap="square" lIns="91425" tIns="45700" rIns="91425" bIns="45700" anchor="t" anchorCtr="0">
            <a:noAutofit/>
          </a:bodyPr>
          <a:lstStyle/>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it-IT" sz="1900" dirty="0">
                <a:latin typeface="Calibri"/>
                <a:ea typeface="Calibri"/>
                <a:cs typeface="Calibri"/>
              </a:rPr>
              <a:t>Learning does not stop at school: </a:t>
            </a:r>
            <a:r>
              <a:rPr lang="it-IT" sz="1900" i="1" dirty="0">
                <a:latin typeface="Calibri"/>
                <a:ea typeface="Calibri"/>
                <a:cs typeface="Calibri"/>
              </a:rPr>
              <a:t>it continues throughout life</a:t>
            </a:r>
            <a:r>
              <a:rPr lang="it-IT" sz="1900" dirty="0">
                <a:latin typeface="Calibri"/>
                <a:ea typeface="Calibri"/>
                <a:cs typeface="Calibri"/>
              </a:rPr>
              <a:t>. </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panose="020F0502020204030204" pitchFamily="34" charset="0"/>
              <a:ea typeface="Calibri" panose="020F0502020204030204" pitchFamily="34" charset="0"/>
              <a:cs typeface="Calibri" panose="020F0502020204030204" pitchFamily="34" charset="0"/>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it-IT" sz="1900" dirty="0">
                <a:latin typeface="Calibri"/>
                <a:ea typeface="Calibri"/>
                <a:cs typeface="Calibri"/>
              </a:rPr>
              <a:t>Knowing the different types of learning helps you find the right fit for your needs, lifestyle, and ambitions.</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panose="020F0502020204030204" pitchFamily="34" charset="0"/>
              <a:ea typeface="Calibri" panose="020F0502020204030204" pitchFamily="34" charset="0"/>
              <a:cs typeface="Calibri" panose="020F0502020204030204" pitchFamily="34" charset="0"/>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it-IT" sz="1900" dirty="0">
                <a:latin typeface="Calibri"/>
                <a:ea typeface="Calibri"/>
                <a:cs typeface="Calibri"/>
              </a:rPr>
              <a:t>Each option (formal, non-formal, and informal) offers unique ways to gain skills, adapt to change, and stay confident in a fast-changing world. </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panose="020F0502020204030204" pitchFamily="34" charset="0"/>
              <a:ea typeface="Calibri" panose="020F0502020204030204" pitchFamily="34" charset="0"/>
              <a:cs typeface="Calibri" panose="020F0502020204030204" pitchFamily="34" charset="0"/>
            </a:endParaRPr>
          </a:p>
          <a:p>
            <a:pPr marL="444500" indent="-342900">
              <a:spcBef>
                <a:spcPts val="0"/>
              </a:spcBef>
              <a:buClr>
                <a:srgbClr val="E280AC"/>
              </a:buClr>
              <a:buFont typeface="Wingdings" panose="05000000000000000000" pitchFamily="2" charset="2"/>
              <a:buChar char="§"/>
            </a:pPr>
            <a:r>
              <a:rPr lang="it-IT" sz="1900" dirty="0">
                <a:latin typeface="Calibri"/>
                <a:ea typeface="Calibri"/>
                <a:cs typeface="Calibri"/>
              </a:rPr>
              <a:t>Exploring these options is important because it helps you recognise the value of all the learning you </a:t>
            </a:r>
          </a:p>
          <a:p>
            <a:pPr marL="101600" indent="0">
              <a:spcBef>
                <a:spcPts val="0"/>
              </a:spcBef>
              <a:buClr>
                <a:srgbClr val="E280AC"/>
              </a:buClr>
            </a:pPr>
            <a:r>
              <a:rPr lang="it-IT" sz="1900" dirty="0">
                <a:latin typeface="Calibri"/>
                <a:ea typeface="Calibri"/>
                <a:cs typeface="Calibri"/>
              </a:rPr>
              <a:t>       </a:t>
            </a:r>
            <a:r>
              <a:rPr lang="it-IT" sz="1900" dirty="0" err="1">
                <a:latin typeface="Calibri"/>
                <a:ea typeface="Calibri"/>
                <a:cs typeface="Calibri"/>
              </a:rPr>
              <a:t>already</a:t>
            </a:r>
            <a:r>
              <a:rPr lang="it-IT" sz="1900" dirty="0">
                <a:latin typeface="Calibri"/>
                <a:ea typeface="Calibri"/>
                <a:cs typeface="Calibri"/>
              </a:rPr>
              <a:t> do, </a:t>
            </a:r>
            <a:r>
              <a:rPr lang="it-IT" sz="1900" dirty="0" err="1">
                <a:latin typeface="Calibri"/>
                <a:ea typeface="Calibri"/>
                <a:cs typeface="Calibri"/>
              </a:rPr>
              <a:t>not</a:t>
            </a:r>
            <a:r>
              <a:rPr lang="it-IT" sz="1900" dirty="0">
                <a:latin typeface="Calibri"/>
                <a:ea typeface="Calibri"/>
                <a:cs typeface="Calibri"/>
              </a:rPr>
              <a:t> </a:t>
            </a:r>
            <a:r>
              <a:rPr lang="it-IT" sz="1900" dirty="0" err="1">
                <a:latin typeface="Calibri"/>
                <a:ea typeface="Calibri"/>
                <a:cs typeface="Calibri"/>
              </a:rPr>
              <a:t>only</a:t>
            </a:r>
            <a:r>
              <a:rPr lang="it-IT" sz="1900" dirty="0">
                <a:latin typeface="Calibri"/>
                <a:ea typeface="Calibri"/>
                <a:cs typeface="Calibri"/>
              </a:rPr>
              <a:t> </a:t>
            </a:r>
            <a:r>
              <a:rPr lang="it-IT" sz="1900" dirty="0" err="1">
                <a:latin typeface="Calibri"/>
                <a:ea typeface="Calibri"/>
                <a:cs typeface="Calibri"/>
              </a:rPr>
              <a:t>what</a:t>
            </a:r>
            <a:r>
              <a:rPr lang="it-IT" sz="1900" dirty="0">
                <a:latin typeface="Calibri"/>
                <a:ea typeface="Calibri"/>
                <a:cs typeface="Calibri"/>
              </a:rPr>
              <a:t> </a:t>
            </a:r>
            <a:r>
              <a:rPr lang="it-IT" sz="1900" dirty="0" err="1">
                <a:latin typeface="Calibri"/>
                <a:ea typeface="Calibri"/>
                <a:cs typeface="Calibri"/>
              </a:rPr>
              <a:t>comes</a:t>
            </a:r>
            <a:r>
              <a:rPr lang="it-IT" sz="1900" dirty="0">
                <a:latin typeface="Calibri"/>
                <a:ea typeface="Calibri"/>
                <a:cs typeface="Calibri"/>
              </a:rPr>
              <a:t> with a certificate.</a:t>
            </a:r>
            <a:endParaRPr sz="1900" dirty="0">
              <a:latin typeface="Calibri"/>
              <a:ea typeface="Calibri"/>
              <a:cs typeface="Calibri"/>
            </a:endParaRPr>
          </a:p>
        </p:txBody>
      </p:sp>
      <p:pic>
        <p:nvPicPr>
          <p:cNvPr id="287" name="Google Shape;287;g377fcdc439e_0_400"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28011" r="28015"/>
          <a:stretch/>
        </p:blipFill>
        <p:spPr>
          <a:xfrm>
            <a:off x="858" y="-33250"/>
            <a:ext cx="4567500" cy="6924601"/>
          </a:xfrm>
          <a:prstGeom prst="rect">
            <a:avLst/>
          </a:prstGeom>
          <a:noFill/>
          <a:ln>
            <a:noFill/>
          </a:ln>
        </p:spPr>
      </p:pic>
      <p:sp>
        <p:nvSpPr>
          <p:cNvPr id="3" name="Text Placeholder 1">
            <a:extLst>
              <a:ext uri="{FF2B5EF4-FFF2-40B4-BE49-F238E27FC236}">
                <a16:creationId xmlns:a16="http://schemas.microsoft.com/office/drawing/2014/main" id="{981AA687-DFD0-771E-B456-D2DF1FA704C0}"/>
              </a:ext>
            </a:extLst>
          </p:cNvPr>
          <p:cNvSpPr txBox="1">
            <a:spLocks/>
          </p:cNvSpPr>
          <p:nvPr/>
        </p:nvSpPr>
        <p:spPr>
          <a:xfrm>
            <a:off x="4945124" y="388116"/>
            <a:ext cx="6871397" cy="48398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latin typeface="Calibri" panose="020F0502020204030204" pitchFamily="34" charset="0"/>
                <a:cs typeface="Calibri" panose="020F0502020204030204" pitchFamily="34" charset="0"/>
              </a:rPr>
              <a:t>Lifelong Learning: Many Paths, One Goal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377fcdc439e_0_52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a:ea typeface="Calibri"/>
                <a:cs typeface="Calibri"/>
              </a:rPr>
              <a:t>Formal learning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p:cNvSpPr txBox="1">
            <a:spLocks noGrp="1"/>
          </p:cNvSpPr>
          <p:nvPr>
            <p:ph type="body" idx="2"/>
          </p:nvPr>
        </p:nvSpPr>
        <p:spPr>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Formal learning takes place in schools, universities, vocational training centres, or other accredited institutions. It is based on a structured curriculum designed by </a:t>
            </a:r>
            <a:r>
              <a:rPr lang="it-IT" sz="1800" b="1" dirty="0">
                <a:latin typeface="Calibri" panose="020F0502020204030204" pitchFamily="34" charset="0"/>
                <a:ea typeface="Calibri" panose="020F0502020204030204" pitchFamily="34" charset="0"/>
                <a:cs typeface="Calibri" panose="020F0502020204030204" pitchFamily="34" charset="0"/>
              </a:rPr>
              <a:t>educational authorities or professional bodies</a:t>
            </a:r>
            <a:r>
              <a:rPr lang="it-IT" sz="1800" dirty="0">
                <a:latin typeface="Calibri" panose="020F0502020204030204" pitchFamily="34" charset="0"/>
                <a:ea typeface="Calibri" panose="020F0502020204030204" pitchFamily="34" charset="0"/>
                <a:cs typeface="Calibri" panose="020F0502020204030204" pitchFamily="34" charset="0"/>
              </a:rPr>
              <a:t>. </a:t>
            </a:r>
            <a:endParaRPr sz="1800" dirty="0">
              <a:latin typeface="Calibri" panose="020F0502020204030204" pitchFamily="34" charset="0"/>
              <a:ea typeface="Calibri" panose="020F0502020204030204" pitchFamily="34" charset="0"/>
              <a:cs typeface="Calibri" panose="020F0502020204030204" pitchFamily="34" charset="0"/>
            </a:endParaRP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Formal learning is characterised by:</a:t>
            </a:r>
            <a:endParaRPr sz="1800" dirty="0">
              <a:latin typeface="Calibri" panose="020F0502020204030204" pitchFamily="34" charset="0"/>
              <a:ea typeface="Calibri" panose="020F0502020204030204" pitchFamily="34" charset="0"/>
              <a:cs typeface="Calibri" panose="020F0502020204030204" pitchFamily="34" charset="0"/>
            </a:endParaRPr>
          </a:p>
          <a:p>
            <a:pPr lvl="1" algn="l" rtl="0">
              <a:lnSpc>
                <a:spcPct val="90000"/>
              </a:lnSpc>
              <a:spcBef>
                <a:spcPts val="0"/>
              </a:spcBef>
              <a:spcAft>
                <a:spcPts val="0"/>
              </a:spcAft>
              <a:buClr>
                <a:srgbClr val="E280AC"/>
              </a:buClr>
              <a:buSzPts val="2400"/>
              <a:buFont typeface="Wingdings" panose="05000000000000000000" pitchFamily="2" charset="2"/>
              <a:buChar char="§"/>
            </a:pPr>
            <a:r>
              <a:rPr lang="it-IT"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rPr>
              <a:t>Accredited outcomes, leading to certificates, diplomas, or degrees recognised by employers and institutions. </a:t>
            </a:r>
            <a:endParaRPr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endParaRPr>
          </a:p>
          <a:p>
            <a:pPr lvl="1" algn="l" rtl="0">
              <a:lnSpc>
                <a:spcPct val="90000"/>
              </a:lnSpc>
              <a:spcBef>
                <a:spcPts val="0"/>
              </a:spcBef>
              <a:spcAft>
                <a:spcPts val="0"/>
              </a:spcAft>
              <a:buClr>
                <a:srgbClr val="E280AC"/>
              </a:buClr>
              <a:buSzPts val="2400"/>
              <a:buFont typeface="Wingdings" panose="05000000000000000000" pitchFamily="2" charset="2"/>
              <a:buChar char="§"/>
            </a:pPr>
            <a:r>
              <a:rPr lang="it-IT"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rPr>
              <a:t>Time-bound framework, reflected in a fixed timetable, often with deadlines and progression levels.</a:t>
            </a:r>
            <a:endParaRPr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endParaRP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it-IT" sz="1800" b="1" dirty="0">
                <a:latin typeface="Calibri" panose="020F0502020204030204" pitchFamily="34" charset="0"/>
                <a:ea typeface="Calibri" panose="020F0502020204030204" pitchFamily="34" charset="0"/>
                <a:cs typeface="Calibri" panose="020F0502020204030204" pitchFamily="34" charset="0"/>
              </a:rPr>
              <a:t>Benefits </a:t>
            </a:r>
            <a:r>
              <a:rPr lang="it-IT" sz="1800" dirty="0">
                <a:latin typeface="Calibri" panose="020F0502020204030204" pitchFamily="34" charset="0"/>
                <a:ea typeface="Calibri" panose="020F0502020204030204" pitchFamily="34" charset="0"/>
                <a:cs typeface="Calibri" panose="020F0502020204030204" pitchFamily="34" charset="0"/>
              </a:rPr>
              <a:t>include: </a:t>
            </a:r>
          </a:p>
          <a:p>
            <a:pPr lvl="1" indent="-355600">
              <a:spcBef>
                <a:spcPts val="0"/>
              </a:spcBef>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Recognised qualifications</a:t>
            </a:r>
          </a:p>
          <a:p>
            <a:pPr lvl="1" indent="-355600">
              <a:spcBef>
                <a:spcPts val="0"/>
              </a:spcBef>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strong foundations in knowledge area(s)</a:t>
            </a:r>
          </a:p>
          <a:p>
            <a:pPr lvl="1" indent="-355600">
              <a:spcBef>
                <a:spcPts val="0"/>
              </a:spcBef>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Traditionally regarded as helpful for career changes or advancements.</a:t>
            </a:r>
            <a:endParaRPr sz="1800" dirty="0">
              <a:latin typeface="Calibri" panose="020F0502020204030204" pitchFamily="34" charset="0"/>
              <a:ea typeface="Calibri" panose="020F0502020204030204" pitchFamily="34" charset="0"/>
              <a:cs typeface="Calibri" panose="020F0502020204030204" pitchFamily="34" charset="0"/>
            </a:endParaRP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Some </a:t>
            </a:r>
            <a:r>
              <a:rPr lang="it-IT" sz="1800" b="1" dirty="0">
                <a:latin typeface="Calibri" panose="020F0502020204030204" pitchFamily="34" charset="0"/>
                <a:ea typeface="Calibri" panose="020F0502020204030204" pitchFamily="34" charset="0"/>
                <a:cs typeface="Calibri" panose="020F0502020204030204" pitchFamily="34" charset="0"/>
              </a:rPr>
              <a:t>challenges </a:t>
            </a:r>
            <a:r>
              <a:rPr lang="it-IT" sz="1800" dirty="0">
                <a:latin typeface="Calibri" panose="020F0502020204030204" pitchFamily="34" charset="0"/>
                <a:ea typeface="Calibri" panose="020F0502020204030204" pitchFamily="34" charset="0"/>
                <a:cs typeface="Calibri" panose="020F0502020204030204" pitchFamily="34" charset="0"/>
              </a:rPr>
              <a:t>are: </a:t>
            </a:r>
          </a:p>
          <a:p>
            <a:pPr lvl="1" indent="-355600">
              <a:spcBef>
                <a:spcPts val="0"/>
              </a:spcBef>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Less agile to world developments (course accreditation takes time, so it may not be able to accommodate rapidly changing circumstances)</a:t>
            </a:r>
          </a:p>
          <a:p>
            <a:pPr lvl="1" indent="-355600">
              <a:spcBef>
                <a:spcPts val="0"/>
              </a:spcBef>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Costs and access may be limiting</a:t>
            </a:r>
          </a:p>
          <a:p>
            <a:pPr lvl="1" indent="-355600">
              <a:spcBef>
                <a:spcPts val="0"/>
              </a:spcBef>
              <a:buClr>
                <a:srgbClr val="E280AC"/>
              </a:buClr>
              <a:buSzPts val="2000"/>
              <a:buFont typeface="Wingdings" panose="05000000000000000000" pitchFamily="2" charset="2"/>
              <a:buChar char="§"/>
            </a:pPr>
            <a:r>
              <a:rPr lang="it-IT" sz="1800" dirty="0">
                <a:latin typeface="Calibri" panose="020F0502020204030204" pitchFamily="34" charset="0"/>
                <a:ea typeface="Calibri" panose="020F0502020204030204" pitchFamily="34" charset="0"/>
                <a:cs typeface="Calibri" panose="020F0502020204030204" pitchFamily="34" charset="0"/>
              </a:rPr>
              <a:t>Less flexible for those who work or are caregivers.</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8F65B01C-A065-7CB7-3719-EB9940F5F89B}"/>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F933F452-8E5D-B28E-F5D8-798A16C5C3A8}"/>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a:ea typeface="Calibri"/>
                <a:cs typeface="Calibri"/>
              </a:rPr>
              <a:t>Non-</a:t>
            </a:r>
            <a:r>
              <a:rPr lang="it-IT" dirty="0" err="1">
                <a:latin typeface="Calibri"/>
                <a:ea typeface="Calibri"/>
                <a:cs typeface="Calibri"/>
              </a:rPr>
              <a:t>formal</a:t>
            </a:r>
            <a:r>
              <a:rPr lang="it-IT" dirty="0">
                <a:latin typeface="Calibri"/>
                <a:ea typeface="Calibri"/>
                <a:cs typeface="Calibri"/>
              </a:rPr>
              <a:t> learning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a:extLst>
              <a:ext uri="{FF2B5EF4-FFF2-40B4-BE49-F238E27FC236}">
                <a16:creationId xmlns:a16="http://schemas.microsoft.com/office/drawing/2014/main" id="{695B6AD5-A27F-D57E-291C-51187AB92482}"/>
              </a:ext>
            </a:extLst>
          </p:cNvPr>
          <p:cNvSpPr txBox="1">
            <a:spLocks noGrp="1"/>
          </p:cNvSpPr>
          <p:nvPr>
            <p:ph type="body" idx="2"/>
          </p:nvPr>
        </p:nvSpPr>
        <p:spPr>
          <a:xfrm>
            <a:off x="362081" y="1052300"/>
            <a:ext cx="11450400" cy="4463100"/>
          </a:xfrm>
          <a:prstGeom prst="rect">
            <a:avLst/>
          </a:prstGeom>
          <a:noFill/>
          <a:ln>
            <a:noFill/>
          </a:ln>
        </p:spPr>
        <p:txBody>
          <a:bodyPr spcFirstLastPara="1" wrap="square" lIns="91425" tIns="45700" rIns="91425" bIns="45700" anchor="t" anchorCtr="0">
            <a:noAutofit/>
          </a:bodyPr>
          <a:lstStyle/>
          <a:p>
            <a:pPr indent="-355600">
              <a:spcBef>
                <a:spcPts val="0"/>
              </a:spcBef>
              <a:buFont typeface="Wingdings" panose="05000000000000000000" pitchFamily="2" charset="2"/>
              <a:buChar char="§"/>
            </a:pPr>
            <a:r>
              <a:rPr lang="it-IT" sz="1800" dirty="0">
                <a:solidFill>
                  <a:srgbClr val="3A3838"/>
                </a:solidFill>
                <a:latin typeface="Calibri"/>
                <a:ea typeface="Calibri"/>
                <a:cs typeface="Calibri"/>
              </a:rPr>
              <a:t>Non-formal learning takes place </a:t>
            </a:r>
            <a:r>
              <a:rPr lang="it-IT" sz="1800" b="1" dirty="0">
                <a:solidFill>
                  <a:srgbClr val="3A3838"/>
                </a:solidFill>
                <a:latin typeface="Calibri"/>
                <a:ea typeface="Calibri"/>
                <a:cs typeface="Calibri"/>
              </a:rPr>
              <a:t>outside formal academic institutions</a:t>
            </a:r>
            <a:r>
              <a:rPr lang="it-IT" sz="1800" dirty="0">
                <a:solidFill>
                  <a:srgbClr val="3A3838"/>
                </a:solidFill>
                <a:latin typeface="Calibri"/>
                <a:ea typeface="Calibri"/>
                <a:cs typeface="Calibri"/>
              </a:rPr>
              <a:t>, often in workshops, community courses, professional seminars, or online training programmes carried out by non-governmental organisations or specialised training providers. </a:t>
            </a:r>
            <a:endParaRPr lang="en-US" sz="1800" dirty="0">
              <a:solidFill>
                <a:srgbClr val="3A3838"/>
              </a:solidFill>
              <a:latin typeface="Calibri"/>
              <a:ea typeface="Calibri"/>
              <a:cs typeface="Calibri"/>
            </a:endParaRPr>
          </a:p>
          <a:p>
            <a:pPr marL="742950" lvl="0" indent="-285750" algn="l">
              <a:lnSpc>
                <a:spcPct val="90000"/>
              </a:lnSpc>
              <a:spcBef>
                <a:spcPts val="0"/>
              </a:spcBef>
              <a:spcAft>
                <a:spcPts val="0"/>
              </a:spcAft>
              <a:buFont typeface="Wingdings" panose="05000000000000000000" pitchFamily="2" charset="2"/>
              <a:buChar char="§"/>
            </a:pP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it-IT" sz="1800" dirty="0">
                <a:solidFill>
                  <a:srgbClr val="3A3838"/>
                </a:solidFill>
                <a:latin typeface="Calibri"/>
                <a:ea typeface="Calibri"/>
                <a:cs typeface="Calibri"/>
              </a:rPr>
              <a:t>It is usually targeted at </a:t>
            </a:r>
            <a:r>
              <a:rPr lang="it-IT" sz="1800" b="1" dirty="0">
                <a:solidFill>
                  <a:srgbClr val="3A3838"/>
                </a:solidFill>
                <a:latin typeface="Calibri"/>
                <a:ea typeface="Calibri"/>
                <a:cs typeface="Calibri"/>
              </a:rPr>
              <a:t>specific skills or knowledge</a:t>
            </a:r>
            <a:r>
              <a:rPr lang="it-IT" sz="1800" dirty="0">
                <a:solidFill>
                  <a:srgbClr val="3A3838"/>
                </a:solidFill>
                <a:latin typeface="Calibri"/>
                <a:ea typeface="Calibri"/>
                <a:cs typeface="Calibri"/>
                <a:sym typeface="Arial"/>
              </a:rPr>
              <a:t>, </a:t>
            </a:r>
            <a:r>
              <a:rPr lang="it-IT" sz="1800" dirty="0">
                <a:solidFill>
                  <a:srgbClr val="3A3838"/>
                </a:solidFill>
                <a:latin typeface="Calibri"/>
                <a:ea typeface="Calibri"/>
                <a:cs typeface="Calibri"/>
              </a:rPr>
              <a:t>rather than a full curriculum. Learning may be delivered by experts</a:t>
            </a:r>
            <a:r>
              <a:rPr lang="it-IT" sz="1800" dirty="0">
                <a:solidFill>
                  <a:srgbClr val="3A3838"/>
                </a:solidFill>
                <a:latin typeface="Calibri"/>
                <a:ea typeface="Calibri"/>
                <a:cs typeface="Calibri"/>
                <a:sym typeface="Arial"/>
              </a:rPr>
              <a:t>, </a:t>
            </a:r>
            <a:r>
              <a:rPr lang="it-IT" sz="1800" dirty="0">
                <a:solidFill>
                  <a:srgbClr val="3A3838"/>
                </a:solidFill>
                <a:latin typeface="Calibri"/>
                <a:ea typeface="Calibri"/>
                <a:cs typeface="Calibri"/>
              </a:rPr>
              <a:t>mentors</a:t>
            </a:r>
            <a:r>
              <a:rPr lang="it-IT" sz="1800" dirty="0">
                <a:solidFill>
                  <a:srgbClr val="3A3838"/>
                </a:solidFill>
                <a:latin typeface="Calibri"/>
                <a:ea typeface="Calibri"/>
                <a:cs typeface="Calibri"/>
                <a:sym typeface="Arial"/>
              </a:rPr>
              <a:t>, or </a:t>
            </a:r>
            <a:r>
              <a:rPr lang="it-IT" sz="1800" dirty="0">
                <a:solidFill>
                  <a:srgbClr val="3A3838"/>
                </a:solidFill>
                <a:latin typeface="Calibri"/>
                <a:ea typeface="Calibri"/>
                <a:cs typeface="Calibri"/>
              </a:rPr>
              <a:t>facilitators </a:t>
            </a:r>
            <a:r>
              <a:rPr lang="it-IT" sz="1800" dirty="0">
                <a:solidFill>
                  <a:srgbClr val="3A3838"/>
                </a:solidFill>
                <a:latin typeface="Calibri"/>
                <a:ea typeface="Calibri"/>
                <a:cs typeface="Calibri"/>
                <a:sym typeface="Arial"/>
              </a:rPr>
              <a:t>in </a:t>
            </a:r>
            <a:r>
              <a:rPr lang="it-IT" sz="1800" b="1" dirty="0">
                <a:solidFill>
                  <a:srgbClr val="3A3838"/>
                </a:solidFill>
                <a:latin typeface="Calibri"/>
                <a:ea typeface="Calibri"/>
                <a:cs typeface="Calibri"/>
                <a:sym typeface="Arial"/>
              </a:rPr>
              <a:t>a </a:t>
            </a:r>
            <a:r>
              <a:rPr lang="it-IT" sz="1800" b="1" dirty="0">
                <a:solidFill>
                  <a:srgbClr val="3A3838"/>
                </a:solidFill>
                <a:latin typeface="Calibri"/>
                <a:ea typeface="Calibri"/>
                <a:cs typeface="Calibri"/>
              </a:rPr>
              <a:t>structured yet flexible format</a:t>
            </a:r>
            <a:r>
              <a:rPr lang="it-IT" sz="1800" dirty="0">
                <a:solidFill>
                  <a:srgbClr val="3A3838"/>
                </a:solidFill>
                <a:latin typeface="Calibri"/>
                <a:ea typeface="Calibri"/>
                <a:cs typeface="Calibri"/>
                <a:sym typeface="Arial"/>
              </a:rPr>
              <a:t>.</a:t>
            </a:r>
            <a:endParaRPr lang="en-US" sz="1800" dirty="0">
              <a:solidFill>
                <a:srgbClr val="3A3838"/>
              </a:solidFill>
              <a:latin typeface="Calibri"/>
              <a:ea typeface="Calibri"/>
              <a:cs typeface="Calibri"/>
            </a:endParaRPr>
          </a:p>
          <a:p>
            <a:pPr marL="285750" lvl="0" indent="-285750" algn="l">
              <a:lnSpc>
                <a:spcPct val="90000"/>
              </a:lnSpc>
              <a:spcBef>
                <a:spcPts val="0"/>
              </a:spcBef>
              <a:spcAft>
                <a:spcPts val="0"/>
              </a:spcAft>
              <a:buFont typeface="Wingdings" panose="05000000000000000000" pitchFamily="2" charset="2"/>
              <a:buChar char="§"/>
            </a:pP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it-IT" sz="1800" dirty="0">
                <a:solidFill>
                  <a:srgbClr val="3A3838"/>
                </a:solidFill>
                <a:latin typeface="Calibri"/>
                <a:ea typeface="Calibri"/>
                <a:cs typeface="Calibri"/>
              </a:rPr>
              <a:t>Often </a:t>
            </a:r>
            <a:r>
              <a:rPr lang="it-IT" sz="1800" b="1" dirty="0">
                <a:solidFill>
                  <a:srgbClr val="3A3838"/>
                </a:solidFill>
                <a:latin typeface="Calibri"/>
                <a:ea typeface="Calibri"/>
                <a:cs typeface="Calibri"/>
              </a:rPr>
              <a:t>optional</a:t>
            </a:r>
            <a:r>
              <a:rPr lang="it-IT" sz="1800" dirty="0">
                <a:solidFill>
                  <a:srgbClr val="3A3838"/>
                </a:solidFill>
                <a:latin typeface="Calibri"/>
                <a:ea typeface="Calibri"/>
                <a:cs typeface="Calibri"/>
              </a:rPr>
              <a:t>: participants choose what to learn based on interest or career needs. As such, it encourages networking and collaboration, connecting you with peers, mentors, and communities.</a:t>
            </a:r>
            <a:endParaRPr lang="en-US" sz="1800" dirty="0">
              <a:solidFill>
                <a:srgbClr val="3A3838"/>
              </a:solidFill>
              <a:latin typeface="Calibri"/>
              <a:ea typeface="Calibri"/>
              <a:cs typeface="Calibri"/>
            </a:endParaRPr>
          </a:p>
          <a:p>
            <a:pPr indent="-355600">
              <a:spcBef>
                <a:spcPts val="0"/>
              </a:spcBef>
              <a:buFont typeface="Wingdings" panose="05000000000000000000" pitchFamily="2" charset="2"/>
              <a:buChar char="§"/>
            </a:pPr>
            <a:endParaRPr lang="it-IT" sz="1800" dirty="0">
              <a:solidFill>
                <a:srgbClr val="3A3838"/>
              </a:solidFill>
              <a:latin typeface="Calibri"/>
              <a:ea typeface="Calibri"/>
              <a:cs typeface="Calibri"/>
            </a:endParaRPr>
          </a:p>
          <a:p>
            <a:pPr indent="-355600">
              <a:spcBef>
                <a:spcPts val="0"/>
              </a:spcBef>
              <a:buFont typeface="Wingdings" panose="05000000000000000000" pitchFamily="2" charset="2"/>
              <a:buChar char="§"/>
            </a:pPr>
            <a:r>
              <a:rPr lang="it-IT" sz="1800" b="1" dirty="0">
                <a:solidFill>
                  <a:srgbClr val="3A3838"/>
                </a:solidFill>
                <a:latin typeface="Calibri"/>
                <a:ea typeface="Calibri"/>
                <a:cs typeface="Calibri"/>
              </a:rPr>
              <a:t>Benefits </a:t>
            </a:r>
            <a:r>
              <a:rPr lang="it-IT" sz="1800" dirty="0">
                <a:solidFill>
                  <a:srgbClr val="3A3838"/>
                </a:solidFill>
                <a:latin typeface="Calibri"/>
                <a:ea typeface="Calibri"/>
                <a:cs typeface="Calibri"/>
              </a:rPr>
              <a:t>of non-formal learning:</a:t>
            </a:r>
            <a:endParaRPr lang="en-US" sz="180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it-IT" sz="1800" dirty="0">
                <a:solidFill>
                  <a:srgbClr val="3A3838"/>
                </a:solidFill>
                <a:latin typeface="Calibri"/>
                <a:ea typeface="Calibri"/>
                <a:cs typeface="Calibri"/>
              </a:rPr>
              <a:t>Adaptable to personal needs and schedules</a:t>
            </a:r>
            <a:endParaRPr lang="en-US" sz="180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it-IT" sz="1800" dirty="0">
                <a:solidFill>
                  <a:srgbClr val="3A3838"/>
                </a:solidFill>
                <a:latin typeface="Calibri"/>
                <a:ea typeface="Calibri"/>
                <a:cs typeface="Calibri"/>
              </a:rPr>
              <a:t>Practical and focused on immediate skills</a:t>
            </a:r>
            <a:endParaRPr lang="en-US" sz="180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it-IT" sz="1800" dirty="0">
                <a:solidFill>
                  <a:srgbClr val="3A3838"/>
                </a:solidFill>
                <a:latin typeface="Calibri"/>
                <a:ea typeface="Calibri"/>
                <a:cs typeface="Calibri"/>
              </a:rPr>
              <a:t>Supportive of networking and community connections.</a:t>
            </a:r>
            <a:endParaRPr lang="en-US" sz="1800" dirty="0">
              <a:solidFill>
                <a:srgbClr val="3A3838"/>
              </a:solidFill>
              <a:latin typeface="Calibri"/>
              <a:ea typeface="Calibri"/>
              <a:cs typeface="Calibri"/>
            </a:endParaRPr>
          </a:p>
          <a:p>
            <a:pPr marL="819150" lvl="1" indent="-285750">
              <a:spcBef>
                <a:spcPts val="0"/>
              </a:spcBef>
              <a:buClr>
                <a:srgbClr val="000000"/>
              </a:buClr>
              <a:buFont typeface="Wingdings"/>
              <a:buChar char="§"/>
            </a:pPr>
            <a:endParaRPr lang="it-IT" sz="1600" dirty="0">
              <a:solidFill>
                <a:srgbClr val="3A3838"/>
              </a:solidFill>
            </a:endParaRPr>
          </a:p>
          <a:p>
            <a:pPr marL="285750" indent="-285750">
              <a:spcBef>
                <a:spcPts val="0"/>
              </a:spcBef>
              <a:buFont typeface="Wingdings" panose="05000000000000000000" pitchFamily="2" charset="2"/>
              <a:buChar char="§"/>
            </a:pPr>
            <a:r>
              <a:rPr lang="it-IT" sz="1800" b="1" dirty="0">
                <a:solidFill>
                  <a:srgbClr val="3A3838"/>
                </a:solidFill>
                <a:latin typeface="Calibri"/>
                <a:ea typeface="Calibri"/>
                <a:cs typeface="Calibri"/>
              </a:rPr>
              <a:t>Challenges </a:t>
            </a:r>
            <a:r>
              <a:rPr lang="it-IT" sz="1800" dirty="0">
                <a:solidFill>
                  <a:srgbClr val="3A3838"/>
                </a:solidFill>
                <a:latin typeface="Calibri"/>
                <a:ea typeface="Calibri"/>
                <a:cs typeface="Calibri"/>
              </a:rPr>
              <a:t>may include:</a:t>
            </a:r>
            <a:endParaRPr lang="en-US" sz="180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it-IT" sz="1800" dirty="0">
                <a:solidFill>
                  <a:srgbClr val="3A3838"/>
                </a:solidFill>
                <a:latin typeface="Calibri"/>
                <a:ea typeface="Calibri"/>
                <a:cs typeface="Calibri"/>
              </a:rPr>
              <a:t>Not always formally recognised by employers</a:t>
            </a:r>
            <a:endParaRPr lang="en-US" sz="180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it-IT" sz="1800" dirty="0">
                <a:solidFill>
                  <a:srgbClr val="3A3838"/>
                </a:solidFill>
                <a:latin typeface="Calibri"/>
                <a:ea typeface="Calibri"/>
                <a:cs typeface="Calibri"/>
              </a:rPr>
              <a:t>Quality varies depending on the provider</a:t>
            </a:r>
            <a:endParaRPr lang="en-US" sz="180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it-IT" sz="1800" dirty="0">
                <a:solidFill>
                  <a:srgbClr val="3A3838"/>
                </a:solidFill>
                <a:latin typeface="Calibri"/>
                <a:ea typeface="Calibri"/>
                <a:cs typeface="Calibri"/>
              </a:rPr>
              <a:t>Sometimes hard to track progress or outcomes, since learning is often flexible and less standardised.</a:t>
            </a:r>
          </a:p>
          <a:p>
            <a:pPr lvl="0" indent="-355600" algn="l" rtl="0">
              <a:lnSpc>
                <a:spcPct val="90000"/>
              </a:lnSpc>
              <a:spcBef>
                <a:spcPts val="0"/>
              </a:spcBef>
              <a:spcAft>
                <a:spcPts val="0"/>
              </a:spcAft>
              <a:buClr>
                <a:srgbClr val="E280AC"/>
              </a:buClr>
              <a:buFont typeface="Wingdings" panose="05000000000000000000" pitchFamily="2" charset="2"/>
              <a:buChar char="§"/>
            </a:pPr>
            <a:endParaRPr lang="it-IT" sz="1800" dirty="0">
              <a:solidFill>
                <a:srgbClr val="3A3838"/>
              </a:solidFill>
              <a:latin typeface="Calibri"/>
              <a:ea typeface="Calibri"/>
              <a:cs typeface="Calibri"/>
            </a:endParaRPr>
          </a:p>
          <a:p>
            <a:pPr marL="285750" indent="-285750">
              <a:spcBef>
                <a:spcPts val="0"/>
              </a:spcBef>
              <a:buFont typeface="Wingdings"/>
              <a:buChar char="§"/>
            </a:pPr>
            <a:endParaRPr lang="en-US" sz="1800" dirty="0">
              <a:solidFill>
                <a:srgbClr val="3A3838"/>
              </a:solidFill>
              <a:latin typeface="Calibri"/>
              <a:ea typeface="Calibri"/>
              <a:cs typeface="Calibri"/>
            </a:endParaRPr>
          </a:p>
        </p:txBody>
      </p:sp>
    </p:spTree>
    <p:extLst>
      <p:ext uri="{BB962C8B-B14F-4D97-AF65-F5344CB8AC3E}">
        <p14:creationId xmlns:p14="http://schemas.microsoft.com/office/powerpoint/2010/main" val="215231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974EE07F-2354-B289-E8EE-642407098EEF}"/>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CE4867FD-86F2-48A1-4F04-9B6BC8BF0A3A}"/>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err="1">
                <a:latin typeface="Calibri"/>
                <a:ea typeface="Calibri"/>
                <a:cs typeface="Calibri"/>
              </a:rPr>
              <a:t>Informal</a:t>
            </a:r>
            <a:r>
              <a:rPr lang="it-IT" dirty="0">
                <a:latin typeface="Calibri"/>
                <a:ea typeface="Calibri"/>
                <a:cs typeface="Calibri"/>
              </a:rPr>
              <a:t> learning</a:t>
            </a:r>
            <a:endParaRPr dirty="0">
              <a:latin typeface="Calibri"/>
              <a:ea typeface="Calibri"/>
              <a:cs typeface="Calibri"/>
            </a:endParaRPr>
          </a:p>
        </p:txBody>
      </p:sp>
      <p:sp>
        <p:nvSpPr>
          <p:cNvPr id="293" name="Google Shape;293;g377fcdc439e_0_528">
            <a:extLst>
              <a:ext uri="{FF2B5EF4-FFF2-40B4-BE49-F238E27FC236}">
                <a16:creationId xmlns:a16="http://schemas.microsoft.com/office/drawing/2014/main" id="{C9D6339F-8D29-C8C2-A533-0587CBDD3040}"/>
              </a:ext>
            </a:extLst>
          </p:cNvPr>
          <p:cNvSpPr txBox="1">
            <a:spLocks noGrp="1"/>
          </p:cNvSpPr>
          <p:nvPr>
            <p:ph type="body" idx="2"/>
          </p:nvPr>
        </p:nvSpPr>
        <p:spPr>
          <a:xfrm>
            <a:off x="362081" y="925551"/>
            <a:ext cx="11450400" cy="4463100"/>
          </a:xfrm>
          <a:prstGeom prst="rect">
            <a:avLst/>
          </a:prstGeom>
          <a:noFill/>
          <a:ln>
            <a:noFill/>
          </a:ln>
        </p:spPr>
        <p:txBody>
          <a:bodyPr spcFirstLastPara="1" wrap="square" lIns="91425" tIns="45700" rIns="91425" bIns="45700" anchor="t" anchorCtr="0">
            <a:noAutofit/>
          </a:bodyPr>
          <a:lstStyle/>
          <a:p>
            <a:pPr marL="387350" indent="-285750">
              <a:spcBef>
                <a:spcPts val="0"/>
              </a:spcBef>
              <a:buFont typeface="Wingdings"/>
              <a:buChar char="§"/>
            </a:pPr>
            <a:r>
              <a:rPr lang="it-IT" sz="1800" dirty="0" err="1">
                <a:solidFill>
                  <a:srgbClr val="3A3838"/>
                </a:solidFill>
                <a:latin typeface="Calibri"/>
                <a:ea typeface="Calibri"/>
                <a:cs typeface="Calibri"/>
              </a:rPr>
              <a:t>Informal</a:t>
            </a:r>
            <a:r>
              <a:rPr lang="it-IT" sz="1800" dirty="0">
                <a:solidFill>
                  <a:srgbClr val="3A3838"/>
                </a:solidFill>
                <a:latin typeface="Calibri"/>
                <a:ea typeface="Calibri"/>
                <a:cs typeface="Calibri"/>
              </a:rPr>
              <a:t> learning </a:t>
            </a:r>
            <a:r>
              <a:rPr lang="it-IT" sz="1800" dirty="0" err="1">
                <a:solidFill>
                  <a:srgbClr val="3A3838"/>
                </a:solidFill>
                <a:latin typeface="Calibri"/>
                <a:ea typeface="Calibri"/>
                <a:cs typeface="Calibri"/>
              </a:rPr>
              <a:t>happens</a:t>
            </a:r>
            <a:r>
              <a:rPr lang="it-IT" sz="1800" dirty="0">
                <a:solidFill>
                  <a:srgbClr val="3A3838"/>
                </a:solidFill>
                <a:latin typeface="Calibri"/>
                <a:ea typeface="Calibri"/>
                <a:cs typeface="Calibri"/>
              </a:rPr>
              <a:t> </a:t>
            </a:r>
            <a:r>
              <a:rPr lang="it-IT" sz="1800" b="1" dirty="0" err="1">
                <a:solidFill>
                  <a:srgbClr val="3A3838"/>
                </a:solidFill>
                <a:latin typeface="Calibri"/>
                <a:ea typeface="Calibri"/>
                <a:cs typeface="Calibri"/>
              </a:rPr>
              <a:t>naturally</a:t>
            </a:r>
            <a:r>
              <a:rPr lang="it-IT" sz="1800" b="1" dirty="0">
                <a:solidFill>
                  <a:srgbClr val="3A3838"/>
                </a:solidFill>
                <a:latin typeface="Calibri"/>
                <a:ea typeface="Calibri"/>
                <a:cs typeface="Calibri"/>
              </a:rPr>
              <a:t> in </a:t>
            </a:r>
            <a:r>
              <a:rPr lang="it-IT" sz="1800" b="1" dirty="0" err="1">
                <a:solidFill>
                  <a:srgbClr val="3A3838"/>
                </a:solidFill>
                <a:latin typeface="Calibri"/>
                <a:ea typeface="Calibri"/>
                <a:cs typeface="Calibri"/>
              </a:rPr>
              <a:t>daily</a:t>
            </a:r>
            <a:r>
              <a:rPr lang="it-IT" sz="1800" b="1" dirty="0">
                <a:solidFill>
                  <a:srgbClr val="3A3838"/>
                </a:solidFill>
                <a:latin typeface="Calibri"/>
                <a:ea typeface="Calibri"/>
                <a:cs typeface="Calibri"/>
              </a:rPr>
              <a:t> life</a:t>
            </a:r>
            <a:r>
              <a:rPr lang="it-IT" sz="1800" dirty="0">
                <a:solidFill>
                  <a:srgbClr val="3A3838"/>
                </a:solidFill>
                <a:latin typeface="Calibri"/>
                <a:ea typeface="Calibri"/>
                <a:cs typeface="Calibri"/>
              </a:rPr>
              <a:t>, </a:t>
            </a:r>
            <a:r>
              <a:rPr lang="it-IT" sz="1800" dirty="0" err="1">
                <a:solidFill>
                  <a:srgbClr val="3A3838"/>
                </a:solidFill>
                <a:latin typeface="Calibri"/>
                <a:ea typeface="Calibri"/>
                <a:cs typeface="Calibri"/>
              </a:rPr>
              <a:t>through</a:t>
            </a:r>
            <a:r>
              <a:rPr lang="it-IT" sz="1800" dirty="0">
                <a:solidFill>
                  <a:srgbClr val="3A3838"/>
                </a:solidFill>
                <a:latin typeface="Calibri"/>
                <a:ea typeface="Calibri"/>
                <a:cs typeface="Calibri"/>
              </a:rPr>
              <a:t> </a:t>
            </a:r>
            <a:r>
              <a:rPr lang="it-IT" sz="1800" dirty="0" err="1">
                <a:solidFill>
                  <a:srgbClr val="3A3838"/>
                </a:solidFill>
                <a:latin typeface="Calibri"/>
                <a:ea typeface="Calibri"/>
                <a:cs typeface="Calibri"/>
              </a:rPr>
              <a:t>experience</a:t>
            </a:r>
            <a:r>
              <a:rPr lang="it-IT" sz="1800" dirty="0">
                <a:solidFill>
                  <a:srgbClr val="3A3838"/>
                </a:solidFill>
                <a:latin typeface="Calibri"/>
                <a:ea typeface="Calibri"/>
                <a:cs typeface="Calibri"/>
              </a:rPr>
              <a:t>, </a:t>
            </a:r>
            <a:r>
              <a:rPr lang="it-IT" sz="1800" dirty="0" err="1">
                <a:solidFill>
                  <a:srgbClr val="3A3838"/>
                </a:solidFill>
                <a:latin typeface="Calibri"/>
                <a:ea typeface="Calibri"/>
                <a:cs typeface="Calibri"/>
              </a:rPr>
              <a:t>observation</a:t>
            </a:r>
            <a:r>
              <a:rPr lang="it-IT" sz="1800" dirty="0">
                <a:solidFill>
                  <a:srgbClr val="3A3838"/>
                </a:solidFill>
                <a:latin typeface="Calibri"/>
                <a:ea typeface="Calibri"/>
                <a:cs typeface="Calibri"/>
              </a:rPr>
              <a:t>, or self-</a:t>
            </a:r>
            <a:r>
              <a:rPr lang="it-IT" sz="1800" dirty="0" err="1">
                <a:solidFill>
                  <a:srgbClr val="3A3838"/>
                </a:solidFill>
                <a:latin typeface="Calibri"/>
                <a:ea typeface="Calibri"/>
                <a:cs typeface="Calibri"/>
              </a:rPr>
              <a:t>directed</a:t>
            </a:r>
            <a:r>
              <a:rPr lang="it-IT" sz="1800" dirty="0">
                <a:solidFill>
                  <a:srgbClr val="3A3838"/>
                </a:solidFill>
                <a:latin typeface="Calibri"/>
                <a:ea typeface="Calibri"/>
                <a:cs typeface="Calibri"/>
              </a:rPr>
              <a:t> study. </a:t>
            </a:r>
            <a:r>
              <a:rPr lang="it-IT" sz="1800" dirty="0" err="1">
                <a:solidFill>
                  <a:srgbClr val="3A3838"/>
                </a:solidFill>
                <a:latin typeface="Calibri"/>
                <a:ea typeface="Calibri"/>
                <a:cs typeface="Calibri"/>
              </a:rPr>
              <a:t>Examples</a:t>
            </a:r>
            <a:r>
              <a:rPr lang="it-IT" sz="1800" dirty="0">
                <a:solidFill>
                  <a:srgbClr val="3A3838"/>
                </a:solidFill>
                <a:latin typeface="Calibri"/>
                <a:ea typeface="Calibri"/>
                <a:cs typeface="Calibri"/>
              </a:rPr>
              <a:t> include learning from </a:t>
            </a:r>
            <a:r>
              <a:rPr lang="it-IT" sz="1800" dirty="0" err="1">
                <a:solidFill>
                  <a:srgbClr val="3A3838"/>
                </a:solidFill>
                <a:latin typeface="Calibri"/>
                <a:ea typeface="Calibri"/>
                <a:cs typeface="Calibri"/>
              </a:rPr>
              <a:t>other</a:t>
            </a:r>
            <a:r>
              <a:rPr lang="it-IT" sz="1800" dirty="0">
                <a:solidFill>
                  <a:srgbClr val="3A3838"/>
                </a:solidFill>
                <a:latin typeface="Calibri"/>
                <a:ea typeface="Calibri"/>
                <a:cs typeface="Calibri"/>
              </a:rPr>
              <a:t> HERA Lab </a:t>
            </a:r>
            <a:r>
              <a:rPr lang="it-IT" sz="1800" dirty="0" err="1">
                <a:solidFill>
                  <a:srgbClr val="3A3838"/>
                </a:solidFill>
                <a:latin typeface="Calibri"/>
                <a:ea typeface="Calibri"/>
                <a:cs typeface="Calibri"/>
              </a:rPr>
              <a:t>participants</a:t>
            </a:r>
            <a:r>
              <a:rPr lang="it-IT" sz="1800" dirty="0">
                <a:solidFill>
                  <a:srgbClr val="3A3838"/>
                </a:solidFill>
                <a:latin typeface="Calibri"/>
                <a:ea typeface="Calibri"/>
                <a:cs typeface="Calibri"/>
              </a:rPr>
              <a:t>, </a:t>
            </a:r>
            <a:r>
              <a:rPr lang="it-IT" sz="1800" dirty="0" err="1">
                <a:solidFill>
                  <a:srgbClr val="3A3838"/>
                </a:solidFill>
                <a:latin typeface="Calibri"/>
                <a:ea typeface="Calibri"/>
                <a:cs typeface="Calibri"/>
              </a:rPr>
              <a:t>watching</a:t>
            </a:r>
            <a:r>
              <a:rPr lang="it-IT" sz="1800" dirty="0">
                <a:solidFill>
                  <a:srgbClr val="3A3838"/>
                </a:solidFill>
                <a:latin typeface="Calibri"/>
                <a:ea typeface="Calibri"/>
                <a:cs typeface="Calibri"/>
              </a:rPr>
              <a:t> tutorials online, reading </a:t>
            </a:r>
            <a:r>
              <a:rPr lang="it-IT" sz="1800" dirty="0" err="1">
                <a:solidFill>
                  <a:srgbClr val="3A3838"/>
                </a:solidFill>
                <a:latin typeface="Calibri"/>
                <a:ea typeface="Calibri"/>
                <a:cs typeface="Calibri"/>
              </a:rPr>
              <a:t>articles</a:t>
            </a:r>
            <a:r>
              <a:rPr lang="it-IT" sz="1800" dirty="0">
                <a:solidFill>
                  <a:srgbClr val="3A3838"/>
                </a:solidFill>
                <a:latin typeface="Calibri"/>
                <a:ea typeface="Calibri"/>
                <a:cs typeface="Calibri"/>
              </a:rPr>
              <a:t>, or </a:t>
            </a:r>
            <a:r>
              <a:rPr lang="it-IT" sz="1800" dirty="0" err="1">
                <a:solidFill>
                  <a:srgbClr val="3A3838"/>
                </a:solidFill>
                <a:latin typeface="Calibri"/>
                <a:ea typeface="Calibri"/>
                <a:cs typeface="Calibri"/>
              </a:rPr>
              <a:t>practicing</a:t>
            </a:r>
            <a:r>
              <a:rPr lang="it-IT" sz="1800" dirty="0">
                <a:solidFill>
                  <a:srgbClr val="3A3838"/>
                </a:solidFill>
                <a:latin typeface="Calibri"/>
                <a:ea typeface="Calibri"/>
                <a:cs typeface="Calibri"/>
              </a:rPr>
              <a:t> skills </a:t>
            </a:r>
            <a:r>
              <a:rPr lang="it-IT" sz="1800" dirty="0" err="1">
                <a:solidFill>
                  <a:srgbClr val="3A3838"/>
                </a:solidFill>
                <a:latin typeface="Calibri"/>
                <a:ea typeface="Calibri"/>
                <a:cs typeface="Calibri"/>
              </a:rPr>
              <a:t>at</a:t>
            </a:r>
            <a:r>
              <a:rPr lang="it-IT" sz="1800" dirty="0">
                <a:solidFill>
                  <a:srgbClr val="3A3838"/>
                </a:solidFill>
                <a:latin typeface="Calibri"/>
                <a:ea typeface="Calibri"/>
                <a:cs typeface="Calibri"/>
              </a:rPr>
              <a:t> home. There is usually no formal teacher</a:t>
            </a:r>
            <a:r>
              <a:rPr lang="it-IT" sz="1800" dirty="0">
                <a:solidFill>
                  <a:srgbClr val="3A3838"/>
                </a:solidFill>
                <a:latin typeface="Calibri"/>
                <a:ea typeface="Calibri"/>
                <a:cs typeface="Calibri"/>
                <a:sym typeface="Arial"/>
              </a:rPr>
              <a:t>, </a:t>
            </a:r>
            <a:r>
              <a:rPr lang="it-IT" sz="1800" dirty="0">
                <a:solidFill>
                  <a:srgbClr val="3A3838"/>
                </a:solidFill>
                <a:latin typeface="Calibri"/>
                <a:ea typeface="Calibri"/>
                <a:cs typeface="Calibri"/>
              </a:rPr>
              <a:t>timetable</a:t>
            </a:r>
            <a:r>
              <a:rPr lang="it-IT" sz="1800" dirty="0">
                <a:solidFill>
                  <a:srgbClr val="3A3838"/>
                </a:solidFill>
                <a:latin typeface="Calibri"/>
                <a:ea typeface="Calibri"/>
                <a:cs typeface="Calibri"/>
                <a:sym typeface="Arial"/>
              </a:rPr>
              <a:t>, or </a:t>
            </a:r>
            <a:r>
              <a:rPr lang="it-IT" sz="1800" dirty="0">
                <a:solidFill>
                  <a:srgbClr val="3A3838"/>
                </a:solidFill>
                <a:latin typeface="Calibri"/>
                <a:ea typeface="Calibri"/>
                <a:cs typeface="Calibri"/>
              </a:rPr>
              <a:t>certificate involved</a:t>
            </a:r>
            <a:r>
              <a:rPr lang="it-IT" sz="1800" dirty="0">
                <a:solidFill>
                  <a:srgbClr val="3A3838"/>
                </a:solidFill>
                <a:latin typeface="Calibri"/>
                <a:ea typeface="Calibri"/>
                <a:cs typeface="Calibri"/>
                <a:sym typeface="Arial"/>
              </a:rPr>
              <a:t>.</a:t>
            </a:r>
          </a:p>
          <a:p>
            <a:pPr marL="101600" indent="0">
              <a:spcBef>
                <a:spcPts val="0"/>
              </a:spcBef>
            </a:pPr>
            <a:endParaRPr lang="en-US" sz="1800" dirty="0">
              <a:solidFill>
                <a:srgbClr val="000000"/>
              </a:solidFill>
              <a:latin typeface="Calibri"/>
              <a:ea typeface="Calibri"/>
              <a:cs typeface="Calibri"/>
            </a:endParaRPr>
          </a:p>
          <a:p>
            <a:pPr marL="387350" indent="-285750">
              <a:spcBef>
                <a:spcPts val="0"/>
              </a:spcBef>
              <a:buFont typeface="Wingdings"/>
              <a:buChar char="§"/>
            </a:pPr>
            <a:r>
              <a:rPr lang="it-IT" sz="1800" dirty="0">
                <a:solidFill>
                  <a:srgbClr val="3A3838"/>
                </a:solidFill>
                <a:latin typeface="Calibri"/>
                <a:ea typeface="Calibri"/>
                <a:cs typeface="Calibri"/>
              </a:rPr>
              <a:t>It can be described as:</a:t>
            </a:r>
            <a:endParaRPr lang="en-US" sz="1800" dirty="0">
              <a:solidFill>
                <a:srgbClr val="000000"/>
              </a:solidFill>
              <a:latin typeface="Calibri"/>
            </a:endParaRPr>
          </a:p>
          <a:p>
            <a:pPr marL="844550" lvl="1" indent="-285750">
              <a:spcBef>
                <a:spcPts val="0"/>
              </a:spcBef>
              <a:buClr>
                <a:srgbClr val="000000"/>
              </a:buClr>
              <a:buSzPts val="2000"/>
              <a:buFont typeface="Wingdings"/>
              <a:buChar char="§"/>
            </a:pPr>
            <a:r>
              <a:rPr lang="it-IT" sz="1800" b="1" dirty="0">
                <a:solidFill>
                  <a:srgbClr val="3A3838"/>
                </a:solidFill>
                <a:cs typeface="Arial"/>
              </a:rPr>
              <a:t>Self-directed and flexible</a:t>
            </a:r>
            <a:r>
              <a:rPr lang="it-IT" sz="1800" dirty="0">
                <a:solidFill>
                  <a:srgbClr val="3A3838"/>
                </a:solidFill>
                <a:cs typeface="Arial"/>
              </a:rPr>
              <a:t>: you decide what, when, and how to learn </a:t>
            </a:r>
            <a:endParaRPr lang="en-US" sz="1800" dirty="0">
              <a:solidFill>
                <a:srgbClr val="000000"/>
              </a:solidFill>
              <a:cs typeface="Arial"/>
            </a:endParaRPr>
          </a:p>
          <a:p>
            <a:pPr marL="844550" lvl="1" indent="-285750">
              <a:spcBef>
                <a:spcPts val="0"/>
              </a:spcBef>
              <a:buClr>
                <a:srgbClr val="000000"/>
              </a:buClr>
              <a:buSzPts val="2000"/>
              <a:buFont typeface="Wingdings"/>
              <a:buChar char="§"/>
            </a:pPr>
            <a:r>
              <a:rPr lang="it-IT" sz="1800" b="1" dirty="0">
                <a:solidFill>
                  <a:srgbClr val="3A3838"/>
                </a:solidFill>
                <a:cs typeface="Arial"/>
              </a:rPr>
              <a:t>Continuous and lifelong</a:t>
            </a:r>
            <a:r>
              <a:rPr lang="it-IT" sz="1800" dirty="0">
                <a:solidFill>
                  <a:srgbClr val="3A3838"/>
                </a:solidFill>
                <a:cs typeface="Arial"/>
              </a:rPr>
              <a:t>: happens naturally during work, hobbies, or daily activities</a:t>
            </a:r>
          </a:p>
          <a:p>
            <a:pPr marL="844550" lvl="1" indent="-285750">
              <a:spcBef>
                <a:spcPts val="0"/>
              </a:spcBef>
              <a:buClr>
                <a:srgbClr val="000000"/>
              </a:buClr>
              <a:buSzPts val="2000"/>
              <a:buFont typeface="Wingdings"/>
              <a:buChar char="§"/>
            </a:pPr>
            <a:r>
              <a:rPr lang="it-IT" sz="1800" b="1" dirty="0">
                <a:solidFill>
                  <a:srgbClr val="3A3838"/>
                </a:solidFill>
                <a:latin typeface="Calibri"/>
                <a:ea typeface="Calibri"/>
                <a:cs typeface="Calibri"/>
              </a:rPr>
              <a:t>Practical and experience-based</a:t>
            </a:r>
            <a:r>
              <a:rPr lang="it-IT" sz="1800" dirty="0">
                <a:solidFill>
                  <a:srgbClr val="3A3838"/>
                </a:solidFill>
                <a:latin typeface="Calibri"/>
                <a:ea typeface="Calibri"/>
                <a:cs typeface="Calibri"/>
              </a:rPr>
              <a:t>: often directly applicable to real-life situations.</a:t>
            </a:r>
          </a:p>
          <a:p>
            <a:pPr marL="844550" lvl="1" indent="-285750">
              <a:spcBef>
                <a:spcPts val="0"/>
              </a:spcBef>
              <a:buClr>
                <a:srgbClr val="000000"/>
              </a:buClr>
              <a:buFont typeface="Wingdings"/>
              <a:buChar char="§"/>
            </a:pPr>
            <a:endParaRPr lang="it-IT" sz="1800" dirty="0">
              <a:solidFill>
                <a:srgbClr val="3A3838"/>
              </a:solidFill>
            </a:endParaRPr>
          </a:p>
          <a:p>
            <a:pPr marL="444500" indent="-285750">
              <a:spcBef>
                <a:spcPts val="0"/>
              </a:spcBef>
              <a:buSzPts val="2000"/>
              <a:buFont typeface="Wingdings"/>
              <a:buChar char="§"/>
            </a:pPr>
            <a:r>
              <a:rPr lang="it-IT" sz="1800" b="1" dirty="0">
                <a:solidFill>
                  <a:srgbClr val="3A3838"/>
                </a:solidFill>
                <a:latin typeface="Calibri"/>
              </a:rPr>
              <a:t>Beneficial </a:t>
            </a:r>
            <a:r>
              <a:rPr lang="it-IT" sz="1800" dirty="0">
                <a:solidFill>
                  <a:srgbClr val="3A3838"/>
                </a:solidFill>
                <a:latin typeface="Calibri"/>
              </a:rPr>
              <a:t>side of informal learning is reflected in: </a:t>
            </a:r>
            <a:endParaRPr lang="en-US" sz="1800" dirty="0">
              <a:solidFill>
                <a:srgbClr val="000000"/>
              </a:solidFill>
              <a:latin typeface="Calibri"/>
            </a:endParaRPr>
          </a:p>
          <a:p>
            <a:pPr marL="901700" lvl="1" indent="-285750">
              <a:spcBef>
                <a:spcPts val="0"/>
              </a:spcBef>
              <a:buClr>
                <a:srgbClr val="000000"/>
              </a:buClr>
              <a:buSzPts val="2000"/>
              <a:buFont typeface="Wingdings"/>
              <a:buChar char="§"/>
            </a:pPr>
            <a:r>
              <a:rPr lang="it-IT" sz="1800" dirty="0">
                <a:solidFill>
                  <a:srgbClr val="3A3838"/>
                </a:solidFill>
                <a:cs typeface="Arial"/>
              </a:rPr>
              <a:t>Natural and continuous flow – learning happens daily through conversations, practice, and exploration. </a:t>
            </a:r>
            <a:endParaRPr lang="it-IT" sz="1800" dirty="0">
              <a:solidFill>
                <a:srgbClr val="000000"/>
              </a:solidFill>
              <a:cs typeface="Arial"/>
            </a:endParaRPr>
          </a:p>
          <a:p>
            <a:pPr marL="901700" lvl="1" indent="-285750">
              <a:spcBef>
                <a:spcPts val="0"/>
              </a:spcBef>
              <a:buClr>
                <a:srgbClr val="000000"/>
              </a:buClr>
              <a:buSzPts val="2000"/>
              <a:buFont typeface="Wingdings"/>
              <a:buChar char="§"/>
            </a:pPr>
            <a:r>
              <a:rPr lang="it-IT" sz="1800" dirty="0">
                <a:solidFill>
                  <a:srgbClr val="3A3838"/>
                </a:solidFill>
                <a:cs typeface="Arial"/>
              </a:rPr>
              <a:t>Accessibility – usually free, drawing on peers, family, online resources, or personal experience. </a:t>
            </a:r>
            <a:endParaRPr lang="it-IT" sz="1800" dirty="0">
              <a:solidFill>
                <a:srgbClr val="000000"/>
              </a:solidFill>
              <a:cs typeface="Arial"/>
            </a:endParaRPr>
          </a:p>
          <a:p>
            <a:pPr marL="901700" lvl="1" indent="-285750">
              <a:spcBef>
                <a:spcPts val="0"/>
              </a:spcBef>
              <a:buClr>
                <a:srgbClr val="000000"/>
              </a:buClr>
              <a:buSzPts val="2000"/>
              <a:buFont typeface="Wingdings"/>
              <a:buChar char="§"/>
            </a:pPr>
            <a:r>
              <a:rPr lang="it-IT" sz="1800" dirty="0">
                <a:solidFill>
                  <a:srgbClr val="3A3838"/>
                </a:solidFill>
                <a:cs typeface="Arial"/>
              </a:rPr>
              <a:t>Practical know-how – gained by solving real problems or experimenting. </a:t>
            </a:r>
            <a:endParaRPr lang="it-IT" sz="1800" dirty="0">
              <a:solidFill>
                <a:srgbClr val="000000"/>
              </a:solidFill>
              <a:cs typeface="Arial"/>
            </a:endParaRPr>
          </a:p>
          <a:p>
            <a:pPr marL="901700" lvl="1" indent="-285750">
              <a:spcBef>
                <a:spcPts val="0"/>
              </a:spcBef>
              <a:buClr>
                <a:srgbClr val="000000"/>
              </a:buClr>
              <a:buSzPts val="2000"/>
              <a:buFont typeface="Wingdings"/>
              <a:buChar char="§"/>
            </a:pPr>
            <a:r>
              <a:rPr lang="it-IT" sz="1800" dirty="0">
                <a:solidFill>
                  <a:srgbClr val="3A3838"/>
                </a:solidFill>
                <a:cs typeface="Arial"/>
              </a:rPr>
              <a:t>Flexibility – you choose when and how to learn, fitting it into your life</a:t>
            </a:r>
          </a:p>
          <a:p>
            <a:pPr marL="615950" lvl="1" indent="0">
              <a:spcBef>
                <a:spcPts val="0"/>
              </a:spcBef>
              <a:buClr>
                <a:srgbClr val="000000"/>
              </a:buClr>
              <a:buSzPts val="2000"/>
              <a:buNone/>
            </a:pPr>
            <a:endParaRPr lang="it-IT" sz="1800" dirty="0">
              <a:solidFill>
                <a:srgbClr val="3A3838"/>
              </a:solidFill>
              <a:cs typeface="Arial"/>
            </a:endParaRPr>
          </a:p>
          <a:p>
            <a:pPr marL="444500" indent="-285750">
              <a:spcBef>
                <a:spcPts val="0"/>
              </a:spcBef>
              <a:buFont typeface="Wingdings"/>
              <a:buChar char="§"/>
            </a:pPr>
            <a:r>
              <a:rPr lang="it-IT" sz="1800" b="1" dirty="0">
                <a:solidFill>
                  <a:srgbClr val="3A3838"/>
                </a:solidFill>
                <a:latin typeface="Calibri"/>
                <a:ea typeface="Calibri"/>
              </a:rPr>
              <a:t>Challenging</a:t>
            </a:r>
            <a:r>
              <a:rPr lang="it-IT" sz="1800" b="1" dirty="0">
                <a:solidFill>
                  <a:srgbClr val="3A3838"/>
                </a:solidFill>
                <a:latin typeface="Calibri"/>
                <a:ea typeface="Calibri"/>
                <a:cs typeface="Arial"/>
              </a:rPr>
              <a:t> </a:t>
            </a:r>
            <a:r>
              <a:rPr lang="it-IT" sz="1800" dirty="0">
                <a:solidFill>
                  <a:srgbClr val="3A3838"/>
                </a:solidFill>
                <a:latin typeface="Calibri"/>
                <a:ea typeface="Calibri"/>
                <a:cs typeface="Arial"/>
              </a:rPr>
              <a:t>side of informal learning is: </a:t>
            </a:r>
            <a:endParaRPr lang="it-IT" sz="180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it-IT" sz="1800" dirty="0">
                <a:solidFill>
                  <a:srgbClr val="3A3838"/>
                </a:solidFill>
                <a:latin typeface="Calibri"/>
                <a:ea typeface="Calibri"/>
                <a:cs typeface="Arial"/>
              </a:rPr>
              <a:t>Unrecognised – no certificates, so employers may not value it. </a:t>
            </a:r>
            <a:endParaRPr lang="it-IT" sz="180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it-IT" sz="1800" dirty="0">
                <a:solidFill>
                  <a:srgbClr val="3A3838"/>
                </a:solidFill>
                <a:latin typeface="Calibri"/>
                <a:ea typeface="Calibri"/>
                <a:cs typeface="Arial"/>
              </a:rPr>
              <a:t>Lack of feedback – harder to check progress or improve. </a:t>
            </a:r>
            <a:endParaRPr lang="it-IT" sz="180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it-IT" sz="1800" dirty="0">
                <a:solidFill>
                  <a:srgbClr val="3A3838"/>
                </a:solidFill>
                <a:latin typeface="Calibri"/>
                <a:ea typeface="Calibri"/>
                <a:cs typeface="Arial"/>
              </a:rPr>
              <a:t>Requires self-awareness – you need to reflect to capture the learning.</a:t>
            </a:r>
            <a:endParaRPr lang="it-IT" sz="1800" dirty="0">
              <a:solidFill>
                <a:srgbClr val="3A3838"/>
              </a:solidFill>
              <a:latin typeface="Calibri"/>
              <a:ea typeface="Calibri"/>
              <a:cs typeface="Calibri"/>
            </a:endParaRPr>
          </a:p>
        </p:txBody>
      </p:sp>
    </p:spTree>
    <p:extLst>
      <p:ext uri="{BB962C8B-B14F-4D97-AF65-F5344CB8AC3E}">
        <p14:creationId xmlns:p14="http://schemas.microsoft.com/office/powerpoint/2010/main" val="99919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377fcdc439e_0_1072"/>
          <p:cNvSpPr txBox="1">
            <a:spLocks noGrp="1"/>
          </p:cNvSpPr>
          <p:nvPr>
            <p:ph type="body" idx="1"/>
          </p:nvPr>
        </p:nvSpPr>
        <p:spPr>
          <a:xfrm>
            <a:off x="362081" y="361869"/>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Overview of learning opportunities</a:t>
            </a:r>
            <a:endParaRPr dirty="0">
              <a:latin typeface="Calibri" panose="020F0502020204030204" pitchFamily="34" charset="0"/>
              <a:cs typeface="Calibri" panose="020F0502020204030204" pitchFamily="34" charset="0"/>
            </a:endParaRPr>
          </a:p>
        </p:txBody>
      </p:sp>
      <p:graphicFrame>
        <p:nvGraphicFramePr>
          <p:cNvPr id="320" name="Google Shape;320;g377fcdc439e_0_1072"/>
          <p:cNvGraphicFramePr/>
          <p:nvPr>
            <p:extLst>
              <p:ext uri="{D42A27DB-BD31-4B8C-83A1-F6EECF244321}">
                <p14:modId xmlns:p14="http://schemas.microsoft.com/office/powerpoint/2010/main" val="2697777208"/>
              </p:ext>
            </p:extLst>
          </p:nvPr>
        </p:nvGraphicFramePr>
        <p:xfrm>
          <a:off x="756374" y="1360303"/>
          <a:ext cx="10679225" cy="4877750"/>
        </p:xfrm>
        <a:graphic>
          <a:graphicData uri="http://schemas.openxmlformats.org/drawingml/2006/table">
            <a:tbl>
              <a:tblPr firstRow="1" bandRow="1">
                <a:noFill/>
                <a:tableStyleId>{42B4E632-D518-4D41-8DFB-99F5834949D8}</a:tableStyleId>
              </a:tblPr>
              <a:tblGrid>
                <a:gridCol w="1625675">
                  <a:extLst>
                    <a:ext uri="{9D8B030D-6E8A-4147-A177-3AD203B41FA5}">
                      <a16:colId xmlns:a16="http://schemas.microsoft.com/office/drawing/2014/main" val="20000"/>
                    </a:ext>
                  </a:extLst>
                </a:gridCol>
                <a:gridCol w="3017850">
                  <a:extLst>
                    <a:ext uri="{9D8B030D-6E8A-4147-A177-3AD203B41FA5}">
                      <a16:colId xmlns:a16="http://schemas.microsoft.com/office/drawing/2014/main" val="20001"/>
                    </a:ext>
                  </a:extLst>
                </a:gridCol>
                <a:gridCol w="3017850">
                  <a:extLst>
                    <a:ext uri="{9D8B030D-6E8A-4147-A177-3AD203B41FA5}">
                      <a16:colId xmlns:a16="http://schemas.microsoft.com/office/drawing/2014/main" val="20002"/>
                    </a:ext>
                  </a:extLst>
                </a:gridCol>
                <a:gridCol w="3017850">
                  <a:extLst>
                    <a:ext uri="{9D8B030D-6E8A-4147-A177-3AD203B41FA5}">
                      <a16:colId xmlns:a16="http://schemas.microsoft.com/office/drawing/2014/main" val="20003"/>
                    </a:ext>
                  </a:extLst>
                </a:gridCol>
              </a:tblGrid>
              <a:tr h="4451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lt1"/>
                        </a:solidFill>
                        <a:latin typeface="Arial"/>
                        <a:ea typeface="Arial"/>
                        <a:cs typeface="Arial"/>
                        <a:sym typeface="Arial"/>
                      </a:endParaRPr>
                    </a:p>
                  </a:txBody>
                  <a:tcPr marL="91450" marR="91450" marT="45725" marB="45725" anchor="ctr">
                    <a:lnL w="12700" cap="flat" cmpd="sng">
                      <a:solidFill>
                        <a:srgbClr val="E64424"/>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FORMAL LEARNING</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NON-FORMAL LEARNING</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INFORMAL LEARNING</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extLst>
                  <a:ext uri="{0D108BD9-81ED-4DB2-BD59-A6C34878D82A}">
                    <a16:rowId xmlns:a16="http://schemas.microsoft.com/office/drawing/2014/main" val="10000"/>
                  </a:ext>
                </a:extLst>
              </a:tr>
              <a:tr h="489625">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12700" cap="flat" cmpd="sng">
                      <a:solidFill>
                        <a:srgbClr val="E64424"/>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extLst>
                  <a:ext uri="{0D108BD9-81ED-4DB2-BD59-A6C34878D82A}">
                    <a16:rowId xmlns:a16="http://schemas.microsoft.com/office/drawing/2014/main" val="10001"/>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it-IT" sz="1700" b="1" dirty="0">
                          <a:latin typeface="Calibri" panose="020F0502020204030204" pitchFamily="34" charset="0"/>
                          <a:ea typeface="Arial"/>
                          <a:cs typeface="Calibri" panose="020F0502020204030204" pitchFamily="34" charset="0"/>
                          <a:sym typeface="Arial"/>
                        </a:rPr>
                        <a:t>Structure</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High</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a:latin typeface="Calibri" panose="020F0502020204030204" pitchFamily="34" charset="0"/>
                          <a:ea typeface="Arial"/>
                          <a:cs typeface="Calibri" panose="020F0502020204030204" pitchFamily="34" charset="0"/>
                          <a:sym typeface="Arial"/>
                        </a:rPr>
                        <a:t>Moderate</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a:latin typeface="Calibri" panose="020F0502020204030204" pitchFamily="34" charset="0"/>
                          <a:ea typeface="Arial"/>
                          <a:cs typeface="Calibri" panose="020F0502020204030204" pitchFamily="34" charset="0"/>
                          <a:sym typeface="Arial"/>
                        </a:rPr>
                        <a:t>Unstructured</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2"/>
                  </a:ext>
                </a:extLst>
              </a:tr>
              <a:tr h="788600">
                <a:tc>
                  <a:txBody>
                    <a:bodyPr/>
                    <a:lstStyle/>
                    <a:p>
                      <a:pPr marL="0" lvl="0" indent="0" algn="l" rtl="0">
                        <a:spcBef>
                          <a:spcPts val="0"/>
                        </a:spcBef>
                        <a:spcAft>
                          <a:spcPts val="0"/>
                        </a:spcAft>
                        <a:buNone/>
                      </a:pPr>
                      <a:r>
                        <a:rPr lang="it-IT" sz="1700" b="1">
                          <a:latin typeface="Calibri" panose="020F0502020204030204" pitchFamily="34" charset="0"/>
                          <a:ea typeface="Arial"/>
                          <a:cs typeface="Calibri" panose="020F0502020204030204" pitchFamily="34" charset="0"/>
                          <a:sym typeface="Arial"/>
                        </a:rPr>
                        <a:t>Recognition</a:t>
                      </a:r>
                      <a:endParaRPr sz="1700" b="1">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None/>
                      </a:pPr>
                      <a:r>
                        <a:rPr lang="it-IT" sz="1700" dirty="0">
                          <a:latin typeface="Calibri" panose="020F0502020204030204" pitchFamily="34" charset="0"/>
                          <a:ea typeface="Arial"/>
                          <a:cs typeface="Calibri" panose="020F0502020204030204" pitchFamily="34" charset="0"/>
                          <a:sym typeface="Arial"/>
                        </a:rPr>
                        <a:t>Official certificates </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Clr>
                          <a:schemeClr val="dk1"/>
                        </a:buClr>
                        <a:buSzPts val="1100"/>
                        <a:buFont typeface="Arial"/>
                        <a:buNone/>
                      </a:pPr>
                      <a:r>
                        <a:rPr lang="it-IT" sz="1700">
                          <a:latin typeface="Calibri" panose="020F0502020204030204" pitchFamily="34" charset="0"/>
                          <a:ea typeface="Arial"/>
                          <a:cs typeface="Calibri" panose="020F0502020204030204" pitchFamily="34" charset="0"/>
                          <a:sym typeface="Arial"/>
                        </a:rPr>
                        <a:t>Sometimes recognised </a:t>
                      </a:r>
                      <a:endParaRPr sz="170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lvl="0" indent="0" algn="l" rtl="0">
                        <a:spcBef>
                          <a:spcPts val="0"/>
                        </a:spcBef>
                        <a:spcAft>
                          <a:spcPts val="0"/>
                        </a:spcAft>
                        <a:buClr>
                          <a:schemeClr val="dk1"/>
                        </a:buClr>
                        <a:buSzPts val="1100"/>
                        <a:buFont typeface="Arial"/>
                        <a:buNone/>
                      </a:pPr>
                      <a:r>
                        <a:rPr lang="it-IT" sz="1700">
                          <a:latin typeface="Calibri" panose="020F0502020204030204" pitchFamily="34" charset="0"/>
                          <a:ea typeface="Arial"/>
                          <a:cs typeface="Calibri" panose="020F0502020204030204" pitchFamily="34" charset="0"/>
                          <a:sym typeface="Arial"/>
                        </a:rPr>
                        <a:t>No certificate</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3"/>
                  </a:ext>
                </a:extLst>
              </a:tr>
              <a:tr h="788600">
                <a:tc>
                  <a:txBody>
                    <a:bodyPr/>
                    <a:lstStyle/>
                    <a:p>
                      <a:pPr marL="0" lvl="0" indent="0" algn="l" rtl="0">
                        <a:spcBef>
                          <a:spcPts val="0"/>
                        </a:spcBef>
                        <a:spcAft>
                          <a:spcPts val="0"/>
                        </a:spcAft>
                        <a:buNone/>
                      </a:pPr>
                      <a:r>
                        <a:rPr lang="it-IT" sz="1700" b="1">
                          <a:latin typeface="Calibri" panose="020F0502020204030204" pitchFamily="34" charset="0"/>
                          <a:ea typeface="Arial"/>
                          <a:cs typeface="Calibri" panose="020F0502020204030204" pitchFamily="34" charset="0"/>
                          <a:sym typeface="Arial"/>
                        </a:rPr>
                        <a:t>Flexibility</a:t>
                      </a:r>
                      <a:endParaRPr sz="1700" b="1">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None/>
                      </a:pPr>
                      <a:r>
                        <a:rPr lang="it-IT" sz="1700" dirty="0">
                          <a:latin typeface="Calibri" panose="020F0502020204030204" pitchFamily="34" charset="0"/>
                          <a:ea typeface="Arial"/>
                          <a:cs typeface="Calibri" panose="020F0502020204030204" pitchFamily="34" charset="0"/>
                          <a:sym typeface="Arial"/>
                        </a:rPr>
                        <a:t>Low</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Medium</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a:latin typeface="Calibri" panose="020F0502020204030204" pitchFamily="34" charset="0"/>
                          <a:ea typeface="Arial"/>
                          <a:cs typeface="Calibri" panose="020F0502020204030204" pitchFamily="34" charset="0"/>
                          <a:sym typeface="Arial"/>
                        </a:rPr>
                        <a:t>High</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4"/>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it-IT" sz="1700" b="1">
                          <a:latin typeface="Calibri" panose="020F0502020204030204" pitchFamily="34" charset="0"/>
                          <a:ea typeface="Arial"/>
                          <a:cs typeface="Calibri" panose="020F0502020204030204" pitchFamily="34" charset="0"/>
                          <a:sym typeface="Arial"/>
                        </a:rPr>
                        <a:t>Cost</a:t>
                      </a:r>
                      <a:endParaRPr sz="1700" b="1">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a:latin typeface="Calibri" panose="020F0502020204030204" pitchFamily="34" charset="0"/>
                          <a:ea typeface="Arial"/>
                          <a:cs typeface="Calibri" panose="020F0502020204030204" pitchFamily="34" charset="0"/>
                          <a:sym typeface="Arial"/>
                        </a:rPr>
                        <a:t>Often high</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Moderate</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Free</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5"/>
                  </a:ext>
                </a:extLst>
              </a:tr>
              <a:tr h="788600">
                <a:tc>
                  <a:txBody>
                    <a:bodyPr/>
                    <a:lstStyle/>
                    <a:p>
                      <a:pPr marL="0" marR="0" lvl="0" indent="0" algn="l" rtl="0">
                        <a:lnSpc>
                          <a:spcPct val="100000"/>
                        </a:lnSpc>
                        <a:spcBef>
                          <a:spcPts val="0"/>
                        </a:spcBef>
                        <a:spcAft>
                          <a:spcPts val="0"/>
                        </a:spcAft>
                        <a:buClr>
                          <a:schemeClr val="dk1"/>
                        </a:buClr>
                        <a:buSzPts val="1400"/>
                        <a:buFont typeface="Arial"/>
                        <a:buNone/>
                      </a:pPr>
                      <a:r>
                        <a:rPr lang="it-IT" sz="1700" b="1">
                          <a:latin typeface="Calibri" panose="020F0502020204030204" pitchFamily="34" charset="0"/>
                          <a:ea typeface="Arial"/>
                          <a:cs typeface="Calibri" panose="020F0502020204030204" pitchFamily="34" charset="0"/>
                          <a:sym typeface="Arial"/>
                        </a:rPr>
                        <a:t>Goal</a:t>
                      </a:r>
                      <a:endParaRPr sz="1700" b="1">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a:latin typeface="Calibri" panose="020F0502020204030204" pitchFamily="34" charset="0"/>
                          <a:ea typeface="Arial"/>
                          <a:cs typeface="Calibri" panose="020F0502020204030204" pitchFamily="34" charset="0"/>
                          <a:sym typeface="Arial"/>
                        </a:rPr>
                        <a:t>Broad, long-term </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it-IT" sz="1700">
                          <a:latin typeface="Calibri" panose="020F0502020204030204" pitchFamily="34" charset="0"/>
                          <a:ea typeface="Arial"/>
                          <a:cs typeface="Calibri" panose="020F0502020204030204" pitchFamily="34" charset="0"/>
                          <a:sym typeface="Arial"/>
                        </a:rPr>
                        <a:t>Targeted, skill-based </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it-IT" sz="1700" dirty="0">
                          <a:latin typeface="Calibri" panose="020F0502020204030204" pitchFamily="34" charset="0"/>
                          <a:ea typeface="Arial"/>
                          <a:cs typeface="Calibri" panose="020F0502020204030204" pitchFamily="34" charset="0"/>
                          <a:sym typeface="Arial"/>
                        </a:rPr>
                        <a:t>Everyday, practical</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377fcdc439e_0_786"/>
          <p:cNvSpPr txBox="1">
            <a:spLocks noGrp="1"/>
          </p:cNvSpPr>
          <p:nvPr>
            <p:ph type="body" idx="1"/>
          </p:nvPr>
        </p:nvSpPr>
        <p:spPr>
          <a:xfrm>
            <a:off x="362081" y="459841"/>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dirty="0">
                <a:latin typeface="Calibri" panose="020F0502020204030204" pitchFamily="34" charset="0"/>
                <a:cs typeface="Calibri" panose="020F0502020204030204" pitchFamily="34" charset="0"/>
              </a:rPr>
              <a:t>Self-</a:t>
            </a:r>
            <a:r>
              <a:rPr lang="it-IT" dirty="0" err="1">
                <a:latin typeface="Calibri" panose="020F0502020204030204" pitchFamily="34" charset="0"/>
                <a:cs typeface="Calibri" panose="020F0502020204030204" pitchFamily="34" charset="0"/>
              </a:rPr>
              <a:t>Reflection</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Exercise</a:t>
            </a:r>
            <a:endParaRPr lang="it-IT" dirty="0">
              <a:latin typeface="Calibri" panose="020F0502020204030204" pitchFamily="34" charset="0"/>
              <a:cs typeface="Calibri" panose="020F0502020204030204" pitchFamily="34" charset="0"/>
            </a:endParaRPr>
          </a:p>
        </p:txBody>
      </p:sp>
      <p:sp>
        <p:nvSpPr>
          <p:cNvPr id="326" name="Google Shape;326;g377fcdc439e_0_786"/>
          <p:cNvSpPr txBox="1">
            <a:spLocks noGrp="1"/>
          </p:cNvSpPr>
          <p:nvPr>
            <p:ph type="body" idx="2"/>
          </p:nvPr>
        </p:nvSpPr>
        <p:spPr>
          <a:xfrm>
            <a:off x="362075" y="2131975"/>
            <a:ext cx="6330000" cy="37920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it-IT" dirty="0">
                <a:latin typeface="Calibri" panose="020F0502020204030204" pitchFamily="34" charset="0"/>
                <a:cs typeface="Calibri" panose="020F0502020204030204" pitchFamily="34" charset="0"/>
              </a:rPr>
              <a:t>Which type of learning has played the biggest role in your life so far? How/why?</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it-IT" dirty="0">
                <a:latin typeface="Calibri" panose="020F0502020204030204" pitchFamily="34" charset="0"/>
                <a:cs typeface="Calibri" panose="020F0502020204030204" pitchFamily="34" charset="0"/>
              </a:rPr>
              <a:t>What are the benefits of combining these approaches? </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it-IT" dirty="0">
                <a:latin typeface="Calibri" panose="020F0502020204030204" pitchFamily="34" charset="0"/>
                <a:cs typeface="Calibri" panose="020F0502020204030204" pitchFamily="34" charset="0"/>
              </a:rPr>
              <a:t>Which type of learning feels most accessible and motivating to you right now?</a:t>
            </a:r>
            <a:endParaRPr dirty="0">
              <a:latin typeface="Calibri" panose="020F0502020204030204" pitchFamily="34" charset="0"/>
              <a:cs typeface="Calibri" panose="020F0502020204030204" pitchFamily="34" charset="0"/>
            </a:endParaRPr>
          </a:p>
        </p:txBody>
      </p:sp>
      <p:pic>
        <p:nvPicPr>
          <p:cNvPr id="2" name="Picture 1" descr="A collage of women sitting on steps&#10;&#10;AI-generated content may be incorrect.">
            <a:extLst>
              <a:ext uri="{FF2B5EF4-FFF2-40B4-BE49-F238E27FC236}">
                <a16:creationId xmlns:a16="http://schemas.microsoft.com/office/drawing/2014/main" id="{BDE1895D-EAE8-6C60-BBF8-F18826982E5F}"/>
              </a:ext>
            </a:extLst>
          </p:cNvPr>
          <p:cNvPicPr>
            <a:picLocks noChangeAspect="1"/>
          </p:cNvPicPr>
          <p:nvPr/>
        </p:nvPicPr>
        <p:blipFill>
          <a:blip r:embed="rId3"/>
          <a:srcRect l="62500" b="11746"/>
          <a:stretch>
            <a:fillRect/>
          </a:stretch>
        </p:blipFill>
        <p:spPr>
          <a:xfrm>
            <a:off x="7620000" y="0"/>
            <a:ext cx="4572000" cy="60524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8225E-B4AF-1597-CCB5-38990FB4FDE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F228BCC-1402-8D6B-2230-FA06AF8C42DC}"/>
              </a:ext>
            </a:extLst>
          </p:cNvPr>
          <p:cNvSpPr>
            <a:spLocks noGrp="1"/>
          </p:cNvSpPr>
          <p:nvPr>
            <p:ph type="body" sz="quarter" idx="10"/>
          </p:nvPr>
        </p:nvSpPr>
        <p:spPr>
          <a:xfrm>
            <a:off x="432261" y="3142210"/>
            <a:ext cx="7916980" cy="1762299"/>
          </a:xfrm>
        </p:spPr>
        <p:txBody>
          <a:bodyPr/>
          <a:lstStyle/>
          <a:p>
            <a:pPr lvl="0">
              <a:spcBef>
                <a:spcPts val="0"/>
              </a:spcBef>
              <a:buClr>
                <a:schemeClr val="lt1"/>
              </a:buClr>
              <a:buSzPts val="4800"/>
            </a:pPr>
            <a:r>
              <a:rPr lang="en-GB" noProof="0" dirty="0"/>
              <a:t>UNIT 3.</a:t>
            </a:r>
            <a:r>
              <a:rPr lang="en-GB" dirty="0"/>
              <a:t>2</a:t>
            </a:r>
            <a:r>
              <a:rPr lang="en-GB" noProof="0" dirty="0"/>
              <a:t>: </a:t>
            </a:r>
            <a:r>
              <a:rPr lang="en-US" dirty="0"/>
              <a:t>Exploring training formats and access points</a:t>
            </a:r>
          </a:p>
          <a:p>
            <a:endParaRPr lang="en-GB" noProof="0" dirty="0"/>
          </a:p>
        </p:txBody>
      </p:sp>
    </p:spTree>
    <p:extLst>
      <p:ext uri="{BB962C8B-B14F-4D97-AF65-F5344CB8AC3E}">
        <p14:creationId xmlns:p14="http://schemas.microsoft.com/office/powerpoint/2010/main" val="2895978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377fcdc439e_0_1212"/>
          <p:cNvSpPr txBox="1">
            <a:spLocks noGrp="1"/>
          </p:cNvSpPr>
          <p:nvPr>
            <p:ph type="body" idx="2"/>
          </p:nvPr>
        </p:nvSpPr>
        <p:spPr>
          <a:xfrm>
            <a:off x="4874006" y="1472994"/>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it-IT" sz="2200" dirty="0"/>
              <a:t>We will look at the different formats of training and how they can support your personal and professional growth. We will also explore where to search for opportunities, from local initiatives to European programmes, and discover many online learning portals that make learning more flexible and accessible. Finally, we will discuss the practical considerations (such as time, cost, and support) that are essential to making the most out of any training experience.</a:t>
            </a:r>
            <a:endParaRPr lang="en-US" sz="2200" dirty="0"/>
          </a:p>
          <a:p>
            <a:pPr marL="0" lvl="0" indent="0" algn="l" rtl="0">
              <a:lnSpc>
                <a:spcPct val="90000"/>
              </a:lnSpc>
              <a:spcBef>
                <a:spcPts val="0"/>
              </a:spcBef>
              <a:spcAft>
                <a:spcPts val="0"/>
              </a:spcAft>
              <a:buClr>
                <a:srgbClr val="3A3838"/>
              </a:buClr>
              <a:buSzPts val="2000"/>
              <a:buNone/>
            </a:pPr>
            <a:endParaRPr sz="2200" dirty="0"/>
          </a:p>
          <a:p>
            <a:pPr marL="0" lvl="0" indent="0" algn="l" rtl="0">
              <a:lnSpc>
                <a:spcPct val="90000"/>
              </a:lnSpc>
              <a:spcBef>
                <a:spcPts val="0"/>
              </a:spcBef>
              <a:spcAft>
                <a:spcPts val="0"/>
              </a:spcAft>
              <a:buClr>
                <a:srgbClr val="3A3838"/>
              </a:buClr>
              <a:buSzPts val="2000"/>
              <a:buNone/>
            </a:pPr>
            <a:r>
              <a:rPr lang="it-IT" sz="2200" dirty="0"/>
              <a:t>You will have a clearer picture of how to navigate training opportunities, where to find them, and how to choose the ones that truly work for you.</a:t>
            </a:r>
            <a:endParaRPr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377fcdc439e_1_264"/>
          <p:cNvSpPr txBox="1">
            <a:spLocks noGrp="1"/>
          </p:cNvSpPr>
          <p:nvPr>
            <p:ph type="body" idx="1"/>
          </p:nvPr>
        </p:nvSpPr>
        <p:spPr>
          <a:xfrm>
            <a:off x="362081" y="318327"/>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Why do training sessions matter?</a:t>
            </a:r>
            <a:endParaRPr dirty="0">
              <a:latin typeface="Calibri" panose="020F0502020204030204" pitchFamily="34" charset="0"/>
              <a:cs typeface="Calibri" panose="020F0502020204030204" pitchFamily="34" charset="0"/>
            </a:endParaRPr>
          </a:p>
        </p:txBody>
      </p:sp>
      <p:sp>
        <p:nvSpPr>
          <p:cNvPr id="339" name="Google Shape;339;g377fcdc439e_1_264"/>
          <p:cNvSpPr txBox="1">
            <a:spLocks noGrp="1"/>
          </p:cNvSpPr>
          <p:nvPr>
            <p:ph type="body" idx="2"/>
          </p:nvPr>
        </p:nvSpPr>
        <p:spPr>
          <a:xfrm>
            <a:off x="362075" y="1307150"/>
            <a:ext cx="11311800" cy="44631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it-IT" dirty="0">
                <a:latin typeface="Calibri" panose="020F0502020204030204" pitchFamily="34" charset="0"/>
                <a:cs typeface="Calibri" panose="020F0502020204030204" pitchFamily="34" charset="0"/>
              </a:rPr>
              <a:t>Lifelong learning </a:t>
            </a:r>
            <a:r>
              <a:rPr lang="it-IT" dirty="0" err="1">
                <a:latin typeface="Calibri" panose="020F0502020204030204" pitchFamily="34" charset="0"/>
                <a:cs typeface="Calibri" panose="020F0502020204030204" pitchFamily="34" charset="0"/>
              </a:rPr>
              <a:t>is</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essential</a:t>
            </a:r>
            <a:r>
              <a:rPr lang="it-IT" dirty="0">
                <a:latin typeface="Calibri" panose="020F0502020204030204" pitchFamily="34" charset="0"/>
                <a:cs typeface="Calibri" panose="020F0502020204030204" pitchFamily="34" charset="0"/>
              </a:rPr>
              <a:t> to stay </a:t>
            </a:r>
            <a:r>
              <a:rPr lang="it-IT" dirty="0" err="1">
                <a:latin typeface="Calibri" panose="020F0502020204030204" pitchFamily="34" charset="0"/>
                <a:cs typeface="Calibri" panose="020F0502020204030204" pitchFamily="34" charset="0"/>
              </a:rPr>
              <a:t>confident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adaptable</a:t>
            </a:r>
            <a:r>
              <a:rPr lang="it-IT" dirty="0">
                <a:latin typeface="Calibri" panose="020F0502020204030204" pitchFamily="34" charset="0"/>
                <a:cs typeface="Calibri" panose="020F0502020204030204" pitchFamily="34" charset="0"/>
              </a:rPr>
              <a:t>, and competitive in a world </a:t>
            </a:r>
            <a:r>
              <a:rPr lang="it-IT" dirty="0" err="1">
                <a:latin typeface="Calibri" panose="020F0502020204030204" pitchFamily="34" charset="0"/>
                <a:cs typeface="Calibri" panose="020F0502020204030204" pitchFamily="34" charset="0"/>
              </a:rPr>
              <a:t>shaped</a:t>
            </a:r>
            <a:r>
              <a:rPr lang="it-IT" dirty="0">
                <a:latin typeface="Calibri" panose="020F0502020204030204" pitchFamily="34" charset="0"/>
                <a:cs typeface="Calibri" panose="020F0502020204030204" pitchFamily="34" charset="0"/>
              </a:rPr>
              <a:t> by the </a:t>
            </a:r>
            <a:r>
              <a:rPr lang="it-IT" dirty="0" err="1">
                <a:latin typeface="Calibri" panose="020F0502020204030204" pitchFamily="34" charset="0"/>
                <a:cs typeface="Calibri" panose="020F0502020204030204" pitchFamily="34" charset="0"/>
              </a:rPr>
              <a:t>digital</a:t>
            </a:r>
            <a:r>
              <a:rPr lang="it-IT" dirty="0">
                <a:latin typeface="Calibri" panose="020F0502020204030204" pitchFamily="34" charset="0"/>
                <a:cs typeface="Calibri" panose="020F0502020204030204" pitchFamily="34" charset="0"/>
              </a:rPr>
              <a:t> and green </a:t>
            </a:r>
            <a:r>
              <a:rPr lang="it-IT" dirty="0" err="1">
                <a:latin typeface="Calibri" panose="020F0502020204030204" pitchFamily="34" charset="0"/>
                <a:cs typeface="Calibri" panose="020F0502020204030204" pitchFamily="34" charset="0"/>
              </a:rPr>
              <a:t>transitions</a:t>
            </a:r>
            <a:r>
              <a:rPr lang="it-IT" dirty="0">
                <a:latin typeface="Calibri" panose="020F0502020204030204" pitchFamily="34" charset="0"/>
                <a:cs typeface="Calibri" panose="020F0502020204030204" pitchFamily="34" charset="0"/>
              </a:rPr>
              <a:t>. </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indent="-355600">
              <a:spcBef>
                <a:spcPts val="0"/>
              </a:spcBef>
              <a:buChar char="●"/>
            </a:pPr>
            <a:r>
              <a:rPr lang="it-IT" dirty="0">
                <a:latin typeface="Calibri" panose="020F0502020204030204" pitchFamily="34" charset="0"/>
                <a:cs typeface="Calibri" panose="020F0502020204030204" pitchFamily="34" charset="0"/>
              </a:rPr>
              <a:t>Training helps </a:t>
            </a:r>
            <a:r>
              <a:rPr lang="it-IT" dirty="0" err="1">
                <a:latin typeface="Calibri" panose="020F0502020204030204" pitchFamily="34" charset="0"/>
                <a:cs typeface="Calibri" panose="020F0502020204030204" pitchFamily="34" charset="0"/>
              </a:rPr>
              <a:t>you</a:t>
            </a:r>
            <a:r>
              <a:rPr lang="it-IT" dirty="0">
                <a:latin typeface="Calibri" panose="020F0502020204030204" pitchFamily="34" charset="0"/>
                <a:cs typeface="Calibri" panose="020F0502020204030204" pitchFamily="34" charset="0"/>
              </a:rPr>
              <a:t> update </a:t>
            </a:r>
            <a:r>
              <a:rPr lang="it-IT" dirty="0" err="1">
                <a:latin typeface="Calibri" panose="020F0502020204030204" pitchFamily="34" charset="0"/>
                <a:cs typeface="Calibri" panose="020F0502020204030204" pitchFamily="34" charset="0"/>
              </a:rPr>
              <a:t>your</a:t>
            </a:r>
            <a:r>
              <a:rPr lang="it-IT" dirty="0">
                <a:latin typeface="Calibri" panose="020F0502020204030204" pitchFamily="34" charset="0"/>
                <a:cs typeface="Calibri" panose="020F0502020204030204" pitchFamily="34" charset="0"/>
              </a:rPr>
              <a:t> knowledge and skills, </a:t>
            </a:r>
            <a:r>
              <a:rPr lang="it-IT" dirty="0" err="1">
                <a:latin typeface="Calibri" panose="020F0502020204030204" pitchFamily="34" charset="0"/>
                <a:cs typeface="Calibri" panose="020F0502020204030204" pitchFamily="34" charset="0"/>
              </a:rPr>
              <a:t>explore</a:t>
            </a:r>
            <a:r>
              <a:rPr lang="it-IT" dirty="0">
                <a:latin typeface="Calibri" panose="020F0502020204030204" pitchFamily="34" charset="0"/>
                <a:cs typeface="Calibri" panose="020F0502020204030204" pitchFamily="34" charset="0"/>
              </a:rPr>
              <a:t> new </a:t>
            </a:r>
            <a:r>
              <a:rPr lang="it-IT" dirty="0" err="1">
                <a:latin typeface="Calibri" panose="020F0502020204030204" pitchFamily="34" charset="0"/>
                <a:cs typeface="Calibri" panose="020F0502020204030204" pitchFamily="34" charset="0"/>
              </a:rPr>
              <a:t>opportunities</a:t>
            </a:r>
            <a:r>
              <a:rPr lang="it-IT" dirty="0">
                <a:latin typeface="Calibri" panose="020F0502020204030204" pitchFamily="34" charset="0"/>
                <a:cs typeface="Calibri" panose="020F0502020204030204" pitchFamily="34" charset="0"/>
              </a:rPr>
              <a:t>, and </a:t>
            </a:r>
            <a:r>
              <a:rPr lang="it-IT" dirty="0" err="1">
                <a:latin typeface="Calibri" panose="020F0502020204030204" pitchFamily="34" charset="0"/>
                <a:cs typeface="Calibri" panose="020F0502020204030204" pitchFamily="34" charset="0"/>
              </a:rPr>
              <a:t>respond</a:t>
            </a:r>
            <a:r>
              <a:rPr lang="it-IT" dirty="0">
                <a:latin typeface="Calibri" panose="020F0502020204030204" pitchFamily="34" charset="0"/>
                <a:cs typeface="Calibri" panose="020F0502020204030204" pitchFamily="34" charset="0"/>
              </a:rPr>
              <a:t> to the </a:t>
            </a:r>
            <a:r>
              <a:rPr lang="it-IT" dirty="0" err="1">
                <a:latin typeface="Calibri" panose="020F0502020204030204" pitchFamily="34" charset="0"/>
                <a:cs typeface="Calibri" panose="020F0502020204030204" pitchFamily="34" charset="0"/>
              </a:rPr>
              <a:t>changing</a:t>
            </a:r>
            <a:r>
              <a:rPr lang="it-IT" dirty="0">
                <a:latin typeface="Calibri" panose="020F0502020204030204" pitchFamily="34" charset="0"/>
                <a:cs typeface="Calibri" panose="020F0502020204030204" pitchFamily="34" charset="0"/>
              </a:rPr>
              <a:t> demands of work and society. </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it-IT" dirty="0" err="1">
                <a:latin typeface="Calibri" panose="020F0502020204030204" pitchFamily="34" charset="0"/>
                <a:cs typeface="Calibri" panose="020F0502020204030204" pitchFamily="34" charset="0"/>
              </a:rPr>
              <a:t>It</a:t>
            </a:r>
            <a:r>
              <a:rPr lang="it-IT" dirty="0">
                <a:latin typeface="Calibri" panose="020F0502020204030204" pitchFamily="34" charset="0"/>
                <a:cs typeface="Calibri" panose="020F0502020204030204" pitchFamily="34" charset="0"/>
              </a:rPr>
              <a:t> can </a:t>
            </a:r>
            <a:r>
              <a:rPr lang="it-IT" dirty="0" err="1">
                <a:latin typeface="Calibri" panose="020F0502020204030204" pitchFamily="34" charset="0"/>
                <a:cs typeface="Calibri" panose="020F0502020204030204" pitchFamily="34" charset="0"/>
              </a:rPr>
              <a:t>also</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connect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you</a:t>
            </a:r>
            <a:r>
              <a:rPr lang="it-IT" dirty="0">
                <a:latin typeface="Calibri" panose="020F0502020204030204" pitchFamily="34" charset="0"/>
                <a:cs typeface="Calibri" panose="020F0502020204030204" pitchFamily="34" charset="0"/>
              </a:rPr>
              <a:t> with </a:t>
            </a:r>
            <a:r>
              <a:rPr lang="it-IT" dirty="0" err="1">
                <a:latin typeface="Calibri" panose="020F0502020204030204" pitchFamily="34" charset="0"/>
                <a:cs typeface="Calibri" panose="020F0502020204030204" pitchFamily="34" charset="0"/>
              </a:rPr>
              <a:t>peers</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mentors</a:t>
            </a:r>
            <a:r>
              <a:rPr lang="it-IT" dirty="0">
                <a:latin typeface="Calibri" panose="020F0502020204030204" pitchFamily="34" charset="0"/>
                <a:cs typeface="Calibri" panose="020F0502020204030204" pitchFamily="34" charset="0"/>
              </a:rPr>
              <a:t>, and trainers </a:t>
            </a:r>
            <a:r>
              <a:rPr lang="it-IT" dirty="0" err="1">
                <a:latin typeface="Calibri" panose="020F0502020204030204" pitchFamily="34" charset="0"/>
                <a:cs typeface="Calibri" panose="020F0502020204030204" pitchFamily="34" charset="0"/>
              </a:rPr>
              <a:t>who</a:t>
            </a:r>
            <a:r>
              <a:rPr lang="it-IT" dirty="0">
                <a:latin typeface="Calibri" panose="020F0502020204030204" pitchFamily="34" charset="0"/>
                <a:cs typeface="Calibri" panose="020F0502020204030204" pitchFamily="34" charset="0"/>
              </a:rPr>
              <a:t> can guide and </a:t>
            </a:r>
            <a:r>
              <a:rPr lang="it-IT" dirty="0" err="1">
                <a:latin typeface="Calibri" panose="020F0502020204030204" pitchFamily="34" charset="0"/>
                <a:cs typeface="Calibri" panose="020F0502020204030204" pitchFamily="34" charset="0"/>
              </a:rPr>
              <a:t>inspire</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your</a:t>
            </a:r>
            <a:r>
              <a:rPr lang="it-IT" dirty="0">
                <a:latin typeface="Calibri" panose="020F0502020204030204" pitchFamily="34" charset="0"/>
                <a:cs typeface="Calibri" panose="020F0502020204030204" pitchFamily="34" charset="0"/>
              </a:rPr>
              <a:t> learning </a:t>
            </a:r>
            <a:r>
              <a:rPr lang="it-IT" dirty="0" err="1">
                <a:latin typeface="Calibri" panose="020F0502020204030204" pitchFamily="34" charset="0"/>
                <a:cs typeface="Calibri" panose="020F0502020204030204" pitchFamily="34" charset="0"/>
              </a:rPr>
              <a:t>journey</a:t>
            </a:r>
            <a:r>
              <a:rPr lang="it-IT" dirty="0">
                <a:latin typeface="Calibri" panose="020F0502020204030204" pitchFamily="34" charset="0"/>
                <a:cs typeface="Calibri" panose="020F0502020204030204" pitchFamily="34" charset="0"/>
              </a:rPr>
              <a:t>.</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it-IT" dirty="0" err="1">
                <a:latin typeface="Calibri" panose="020F0502020204030204" pitchFamily="34" charset="0"/>
                <a:cs typeface="Calibri" panose="020F0502020204030204" pitchFamily="34" charset="0"/>
              </a:rPr>
              <a:t>Different</a:t>
            </a:r>
            <a:r>
              <a:rPr lang="it-IT" dirty="0">
                <a:latin typeface="Calibri" panose="020F0502020204030204" pitchFamily="34" charset="0"/>
                <a:cs typeface="Calibri" panose="020F0502020204030204" pitchFamily="34" charset="0"/>
              </a:rPr>
              <a:t> training formats </a:t>
            </a:r>
            <a:r>
              <a:rPr lang="it-IT" dirty="0" err="1">
                <a:latin typeface="Calibri" panose="020F0502020204030204" pitchFamily="34" charset="0"/>
                <a:cs typeface="Calibri" panose="020F0502020204030204" pitchFamily="34" charset="0"/>
              </a:rPr>
              <a:t>exist</a:t>
            </a:r>
            <a:r>
              <a:rPr lang="it-IT" dirty="0">
                <a:latin typeface="Calibri" panose="020F0502020204030204" pitchFamily="34" charset="0"/>
                <a:cs typeface="Calibri" panose="020F0502020204030204" pitchFamily="34" charset="0"/>
              </a:rPr>
              <a:t> to </a:t>
            </a:r>
            <a:r>
              <a:rPr lang="it-IT" dirty="0" err="1">
                <a:latin typeface="Calibri" panose="020F0502020204030204" pitchFamily="34" charset="0"/>
                <a:cs typeface="Calibri" panose="020F0502020204030204" pitchFamily="34" charset="0"/>
              </a:rPr>
              <a:t>meet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different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needs</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whether</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you</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want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structured</a:t>
            </a:r>
            <a:r>
              <a:rPr lang="it-IT" dirty="0">
                <a:latin typeface="Calibri" panose="020F0502020204030204" pitchFamily="34" charset="0"/>
                <a:cs typeface="Calibri" panose="020F0502020204030204" pitchFamily="34" charset="0"/>
              </a:rPr>
              <a:t> learning, </a:t>
            </a:r>
            <a:r>
              <a:rPr lang="it-IT" dirty="0" err="1">
                <a:latin typeface="Calibri" panose="020F0502020204030204" pitchFamily="34" charset="0"/>
                <a:cs typeface="Calibri" panose="020F0502020204030204" pitchFamily="34" charset="0"/>
              </a:rPr>
              <a:t>flexible</a:t>
            </a:r>
            <a:r>
              <a:rPr lang="it-IT" dirty="0">
                <a:latin typeface="Calibri" panose="020F0502020204030204" pitchFamily="34" charset="0"/>
                <a:cs typeface="Calibri" panose="020F0502020204030204" pitchFamily="34" charset="0"/>
              </a:rPr>
              <a:t> online </a:t>
            </a:r>
            <a:r>
              <a:rPr lang="it-IT" dirty="0" err="1">
                <a:latin typeface="Calibri" panose="020F0502020204030204" pitchFamily="34" charset="0"/>
                <a:cs typeface="Calibri" panose="020F0502020204030204" pitchFamily="34" charset="0"/>
              </a:rPr>
              <a:t>courses</a:t>
            </a:r>
            <a:r>
              <a:rPr lang="it-IT" dirty="0">
                <a:latin typeface="Calibri" panose="020F0502020204030204" pitchFamily="34" charset="0"/>
                <a:cs typeface="Calibri" panose="020F0502020204030204" pitchFamily="34" charset="0"/>
              </a:rPr>
              <a:t>, or </a:t>
            </a:r>
            <a:r>
              <a:rPr lang="it-IT" dirty="0" err="1">
                <a:latin typeface="Calibri" panose="020F0502020204030204" pitchFamily="34" charset="0"/>
                <a:cs typeface="Calibri" panose="020F0502020204030204" pitchFamily="34" charset="0"/>
              </a:rPr>
              <a:t>hands-on</a:t>
            </a:r>
            <a:r>
              <a:rPr lang="it-IT" dirty="0">
                <a:latin typeface="Calibri" panose="020F0502020204030204" pitchFamily="34" charset="0"/>
                <a:cs typeface="Calibri" panose="020F0502020204030204" pitchFamily="34" charset="0"/>
              </a:rPr>
              <a:t> practice.</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it-IT" u="sng" dirty="0" err="1">
                <a:latin typeface="Calibri" panose="020F0502020204030204" pitchFamily="34" charset="0"/>
                <a:cs typeface="Calibri" panose="020F0502020204030204" pitchFamily="34" charset="0"/>
              </a:rPr>
              <a:t>Before</a:t>
            </a:r>
            <a:r>
              <a:rPr lang="it-IT" u="sng" dirty="0">
                <a:latin typeface="Calibri" panose="020F0502020204030204" pitchFamily="34" charset="0"/>
                <a:cs typeface="Calibri" panose="020F0502020204030204" pitchFamily="34" charset="0"/>
              </a:rPr>
              <a:t> </a:t>
            </a:r>
            <a:r>
              <a:rPr lang="it-IT" u="sng" dirty="0" err="1">
                <a:latin typeface="Calibri" panose="020F0502020204030204" pitchFamily="34" charset="0"/>
                <a:cs typeface="Calibri" panose="020F0502020204030204" pitchFamily="34" charset="0"/>
              </a:rPr>
              <a:t>we</a:t>
            </a:r>
            <a:r>
              <a:rPr lang="it-IT" u="sng" dirty="0">
                <a:latin typeface="Calibri" panose="020F0502020204030204" pitchFamily="34" charset="0"/>
                <a:cs typeface="Calibri" panose="020F0502020204030204" pitchFamily="34" charset="0"/>
              </a:rPr>
              <a:t> start:</a:t>
            </a:r>
            <a:r>
              <a:rPr lang="it-IT" dirty="0">
                <a:latin typeface="Calibri" panose="020F0502020204030204" pitchFamily="34" charset="0"/>
                <a:cs typeface="Calibri" panose="020F0502020204030204" pitchFamily="34" charset="0"/>
              </a:rPr>
              <a:t> </a:t>
            </a:r>
            <a:r>
              <a:rPr lang="it-IT" i="1" dirty="0">
                <a:latin typeface="Calibri" panose="020F0502020204030204" pitchFamily="34" charset="0"/>
                <a:cs typeface="Calibri" panose="020F0502020204030204" pitchFamily="34" charset="0"/>
              </a:rPr>
              <a:t>Think </a:t>
            </a:r>
            <a:r>
              <a:rPr lang="it-IT" i="1" dirty="0" err="1">
                <a:latin typeface="Calibri" panose="020F0502020204030204" pitchFamily="34" charset="0"/>
                <a:cs typeface="Calibri" panose="020F0502020204030204" pitchFamily="34" charset="0"/>
              </a:rPr>
              <a:t>about</a:t>
            </a:r>
            <a:r>
              <a:rPr lang="it-IT" i="1" dirty="0">
                <a:latin typeface="Calibri" panose="020F0502020204030204" pitchFamily="34" charset="0"/>
                <a:cs typeface="Calibri" panose="020F0502020204030204" pitchFamily="34" charset="0"/>
              </a:rPr>
              <a:t> a training session </a:t>
            </a:r>
            <a:r>
              <a:rPr lang="it-IT" i="1" dirty="0" err="1">
                <a:latin typeface="Calibri" panose="020F0502020204030204" pitchFamily="34" charset="0"/>
                <a:cs typeface="Calibri" panose="020F0502020204030204" pitchFamily="34" charset="0"/>
              </a:rPr>
              <a:t>you</a:t>
            </a:r>
            <a:r>
              <a:rPr lang="it-IT" i="1" dirty="0">
                <a:latin typeface="Calibri" panose="020F0502020204030204" pitchFamily="34" charset="0"/>
                <a:cs typeface="Calibri" panose="020F0502020204030204" pitchFamily="34" charset="0"/>
              </a:rPr>
              <a:t> </a:t>
            </a:r>
            <a:r>
              <a:rPr lang="it-IT" i="1" dirty="0" err="1">
                <a:latin typeface="Calibri" panose="020F0502020204030204" pitchFamily="34" charset="0"/>
                <a:cs typeface="Calibri" panose="020F0502020204030204" pitchFamily="34" charset="0"/>
              </a:rPr>
              <a:t>attended</a:t>
            </a:r>
            <a:r>
              <a:rPr lang="it-IT" i="1" dirty="0">
                <a:latin typeface="Calibri" panose="020F0502020204030204" pitchFamily="34" charset="0"/>
                <a:cs typeface="Calibri" panose="020F0502020204030204" pitchFamily="34" charset="0"/>
              </a:rPr>
              <a:t> in the </a:t>
            </a:r>
            <a:r>
              <a:rPr lang="it-IT" i="1" dirty="0" err="1">
                <a:latin typeface="Calibri" panose="020F0502020204030204" pitchFamily="34" charset="0"/>
                <a:cs typeface="Calibri" panose="020F0502020204030204" pitchFamily="34" charset="0"/>
              </a:rPr>
              <a:t>past</a:t>
            </a:r>
            <a:r>
              <a:rPr lang="it-IT" i="1" dirty="0">
                <a:latin typeface="Calibri" panose="020F0502020204030204" pitchFamily="34" charset="0"/>
                <a:cs typeface="Calibri" panose="020F0502020204030204" pitchFamily="34" charset="0"/>
              </a:rPr>
              <a:t>. How </a:t>
            </a:r>
            <a:r>
              <a:rPr lang="it-IT" i="1" dirty="0" err="1">
                <a:latin typeface="Calibri" panose="020F0502020204030204" pitchFamily="34" charset="0"/>
                <a:cs typeface="Calibri" panose="020F0502020204030204" pitchFamily="34" charset="0"/>
              </a:rPr>
              <a:t>did</a:t>
            </a:r>
            <a:r>
              <a:rPr lang="it-IT" i="1" dirty="0">
                <a:latin typeface="Calibri" panose="020F0502020204030204" pitchFamily="34" charset="0"/>
                <a:cs typeface="Calibri" panose="020F0502020204030204" pitchFamily="34" charset="0"/>
              </a:rPr>
              <a:t> </a:t>
            </a:r>
            <a:r>
              <a:rPr lang="it-IT" i="1" dirty="0" err="1">
                <a:latin typeface="Calibri" panose="020F0502020204030204" pitchFamily="34" charset="0"/>
                <a:cs typeface="Calibri" panose="020F0502020204030204" pitchFamily="34" charset="0"/>
              </a:rPr>
              <a:t>it</a:t>
            </a:r>
            <a:r>
              <a:rPr lang="it-IT" i="1" dirty="0">
                <a:latin typeface="Calibri" panose="020F0502020204030204" pitchFamily="34" charset="0"/>
                <a:cs typeface="Calibri" panose="020F0502020204030204" pitchFamily="34" charset="0"/>
              </a:rPr>
              <a:t> help </a:t>
            </a:r>
            <a:r>
              <a:rPr lang="it-IT" i="1" dirty="0" err="1">
                <a:latin typeface="Calibri" panose="020F0502020204030204" pitchFamily="34" charset="0"/>
                <a:cs typeface="Calibri" panose="020F0502020204030204" pitchFamily="34" charset="0"/>
              </a:rPr>
              <a:t>you</a:t>
            </a:r>
            <a:r>
              <a:rPr lang="it-IT" i="1" dirty="0">
                <a:latin typeface="Calibri" panose="020F0502020204030204" pitchFamily="34" charset="0"/>
                <a:cs typeface="Calibri" panose="020F0502020204030204" pitchFamily="34" charset="0"/>
              </a:rPr>
              <a:t> </a:t>
            </a:r>
            <a:r>
              <a:rPr lang="it-IT" i="1" dirty="0" err="1">
                <a:latin typeface="Calibri" panose="020F0502020204030204" pitchFamily="34" charset="0"/>
                <a:cs typeface="Calibri" panose="020F0502020204030204" pitchFamily="34" charset="0"/>
              </a:rPr>
              <a:t>grow</a:t>
            </a:r>
            <a:r>
              <a:rPr lang="it-IT" i="1" dirty="0">
                <a:latin typeface="Calibri" panose="020F0502020204030204" pitchFamily="34" charset="0"/>
                <a:cs typeface="Calibri" panose="020F0502020204030204" pitchFamily="34" charset="0"/>
              </a:rPr>
              <a:t>, gain confidence, or open new </a:t>
            </a:r>
            <a:r>
              <a:rPr lang="it-IT" i="1" dirty="0" err="1">
                <a:latin typeface="Calibri" panose="020F0502020204030204" pitchFamily="34" charset="0"/>
                <a:cs typeface="Calibri" panose="020F0502020204030204" pitchFamily="34" charset="0"/>
              </a:rPr>
              <a:t>opportunities</a:t>
            </a:r>
            <a:r>
              <a:rPr lang="it-IT" i="1" dirty="0">
                <a:latin typeface="Calibri" panose="020F0502020204030204" pitchFamily="34" charset="0"/>
                <a:cs typeface="Calibri" panose="020F0502020204030204" pitchFamily="34" charset="0"/>
              </a:rPr>
              <a:t>?</a:t>
            </a:r>
            <a:endParaRPr i="1" dirty="0">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g377fcdc439e_1_133" descr="Uma imagem com Gráficos, círculo, Saturação de cores, laranja&#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345" name="Google Shape;345;g377fcdc439e_1_13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a:t>Training formats</a:t>
            </a:r>
            <a:endParaRPr/>
          </a:p>
        </p:txBody>
      </p:sp>
      <p:sp>
        <p:nvSpPr>
          <p:cNvPr id="346" name="Google Shape;346;g377fcdc439e_1_133"/>
          <p:cNvSpPr txBox="1"/>
          <p:nvPr/>
        </p:nvSpPr>
        <p:spPr>
          <a:xfrm>
            <a:off x="3659868" y="3127651"/>
            <a:ext cx="2138100" cy="1139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Blended </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learning</a:t>
            </a:r>
            <a:endParaRPr sz="1800" b="1" dirty="0">
              <a:solidFill>
                <a:schemeClr val="lt1"/>
              </a:solidFill>
              <a:latin typeface="Calibri" panose="020F0502020204030204" pitchFamily="34" charset="0"/>
              <a:cs typeface="Calibri" panose="020F0502020204030204" pitchFamily="34" charset="0"/>
            </a:endParaRPr>
          </a:p>
          <a:p>
            <a:pPr marL="0" lvl="0" indent="0" algn="ctr" rtl="0">
              <a:spcBef>
                <a:spcPts val="0"/>
              </a:spcBef>
              <a:spcAft>
                <a:spcPts val="0"/>
              </a:spcAft>
              <a:buClr>
                <a:schemeClr val="dk1"/>
              </a:buClr>
              <a:buSzPts val="1600"/>
              <a:buFont typeface="Arial"/>
              <a:buNone/>
            </a:pPr>
            <a:r>
              <a:rPr lang="it-IT" sz="1600" dirty="0">
                <a:solidFill>
                  <a:schemeClr val="lt1"/>
                </a:solidFill>
                <a:latin typeface="Calibri" panose="020F0502020204030204" pitchFamily="34" charset="0"/>
                <a:cs typeface="Calibri" panose="020F0502020204030204" pitchFamily="34" charset="0"/>
              </a:rPr>
              <a:t>Mix of face-to-face and online activities. </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
        <p:nvSpPr>
          <p:cNvPr id="347" name="Google Shape;347;g377fcdc439e_1_133"/>
          <p:cNvSpPr txBox="1"/>
          <p:nvPr/>
        </p:nvSpPr>
        <p:spPr>
          <a:xfrm>
            <a:off x="6394033" y="2957701"/>
            <a:ext cx="2138100" cy="1385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Online</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learning</a:t>
            </a:r>
            <a:endParaRPr sz="1800" b="1" dirty="0">
              <a:solidFill>
                <a:schemeClr val="lt1"/>
              </a:solidFill>
              <a:latin typeface="Calibri" panose="020F0502020204030204" pitchFamily="34" charset="0"/>
              <a:cs typeface="Calibri" panose="020F0502020204030204" pitchFamily="34" charset="0"/>
            </a:endParaRPr>
          </a:p>
          <a:p>
            <a:pPr marL="0" lvl="0" indent="0" algn="ctr" rtl="0">
              <a:spcBef>
                <a:spcPts val="0"/>
              </a:spcBef>
              <a:spcAft>
                <a:spcPts val="0"/>
              </a:spcAft>
              <a:buClr>
                <a:schemeClr val="dk1"/>
              </a:buClr>
              <a:buSzPts val="1600"/>
              <a:buFont typeface="Arial"/>
              <a:buNone/>
            </a:pPr>
            <a:r>
              <a:rPr lang="it-IT" sz="1600" dirty="0">
                <a:solidFill>
                  <a:schemeClr val="lt1"/>
                </a:solidFill>
                <a:latin typeface="Calibri" panose="020F0502020204030204" pitchFamily="34" charset="0"/>
                <a:cs typeface="Calibri" panose="020F0502020204030204" pitchFamily="34" charset="0"/>
              </a:rPr>
              <a:t>Fully digital, with live sessions or self-paced modules. </a:t>
            </a:r>
            <a:endParaRPr sz="1600" dirty="0">
              <a:solidFill>
                <a:schemeClr val="lt1"/>
              </a:solidFill>
              <a:latin typeface="Calibri" panose="020F0502020204030204" pitchFamily="34" charset="0"/>
              <a:cs typeface="Calibri" panose="020F0502020204030204" pitchFamily="34" charset="0"/>
            </a:endParaRPr>
          </a:p>
        </p:txBody>
      </p:sp>
      <p:sp>
        <p:nvSpPr>
          <p:cNvPr id="348" name="Google Shape;348;g377fcdc439e_1_133"/>
          <p:cNvSpPr txBox="1"/>
          <p:nvPr/>
        </p:nvSpPr>
        <p:spPr>
          <a:xfrm>
            <a:off x="9192096" y="3004501"/>
            <a:ext cx="2138100" cy="1385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On-the-job</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training</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600"/>
              <a:buFont typeface="Arial"/>
              <a:buNone/>
            </a:pPr>
            <a:r>
              <a:rPr lang="it-IT" sz="1600" dirty="0">
                <a:solidFill>
                  <a:schemeClr val="lt1"/>
                </a:solidFill>
                <a:latin typeface="Calibri" panose="020F0502020204030204" pitchFamily="34" charset="0"/>
                <a:cs typeface="Calibri" panose="020F0502020204030204" pitchFamily="34" charset="0"/>
              </a:rPr>
              <a:t>Learning directly through work tasks or mentorship.</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
        <p:nvSpPr>
          <p:cNvPr id="349" name="Google Shape;349;g377fcdc439e_1_133"/>
          <p:cNvSpPr txBox="1"/>
          <p:nvPr/>
        </p:nvSpPr>
        <p:spPr>
          <a:xfrm>
            <a:off x="797878" y="3051475"/>
            <a:ext cx="21381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In-person </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training</a:t>
            </a:r>
            <a:endParaRPr sz="1800" b="1" i="0" u="none" strike="noStrike" cap="none" dirty="0">
              <a:solidFill>
                <a:schemeClr val="lt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600"/>
              <a:buFont typeface="Arial"/>
              <a:buNone/>
            </a:pPr>
            <a:r>
              <a:rPr lang="it-IT" sz="1600" dirty="0">
                <a:solidFill>
                  <a:schemeClr val="lt1"/>
                </a:solidFill>
                <a:latin typeface="Calibri" panose="020F0502020204030204" pitchFamily="34" charset="0"/>
                <a:cs typeface="Calibri" panose="020F0502020204030204" pitchFamily="34" charset="0"/>
              </a:rPr>
              <a:t>Traditional classroom, workshops, peer-to-peer learning </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377fcdc439e_1_273"/>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it-IT" dirty="0" err="1">
                <a:latin typeface="Calibri" panose="020F0502020204030204" pitchFamily="34" charset="0"/>
                <a:cs typeface="Calibri" panose="020F0502020204030204" pitchFamily="34" charset="0"/>
              </a:rPr>
              <a:t>Employment</a:t>
            </a:r>
            <a:r>
              <a:rPr lang="it-IT" dirty="0">
                <a:latin typeface="Calibri" panose="020F0502020204030204" pitchFamily="34" charset="0"/>
                <a:cs typeface="Calibri" panose="020F0502020204030204" pitchFamily="34" charset="0"/>
              </a:rPr>
              <a:t> centres, </a:t>
            </a:r>
            <a:r>
              <a:rPr lang="it-IT" dirty="0" err="1">
                <a:latin typeface="Calibri" panose="020F0502020204030204" pitchFamily="34" charset="0"/>
                <a:cs typeface="Calibri" panose="020F0502020204030204" pitchFamily="34" charset="0"/>
              </a:rPr>
              <a:t>NGOs</a:t>
            </a:r>
            <a:r>
              <a:rPr lang="it-IT" dirty="0">
                <a:latin typeface="Calibri" panose="020F0502020204030204" pitchFamily="34" charset="0"/>
                <a:cs typeface="Calibri" panose="020F0502020204030204" pitchFamily="34" charset="0"/>
              </a:rPr>
              <a:t>, community services</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it-IT" b="1" dirty="0" err="1">
                <a:latin typeface="Calibri" panose="020F0502020204030204" pitchFamily="34" charset="0"/>
                <a:cs typeface="Calibri" panose="020F0502020204030204" pitchFamily="34" charset="0"/>
              </a:rPr>
              <a:t>Exercise</a:t>
            </a:r>
            <a:r>
              <a:rPr lang="it-IT" b="1" dirty="0">
                <a:latin typeface="Calibri" panose="020F0502020204030204" pitchFamily="34" charset="0"/>
                <a:cs typeface="Calibri" panose="020F0502020204030204" pitchFamily="34" charset="0"/>
              </a:rPr>
              <a:t>:</a:t>
            </a:r>
            <a:r>
              <a:rPr lang="it-IT" dirty="0">
                <a:latin typeface="Calibri" panose="020F0502020204030204" pitchFamily="34" charset="0"/>
                <a:cs typeface="Calibri" panose="020F0502020204030204" pitchFamily="34" charset="0"/>
              </a:rPr>
              <a:t> In small groups, </a:t>
            </a:r>
            <a:r>
              <a:rPr lang="it-IT" dirty="0" err="1">
                <a:latin typeface="Calibri" panose="020F0502020204030204" pitchFamily="34" charset="0"/>
                <a:cs typeface="Calibri" panose="020F0502020204030204" pitchFamily="34" charset="0"/>
              </a:rPr>
              <a:t>identify</a:t>
            </a:r>
            <a:r>
              <a:rPr lang="it-IT" dirty="0">
                <a:latin typeface="Calibri" panose="020F0502020204030204" pitchFamily="34" charset="0"/>
                <a:cs typeface="Calibri" panose="020F0502020204030204" pitchFamily="34" charset="0"/>
              </a:rPr>
              <a:t> 5 </a:t>
            </a:r>
            <a:r>
              <a:rPr lang="it-IT" dirty="0" err="1">
                <a:latin typeface="Calibri" panose="020F0502020204030204" pitchFamily="34" charset="0"/>
                <a:cs typeface="Calibri" panose="020F0502020204030204" pitchFamily="34" charset="0"/>
              </a:rPr>
              <a:t>local</a:t>
            </a:r>
            <a:r>
              <a:rPr lang="it-IT" dirty="0">
                <a:latin typeface="Calibri" panose="020F0502020204030204" pitchFamily="34" charset="0"/>
                <a:cs typeface="Calibri" panose="020F0502020204030204" pitchFamily="34" charset="0"/>
              </a:rPr>
              <a:t> training providers. </a:t>
            </a:r>
            <a:endParaRPr dirty="0">
              <a:latin typeface="Calibri" panose="020F0502020204030204" pitchFamily="34" charset="0"/>
              <a:cs typeface="Calibri" panose="020F0502020204030204" pitchFamily="34" charset="0"/>
            </a:endParaRPr>
          </a:p>
        </p:txBody>
      </p:sp>
      <p:sp>
        <p:nvSpPr>
          <p:cNvPr id="355" name="Google Shape;355;g377fcdc439e_1_273"/>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None/>
            </a:pPr>
            <a:r>
              <a:rPr lang="it-IT" dirty="0">
                <a:latin typeface="Calibri" panose="020F0502020204030204" pitchFamily="34" charset="0"/>
                <a:cs typeface="Calibri" panose="020F0502020204030204" pitchFamily="34" charset="0"/>
              </a:rPr>
              <a:t>Local level</a:t>
            </a:r>
            <a:endParaRPr dirty="0">
              <a:latin typeface="Calibri" panose="020F0502020204030204" pitchFamily="34" charset="0"/>
              <a:cs typeface="Calibri" panose="020F0502020204030204" pitchFamily="34" charset="0"/>
            </a:endParaRPr>
          </a:p>
        </p:txBody>
      </p:sp>
      <p:sp>
        <p:nvSpPr>
          <p:cNvPr id="356" name="Google Shape;356;g377fcdc439e_1_273"/>
          <p:cNvSpPr txBox="1">
            <a:spLocks noGrp="1"/>
          </p:cNvSpPr>
          <p:nvPr>
            <p:ph type="body" idx="4"/>
          </p:nvPr>
        </p:nvSpPr>
        <p:spPr>
          <a:xfrm>
            <a:off x="362082" y="253012"/>
            <a:ext cx="93777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Where to search?</a:t>
            </a:r>
            <a:endParaRPr dirty="0">
              <a:latin typeface="Calibri" panose="020F0502020204030204" pitchFamily="34" charset="0"/>
              <a:cs typeface="Calibri" panose="020F0502020204030204" pitchFamily="34" charset="0"/>
            </a:endParaRPr>
          </a:p>
        </p:txBody>
      </p:sp>
      <p:sp>
        <p:nvSpPr>
          <p:cNvPr id="357" name="Google Shape;357;g377fcdc439e_1_273"/>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it-IT" dirty="0">
                <a:latin typeface="Calibri" panose="020F0502020204030204" pitchFamily="34" charset="0"/>
                <a:cs typeface="Calibri" panose="020F0502020204030204" pitchFamily="34" charset="0"/>
              </a:rPr>
              <a:t>Trade </a:t>
            </a:r>
            <a:r>
              <a:rPr lang="it-IT" dirty="0" err="1">
                <a:latin typeface="Calibri" panose="020F0502020204030204" pitchFamily="34" charset="0"/>
                <a:cs typeface="Calibri" panose="020F0502020204030204" pitchFamily="34" charset="0"/>
              </a:rPr>
              <a:t>unions</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employers</a:t>
            </a:r>
            <a:r>
              <a:rPr lang="it-IT" dirty="0">
                <a:latin typeface="Calibri" panose="020F0502020204030204" pitchFamily="34" charset="0"/>
                <a:cs typeface="Calibri" panose="020F0502020204030204" pitchFamily="34" charset="0"/>
              </a:rPr>
              <a:t> and trade </a:t>
            </a:r>
            <a:r>
              <a:rPr lang="it-IT" dirty="0" err="1">
                <a:latin typeface="Calibri" panose="020F0502020204030204" pitchFamily="34" charset="0"/>
                <a:cs typeface="Calibri" panose="020F0502020204030204" pitchFamily="34" charset="0"/>
              </a:rPr>
              <a:t>associations</a:t>
            </a:r>
            <a:endParaRPr dirty="0" err="1">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it-IT" b="1" dirty="0" err="1">
                <a:latin typeface="Calibri" panose="020F0502020204030204" pitchFamily="34" charset="0"/>
                <a:cs typeface="Calibri" panose="020F0502020204030204" pitchFamily="34" charset="0"/>
              </a:rPr>
              <a:t>Exercise</a:t>
            </a:r>
            <a:r>
              <a:rPr lang="it-IT" b="1" dirty="0">
                <a:latin typeface="Calibri" panose="020F0502020204030204" pitchFamily="34" charset="0"/>
                <a:cs typeface="Calibri" panose="020F0502020204030204" pitchFamily="34" charset="0"/>
              </a:rPr>
              <a: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Have</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you</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ever</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heard</a:t>
            </a:r>
            <a:r>
              <a:rPr lang="it-IT" dirty="0">
                <a:latin typeface="Calibri" panose="020F0502020204030204" pitchFamily="34" charset="0"/>
                <a:cs typeface="Calibri" panose="020F0502020204030204" pitchFamily="34" charset="0"/>
              </a:rPr>
              <a:t> of training </a:t>
            </a:r>
            <a:r>
              <a:rPr lang="it-IT" dirty="0" err="1">
                <a:latin typeface="Calibri" panose="020F0502020204030204" pitchFamily="34" charset="0"/>
                <a:cs typeface="Calibri" panose="020F0502020204030204" pitchFamily="34" charset="0"/>
              </a:rPr>
              <a:t>organised</a:t>
            </a:r>
            <a:r>
              <a:rPr lang="it-IT" dirty="0">
                <a:latin typeface="Calibri" panose="020F0502020204030204" pitchFamily="34" charset="0"/>
                <a:cs typeface="Calibri" panose="020F0502020204030204" pitchFamily="34" charset="0"/>
              </a:rPr>
              <a:t> by </a:t>
            </a:r>
            <a:r>
              <a:rPr lang="it-IT" dirty="0" err="1">
                <a:latin typeface="Calibri" panose="020F0502020204030204" pitchFamily="34" charset="0"/>
                <a:cs typeface="Calibri" panose="020F0502020204030204" pitchFamily="34" charset="0"/>
              </a:rPr>
              <a:t>professional</a:t>
            </a:r>
            <a:r>
              <a:rPr lang="it-IT" dirty="0">
                <a:latin typeface="Calibri" panose="020F0502020204030204" pitchFamily="34" charset="0"/>
                <a:cs typeface="Calibri" panose="020F0502020204030204" pitchFamily="34" charset="0"/>
              </a:rPr>
              <a:t> network?</a:t>
            </a:r>
            <a:endParaRPr dirty="0">
              <a:latin typeface="Calibri" panose="020F0502020204030204" pitchFamily="34" charset="0"/>
              <a:cs typeface="Calibri" panose="020F0502020204030204" pitchFamily="34" charset="0"/>
            </a:endParaRPr>
          </a:p>
        </p:txBody>
      </p:sp>
      <p:sp>
        <p:nvSpPr>
          <p:cNvPr id="358" name="Google Shape;358;g377fcdc439e_1_273"/>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it-IT" dirty="0">
                <a:latin typeface="Calibri" panose="020F0502020204030204" pitchFamily="34" charset="0"/>
                <a:cs typeface="Calibri" panose="020F0502020204030204" pitchFamily="34" charset="0"/>
              </a:rPr>
              <a:t>Professional networks</a:t>
            </a:r>
            <a:endParaRPr dirty="0">
              <a:latin typeface="Calibri" panose="020F0502020204030204" pitchFamily="34" charset="0"/>
              <a:cs typeface="Calibri" panose="020F0502020204030204" pitchFamily="34" charset="0"/>
            </a:endParaRPr>
          </a:p>
        </p:txBody>
      </p:sp>
      <p:sp>
        <p:nvSpPr>
          <p:cNvPr id="359" name="Google Shape;359;g377fcdc439e_1_273"/>
          <p:cNvSpPr txBox="1">
            <a:spLocks noGrp="1"/>
          </p:cNvSpPr>
          <p:nvPr>
            <p:ph type="body" idx="7"/>
          </p:nvPr>
        </p:nvSpPr>
        <p:spPr>
          <a:xfrm>
            <a:off x="727851" y="5384875"/>
            <a:ext cx="69174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it-IT" dirty="0">
                <a:latin typeface="Calibri" panose="020F0502020204030204" pitchFamily="34" charset="0"/>
                <a:cs typeface="Calibri" panose="020F0502020204030204" pitchFamily="34" charset="0"/>
              </a:rPr>
              <a:t>Government-led and EU-</a:t>
            </a:r>
            <a:r>
              <a:rPr lang="it-IT" dirty="0" err="1">
                <a:latin typeface="Calibri" panose="020F0502020204030204" pitchFamily="34" charset="0"/>
                <a:cs typeface="Calibri" panose="020F0502020204030204" pitchFamily="34" charset="0"/>
              </a:rPr>
              <a:t>supported</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initiatives</a:t>
            </a:r>
            <a:r>
              <a:rPr lang="it-IT" dirty="0">
                <a:latin typeface="Calibri" panose="020F0502020204030204" pitchFamily="34" charset="0"/>
                <a:cs typeface="Calibri" panose="020F0502020204030204" pitchFamily="34" charset="0"/>
              </a:rPr>
              <a:t> and projects</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it-IT" b="1" dirty="0" err="1">
                <a:latin typeface="Calibri" panose="020F0502020204030204" pitchFamily="34" charset="0"/>
                <a:cs typeface="Calibri" panose="020F0502020204030204" pitchFamily="34" charset="0"/>
              </a:rPr>
              <a:t>Exercise</a:t>
            </a:r>
            <a:r>
              <a:rPr lang="it-IT" b="1" dirty="0">
                <a:latin typeface="Calibri" panose="020F0502020204030204" pitchFamily="34" charset="0"/>
                <a:cs typeface="Calibri" panose="020F0502020204030204" pitchFamily="34" charset="0"/>
              </a:rPr>
              <a:t>:</a:t>
            </a:r>
            <a:r>
              <a:rPr lang="it-IT" dirty="0">
                <a:latin typeface="Calibri" panose="020F0502020204030204" pitchFamily="34" charset="0"/>
                <a:cs typeface="Calibri" panose="020F0502020204030204" pitchFamily="34" charset="0"/>
              </a:rPr>
              <a:t> In small groups, </a:t>
            </a:r>
            <a:r>
              <a:rPr lang="it-IT" dirty="0" err="1">
                <a:latin typeface="Calibri" panose="020F0502020204030204" pitchFamily="34" charset="0"/>
                <a:cs typeface="Calibri" panose="020F0502020204030204" pitchFamily="34" charset="0"/>
              </a:rPr>
              <a:t>identify</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at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least</a:t>
            </a:r>
            <a:r>
              <a:rPr lang="it-IT" dirty="0">
                <a:latin typeface="Calibri" panose="020F0502020204030204" pitchFamily="34" charset="0"/>
                <a:cs typeface="Calibri" panose="020F0502020204030204" pitchFamily="34" charset="0"/>
              </a:rPr>
              <a:t> </a:t>
            </a:r>
            <a:r>
              <a:rPr lang="it-IT" dirty="0" err="1">
                <a:latin typeface="Calibri" panose="020F0502020204030204" pitchFamily="34" charset="0"/>
                <a:cs typeface="Calibri" panose="020F0502020204030204" pitchFamily="34" charset="0"/>
              </a:rPr>
              <a:t>such</a:t>
            </a:r>
            <a:r>
              <a:rPr lang="it-IT" dirty="0">
                <a:latin typeface="Calibri" panose="020F0502020204030204" pitchFamily="34" charset="0"/>
                <a:cs typeface="Calibri" panose="020F0502020204030204" pitchFamily="34" charset="0"/>
              </a:rPr>
              <a:t> a 3 training </a:t>
            </a:r>
            <a:r>
              <a:rPr lang="it-IT" dirty="0" err="1">
                <a:latin typeface="Calibri" panose="020F0502020204030204" pitchFamily="34" charset="0"/>
                <a:cs typeface="Calibri" panose="020F0502020204030204" pitchFamily="34" charset="0"/>
              </a:rPr>
              <a:t>programs</a:t>
            </a:r>
            <a:r>
              <a:rPr lang="it-IT" dirty="0">
                <a:latin typeface="Calibri" panose="020F0502020204030204" pitchFamily="34" charset="0"/>
                <a:cs typeface="Calibri" panose="020F0502020204030204" pitchFamily="34" charset="0"/>
              </a:rPr>
              <a:t>.</a:t>
            </a:r>
            <a:endParaRPr dirty="0">
              <a:latin typeface="Calibri" panose="020F0502020204030204" pitchFamily="34" charset="0"/>
              <a:cs typeface="Calibri" panose="020F0502020204030204" pitchFamily="34" charset="0"/>
            </a:endParaRPr>
          </a:p>
        </p:txBody>
      </p:sp>
      <p:sp>
        <p:nvSpPr>
          <p:cNvPr id="360" name="Google Shape;360;g377fcdc439e_1_273"/>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it-IT" dirty="0">
                <a:latin typeface="Calibri" panose="020F0502020204030204" pitchFamily="34" charset="0"/>
                <a:cs typeface="Calibri" panose="020F0502020204030204" pitchFamily="34" charset="0"/>
              </a:rPr>
              <a:t>(Supra)national level</a:t>
            </a:r>
            <a:endParaRPr dirty="0">
              <a:latin typeface="Calibri" panose="020F0502020204030204" pitchFamily="34" charset="0"/>
              <a:cs typeface="Calibri" panose="020F0502020204030204" pitchFamily="34" charset="0"/>
            </a:endParaRPr>
          </a:p>
        </p:txBody>
      </p:sp>
      <p:pic>
        <p:nvPicPr>
          <p:cNvPr id="361" name="Google Shape;361;g377fcdc439e_1_273"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9" r="25139"/>
          <a:stretch/>
        </p:blipFill>
        <p:spPr>
          <a:xfrm>
            <a:off x="8021782" y="1260764"/>
            <a:ext cx="4170219" cy="54419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377fcdc439e_1_800"/>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it-IT" dirty="0">
                <a:solidFill>
                  <a:srgbClr val="E64424"/>
                </a:solidFill>
                <a:latin typeface="Calibri" panose="020F0502020204030204" pitchFamily="34" charset="0"/>
                <a:cs typeface="Calibri" panose="020F0502020204030204" pitchFamily="34" charset="0"/>
              </a:rPr>
              <a:t>Do not forget about o</a:t>
            </a:r>
            <a:r>
              <a:rPr lang="it-IT" i="1" dirty="0">
                <a:solidFill>
                  <a:srgbClr val="E64424"/>
                </a:solidFill>
                <a:latin typeface="Calibri" panose="020F0502020204030204" pitchFamily="34" charset="0"/>
                <a:cs typeface="Calibri" panose="020F0502020204030204" pitchFamily="34" charset="0"/>
              </a:rPr>
              <a:t>nline digital platforms </a:t>
            </a:r>
            <a:endParaRPr lang="en-US" i="1" dirty="0">
              <a:solidFill>
                <a:srgbClr val="E64424"/>
              </a:solidFill>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95426"/>
              </a:buClr>
              <a:buSzPts val="3200"/>
              <a:buNone/>
            </a:pPr>
            <a:endParaRPr dirty="0"/>
          </a:p>
        </p:txBody>
      </p:sp>
      <p:sp>
        <p:nvSpPr>
          <p:cNvPr id="367" name="Google Shape;367;g377fcdc439e_1_800"/>
          <p:cNvSpPr txBox="1">
            <a:spLocks noGrp="1"/>
          </p:cNvSpPr>
          <p:nvPr>
            <p:ph type="body" idx="2"/>
          </p:nvPr>
        </p:nvSpPr>
        <p:spPr>
          <a:xfrm>
            <a:off x="362075" y="1728352"/>
            <a:ext cx="6861600" cy="4459200"/>
          </a:xfrm>
          <a:prstGeom prst="rect">
            <a:avLst/>
          </a:prstGeom>
          <a:noFill/>
          <a:ln>
            <a:noFill/>
          </a:ln>
        </p:spPr>
        <p:txBody>
          <a:bodyPr spcFirstLastPara="1" wrap="square" lIns="91425" tIns="45700" rIns="91425" bIns="45700" anchor="t" anchorCtr="0">
            <a:noAutofit/>
          </a:bodyPr>
          <a:lstStyle/>
          <a:p>
            <a:pPr marL="457200" lvl="0" indent="-355600" algn="l" rtl="0">
              <a:spcBef>
                <a:spcPts val="0"/>
              </a:spcBef>
              <a:spcAft>
                <a:spcPts val="0"/>
              </a:spcAft>
              <a:buSzPts val="2000"/>
              <a:buChar char="●"/>
            </a:pPr>
            <a:r>
              <a:rPr lang="it-IT" dirty="0">
                <a:latin typeface="Calibri"/>
              </a:rPr>
              <a:t>Online digital platforms also provide access to courses, tutorials, and training programmes. </a:t>
            </a:r>
            <a:endParaRPr lang="en-US" dirty="0">
              <a:latin typeface="Calibri"/>
            </a:endParaRPr>
          </a:p>
          <a:p>
            <a:pPr marL="457200" lvl="0" indent="0" algn="l" rtl="0">
              <a:spcBef>
                <a:spcPts val="0"/>
              </a:spcBef>
              <a:spcAft>
                <a:spcPts val="0"/>
              </a:spcAft>
              <a:buNone/>
            </a:pPr>
            <a:endParaRPr dirty="0">
              <a:latin typeface="Calibri"/>
            </a:endParaRPr>
          </a:p>
          <a:p>
            <a:pPr marL="457200" lvl="0" indent="-355600" algn="l" rtl="0">
              <a:spcBef>
                <a:spcPts val="0"/>
              </a:spcBef>
              <a:spcAft>
                <a:spcPts val="0"/>
              </a:spcAft>
              <a:buSzPts val="2000"/>
              <a:buChar char="●"/>
            </a:pPr>
            <a:r>
              <a:rPr lang="it-IT" dirty="0">
                <a:latin typeface="Calibri"/>
              </a:rPr>
              <a:t>Available in many forms: open platforms, university portals, professional networking sites such as LinkedIn.</a:t>
            </a:r>
            <a:endParaRPr dirty="0">
              <a:latin typeface="Calibri"/>
            </a:endParaRPr>
          </a:p>
          <a:p>
            <a:pPr marL="457200" lvl="0" indent="0" algn="l" rtl="0">
              <a:spcBef>
                <a:spcPts val="0"/>
              </a:spcBef>
              <a:spcAft>
                <a:spcPts val="0"/>
              </a:spcAft>
              <a:buNone/>
            </a:pPr>
            <a:endParaRPr dirty="0">
              <a:latin typeface="Calibri"/>
            </a:endParaRPr>
          </a:p>
          <a:p>
            <a:pPr marL="457200" lvl="0" indent="-355600" algn="l" rtl="0">
              <a:spcBef>
                <a:spcPts val="0"/>
              </a:spcBef>
              <a:spcAft>
                <a:spcPts val="0"/>
              </a:spcAft>
              <a:buSzPts val="2000"/>
              <a:buChar char="●"/>
            </a:pPr>
            <a:r>
              <a:rPr lang="it-IT" dirty="0">
                <a:latin typeface="Calibri"/>
              </a:rPr>
              <a:t>With time, these platforms have led to the development of terms such as e-learning or online learning, and MOOC (massive open online courses)</a:t>
            </a:r>
            <a:endParaRPr dirty="0">
              <a:latin typeface="Calibri"/>
            </a:endParaRPr>
          </a:p>
          <a:p>
            <a:pPr marL="457200" lvl="0" indent="0" algn="l" rtl="0">
              <a:spcBef>
                <a:spcPts val="0"/>
              </a:spcBef>
              <a:spcAft>
                <a:spcPts val="0"/>
              </a:spcAft>
              <a:buNone/>
            </a:pPr>
            <a:endParaRPr dirty="0">
              <a:latin typeface="Calibri"/>
            </a:endParaRPr>
          </a:p>
          <a:p>
            <a:pPr marL="457200" lvl="0" indent="-355600" algn="l" rtl="0">
              <a:spcBef>
                <a:spcPts val="0"/>
              </a:spcBef>
              <a:spcAft>
                <a:spcPts val="0"/>
              </a:spcAft>
              <a:buSzPts val="2000"/>
              <a:buChar char="●"/>
            </a:pPr>
            <a:r>
              <a:rPr lang="it-IT" dirty="0">
                <a:latin typeface="Calibri"/>
              </a:rPr>
              <a:t>This type of learning provides flexibility, allowing you to </a:t>
            </a:r>
            <a:r>
              <a:rPr lang="it-IT" b="1" dirty="0">
                <a:latin typeface="Calibri"/>
              </a:rPr>
              <a:t>learn anytime and anywhere</a:t>
            </a:r>
            <a:r>
              <a:rPr lang="it-IT" dirty="0">
                <a:latin typeface="Calibri"/>
              </a:rPr>
              <a:t>. It is often affordable or even free, with some courses offering certificates. This self-paced approach is especially useful for balancing learning with family and work commitments.</a:t>
            </a:r>
            <a:endParaRPr dirty="0">
              <a:latin typeface="Calibri"/>
            </a:endParaRPr>
          </a:p>
        </p:txBody>
      </p:sp>
      <p:pic>
        <p:nvPicPr>
          <p:cNvPr id="368" name="Google Shape;368;g377fcdc439e_1_800" title="HERA Labs (1).png"/>
          <p:cNvPicPr preferRelativeResize="0">
            <a:picLocks noGrp="1"/>
          </p:cNvPicPr>
          <p:nvPr>
            <p:ph type="pic" idx="3"/>
          </p:nvPr>
        </p:nvPicPr>
        <p:blipFill rotWithShape="1">
          <a:blip r:embed="rId3">
            <a:alphaModFix/>
          </a:blip>
          <a:srcRect l="65357" t="980" b="-980"/>
          <a:stretch/>
        </p:blipFill>
        <p:spPr>
          <a:xfrm>
            <a:off x="7856777" y="296838"/>
            <a:ext cx="3858000" cy="6264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377fcdc439e_1_405"/>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Examples of online digital platforms</a:t>
            </a:r>
            <a:endParaRPr dirty="0">
              <a:latin typeface="Calibri" panose="020F0502020204030204" pitchFamily="34" charset="0"/>
              <a:cs typeface="Calibri" panose="020F0502020204030204" pitchFamily="34" charset="0"/>
            </a:endParaRPr>
          </a:p>
        </p:txBody>
      </p:sp>
      <p:sp>
        <p:nvSpPr>
          <p:cNvPr id="374" name="Google Shape;374;g377fcdc439e_1_405"/>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it-IT" b="1" dirty="0">
                <a:latin typeface="Calibri" panose="020F0502020204030204" pitchFamily="34" charset="0"/>
                <a:cs typeface="Calibri" panose="020F0502020204030204" pitchFamily="34" charset="0"/>
              </a:rPr>
              <a:t>Global</a:t>
            </a: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it-IT" i="1" dirty="0" err="1">
                <a:latin typeface="Calibri" panose="020F0502020204030204" pitchFamily="34" charset="0"/>
                <a:cs typeface="Calibri" panose="020F0502020204030204" pitchFamily="34" charset="0"/>
              </a:rPr>
              <a:t>Coursera</a:t>
            </a:r>
            <a:endParaRPr i="1" dirty="0" err="1">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https://www.coursera.org/</a:t>
            </a: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indent="0">
              <a:spcBef>
                <a:spcPts val="0"/>
              </a:spcBef>
            </a:pPr>
            <a:r>
              <a:rPr lang="it-IT" i="1" dirty="0" err="1">
                <a:latin typeface="Calibri" panose="020F0502020204030204" pitchFamily="34" charset="0"/>
                <a:cs typeface="Calibri" panose="020F0502020204030204" pitchFamily="34" charset="0"/>
              </a:rPr>
              <a:t>EdX</a:t>
            </a: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https://www.edx.org/</a:t>
            </a:r>
          </a:p>
        </p:txBody>
      </p:sp>
      <p:sp>
        <p:nvSpPr>
          <p:cNvPr id="375" name="Google Shape;375;g377fcdc439e_1_405"/>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it-IT" b="1" dirty="0" err="1">
                <a:latin typeface="Calibri" panose="020F0502020204030204" pitchFamily="34" charset="0"/>
                <a:cs typeface="Calibri" panose="020F0502020204030204" pitchFamily="34" charset="0"/>
              </a:rPr>
              <a:t>European</a:t>
            </a:r>
            <a:endParaRPr b="1" dirty="0" err="1">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it-IT" i="1" dirty="0">
                <a:latin typeface="Calibri" panose="020F0502020204030204" pitchFamily="34" charset="0"/>
                <a:cs typeface="Calibri" panose="020F0502020204030204" pitchFamily="34" charset="0"/>
              </a:rPr>
              <a:t>EU Academy</a:t>
            </a:r>
            <a:endParaRPr i="1" dirty="0">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https://academy.europa.eu/</a:t>
            </a: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it-IT" i="1" dirty="0">
                <a:latin typeface="Calibri" panose="020F0502020204030204" pitchFamily="34" charset="0"/>
                <a:cs typeface="Calibri" panose="020F0502020204030204" pitchFamily="34" charset="0"/>
              </a:rPr>
              <a:t>EPALE</a:t>
            </a:r>
          </a:p>
          <a:p>
            <a:pPr marL="0" indent="0">
              <a:spcBef>
                <a:spcPts val="0"/>
              </a:spcBef>
            </a:pPr>
            <a:r>
              <a:rPr lang="it-IT" dirty="0">
                <a:latin typeface="Calibri" panose="020F0502020204030204" pitchFamily="34" charset="0"/>
                <a:cs typeface="Calibri" panose="020F0502020204030204" pitchFamily="34" charset="0"/>
              </a:rPr>
              <a:t>https://epale.ec.europa.eu/en</a:t>
            </a:r>
          </a:p>
        </p:txBody>
      </p:sp>
      <p:pic>
        <p:nvPicPr>
          <p:cNvPr id="376" name="Google Shape;376;g377fcdc439e_1_405" title="frame.png"/>
          <p:cNvPicPr preferRelativeResize="0"/>
          <p:nvPr/>
        </p:nvPicPr>
        <p:blipFill rotWithShape="1">
          <a:blip r:embed="rId3">
            <a:alphaModFix/>
          </a:blip>
          <a:srcRect l="9942" t="10088"/>
          <a:stretch/>
        </p:blipFill>
        <p:spPr>
          <a:xfrm>
            <a:off x="3523175" y="1648474"/>
            <a:ext cx="1520700" cy="1518175"/>
          </a:xfrm>
          <a:prstGeom prst="rect">
            <a:avLst/>
          </a:prstGeom>
          <a:noFill/>
          <a:ln>
            <a:noFill/>
          </a:ln>
        </p:spPr>
      </p:pic>
      <p:pic>
        <p:nvPicPr>
          <p:cNvPr id="377" name="Google Shape;377;g377fcdc439e_1_405" title="frame (1).png"/>
          <p:cNvPicPr preferRelativeResize="0"/>
          <p:nvPr/>
        </p:nvPicPr>
        <p:blipFill rotWithShape="1">
          <a:blip r:embed="rId4">
            <a:alphaModFix/>
          </a:blip>
          <a:srcRect l="9173" t="8029"/>
          <a:stretch/>
        </p:blipFill>
        <p:spPr>
          <a:xfrm>
            <a:off x="3523175" y="3729007"/>
            <a:ext cx="1520700" cy="1539919"/>
          </a:xfrm>
          <a:prstGeom prst="rect">
            <a:avLst/>
          </a:prstGeom>
          <a:noFill/>
          <a:ln>
            <a:noFill/>
          </a:ln>
        </p:spPr>
      </p:pic>
      <p:pic>
        <p:nvPicPr>
          <p:cNvPr id="378" name="Google Shape;378;g377fcdc439e_1_405" title="frame (2).png"/>
          <p:cNvPicPr preferRelativeResize="0"/>
          <p:nvPr/>
        </p:nvPicPr>
        <p:blipFill rotWithShape="1">
          <a:blip r:embed="rId5">
            <a:alphaModFix/>
          </a:blip>
          <a:srcRect l="10176" t="10176"/>
          <a:stretch/>
        </p:blipFill>
        <p:spPr>
          <a:xfrm>
            <a:off x="9345338" y="1556200"/>
            <a:ext cx="1702700" cy="1702700"/>
          </a:xfrm>
          <a:prstGeom prst="rect">
            <a:avLst/>
          </a:prstGeom>
          <a:noFill/>
          <a:ln>
            <a:noFill/>
          </a:ln>
        </p:spPr>
      </p:pic>
      <p:pic>
        <p:nvPicPr>
          <p:cNvPr id="379" name="Google Shape;379;g377fcdc439e_1_405" title="frame (3).png"/>
          <p:cNvPicPr preferRelativeResize="0"/>
          <p:nvPr/>
        </p:nvPicPr>
        <p:blipFill rotWithShape="1">
          <a:blip r:embed="rId6">
            <a:alphaModFix/>
          </a:blip>
          <a:srcRect l="9641" t="10929"/>
          <a:stretch/>
        </p:blipFill>
        <p:spPr>
          <a:xfrm>
            <a:off x="9738244" y="4013750"/>
            <a:ext cx="1702700" cy="1678431"/>
          </a:xfrm>
          <a:prstGeom prst="rect">
            <a:avLst/>
          </a:prstGeom>
          <a:noFill/>
          <a:ln>
            <a:noFill/>
          </a:ln>
        </p:spPr>
      </p:pic>
      <p:pic>
        <p:nvPicPr>
          <p:cNvPr id="2" name="Picture 1">
            <a:extLst>
              <a:ext uri="{FF2B5EF4-FFF2-40B4-BE49-F238E27FC236}">
                <a16:creationId xmlns:a16="http://schemas.microsoft.com/office/drawing/2014/main" id="{1DA81D1D-7317-E512-FCDC-FF79A65CF113}"/>
              </a:ext>
            </a:extLst>
          </p:cNvPr>
          <p:cNvPicPr>
            <a:picLocks noChangeAspect="1"/>
          </p:cNvPicPr>
          <p:nvPr/>
        </p:nvPicPr>
        <p:blipFill>
          <a:blip r:embed="rId7"/>
          <a:stretch>
            <a:fillRect/>
          </a:stretch>
        </p:blipFill>
        <p:spPr>
          <a:xfrm>
            <a:off x="464344" y="2405062"/>
            <a:ext cx="892970" cy="892970"/>
          </a:xfrm>
          <a:prstGeom prst="rect">
            <a:avLst/>
          </a:prstGeom>
        </p:spPr>
      </p:pic>
      <p:pic>
        <p:nvPicPr>
          <p:cNvPr id="3" name="Picture 2">
            <a:extLst>
              <a:ext uri="{FF2B5EF4-FFF2-40B4-BE49-F238E27FC236}">
                <a16:creationId xmlns:a16="http://schemas.microsoft.com/office/drawing/2014/main" id="{9D60295C-6FF7-ABBE-F481-EC22E9CA4503}"/>
              </a:ext>
            </a:extLst>
          </p:cNvPr>
          <p:cNvPicPr>
            <a:picLocks noChangeAspect="1"/>
          </p:cNvPicPr>
          <p:nvPr/>
        </p:nvPicPr>
        <p:blipFill>
          <a:blip r:embed="rId8"/>
          <a:stretch>
            <a:fillRect/>
          </a:stretch>
        </p:blipFill>
        <p:spPr>
          <a:xfrm>
            <a:off x="357188" y="4533900"/>
            <a:ext cx="1381126" cy="742951"/>
          </a:xfrm>
          <a:prstGeom prst="rect">
            <a:avLst/>
          </a:prstGeom>
        </p:spPr>
      </p:pic>
      <p:pic>
        <p:nvPicPr>
          <p:cNvPr id="5" name="Picture 4" descr="A yellow sign with black letters&#10;&#10;AI-generated content may be incorrect.">
            <a:extLst>
              <a:ext uri="{FF2B5EF4-FFF2-40B4-BE49-F238E27FC236}">
                <a16:creationId xmlns:a16="http://schemas.microsoft.com/office/drawing/2014/main" id="{77D4499A-CFAB-8F95-1A3C-5ACFCCFDC1AD}"/>
              </a:ext>
            </a:extLst>
          </p:cNvPr>
          <p:cNvPicPr>
            <a:picLocks noChangeAspect="1"/>
          </p:cNvPicPr>
          <p:nvPr/>
        </p:nvPicPr>
        <p:blipFill>
          <a:blip r:embed="rId9"/>
          <a:stretch>
            <a:fillRect/>
          </a:stretch>
        </p:blipFill>
        <p:spPr>
          <a:xfrm>
            <a:off x="6091237" y="2405063"/>
            <a:ext cx="2366964" cy="654844"/>
          </a:xfrm>
          <a:prstGeom prst="rect">
            <a:avLst/>
          </a:prstGeom>
        </p:spPr>
      </p:pic>
      <p:pic>
        <p:nvPicPr>
          <p:cNvPr id="6" name="Picture 5">
            <a:extLst>
              <a:ext uri="{FF2B5EF4-FFF2-40B4-BE49-F238E27FC236}">
                <a16:creationId xmlns:a16="http://schemas.microsoft.com/office/drawing/2014/main" id="{242EDB53-1BF6-38C5-264D-364B2B3F7DF9}"/>
              </a:ext>
            </a:extLst>
          </p:cNvPr>
          <p:cNvPicPr>
            <a:picLocks noChangeAspect="1"/>
          </p:cNvPicPr>
          <p:nvPr/>
        </p:nvPicPr>
        <p:blipFill>
          <a:blip r:embed="rId10"/>
          <a:stretch>
            <a:fillRect/>
          </a:stretch>
        </p:blipFill>
        <p:spPr>
          <a:xfrm>
            <a:off x="6098381" y="4505324"/>
            <a:ext cx="1876426" cy="1181100"/>
          </a:xfrm>
          <a:prstGeom prst="rect">
            <a:avLst/>
          </a:prstGeom>
        </p:spPr>
      </p:pic>
      <p:sp>
        <p:nvSpPr>
          <p:cNvPr id="7" name="Marcador de texto 6">
            <a:extLst>
              <a:ext uri="{FF2B5EF4-FFF2-40B4-BE49-F238E27FC236}">
                <a16:creationId xmlns:a16="http://schemas.microsoft.com/office/drawing/2014/main" id="{7B2437CF-D145-87A8-4F89-DEDF2EC4A28A}"/>
              </a:ext>
            </a:extLst>
          </p:cNvPr>
          <p:cNvSpPr>
            <a:spLocks noGrp="1"/>
          </p:cNvSpPr>
          <p:nvPr>
            <p:ph type="body" idx="2"/>
          </p:nvPr>
        </p:nvSpPr>
        <p:spPr/>
        <p:txBody>
          <a:bodyPr/>
          <a:lstStyle/>
          <a:p>
            <a:endParaRPr lang="es-E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 name="Text Placeholder 2">
            <a:extLst>
              <a:ext uri="{FF2B5EF4-FFF2-40B4-BE49-F238E27FC236}">
                <a16:creationId xmlns:a16="http://schemas.microsoft.com/office/drawing/2014/main" id="{4FF1B9D3-3779-4077-9E1A-967E4A028740}"/>
              </a:ext>
            </a:extLst>
          </p:cNvPr>
          <p:cNvSpPr>
            <a:spLocks noGrp="1"/>
          </p:cNvSpPr>
          <p:nvPr>
            <p:ph type="body" idx="2"/>
          </p:nvPr>
        </p:nvSpPr>
        <p:spPr/>
        <p:txBody>
          <a:bodyPr/>
          <a:lstStyle/>
          <a:p>
            <a:pPr marL="571500" indent="-342900">
              <a:buChar char="•"/>
            </a:pPr>
            <a:r>
              <a:rPr lang="en-US" dirty="0">
                <a:latin typeface="Calibri"/>
              </a:rPr>
              <a:t>Select two online digital platforms of your choice</a:t>
            </a:r>
          </a:p>
          <a:p>
            <a:pPr marL="571500" indent="-342900">
              <a:buChar char="•"/>
            </a:pPr>
            <a:r>
              <a:rPr lang="en-US" dirty="0">
                <a:latin typeface="Calibri"/>
              </a:rPr>
              <a:t>Search for courses and trainings you are interested in by entering key words</a:t>
            </a:r>
          </a:p>
          <a:p>
            <a:pPr marL="571500" indent="-342900">
              <a:buChar char="•"/>
            </a:pPr>
            <a:r>
              <a:rPr lang="en-US" dirty="0">
                <a:latin typeface="Calibri"/>
              </a:rPr>
              <a:t>Check description and learning outcomes</a:t>
            </a:r>
          </a:p>
          <a:p>
            <a:pPr marL="571500" indent="-342900">
              <a:buChar char="•"/>
            </a:pPr>
            <a:r>
              <a:rPr lang="en-US" dirty="0">
                <a:latin typeface="Calibri"/>
              </a:rPr>
              <a:t>Note whether it is self-paced, instructor-led, free or paid, and if a certificate is offered.</a:t>
            </a:r>
          </a:p>
          <a:p>
            <a:pPr marL="571500" indent="-342900">
              <a:buChar char="•"/>
            </a:pPr>
            <a:r>
              <a:rPr lang="en-US" dirty="0">
                <a:latin typeface="Calibri"/>
              </a:rPr>
              <a:t>Share with the group:</a:t>
            </a:r>
          </a:p>
          <a:p>
            <a:pPr marL="1028700" lvl="1">
              <a:buClr>
                <a:srgbClr val="000000"/>
              </a:buClr>
              <a:buSzPts val="2000"/>
              <a:buFont typeface="Courier New"/>
              <a:buChar char="o"/>
            </a:pPr>
            <a:r>
              <a:rPr lang="en-US" sz="2000" dirty="0">
                <a:solidFill>
                  <a:srgbClr val="222240"/>
                </a:solidFill>
                <a:cs typeface="Arial"/>
                <a:sym typeface="Arial"/>
              </a:rPr>
              <a:t>What course you found and why it interested you?</a:t>
            </a:r>
            <a:endParaRPr lang="en-US" sz="2000" dirty="0">
              <a:solidFill>
                <a:srgbClr val="222240"/>
              </a:solidFill>
              <a:cs typeface="Arial"/>
            </a:endParaRPr>
          </a:p>
          <a:p>
            <a:pPr marL="1028700" lvl="1">
              <a:buClr>
                <a:srgbClr val="000000"/>
              </a:buClr>
              <a:buSzPts val="2000"/>
              <a:buFont typeface="Courier New"/>
              <a:buChar char="o"/>
            </a:pPr>
            <a:r>
              <a:rPr lang="en-US" sz="2000" dirty="0">
                <a:solidFill>
                  <a:srgbClr val="222240"/>
                </a:solidFill>
                <a:cs typeface="Arial"/>
                <a:sym typeface="Arial"/>
              </a:rPr>
              <a:t>How long it is and the format?</a:t>
            </a:r>
            <a:endParaRPr lang="en-US" sz="2000" dirty="0">
              <a:solidFill>
                <a:srgbClr val="222240"/>
              </a:solidFill>
              <a:cs typeface="Arial"/>
            </a:endParaRPr>
          </a:p>
          <a:p>
            <a:pPr marL="1028700" lvl="1">
              <a:buClr>
                <a:srgbClr val="000000"/>
              </a:buClr>
              <a:buSzPts val="2000"/>
              <a:buFont typeface="Courier New"/>
              <a:buChar char="o"/>
            </a:pPr>
            <a:r>
              <a:rPr lang="en-US" sz="2000" dirty="0">
                <a:solidFill>
                  <a:srgbClr val="222240"/>
                </a:solidFill>
                <a:cs typeface="Arial"/>
                <a:sym typeface="Arial"/>
              </a:rPr>
              <a:t>Any course requirements (prior knowledge)?</a:t>
            </a:r>
            <a:endParaRPr lang="en-US" sz="2000" dirty="0">
              <a:solidFill>
                <a:srgbClr val="222240"/>
              </a:solidFill>
              <a:cs typeface="Arial"/>
            </a:endParaRPr>
          </a:p>
          <a:p>
            <a:pPr marL="1028700" lvl="1">
              <a:buClr>
                <a:srgbClr val="000000"/>
              </a:buClr>
              <a:buSzPts val="2000"/>
              <a:buFont typeface="Courier New"/>
              <a:buChar char="o"/>
            </a:pPr>
            <a:r>
              <a:rPr lang="en-US" sz="2000" dirty="0">
                <a:solidFill>
                  <a:srgbClr val="222240"/>
                </a:solidFill>
                <a:cs typeface="Arial"/>
                <a:sym typeface="Arial"/>
              </a:rPr>
              <a:t>What are participants expected to learn from it?</a:t>
            </a:r>
            <a:endParaRPr lang="en-US" sz="2000" dirty="0">
              <a:solidFill>
                <a:srgbClr val="222240"/>
              </a:solidFill>
              <a:cs typeface="Arial"/>
            </a:endParaRPr>
          </a:p>
          <a:p>
            <a:pPr marL="647700" lvl="1" indent="0">
              <a:buClr>
                <a:srgbClr val="000000"/>
              </a:buClr>
              <a:buSzPts val="2000"/>
              <a:buNone/>
            </a:pPr>
            <a:endParaRPr lang="en-US" sz="2000" dirty="0">
              <a:solidFill>
                <a:srgbClr val="222240"/>
              </a:solidFill>
              <a:cs typeface="Arial"/>
            </a:endParaRPr>
          </a:p>
          <a:p>
            <a:pPr marL="647700" lvl="1" indent="0">
              <a:buSzPts val="2000"/>
              <a:buNone/>
            </a:pPr>
            <a:endParaRPr lang="en-US" sz="2000" dirty="0">
              <a:solidFill>
                <a:srgbClr val="222240"/>
              </a:solidFill>
              <a:cs typeface="Arial"/>
            </a:endParaRPr>
          </a:p>
          <a:p>
            <a:pPr marL="228600" indent="0"/>
            <a:r>
              <a:rPr lang="en-US" i="1" dirty="0">
                <a:latin typeface="Calibri"/>
              </a:rPr>
              <a:t>Estimated time for this activity: 10 minutes</a:t>
            </a:r>
          </a:p>
          <a:p>
            <a:pPr marL="571500" indent="-342900">
              <a:buChar char="•"/>
            </a:pPr>
            <a:endParaRPr lang="en-US" dirty="0">
              <a:latin typeface="Calibri"/>
            </a:endParaRPr>
          </a:p>
          <a:p>
            <a:pPr marL="571500" indent="-342900">
              <a:buChar char="•"/>
            </a:pPr>
            <a:endParaRPr lang="en-US" dirty="0">
              <a:latin typeface="Calibri"/>
            </a:endParaRPr>
          </a:p>
        </p:txBody>
      </p:sp>
      <p:sp>
        <p:nvSpPr>
          <p:cNvPr id="15" name="Text Placeholder 14">
            <a:extLst>
              <a:ext uri="{FF2B5EF4-FFF2-40B4-BE49-F238E27FC236}">
                <a16:creationId xmlns:a16="http://schemas.microsoft.com/office/drawing/2014/main" id="{43189FA0-5DE9-9BC2-C83C-860105E258FA}"/>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Practical exercise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a:extLst>
            <a:ext uri="{FF2B5EF4-FFF2-40B4-BE49-F238E27FC236}">
              <a16:creationId xmlns:a16="http://schemas.microsoft.com/office/drawing/2014/main" id="{0ED98FAB-A1C5-625B-F23D-A373587D783D}"/>
            </a:ext>
          </a:extLst>
        </p:cNvPr>
        <p:cNvGrpSpPr/>
        <p:nvPr/>
      </p:nvGrpSpPr>
      <p:grpSpPr>
        <a:xfrm>
          <a:off x="0" y="0"/>
          <a:ext cx="0" cy="0"/>
          <a:chOff x="0" y="0"/>
          <a:chExt cx="0" cy="0"/>
        </a:xfrm>
      </p:grpSpPr>
      <p:sp>
        <p:nvSpPr>
          <p:cNvPr id="385" name="Google Shape;385;g377fcdc439e_1_932">
            <a:extLst>
              <a:ext uri="{FF2B5EF4-FFF2-40B4-BE49-F238E27FC236}">
                <a16:creationId xmlns:a16="http://schemas.microsoft.com/office/drawing/2014/main" id="{9B29EEA3-F40B-0886-E48F-F69F6F3AD7CA}"/>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Before you enroll in the training</a:t>
            </a:r>
            <a:endParaRPr dirty="0">
              <a:latin typeface="Calibri" panose="020F0502020204030204" pitchFamily="34" charset="0"/>
              <a:cs typeface="Calibri" panose="020F0502020204030204" pitchFamily="34" charset="0"/>
            </a:endParaRPr>
          </a:p>
        </p:txBody>
      </p:sp>
      <p:sp>
        <p:nvSpPr>
          <p:cNvPr id="386" name="Google Shape;386;g377fcdc439e_1_932">
            <a:extLst>
              <a:ext uri="{FF2B5EF4-FFF2-40B4-BE49-F238E27FC236}">
                <a16:creationId xmlns:a16="http://schemas.microsoft.com/office/drawing/2014/main" id="{7F0E85DF-F935-C8CC-2502-A73630A7D1AC}"/>
              </a:ext>
            </a:extLst>
          </p:cNvPr>
          <p:cNvSpPr txBox="1">
            <a:spLocks noGrp="1"/>
          </p:cNvSpPr>
          <p:nvPr>
            <p:ph type="body" idx="2"/>
          </p:nvPr>
        </p:nvSpPr>
        <p:spPr>
          <a:xfrm>
            <a:off x="362075" y="1137000"/>
            <a:ext cx="11311800" cy="2497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it-IT" dirty="0">
                <a:latin typeface="Calibri"/>
              </a:rPr>
              <a:t>Estimate how much time you can invest in the training</a:t>
            </a:r>
            <a:endParaRPr lang="en-US"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it-IT" dirty="0">
                <a:latin typeface="Calibri"/>
              </a:rPr>
              <a:t>Check out costs (not only potential direct costs of enrollment, but also indirect ones such as additional transportation costs, babysitter)</a:t>
            </a: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it-IT" dirty="0">
                <a:latin typeface="Calibri"/>
              </a:rPr>
              <a:t>Search for potential funds that could cover the training fee (if there is one)</a:t>
            </a: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it-IT" dirty="0">
                <a:latin typeface="Calibri"/>
              </a:rPr>
              <a:t>If you are in employment, check whether your current employer can cover the training costs.</a:t>
            </a:r>
            <a:endParaRPr dirty="0">
              <a:latin typeface="Calibri"/>
            </a:endParaRPr>
          </a:p>
          <a:p>
            <a:pPr marL="0" lvl="0" indent="0" algn="l" rtl="0">
              <a:lnSpc>
                <a:spcPct val="90000"/>
              </a:lnSpc>
              <a:spcBef>
                <a:spcPts val="0"/>
              </a:spcBef>
              <a:spcAft>
                <a:spcPts val="0"/>
              </a:spcAft>
              <a:buNone/>
            </a:pPr>
            <a:endParaRPr dirty="0">
              <a:latin typeface="Calibri"/>
            </a:endParaRPr>
          </a:p>
          <a:p>
            <a:pPr marL="0" lvl="0" indent="0" algn="l" rtl="0">
              <a:lnSpc>
                <a:spcPct val="90000"/>
              </a:lnSpc>
              <a:spcBef>
                <a:spcPts val="0"/>
              </a:spcBef>
              <a:spcAft>
                <a:spcPts val="0"/>
              </a:spcAft>
              <a:buNone/>
            </a:pPr>
            <a:endParaRPr dirty="0">
              <a:latin typeface="Calibri"/>
            </a:endParaRPr>
          </a:p>
        </p:txBody>
      </p:sp>
      <p:sp>
        <p:nvSpPr>
          <p:cNvPr id="387" name="Google Shape;387;g377fcdc439e_1_932">
            <a:extLst>
              <a:ext uri="{FF2B5EF4-FFF2-40B4-BE49-F238E27FC236}">
                <a16:creationId xmlns:a16="http://schemas.microsoft.com/office/drawing/2014/main" id="{E78838D2-B155-EECF-7E95-8B07859B56D0}"/>
              </a:ext>
            </a:extLst>
          </p:cNvPr>
          <p:cNvSpPr txBox="1">
            <a:spLocks noGrp="1"/>
          </p:cNvSpPr>
          <p:nvPr>
            <p:ph type="body" idx="1"/>
          </p:nvPr>
        </p:nvSpPr>
        <p:spPr>
          <a:xfrm>
            <a:off x="437606" y="3946250"/>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After you complete the training</a:t>
            </a:r>
          </a:p>
        </p:txBody>
      </p:sp>
      <p:sp>
        <p:nvSpPr>
          <p:cNvPr id="388" name="Google Shape;388;g377fcdc439e_1_932">
            <a:extLst>
              <a:ext uri="{FF2B5EF4-FFF2-40B4-BE49-F238E27FC236}">
                <a16:creationId xmlns:a16="http://schemas.microsoft.com/office/drawing/2014/main" id="{A5F3913D-D2E0-5E27-E0C6-3B3120B285AD}"/>
              </a:ext>
            </a:extLst>
          </p:cNvPr>
          <p:cNvSpPr txBox="1">
            <a:spLocks noGrp="1"/>
          </p:cNvSpPr>
          <p:nvPr>
            <p:ph type="body" idx="2"/>
          </p:nvPr>
        </p:nvSpPr>
        <p:spPr>
          <a:xfrm>
            <a:off x="437600" y="4742175"/>
            <a:ext cx="11897700" cy="874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it-IT" dirty="0">
                <a:latin typeface="Calibri"/>
              </a:rPr>
              <a:t>Include it on your CV</a:t>
            </a:r>
            <a:endParaRPr lang="en-US"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it-IT" dirty="0">
                <a:latin typeface="Calibri"/>
              </a:rPr>
              <a:t>Spread the word on your social media, especially on LinkedIn.</a:t>
            </a:r>
            <a:endParaRPr dirty="0">
              <a:latin typeface="Calibri"/>
            </a:endParaRPr>
          </a:p>
        </p:txBody>
      </p:sp>
    </p:spTree>
    <p:extLst>
      <p:ext uri="{BB962C8B-B14F-4D97-AF65-F5344CB8AC3E}">
        <p14:creationId xmlns:p14="http://schemas.microsoft.com/office/powerpoint/2010/main" val="213040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4F08E9-1A2D-61EF-E030-BFEABA228B0A}"/>
              </a:ext>
            </a:extLst>
          </p:cNvPr>
          <p:cNvSpPr>
            <a:spLocks noGrp="1"/>
          </p:cNvSpPr>
          <p:nvPr>
            <p:ph type="body" idx="1"/>
          </p:nvPr>
        </p:nvSpPr>
        <p:spPr>
          <a:xfrm>
            <a:off x="362081" y="617004"/>
            <a:ext cx="9829200" cy="483900"/>
          </a:xfrm>
        </p:spPr>
        <p:txBody>
          <a:bodyPr/>
          <a:lstStyle/>
          <a:p>
            <a:r>
              <a:rPr lang="en-US" dirty="0">
                <a:latin typeface="Calibri" panose="020F0502020204030204" pitchFamily="34" charset="0"/>
                <a:cs typeface="Calibri" panose="020F0502020204030204" pitchFamily="34" charset="0"/>
              </a:rPr>
              <a:t>Self-Reflection Exercise</a:t>
            </a:r>
          </a:p>
        </p:txBody>
      </p:sp>
      <p:sp>
        <p:nvSpPr>
          <p:cNvPr id="3" name="Text Placeholder 2">
            <a:extLst>
              <a:ext uri="{FF2B5EF4-FFF2-40B4-BE49-F238E27FC236}">
                <a16:creationId xmlns:a16="http://schemas.microsoft.com/office/drawing/2014/main" id="{51B1A2D6-5256-6B2F-497D-07DC3C134556}"/>
              </a:ext>
            </a:extLst>
          </p:cNvPr>
          <p:cNvSpPr>
            <a:spLocks noGrp="1"/>
          </p:cNvSpPr>
          <p:nvPr>
            <p:ph type="body" idx="2"/>
          </p:nvPr>
        </p:nvSpPr>
        <p:spPr>
          <a:xfrm>
            <a:off x="362081" y="1720142"/>
            <a:ext cx="6236143" cy="3973243"/>
          </a:xfrm>
        </p:spPr>
        <p:txBody>
          <a:bodyPr/>
          <a:lstStyle/>
          <a:p>
            <a:pPr marL="571500" indent="-342900">
              <a:buChar char="•"/>
            </a:pPr>
            <a:r>
              <a:rPr lang="en-US" dirty="0">
                <a:latin typeface="Calibri"/>
              </a:rPr>
              <a:t>Which training formats feel most relevant and motivating for your personal or professional goals?</a:t>
            </a:r>
          </a:p>
          <a:p>
            <a:pPr marL="228600" indent="0"/>
            <a:endParaRPr lang="en-US" dirty="0">
              <a:latin typeface="Calibri"/>
            </a:endParaRPr>
          </a:p>
          <a:p>
            <a:pPr marL="571500" indent="-342900">
              <a:buChar char="•"/>
            </a:pPr>
            <a:r>
              <a:rPr lang="en-US" dirty="0">
                <a:latin typeface="Calibri"/>
              </a:rPr>
              <a:t>Which training resources could support your growth most effectively?</a:t>
            </a:r>
          </a:p>
          <a:p>
            <a:pPr marL="228600" indent="0"/>
            <a:endParaRPr lang="en-US" dirty="0">
              <a:latin typeface="Calibri"/>
            </a:endParaRPr>
          </a:p>
          <a:p>
            <a:pPr marL="571500" indent="-342900">
              <a:buChar char="•"/>
            </a:pPr>
            <a:r>
              <a:rPr lang="en-US" dirty="0">
                <a:latin typeface="Calibri"/>
              </a:rPr>
              <a:t>How do practical factors (such as time, cost, accessibility, or support) influence your learning choices?</a:t>
            </a:r>
          </a:p>
        </p:txBody>
      </p:sp>
      <p:pic>
        <p:nvPicPr>
          <p:cNvPr id="4" name="Picture 3" descr="A collage of women sitting on steps&#10;&#10;AI-generated content may be incorrect.">
            <a:extLst>
              <a:ext uri="{FF2B5EF4-FFF2-40B4-BE49-F238E27FC236}">
                <a16:creationId xmlns:a16="http://schemas.microsoft.com/office/drawing/2014/main" id="{FF912C6A-8226-631B-4396-90F6C3CB0BCC}"/>
              </a:ext>
            </a:extLst>
          </p:cNvPr>
          <p:cNvPicPr>
            <a:picLocks noChangeAspect="1"/>
          </p:cNvPicPr>
          <p:nvPr/>
        </p:nvPicPr>
        <p:blipFill>
          <a:blip r:embed="rId2"/>
          <a:srcRect r="62145" b="12283"/>
          <a:stretch>
            <a:fillRect/>
          </a:stretch>
        </p:blipFill>
        <p:spPr>
          <a:xfrm>
            <a:off x="7576459" y="-1"/>
            <a:ext cx="4615307" cy="6070220"/>
          </a:xfrm>
          <a:prstGeom prst="rect">
            <a:avLst/>
          </a:prstGeom>
        </p:spPr>
      </p:pic>
    </p:spTree>
    <p:extLst>
      <p:ext uri="{BB962C8B-B14F-4D97-AF65-F5344CB8AC3E}">
        <p14:creationId xmlns:p14="http://schemas.microsoft.com/office/powerpoint/2010/main" val="128002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59F5E-9CB4-339C-5ED5-59B5D0E7719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EFF5A0-4287-4E85-1742-451B2494B858}"/>
              </a:ext>
            </a:extLst>
          </p:cNvPr>
          <p:cNvSpPr>
            <a:spLocks noGrp="1"/>
          </p:cNvSpPr>
          <p:nvPr>
            <p:ph type="body" sz="quarter" idx="10"/>
          </p:nvPr>
        </p:nvSpPr>
        <p:spPr>
          <a:xfrm>
            <a:off x="432261" y="3142210"/>
            <a:ext cx="7916980" cy="1762299"/>
          </a:xfrm>
        </p:spPr>
        <p:txBody>
          <a:bodyPr/>
          <a:lstStyle/>
          <a:p>
            <a:pPr lvl="0">
              <a:spcBef>
                <a:spcPts val="0"/>
              </a:spcBef>
              <a:buClr>
                <a:schemeClr val="lt1"/>
              </a:buClr>
              <a:buSzPts val="4800"/>
            </a:pPr>
            <a:r>
              <a:rPr lang="en-GB" noProof="0" dirty="0"/>
              <a:t>UNIT 3.3: </a:t>
            </a:r>
            <a:r>
              <a:rPr lang="en-US" dirty="0"/>
              <a:t>Select the training that fits me</a:t>
            </a:r>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372264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0E1113C1-2CD6-4C78-1054-9C1C189E9B60}"/>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90C7117D-8CBF-E4E0-26FB-A849C3A4EC6D}"/>
              </a:ext>
            </a:extLst>
          </p:cNvPr>
          <p:cNvSpPr txBox="1">
            <a:spLocks noGrp="1"/>
          </p:cNvSpPr>
          <p:nvPr>
            <p:ph type="body" idx="2"/>
          </p:nvPr>
        </p:nvSpPr>
        <p:spPr>
          <a:xfrm>
            <a:off x="4837793" y="2560392"/>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n-US" sz="2200" dirty="0"/>
              <a:t>You will explore how to define your learning needs and evaluate training opportunities.</a:t>
            </a:r>
          </a:p>
          <a:p>
            <a:pPr marL="0" lvl="0" indent="0" algn="l" rtl="0">
              <a:lnSpc>
                <a:spcPct val="90000"/>
              </a:lnSpc>
              <a:spcBef>
                <a:spcPts val="0"/>
              </a:spcBef>
              <a:spcAft>
                <a:spcPts val="0"/>
              </a:spcAft>
              <a:buClr>
                <a:srgbClr val="3A3838"/>
              </a:buClr>
              <a:buSzPts val="2000"/>
              <a:buNone/>
            </a:pPr>
            <a:br>
              <a:rPr lang="en-US" sz="2200" dirty="0"/>
            </a:br>
            <a:r>
              <a:rPr lang="en-US" sz="2200" dirty="0"/>
              <a:t>The goal is to help you choose a course that fits your goals, routine, and motivation — not just what is available</a:t>
            </a:r>
            <a:endParaRPr sz="2200" dirty="0"/>
          </a:p>
        </p:txBody>
      </p:sp>
    </p:spTree>
    <p:extLst>
      <p:ext uri="{BB962C8B-B14F-4D97-AF65-F5344CB8AC3E}">
        <p14:creationId xmlns:p14="http://schemas.microsoft.com/office/powerpoint/2010/main" val="1304059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
          <p:cNvSpPr txBox="1">
            <a:spLocks noGrp="1"/>
          </p:cNvSpPr>
          <p:nvPr>
            <p:ph type="body" idx="1"/>
          </p:nvPr>
        </p:nvSpPr>
        <p:spPr>
          <a:xfrm>
            <a:off x="362081" y="391670"/>
            <a:ext cx="637560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How to choose the right training path for you</a:t>
            </a:r>
            <a:endParaRPr dirty="0"/>
          </a:p>
        </p:txBody>
      </p:sp>
      <p:sp>
        <p:nvSpPr>
          <p:cNvPr id="399" name="Google Shape;399;p2"/>
          <p:cNvSpPr txBox="1">
            <a:spLocks noGrp="1"/>
          </p:cNvSpPr>
          <p:nvPr>
            <p:ph type="body" idx="2"/>
          </p:nvPr>
        </p:nvSpPr>
        <p:spPr>
          <a:xfrm>
            <a:off x="362081" y="1829530"/>
            <a:ext cx="5733919" cy="4636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it-IT" b="1" dirty="0"/>
              <a:t>Choosing a training course is not just a technical decision; it is a personal one.</a:t>
            </a:r>
            <a:br>
              <a:rPr lang="it-IT" dirty="0"/>
            </a:br>
            <a:r>
              <a:rPr lang="it-IT" dirty="0"/>
              <a:t>It requires a careful reflection on your </a:t>
            </a:r>
            <a:r>
              <a:rPr lang="it-IT" b="1" dirty="0"/>
              <a:t>goals, needs, and practical limitations</a:t>
            </a:r>
            <a:r>
              <a:rPr lang="it-IT" dirty="0"/>
              <a:t> such as time, energy, and financial resources.</a:t>
            </a:r>
            <a:endParaRPr dirty="0"/>
          </a:p>
          <a:p>
            <a:pPr marL="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r>
              <a:rPr lang="it-IT" dirty="0"/>
              <a:t>Making the right choice will help you:</a:t>
            </a:r>
            <a:endParaRPr dirty="0"/>
          </a:p>
          <a:p>
            <a:pPr marL="342900" lvl="0" indent="-342900" algn="l" rtl="0">
              <a:lnSpc>
                <a:spcPct val="90000"/>
              </a:lnSpc>
              <a:spcBef>
                <a:spcPts val="1000"/>
              </a:spcBef>
              <a:spcAft>
                <a:spcPts val="0"/>
              </a:spcAft>
              <a:buClr>
                <a:srgbClr val="E95426"/>
              </a:buClr>
              <a:buSzPts val="1800"/>
              <a:buFont typeface="Noto Sans Symbols"/>
              <a:buChar char="▪"/>
            </a:pPr>
            <a:r>
              <a:rPr lang="it-IT" dirty="0"/>
              <a:t>Avoid wasting time and money</a:t>
            </a:r>
            <a:endParaRPr dirty="0"/>
          </a:p>
          <a:p>
            <a:pPr marL="342900" lvl="0" indent="-342900" algn="l" rtl="0">
              <a:lnSpc>
                <a:spcPct val="90000"/>
              </a:lnSpc>
              <a:spcBef>
                <a:spcPts val="1000"/>
              </a:spcBef>
              <a:spcAft>
                <a:spcPts val="0"/>
              </a:spcAft>
              <a:buClr>
                <a:srgbClr val="E95426"/>
              </a:buClr>
              <a:buSzPts val="1800"/>
              <a:buFont typeface="Noto Sans Symbols"/>
              <a:buChar char="▪"/>
            </a:pPr>
            <a:r>
              <a:rPr lang="it-IT" dirty="0"/>
              <a:t>Stay motivated and engaged</a:t>
            </a:r>
            <a:endParaRPr dirty="0"/>
          </a:p>
          <a:p>
            <a:pPr marL="342900" lvl="0" indent="-342900" algn="l" rtl="0">
              <a:lnSpc>
                <a:spcPct val="90000"/>
              </a:lnSpc>
              <a:spcBef>
                <a:spcPts val="1000"/>
              </a:spcBef>
              <a:spcAft>
                <a:spcPts val="0"/>
              </a:spcAft>
              <a:buClr>
                <a:srgbClr val="E95426"/>
              </a:buClr>
              <a:buSzPts val="1800"/>
              <a:buFont typeface="Noto Sans Symbols"/>
              <a:buChar char="▪"/>
            </a:pPr>
            <a:r>
              <a:rPr lang="it-IT" dirty="0"/>
              <a:t>Achieve real progress in your personal and professional life</a:t>
            </a:r>
            <a:endParaRPr dirty="0"/>
          </a:p>
          <a:p>
            <a:pPr marL="0" lvl="0" indent="0" algn="l" rtl="0">
              <a:lnSpc>
                <a:spcPct val="90000"/>
              </a:lnSpc>
              <a:spcBef>
                <a:spcPts val="1000"/>
              </a:spcBef>
              <a:spcAft>
                <a:spcPts val="0"/>
              </a:spcAft>
              <a:buSzPts val="1800"/>
              <a:buNone/>
            </a:pPr>
            <a:r>
              <a:rPr lang="it-IT" dirty="0"/>
              <a:t>In this unit, you will learn how to </a:t>
            </a:r>
            <a:r>
              <a:rPr lang="it-IT" b="1" dirty="0"/>
              <a:t>define your learning needs</a:t>
            </a:r>
            <a:r>
              <a:rPr lang="it-IT" dirty="0"/>
              <a:t>, </a:t>
            </a:r>
            <a:r>
              <a:rPr lang="it-IT" b="1" dirty="0"/>
              <a:t>evaluate training options</a:t>
            </a:r>
            <a:r>
              <a:rPr lang="it-IT" dirty="0"/>
              <a:t>, and </a:t>
            </a:r>
            <a:r>
              <a:rPr lang="it-IT" b="1" dirty="0"/>
              <a:t>select the one that fits you best</a:t>
            </a:r>
            <a:r>
              <a:rPr lang="it-IT" dirty="0"/>
              <a:t>.</a:t>
            </a:r>
            <a:endParaRPr dirty="0"/>
          </a:p>
          <a:p>
            <a:pPr marL="0" lvl="0" indent="0" algn="l" rtl="0">
              <a:lnSpc>
                <a:spcPct val="90000"/>
              </a:lnSpc>
              <a:spcBef>
                <a:spcPts val="1000"/>
              </a:spcBef>
              <a:spcAft>
                <a:spcPts val="0"/>
              </a:spcAft>
              <a:buSzPts val="1800"/>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Set clear learning goals</a:t>
            </a:r>
            <a:endParaRPr dirty="0"/>
          </a:p>
        </p:txBody>
      </p:sp>
      <p:sp>
        <p:nvSpPr>
          <p:cNvPr id="411" name="Google Shape;411;p4"/>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p>
            <a:pPr>
              <a:spcBef>
                <a:spcPts val="500"/>
              </a:spcBef>
            </a:pPr>
            <a:r>
              <a:rPr lang="it-IT" dirty="0"/>
              <a:t>As you already explored in </a:t>
            </a:r>
            <a:r>
              <a:rPr lang="it-IT" b="1" dirty="0"/>
              <a:t>Module 1</a:t>
            </a:r>
            <a:r>
              <a:rPr lang="it-IT" dirty="0"/>
              <a:t>, setting</a:t>
            </a:r>
          </a:p>
          <a:p>
            <a:pPr>
              <a:spcBef>
                <a:spcPts val="500"/>
              </a:spcBef>
            </a:pPr>
            <a:r>
              <a:rPr lang="it-IT" dirty="0"/>
              <a:t>Clear learning goals is one of the most empowering</a:t>
            </a:r>
          </a:p>
          <a:p>
            <a:pPr>
              <a:spcBef>
                <a:spcPts val="500"/>
              </a:spcBef>
            </a:pPr>
            <a:r>
              <a:rPr lang="it-IT" dirty="0"/>
              <a:t>things you can do for yourself.</a:t>
            </a:r>
          </a:p>
          <a:p>
            <a:pPr>
              <a:spcBef>
                <a:spcPts val="500"/>
              </a:spcBef>
            </a:pPr>
            <a:endParaRPr lang="it-IT" dirty="0"/>
          </a:p>
          <a:p>
            <a:pPr>
              <a:spcBef>
                <a:spcPts val="500"/>
              </a:spcBef>
            </a:pPr>
            <a:r>
              <a:rPr lang="it-IT" dirty="0"/>
              <a:t>Goals give you direction — they help you stay</a:t>
            </a:r>
          </a:p>
          <a:p>
            <a:pPr>
              <a:spcBef>
                <a:spcPts val="500"/>
              </a:spcBef>
            </a:pPr>
            <a:r>
              <a:rPr lang="it-IT" dirty="0"/>
              <a:t>focused, motivated, and organised. They allow you to</a:t>
            </a:r>
          </a:p>
          <a:p>
            <a:pPr>
              <a:spcBef>
                <a:spcPts val="500"/>
              </a:spcBef>
            </a:pPr>
            <a:r>
              <a:rPr lang="it-IT" b="1" dirty="0"/>
              <a:t>track your progress</a:t>
            </a:r>
            <a:r>
              <a:rPr lang="it-IT" dirty="0"/>
              <a:t> and celebrate small successes,</a:t>
            </a:r>
          </a:p>
          <a:p>
            <a:pPr>
              <a:spcBef>
                <a:spcPts val="500"/>
              </a:spcBef>
            </a:pPr>
            <a:r>
              <a:rPr lang="it-IT" dirty="0"/>
              <a:t>especially important when returning to learning later</a:t>
            </a:r>
          </a:p>
          <a:p>
            <a:pPr>
              <a:spcBef>
                <a:spcPts val="500"/>
              </a:spcBef>
            </a:pPr>
            <a:r>
              <a:rPr lang="it-IT" dirty="0"/>
              <a:t>in life.</a:t>
            </a:r>
            <a:endParaRPr dirty="0"/>
          </a:p>
          <a:p>
            <a:endParaRPr lang="it-IT" dirty="0"/>
          </a:p>
          <a:p>
            <a:pPr>
              <a:lnSpc>
                <a:spcPct val="100000"/>
              </a:lnSpc>
              <a:spcBef>
                <a:spcPts val="500"/>
              </a:spcBef>
            </a:pPr>
            <a:r>
              <a:rPr lang="it-IT" dirty="0"/>
              <a:t>Without goals, it’s easy to feel lost or discouraged.</a:t>
            </a:r>
          </a:p>
          <a:p>
            <a:pPr>
              <a:lnSpc>
                <a:spcPct val="100000"/>
              </a:lnSpc>
              <a:spcBef>
                <a:spcPts val="500"/>
              </a:spcBef>
            </a:pPr>
            <a:r>
              <a:rPr lang="it-IT" dirty="0"/>
              <a:t>You may start courses that don’t fit you, or give up</a:t>
            </a:r>
          </a:p>
          <a:p>
            <a:pPr>
              <a:lnSpc>
                <a:spcPct val="100000"/>
              </a:lnSpc>
              <a:spcBef>
                <a:spcPts val="500"/>
              </a:spcBef>
            </a:pPr>
            <a:r>
              <a:rPr lang="it-IT" dirty="0"/>
              <a:t>not because you can’t do it, but because you don’t</a:t>
            </a:r>
          </a:p>
          <a:p>
            <a:pPr>
              <a:lnSpc>
                <a:spcPct val="100000"/>
              </a:lnSpc>
              <a:spcBef>
                <a:spcPts val="500"/>
              </a:spcBef>
            </a:pPr>
            <a:r>
              <a:rPr lang="it-IT" dirty="0"/>
              <a:t>know where you’re going.</a:t>
            </a:r>
          </a:p>
          <a:p>
            <a:pPr marL="0" lvl="0" indent="0" algn="l">
              <a:lnSpc>
                <a:spcPct val="90000"/>
              </a:lnSpc>
              <a:spcBef>
                <a:spcPts val="0"/>
              </a:spcBef>
              <a:spcAft>
                <a:spcPts val="0"/>
              </a:spcAft>
              <a:buSzPts val="1800"/>
              <a:buNone/>
            </a:pPr>
            <a:endParaRPr lang="it-IT" dirty="0"/>
          </a:p>
        </p:txBody>
      </p:sp>
      <p:sp>
        <p:nvSpPr>
          <p:cNvPr id="412" name="Google Shape;412;p4"/>
          <p:cNvSpPr txBox="1">
            <a:spLocks noGrp="1"/>
          </p:cNvSpPr>
          <p:nvPr>
            <p:ph type="body" idx="3"/>
          </p:nvPr>
        </p:nvSpPr>
        <p:spPr>
          <a:xfrm>
            <a:off x="6100318" y="699192"/>
            <a:ext cx="5740822" cy="545372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1616"/>
              </a:buClr>
              <a:buSzPts val="1800"/>
              <a:buNone/>
            </a:pPr>
            <a:r>
              <a:rPr lang="it-IT" b="1" dirty="0"/>
              <a:t>A simple method: SMART goals</a:t>
            </a:r>
            <a:endParaRPr dirty="0"/>
          </a:p>
          <a:p>
            <a:pPr marL="0" lvl="0" indent="0" algn="l" rtl="0">
              <a:lnSpc>
                <a:spcPct val="90000"/>
              </a:lnSpc>
              <a:spcBef>
                <a:spcPts val="1000"/>
              </a:spcBef>
              <a:spcAft>
                <a:spcPts val="0"/>
              </a:spcAft>
              <a:buClr>
                <a:srgbClr val="171616"/>
              </a:buClr>
              <a:buSzPts val="1800"/>
              <a:buNone/>
            </a:pPr>
            <a:r>
              <a:rPr lang="it-IT" dirty="0"/>
              <a:t>Think of a learning goal like a GPS. </a:t>
            </a:r>
            <a:endParaRPr dirty="0"/>
          </a:p>
          <a:p>
            <a:pPr marL="0" lvl="0" indent="0" algn="l" rtl="0">
              <a:lnSpc>
                <a:spcPct val="90000"/>
              </a:lnSpc>
              <a:spcBef>
                <a:spcPts val="0"/>
              </a:spcBef>
              <a:spcAft>
                <a:spcPts val="0"/>
              </a:spcAft>
              <a:buClr>
                <a:srgbClr val="171616"/>
              </a:buClr>
              <a:buSzPts val="1800"/>
              <a:buNone/>
            </a:pPr>
            <a:r>
              <a:rPr lang="it-IT" dirty="0"/>
              <a:t>Without it, you might keep moving — but you’ll never really know if you’re getting closer to what you want.</a:t>
            </a:r>
            <a:endParaRPr dirty="0"/>
          </a:p>
          <a:p>
            <a:pPr marL="0" lvl="0" indent="0" algn="l" rtl="0">
              <a:lnSpc>
                <a:spcPct val="90000"/>
              </a:lnSpc>
              <a:spcBef>
                <a:spcPts val="1000"/>
              </a:spcBef>
              <a:spcAft>
                <a:spcPts val="0"/>
              </a:spcAft>
              <a:buClr>
                <a:srgbClr val="171616"/>
              </a:buClr>
              <a:buSzPts val="1800"/>
              <a:buNone/>
            </a:pPr>
            <a:r>
              <a:rPr lang="it-IT" dirty="0"/>
              <a:t>Make sure your goals are:</a:t>
            </a:r>
            <a:endParaRPr dirty="0"/>
          </a:p>
          <a:p>
            <a:pPr marL="0" lvl="0" indent="0" algn="l" rtl="0">
              <a:lnSpc>
                <a:spcPct val="90000"/>
              </a:lnSpc>
              <a:spcBef>
                <a:spcPts val="1000"/>
              </a:spcBef>
              <a:spcAft>
                <a:spcPts val="0"/>
              </a:spcAft>
              <a:buClr>
                <a:srgbClr val="171616"/>
              </a:buClr>
              <a:buSzPts val="1800"/>
              <a:buNone/>
            </a:pPr>
            <a:r>
              <a:rPr lang="it-IT" b="1" dirty="0"/>
              <a:t>Specific</a:t>
            </a:r>
            <a:r>
              <a:rPr lang="it-IT" dirty="0"/>
              <a:t> → What exactly do you want to learn?</a:t>
            </a:r>
            <a:endParaRPr dirty="0"/>
          </a:p>
          <a:p>
            <a:pPr marL="0" lvl="0" indent="0" algn="l" rtl="0">
              <a:lnSpc>
                <a:spcPct val="90000"/>
              </a:lnSpc>
              <a:spcBef>
                <a:spcPts val="1000"/>
              </a:spcBef>
              <a:spcAft>
                <a:spcPts val="0"/>
              </a:spcAft>
              <a:buClr>
                <a:srgbClr val="171616"/>
              </a:buClr>
              <a:buSzPts val="1800"/>
              <a:buNone/>
            </a:pPr>
            <a:r>
              <a:rPr lang="it-IT" b="1" dirty="0"/>
              <a:t>Measurable</a:t>
            </a:r>
            <a:r>
              <a:rPr lang="it-IT" dirty="0"/>
              <a:t> → Can you track your progress?</a:t>
            </a:r>
            <a:endParaRPr dirty="0"/>
          </a:p>
          <a:p>
            <a:pPr marL="0" lvl="0" indent="0" algn="l" rtl="0">
              <a:lnSpc>
                <a:spcPct val="90000"/>
              </a:lnSpc>
              <a:spcBef>
                <a:spcPts val="1000"/>
              </a:spcBef>
              <a:spcAft>
                <a:spcPts val="0"/>
              </a:spcAft>
              <a:buClr>
                <a:srgbClr val="171616"/>
              </a:buClr>
              <a:buSzPts val="1800"/>
              <a:buNone/>
            </a:pPr>
            <a:r>
              <a:rPr lang="it-IT" b="1" dirty="0"/>
              <a:t>Achievable</a:t>
            </a:r>
            <a:r>
              <a:rPr lang="it-IT" dirty="0"/>
              <a:t> → Is it realistic for your time and skills?</a:t>
            </a:r>
            <a:endParaRPr dirty="0"/>
          </a:p>
          <a:p>
            <a:pPr marL="0" lvl="0" indent="0" algn="l" rtl="0">
              <a:lnSpc>
                <a:spcPct val="90000"/>
              </a:lnSpc>
              <a:spcBef>
                <a:spcPts val="1000"/>
              </a:spcBef>
              <a:spcAft>
                <a:spcPts val="0"/>
              </a:spcAft>
              <a:buClr>
                <a:srgbClr val="171616"/>
              </a:buClr>
              <a:buSzPts val="1800"/>
              <a:buNone/>
            </a:pPr>
            <a:r>
              <a:rPr lang="it-IT" b="1" dirty="0"/>
              <a:t>Relevant</a:t>
            </a:r>
            <a:r>
              <a:rPr lang="it-IT" dirty="0"/>
              <a:t> → Is it connected to your needs or dreams?</a:t>
            </a:r>
            <a:endParaRPr dirty="0"/>
          </a:p>
          <a:p>
            <a:pPr marL="0" lvl="0" indent="0" algn="l" rtl="0">
              <a:lnSpc>
                <a:spcPct val="90000"/>
              </a:lnSpc>
              <a:spcBef>
                <a:spcPts val="1000"/>
              </a:spcBef>
              <a:spcAft>
                <a:spcPts val="0"/>
              </a:spcAft>
              <a:buClr>
                <a:srgbClr val="171616"/>
              </a:buClr>
              <a:buSzPts val="1800"/>
              <a:buNone/>
            </a:pPr>
            <a:r>
              <a:rPr lang="it-IT" b="1" dirty="0"/>
              <a:t>Time-bound</a:t>
            </a:r>
            <a:r>
              <a:rPr lang="it-IT" dirty="0"/>
              <a:t> → When will you achieve it?</a:t>
            </a:r>
            <a:endParaRPr dirty="0"/>
          </a:p>
          <a:p>
            <a:pPr marL="0" lvl="0" indent="0" algn="l" rtl="0">
              <a:lnSpc>
                <a:spcPct val="90000"/>
              </a:lnSpc>
              <a:spcBef>
                <a:spcPts val="1000"/>
              </a:spcBef>
              <a:spcAft>
                <a:spcPts val="0"/>
              </a:spcAft>
              <a:buClr>
                <a:srgbClr val="171616"/>
              </a:buClr>
              <a:buSzPts val="1800"/>
              <a:buNone/>
            </a:pPr>
            <a:endParaRPr dirty="0"/>
          </a:p>
        </p:txBody>
      </p:sp>
      <p:pic>
        <p:nvPicPr>
          <p:cNvPr id="4" name="Immagine 3" descr="Immagine che contiene testo, Carattere, calligrafia, schermata&#10;&#10;Il contenuto generato dall&amp;#39;IA potrebbe non essere corretto.">
            <a:extLst>
              <a:ext uri="{FF2B5EF4-FFF2-40B4-BE49-F238E27FC236}">
                <a16:creationId xmlns:a16="http://schemas.microsoft.com/office/drawing/2014/main" id="{2F407F1E-31F4-DD29-1C26-33C69EF8AFBC}"/>
              </a:ext>
            </a:extLst>
          </p:cNvPr>
          <p:cNvPicPr>
            <a:picLocks noChangeAspect="1"/>
          </p:cNvPicPr>
          <p:nvPr/>
        </p:nvPicPr>
        <p:blipFill>
          <a:blip r:embed="rId4"/>
          <a:srcRect l="-225" t="2339" r="1689"/>
          <a:stretch>
            <a:fillRect/>
          </a:stretch>
        </p:blipFill>
        <p:spPr>
          <a:xfrm>
            <a:off x="6103498" y="4248587"/>
            <a:ext cx="4190402" cy="2401022"/>
          </a:xfrm>
          <a:prstGeom prst="rect">
            <a:avLst/>
          </a:prstGeom>
          <a:ln w="6350" cap="sq">
            <a:noFill/>
            <a:prstDash val="solid"/>
            <a:miter lim="800000"/>
          </a:ln>
          <a:effectLst>
            <a:outerShdw blurRad="50800" dist="38100" dir="2700000" algn="tl" rotWithShape="0">
              <a:srgbClr val="000000">
                <a:alpha val="43000"/>
              </a:srgbClr>
            </a:outerShdw>
          </a:effectLst>
        </p:spPr>
      </p:pic>
    </p:spTree>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How to compare different training options</a:t>
            </a:r>
            <a:endParaRPr dirty="0"/>
          </a:p>
        </p:txBody>
      </p:sp>
      <p:grpSp>
        <p:nvGrpSpPr>
          <p:cNvPr id="418" name="Google Shape;418;p5"/>
          <p:cNvGrpSpPr/>
          <p:nvPr/>
        </p:nvGrpSpPr>
        <p:grpSpPr>
          <a:xfrm>
            <a:off x="839316" y="1366898"/>
            <a:ext cx="10275862" cy="3803066"/>
            <a:chOff x="922710" y="2776546"/>
            <a:chExt cx="9620599" cy="3560555"/>
          </a:xfrm>
        </p:grpSpPr>
        <p:sp>
          <p:nvSpPr>
            <p:cNvPr id="419" name="Google Shape;419;p5"/>
            <p:cNvSpPr/>
            <p:nvPr/>
          </p:nvSpPr>
          <p:spPr>
            <a:xfrm>
              <a:off x="922713"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5"/>
            <p:cNvSpPr/>
            <p:nvPr/>
          </p:nvSpPr>
          <p:spPr>
            <a:xfrm>
              <a:off x="922713" y="5489439"/>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1" name="Google Shape;421;p5"/>
            <p:cNvSpPr/>
            <p:nvPr/>
          </p:nvSpPr>
          <p:spPr>
            <a:xfrm>
              <a:off x="6096000" y="2776546"/>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2" name="Google Shape;422;p5"/>
            <p:cNvSpPr/>
            <p:nvPr/>
          </p:nvSpPr>
          <p:spPr>
            <a:xfrm>
              <a:off x="6096000"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3" name="Google Shape;423;p5"/>
            <p:cNvSpPr/>
            <p:nvPr/>
          </p:nvSpPr>
          <p:spPr>
            <a:xfrm>
              <a:off x="6096000" y="5497515"/>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4" name="Google Shape;424;p5"/>
            <p:cNvSpPr/>
            <p:nvPr/>
          </p:nvSpPr>
          <p:spPr>
            <a:xfrm>
              <a:off x="922713" y="2776546"/>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5" name="Google Shape;425;p5"/>
            <p:cNvSpPr/>
            <p:nvPr/>
          </p:nvSpPr>
          <p:spPr>
            <a:xfrm>
              <a:off x="922713" y="2776546"/>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6" name="Google Shape;426;p5"/>
            <p:cNvSpPr/>
            <p:nvPr/>
          </p:nvSpPr>
          <p:spPr>
            <a:xfrm>
              <a:off x="92271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7" name="Google Shape;427;p5"/>
            <p:cNvSpPr/>
            <p:nvPr/>
          </p:nvSpPr>
          <p:spPr>
            <a:xfrm>
              <a:off x="922711" y="5486337"/>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8" name="Google Shape;428;p5"/>
            <p:cNvSpPr/>
            <p:nvPr/>
          </p:nvSpPr>
          <p:spPr>
            <a:xfrm>
              <a:off x="6096000" y="2776546"/>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9" name="Google Shape;429;p5"/>
            <p:cNvSpPr/>
            <p:nvPr/>
          </p:nvSpPr>
          <p:spPr>
            <a:xfrm>
              <a:off x="609600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0" name="Google Shape;430;p5"/>
            <p:cNvSpPr/>
            <p:nvPr/>
          </p:nvSpPr>
          <p:spPr>
            <a:xfrm>
              <a:off x="6096000" y="5497515"/>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31" name="Google Shape;431;p5"/>
          <p:cNvSpPr txBox="1"/>
          <p:nvPr/>
        </p:nvSpPr>
        <p:spPr>
          <a:xfrm>
            <a:off x="1884347" y="1405755"/>
            <a:ext cx="355693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u="none" strike="noStrike" cap="none" dirty="0">
                <a:solidFill>
                  <a:schemeClr val="dk1"/>
                </a:solidFill>
                <a:latin typeface="Calibri"/>
                <a:ea typeface="Calibri"/>
                <a:cs typeface="Calibri"/>
                <a:sym typeface="Calibri"/>
              </a:rPr>
              <a:t>Course </a:t>
            </a:r>
            <a:r>
              <a:rPr lang="it-IT" sz="1600" b="1" dirty="0">
                <a:solidFill>
                  <a:schemeClr val="dk1"/>
                </a:solidFill>
                <a:latin typeface="Calibri"/>
                <a:ea typeface="Calibri"/>
                <a:cs typeface="Calibri"/>
                <a:sym typeface="Calibri"/>
              </a:rPr>
              <a:t>c</a:t>
            </a:r>
            <a:r>
              <a:rPr lang="it-IT" sz="1600" b="1" i="0" u="none" strike="noStrike" cap="none" dirty="0">
                <a:solidFill>
                  <a:schemeClr val="dk1"/>
                </a:solidFill>
                <a:latin typeface="Calibri"/>
                <a:ea typeface="Calibri"/>
                <a:cs typeface="Calibri"/>
                <a:sym typeface="Calibri"/>
              </a:rPr>
              <a:t>ontent</a:t>
            </a:r>
            <a:br>
              <a:rPr lang="it-IT" sz="1600" b="0" i="0" u="none" strike="noStrike" cap="none" dirty="0">
                <a:solidFill>
                  <a:schemeClr val="dk1"/>
                </a:solidFill>
                <a:latin typeface="Calibri"/>
                <a:ea typeface="Calibri"/>
                <a:cs typeface="Calibri"/>
                <a:sym typeface="Calibri"/>
              </a:rPr>
            </a:br>
            <a:r>
              <a:rPr lang="it-IT" sz="1600" b="0" i="0" u="none" strike="noStrike" cap="none" dirty="0">
                <a:solidFill>
                  <a:schemeClr val="dk1"/>
                </a:solidFill>
                <a:latin typeface="Calibri"/>
                <a:ea typeface="Calibri"/>
                <a:cs typeface="Calibri"/>
                <a:sym typeface="Calibri"/>
              </a:rPr>
              <a:t>Does it match your learning needs and goals?</a:t>
            </a:r>
            <a:endParaRPr sz="1600" b="0" i="0" u="none" strike="noStrike" cap="none" dirty="0">
              <a:solidFill>
                <a:srgbClr val="171616"/>
              </a:solidFill>
              <a:latin typeface="Calibri"/>
              <a:ea typeface="Calibri"/>
              <a:cs typeface="Calibri"/>
              <a:sym typeface="Calibri"/>
            </a:endParaRPr>
          </a:p>
        </p:txBody>
      </p:sp>
      <p:sp>
        <p:nvSpPr>
          <p:cNvPr id="432" name="Google Shape;432;p5"/>
          <p:cNvSpPr txBox="1"/>
          <p:nvPr/>
        </p:nvSpPr>
        <p:spPr>
          <a:xfrm>
            <a:off x="7409989" y="1432672"/>
            <a:ext cx="355693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u="none" strike="noStrike" cap="none">
                <a:solidFill>
                  <a:schemeClr val="dk1"/>
                </a:solidFill>
                <a:latin typeface="Calibri"/>
                <a:ea typeface="Calibri"/>
                <a:cs typeface="Calibri"/>
                <a:sym typeface="Calibri"/>
              </a:rPr>
              <a:t>Costs &amp; </a:t>
            </a:r>
            <a:r>
              <a:rPr lang="it-IT" sz="1600" b="1">
                <a:solidFill>
                  <a:schemeClr val="dk1"/>
                </a:solidFill>
                <a:latin typeface="Calibri"/>
                <a:ea typeface="Calibri"/>
                <a:cs typeface="Calibri"/>
                <a:sym typeface="Calibri"/>
              </a:rPr>
              <a:t>f</a:t>
            </a:r>
            <a:r>
              <a:rPr lang="it-IT" sz="1600" b="1" i="0" u="none" strike="noStrike" cap="none">
                <a:solidFill>
                  <a:schemeClr val="dk1"/>
                </a:solidFill>
                <a:latin typeface="Calibri"/>
                <a:ea typeface="Calibri"/>
                <a:cs typeface="Calibri"/>
                <a:sym typeface="Calibri"/>
              </a:rPr>
              <a:t>inancial </a:t>
            </a:r>
            <a:r>
              <a:rPr lang="it-IT" sz="1600" b="1">
                <a:solidFill>
                  <a:schemeClr val="dk1"/>
                </a:solidFill>
                <a:latin typeface="Calibri"/>
                <a:ea typeface="Calibri"/>
                <a:cs typeface="Calibri"/>
                <a:sym typeface="Calibri"/>
              </a:rPr>
              <a:t>s</a:t>
            </a:r>
            <a:r>
              <a:rPr lang="it-IT" sz="1600" b="1" i="0" u="none" strike="noStrike" cap="none">
                <a:solidFill>
                  <a:schemeClr val="dk1"/>
                </a:solidFill>
                <a:latin typeface="Calibri"/>
                <a:ea typeface="Calibri"/>
                <a:cs typeface="Calibri"/>
                <a:sym typeface="Calibri"/>
              </a:rPr>
              <a:t>upport</a:t>
            </a:r>
            <a:br>
              <a:rPr lang="it-IT" sz="1600" b="0" i="0" u="none" strike="noStrike" cap="none">
                <a:solidFill>
                  <a:schemeClr val="dk1"/>
                </a:solidFill>
                <a:latin typeface="Calibri"/>
                <a:ea typeface="Calibri"/>
                <a:cs typeface="Calibri"/>
                <a:sym typeface="Calibri"/>
              </a:rPr>
            </a:br>
            <a:r>
              <a:rPr lang="it-IT" sz="1600" b="0" i="0" u="none" strike="noStrike" cap="none">
                <a:solidFill>
                  <a:schemeClr val="dk1"/>
                </a:solidFill>
                <a:latin typeface="Calibri"/>
                <a:ea typeface="Calibri"/>
                <a:cs typeface="Calibri"/>
                <a:sym typeface="Calibri"/>
              </a:rPr>
              <a:t>Is it affordable? Are scholarships or free options available?</a:t>
            </a:r>
            <a:endParaRPr sz="1600">
              <a:solidFill>
                <a:srgbClr val="171616"/>
              </a:solidFill>
              <a:latin typeface="Calibri"/>
              <a:ea typeface="Calibri"/>
              <a:cs typeface="Calibri"/>
              <a:sym typeface="Calibri"/>
            </a:endParaRPr>
          </a:p>
        </p:txBody>
      </p:sp>
      <p:sp>
        <p:nvSpPr>
          <p:cNvPr id="433" name="Google Shape;433;p5"/>
          <p:cNvSpPr txBox="1"/>
          <p:nvPr/>
        </p:nvSpPr>
        <p:spPr>
          <a:xfrm>
            <a:off x="1884347" y="2910006"/>
            <a:ext cx="35568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a:solidFill>
                  <a:schemeClr val="dk1"/>
                </a:solidFill>
                <a:latin typeface="Calibri"/>
                <a:ea typeface="Calibri"/>
                <a:cs typeface="Calibri"/>
                <a:sym typeface="Calibri"/>
              </a:rPr>
              <a:t>Duration &amp; schedule</a:t>
            </a:r>
            <a:br>
              <a:rPr lang="it-IT" sz="1600">
                <a:solidFill>
                  <a:schemeClr val="dk1"/>
                </a:solidFill>
                <a:latin typeface="Calibri"/>
                <a:ea typeface="Calibri"/>
                <a:cs typeface="Calibri"/>
                <a:sym typeface="Calibri"/>
              </a:rPr>
            </a:br>
            <a:r>
              <a:rPr lang="it-IT" sz="1600">
                <a:solidFill>
                  <a:schemeClr val="dk1"/>
                </a:solidFill>
                <a:latin typeface="Calibri"/>
                <a:ea typeface="Calibri"/>
                <a:cs typeface="Calibri"/>
                <a:sym typeface="Calibri"/>
              </a:rPr>
              <a:t>Can you realistically attend the sessions?</a:t>
            </a:r>
            <a:endParaRPr sz="1600">
              <a:solidFill>
                <a:srgbClr val="171616"/>
              </a:solidFill>
              <a:latin typeface="Calibri"/>
              <a:ea typeface="Calibri"/>
              <a:cs typeface="Calibri"/>
              <a:sym typeface="Calibri"/>
            </a:endParaRPr>
          </a:p>
        </p:txBody>
      </p:sp>
      <p:sp>
        <p:nvSpPr>
          <p:cNvPr id="434" name="Google Shape;434;p5"/>
          <p:cNvSpPr txBox="1"/>
          <p:nvPr/>
        </p:nvSpPr>
        <p:spPr>
          <a:xfrm>
            <a:off x="7409989" y="2852932"/>
            <a:ext cx="355693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dirty="0">
                <a:solidFill>
                  <a:schemeClr val="dk1"/>
                </a:solidFill>
                <a:latin typeface="Calibri"/>
                <a:ea typeface="Calibri"/>
                <a:cs typeface="Calibri"/>
                <a:sym typeface="Calibri"/>
              </a:rPr>
              <a:t>Recognition</a:t>
            </a:r>
            <a:br>
              <a:rPr lang="it-IT" sz="1600" dirty="0">
                <a:solidFill>
                  <a:schemeClr val="dk1"/>
                </a:solidFill>
                <a:latin typeface="Calibri"/>
                <a:ea typeface="Calibri"/>
                <a:cs typeface="Calibri"/>
                <a:sym typeface="Calibri"/>
              </a:rPr>
            </a:br>
            <a:r>
              <a:rPr lang="it-IT" sz="1600" dirty="0">
                <a:solidFill>
                  <a:schemeClr val="dk1"/>
                </a:solidFill>
                <a:latin typeface="Calibri"/>
                <a:ea typeface="Calibri"/>
                <a:cs typeface="Calibri"/>
                <a:sym typeface="Calibri"/>
              </a:rPr>
              <a:t>Does the course offer a certificate or qualification?</a:t>
            </a:r>
            <a:endParaRPr sz="1600" dirty="0">
              <a:solidFill>
                <a:srgbClr val="171616"/>
              </a:solidFill>
              <a:latin typeface="Calibri"/>
              <a:ea typeface="Calibri"/>
              <a:cs typeface="Calibri"/>
              <a:sym typeface="Calibri"/>
            </a:endParaRPr>
          </a:p>
        </p:txBody>
      </p:sp>
      <p:sp>
        <p:nvSpPr>
          <p:cNvPr id="435" name="Google Shape;435;p5"/>
          <p:cNvSpPr txBox="1"/>
          <p:nvPr/>
        </p:nvSpPr>
        <p:spPr>
          <a:xfrm>
            <a:off x="1884347" y="4248292"/>
            <a:ext cx="355693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a:solidFill>
                  <a:schemeClr val="dk1"/>
                </a:solidFill>
                <a:latin typeface="Calibri"/>
                <a:ea typeface="Calibri"/>
                <a:cs typeface="Calibri"/>
                <a:sym typeface="Calibri"/>
              </a:rPr>
              <a:t>Format</a:t>
            </a:r>
            <a:br>
              <a:rPr lang="it-IT" sz="1600">
                <a:solidFill>
                  <a:schemeClr val="dk1"/>
                </a:solidFill>
                <a:latin typeface="Calibri"/>
                <a:ea typeface="Calibri"/>
                <a:cs typeface="Calibri"/>
                <a:sym typeface="Calibri"/>
              </a:rPr>
            </a:br>
            <a:r>
              <a:rPr lang="it-IT" sz="1600">
                <a:solidFill>
                  <a:schemeClr val="dk1"/>
                </a:solidFill>
                <a:latin typeface="Calibri"/>
                <a:ea typeface="Calibri"/>
                <a:cs typeface="Calibri"/>
                <a:sym typeface="Calibri"/>
              </a:rPr>
              <a:t>Is it online, in-person, or blended? What fits you best?</a:t>
            </a:r>
            <a:endParaRPr sz="1600">
              <a:solidFill>
                <a:srgbClr val="171616"/>
              </a:solidFill>
              <a:latin typeface="Calibri"/>
              <a:ea typeface="Calibri"/>
              <a:cs typeface="Calibri"/>
              <a:sym typeface="Calibri"/>
            </a:endParaRPr>
          </a:p>
        </p:txBody>
      </p:sp>
      <p:sp>
        <p:nvSpPr>
          <p:cNvPr id="436" name="Google Shape;436;p5"/>
          <p:cNvSpPr txBox="1"/>
          <p:nvPr/>
        </p:nvSpPr>
        <p:spPr>
          <a:xfrm>
            <a:off x="7409989" y="4371402"/>
            <a:ext cx="35568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a:solidFill>
                  <a:schemeClr val="dk1"/>
                </a:solidFill>
                <a:latin typeface="Calibri"/>
                <a:ea typeface="Calibri"/>
                <a:cs typeface="Calibri"/>
                <a:sym typeface="Calibri"/>
              </a:rPr>
              <a:t>Trainer &amp; organisation</a:t>
            </a:r>
            <a:br>
              <a:rPr lang="it-IT" sz="1600">
                <a:solidFill>
                  <a:schemeClr val="dk1"/>
                </a:solidFill>
                <a:latin typeface="Calibri"/>
                <a:ea typeface="Calibri"/>
                <a:cs typeface="Calibri"/>
                <a:sym typeface="Calibri"/>
              </a:rPr>
            </a:br>
            <a:r>
              <a:rPr lang="it-IT" sz="1600">
                <a:solidFill>
                  <a:schemeClr val="dk1"/>
                </a:solidFill>
                <a:latin typeface="Calibri"/>
                <a:ea typeface="Calibri"/>
                <a:cs typeface="Calibri"/>
                <a:sym typeface="Calibri"/>
              </a:rPr>
              <a:t>Is the provider reliable and experienced?</a:t>
            </a:r>
            <a:endParaRPr/>
          </a:p>
        </p:txBody>
      </p:sp>
      <p:sp>
        <p:nvSpPr>
          <p:cNvPr id="2" name="CasellaDiTesto 1">
            <a:extLst>
              <a:ext uri="{FF2B5EF4-FFF2-40B4-BE49-F238E27FC236}">
                <a16:creationId xmlns:a16="http://schemas.microsoft.com/office/drawing/2014/main" id="{97C047BC-4D2D-FB3F-6C07-37AD8CA03962}"/>
              </a:ext>
            </a:extLst>
          </p:cNvPr>
          <p:cNvSpPr txBox="1"/>
          <p:nvPr/>
        </p:nvSpPr>
        <p:spPr>
          <a:xfrm>
            <a:off x="835230" y="5595257"/>
            <a:ext cx="1066008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 </a:t>
            </a:r>
            <a:r>
              <a:rPr lang="en-US" sz="2000" b="1" dirty="0">
                <a:latin typeface="Calibri"/>
              </a:rPr>
              <a:t>Mini activity:</a:t>
            </a:r>
            <a:r>
              <a:rPr lang="en-US" sz="2000" dirty="0">
                <a:latin typeface="Calibri"/>
              </a:rPr>
              <a:t> Choose two real or imagined training options. </a:t>
            </a:r>
            <a:endParaRPr lang="it-IT" sz="2000" dirty="0"/>
          </a:p>
          <a:p>
            <a:r>
              <a:rPr lang="en-US" sz="2000" dirty="0">
                <a:latin typeface="Calibri"/>
              </a:rPr>
              <a:t>Use these criteria to compare them and decide which one is a better fit for your goals and needs.</a:t>
            </a:r>
            <a:endParaRPr lang="en-US" sz="1800" dirty="0"/>
          </a:p>
        </p:txBody>
      </p:sp>
    </p:spTree>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Balancing training with real life</a:t>
            </a:r>
            <a:endParaRPr dirty="0"/>
          </a:p>
        </p:txBody>
      </p:sp>
      <p:sp>
        <p:nvSpPr>
          <p:cNvPr id="442" name="Google Shape;442;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it-IT" dirty="0"/>
              <a:t>Even when motivation is high, </a:t>
            </a:r>
            <a:r>
              <a:rPr lang="it-IT" b="1" dirty="0"/>
              <a:t>it is not always easy to make space for learning.</a:t>
            </a:r>
            <a:endParaRPr dirty="0"/>
          </a:p>
          <a:p>
            <a:pPr marL="0" lvl="0" indent="0" algn="l" rtl="0">
              <a:lnSpc>
                <a:spcPct val="90000"/>
              </a:lnSpc>
              <a:spcBef>
                <a:spcPts val="1000"/>
              </a:spcBef>
              <a:spcAft>
                <a:spcPts val="0"/>
              </a:spcAft>
              <a:buSzPts val="1800"/>
              <a:buNone/>
            </a:pPr>
            <a:r>
              <a:rPr lang="it-IT" dirty="0"/>
              <a:t>Work, family, and other responsibilities often compete for your time and energy.</a:t>
            </a:r>
            <a:endParaRPr dirty="0"/>
          </a:p>
          <a:p>
            <a:pPr marL="0" lvl="0" indent="0" algn="l" rtl="0">
              <a:lnSpc>
                <a:spcPct val="90000"/>
              </a:lnSpc>
              <a:spcBef>
                <a:spcPts val="1000"/>
              </a:spcBef>
              <a:spcAft>
                <a:spcPts val="0"/>
              </a:spcAft>
              <a:buSzPts val="1800"/>
              <a:buNone/>
            </a:pPr>
            <a:r>
              <a:rPr lang="it-IT" b="1" dirty="0"/>
              <a:t>To make training sustainable, you need to be realistic and kind to yourself</a:t>
            </a:r>
            <a:r>
              <a:rPr lang="it-IT" dirty="0"/>
              <a:t>. </a:t>
            </a:r>
            <a:endParaRPr dirty="0"/>
          </a:p>
          <a:p>
            <a:pPr marL="0" lvl="0" indent="0" algn="l" rtl="0">
              <a:lnSpc>
                <a:spcPct val="90000"/>
              </a:lnSpc>
              <a:spcBef>
                <a:spcPts val="1000"/>
              </a:spcBef>
              <a:spcAft>
                <a:spcPts val="0"/>
              </a:spcAft>
              <a:buSzPts val="1800"/>
              <a:buNone/>
            </a:pPr>
            <a:r>
              <a:rPr lang="it-IT" dirty="0"/>
              <a:t>Ask:</a:t>
            </a:r>
            <a:endParaRPr dirty="0"/>
          </a:p>
          <a:p>
            <a:pPr marL="342900" lvl="0" indent="-342900" algn="l" rtl="0">
              <a:lnSpc>
                <a:spcPct val="90000"/>
              </a:lnSpc>
              <a:spcBef>
                <a:spcPts val="1000"/>
              </a:spcBef>
              <a:spcAft>
                <a:spcPts val="0"/>
              </a:spcAft>
              <a:buClr>
                <a:srgbClr val="E280AC"/>
              </a:buClr>
              <a:buSzPts val="1800"/>
              <a:buFont typeface="Noto Sans Symbols"/>
              <a:buChar char="▪"/>
            </a:pPr>
            <a:r>
              <a:rPr lang="it-IT" dirty="0"/>
              <a:t>How many hours can I truly dedicate each week?</a:t>
            </a:r>
            <a:endParaRPr dirty="0"/>
          </a:p>
          <a:p>
            <a:pPr marL="342900" lvl="0" indent="-342900" algn="l" rtl="0">
              <a:lnSpc>
                <a:spcPct val="90000"/>
              </a:lnSpc>
              <a:spcBef>
                <a:spcPts val="1000"/>
              </a:spcBef>
              <a:spcAft>
                <a:spcPts val="0"/>
              </a:spcAft>
              <a:buClr>
                <a:srgbClr val="E280AC"/>
              </a:buClr>
              <a:buSzPts val="1800"/>
              <a:buFont typeface="Noto Sans Symbols"/>
              <a:buChar char="▪"/>
            </a:pPr>
            <a:r>
              <a:rPr lang="it-IT" dirty="0"/>
              <a:t>Do I need flexibility (asynchronous courses, recorded sessions)?</a:t>
            </a:r>
            <a:endParaRPr dirty="0"/>
          </a:p>
          <a:p>
            <a:pPr marL="342900" lvl="0" indent="-342900" algn="l" rtl="0">
              <a:lnSpc>
                <a:spcPct val="90000"/>
              </a:lnSpc>
              <a:spcBef>
                <a:spcPts val="1000"/>
              </a:spcBef>
              <a:spcAft>
                <a:spcPts val="0"/>
              </a:spcAft>
              <a:buClr>
                <a:srgbClr val="E280AC"/>
              </a:buClr>
              <a:buSzPts val="1800"/>
              <a:buFont typeface="Noto Sans Symbols"/>
              <a:buChar char="▪"/>
            </a:pPr>
            <a:r>
              <a:rPr lang="it-IT" dirty="0"/>
              <a:t>Can I get support from family or friends while I study?</a:t>
            </a:r>
            <a:endParaRPr dirty="0"/>
          </a:p>
          <a:p>
            <a:pPr marL="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r>
              <a:rPr lang="it-IT" dirty="0">
                <a:solidFill>
                  <a:schemeClr val="dk1"/>
                </a:solidFill>
              </a:rPr>
              <a:t>Digital flexibility is essential for adult learners; the EU highlights this in the </a:t>
            </a:r>
            <a:r>
              <a:rPr lang="it-IT" i="1" dirty="0">
                <a:solidFill>
                  <a:schemeClr val="dk1"/>
                </a:solidFill>
              </a:rPr>
              <a:t>Digital Education Action Plan 2021–2027</a:t>
            </a:r>
            <a:r>
              <a:rPr lang="it-IT" dirty="0">
                <a:solidFill>
                  <a:schemeClr val="dk1"/>
                </a:solidFill>
              </a:rPr>
              <a:t>.</a:t>
            </a:r>
            <a:r>
              <a:rPr lang="it-IT" sz="1100" dirty="0">
                <a:solidFill>
                  <a:schemeClr val="dk1"/>
                </a:solidFill>
                <a:latin typeface="Arial"/>
                <a:ea typeface="Arial"/>
                <a:cs typeface="Arial"/>
                <a:sym typeface="Arial"/>
              </a:rPr>
              <a:t> </a:t>
            </a:r>
            <a:r>
              <a:rPr lang="it-IT" i="1" dirty="0"/>
              <a:t>A good course fits not only your goals, but also your life.</a:t>
            </a:r>
            <a:endParaRPr i="1" dirty="0"/>
          </a:p>
          <a:p>
            <a:pPr marL="0" lvl="0" indent="0" algn="l" rtl="0">
              <a:lnSpc>
                <a:spcPct val="90000"/>
              </a:lnSpc>
              <a:spcBef>
                <a:spcPts val="1000"/>
              </a:spcBef>
              <a:spcAft>
                <a:spcPts val="0"/>
              </a:spcAft>
              <a:buSzPts val="1800"/>
              <a:buNone/>
            </a:pPr>
            <a:endParaRPr i="1" dirty="0"/>
          </a:p>
        </p:txBody>
      </p:sp>
      <p:pic>
        <p:nvPicPr>
          <p:cNvPr id="443" name="Google Shape;443;p6" title="donna-anziana-del-colpo-medio-che-studia-nell-aula.jpg"/>
          <p:cNvPicPr preferRelativeResize="0">
            <a:picLocks noGrp="1"/>
          </p:cNvPicPr>
          <p:nvPr>
            <p:ph type="pic" idx="3"/>
          </p:nvPr>
        </p:nvPicPr>
        <p:blipFill rotWithShape="1">
          <a:blip r:embed="rId4">
            <a:alphaModFix/>
          </a:blip>
          <a:srcRect t="18318" b="21581"/>
          <a:stretch/>
        </p:blipFill>
        <p:spPr>
          <a:xfrm>
            <a:off x="7573992" y="2334815"/>
            <a:ext cx="4618010" cy="4157932"/>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a:extLst>
              <a:ext uri="{FF2B5EF4-FFF2-40B4-BE49-F238E27FC236}">
                <a16:creationId xmlns:a16="http://schemas.microsoft.com/office/drawing/2014/main" id="{DEDBE5FC-8C53-F3DD-F918-56D688C34295}"/>
              </a:ext>
            </a:extLst>
          </p:cNvPr>
          <p:cNvSpPr txBox="1"/>
          <p:nvPr/>
        </p:nvSpPr>
        <p:spPr>
          <a:xfrm>
            <a:off x="310738" y="320634"/>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E64424"/>
                </a:solidFill>
                <a:latin typeface="Calibri"/>
                <a:ea typeface="Calibri"/>
                <a:cs typeface="Calibri"/>
              </a:rPr>
              <a:t>Wrap up discussion</a:t>
            </a:r>
            <a:endParaRPr lang="en-US"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3C9B31C9-3176-ABBE-8A97-08CA7D135432}"/>
              </a:ext>
            </a:extLst>
          </p:cNvPr>
          <p:cNvPicPr>
            <a:picLocks noChangeAspect="1"/>
          </p:cNvPicPr>
          <p:nvPr/>
        </p:nvPicPr>
        <p:blipFill>
          <a:blip r:embed="rId2"/>
          <a:stretch>
            <a:fillRect/>
          </a:stretch>
        </p:blipFill>
        <p:spPr>
          <a:xfrm>
            <a:off x="499135" y="4774252"/>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953F9E50-AF20-85A1-267B-CF03037D7CC7}"/>
              </a:ext>
            </a:extLst>
          </p:cNvPr>
          <p:cNvPicPr>
            <a:picLocks noChangeAspect="1"/>
          </p:cNvPicPr>
          <p:nvPr/>
        </p:nvPicPr>
        <p:blipFill>
          <a:blip r:embed="rId2"/>
          <a:stretch>
            <a:fillRect/>
          </a:stretch>
        </p:blipFill>
        <p:spPr>
          <a:xfrm>
            <a:off x="503464" y="3214997"/>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3CE45C0E-74C5-3572-9078-4297CC93A65F}"/>
              </a:ext>
            </a:extLst>
          </p:cNvPr>
          <p:cNvPicPr>
            <a:picLocks noChangeAspect="1"/>
          </p:cNvPicPr>
          <p:nvPr/>
        </p:nvPicPr>
        <p:blipFill>
          <a:blip r:embed="rId2"/>
          <a:stretch>
            <a:fillRect/>
          </a:stretch>
        </p:blipFill>
        <p:spPr>
          <a:xfrm>
            <a:off x="507794" y="1626053"/>
            <a:ext cx="438150" cy="438150"/>
          </a:xfrm>
          <a:prstGeom prst="rect">
            <a:avLst/>
          </a:prstGeom>
        </p:spPr>
      </p:pic>
      <p:sp>
        <p:nvSpPr>
          <p:cNvPr id="22" name="CasellaDiTesto 21">
            <a:extLst>
              <a:ext uri="{FF2B5EF4-FFF2-40B4-BE49-F238E27FC236}">
                <a16:creationId xmlns:a16="http://schemas.microsoft.com/office/drawing/2014/main" id="{2914007C-5925-E199-BE51-50D1B7CC147F}"/>
              </a:ext>
            </a:extLst>
          </p:cNvPr>
          <p:cNvSpPr txBox="1"/>
          <p:nvPr/>
        </p:nvSpPr>
        <p:spPr>
          <a:xfrm>
            <a:off x="1310244" y="1607127"/>
            <a:ext cx="806730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panose="020F0502020204030204" pitchFamily="34" charset="0"/>
                <a:cs typeface="Calibri" panose="020F0502020204030204" pitchFamily="34" charset="0"/>
              </a:rPr>
              <a:t>What do I really want to learn right now, and why?</a:t>
            </a:r>
            <a:endParaRPr lang="en-US"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4E880D9B-DEB6-2FA5-7777-61AB338A0EFE}"/>
              </a:ext>
            </a:extLst>
          </p:cNvPr>
          <p:cNvSpPr txBox="1"/>
          <p:nvPr/>
        </p:nvSpPr>
        <p:spPr>
          <a:xfrm>
            <a:off x="1310244" y="3210295"/>
            <a:ext cx="943296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panose="020F0502020204030204" pitchFamily="34" charset="0"/>
                <a:cs typeface="Calibri" panose="020F0502020204030204" pitchFamily="34" charset="0"/>
              </a:rPr>
              <a:t>What kind of training format would fit best with my time and energy?</a:t>
            </a:r>
          </a:p>
          <a:p>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C138D184-366A-B1DD-8AA9-836DFA9327D8}"/>
              </a:ext>
            </a:extLst>
          </p:cNvPr>
          <p:cNvSpPr txBox="1"/>
          <p:nvPr/>
        </p:nvSpPr>
        <p:spPr>
          <a:xfrm>
            <a:off x="1310244" y="4585854"/>
            <a:ext cx="816626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panose="020F0502020204030204" pitchFamily="34" charset="0"/>
                <a:cs typeface="Calibri" panose="020F0502020204030204" pitchFamily="34" charset="0"/>
              </a:rPr>
              <a:t>Have I ever started a course that didn’t fit me? </a:t>
            </a:r>
            <a:endParaRPr lang="it-IT"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What could I do differently now?</a:t>
            </a:r>
            <a:endParaRPr lang="it-IT"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4727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n-GB" noProof="0" dirty="0"/>
              <a:t>UNIT 3.4: </a:t>
            </a:r>
            <a:r>
              <a:rPr lang="en-US" dirty="0"/>
              <a:t>Application and enrolment procedures</a:t>
            </a:r>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121915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802DDCE9-2D3E-1EC5-9C55-7E295BC3C7A7}"/>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01D209AE-F065-6661-0F8B-91ABF2975B82}"/>
              </a:ext>
            </a:extLst>
          </p:cNvPr>
          <p:cNvSpPr txBox="1">
            <a:spLocks noGrp="1"/>
          </p:cNvSpPr>
          <p:nvPr>
            <p:ph type="body" idx="2"/>
          </p:nvPr>
        </p:nvSpPr>
        <p:spPr>
          <a:xfrm>
            <a:off x="4756312" y="2578499"/>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n-US" sz="2200" dirty="0"/>
              <a:t>You will learn how to take practical steps toward enrolling in a training course. From understanding what documents are needed to knowing where and how to apply, this part will help you move from interest to action with confidence</a:t>
            </a:r>
          </a:p>
        </p:txBody>
      </p:sp>
    </p:spTree>
    <p:extLst>
      <p:ext uri="{BB962C8B-B14F-4D97-AF65-F5344CB8AC3E}">
        <p14:creationId xmlns:p14="http://schemas.microsoft.com/office/powerpoint/2010/main" val="1528879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What you may need to apply</a:t>
            </a:r>
            <a:endParaRPr dirty="0"/>
          </a:p>
        </p:txBody>
      </p:sp>
      <p:sp>
        <p:nvSpPr>
          <p:cNvPr id="460" name="Google Shape;460;p9"/>
          <p:cNvSpPr txBox="1"/>
          <p:nvPr/>
        </p:nvSpPr>
        <p:spPr>
          <a:xfrm>
            <a:off x="954475" y="1301464"/>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Personal Information </a:t>
            </a:r>
            <a:r>
              <a:rPr lang="it-IT" sz="1800" dirty="0">
                <a:solidFill>
                  <a:schemeClr val="dk1"/>
                </a:solidFill>
                <a:latin typeface="Calibri"/>
                <a:ea typeface="Calibri"/>
                <a:cs typeface="Calibri"/>
                <a:sym typeface="Calibri"/>
              </a:rPr>
              <a:t>(</a:t>
            </a:r>
            <a:r>
              <a:rPr lang="it-IT" sz="1800" i="1" dirty="0">
                <a:solidFill>
                  <a:schemeClr val="dk1"/>
                </a:solidFill>
                <a:latin typeface="Calibri"/>
                <a:ea typeface="Calibri"/>
                <a:cs typeface="Calibri"/>
                <a:sym typeface="Calibri"/>
              </a:rPr>
              <a:t>Required</a:t>
            </a:r>
            <a:r>
              <a:rPr lang="it-IT" sz="1800" dirty="0">
                <a:solidFill>
                  <a:schemeClr val="dk1"/>
                </a:solidFill>
                <a:latin typeface="Calibri"/>
                <a:ea typeface="Calibri"/>
                <a:cs typeface="Calibri"/>
                <a:sym typeface="Calibri"/>
              </a:rPr>
              <a:t>)</a:t>
            </a:r>
            <a:br>
              <a:rPr lang="it-IT" sz="1800" dirty="0">
                <a:latin typeface="Calibri"/>
                <a:ea typeface="Calibri"/>
                <a:cs typeface="Calibri"/>
              </a:rPr>
            </a:br>
            <a:r>
              <a:rPr lang="it-IT" sz="1800" dirty="0">
                <a:solidFill>
                  <a:schemeClr val="dk1"/>
                </a:solidFill>
                <a:latin typeface="Calibri"/>
                <a:ea typeface="Calibri"/>
                <a:cs typeface="Calibri"/>
                <a:sym typeface="Calibri"/>
              </a:rPr>
              <a:t>Full name, contact details, date of birth — always double-check spelling!</a:t>
            </a:r>
            <a:endParaRPr lang="it-IT" sz="1800" dirty="0">
              <a:solidFill>
                <a:schemeClr val="dk1"/>
              </a:solidFill>
              <a:latin typeface="Calibri"/>
              <a:ea typeface="Calibri"/>
              <a:cs typeface="Calibri"/>
            </a:endParaRPr>
          </a:p>
        </p:txBody>
      </p:sp>
      <p:sp>
        <p:nvSpPr>
          <p:cNvPr id="461" name="Google Shape;461;p9"/>
          <p:cNvSpPr txBox="1"/>
          <p:nvPr/>
        </p:nvSpPr>
        <p:spPr>
          <a:xfrm>
            <a:off x="954475" y="2212176"/>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ID or Residence Permit </a:t>
            </a:r>
            <a:r>
              <a:rPr lang="it-IT" sz="1800" dirty="0">
                <a:solidFill>
                  <a:schemeClr val="dk1"/>
                </a:solidFill>
                <a:latin typeface="Calibri"/>
                <a:ea typeface="Calibri"/>
                <a:cs typeface="Calibri"/>
                <a:sym typeface="Calibri"/>
              </a:rPr>
              <a:t>(</a:t>
            </a:r>
            <a:r>
              <a:rPr lang="it-IT" sz="1800" i="1" dirty="0">
                <a:solidFill>
                  <a:schemeClr val="dk1"/>
                </a:solidFill>
                <a:latin typeface="Calibri"/>
                <a:ea typeface="Calibri"/>
                <a:cs typeface="Calibri"/>
                <a:sym typeface="Calibri"/>
              </a:rPr>
              <a:t>Required</a:t>
            </a:r>
            <a:r>
              <a:rPr lang="it-IT" sz="1800" dirty="0">
                <a:solidFill>
                  <a:schemeClr val="dk1"/>
                </a:solidFill>
                <a:latin typeface="Calibri"/>
                <a:ea typeface="Calibri"/>
                <a:cs typeface="Calibri"/>
                <a:sym typeface="Calibri"/>
              </a:rPr>
              <a:t>)</a:t>
            </a:r>
            <a:br>
              <a:rPr lang="it-IT" sz="1800" dirty="0">
                <a:latin typeface="Calibri"/>
                <a:ea typeface="Calibri"/>
                <a:cs typeface="Calibri"/>
              </a:rPr>
            </a:br>
            <a:r>
              <a:rPr lang="it-IT" sz="1800" dirty="0">
                <a:solidFill>
                  <a:schemeClr val="dk1"/>
                </a:solidFill>
                <a:latin typeface="Calibri"/>
                <a:ea typeface="Calibri"/>
                <a:cs typeface="Calibri"/>
                <a:sym typeface="Calibri"/>
              </a:rPr>
              <a:t>A scanned copy of your national ID or legal residence document may be required.</a:t>
            </a:r>
            <a:endParaRPr sz="1800" dirty="0">
              <a:solidFill>
                <a:schemeClr val="dk1"/>
              </a:solidFill>
              <a:latin typeface="Calibri"/>
              <a:ea typeface="Calibri"/>
              <a:cs typeface="Calibri"/>
              <a:sym typeface="Calibri"/>
            </a:endParaRPr>
          </a:p>
        </p:txBody>
      </p:sp>
      <p:sp>
        <p:nvSpPr>
          <p:cNvPr id="462" name="Google Shape;462;p9"/>
          <p:cNvSpPr txBox="1"/>
          <p:nvPr/>
        </p:nvSpPr>
        <p:spPr>
          <a:xfrm>
            <a:off x="954475" y="3122888"/>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Curriculum Vitae (CV) </a:t>
            </a:r>
            <a:r>
              <a:rPr lang="it-IT" sz="1800" dirty="0">
                <a:solidFill>
                  <a:schemeClr val="dk1"/>
                </a:solidFill>
                <a:latin typeface="Calibri"/>
                <a:ea typeface="Calibri"/>
                <a:cs typeface="Calibri"/>
                <a:sym typeface="Calibri"/>
              </a:rPr>
              <a:t>(</a:t>
            </a:r>
            <a:r>
              <a:rPr lang="it-IT" sz="1800" i="1" dirty="0">
                <a:solidFill>
                  <a:schemeClr val="dk1"/>
                </a:solidFill>
                <a:latin typeface="Calibri"/>
                <a:ea typeface="Calibri"/>
                <a:cs typeface="Calibri"/>
                <a:sym typeface="Calibri"/>
              </a:rPr>
              <a:t>Required</a:t>
            </a:r>
            <a:r>
              <a:rPr lang="it-IT" sz="1800" dirty="0">
                <a:solidFill>
                  <a:schemeClr val="dk1"/>
                </a:solidFill>
                <a:latin typeface="Calibri"/>
                <a:ea typeface="Calibri"/>
                <a:cs typeface="Calibri"/>
                <a:sym typeface="Calibri"/>
              </a:rPr>
              <a:t>)</a:t>
            </a:r>
            <a:br>
              <a:rPr lang="it-IT" sz="1800" dirty="0">
                <a:latin typeface="Calibri"/>
                <a:ea typeface="Calibri"/>
                <a:cs typeface="Calibri"/>
              </a:rPr>
            </a:br>
            <a:r>
              <a:rPr lang="it-IT" sz="1800" dirty="0">
                <a:solidFill>
                  <a:schemeClr val="dk1"/>
                </a:solidFill>
                <a:latin typeface="Calibri"/>
                <a:ea typeface="Calibri"/>
                <a:cs typeface="Calibri"/>
                <a:sym typeface="Calibri"/>
              </a:rPr>
              <a:t>Even for beginner-level courses, a simple CV shows your background and motivation.</a:t>
            </a:r>
            <a:endParaRPr lang="it-IT" sz="1800" dirty="0">
              <a:solidFill>
                <a:schemeClr val="dk1"/>
              </a:solidFill>
              <a:latin typeface="Calibri"/>
              <a:ea typeface="Calibri"/>
              <a:cs typeface="Calibri"/>
            </a:endParaRPr>
          </a:p>
        </p:txBody>
      </p:sp>
      <p:sp>
        <p:nvSpPr>
          <p:cNvPr id="463" name="Google Shape;463;p9"/>
          <p:cNvSpPr txBox="1"/>
          <p:nvPr/>
        </p:nvSpPr>
        <p:spPr>
          <a:xfrm>
            <a:off x="954475" y="4033600"/>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Motivation Statement </a:t>
            </a:r>
            <a:r>
              <a:rPr lang="it-IT" sz="1800" i="1" dirty="0">
                <a:solidFill>
                  <a:schemeClr val="dk1"/>
                </a:solidFill>
                <a:latin typeface="Calibri"/>
                <a:ea typeface="Calibri"/>
                <a:cs typeface="Calibri"/>
                <a:sym typeface="Calibri"/>
              </a:rPr>
              <a:t>(Optional – if requested)</a:t>
            </a:r>
            <a:br>
              <a:rPr lang="it-IT" sz="1800" dirty="0">
                <a:latin typeface="Calibri"/>
                <a:ea typeface="Calibri"/>
                <a:cs typeface="Calibri"/>
              </a:rPr>
            </a:br>
            <a:r>
              <a:rPr lang="it-IT" sz="1800" dirty="0">
                <a:solidFill>
                  <a:schemeClr val="dk1"/>
                </a:solidFill>
                <a:latin typeface="Calibri"/>
                <a:ea typeface="Calibri"/>
                <a:cs typeface="Calibri"/>
                <a:sym typeface="Calibri"/>
              </a:rPr>
              <a:t>A short paragraph explaining why you want to join the course (if requested).</a:t>
            </a:r>
            <a:endParaRPr sz="1800" dirty="0">
              <a:solidFill>
                <a:schemeClr val="dk1"/>
              </a:solidFill>
              <a:latin typeface="Calibri"/>
              <a:ea typeface="Calibri"/>
              <a:cs typeface="Calibri"/>
              <a:sym typeface="Calibri"/>
            </a:endParaRPr>
          </a:p>
        </p:txBody>
      </p:sp>
      <p:sp>
        <p:nvSpPr>
          <p:cNvPr id="464" name="Google Shape;464;p9"/>
          <p:cNvSpPr txBox="1"/>
          <p:nvPr/>
        </p:nvSpPr>
        <p:spPr>
          <a:xfrm>
            <a:off x="954475" y="4944312"/>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Previous Qualifications </a:t>
            </a:r>
            <a:r>
              <a:rPr lang="it-IT" sz="1800" i="1" dirty="0">
                <a:solidFill>
                  <a:schemeClr val="dk1"/>
                </a:solidFill>
                <a:latin typeface="Calibri"/>
                <a:ea typeface="Calibri"/>
                <a:cs typeface="Calibri"/>
                <a:sym typeface="Calibri"/>
              </a:rPr>
              <a:t>(Optional – if requested)</a:t>
            </a:r>
            <a:br>
              <a:rPr lang="it-IT" sz="1800" dirty="0">
                <a:latin typeface="Calibri"/>
                <a:ea typeface="Calibri"/>
                <a:cs typeface="Calibri"/>
              </a:rPr>
            </a:br>
            <a:r>
              <a:rPr lang="it-IT" sz="1800" dirty="0">
                <a:solidFill>
                  <a:schemeClr val="dk1"/>
                </a:solidFill>
                <a:latin typeface="Calibri"/>
                <a:ea typeface="Calibri"/>
                <a:cs typeface="Calibri"/>
                <a:sym typeface="Calibri"/>
              </a:rPr>
              <a:t>Diplomas or certificates from past education or training (if relevant).</a:t>
            </a:r>
            <a:endParaRPr lang="it-IT" sz="1800" dirty="0">
              <a:solidFill>
                <a:schemeClr val="dk1"/>
              </a:solidFill>
              <a:latin typeface="Calibri"/>
              <a:ea typeface="Calibri"/>
              <a:cs typeface="Calibri"/>
            </a:endParaRPr>
          </a:p>
        </p:txBody>
      </p:sp>
      <p:sp>
        <p:nvSpPr>
          <p:cNvPr id="465" name="Google Shape;465;p9"/>
          <p:cNvSpPr txBox="1"/>
          <p:nvPr/>
        </p:nvSpPr>
        <p:spPr>
          <a:xfrm>
            <a:off x="954475" y="5855024"/>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Application Deadlines </a:t>
            </a:r>
            <a:r>
              <a:rPr lang="it-IT" sz="1800" dirty="0">
                <a:solidFill>
                  <a:schemeClr val="dk1"/>
                </a:solidFill>
                <a:latin typeface="Calibri"/>
                <a:ea typeface="Calibri"/>
                <a:cs typeface="Calibri"/>
                <a:sym typeface="Calibri"/>
              </a:rPr>
              <a:t>(</a:t>
            </a:r>
            <a:r>
              <a:rPr lang="it-IT" sz="1800" i="1" dirty="0">
                <a:solidFill>
                  <a:schemeClr val="dk1"/>
                </a:solidFill>
                <a:latin typeface="Calibri"/>
                <a:ea typeface="Calibri"/>
                <a:cs typeface="Calibri"/>
                <a:sym typeface="Calibri"/>
              </a:rPr>
              <a:t>Required</a:t>
            </a:r>
            <a:r>
              <a:rPr lang="it-IT" sz="1800" dirty="0">
                <a:solidFill>
                  <a:schemeClr val="dk1"/>
                </a:solidFill>
                <a:latin typeface="Calibri"/>
                <a:ea typeface="Calibri"/>
                <a:cs typeface="Calibri"/>
                <a:sym typeface="Calibri"/>
              </a:rPr>
              <a:t>)</a:t>
            </a:r>
            <a:br>
              <a:rPr lang="it-IT" sz="1800" dirty="0">
                <a:latin typeface="Calibri"/>
                <a:ea typeface="Calibri"/>
                <a:cs typeface="Calibri"/>
              </a:rPr>
            </a:br>
            <a:r>
              <a:rPr lang="it-IT" sz="1800" dirty="0">
                <a:solidFill>
                  <a:schemeClr val="dk1"/>
                </a:solidFill>
                <a:latin typeface="Calibri"/>
                <a:ea typeface="Calibri"/>
                <a:cs typeface="Calibri"/>
                <a:sym typeface="Calibri"/>
              </a:rPr>
              <a:t>Always check closing dates and apply early — late applications are often rejected.</a:t>
            </a:r>
            <a:endParaRPr dirty="0">
              <a:solidFill>
                <a:schemeClr val="dk1"/>
              </a:solidFill>
            </a:endParaRPr>
          </a:p>
        </p:txBody>
      </p:sp>
      <p:pic>
        <p:nvPicPr>
          <p:cNvPr id="466" name="Google Shape;466;p9"/>
          <p:cNvPicPr preferRelativeResize="0"/>
          <p:nvPr/>
        </p:nvPicPr>
        <p:blipFill rotWithShape="1">
          <a:blip r:embed="rId4">
            <a:alphaModFix/>
          </a:blip>
          <a:srcRect/>
          <a:stretch/>
        </p:blipFill>
        <p:spPr>
          <a:xfrm rot="2700000">
            <a:off x="312764" y="1265273"/>
            <a:ext cx="441715" cy="441715"/>
          </a:xfrm>
          <a:prstGeom prst="rect">
            <a:avLst/>
          </a:prstGeom>
          <a:noFill/>
          <a:ln>
            <a:noFill/>
          </a:ln>
        </p:spPr>
      </p:pic>
      <p:pic>
        <p:nvPicPr>
          <p:cNvPr id="467" name="Google Shape;467;p9"/>
          <p:cNvPicPr preferRelativeResize="0"/>
          <p:nvPr/>
        </p:nvPicPr>
        <p:blipFill rotWithShape="1">
          <a:blip r:embed="rId4">
            <a:alphaModFix/>
          </a:blip>
          <a:srcRect/>
          <a:stretch/>
        </p:blipFill>
        <p:spPr>
          <a:xfrm rot="2700000">
            <a:off x="312764" y="2175985"/>
            <a:ext cx="441715" cy="441715"/>
          </a:xfrm>
          <a:prstGeom prst="rect">
            <a:avLst/>
          </a:prstGeom>
          <a:noFill/>
          <a:ln>
            <a:noFill/>
          </a:ln>
        </p:spPr>
      </p:pic>
      <p:pic>
        <p:nvPicPr>
          <p:cNvPr id="468" name="Google Shape;468;p9"/>
          <p:cNvPicPr preferRelativeResize="0"/>
          <p:nvPr/>
        </p:nvPicPr>
        <p:blipFill rotWithShape="1">
          <a:blip r:embed="rId4">
            <a:alphaModFix/>
          </a:blip>
          <a:srcRect/>
          <a:stretch/>
        </p:blipFill>
        <p:spPr>
          <a:xfrm rot="2700000">
            <a:off x="312764" y="3086697"/>
            <a:ext cx="441715" cy="441715"/>
          </a:xfrm>
          <a:prstGeom prst="rect">
            <a:avLst/>
          </a:prstGeom>
          <a:noFill/>
          <a:ln>
            <a:noFill/>
          </a:ln>
        </p:spPr>
      </p:pic>
      <p:pic>
        <p:nvPicPr>
          <p:cNvPr id="469" name="Google Shape;469;p9"/>
          <p:cNvPicPr preferRelativeResize="0"/>
          <p:nvPr/>
        </p:nvPicPr>
        <p:blipFill rotWithShape="1">
          <a:blip r:embed="rId4">
            <a:alphaModFix/>
          </a:blip>
          <a:srcRect/>
          <a:stretch/>
        </p:blipFill>
        <p:spPr>
          <a:xfrm rot="2700000">
            <a:off x="312764" y="3997409"/>
            <a:ext cx="441715" cy="441715"/>
          </a:xfrm>
          <a:prstGeom prst="rect">
            <a:avLst/>
          </a:prstGeom>
          <a:noFill/>
          <a:ln>
            <a:noFill/>
          </a:ln>
        </p:spPr>
      </p:pic>
      <p:pic>
        <p:nvPicPr>
          <p:cNvPr id="470" name="Google Shape;470;p9"/>
          <p:cNvPicPr preferRelativeResize="0"/>
          <p:nvPr/>
        </p:nvPicPr>
        <p:blipFill rotWithShape="1">
          <a:blip r:embed="rId4">
            <a:alphaModFix/>
          </a:blip>
          <a:srcRect/>
          <a:stretch/>
        </p:blipFill>
        <p:spPr>
          <a:xfrm rot="2700000">
            <a:off x="312764" y="4908121"/>
            <a:ext cx="441715" cy="441715"/>
          </a:xfrm>
          <a:prstGeom prst="rect">
            <a:avLst/>
          </a:prstGeom>
          <a:noFill/>
          <a:ln>
            <a:noFill/>
          </a:ln>
        </p:spPr>
      </p:pic>
      <p:pic>
        <p:nvPicPr>
          <p:cNvPr id="471" name="Google Shape;471;p9"/>
          <p:cNvPicPr preferRelativeResize="0"/>
          <p:nvPr/>
        </p:nvPicPr>
        <p:blipFill rotWithShape="1">
          <a:blip r:embed="rId4">
            <a:alphaModFix/>
          </a:blip>
          <a:srcRect/>
          <a:stretch/>
        </p:blipFill>
        <p:spPr>
          <a:xfrm rot="2700000">
            <a:off x="312764" y="5818833"/>
            <a:ext cx="441715" cy="441715"/>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F46103AB-420C-606F-9D6E-9DE721D00914}"/>
              </a:ext>
            </a:extLst>
          </p:cNvPr>
          <p:cNvSpPr/>
          <p:nvPr/>
        </p:nvSpPr>
        <p:spPr>
          <a:xfrm>
            <a:off x="309274" y="1321581"/>
            <a:ext cx="5703626" cy="1121831"/>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dirty="0">
                <a:solidFill>
                  <a:srgbClr val="171616"/>
                </a:solidFill>
                <a:latin typeface="Calibri"/>
              </a:rPr>
              <a:t>🏫 </a:t>
            </a:r>
            <a:r>
              <a:rPr lang="it-IT" sz="1800" b="1" baseline="0" dirty="0">
                <a:solidFill>
                  <a:srgbClr val="171616"/>
                </a:solidFill>
                <a:latin typeface="Calibri"/>
              </a:rPr>
              <a:t>Public adult education centres</a:t>
            </a:r>
            <a:r>
              <a:rPr lang="it-IT" sz="1800" baseline="0" dirty="0">
                <a:solidFill>
                  <a:srgbClr val="171616"/>
                </a:solidFill>
                <a:latin typeface="Calibri"/>
              </a:rPr>
              <a:t>: These offer a wide range of courses, often free or low-cost, tailored for adults re-entering education.</a:t>
            </a:r>
            <a:endParaRPr lang="it-IT" dirty="0">
              <a:cs typeface="Arial"/>
            </a:endParaRPr>
          </a:p>
        </p:txBody>
      </p:sp>
      <p:sp>
        <p:nvSpPr>
          <p:cNvPr id="476" name="Google Shape;476;p10"/>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it-IT" dirty="0"/>
              <a:t>Finding and Accessing Courses </a:t>
            </a:r>
            <a:endParaRPr dirty="0"/>
          </a:p>
        </p:txBody>
      </p:sp>
      <p:sp>
        <p:nvSpPr>
          <p:cNvPr id="478" name="Google Shape;478;p10"/>
          <p:cNvSpPr txBox="1">
            <a:spLocks noGrp="1"/>
          </p:cNvSpPr>
          <p:nvPr>
            <p:ph type="body" idx="3"/>
          </p:nvPr>
        </p:nvSpPr>
        <p:spPr>
          <a:xfrm>
            <a:off x="6471302" y="1057445"/>
            <a:ext cx="5496885" cy="5513976"/>
          </a:xfrm>
          <a:prstGeom prst="rect">
            <a:avLst/>
          </a:prstGeom>
          <a:noFill/>
          <a:ln>
            <a:noFill/>
          </a:ln>
        </p:spPr>
        <p:txBody>
          <a:bodyPr spcFirstLastPara="1" wrap="square" lIns="91425" tIns="45700" rIns="91425" bIns="45700" anchor="t" anchorCtr="0">
            <a:noAutofit/>
          </a:bodyPr>
          <a:lstStyle/>
          <a:p>
            <a:pPr marL="0" indent="0">
              <a:spcBef>
                <a:spcPts val="0"/>
              </a:spcBef>
            </a:pPr>
            <a:r>
              <a:rPr lang="it-IT" dirty="0">
                <a:latin typeface="Calibri"/>
                <a:ea typeface="Calibri"/>
                <a:cs typeface="Calibri"/>
                <a:sym typeface="Calibri"/>
              </a:rPr>
              <a:t>1. </a:t>
            </a:r>
            <a:r>
              <a:rPr lang="it-IT" b="1" dirty="0">
                <a:latin typeface="Calibri"/>
                <a:ea typeface="Calibri"/>
                <a:cs typeface="Calibri"/>
                <a:sym typeface="Calibri"/>
              </a:rPr>
              <a:t>Use trusted online platforms</a:t>
            </a:r>
            <a:br>
              <a:rPr lang="it-IT" dirty="0">
                <a:latin typeface="Calibri"/>
                <a:ea typeface="Calibri"/>
                <a:cs typeface="Calibri"/>
              </a:rPr>
            </a:br>
            <a:r>
              <a:rPr lang="it-IT" dirty="0">
                <a:latin typeface="Calibri"/>
                <a:ea typeface="Calibri"/>
                <a:cs typeface="Calibri"/>
                <a:sym typeface="Calibri"/>
              </a:rPr>
              <a:t>Explore portals like </a:t>
            </a:r>
            <a:r>
              <a:rPr lang="it-IT" u="sng" dirty="0">
                <a:solidFill>
                  <a:schemeClr val="hlink"/>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EPALE</a:t>
            </a:r>
            <a:r>
              <a:rPr lang="it-IT" dirty="0">
                <a:latin typeface="Calibri"/>
                <a:ea typeface="Calibri"/>
                <a:cs typeface="Calibri"/>
                <a:sym typeface="Calibri"/>
              </a:rPr>
              <a:t>, </a:t>
            </a:r>
            <a:r>
              <a:rPr lang="it-IT" u="sng" dirty="0">
                <a:solidFill>
                  <a:schemeClr val="hlink"/>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EURES</a:t>
            </a:r>
            <a:r>
              <a:rPr lang="it-IT" dirty="0">
                <a:latin typeface="Calibri"/>
                <a:ea typeface="Calibri"/>
                <a:cs typeface="Calibri"/>
                <a:sym typeface="Calibri"/>
              </a:rPr>
              <a:t>,or your national/regional vocational training centres. These portals regularly publish information about free or funded training opportunities.</a:t>
            </a:r>
            <a:endParaRPr lang="it-IT" dirty="0">
              <a:latin typeface="Calibri"/>
              <a:ea typeface="Calibri"/>
              <a:cs typeface="Calibri"/>
            </a:endParaRPr>
          </a:p>
          <a:p>
            <a:pPr marL="0" indent="0">
              <a:spcBef>
                <a:spcPts val="0"/>
              </a:spcBef>
            </a:pPr>
            <a:endParaRPr lang="it-IT" dirty="0">
              <a:latin typeface="Calibri"/>
              <a:ea typeface="Calibri"/>
              <a:cs typeface="Calibri"/>
              <a:sym typeface="Calibri"/>
            </a:endParaRPr>
          </a:p>
          <a:p>
            <a:pPr marL="0" indent="0">
              <a:spcBef>
                <a:spcPts val="0"/>
              </a:spcBef>
            </a:pPr>
            <a:r>
              <a:rPr lang="it-IT" dirty="0">
                <a:latin typeface="Calibri"/>
                <a:ea typeface="Calibri"/>
                <a:cs typeface="Calibri"/>
                <a:sym typeface="Calibri"/>
              </a:rPr>
              <a:t>2. </a:t>
            </a:r>
            <a:r>
              <a:rPr lang="it-IT" b="1" dirty="0">
                <a:latin typeface="Calibri"/>
                <a:ea typeface="Calibri"/>
                <a:cs typeface="Calibri"/>
                <a:sym typeface="Calibri"/>
              </a:rPr>
              <a:t>Look for application sections</a:t>
            </a:r>
            <a:endParaRPr lang="it-IT" dirty="0">
              <a:latin typeface="Calibri"/>
              <a:ea typeface="Calibri"/>
              <a:cs typeface="Calibri"/>
            </a:endParaRPr>
          </a:p>
          <a:p>
            <a:pPr marL="0" indent="0"/>
            <a:r>
              <a:rPr lang="it-IT" dirty="0">
                <a:latin typeface="Calibri"/>
                <a:ea typeface="Calibri"/>
                <a:cs typeface="Calibri"/>
                <a:sym typeface="Calibri"/>
              </a:rPr>
              <a:t>On each course page, search for buttons or links like: </a:t>
            </a:r>
            <a:r>
              <a:rPr lang="it-IT" b="1" dirty="0">
                <a:latin typeface="Calibri"/>
                <a:ea typeface="Calibri"/>
                <a:cs typeface="Calibri"/>
                <a:sym typeface="Calibri"/>
              </a:rPr>
              <a:t>“Apply”, “Register”, “Enrol now”, “Start your application”</a:t>
            </a:r>
            <a:r>
              <a:rPr lang="it-IT" dirty="0">
                <a:latin typeface="Calibri"/>
                <a:ea typeface="Calibri"/>
                <a:cs typeface="Calibri"/>
                <a:sym typeface="Calibri"/>
              </a:rPr>
              <a:t>.</a:t>
            </a:r>
            <a:endParaRPr lang="it-IT" dirty="0">
              <a:latin typeface="Calibri"/>
              <a:ea typeface="Calibri"/>
              <a:cs typeface="Calibri"/>
            </a:endParaRPr>
          </a:p>
          <a:p>
            <a:pPr marL="0" indent="0"/>
            <a:r>
              <a:rPr lang="it-IT" dirty="0">
                <a:latin typeface="Calibri"/>
                <a:ea typeface="Calibri"/>
                <a:cs typeface="Calibri"/>
                <a:sym typeface="Calibri"/>
              </a:rPr>
              <a:t>3. </a:t>
            </a:r>
            <a:r>
              <a:rPr lang="it-IT" b="1" dirty="0">
                <a:latin typeface="Calibri"/>
                <a:ea typeface="Calibri"/>
                <a:cs typeface="Calibri"/>
                <a:sym typeface="Calibri"/>
              </a:rPr>
              <a:t>Do not hesitate to reach out</a:t>
            </a:r>
            <a:endParaRPr lang="it-IT" dirty="0">
              <a:latin typeface="Calibri"/>
              <a:ea typeface="Calibri"/>
              <a:cs typeface="Calibri"/>
            </a:endParaRPr>
          </a:p>
          <a:p>
            <a:pPr marL="0" indent="0"/>
            <a:r>
              <a:rPr lang="it-IT" dirty="0">
                <a:latin typeface="Calibri"/>
                <a:ea typeface="Calibri"/>
                <a:cs typeface="Calibri"/>
                <a:sym typeface="Calibri"/>
              </a:rPr>
              <a:t>If anything is unclear, contact the training provider. You can ask about course content, schedule, costs, or certification.</a:t>
            </a:r>
            <a:endParaRPr dirty="0">
              <a:latin typeface="Calibri"/>
              <a:ea typeface="Calibri"/>
              <a:cs typeface="Calibri"/>
            </a:endParaRPr>
          </a:p>
          <a:p>
            <a:pPr marL="0" indent="0"/>
            <a:r>
              <a:rPr lang="it-IT" dirty="0">
                <a:latin typeface="Calibri"/>
                <a:ea typeface="Calibri"/>
                <a:cs typeface="Calibri"/>
                <a:sym typeface="Calibri"/>
              </a:rPr>
              <a:t>4. </a:t>
            </a:r>
            <a:r>
              <a:rPr lang="it-IT" b="1" dirty="0">
                <a:latin typeface="Calibri"/>
                <a:ea typeface="Calibri"/>
                <a:cs typeface="Calibri"/>
                <a:sym typeface="Calibri"/>
              </a:rPr>
              <a:t>Stay organised after applying</a:t>
            </a:r>
            <a:endParaRPr lang="it-IT" b="1" dirty="0">
              <a:latin typeface="Calibri"/>
              <a:ea typeface="Calibri"/>
              <a:cs typeface="Calibri"/>
            </a:endParaRPr>
          </a:p>
          <a:p>
            <a:pPr marL="0" indent="0"/>
            <a:r>
              <a:rPr lang="it-IT" dirty="0">
                <a:latin typeface="Calibri"/>
                <a:ea typeface="Calibri"/>
                <a:cs typeface="Calibri"/>
                <a:sym typeface="Calibri"/>
              </a:rPr>
              <a:t>Save all confirmation emails and application receipts. Set reminders for follow-up steps like entrance tests, interviews, or first session dates. Create a folder on your device to keep documents and correspondence together.</a:t>
            </a:r>
            <a:endParaRPr dirty="0"/>
          </a:p>
        </p:txBody>
      </p:sp>
      <p:sp>
        <p:nvSpPr>
          <p:cNvPr id="3" name="Rettangolo con angoli arrotondati 2">
            <a:extLst>
              <a:ext uri="{FF2B5EF4-FFF2-40B4-BE49-F238E27FC236}">
                <a16:creationId xmlns:a16="http://schemas.microsoft.com/office/drawing/2014/main" id="{3634EA90-6B5D-DAA6-ECF3-D6CD449DB769}"/>
              </a:ext>
            </a:extLst>
          </p:cNvPr>
          <p:cNvSpPr/>
          <p:nvPr/>
        </p:nvSpPr>
        <p:spPr>
          <a:xfrm>
            <a:off x="309274" y="2588282"/>
            <a:ext cx="5693730" cy="1230688"/>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rtl="0"/>
            <a:r>
              <a:rPr lang="it-IT" sz="1800">
                <a:latin typeface="Calibri"/>
                <a:ea typeface="Segoe UI"/>
                <a:cs typeface="Segoe UI"/>
              </a:rPr>
              <a:t>​</a:t>
            </a:r>
            <a:r>
              <a:rPr lang="it-IT" sz="1800" baseline="0">
                <a:solidFill>
                  <a:srgbClr val="171616"/>
                </a:solidFill>
                <a:latin typeface="Calibri"/>
                <a:ea typeface="Segoe UI"/>
                <a:cs typeface="Segoe UI"/>
              </a:rPr>
              <a:t>💼</a:t>
            </a:r>
            <a:r>
              <a:rPr lang="it-IT" sz="1800" b="1" baseline="0" err="1">
                <a:solidFill>
                  <a:srgbClr val="171616"/>
                </a:solidFill>
                <a:latin typeface="Calibri"/>
                <a:ea typeface="Segoe UI"/>
                <a:cs typeface="Segoe UI"/>
              </a:rPr>
              <a:t>Employment</a:t>
            </a:r>
            <a:r>
              <a:rPr lang="it-IT" sz="1800" b="1" baseline="0">
                <a:solidFill>
                  <a:srgbClr val="171616"/>
                </a:solidFill>
                <a:latin typeface="Calibri"/>
                <a:ea typeface="Segoe UI"/>
                <a:cs typeface="Segoe UI"/>
              </a:rPr>
              <a:t> </a:t>
            </a:r>
            <a:r>
              <a:rPr lang="it-IT" sz="1800" b="1" baseline="0" err="1">
                <a:solidFill>
                  <a:srgbClr val="171616"/>
                </a:solidFill>
                <a:latin typeface="Calibri"/>
                <a:ea typeface="Segoe UI"/>
                <a:cs typeface="Segoe UI"/>
              </a:rPr>
              <a:t>agencies</a:t>
            </a:r>
            <a:r>
              <a:rPr lang="it-IT" sz="1800" b="1" baseline="0">
                <a:solidFill>
                  <a:srgbClr val="171616"/>
                </a:solidFill>
                <a:latin typeface="Calibri"/>
                <a:ea typeface="Segoe UI"/>
                <a:cs typeface="Segoe UI"/>
              </a:rPr>
              <a:t> or career services</a:t>
            </a:r>
            <a:r>
              <a:rPr lang="it-IT" sz="1800" baseline="0">
                <a:solidFill>
                  <a:srgbClr val="171616"/>
                </a:solidFill>
                <a:latin typeface="Calibri"/>
                <a:ea typeface="Segoe UI"/>
                <a:cs typeface="Segoe UI"/>
              </a:rPr>
              <a:t>: </a:t>
            </a:r>
            <a:r>
              <a:rPr lang="it-IT" sz="1800" baseline="0" err="1">
                <a:solidFill>
                  <a:srgbClr val="171616"/>
                </a:solidFill>
                <a:latin typeface="Calibri"/>
                <a:ea typeface="Segoe UI"/>
                <a:cs typeface="Segoe UI"/>
              </a:rPr>
              <a:t>They</a:t>
            </a:r>
            <a:r>
              <a:rPr lang="it-IT" sz="1800" baseline="0">
                <a:solidFill>
                  <a:srgbClr val="171616"/>
                </a:solidFill>
                <a:latin typeface="Calibri"/>
                <a:ea typeface="Segoe UI"/>
                <a:cs typeface="Segoe UI"/>
              </a:rPr>
              <a:t> </a:t>
            </a:r>
            <a:r>
              <a:rPr lang="it-IT" sz="1800" baseline="0" err="1">
                <a:solidFill>
                  <a:srgbClr val="171616"/>
                </a:solidFill>
                <a:latin typeface="Calibri"/>
                <a:ea typeface="Segoe UI"/>
                <a:cs typeface="Segoe UI"/>
              </a:rPr>
              <a:t>often</a:t>
            </a:r>
            <a:r>
              <a:rPr lang="it-IT" sz="1800" baseline="0">
                <a:solidFill>
                  <a:srgbClr val="171616"/>
                </a:solidFill>
                <a:latin typeface="Calibri"/>
                <a:ea typeface="Segoe UI"/>
                <a:cs typeface="Segoe UI"/>
              </a:rPr>
              <a:t> </a:t>
            </a:r>
            <a:r>
              <a:rPr lang="it-IT" sz="1800" baseline="0" err="1">
                <a:solidFill>
                  <a:srgbClr val="171616"/>
                </a:solidFill>
                <a:latin typeface="Calibri"/>
                <a:ea typeface="Segoe UI"/>
                <a:cs typeface="Segoe UI"/>
              </a:rPr>
              <a:t>provide</a:t>
            </a:r>
            <a:r>
              <a:rPr lang="it-IT" sz="1800" baseline="0">
                <a:solidFill>
                  <a:srgbClr val="171616"/>
                </a:solidFill>
                <a:latin typeface="Calibri"/>
                <a:ea typeface="Segoe UI"/>
                <a:cs typeface="Segoe UI"/>
              </a:rPr>
              <a:t> career counselling, job-</a:t>
            </a:r>
            <a:r>
              <a:rPr lang="it-IT" sz="1800" baseline="0" err="1">
                <a:solidFill>
                  <a:srgbClr val="171616"/>
                </a:solidFill>
                <a:latin typeface="Calibri"/>
                <a:ea typeface="Segoe UI"/>
                <a:cs typeface="Segoe UI"/>
              </a:rPr>
              <a:t>oriented</a:t>
            </a:r>
            <a:r>
              <a:rPr lang="it-IT" sz="1800" baseline="0">
                <a:solidFill>
                  <a:srgbClr val="171616"/>
                </a:solidFill>
                <a:latin typeface="Calibri"/>
                <a:ea typeface="Segoe UI"/>
                <a:cs typeface="Segoe UI"/>
              </a:rPr>
              <a:t> training, or </a:t>
            </a:r>
            <a:r>
              <a:rPr lang="it-IT" sz="1800" baseline="0" err="1">
                <a:solidFill>
                  <a:srgbClr val="171616"/>
                </a:solidFill>
                <a:latin typeface="Calibri"/>
                <a:ea typeface="Segoe UI"/>
                <a:cs typeface="Segoe UI"/>
              </a:rPr>
              <a:t>retraining</a:t>
            </a:r>
            <a:r>
              <a:rPr lang="it-IT" sz="1800" baseline="0">
                <a:solidFill>
                  <a:srgbClr val="171616"/>
                </a:solidFill>
                <a:latin typeface="Calibri"/>
                <a:ea typeface="Segoe UI"/>
                <a:cs typeface="Segoe UI"/>
              </a:rPr>
              <a:t> options, </a:t>
            </a:r>
            <a:r>
              <a:rPr lang="it-IT" sz="1800" baseline="0" err="1">
                <a:solidFill>
                  <a:srgbClr val="171616"/>
                </a:solidFill>
                <a:latin typeface="Calibri"/>
                <a:ea typeface="Segoe UI"/>
                <a:cs typeface="Segoe UI"/>
              </a:rPr>
              <a:t>especially</a:t>
            </a:r>
            <a:r>
              <a:rPr lang="it-IT" sz="1800" baseline="0">
                <a:solidFill>
                  <a:srgbClr val="171616"/>
                </a:solidFill>
                <a:latin typeface="Calibri"/>
                <a:ea typeface="Segoe UI"/>
                <a:cs typeface="Segoe UI"/>
              </a:rPr>
              <a:t> </a:t>
            </a:r>
            <a:r>
              <a:rPr lang="it-IT" sz="1800" baseline="0" err="1">
                <a:solidFill>
                  <a:srgbClr val="171616"/>
                </a:solidFill>
                <a:latin typeface="Calibri"/>
                <a:ea typeface="Segoe UI"/>
                <a:cs typeface="Segoe UI"/>
              </a:rPr>
              <a:t>useful</a:t>
            </a:r>
            <a:r>
              <a:rPr lang="it-IT" sz="1800" baseline="0">
                <a:solidFill>
                  <a:srgbClr val="171616"/>
                </a:solidFill>
                <a:latin typeface="Calibri"/>
                <a:ea typeface="Segoe UI"/>
                <a:cs typeface="Segoe UI"/>
              </a:rPr>
              <a:t> </a:t>
            </a:r>
            <a:r>
              <a:rPr lang="it-IT" sz="1800" baseline="0" err="1">
                <a:solidFill>
                  <a:srgbClr val="171616"/>
                </a:solidFill>
                <a:latin typeface="Calibri"/>
                <a:ea typeface="Segoe UI"/>
                <a:cs typeface="Segoe UI"/>
              </a:rPr>
              <a:t>if</a:t>
            </a:r>
            <a:r>
              <a:rPr lang="it-IT" sz="1800" baseline="0">
                <a:solidFill>
                  <a:srgbClr val="171616"/>
                </a:solidFill>
                <a:latin typeface="Calibri"/>
                <a:ea typeface="Segoe UI"/>
                <a:cs typeface="Segoe UI"/>
              </a:rPr>
              <a:t> </a:t>
            </a:r>
            <a:r>
              <a:rPr lang="it-IT" sz="1800" baseline="0" err="1">
                <a:solidFill>
                  <a:srgbClr val="171616"/>
                </a:solidFill>
                <a:latin typeface="Calibri"/>
                <a:ea typeface="Segoe UI"/>
                <a:cs typeface="Segoe UI"/>
              </a:rPr>
              <a:t>you</a:t>
            </a:r>
            <a:r>
              <a:rPr lang="it-IT" sz="1800" baseline="0">
                <a:solidFill>
                  <a:srgbClr val="171616"/>
                </a:solidFill>
                <a:latin typeface="Calibri"/>
                <a:ea typeface="Segoe UI"/>
                <a:cs typeface="Segoe UI"/>
              </a:rPr>
              <a:t> are </a:t>
            </a:r>
            <a:r>
              <a:rPr lang="it-IT" sz="1800" baseline="0" err="1">
                <a:solidFill>
                  <a:srgbClr val="171616"/>
                </a:solidFill>
                <a:latin typeface="Calibri"/>
                <a:ea typeface="Segoe UI"/>
                <a:cs typeface="Segoe UI"/>
              </a:rPr>
              <a:t>unemployed</a:t>
            </a:r>
            <a:r>
              <a:rPr lang="it-IT" sz="1800" baseline="0">
                <a:solidFill>
                  <a:srgbClr val="171616"/>
                </a:solidFill>
                <a:latin typeface="Calibri"/>
                <a:ea typeface="Segoe UI"/>
                <a:cs typeface="Segoe UI"/>
              </a:rPr>
              <a:t> or </a:t>
            </a:r>
            <a:r>
              <a:rPr lang="it-IT" sz="1800" baseline="0" err="1">
                <a:solidFill>
                  <a:srgbClr val="171616"/>
                </a:solidFill>
                <a:latin typeface="Calibri"/>
                <a:ea typeface="Segoe UI"/>
                <a:cs typeface="Segoe UI"/>
              </a:rPr>
              <a:t>changing</a:t>
            </a:r>
            <a:r>
              <a:rPr lang="it-IT" sz="1800" baseline="0">
                <a:solidFill>
                  <a:srgbClr val="171616"/>
                </a:solidFill>
                <a:latin typeface="Calibri"/>
                <a:ea typeface="Segoe UI"/>
                <a:cs typeface="Segoe UI"/>
              </a:rPr>
              <a:t> careers.</a:t>
            </a:r>
            <a:endParaRPr lang="it-IT">
              <a:cs typeface="Arial"/>
            </a:endParaRPr>
          </a:p>
        </p:txBody>
      </p:sp>
      <p:sp>
        <p:nvSpPr>
          <p:cNvPr id="4" name="Rettangolo con angoli arrotondati 3">
            <a:extLst>
              <a:ext uri="{FF2B5EF4-FFF2-40B4-BE49-F238E27FC236}">
                <a16:creationId xmlns:a16="http://schemas.microsoft.com/office/drawing/2014/main" id="{DFEB418D-64AF-7F24-EDAD-AEE409792111}"/>
              </a:ext>
            </a:extLst>
          </p:cNvPr>
          <p:cNvSpPr/>
          <p:nvPr/>
        </p:nvSpPr>
        <p:spPr>
          <a:xfrm>
            <a:off x="309274" y="5339398"/>
            <a:ext cx="5703626" cy="1220790"/>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a:solidFill>
                  <a:srgbClr val="171616"/>
                </a:solidFill>
                <a:latin typeface="Calibri"/>
              </a:rPr>
              <a:t>🏛️ </a:t>
            </a:r>
            <a:r>
              <a:rPr lang="it-IT" sz="1800" b="1" baseline="0">
                <a:solidFill>
                  <a:srgbClr val="171616"/>
                </a:solidFill>
                <a:latin typeface="Calibri"/>
              </a:rPr>
              <a:t>EU or local government programmes</a:t>
            </a:r>
            <a:r>
              <a:rPr lang="it-IT" sz="1800" baseline="0">
                <a:solidFill>
                  <a:srgbClr val="171616"/>
                </a:solidFill>
                <a:latin typeface="Calibri"/>
              </a:rPr>
              <a:t>: Funded initiatives often target specific groups (e.g. women 45+, unemployed, migrants) and may include high-quality certified training.</a:t>
            </a:r>
            <a:r>
              <a:rPr lang="it-IT" sz="1800">
                <a:latin typeface="Calibri"/>
                <a:ea typeface="Calibri"/>
                <a:cs typeface="Calibri"/>
              </a:rPr>
              <a:t>​</a:t>
            </a:r>
            <a:endParaRPr lang="it-IT">
              <a:cs typeface="Arial"/>
            </a:endParaRPr>
          </a:p>
        </p:txBody>
      </p:sp>
      <p:sp>
        <p:nvSpPr>
          <p:cNvPr id="5" name="Rettangolo con angoli arrotondati 4">
            <a:extLst>
              <a:ext uri="{FF2B5EF4-FFF2-40B4-BE49-F238E27FC236}">
                <a16:creationId xmlns:a16="http://schemas.microsoft.com/office/drawing/2014/main" id="{79B1DBD7-05D2-531A-2C50-5ED384317E75}"/>
              </a:ext>
            </a:extLst>
          </p:cNvPr>
          <p:cNvSpPr/>
          <p:nvPr/>
        </p:nvSpPr>
        <p:spPr>
          <a:xfrm>
            <a:off x="309273" y="4043007"/>
            <a:ext cx="5703626" cy="1102038"/>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dirty="0">
                <a:solidFill>
                  <a:srgbClr val="171616"/>
                </a:solidFill>
                <a:latin typeface="Calibri"/>
              </a:rPr>
              <a:t>🏘️ </a:t>
            </a:r>
            <a:r>
              <a:rPr lang="it-IT" sz="1800" b="1" baseline="0" dirty="0">
                <a:solidFill>
                  <a:srgbClr val="171616"/>
                </a:solidFill>
                <a:latin typeface="Calibri"/>
              </a:rPr>
              <a:t>NGOs and community organisations</a:t>
            </a:r>
            <a:r>
              <a:rPr lang="it-IT" sz="1800" baseline="0" dirty="0">
                <a:solidFill>
                  <a:srgbClr val="171616"/>
                </a:solidFill>
                <a:latin typeface="Calibri"/>
              </a:rPr>
              <a:t>: Many run free training programmes (digital skills, languages, financial literacy) as part of social inclusion initiatives.</a:t>
            </a:r>
            <a:endParaRPr lang="it-IT" dirty="0">
              <a:cs typeface="Arial"/>
            </a:endParaRPr>
          </a:p>
        </p:txBody>
      </p:sp>
      <p:sp>
        <p:nvSpPr>
          <p:cNvPr id="6" name="CasellaDiTesto 5">
            <a:extLst>
              <a:ext uri="{FF2B5EF4-FFF2-40B4-BE49-F238E27FC236}">
                <a16:creationId xmlns:a16="http://schemas.microsoft.com/office/drawing/2014/main" id="{42586A00-3270-3C91-65F4-F8190CFA48E7}"/>
              </a:ext>
            </a:extLst>
          </p:cNvPr>
          <p:cNvSpPr txBox="1"/>
          <p:nvPr/>
        </p:nvSpPr>
        <p:spPr>
          <a:xfrm>
            <a:off x="320634" y="825335"/>
            <a:ext cx="4494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800">
                <a:solidFill>
                  <a:srgbClr val="171616"/>
                </a:solidFill>
                <a:latin typeface="Calibri"/>
              </a:rPr>
              <a:t>Here are some reliable access points:</a:t>
            </a:r>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1"/>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None/>
            </a:pPr>
            <a:r>
              <a:rPr lang="it-IT" dirty="0"/>
              <a:t>What to expect after you submit your application</a:t>
            </a:r>
            <a:endParaRPr dirty="0"/>
          </a:p>
          <a:p>
            <a:pPr marL="0" lvl="0" indent="0" algn="l" rtl="0">
              <a:lnSpc>
                <a:spcPct val="90000"/>
              </a:lnSpc>
              <a:spcBef>
                <a:spcPts val="1000"/>
              </a:spcBef>
              <a:spcAft>
                <a:spcPts val="0"/>
              </a:spcAft>
              <a:buClr>
                <a:schemeClr val="lt1"/>
              </a:buClr>
              <a:buSzPts val="3200"/>
              <a:buNone/>
            </a:pPr>
            <a:endParaRPr dirty="0"/>
          </a:p>
        </p:txBody>
      </p:sp>
      <p:sp>
        <p:nvSpPr>
          <p:cNvPr id="484" name="Google Shape;484;p11"/>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1616"/>
              </a:buClr>
              <a:buSzPts val="1800"/>
              <a:buNone/>
            </a:pPr>
            <a:r>
              <a:rPr lang="it-IT" b="1" dirty="0"/>
              <a:t>1. Confirmation</a:t>
            </a:r>
            <a:endParaRPr dirty="0"/>
          </a:p>
          <a:p>
            <a:pPr marL="0" lvl="0" indent="0" algn="l" rtl="0">
              <a:lnSpc>
                <a:spcPct val="90000"/>
              </a:lnSpc>
              <a:spcBef>
                <a:spcPts val="1000"/>
              </a:spcBef>
              <a:spcAft>
                <a:spcPts val="0"/>
              </a:spcAft>
              <a:buClr>
                <a:srgbClr val="171616"/>
              </a:buClr>
              <a:buSzPts val="1800"/>
              <a:buNone/>
            </a:pPr>
            <a:r>
              <a:rPr lang="it-IT" dirty="0"/>
              <a:t>Most training providers send you </a:t>
            </a:r>
            <a:r>
              <a:rPr lang="it-IT" b="1" dirty="0"/>
              <a:t>a confirmation email</a:t>
            </a:r>
            <a:r>
              <a:rPr lang="it-IT" dirty="0"/>
              <a:t>. Keep it safe; it may include your login credentials or next steps.</a:t>
            </a:r>
            <a:endParaRPr dirty="0"/>
          </a:p>
          <a:p>
            <a:pPr marL="0" lvl="0" indent="0" algn="l" rtl="0">
              <a:lnSpc>
                <a:spcPct val="90000"/>
              </a:lnSpc>
              <a:spcBef>
                <a:spcPts val="1000"/>
              </a:spcBef>
              <a:spcAft>
                <a:spcPts val="0"/>
              </a:spcAft>
              <a:buClr>
                <a:srgbClr val="171616"/>
              </a:buClr>
              <a:buSzPts val="1800"/>
              <a:buNone/>
            </a:pPr>
            <a:r>
              <a:rPr lang="it-IT" b="1" dirty="0"/>
              <a:t>2. Waiting time</a:t>
            </a:r>
            <a:endParaRPr dirty="0"/>
          </a:p>
          <a:p>
            <a:pPr marL="0" lvl="0" indent="0" algn="l" rtl="0">
              <a:lnSpc>
                <a:spcPct val="90000"/>
              </a:lnSpc>
              <a:spcBef>
                <a:spcPts val="1000"/>
              </a:spcBef>
              <a:spcAft>
                <a:spcPts val="0"/>
              </a:spcAft>
              <a:buClr>
                <a:srgbClr val="171616"/>
              </a:buClr>
              <a:buSzPts val="1800"/>
              <a:buNone/>
            </a:pPr>
            <a:r>
              <a:rPr lang="it-IT" b="1" dirty="0"/>
              <a:t>You might wait a few days or weeks</a:t>
            </a:r>
            <a:r>
              <a:rPr lang="it-IT" dirty="0"/>
              <a:t>. Some courses have limited spots, so results might depend on availability or selection.</a:t>
            </a:r>
            <a:endParaRPr dirty="0"/>
          </a:p>
          <a:p>
            <a:pPr marL="0" lvl="0" indent="0" algn="l" rtl="0">
              <a:lnSpc>
                <a:spcPct val="90000"/>
              </a:lnSpc>
              <a:spcBef>
                <a:spcPts val="1000"/>
              </a:spcBef>
              <a:spcAft>
                <a:spcPts val="0"/>
              </a:spcAft>
              <a:buClr>
                <a:srgbClr val="171616"/>
              </a:buClr>
              <a:buSzPts val="1800"/>
              <a:buNone/>
            </a:pPr>
            <a:r>
              <a:rPr lang="it-IT" b="1" dirty="0"/>
              <a:t>3. Follow-up communication</a:t>
            </a:r>
            <a:endParaRPr dirty="0"/>
          </a:p>
          <a:p>
            <a:pPr marL="0" lvl="0" indent="0" algn="l" rtl="0">
              <a:lnSpc>
                <a:spcPct val="90000"/>
              </a:lnSpc>
              <a:spcBef>
                <a:spcPts val="1000"/>
              </a:spcBef>
              <a:spcAft>
                <a:spcPts val="0"/>
              </a:spcAft>
              <a:buClr>
                <a:srgbClr val="171616"/>
              </a:buClr>
              <a:buSzPts val="1800"/>
              <a:buNone/>
            </a:pPr>
            <a:r>
              <a:rPr lang="it-IT" b="1" dirty="0"/>
              <a:t>Watch for emails or calls</a:t>
            </a:r>
            <a:r>
              <a:rPr lang="it-IT" dirty="0"/>
              <a:t>. You may be invited to an interview, information session, or asked for extra documents.</a:t>
            </a:r>
            <a:endParaRPr dirty="0"/>
          </a:p>
          <a:p>
            <a:pPr marL="0" lvl="0" indent="0" algn="l" rtl="0">
              <a:lnSpc>
                <a:spcPct val="90000"/>
              </a:lnSpc>
              <a:spcBef>
                <a:spcPts val="1000"/>
              </a:spcBef>
              <a:spcAft>
                <a:spcPts val="0"/>
              </a:spcAft>
              <a:buClr>
                <a:srgbClr val="171616"/>
              </a:buClr>
              <a:buSzPts val="1800"/>
              <a:buNone/>
            </a:pPr>
            <a:r>
              <a:rPr lang="it-IT" b="1" dirty="0"/>
              <a:t>4. Stay organised</a:t>
            </a:r>
            <a:endParaRPr b="1" dirty="0"/>
          </a:p>
          <a:p>
            <a:pPr marL="0" lvl="0" indent="0" algn="l" rtl="0">
              <a:lnSpc>
                <a:spcPct val="90000"/>
              </a:lnSpc>
              <a:spcBef>
                <a:spcPts val="1000"/>
              </a:spcBef>
              <a:spcAft>
                <a:spcPts val="0"/>
              </a:spcAft>
              <a:buClr>
                <a:srgbClr val="171616"/>
              </a:buClr>
              <a:buSzPts val="1800"/>
              <a:buNone/>
            </a:pPr>
            <a:r>
              <a:rPr lang="it-IT" dirty="0"/>
              <a:t>Mark </a:t>
            </a:r>
            <a:r>
              <a:rPr lang="it-IT" b="1" dirty="0"/>
              <a:t>key dates in a calendar</a:t>
            </a:r>
            <a:r>
              <a:rPr lang="it-IT" dirty="0"/>
              <a:t>. Prepare anything else you might need (childcare, time off, devices).</a:t>
            </a:r>
            <a:endParaRPr dirty="0"/>
          </a:p>
          <a:p>
            <a:pPr marL="0" lvl="0" indent="0" algn="l" rtl="0">
              <a:lnSpc>
                <a:spcPct val="90000"/>
              </a:lnSpc>
              <a:spcBef>
                <a:spcPts val="1000"/>
              </a:spcBef>
              <a:spcAft>
                <a:spcPts val="0"/>
              </a:spcAft>
              <a:buClr>
                <a:srgbClr val="171616"/>
              </a:buClr>
              <a:buSzPts val="1800"/>
              <a:buNone/>
            </a:pPr>
            <a:r>
              <a:rPr lang="it-IT" b="1" dirty="0"/>
              <a:t>5. Keep exploring</a:t>
            </a:r>
            <a:endParaRPr dirty="0"/>
          </a:p>
          <a:p>
            <a:pPr marL="0" lvl="0" indent="0" algn="l" rtl="0">
              <a:lnSpc>
                <a:spcPct val="90000"/>
              </a:lnSpc>
              <a:spcBef>
                <a:spcPts val="1000"/>
              </a:spcBef>
              <a:spcAft>
                <a:spcPts val="0"/>
              </a:spcAft>
              <a:buClr>
                <a:srgbClr val="171616"/>
              </a:buClr>
              <a:buSzPts val="1800"/>
              <a:buNone/>
            </a:pPr>
            <a:r>
              <a:rPr lang="it-IT" dirty="0"/>
              <a:t>While you wait, </a:t>
            </a:r>
            <a:r>
              <a:rPr lang="it-IT" b="1" dirty="0"/>
              <a:t>keep looking</a:t>
            </a:r>
            <a:r>
              <a:rPr lang="it-IT" dirty="0"/>
              <a:t>! Applying to multiple courses increases your chances — and keeps you motivated.</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83E4-07BF-37D0-DE4C-66AA312AFB76}"/>
            </a:ext>
          </a:extLst>
        </p:cNvPr>
        <p:cNvGrpSpPr/>
        <p:nvPr/>
      </p:nvGrpSpPr>
      <p:grpSpPr>
        <a:xfrm>
          <a:off x="0" y="0"/>
          <a:ext cx="0" cy="0"/>
          <a:chOff x="0" y="0"/>
          <a:chExt cx="0" cy="0"/>
        </a:xfrm>
      </p:grpSpPr>
      <p:sp>
        <p:nvSpPr>
          <p:cNvPr id="15" name="CasellaDiTesto 14">
            <a:extLst>
              <a:ext uri="{FF2B5EF4-FFF2-40B4-BE49-F238E27FC236}">
                <a16:creationId xmlns:a16="http://schemas.microsoft.com/office/drawing/2014/main" id="{DC016C34-34C7-7061-4F97-C911491F38C7}"/>
              </a:ext>
            </a:extLst>
          </p:cNvPr>
          <p:cNvSpPr txBox="1"/>
          <p:nvPr/>
        </p:nvSpPr>
        <p:spPr>
          <a:xfrm>
            <a:off x="310738" y="320634"/>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E64424"/>
                </a:solidFill>
                <a:latin typeface="Calibri"/>
                <a:ea typeface="Calibri"/>
                <a:cs typeface="Calibri"/>
              </a:rPr>
              <a:t>Wrap up discussion</a:t>
            </a:r>
            <a:endParaRPr lang="en-US"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01B6C30A-40F8-1AD8-9014-88C167817AE4}"/>
              </a:ext>
            </a:extLst>
          </p:cNvPr>
          <p:cNvPicPr>
            <a:picLocks noChangeAspect="1"/>
          </p:cNvPicPr>
          <p:nvPr/>
        </p:nvPicPr>
        <p:blipFill>
          <a:blip r:embed="rId3"/>
          <a:stretch>
            <a:fillRect/>
          </a:stretch>
        </p:blipFill>
        <p:spPr>
          <a:xfrm>
            <a:off x="492672" y="5366658"/>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446CABCE-D4A5-D9E9-AD90-A911C854F190}"/>
              </a:ext>
            </a:extLst>
          </p:cNvPr>
          <p:cNvPicPr>
            <a:picLocks noChangeAspect="1"/>
          </p:cNvPicPr>
          <p:nvPr/>
        </p:nvPicPr>
        <p:blipFill>
          <a:blip r:embed="rId3"/>
          <a:stretch>
            <a:fillRect/>
          </a:stretch>
        </p:blipFill>
        <p:spPr>
          <a:xfrm>
            <a:off x="503464" y="3996789"/>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CA35C1B6-67FC-C45E-D6B5-790BCAD94C68}"/>
              </a:ext>
            </a:extLst>
          </p:cNvPr>
          <p:cNvPicPr>
            <a:picLocks noChangeAspect="1"/>
          </p:cNvPicPr>
          <p:nvPr/>
        </p:nvPicPr>
        <p:blipFill>
          <a:blip r:embed="rId3"/>
          <a:stretch>
            <a:fillRect/>
          </a:stretch>
        </p:blipFill>
        <p:spPr>
          <a:xfrm>
            <a:off x="507794" y="2407845"/>
            <a:ext cx="438150" cy="438150"/>
          </a:xfrm>
          <a:prstGeom prst="rect">
            <a:avLst/>
          </a:prstGeom>
        </p:spPr>
      </p:pic>
      <p:sp>
        <p:nvSpPr>
          <p:cNvPr id="22" name="CasellaDiTesto 21">
            <a:extLst>
              <a:ext uri="{FF2B5EF4-FFF2-40B4-BE49-F238E27FC236}">
                <a16:creationId xmlns:a16="http://schemas.microsoft.com/office/drawing/2014/main" id="{3C0222B4-9056-FC0A-D513-240BA1C8DBAB}"/>
              </a:ext>
            </a:extLst>
          </p:cNvPr>
          <p:cNvSpPr txBox="1"/>
          <p:nvPr/>
        </p:nvSpPr>
        <p:spPr>
          <a:xfrm>
            <a:off x="1310244" y="2388919"/>
            <a:ext cx="806730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panose="020F0502020204030204" pitchFamily="34" charset="0"/>
                <a:cs typeface="Calibri" panose="020F0502020204030204" pitchFamily="34" charset="0"/>
              </a:rPr>
              <a:t>What is the first step I can take this week to find or apply to a training </a:t>
            </a:r>
            <a:r>
              <a:rPr lang="en-US" sz="2400" dirty="0" err="1">
                <a:latin typeface="Calibri" panose="020F0502020204030204" pitchFamily="34" charset="0"/>
                <a:cs typeface="Calibri" panose="020F0502020204030204" pitchFamily="34" charset="0"/>
              </a:rPr>
              <a:t>programme</a:t>
            </a:r>
            <a:r>
              <a:rPr lang="en-US" sz="2400" dirty="0">
                <a:latin typeface="Calibri" panose="020F0502020204030204" pitchFamily="34" charset="0"/>
                <a:cs typeface="Calibri" panose="020F0502020204030204" pitchFamily="34" charset="0"/>
              </a:rPr>
              <a:t>?</a:t>
            </a:r>
            <a:endParaRPr lang="it-IT"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935EB315-C001-478E-259F-F2B3410C66EC}"/>
              </a:ext>
            </a:extLst>
          </p:cNvPr>
          <p:cNvSpPr txBox="1"/>
          <p:nvPr/>
        </p:nvSpPr>
        <p:spPr>
          <a:xfrm>
            <a:off x="1310244" y="3788172"/>
            <a:ext cx="94329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panose="020F0502020204030204" pitchFamily="34" charset="0"/>
                <a:cs typeface="Calibri" panose="020F0502020204030204" pitchFamily="34" charset="0"/>
              </a:rPr>
              <a:t>What kind of support might I need to </a:t>
            </a:r>
            <a:r>
              <a:rPr lang="en-US" sz="2400" dirty="0" err="1">
                <a:latin typeface="Calibri" panose="020F0502020204030204" pitchFamily="34" charset="0"/>
                <a:cs typeface="Calibri" panose="020F0502020204030204" pitchFamily="34" charset="0"/>
              </a:rPr>
              <a:t>enrol</a:t>
            </a:r>
            <a:r>
              <a:rPr lang="en-US" sz="2400" dirty="0">
                <a:latin typeface="Calibri" panose="020F0502020204030204" pitchFamily="34" charset="0"/>
                <a:cs typeface="Calibri" panose="020F0502020204030204" pitchFamily="34" charset="0"/>
              </a:rPr>
              <a:t> in a course (e.g. digital help, childcare, time off)?</a:t>
            </a:r>
            <a:endParaRPr lang="it-IT"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B8F3ADC8-8BE2-5AA8-C05F-8E07B74901F7}"/>
              </a:ext>
            </a:extLst>
          </p:cNvPr>
          <p:cNvSpPr txBox="1"/>
          <p:nvPr/>
        </p:nvSpPr>
        <p:spPr>
          <a:xfrm>
            <a:off x="1260763" y="5337831"/>
            <a:ext cx="81662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panose="020F0502020204030204" pitchFamily="34" charset="0"/>
                <a:cs typeface="Calibri" panose="020F0502020204030204" pitchFamily="34" charset="0"/>
              </a:rPr>
              <a:t>What documents or information do I already have ready?</a:t>
            </a:r>
            <a:endParaRPr lang="it-IT"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9196C85D-C435-281F-7677-D8D667702D9A}"/>
              </a:ext>
            </a:extLst>
          </p:cNvPr>
          <p:cNvSpPr txBox="1"/>
          <p:nvPr/>
        </p:nvSpPr>
        <p:spPr>
          <a:xfrm>
            <a:off x="390899" y="1197430"/>
            <a:ext cx="1053771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400" i="1" dirty="0">
                <a:latin typeface="Calibri" panose="020F0502020204030204" pitchFamily="34" charset="0"/>
                <a:cs typeface="Calibri" panose="020F0502020204030204" pitchFamily="34" charset="0"/>
              </a:rPr>
              <a:t>Let’s take a few minutes to reflect and share our answers. </a:t>
            </a:r>
            <a:endParaRPr lang="it-IT" i="1" dirty="0">
              <a:latin typeface="Calibri" panose="020F0502020204030204" pitchFamily="34" charset="0"/>
              <a:cs typeface="Calibri" panose="020F0502020204030204" pitchFamily="34" charset="0"/>
            </a:endParaRPr>
          </a:p>
          <a:p>
            <a:r>
              <a:rPr lang="it-IT" sz="2400" i="1" dirty="0">
                <a:latin typeface="Calibri" panose="020F0502020204030204" pitchFamily="34" charset="0"/>
                <a:cs typeface="Calibri" panose="020F0502020204030204" pitchFamily="34" charset="0"/>
              </a:rPr>
              <a:t>These questions will help you connect the topic to your personal situation.</a:t>
            </a:r>
            <a:endParaRPr lang="it-IT"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1438434"/>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0" name="Google Shape;490;p12"/>
          <p:cNvSpPr txBox="1">
            <a:spLocks noGrp="1"/>
          </p:cNvSpPr>
          <p:nvPr>
            <p:ph type="body" idx="2"/>
          </p:nvPr>
        </p:nvSpPr>
        <p:spPr>
          <a:xfrm>
            <a:off x="362081" y="1110592"/>
            <a:ext cx="10822200" cy="5252100"/>
          </a:xfrm>
          <a:prstGeom prst="rect">
            <a:avLst/>
          </a:prstGeom>
          <a:noFill/>
          <a:ln>
            <a:noFill/>
          </a:ln>
        </p:spPr>
        <p:txBody>
          <a:bodyPr spcFirstLastPara="1" wrap="square" lIns="91425" tIns="45700" rIns="91425" bIns="45700" anchor="t" anchorCtr="0">
            <a:noAutofit/>
          </a:bodyPr>
          <a:lstStyle/>
          <a:p>
            <a:pPr marL="133350" lvl="0" indent="0" algn="l" rtl="0">
              <a:lnSpc>
                <a:spcPct val="115000"/>
              </a:lnSpc>
              <a:spcBef>
                <a:spcPts val="120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[1] UNESCO, International Standard Classification of Education (ISCED 2011). 2012</a:t>
            </a:r>
            <a:r>
              <a:rPr lang="it-IT" sz="1500" dirty="0">
                <a:solidFill>
                  <a:schemeClr val="dk1"/>
                </a:solidFill>
                <a:latin typeface="Calibri" panose="020F0502020204030204" pitchFamily="34" charset="0"/>
                <a:ea typeface="Arial"/>
                <a:cs typeface="Calibri" panose="020F0502020204030204" pitchFamily="34" charset="0"/>
                <a:sym typeface="Arial"/>
              </a:rPr>
              <a:t>. https://uis.unesco.org/en/topic/isced</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[2] CEDEFOP, Making lifelong learning a reality. 2020.</a:t>
            </a:r>
            <a:r>
              <a:rPr lang="it-IT" sz="1500" dirty="0">
                <a:solidFill>
                  <a:schemeClr val="dk1"/>
                </a:solidFill>
                <a:latin typeface="Calibri" panose="020F0502020204030204" pitchFamily="34" charset="0"/>
                <a:ea typeface="Arial"/>
                <a:cs typeface="Calibri" panose="020F0502020204030204" pitchFamily="34" charset="0"/>
                <a:sym typeface="Arial"/>
              </a:rPr>
              <a:t>. https://www.cedefop.europa.eu/en/tools/inventory-lifelong-guidance</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it-IT" sz="1500" dirty="0">
                <a:solidFill>
                  <a:schemeClr val="dk1"/>
                </a:solidFill>
                <a:latin typeface="Calibri" panose="020F0502020204030204" pitchFamily="34" charset="0"/>
                <a:ea typeface="Arial"/>
                <a:cs typeface="Calibri" panose="020F0502020204030204" pitchFamily="34" charset="0"/>
                <a:sym typeface="Arial"/>
              </a:rPr>
              <a:t>[3] European Commission, Digital Education Action Plan 2021–2027. 2020. https://education.ec.europa.eu</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it-IT" sz="1500" dirty="0">
                <a:solidFill>
                  <a:schemeClr val="dk1"/>
                </a:solidFill>
                <a:latin typeface="Calibri" panose="020F0502020204030204" pitchFamily="34" charset="0"/>
                <a:ea typeface="Arial"/>
                <a:cs typeface="Calibri" panose="020F0502020204030204" pitchFamily="34" charset="0"/>
                <a:sym typeface="Arial"/>
              </a:rPr>
              <a:t>[4] European Commission, European Skills Agenda. 2020. https://ec.europa.eu/social/main.jsp?catId=1223</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[5] European Association for the Education of Adults (EAEA), Adult learning for inclusion and participation. 2022</a:t>
            </a:r>
            <a:r>
              <a:rPr lang="it-IT" sz="1500" dirty="0">
                <a:solidFill>
                  <a:schemeClr val="dk1"/>
                </a:solidFill>
                <a:latin typeface="Calibri" panose="020F0502020204030204" pitchFamily="34" charset="0"/>
                <a:ea typeface="Arial"/>
                <a:cs typeface="Calibri" panose="020F0502020204030204" pitchFamily="34" charset="0"/>
                <a:sym typeface="Arial"/>
              </a:rPr>
              <a:t>. https://eaea.org</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[6] OECD, Getting Skills Right: Future-Ready Adult Learning Systems. 2019</a:t>
            </a:r>
            <a:r>
              <a:rPr lang="it-IT" sz="1500" dirty="0">
                <a:solidFill>
                  <a:schemeClr val="dk1"/>
                </a:solidFill>
                <a:latin typeface="Calibri" panose="020F0502020204030204" pitchFamily="34" charset="0"/>
                <a:ea typeface="Arial"/>
                <a:cs typeface="Calibri" panose="020F0502020204030204" pitchFamily="34" charset="0"/>
                <a:sym typeface="Arial"/>
              </a:rPr>
              <a:t>. https://www.oecd.org/publications/getting-skills-right-future-ready-adult-learning-systems</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[7] Joint Research Centre, </a:t>
            </a:r>
            <a:r>
              <a:rPr lang="en-US" sz="1500" dirty="0" err="1">
                <a:solidFill>
                  <a:schemeClr val="dk1"/>
                </a:solidFill>
                <a:latin typeface="Calibri" panose="020F0502020204030204" pitchFamily="34" charset="0"/>
                <a:ea typeface="Arial"/>
                <a:cs typeface="Calibri" panose="020F0502020204030204" pitchFamily="34" charset="0"/>
                <a:sym typeface="Arial"/>
              </a:rPr>
              <a:t>DigComp</a:t>
            </a:r>
            <a:r>
              <a:rPr lang="en-US" sz="1500" dirty="0">
                <a:solidFill>
                  <a:schemeClr val="dk1"/>
                </a:solidFill>
                <a:latin typeface="Calibri" panose="020F0502020204030204" pitchFamily="34" charset="0"/>
                <a:ea typeface="Arial"/>
                <a:cs typeface="Calibri" panose="020F0502020204030204" pitchFamily="34" charset="0"/>
                <a:sym typeface="Arial"/>
              </a:rPr>
              <a:t> 2.2: The Digital Competence Framework for Citizens. 2022</a:t>
            </a:r>
            <a:r>
              <a:rPr lang="it-IT" sz="1500" dirty="0">
                <a:solidFill>
                  <a:schemeClr val="dk1"/>
                </a:solidFill>
                <a:latin typeface="Calibri" panose="020F0502020204030204" pitchFamily="34" charset="0"/>
                <a:ea typeface="Arial"/>
                <a:cs typeface="Calibri" panose="020F0502020204030204" pitchFamily="34" charset="0"/>
                <a:sym typeface="Arial"/>
              </a:rPr>
              <a:t>. </a:t>
            </a:r>
            <a:r>
              <a:rPr lang="it-IT" sz="1500" dirty="0">
                <a:solidFill>
                  <a:schemeClr val="dk1"/>
                </a:solidFill>
                <a:latin typeface="Calibri" panose="020F0502020204030204" pitchFamily="34" charset="0"/>
                <a:ea typeface="Arial"/>
                <a:cs typeface="Calibri" panose="020F0502020204030204" pitchFamily="34" charset="0"/>
                <a:sym typeface="Arial"/>
                <a:hlinkClick r:id="rId3"/>
              </a:rPr>
              <a:t>https://joint-research-centre.ec.europa.eu</a:t>
            </a:r>
            <a:endParaRPr lang="it-IT" sz="1500" dirty="0">
              <a:solidFill>
                <a:schemeClr val="dk1"/>
              </a:solidFill>
              <a:latin typeface="Calibri" panose="020F0502020204030204" pitchFamily="34" charset="0"/>
              <a:ea typeface="Arial"/>
              <a:cs typeface="Calibri" panose="020F0502020204030204" pitchFamily="34" charset="0"/>
              <a:sym typeface="Arial"/>
            </a:endParaRPr>
          </a:p>
          <a:p>
            <a:pPr marL="457200" lvl="0" indent="-323850" algn="l" rtl="0">
              <a:lnSpc>
                <a:spcPct val="115000"/>
              </a:lnSpc>
              <a:spcBef>
                <a:spcPts val="0"/>
              </a:spcBef>
              <a:spcAft>
                <a:spcPts val="0"/>
              </a:spcAft>
              <a:buClr>
                <a:schemeClr val="dk1"/>
              </a:buClr>
              <a:buSzPts val="1500"/>
              <a:buAutoNum type="arabicPeriod"/>
            </a:pPr>
            <a:endParaRPr lang="it-IT"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[8] EPALE, Electronic Platform for Adult Learning in Europe</a:t>
            </a:r>
            <a:r>
              <a:rPr lang="it-IT" sz="1500" dirty="0">
                <a:solidFill>
                  <a:schemeClr val="dk1"/>
                </a:solidFill>
                <a:latin typeface="Calibri" panose="020F0502020204030204" pitchFamily="34" charset="0"/>
                <a:ea typeface="Arial"/>
                <a:cs typeface="Calibri" panose="020F0502020204030204" pitchFamily="34" charset="0"/>
                <a:sym typeface="Arial"/>
              </a:rPr>
              <a:t>. https://epale.ec.europa.eu</a:t>
            </a:r>
            <a:br>
              <a:rPr lang="it-IT" sz="1100" dirty="0">
                <a:solidFill>
                  <a:schemeClr val="dk1"/>
                </a:solidFill>
                <a:latin typeface="Calibri" panose="020F0502020204030204" pitchFamily="34" charset="0"/>
                <a:ea typeface="Arial"/>
                <a:cs typeface="Calibri" panose="020F0502020204030204" pitchFamily="34" charset="0"/>
                <a:sym typeface="Arial"/>
              </a:rPr>
            </a:br>
            <a:endParaRPr sz="1400" dirty="0">
              <a:solidFill>
                <a:schemeClr val="dk1"/>
              </a:solidFill>
              <a:latin typeface="Calibri" panose="020F0502020204030204" pitchFamily="34" charset="0"/>
              <a:cs typeface="Calibri" panose="020F0502020204030204" pitchFamily="34" charset="0"/>
            </a:endParaRPr>
          </a:p>
          <a:p>
            <a:pPr marL="0" lvl="0" indent="0" algn="l" rtl="0">
              <a:lnSpc>
                <a:spcPct val="90000"/>
              </a:lnSpc>
              <a:spcBef>
                <a:spcPts val="1200"/>
              </a:spcBef>
              <a:spcAft>
                <a:spcPts val="0"/>
              </a:spcAft>
              <a:buNone/>
            </a:pPr>
            <a:endParaRPr b="1" dirty="0"/>
          </a:p>
          <a:p>
            <a:pPr marL="0" lvl="0" indent="0" algn="l" rtl="0">
              <a:lnSpc>
                <a:spcPct val="90000"/>
              </a:lnSpc>
              <a:spcBef>
                <a:spcPts val="1000"/>
              </a:spcBef>
              <a:spcAft>
                <a:spcPts val="0"/>
              </a:spcAft>
              <a:buClr>
                <a:srgbClr val="171616"/>
              </a:buClr>
              <a:buSzPts val="1800"/>
              <a:buNone/>
            </a:pPr>
            <a:endParaRPr dirty="0"/>
          </a:p>
        </p:txBody>
      </p:sp>
      <p:sp>
        <p:nvSpPr>
          <p:cNvPr id="7" name="Google Shape;247;p11">
            <a:extLst>
              <a:ext uri="{FF2B5EF4-FFF2-40B4-BE49-F238E27FC236}">
                <a16:creationId xmlns:a16="http://schemas.microsoft.com/office/drawing/2014/main" id="{CE07456C-BA88-E8E6-A36C-1463C7802E4C}"/>
              </a:ext>
            </a:extLst>
          </p:cNvPr>
          <p:cNvSpPr txBox="1">
            <a:spLocks noGrp="1"/>
          </p:cNvSpPr>
          <p:nvPr>
            <p:ph type="body" idx="1"/>
          </p:nvPr>
        </p:nvSpPr>
        <p:spPr>
          <a:xfrm>
            <a:off x="470723" y="352600"/>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n-US" dirty="0">
                <a:latin typeface="Calibri" panose="020F0502020204030204" pitchFamily="34" charset="0"/>
                <a:cs typeface="Calibri" panose="020F0502020204030204" pitchFamily="34" charset="0"/>
              </a:rPr>
              <a:t>References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THANK YOU!</a:t>
            </a:r>
          </a:p>
        </p:txBody>
      </p:sp>
    </p:spTree>
    <p:extLst>
      <p:ext uri="{BB962C8B-B14F-4D97-AF65-F5344CB8AC3E}">
        <p14:creationId xmlns:p14="http://schemas.microsoft.com/office/powerpoint/2010/main" val="4052928790"/>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458F7-52DD-4327-A584-9FFAF62126B6}">
  <ds:schemaRefs>
    <ds:schemaRef ds:uri="http://schemas.microsoft.com/sharepoint/v3/contenttype/forms"/>
  </ds:schemaRefs>
</ds:datastoreItem>
</file>

<file path=customXml/itemProps2.xml><?xml version="1.0" encoding="utf-8"?>
<ds:datastoreItem xmlns:ds="http://schemas.openxmlformats.org/officeDocument/2006/customXml" ds:itemID="{D3D81121-728B-4BD5-A80A-4D1AFB507675}">
  <ds:schemaRefs>
    <ds:schemaRef ds:uri="4172106c-0329-462c-8309-f6a8c7ae0f26"/>
    <ds:schemaRef ds:uri="8c43ccb9-9360-4c7e-8a49-c084974a2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ABBF01D-E4BA-4216-90CE-A4B18F6C53D2}"/>
</file>

<file path=docProps/app.xml><?xml version="1.0" encoding="utf-8"?>
<Properties xmlns="http://schemas.openxmlformats.org/officeDocument/2006/extended-properties" xmlns:vt="http://schemas.openxmlformats.org/officeDocument/2006/docPropsVTypes">
  <TotalTime>458</TotalTime>
  <Words>3311</Words>
  <Application>Microsoft Office PowerPoint</Application>
  <PresentationFormat>Panorámica</PresentationFormat>
  <Paragraphs>352</Paragraphs>
  <Slides>36</Slides>
  <Notes>26</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36</vt:i4>
      </vt:variant>
    </vt:vector>
  </HeadingPairs>
  <TitlesOfParts>
    <vt:vector size="45" baseType="lpstr">
      <vt:lpstr>Aptos</vt:lpstr>
      <vt:lpstr>Arial</vt:lpstr>
      <vt:lpstr>Calibri</vt:lpstr>
      <vt:lpstr>Courier New</vt:lpstr>
      <vt:lpstr>Noto Sans Symbols</vt:lpstr>
      <vt:lpstr>Wingdings</vt:lpstr>
      <vt:lpstr>Full Color Version</vt:lpstr>
      <vt:lpstr>Full Color Version</vt:lpstr>
      <vt:lpstr>1_Full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Tomás Puebla</cp:lastModifiedBy>
  <cp:revision>205</cp:revision>
  <dcterms:created xsi:type="dcterms:W3CDTF">2021-11-15T23:44:31Z</dcterms:created>
  <dcterms:modified xsi:type="dcterms:W3CDTF">2025-09-17T12:27:11Z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