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 id="2147483747" r:id="rId5"/>
    <p:sldMasterId id="2147483775" r:id="rId6"/>
  </p:sldMasterIdLst>
  <p:notesMasterIdLst>
    <p:notesMasterId r:id="rId33"/>
  </p:notesMasterIdLst>
  <p:handoutMasterIdLst>
    <p:handoutMasterId r:id="rId34"/>
  </p:handoutMasterIdLst>
  <p:sldIdLst>
    <p:sldId id="256" r:id="rId7"/>
    <p:sldId id="324" r:id="rId8"/>
    <p:sldId id="329" r:id="rId9"/>
    <p:sldId id="334" r:id="rId10"/>
    <p:sldId id="302" r:id="rId11"/>
    <p:sldId id="326" r:id="rId12"/>
    <p:sldId id="257" r:id="rId13"/>
    <p:sldId id="327" r:id="rId14"/>
    <p:sldId id="294" r:id="rId15"/>
    <p:sldId id="320" r:id="rId16"/>
    <p:sldId id="262" r:id="rId17"/>
    <p:sldId id="308" r:id="rId18"/>
    <p:sldId id="309" r:id="rId19"/>
    <p:sldId id="321" r:id="rId20"/>
    <p:sldId id="310" r:id="rId21"/>
    <p:sldId id="275" r:id="rId22"/>
    <p:sldId id="328" r:id="rId23"/>
    <p:sldId id="277" r:id="rId24"/>
    <p:sldId id="314" r:id="rId25"/>
    <p:sldId id="313" r:id="rId26"/>
    <p:sldId id="322" r:id="rId27"/>
    <p:sldId id="316" r:id="rId28"/>
    <p:sldId id="317" r:id="rId29"/>
    <p:sldId id="318" r:id="rId30"/>
    <p:sldId id="323" r:id="rId31"/>
    <p:sldId id="349" r:id="rId32"/>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B7B64D-602A-CE49-BD6E-2060D401EE2E}">
          <p14:sldIdLst>
            <p14:sldId id="256"/>
            <p14:sldId id="324"/>
            <p14:sldId id="329"/>
          </p14:sldIdLst>
        </p14:section>
        <p14:section name="UNIT 1" id="{35A5056E-1D98-A043-B802-1066A81C7099}">
          <p14:sldIdLst>
            <p14:sldId id="334"/>
            <p14:sldId id="302"/>
            <p14:sldId id="326"/>
            <p14:sldId id="257"/>
            <p14:sldId id="327"/>
            <p14:sldId id="294"/>
          </p14:sldIdLst>
        </p14:section>
        <p14:section name="Self-mapping" id="{449DD82B-5614-B74F-8C5E-376E227A9DB1}">
          <p14:sldIdLst>
            <p14:sldId id="320"/>
            <p14:sldId id="262"/>
            <p14:sldId id="308"/>
            <p14:sldId id="309"/>
          </p14:sldIdLst>
        </p14:section>
        <p14:section name="Unit 3: Bridging the gap" id="{5733057C-C2F5-3347-A24C-3677AB54F6A5}">
          <p14:sldIdLst>
            <p14:sldId id="321"/>
            <p14:sldId id="310"/>
            <p14:sldId id="275"/>
            <p14:sldId id="328"/>
            <p14:sldId id="277"/>
            <p14:sldId id="314"/>
            <p14:sldId id="313"/>
          </p14:sldIdLst>
        </p14:section>
        <p14:section name="Unit 4: Creating your personal learning profile" id="{79C01557-F8FE-FC43-A8B0-CE00C9391CCB}">
          <p14:sldIdLst>
            <p14:sldId id="322"/>
            <p14:sldId id="316"/>
            <p14:sldId id="317"/>
            <p14:sldId id="318"/>
            <p14:sldId id="323"/>
            <p14:sldId id="3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BC089395-CBB4-FAB9-479C-8F54A543A85A}" name="Ursula Choroba" initials="UC" userId="S::uschi_womenintechalliance.com#ext#@enspunlpt.onmicrosoft.com::f692cf1a-c5da-41dd-8630-3abab9d1d45a" providerId="AD"/>
  <p188:author id="{6D231FCF-9101-7743-EAE2-8B169A375DBD}" name="Jesus David Cortês Gil" initials="JG" userId="S::jesus.gil@ensp.unl.pt::cca21596-008c-44a8-9e08-e13131bfd1c9"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E64424"/>
    <a:srgbClr val="E95426"/>
    <a:srgbClr val="5B6F97"/>
    <a:srgbClr val="283143"/>
    <a:srgbClr val="3A6FA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21/09/2025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‹Nº›</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21/09/2025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‹Nº›</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Aptos ExtraBold" panose="020F0502020204030204" pitchFamily="34" charset="0"/>
              </a:defRPr>
            </a:lvl1pPr>
          </a:lstStyle>
          <a:p>
            <a:pPr lvl="0"/>
            <a:r>
              <a:rPr lang="pt-PT"/>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Aptos" panose="020B0004020202020204" pitchFamily="34" charset="0"/>
              </a:defRPr>
            </a:lvl1pPr>
          </a:lstStyle>
          <a:p>
            <a:pPr lvl="0"/>
            <a:r>
              <a:rPr lang="pt-PT"/>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2000" b="0">
                <a:solidFill>
                  <a:schemeClr val="tx1"/>
                </a:solidFill>
                <a:latin typeface="Aptos" panose="020B0004020202020204" pitchFamily="34" charset="0"/>
              </a:defRPr>
            </a:lvl1pPr>
          </a:lstStyle>
          <a:p>
            <a:pPr lvl="0"/>
            <a:endParaRPr lang="pt-PT"/>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2000" b="0">
                <a:solidFill>
                  <a:schemeClr val="tx1"/>
                </a:solidFill>
                <a:latin typeface="Aptos" panose="020B0004020202020204" pitchFamily="34" charset="0"/>
              </a:defRPr>
            </a:lvl1pPr>
          </a:lstStyle>
          <a:p>
            <a:pPr lvl="0"/>
            <a:r>
              <a:rPr lang="pt-PT" err="1"/>
              <a:t>Text</a:t>
            </a:r>
            <a:r>
              <a:rPr lang="pt-PT"/>
              <a:t> </a:t>
            </a:r>
            <a:r>
              <a:rPr lang="pt-PT" err="1"/>
              <a:t>here</a:t>
            </a:r>
            <a:endParaRPr lang="pt-PT"/>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4800" b="1">
                <a:solidFill>
                  <a:schemeClr val="bg1"/>
                </a:solidFill>
                <a:latin typeface="Aptos" panose="020B0004020202020204" pitchFamily="34" charset="0"/>
              </a:defRPr>
            </a:lvl1pPr>
          </a:lstStyle>
          <a:p>
            <a:pPr lvl="0"/>
            <a:r>
              <a:rPr lang="pt-PT" b="1"/>
              <a:t>BIG TITLE</a:t>
            </a:r>
            <a:endParaRPr lang="pt-PT"/>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20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Aptos" panose="020B0004020202020204" pitchFamily="34" charset="0"/>
              </a:defRPr>
            </a:lvl1pPr>
          </a:lstStyle>
          <a:p>
            <a:pPr lvl="0"/>
            <a:r>
              <a:rPr lang="pt-PT" err="1"/>
              <a:t>Text</a:t>
            </a:r>
            <a:r>
              <a:rPr lang="pt-PT"/>
              <a:t> </a:t>
            </a:r>
            <a:r>
              <a:rPr lang="pt-PT" err="1"/>
              <a:t>here</a:t>
            </a:r>
            <a:endParaRPr lang="pt-PT"/>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err="1"/>
              <a:t>Image</a:t>
            </a:r>
            <a:endParaRPr lang="pt-PT"/>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Aptos" panose="020B0004020202020204" pitchFamily="34" charset="0"/>
              </a:defRPr>
            </a:lvl1pPr>
          </a:lstStyle>
          <a:p>
            <a:pPr lvl="0"/>
            <a:r>
              <a:rPr lang="pt-PT" b="1"/>
              <a:t>TITLE</a:t>
            </a:r>
            <a:endParaRPr lang="pt-PT"/>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Aptos" panose="020B0004020202020204" pitchFamily="34" charset="0"/>
              </a:defRPr>
            </a:lvl1pPr>
          </a:lstStyle>
          <a:p>
            <a:pPr lvl="0"/>
            <a:r>
              <a:rPr lang="pt-PT" err="1"/>
              <a:t>Text</a:t>
            </a:r>
            <a:r>
              <a:rPr lang="pt-PT"/>
              <a:t> </a:t>
            </a:r>
            <a:r>
              <a:rPr lang="pt-PT" err="1"/>
              <a:t>here</a:t>
            </a:r>
            <a:endParaRPr lang="pt-PT"/>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25000"/>
                  </a:schemeClr>
                </a:solidFill>
                <a:latin typeface="Aptos" panose="020B0004020202020204" pitchFamily="34" charset="0"/>
              </a:defRPr>
            </a:lvl1pPr>
          </a:lstStyle>
          <a:p>
            <a:pPr lvl="0"/>
            <a:r>
              <a:rPr lang="pt-PT" err="1"/>
              <a:t>Text</a:t>
            </a:r>
            <a:r>
              <a:rPr lang="pt-PT"/>
              <a:t> </a:t>
            </a:r>
            <a:r>
              <a:rPr lang="pt-PT" err="1"/>
              <a:t>here</a:t>
            </a:r>
            <a:endParaRPr lang="pt-PT"/>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Aptos" panose="020B0004020202020204" pitchFamily="34" charset="0"/>
              </a:defRPr>
            </a:lvl1pPr>
          </a:lstStyle>
          <a:p>
            <a:pPr lvl="0"/>
            <a:r>
              <a:rPr lang="pt-PT" b="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2000" b="0">
                <a:solidFill>
                  <a:srgbClr val="222240"/>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400" b="0">
                <a:solidFill>
                  <a:srgbClr val="283143"/>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Aptos ExtraBold" panose="020B0004020202020204" pitchFamily="34" charset="0"/>
              </a:defRPr>
            </a:lvl1pPr>
          </a:lstStyle>
          <a:p>
            <a:pPr lvl="0"/>
            <a:r>
              <a:rPr lang="pt-PT" b="1"/>
              <a:t>THANK YOU!</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400" b="0">
                <a:solidFill>
                  <a:srgbClr val="5B6F97"/>
                </a:solidFill>
                <a:latin typeface="Aptos" panose="020B0004020202020204" pitchFamily="34" charset="0"/>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91017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76119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50718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extLst>
      <p:ext uri="{BB962C8B-B14F-4D97-AF65-F5344CB8AC3E}">
        <p14:creationId xmlns:p14="http://schemas.microsoft.com/office/powerpoint/2010/main" val="3540029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extLst>
      <p:ext uri="{BB962C8B-B14F-4D97-AF65-F5344CB8AC3E}">
        <p14:creationId xmlns:p14="http://schemas.microsoft.com/office/powerpoint/2010/main" val="890394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extLst>
      <p:ext uri="{BB962C8B-B14F-4D97-AF65-F5344CB8AC3E}">
        <p14:creationId xmlns:p14="http://schemas.microsoft.com/office/powerpoint/2010/main" val="3274406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84357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509093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83801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46443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53"/>
        <p:cNvGrpSpPr/>
        <p:nvPr/>
      </p:nvGrpSpPr>
      <p:grpSpPr>
        <a:xfrm>
          <a:off x="0" y="0"/>
          <a:ext cx="0" cy="0"/>
          <a:chOff x="0" y="0"/>
          <a:chExt cx="0" cy="0"/>
        </a:xfrm>
      </p:grpSpPr>
      <p:pic>
        <p:nvPicPr>
          <p:cNvPr id="54" name="Google Shape;54;p4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5" name="Google Shape;55;p4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40"/>
          <p:cNvSpPr>
            <a:spLocks noGrp="1"/>
          </p:cNvSpPr>
          <p:nvPr>
            <p:ph type="pic" idx="2"/>
          </p:nvPr>
        </p:nvSpPr>
        <p:spPr>
          <a:xfrm>
            <a:off x="362081" y="1180408"/>
            <a:ext cx="11450304" cy="4987480"/>
          </a:xfrm>
          <a:prstGeom prst="rect">
            <a:avLst/>
          </a:prstGeom>
          <a:noFill/>
          <a:ln>
            <a:noFill/>
          </a:ln>
        </p:spPr>
      </p:sp>
    </p:spTree>
    <p:extLst>
      <p:ext uri="{BB962C8B-B14F-4D97-AF65-F5344CB8AC3E}">
        <p14:creationId xmlns:p14="http://schemas.microsoft.com/office/powerpoint/2010/main" val="1352065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375312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extLst>
      <p:ext uri="{BB962C8B-B14F-4D97-AF65-F5344CB8AC3E}">
        <p14:creationId xmlns:p14="http://schemas.microsoft.com/office/powerpoint/2010/main" val="39613450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63299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00697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778909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373553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2709553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6297773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extLst>
      <p:ext uri="{BB962C8B-B14F-4D97-AF65-F5344CB8AC3E}">
        <p14:creationId xmlns:p14="http://schemas.microsoft.com/office/powerpoint/2010/main" val="16042517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83941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91314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22"/>
        <p:cNvGrpSpPr/>
        <p:nvPr/>
      </p:nvGrpSpPr>
      <p:grpSpPr>
        <a:xfrm>
          <a:off x="0" y="0"/>
          <a:ext cx="0" cy="0"/>
          <a:chOff x="0" y="0"/>
          <a:chExt cx="0" cy="0"/>
        </a:xfrm>
      </p:grpSpPr>
      <p:pic>
        <p:nvPicPr>
          <p:cNvPr id="123" name="Google Shape;123;p52"/>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4" name="Google Shape;124;p52"/>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52"/>
          <p:cNvSpPr txBox="1">
            <a:spLocks noGrp="1"/>
          </p:cNvSpPr>
          <p:nvPr>
            <p:ph type="body" idx="2"/>
          </p:nvPr>
        </p:nvSpPr>
        <p:spPr>
          <a:xfrm>
            <a:off x="3743499" y="4822166"/>
            <a:ext cx="4705002" cy="56934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98205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51414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8866595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1875725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32926157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407637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084561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4957994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3723268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941125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74524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7659841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2194096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31857415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10744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69624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939722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4847872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9764737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8494666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5128224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096088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534733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94183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2072670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1533169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370198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6166067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157034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6861913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6379344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2520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487921861"/>
      </p:ext>
    </p:extLst>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75122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 id="2147483801" r:id="rId26"/>
    <p:sldLayoutId id="214748380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 Id="rId5" Type="http://schemas.openxmlformats.org/officeDocument/2006/relationships/image" Target="../media/image30.png"/><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www.flickr.com/photos/co-laborate/7269014958/in/set-72157629894069392" TargetMode="External"/><Relationship Id="rId2" Type="http://schemas.openxmlformats.org/officeDocument/2006/relationships/image" Target="../media/image39.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hyperlink" Target="https://www.mindmeister.com/" TargetMode="External"/><Relationship Id="rId2" Type="http://schemas.openxmlformats.org/officeDocument/2006/relationships/hyperlink" Target="https://miro.com/login/" TargetMode="External"/><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8" Type="http://schemas.openxmlformats.org/officeDocument/2006/relationships/hyperlink" Target="https://www.usebubbles.com/blog/effective-self-evaluation-techniques-guide" TargetMode="External"/><Relationship Id="rId3" Type="http://schemas.openxmlformats.org/officeDocument/2006/relationships/hyperlink" Target="https://asana.com/resources/process-mapping" TargetMode="External"/><Relationship Id="rId7" Type="http://schemas.openxmlformats.org/officeDocument/2006/relationships/hyperlink" Target="https://www.solarpowereurope.org/insights/outlooks/global-market-outlook-for-solar-power-2023-2027/detail" TargetMode="External"/><Relationship Id="rId2" Type="http://schemas.openxmlformats.org/officeDocument/2006/relationships/hyperlink" Target="https://doi.org/10.4018/978-1-5225-2808-1.ch005" TargetMode="External"/><Relationship Id="rId1" Type="http://schemas.openxmlformats.org/officeDocument/2006/relationships/slideLayout" Target="../slideLayouts/slideLayout11.xml"/><Relationship Id="rId6" Type="http://schemas.openxmlformats.org/officeDocument/2006/relationships/hyperlink" Target="https://doi.org/10.3390/electronics14061159" TargetMode="External"/><Relationship Id="rId5" Type="http://schemas.openxmlformats.org/officeDocument/2006/relationships/hyperlink" Target="https://www.nextgenlearning.org/articles/getting-to-know-you-learner-profiles-for-personalization" TargetMode="External"/><Relationship Id="rId4" Type="http://schemas.openxmlformats.org/officeDocument/2006/relationships/hyperlink" Target="https://www.oecd.org/en/publications/assessing-and-anticipating-skills-for-the-green-transition_28fa0bb5-en.html" TargetMode="External"/><Relationship Id="rId9" Type="http://schemas.openxmlformats.org/officeDocument/2006/relationships/hyperlink" Target="https://thirst.io/blog/how-to-identify-skills-gaps-2025-guid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0D05F31-03FA-C3E5-899D-B5939BD858F4}"/>
              </a:ext>
            </a:extLst>
          </p:cNvPr>
          <p:cNvSpPr>
            <a:spLocks noGrp="1"/>
          </p:cNvSpPr>
          <p:nvPr>
            <p:ph type="body" sz="quarter" idx="10"/>
          </p:nvPr>
        </p:nvSpPr>
        <p:spPr>
          <a:xfrm>
            <a:off x="441314" y="3333777"/>
            <a:ext cx="4838550" cy="1762299"/>
          </a:xfrm>
        </p:spPr>
        <p:txBody>
          <a:bodyPr lIns="91440" tIns="45720" rIns="91440" bIns="45720" anchor="t"/>
          <a:lstStyle/>
          <a:p>
            <a:r>
              <a:rPr lang="en-GB" noProof="0" dirty="0">
                <a:latin typeface="Calibri"/>
                <a:ea typeface="Calibri"/>
                <a:cs typeface="Calibri"/>
              </a:rPr>
              <a:t>Module 2: </a:t>
            </a:r>
          </a:p>
          <a:p>
            <a:r>
              <a:rPr lang="en-GB" noProof="0" dirty="0">
                <a:latin typeface="Calibri"/>
                <a:ea typeface="Calibri"/>
                <a:cs typeface="Calibri"/>
              </a:rPr>
              <a:t>Own Skills and Needs</a:t>
            </a:r>
          </a:p>
        </p:txBody>
      </p:sp>
    </p:spTree>
    <p:extLst>
      <p:ext uri="{BB962C8B-B14F-4D97-AF65-F5344CB8AC3E}">
        <p14:creationId xmlns:p14="http://schemas.microsoft.com/office/powerpoint/2010/main" val="3807768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68B2-C479-72C7-C37A-45F50DD30715}"/>
            </a:ext>
          </a:extLst>
        </p:cNvPr>
        <p:cNvGrpSpPr/>
        <p:nvPr/>
      </p:nvGrpSpPr>
      <p:grpSpPr>
        <a:xfrm>
          <a:off x="0" y="0"/>
          <a:ext cx="0" cy="0"/>
          <a:chOff x="0" y="0"/>
          <a:chExt cx="0" cy="0"/>
        </a:xfrm>
      </p:grpSpPr>
      <p:pic>
        <p:nvPicPr>
          <p:cNvPr id="9" name="Picture 8" descr="A black rectangle with black text&#10;&#10;AI-generated content may be incorrect.">
            <a:extLst>
              <a:ext uri="{FF2B5EF4-FFF2-40B4-BE49-F238E27FC236}">
                <a16:creationId xmlns:a16="http://schemas.microsoft.com/office/drawing/2014/main" id="{EB4F4ACE-5B36-9689-FC45-D4155CD6397A}"/>
              </a:ext>
            </a:extLst>
          </p:cNvPr>
          <p:cNvPicPr>
            <a:picLocks noChangeAspect="1"/>
          </p:cNvPicPr>
          <p:nvPr/>
        </p:nvPicPr>
        <p:blipFill>
          <a:blip r:embed="rId2"/>
          <a:stretch>
            <a:fillRect/>
          </a:stretch>
        </p:blipFill>
        <p:spPr>
          <a:xfrm>
            <a:off x="868038" y="1233984"/>
            <a:ext cx="4342973" cy="822874"/>
          </a:xfrm>
          <a:prstGeom prst="rect">
            <a:avLst/>
          </a:prstGeom>
        </p:spPr>
      </p:pic>
      <p:sp>
        <p:nvSpPr>
          <p:cNvPr id="10" name="TextBox 9">
            <a:extLst>
              <a:ext uri="{FF2B5EF4-FFF2-40B4-BE49-F238E27FC236}">
                <a16:creationId xmlns:a16="http://schemas.microsoft.com/office/drawing/2014/main" id="{2BD05072-D765-FA28-DAE3-A55F17E4E71F}"/>
              </a:ext>
            </a:extLst>
          </p:cNvPr>
          <p:cNvSpPr txBox="1"/>
          <p:nvPr/>
        </p:nvSpPr>
        <p:spPr>
          <a:xfrm>
            <a:off x="183500" y="2236238"/>
            <a:ext cx="511473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en-US" dirty="0"/>
              <a:t>Research in one or more relevant sectors for the participant</a:t>
            </a:r>
          </a:p>
          <a:p>
            <a:pPr marL="969010" indent="-283210">
              <a:buFont typeface="Wingdings"/>
              <a:buChar char="ü"/>
            </a:pPr>
            <a:r>
              <a:rPr lang="en-US" dirty="0"/>
              <a:t>Exploring current and future skill demands</a:t>
            </a:r>
            <a:endParaRPr lang="en-US" dirty="0">
              <a:ea typeface="Calibri" panose="020F0502020204030204"/>
              <a:cs typeface="Calibri" panose="020F0502020204030204"/>
            </a:endParaRPr>
          </a:p>
          <a:p>
            <a:pPr marL="969010" indent="-283210">
              <a:buFont typeface="Wingdings"/>
              <a:buChar char="ü"/>
            </a:pPr>
            <a:r>
              <a:rPr lang="en-US" dirty="0"/>
              <a:t>Explore about sectors with skills shortage</a:t>
            </a:r>
            <a:endParaRPr lang="en-US" dirty="0">
              <a:ea typeface="Calibri" panose="020F0502020204030204"/>
              <a:cs typeface="Calibri" panose="020F0502020204030204"/>
            </a:endParaRPr>
          </a:p>
          <a:p>
            <a:pPr marL="969010" indent="-283210">
              <a:buFont typeface="Wingdings"/>
              <a:buChar char="ü"/>
            </a:pPr>
            <a:r>
              <a:rPr lang="en-US" dirty="0"/>
              <a:t>Needs in digital and green sectors</a:t>
            </a:r>
            <a:endParaRPr lang="en-US" dirty="0">
              <a:ea typeface="Calibri" panose="020F0502020204030204"/>
              <a:cs typeface="Calibri" panose="020F0502020204030204"/>
            </a:endParaRPr>
          </a:p>
        </p:txBody>
      </p:sp>
      <p:pic>
        <p:nvPicPr>
          <p:cNvPr id="11" name="Picture 10" descr="A black rectangle with orange border&#10;&#10;AI-generated content may be incorrect.">
            <a:extLst>
              <a:ext uri="{FF2B5EF4-FFF2-40B4-BE49-F238E27FC236}">
                <a16:creationId xmlns:a16="http://schemas.microsoft.com/office/drawing/2014/main" id="{63B3900E-D31D-599D-177A-1380917F58AE}"/>
              </a:ext>
            </a:extLst>
          </p:cNvPr>
          <p:cNvPicPr>
            <a:picLocks noChangeAspect="1"/>
          </p:cNvPicPr>
          <p:nvPr/>
        </p:nvPicPr>
        <p:blipFill>
          <a:blip r:embed="rId3"/>
          <a:stretch>
            <a:fillRect/>
          </a:stretch>
        </p:blipFill>
        <p:spPr>
          <a:xfrm>
            <a:off x="782507" y="4072326"/>
            <a:ext cx="4361674" cy="851613"/>
          </a:xfrm>
          <a:prstGeom prst="rect">
            <a:avLst/>
          </a:prstGeom>
        </p:spPr>
      </p:pic>
      <p:sp>
        <p:nvSpPr>
          <p:cNvPr id="13" name="TextBox 12">
            <a:extLst>
              <a:ext uri="{FF2B5EF4-FFF2-40B4-BE49-F238E27FC236}">
                <a16:creationId xmlns:a16="http://schemas.microsoft.com/office/drawing/2014/main" id="{F9DEEF9D-055A-E0B7-793D-613565BC8E80}"/>
              </a:ext>
            </a:extLst>
          </p:cNvPr>
          <p:cNvSpPr txBox="1"/>
          <p:nvPr/>
        </p:nvSpPr>
        <p:spPr>
          <a:xfrm>
            <a:off x="331239" y="5124815"/>
            <a:ext cx="496699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en-US"/>
              <a:t>Type of skills</a:t>
            </a:r>
          </a:p>
          <a:p>
            <a:pPr marL="969010" indent="-283210">
              <a:buFont typeface="Wingdings"/>
              <a:buChar char="ü"/>
            </a:pPr>
            <a:r>
              <a:rPr lang="en-US"/>
              <a:t>Sources of skills</a:t>
            </a:r>
            <a:endParaRPr lang="en-US">
              <a:ea typeface="Calibri" panose="020F0502020204030204"/>
              <a:cs typeface="Calibri" panose="020F0502020204030204"/>
            </a:endParaRPr>
          </a:p>
          <a:p>
            <a:pPr marL="969010" indent="-283210">
              <a:buFont typeface="Wingdings"/>
              <a:buChar char="ü"/>
            </a:pPr>
            <a:r>
              <a:rPr lang="en-US"/>
              <a:t>From experience to skills</a:t>
            </a:r>
            <a:endParaRPr lang="en-US">
              <a:ea typeface="Calibri" panose="020F0502020204030204"/>
              <a:cs typeface="Calibri" panose="020F0502020204030204"/>
            </a:endParaRPr>
          </a:p>
        </p:txBody>
      </p:sp>
      <p:pic>
        <p:nvPicPr>
          <p:cNvPr id="14" name="Picture 13" descr="A black rectangle with white text&#10;&#10;AI-generated content may be incorrect.">
            <a:extLst>
              <a:ext uri="{FF2B5EF4-FFF2-40B4-BE49-F238E27FC236}">
                <a16:creationId xmlns:a16="http://schemas.microsoft.com/office/drawing/2014/main" id="{D4507796-06DB-A2C5-65F0-22610485B88B}"/>
              </a:ext>
            </a:extLst>
          </p:cNvPr>
          <p:cNvPicPr>
            <a:picLocks noChangeAspect="1"/>
          </p:cNvPicPr>
          <p:nvPr/>
        </p:nvPicPr>
        <p:blipFill>
          <a:blip r:embed="rId4"/>
          <a:stretch>
            <a:fillRect/>
          </a:stretch>
        </p:blipFill>
        <p:spPr>
          <a:xfrm>
            <a:off x="6917386" y="1172060"/>
            <a:ext cx="4406576" cy="828287"/>
          </a:xfrm>
          <a:prstGeom prst="rect">
            <a:avLst/>
          </a:prstGeom>
        </p:spPr>
      </p:pic>
      <p:sp>
        <p:nvSpPr>
          <p:cNvPr id="15" name="TextBox 14">
            <a:extLst>
              <a:ext uri="{FF2B5EF4-FFF2-40B4-BE49-F238E27FC236}">
                <a16:creationId xmlns:a16="http://schemas.microsoft.com/office/drawing/2014/main" id="{AAE4DBC9-7380-6FB4-2E52-3C97B10799C9}"/>
              </a:ext>
            </a:extLst>
          </p:cNvPr>
          <p:cNvSpPr txBox="1"/>
          <p:nvPr/>
        </p:nvSpPr>
        <p:spPr>
          <a:xfrm>
            <a:off x="6403910" y="2236236"/>
            <a:ext cx="515360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en-US"/>
              <a:t>Compare own skills with needs on the sector</a:t>
            </a:r>
          </a:p>
          <a:p>
            <a:pPr marL="969010" indent="-283210">
              <a:buFont typeface="Wingdings"/>
              <a:buChar char="ü"/>
            </a:pPr>
            <a:r>
              <a:rPr lang="en-US"/>
              <a:t>Identify areas for development</a:t>
            </a:r>
            <a:endParaRPr lang="en-US">
              <a:ea typeface="Calibri" panose="020F0502020204030204"/>
              <a:cs typeface="Calibri" panose="020F0502020204030204"/>
            </a:endParaRPr>
          </a:p>
        </p:txBody>
      </p:sp>
      <p:pic>
        <p:nvPicPr>
          <p:cNvPr id="16" name="Picture 15" descr="A black rectangle with orange border&#10;&#10;AI-generated content may be incorrect.">
            <a:extLst>
              <a:ext uri="{FF2B5EF4-FFF2-40B4-BE49-F238E27FC236}">
                <a16:creationId xmlns:a16="http://schemas.microsoft.com/office/drawing/2014/main" id="{F0DAE821-FD97-930C-48FA-F3A7D597D232}"/>
              </a:ext>
            </a:extLst>
          </p:cNvPr>
          <p:cNvPicPr>
            <a:picLocks noChangeAspect="1"/>
          </p:cNvPicPr>
          <p:nvPr/>
        </p:nvPicPr>
        <p:blipFill>
          <a:blip r:embed="rId5"/>
          <a:stretch>
            <a:fillRect/>
          </a:stretch>
        </p:blipFill>
        <p:spPr>
          <a:xfrm>
            <a:off x="6831855" y="4010122"/>
            <a:ext cx="4577638" cy="913817"/>
          </a:xfrm>
          <a:prstGeom prst="rect">
            <a:avLst/>
          </a:prstGeom>
        </p:spPr>
      </p:pic>
      <p:sp>
        <p:nvSpPr>
          <p:cNvPr id="17" name="TextBox 16">
            <a:extLst>
              <a:ext uri="{FF2B5EF4-FFF2-40B4-BE49-F238E27FC236}">
                <a16:creationId xmlns:a16="http://schemas.microsoft.com/office/drawing/2014/main" id="{41D97C20-5DEF-7EA9-77BE-FCB604A26147}"/>
              </a:ext>
            </a:extLst>
          </p:cNvPr>
          <p:cNvSpPr txBox="1"/>
          <p:nvPr/>
        </p:nvSpPr>
        <p:spPr>
          <a:xfrm>
            <a:off x="6365032" y="5152025"/>
            <a:ext cx="53479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69010" indent="-283210">
              <a:buFont typeface="Wingdings"/>
              <a:buChar char="ü"/>
            </a:pPr>
            <a:r>
              <a:rPr lang="en-US"/>
              <a:t>Design your own profile</a:t>
            </a:r>
          </a:p>
        </p:txBody>
      </p:sp>
      <p:sp>
        <p:nvSpPr>
          <p:cNvPr id="5" name="Marcador de Posição do Texto 1">
            <a:extLst>
              <a:ext uri="{FF2B5EF4-FFF2-40B4-BE49-F238E27FC236}">
                <a16:creationId xmlns:a16="http://schemas.microsoft.com/office/drawing/2014/main" id="{DE847411-856E-77DC-1170-FD8F886DE6E4}"/>
              </a:ext>
            </a:extLst>
          </p:cNvPr>
          <p:cNvSpPr>
            <a:spLocks noGrp="1"/>
          </p:cNvSpPr>
          <p:nvPr>
            <p:ph type="body" sz="quarter" idx="10"/>
          </p:nvPr>
        </p:nvSpPr>
        <p:spPr>
          <a:xfrm>
            <a:off x="362081" y="253012"/>
            <a:ext cx="9829323" cy="483986"/>
          </a:xfrm>
        </p:spPr>
        <p:txBody>
          <a:bodyPr/>
          <a:lstStyle/>
          <a:p>
            <a:r>
              <a:rPr lang="en-US" dirty="0">
                <a:latin typeface="+mn-lt"/>
              </a:rPr>
              <a:t>MODULE 2: </a:t>
            </a:r>
            <a:r>
              <a:rPr lang="en-GB" dirty="0">
                <a:latin typeface="Calibri"/>
                <a:ea typeface="Calibri"/>
                <a:cs typeface="Calibri"/>
              </a:rPr>
              <a:t>Own Skills and Needs</a:t>
            </a:r>
            <a:r>
              <a:rPr lang="en-US" dirty="0">
                <a:latin typeface="+mn-lt"/>
              </a:rPr>
              <a:t> – UNITS (1h 15 min)</a:t>
            </a:r>
            <a:endParaRPr lang="en-GB" dirty="0">
              <a:latin typeface="+mn-lt"/>
            </a:endParaRPr>
          </a:p>
          <a:p>
            <a:endParaRPr lang="en-GB" dirty="0"/>
          </a:p>
        </p:txBody>
      </p:sp>
    </p:spTree>
    <p:extLst>
      <p:ext uri="{BB962C8B-B14F-4D97-AF65-F5344CB8AC3E}">
        <p14:creationId xmlns:p14="http://schemas.microsoft.com/office/powerpoint/2010/main" val="96355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397396"/>
            <a:ext cx="9829323" cy="483986"/>
          </a:xfrm>
        </p:spPr>
        <p:txBody>
          <a:bodyPr/>
          <a:lstStyle/>
          <a:p>
            <a:r>
              <a:rPr lang="en-US" dirty="0">
                <a:latin typeface="Calibri" panose="020F0502020204030204" pitchFamily="34" charset="0"/>
                <a:cs typeface="Calibri" panose="020F0502020204030204" pitchFamily="34" charset="0"/>
              </a:rPr>
              <a:t>What You Will Gain in This Module?</a:t>
            </a:r>
          </a:p>
          <a:p>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81928" y="1433011"/>
            <a:ext cx="11450304" cy="5835933"/>
          </a:xfrm>
        </p:spPr>
        <p:txBody>
          <a:bodyPr/>
          <a:lstStyle/>
          <a:p>
            <a:pPr marL="342900" marR="0" lvl="0" indent="-34290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Char char="§"/>
              <a:tabLst/>
              <a:defRPr/>
            </a:pPr>
            <a:r>
              <a:rPr kumimoji="0" lang="en-GB" sz="2000" b="1" i="0" u="none" strike="noStrike" kern="1200" cap="none" spc="0" normalizeH="0" baseline="0" noProof="0" dirty="0">
                <a:ln>
                  <a:noFill/>
                </a:ln>
                <a:solidFill>
                  <a:prstClr val="black"/>
                </a:solidFill>
                <a:effectLst/>
                <a:uLnTx/>
                <a:uFillTx/>
                <a:latin typeface="Calibri"/>
                <a:ea typeface="Calibri"/>
                <a:cs typeface="Calibri"/>
              </a:rPr>
              <a:t>Knowledge – Facts, concepts and information acquired through learning and study.</a:t>
            </a:r>
            <a:endParaRPr kumimoji="0" lang="en-US" sz="20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None/>
              <a:tabLst/>
              <a:defRPr/>
            </a:pPr>
            <a:r>
              <a:rPr kumimoji="0" lang="en-GB" sz="2000" b="0" i="0" u="none" strike="noStrike" kern="1200" cap="none" spc="0" normalizeH="0" baseline="0" noProof="0" dirty="0">
                <a:ln>
                  <a:noFill/>
                </a:ln>
                <a:solidFill>
                  <a:prstClr val="black"/>
                </a:solidFill>
                <a:effectLst/>
                <a:uLnTx/>
                <a:uFillTx/>
                <a:latin typeface="Calibri"/>
                <a:ea typeface="Calibri"/>
                <a:cs typeface="Calibri"/>
              </a:rPr>
              <a:t>Example: understanding renewable energy policies or knowing the formulas in Excel.</a:t>
            </a:r>
          </a:p>
          <a:p>
            <a:pPr marL="0" marR="0" lvl="0" indent="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None/>
              <a:tabLst/>
              <a:defRPr/>
            </a:pPr>
            <a:endParaRPr kumimoji="0" lang="en-GB" sz="2000" b="0" i="0" u="none" strike="noStrike" kern="1200" cap="none" spc="0" normalizeH="0" baseline="0" noProof="0" dirty="0">
              <a:ln>
                <a:noFill/>
              </a:ln>
              <a:solidFill>
                <a:prstClr val="black"/>
              </a:solidFill>
              <a:effectLst/>
              <a:uLnTx/>
              <a:uFillTx/>
              <a:latin typeface="Calibri"/>
              <a:ea typeface="Calibri"/>
              <a:cs typeface="Calibri"/>
            </a:endParaRPr>
          </a:p>
          <a:p>
            <a:pPr marL="342900" marR="0" lvl="0" indent="-34290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Char char="§"/>
              <a:tabLst/>
              <a:defRPr/>
            </a:pPr>
            <a:r>
              <a:rPr kumimoji="0" lang="en-GB" sz="2000" b="1" i="0" u="none" strike="noStrike" kern="1200" cap="none" spc="0" normalizeH="0" baseline="0" noProof="0" dirty="0">
                <a:ln>
                  <a:noFill/>
                </a:ln>
                <a:solidFill>
                  <a:prstClr val="black"/>
                </a:solidFill>
                <a:effectLst/>
                <a:uLnTx/>
                <a:uFillTx/>
                <a:latin typeface="Calibri"/>
                <a:ea typeface="Calibri"/>
                <a:cs typeface="Calibri"/>
              </a:rPr>
              <a:t>Skills – The ability to apply knowledge in practice, often demonstrated through performance. </a:t>
            </a:r>
          </a:p>
          <a:p>
            <a:pPr marL="0" marR="0" lvl="0" indent="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None/>
              <a:tabLst/>
              <a:defRPr/>
            </a:pPr>
            <a:r>
              <a:rPr kumimoji="0" lang="en-GB" sz="2000" b="0" i="0" u="none" strike="noStrike" kern="1200" cap="none" spc="0" normalizeH="0" baseline="0" noProof="0" dirty="0">
                <a:ln>
                  <a:noFill/>
                </a:ln>
                <a:solidFill>
                  <a:prstClr val="black"/>
                </a:solidFill>
                <a:effectLst/>
                <a:uLnTx/>
                <a:uFillTx/>
                <a:latin typeface="Calibri"/>
                <a:ea typeface="Calibri"/>
                <a:cs typeface="Calibri"/>
              </a:rPr>
              <a:t>Example: </a:t>
            </a:r>
            <a:r>
              <a:rPr kumimoji="0" lang="en-GB" sz="2000" b="0" i="0" u="none" strike="noStrike" kern="1200" cap="none" spc="0" normalizeH="0" baseline="0" noProof="0" dirty="0">
                <a:ln>
                  <a:noFill/>
                </a:ln>
                <a:solidFill>
                  <a:prstClr val="black"/>
                </a:solidFill>
                <a:effectLst/>
                <a:uLnTx/>
                <a:uFillTx/>
                <a:latin typeface="Aptos"/>
                <a:ea typeface="Calibri"/>
                <a:cs typeface="Calibri"/>
              </a:rPr>
              <a:t>creating an Excel spreadsheet with formulas to analyse costs</a:t>
            </a:r>
          </a:p>
          <a:p>
            <a:pPr marL="0" marR="0" lvl="0" indent="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None/>
              <a:tabLst/>
              <a:defRPr/>
            </a:pPr>
            <a:endParaRPr kumimoji="0" lang="en-GB" sz="2000" b="0" i="0" u="none" strike="noStrike" kern="1200" cap="none" spc="0" normalizeH="0" baseline="0" noProof="0" dirty="0">
              <a:ln>
                <a:noFill/>
              </a:ln>
              <a:solidFill>
                <a:prstClr val="black"/>
              </a:solidFill>
              <a:effectLst/>
              <a:uLnTx/>
              <a:uFillTx/>
              <a:latin typeface="Aptos"/>
              <a:ea typeface="Calibri"/>
              <a:cs typeface="Calibri"/>
            </a:endParaRPr>
          </a:p>
          <a:p>
            <a:pPr marL="342900" marR="0" lvl="0" indent="-34290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Char char="§"/>
              <a:tabLst/>
              <a:defRPr/>
            </a:pPr>
            <a:r>
              <a:rPr kumimoji="0" lang="en-GB" sz="2000" b="1" i="0" u="none" strike="noStrike" kern="1200" cap="none" spc="0" normalizeH="0" baseline="0" noProof="0" dirty="0">
                <a:ln>
                  <a:noFill/>
                </a:ln>
                <a:solidFill>
                  <a:prstClr val="black"/>
                </a:solidFill>
                <a:effectLst/>
                <a:uLnTx/>
                <a:uFillTx/>
                <a:latin typeface="Calibri"/>
                <a:ea typeface="Calibri"/>
                <a:cs typeface="Calibri"/>
              </a:rPr>
              <a:t>Competences- The broader integration of knowledge, skills and attitudes (mindset/behaviours) to perform effectively in real-life contexts.</a:t>
            </a:r>
          </a:p>
          <a:p>
            <a:pPr marL="0" marR="0" lvl="0" indent="0" algn="l" defTabSz="914400" rtl="0" eaLnBrk="1" fontAlgn="auto" latinLnBrk="0" hangingPunct="1">
              <a:lnSpc>
                <a:spcPct val="90000"/>
              </a:lnSpc>
              <a:spcBef>
                <a:spcPts val="1000"/>
              </a:spcBef>
              <a:spcAft>
                <a:spcPts val="0"/>
              </a:spcAft>
              <a:buClr>
                <a:srgbClr val="E280AC"/>
              </a:buClr>
              <a:buSzTx/>
              <a:buFont typeface="Wingdings" panose="05000000000000000000" pitchFamily="2" charset="2"/>
              <a:buNone/>
              <a:tabLst/>
              <a:defRPr/>
            </a:pPr>
            <a:r>
              <a:rPr kumimoji="0" lang="en-GB" sz="2000" b="0" i="0" u="none" strike="noStrike" kern="1200" cap="none" spc="0" normalizeH="0" baseline="0" noProof="0" dirty="0">
                <a:ln>
                  <a:noFill/>
                </a:ln>
                <a:solidFill>
                  <a:prstClr val="black"/>
                </a:solidFill>
                <a:effectLst/>
                <a:uLnTx/>
                <a:uFillTx/>
                <a:latin typeface="Calibri"/>
                <a:ea typeface="Calibri"/>
                <a:cs typeface="Calibri"/>
              </a:rPr>
              <a:t>Example: </a:t>
            </a:r>
            <a:r>
              <a:rPr kumimoji="0" lang="en-GB" sz="2000" b="0" i="0" u="none" strike="noStrike" kern="1200" cap="none" spc="0" normalizeH="0" baseline="0" noProof="0" dirty="0">
                <a:ln>
                  <a:noFill/>
                </a:ln>
                <a:solidFill>
                  <a:prstClr val="black"/>
                </a:solidFill>
                <a:effectLst/>
                <a:uLnTx/>
                <a:uFillTx/>
                <a:latin typeface="Aptos"/>
                <a:ea typeface="Calibri"/>
                <a:cs typeface="Calibri"/>
              </a:rPr>
              <a:t>managing a renewable energy project team by combining technical expertise, problem-solving skills, and the ability to guide and motivate others.</a:t>
            </a:r>
          </a:p>
          <a:p>
            <a:pPr marL="285750" indent="-285750">
              <a:buChar char="•"/>
            </a:pPr>
            <a:endParaRPr lang="en-GB" sz="1800" dirty="0">
              <a:solidFill>
                <a:srgbClr val="000000"/>
              </a:solidFill>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8530670" cy="1762299"/>
          </a:xfrm>
        </p:spPr>
        <p:txBody>
          <a:bodyPr/>
          <a:lstStyle/>
          <a:p>
            <a:r>
              <a:rPr lang="en-GB" noProof="0" dirty="0"/>
              <a:t>UNIT </a:t>
            </a:r>
            <a:r>
              <a:rPr lang="en-GB" dirty="0"/>
              <a:t>2</a:t>
            </a:r>
            <a:r>
              <a:rPr lang="en-GB" noProof="0" dirty="0"/>
              <a:t>.1: </a:t>
            </a:r>
            <a:r>
              <a:rPr lang="en-GB" dirty="0"/>
              <a:t>Skills needed in the world around us</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A2C39-F7A9-B6FE-0B14-C9F68953E0C4}"/>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7711669-E302-25BD-75C9-475535E5C085}"/>
              </a:ext>
            </a:extLst>
          </p:cNvPr>
          <p:cNvSpPr>
            <a:spLocks noGrp="1"/>
          </p:cNvSpPr>
          <p:nvPr>
            <p:ph type="body" sz="quarter" idx="10"/>
          </p:nvPr>
        </p:nvSpPr>
        <p:spPr>
          <a:xfrm>
            <a:off x="44449" y="88900"/>
            <a:ext cx="6655115" cy="1005917"/>
          </a:xfrm>
        </p:spPr>
        <p:txBody>
          <a:bodyPr/>
          <a:lstStyle/>
          <a:p>
            <a:r>
              <a:rPr lang="en-GB" noProof="0" dirty="0"/>
              <a:t> </a:t>
            </a:r>
            <a:r>
              <a:rPr lang="en-GB" noProof="0" dirty="0">
                <a:latin typeface="+mn-lt"/>
              </a:rPr>
              <a:t>What are skills  and why do they matter?</a:t>
            </a:r>
          </a:p>
        </p:txBody>
      </p:sp>
      <p:sp>
        <p:nvSpPr>
          <p:cNvPr id="3" name="Marcador de Posição do Texto 2">
            <a:extLst>
              <a:ext uri="{FF2B5EF4-FFF2-40B4-BE49-F238E27FC236}">
                <a16:creationId xmlns:a16="http://schemas.microsoft.com/office/drawing/2014/main" id="{236204BA-A47F-116E-10B3-4EC382776DC2}"/>
              </a:ext>
            </a:extLst>
          </p:cNvPr>
          <p:cNvSpPr>
            <a:spLocks noGrp="1"/>
          </p:cNvSpPr>
          <p:nvPr>
            <p:ph type="body" sz="quarter" idx="11"/>
          </p:nvPr>
        </p:nvSpPr>
        <p:spPr/>
        <p:txBody>
          <a:bodyPr lIns="91440" tIns="45720" rIns="91440" bIns="45720" anchor="t"/>
          <a:lstStyle/>
          <a:p>
            <a:r>
              <a:rPr lang="en-GB" noProof="0" dirty="0">
                <a:latin typeface="Calibri"/>
                <a:ea typeface="Calibri"/>
                <a:cs typeface="Calibri"/>
              </a:rPr>
              <a:t>We talk about “skills”, but what does that really mean? </a:t>
            </a:r>
            <a:r>
              <a:rPr lang="en-GB" b="1" noProof="0" dirty="0">
                <a:latin typeface="Calibri"/>
                <a:ea typeface="Calibri"/>
                <a:cs typeface="Calibri"/>
              </a:rPr>
              <a:t>Skills are the things you know how to do</a:t>
            </a:r>
            <a:r>
              <a:rPr lang="en-GB" noProof="0" dirty="0">
                <a:latin typeface="Calibri"/>
                <a:ea typeface="Calibri"/>
                <a:cs typeface="Calibri"/>
              </a:rPr>
              <a:t>. They can come from jobs, volunteering, daily life, or learning.</a:t>
            </a:r>
            <a:endParaRPr lang="en-US" dirty="0">
              <a:latin typeface="Calibri"/>
              <a:ea typeface="Calibri"/>
              <a:cs typeface="Calibri"/>
            </a:endParaRPr>
          </a:p>
          <a:p>
            <a:r>
              <a:rPr lang="en-GB" noProof="0" dirty="0">
                <a:latin typeface="Calibri"/>
                <a:ea typeface="Calibri"/>
                <a:cs typeface="Calibri"/>
              </a:rPr>
              <a:t>Some are technical (like using a tool or a computer). Some are transferable (like communication or problem-solving). Some are “soft” (like being patient or working well in a team).</a:t>
            </a:r>
          </a:p>
          <a:p>
            <a:r>
              <a:rPr lang="en-GB" b="1" dirty="0">
                <a:latin typeface="Calibri"/>
                <a:ea typeface="Calibri"/>
                <a:cs typeface="Calibri"/>
              </a:rPr>
              <a:t>Future workforce models highlight why skills are essential:</a:t>
            </a:r>
          </a:p>
          <a:p>
            <a:pPr marL="0" indent="0">
              <a:buNone/>
            </a:pPr>
            <a:r>
              <a:rPr lang="en-GB" b="1" dirty="0">
                <a:latin typeface="Calibri"/>
                <a:ea typeface="Calibri"/>
                <a:cs typeface="Calibri"/>
              </a:rPr>
              <a:t>1.Distributed workforce: </a:t>
            </a:r>
            <a:r>
              <a:rPr lang="en-GB" dirty="0">
                <a:latin typeface="Calibri"/>
                <a:ea typeface="Calibri"/>
                <a:cs typeface="Calibri"/>
              </a:rPr>
              <a:t>skills in digital collaboration, cultural intelligence, and remote coordination. </a:t>
            </a:r>
          </a:p>
          <a:p>
            <a:pPr marL="0" indent="0">
              <a:buNone/>
            </a:pPr>
            <a:r>
              <a:rPr lang="en-GB" b="1" dirty="0">
                <a:latin typeface="Calibri"/>
                <a:ea typeface="Calibri"/>
                <a:cs typeface="Calibri"/>
              </a:rPr>
              <a:t>2.Hybrid workforce: </a:t>
            </a:r>
            <a:r>
              <a:rPr lang="en-GB" dirty="0">
                <a:latin typeface="Calibri"/>
                <a:ea typeface="Calibri"/>
                <a:cs typeface="Calibri"/>
              </a:rPr>
              <a:t>skills in adaptability, time management, and using hybrid communication tools.</a:t>
            </a:r>
          </a:p>
          <a:p>
            <a:pPr marL="0" indent="0">
              <a:buNone/>
            </a:pPr>
            <a:r>
              <a:rPr lang="en-GB" b="1" dirty="0">
                <a:latin typeface="Calibri"/>
                <a:ea typeface="Calibri"/>
                <a:cs typeface="Calibri"/>
              </a:rPr>
              <a:t>3.Digital nomad workforce:</a:t>
            </a:r>
            <a:r>
              <a:rPr lang="en-GB" dirty="0">
                <a:latin typeface="Calibri"/>
                <a:ea typeface="Calibri"/>
                <a:cs typeface="Calibri"/>
              </a:rPr>
              <a:t> skills in self-resilience, virtual networking, and digital </a:t>
            </a:r>
            <a:r>
              <a:rPr lang="en-GB" dirty="0" err="1">
                <a:latin typeface="Calibri"/>
                <a:ea typeface="Calibri"/>
                <a:cs typeface="Calibri"/>
              </a:rPr>
              <a:t>entepreneurship</a:t>
            </a:r>
            <a:r>
              <a:rPr lang="en-GB" dirty="0">
                <a:latin typeface="Calibri"/>
                <a:ea typeface="Calibri"/>
                <a:cs typeface="Calibri"/>
              </a:rPr>
              <a:t>.</a:t>
            </a:r>
          </a:p>
          <a:p>
            <a:pPr marL="0" indent="0">
              <a:buNone/>
            </a:pPr>
            <a:endParaRPr lang="en-GB" dirty="0"/>
          </a:p>
        </p:txBody>
      </p:sp>
      <p:pic>
        <p:nvPicPr>
          <p:cNvPr id="8" name="Marcador de Posição da Imagem 7">
            <a:extLst>
              <a:ext uri="{FF2B5EF4-FFF2-40B4-BE49-F238E27FC236}">
                <a16:creationId xmlns:a16="http://schemas.microsoft.com/office/drawing/2014/main" id="{464BD566-DC8D-7F78-F045-96BCDB663AEB}"/>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7063409" y="1"/>
            <a:ext cx="5128591" cy="6957390"/>
          </a:xfrm>
        </p:spPr>
      </p:pic>
    </p:spTree>
    <p:extLst>
      <p:ext uri="{BB962C8B-B14F-4D97-AF65-F5344CB8AC3E}">
        <p14:creationId xmlns:p14="http://schemas.microsoft.com/office/powerpoint/2010/main" val="248948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50513-21EA-01C8-D486-7D4A114AF73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C0228211-15C6-20BB-3D31-28054A85D3DD}"/>
              </a:ext>
            </a:extLst>
          </p:cNvPr>
          <p:cNvSpPr>
            <a:spLocks noGrp="1"/>
          </p:cNvSpPr>
          <p:nvPr>
            <p:ph type="body" sz="quarter" idx="10"/>
          </p:nvPr>
        </p:nvSpPr>
        <p:spPr>
          <a:xfrm>
            <a:off x="71610" y="251383"/>
            <a:ext cx="7462661" cy="1005917"/>
          </a:xfrm>
        </p:spPr>
        <p:txBody>
          <a:bodyPr/>
          <a:lstStyle/>
          <a:p>
            <a:r>
              <a:rPr lang="en-GB" noProof="0" dirty="0"/>
              <a:t> </a:t>
            </a:r>
            <a:r>
              <a:rPr lang="en-GB" noProof="0" dirty="0">
                <a:latin typeface="+mn-lt"/>
              </a:rPr>
              <a:t>Why are skills important today?</a:t>
            </a:r>
          </a:p>
        </p:txBody>
      </p:sp>
      <p:sp>
        <p:nvSpPr>
          <p:cNvPr id="3" name="Marcador de Posição do Texto 2">
            <a:extLst>
              <a:ext uri="{FF2B5EF4-FFF2-40B4-BE49-F238E27FC236}">
                <a16:creationId xmlns:a16="http://schemas.microsoft.com/office/drawing/2014/main" id="{423FBE52-A975-CE1B-5BBE-27C61C00AA06}"/>
              </a:ext>
            </a:extLst>
          </p:cNvPr>
          <p:cNvSpPr>
            <a:spLocks noGrp="1"/>
          </p:cNvSpPr>
          <p:nvPr>
            <p:ph type="body" sz="quarter" idx="11"/>
          </p:nvPr>
        </p:nvSpPr>
        <p:spPr>
          <a:xfrm>
            <a:off x="362081" y="1257300"/>
            <a:ext cx="6559419" cy="5278844"/>
          </a:xfrm>
        </p:spPr>
        <p:txBody>
          <a:bodyPr lIns="91440" tIns="45720" rIns="91440" bIns="45720" anchor="t"/>
          <a:lstStyle/>
          <a:p>
            <a:pPr marL="0" indent="0">
              <a:buNone/>
            </a:pPr>
            <a:r>
              <a:rPr lang="en-GB" noProof="0" dirty="0">
                <a:latin typeface="Calibri"/>
                <a:ea typeface="Calibri"/>
                <a:cs typeface="Calibri"/>
              </a:rPr>
              <a:t>The world of work is changing. Some jobs disappear, and new ones appear. Many sectors (like green energy, care, or digital services) are growing fast.</a:t>
            </a:r>
          </a:p>
          <a:p>
            <a:pPr marL="0" indent="0">
              <a:buNone/>
            </a:pPr>
            <a:endParaRPr lang="en-GB" noProof="0" dirty="0">
              <a:latin typeface="Calibri"/>
              <a:ea typeface="Calibri"/>
              <a:cs typeface="Calibri"/>
            </a:endParaRPr>
          </a:p>
          <a:p>
            <a:pPr marL="0" indent="0">
              <a:buNone/>
            </a:pPr>
            <a:r>
              <a:rPr lang="en-GB" b="1" noProof="0" dirty="0">
                <a:latin typeface="Calibri"/>
                <a:ea typeface="Calibri"/>
                <a:cs typeface="Calibri"/>
              </a:rPr>
              <a:t>Understanding what skills are needed today can help you:</a:t>
            </a:r>
          </a:p>
          <a:p>
            <a:r>
              <a:rPr lang="en-GB" noProof="0" dirty="0">
                <a:latin typeface="Calibri"/>
                <a:ea typeface="Calibri"/>
                <a:cs typeface="Calibri"/>
              </a:rPr>
              <a:t>Discover new possibilities</a:t>
            </a:r>
          </a:p>
          <a:p>
            <a:r>
              <a:rPr lang="en-GB" noProof="0" dirty="0">
                <a:latin typeface="Calibri"/>
                <a:ea typeface="Calibri"/>
                <a:cs typeface="Calibri"/>
              </a:rPr>
              <a:t>Feel more confident about your strengths</a:t>
            </a:r>
          </a:p>
          <a:p>
            <a:r>
              <a:rPr lang="en-GB" noProof="0" dirty="0">
                <a:latin typeface="Calibri"/>
                <a:ea typeface="Calibri"/>
                <a:cs typeface="Calibri"/>
              </a:rPr>
              <a:t>Plan your next steps, whether it is joining a training, starting something new, or finding work that suits you.</a:t>
            </a:r>
          </a:p>
          <a:p>
            <a:r>
              <a:rPr lang="en-GB" dirty="0">
                <a:latin typeface="Calibri"/>
                <a:ea typeface="Calibri"/>
                <a:cs typeface="Calibri"/>
              </a:rPr>
              <a:t>Prepare for the future of work; where </a:t>
            </a:r>
            <a:r>
              <a:rPr lang="en-GB" b="1" dirty="0">
                <a:latin typeface="Calibri"/>
                <a:ea typeface="Calibri"/>
                <a:cs typeface="Calibri"/>
              </a:rPr>
              <a:t>jobs will be </a:t>
            </a:r>
            <a:r>
              <a:rPr lang="en-GB" b="1" u="sng" dirty="0">
                <a:latin typeface="Calibri"/>
                <a:ea typeface="Calibri"/>
                <a:cs typeface="Calibri"/>
              </a:rPr>
              <a:t>more remote, flexib</a:t>
            </a:r>
            <a:r>
              <a:rPr lang="en-GB" b="1" dirty="0">
                <a:latin typeface="Calibri"/>
                <a:ea typeface="Calibri"/>
                <a:cs typeface="Calibri"/>
              </a:rPr>
              <a:t>le, and digital</a:t>
            </a:r>
            <a:r>
              <a:rPr lang="en-GB" dirty="0">
                <a:latin typeface="Calibri"/>
                <a:ea typeface="Calibri"/>
                <a:cs typeface="Calibri"/>
              </a:rPr>
              <a:t>, requiring to be s</a:t>
            </a:r>
            <a:r>
              <a:rPr lang="en-GB" b="1" dirty="0">
                <a:latin typeface="Calibri"/>
                <a:ea typeface="Calibri"/>
                <a:cs typeface="Calibri"/>
              </a:rPr>
              <a:t>elf-driven, proactive, and adaptable.</a:t>
            </a:r>
            <a:endParaRPr lang="en-GB" b="1" noProof="0" dirty="0">
              <a:latin typeface="Calibri"/>
              <a:ea typeface="Calibri"/>
              <a:cs typeface="Calibri"/>
            </a:endParaRPr>
          </a:p>
          <a:p>
            <a:pPr marL="0" indent="0">
              <a:buNone/>
            </a:pPr>
            <a:endParaRPr lang="en-GB" noProof="0" dirty="0"/>
          </a:p>
        </p:txBody>
      </p:sp>
    </p:spTree>
    <p:extLst>
      <p:ext uri="{BB962C8B-B14F-4D97-AF65-F5344CB8AC3E}">
        <p14:creationId xmlns:p14="http://schemas.microsoft.com/office/powerpoint/2010/main" val="362328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p:txBody>
          <a:bodyPr/>
          <a:lstStyle/>
          <a:p>
            <a:r>
              <a:rPr lang="en-GB" noProof="0" dirty="0">
                <a:latin typeface="+mn-lt"/>
              </a:rPr>
              <a:t>Renewable energy sector as our example… Why?</a:t>
            </a: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p:txBody>
          <a:bodyPr lIns="91440" tIns="45720" rIns="91440" bIns="45720" anchor="t"/>
          <a:lstStyle/>
          <a:p>
            <a:r>
              <a:rPr lang="en-GB" b="1" noProof="0" dirty="0">
                <a:solidFill>
                  <a:srgbClr val="E280AC"/>
                </a:solidFill>
                <a:latin typeface="+mn-lt"/>
                <a:ea typeface="Calibri"/>
                <a:cs typeface="Calibri"/>
              </a:rPr>
              <a:t>It is growing fast:</a:t>
            </a:r>
            <a:br>
              <a:rPr lang="en-GB" noProof="0" dirty="0">
                <a:solidFill>
                  <a:srgbClr val="E280AC"/>
                </a:solidFill>
                <a:latin typeface="+mn-lt"/>
              </a:rPr>
            </a:br>
            <a:r>
              <a:rPr lang="en-GB" noProof="0" dirty="0">
                <a:latin typeface="+mn-lt"/>
                <a:ea typeface="Calibri"/>
                <a:cs typeface="Calibri"/>
              </a:rPr>
              <a:t>Europe is aiming to become carbon neutral by 2050. This means more jobs in wind, solar and energy storage.</a:t>
            </a:r>
          </a:p>
          <a:p>
            <a:r>
              <a:rPr lang="en-GB" b="1" noProof="0" dirty="0">
                <a:latin typeface="+mn-lt"/>
                <a:ea typeface="Calibri"/>
                <a:cs typeface="Calibri"/>
              </a:rPr>
              <a:t>There is a need for people:</a:t>
            </a:r>
            <a:br>
              <a:rPr lang="en-GB" noProof="0" dirty="0">
                <a:latin typeface="+mn-lt"/>
              </a:rPr>
            </a:br>
            <a:r>
              <a:rPr lang="en-GB" noProof="0" dirty="0">
                <a:latin typeface="+mn-lt"/>
                <a:ea typeface="Calibri"/>
                <a:cs typeface="Calibri"/>
              </a:rPr>
              <a:t>Many companies are looking for skilled workers, like solar panel installers and engineers.</a:t>
            </a:r>
          </a:p>
          <a:p>
            <a:r>
              <a:rPr lang="en-GB" b="1" noProof="0" dirty="0">
                <a:solidFill>
                  <a:srgbClr val="E280AC"/>
                </a:solidFill>
                <a:latin typeface="+mn-lt"/>
                <a:ea typeface="Calibri"/>
                <a:cs typeface="Calibri"/>
              </a:rPr>
              <a:t>It combines green and digital skills:</a:t>
            </a:r>
            <a:br>
              <a:rPr lang="en-GB" noProof="0" dirty="0">
                <a:latin typeface="+mn-lt"/>
              </a:rPr>
            </a:br>
            <a:r>
              <a:rPr lang="en-GB" dirty="0">
                <a:latin typeface="+mn-lt"/>
                <a:ea typeface="Calibri"/>
                <a:cs typeface="Calibri"/>
              </a:rPr>
              <a:t>You will find both tech tools (like sensors or monitoring systems) and sustainability knowledge. </a:t>
            </a:r>
          </a:p>
          <a:p>
            <a:r>
              <a:rPr lang="en-GB" dirty="0">
                <a:latin typeface="+mn-lt"/>
                <a:ea typeface="Calibri"/>
                <a:cs typeface="Calibri"/>
              </a:rPr>
              <a:t>Digital tools, such as SCADA (systems that help monitor and control energy use) and IoT (smart sensors), are key in this sector.</a:t>
            </a:r>
            <a:endParaRPr lang="en-GB" dirty="0">
              <a:latin typeface="+mn-lt"/>
            </a:endParaRPr>
          </a:p>
          <a:p>
            <a:r>
              <a:rPr lang="en-GB" b="1" dirty="0">
                <a:solidFill>
                  <a:srgbClr val="E280AC"/>
                </a:solidFill>
                <a:latin typeface="+mn-lt"/>
                <a:ea typeface="Calibri"/>
                <a:cs typeface="Calibri"/>
              </a:rPr>
              <a:t>Knowledge you can transfer:</a:t>
            </a:r>
            <a:br>
              <a:rPr lang="en-GB" noProof="0" dirty="0">
                <a:latin typeface="+mn-lt"/>
              </a:rPr>
            </a:br>
            <a:r>
              <a:rPr lang="en-GB" noProof="0" dirty="0">
                <a:latin typeface="+mn-lt"/>
                <a:ea typeface="Calibri"/>
                <a:cs typeface="Calibri"/>
              </a:rPr>
              <a:t>Project planning, communication, data handling, all these are useful across other fields too.</a:t>
            </a:r>
          </a:p>
          <a:p>
            <a:r>
              <a:rPr lang="en-GB" b="1" noProof="0" dirty="0">
                <a:solidFill>
                  <a:srgbClr val="E280AC"/>
                </a:solidFill>
                <a:latin typeface="+mn-lt"/>
                <a:ea typeface="Calibri"/>
                <a:cs typeface="Calibri"/>
              </a:rPr>
              <a:t>It is locally relevant:</a:t>
            </a:r>
            <a:br>
              <a:rPr lang="en-GB" noProof="0" dirty="0">
                <a:latin typeface="+mn-lt"/>
              </a:rPr>
            </a:br>
            <a:r>
              <a:rPr lang="en-GB" noProof="0" dirty="0">
                <a:latin typeface="+mn-lt"/>
                <a:ea typeface="Calibri"/>
                <a:cs typeface="Calibri"/>
              </a:rPr>
              <a:t>Many HERA regions already have renewable energy projects, which could offer training or job links.</a:t>
            </a:r>
          </a:p>
        </p:txBody>
      </p:sp>
    </p:spTree>
    <p:extLst>
      <p:ext uri="{BB962C8B-B14F-4D97-AF65-F5344CB8AC3E}">
        <p14:creationId xmlns:p14="http://schemas.microsoft.com/office/powerpoint/2010/main" val="17639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362081" y="253012"/>
            <a:ext cx="9595528" cy="232873"/>
          </a:xfrm>
        </p:spPr>
        <p:txBody>
          <a:bodyPr lIns="91440" tIns="45720" rIns="91440" bIns="45720" anchor="t"/>
          <a:lstStyle/>
          <a:p>
            <a:r>
              <a:rPr lang="en-GB" dirty="0">
                <a:latin typeface="Aptos"/>
              </a:rPr>
              <a:t>                                   </a:t>
            </a:r>
            <a:r>
              <a:rPr lang="en-GB" noProof="0" dirty="0">
                <a:latin typeface="+mn-lt"/>
              </a:rPr>
              <a:t>Key skills demand by 2030</a:t>
            </a:r>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1"/>
          </p:nvPr>
        </p:nvSpPr>
        <p:spPr>
          <a:xfrm>
            <a:off x="356073" y="844336"/>
            <a:ext cx="11627727" cy="5638485"/>
          </a:xfrm>
        </p:spPr>
        <p:style>
          <a:lnRef idx="2">
            <a:schemeClr val="accent1"/>
          </a:lnRef>
          <a:fillRef idx="1">
            <a:schemeClr val="lt1"/>
          </a:fillRef>
          <a:effectRef idx="0">
            <a:schemeClr val="accent1"/>
          </a:effectRef>
          <a:fontRef idx="minor">
            <a:schemeClr val="dk1"/>
          </a:fontRef>
        </p:style>
        <p:txBody>
          <a:bodyPr lIns="91440" tIns="45720" rIns="91440" bIns="45720" anchor="t"/>
          <a:lstStyle/>
          <a:p>
            <a:r>
              <a:rPr lang="en-GB" b="1" noProof="0" dirty="0">
                <a:latin typeface="Calibri"/>
                <a:ea typeface="Calibri"/>
                <a:cs typeface="Calibri"/>
              </a:rPr>
              <a:t>Technical skills:</a:t>
            </a:r>
            <a:endParaRPr lang="en-GB" noProof="0" dirty="0">
              <a:latin typeface="Calibri"/>
              <a:ea typeface="Calibri"/>
              <a:cs typeface="Calibri"/>
            </a:endParaRPr>
          </a:p>
          <a:p>
            <a:pPr marL="457200" indent="-457200">
              <a:buClr>
                <a:srgbClr val="E64424"/>
              </a:buClr>
              <a:buAutoNum type="arabicPeriod"/>
            </a:pPr>
            <a:r>
              <a:rPr lang="en-GB" noProof="0" dirty="0">
                <a:latin typeface="Calibri"/>
                <a:ea typeface="Calibri"/>
                <a:cs typeface="Calibri"/>
              </a:rPr>
              <a:t>Working with solar and wind technologies</a:t>
            </a:r>
          </a:p>
          <a:p>
            <a:pPr marL="457200" indent="-457200">
              <a:buClr>
                <a:srgbClr val="E64424"/>
              </a:buClr>
              <a:buAutoNum type="arabicPeriod"/>
            </a:pPr>
            <a:r>
              <a:rPr lang="en-GB" noProof="0" dirty="0">
                <a:latin typeface="Calibri"/>
                <a:ea typeface="Calibri"/>
                <a:cs typeface="Calibri"/>
              </a:rPr>
              <a:t>Using energy storage systems</a:t>
            </a:r>
          </a:p>
          <a:p>
            <a:pPr marL="457200" indent="-457200">
              <a:buClr>
                <a:srgbClr val="E64424"/>
              </a:buClr>
              <a:buAutoNum type="arabicPeriod"/>
            </a:pPr>
            <a:r>
              <a:rPr lang="en-GB" noProof="0" dirty="0">
                <a:latin typeface="Calibri"/>
                <a:ea typeface="Calibri"/>
                <a:cs typeface="Calibri"/>
              </a:rPr>
              <a:t>Understanding smart grids (digital energy networks)</a:t>
            </a:r>
          </a:p>
          <a:p>
            <a:r>
              <a:rPr lang="en-GB" b="1" noProof="0" dirty="0">
                <a:latin typeface="Calibri"/>
                <a:ea typeface="Calibri"/>
                <a:cs typeface="Calibri"/>
              </a:rPr>
              <a:t>Digital and data </a:t>
            </a:r>
            <a:r>
              <a:rPr lang="en-GB" b="1" dirty="0">
                <a:latin typeface="Calibri"/>
                <a:ea typeface="Calibri"/>
                <a:cs typeface="Calibri"/>
              </a:rPr>
              <a:t>skills </a:t>
            </a:r>
            <a:r>
              <a:rPr lang="en-GB" dirty="0">
                <a:latin typeface="Calibri"/>
                <a:ea typeface="Calibri"/>
                <a:cs typeface="Calibri"/>
              </a:rPr>
              <a:t>(use</a:t>
            </a:r>
            <a:r>
              <a:rPr lang="en-GB" b="1" dirty="0">
                <a:latin typeface="Calibri"/>
                <a:ea typeface="Calibri"/>
                <a:cs typeface="Calibri"/>
              </a:rPr>
              <a:t> </a:t>
            </a:r>
            <a:r>
              <a:rPr lang="en-GB" dirty="0">
                <a:latin typeface="Calibri"/>
                <a:ea typeface="Calibri"/>
                <a:cs typeface="Calibri"/>
              </a:rPr>
              <a:t>of tools</a:t>
            </a:r>
            <a:r>
              <a:rPr lang="en-GB" b="1" dirty="0">
                <a:latin typeface="Calibri"/>
                <a:ea typeface="Calibri"/>
                <a:cs typeface="Calibri"/>
              </a:rPr>
              <a:t> </a:t>
            </a:r>
            <a:r>
              <a:rPr lang="en-GB" dirty="0">
                <a:latin typeface="Calibri"/>
                <a:ea typeface="Calibri"/>
                <a:cs typeface="Calibri"/>
              </a:rPr>
              <a:t>like SharePoint, Jira, Miro, Whiteboards, Zoom, Teams)</a:t>
            </a:r>
            <a:endParaRPr lang="en-GB" noProof="0" dirty="0">
              <a:latin typeface="Calibri"/>
              <a:ea typeface="Calibri"/>
              <a:cs typeface="Calibri"/>
            </a:endParaRPr>
          </a:p>
          <a:p>
            <a:pPr marL="457200" indent="-457200">
              <a:buClr>
                <a:srgbClr val="E64424"/>
              </a:buClr>
              <a:buAutoNum type="arabicPeriod"/>
            </a:pPr>
            <a:r>
              <a:rPr lang="en-GB" noProof="0" dirty="0">
                <a:latin typeface="Calibri"/>
                <a:ea typeface="Calibri"/>
                <a:cs typeface="Calibri"/>
              </a:rPr>
              <a:t>Data analysis</a:t>
            </a:r>
          </a:p>
          <a:p>
            <a:pPr marL="457200" indent="-457200">
              <a:buClr>
                <a:srgbClr val="E64424"/>
              </a:buClr>
              <a:buAutoNum type="arabicPeriod"/>
            </a:pPr>
            <a:r>
              <a:rPr lang="en-GB" noProof="0" dirty="0">
                <a:latin typeface="Calibri"/>
                <a:ea typeface="Calibri"/>
                <a:cs typeface="Calibri"/>
              </a:rPr>
              <a:t>Basic programming and automation</a:t>
            </a:r>
          </a:p>
          <a:p>
            <a:pPr marL="457200" indent="-457200">
              <a:buClr>
                <a:srgbClr val="E64424"/>
              </a:buClr>
              <a:buAutoNum type="arabicPeriod"/>
            </a:pPr>
            <a:r>
              <a:rPr lang="en-GB" noProof="0" dirty="0">
                <a:latin typeface="Calibri"/>
                <a:ea typeface="Calibri"/>
                <a:cs typeface="Calibri"/>
              </a:rPr>
              <a:t>Cybersecurity </a:t>
            </a:r>
            <a:r>
              <a:rPr lang="en-GB" dirty="0">
                <a:latin typeface="Calibri"/>
                <a:ea typeface="Calibri"/>
                <a:cs typeface="Calibri"/>
              </a:rPr>
              <a:t>awareness</a:t>
            </a:r>
          </a:p>
          <a:p>
            <a:r>
              <a:rPr lang="en-GB" b="1" dirty="0">
                <a:latin typeface="Calibri"/>
                <a:ea typeface="Calibri"/>
                <a:cs typeface="Calibri"/>
              </a:rPr>
              <a:t>Project &amp; policy knowledge:</a:t>
            </a:r>
            <a:endParaRPr lang="en-GB" dirty="0">
              <a:latin typeface="Calibri"/>
              <a:ea typeface="Calibri"/>
              <a:cs typeface="Calibri"/>
            </a:endParaRPr>
          </a:p>
          <a:p>
            <a:pPr marL="457200" indent="-457200">
              <a:buClr>
                <a:srgbClr val="E64424"/>
              </a:buClr>
              <a:buFont typeface="Arial" panose="020B0604020202020204" pitchFamily="34" charset="0"/>
              <a:buAutoNum type="arabicPeriod"/>
            </a:pPr>
            <a:r>
              <a:rPr lang="en-GB" dirty="0">
                <a:latin typeface="Calibri"/>
                <a:ea typeface="Calibri"/>
                <a:cs typeface="Calibri"/>
              </a:rPr>
              <a:t>Planning and managing projects</a:t>
            </a:r>
            <a:endParaRPr lang="en-US" dirty="0">
              <a:latin typeface="Calibri"/>
              <a:ea typeface="Calibri"/>
              <a:cs typeface="Calibri"/>
            </a:endParaRPr>
          </a:p>
          <a:p>
            <a:pPr marL="457200" indent="-457200">
              <a:buClr>
                <a:srgbClr val="E64424"/>
              </a:buClr>
              <a:buFont typeface="Arial" panose="020B0604020202020204" pitchFamily="34" charset="0"/>
              <a:buAutoNum type="arabicPeriod"/>
            </a:pPr>
            <a:r>
              <a:rPr lang="en-GB" dirty="0">
                <a:latin typeface="Calibri"/>
                <a:ea typeface="Calibri"/>
                <a:cs typeface="Calibri"/>
              </a:rPr>
              <a:t>Understanding basic rules and regulations in the energy sector</a:t>
            </a:r>
            <a:endParaRPr lang="en-US" dirty="0">
              <a:latin typeface="Calibri"/>
              <a:ea typeface="Calibri"/>
              <a:cs typeface="Calibri"/>
            </a:endParaRPr>
          </a:p>
          <a:p>
            <a:pPr>
              <a:buClr>
                <a:srgbClr val="E64424"/>
              </a:buClr>
            </a:pPr>
            <a:r>
              <a:rPr lang="en-GB" b="1" dirty="0">
                <a:latin typeface="Calibri"/>
                <a:ea typeface="Calibri"/>
                <a:cs typeface="Calibri"/>
              </a:rPr>
              <a:t>Sustainability knowledge:</a:t>
            </a:r>
          </a:p>
          <a:p>
            <a:pPr marL="457200" indent="-457200">
              <a:buClr>
                <a:srgbClr val="E64424"/>
              </a:buClr>
              <a:buFont typeface="Arial" panose="020B0604020202020204" pitchFamily="34" charset="0"/>
              <a:buAutoNum type="arabicPeriod"/>
            </a:pPr>
            <a:r>
              <a:rPr lang="en-GB" dirty="0">
                <a:latin typeface="Calibri"/>
                <a:ea typeface="Calibri"/>
                <a:cs typeface="Calibri"/>
              </a:rPr>
              <a:t>Life cycle analysis (measuring the full impact of a product)</a:t>
            </a:r>
            <a:endParaRPr lang="en-US" dirty="0">
              <a:latin typeface="Calibri"/>
              <a:ea typeface="Calibri"/>
              <a:cs typeface="Calibri"/>
            </a:endParaRPr>
          </a:p>
          <a:p>
            <a:pPr marL="457200" indent="-457200">
              <a:buClr>
                <a:srgbClr val="E64424"/>
              </a:buClr>
              <a:buFont typeface="Arial" panose="020B0604020202020204" pitchFamily="34" charset="0"/>
              <a:buAutoNum type="arabicPeriod"/>
            </a:pPr>
            <a:r>
              <a:rPr lang="en-GB" dirty="0">
                <a:latin typeface="Calibri"/>
                <a:ea typeface="Calibri"/>
                <a:cs typeface="Calibri"/>
              </a:rPr>
              <a:t>Carbon accounting (tracking emissions)</a:t>
            </a:r>
          </a:p>
          <a:p>
            <a:pPr>
              <a:buClr>
                <a:srgbClr val="E64424"/>
              </a:buClr>
            </a:pPr>
            <a:endParaRPr lang="en-GB" dirty="0">
              <a:latin typeface="Aptos"/>
            </a:endParaRPr>
          </a:p>
          <a:p>
            <a:pPr>
              <a:buClr>
                <a:srgbClr val="E64424"/>
              </a:buClr>
            </a:pPr>
            <a:endParaRPr lang="en-GB" b="1" dirty="0">
              <a:latin typeface="Aptos"/>
            </a:endParaRPr>
          </a:p>
          <a:p>
            <a:pPr>
              <a:buClr>
                <a:srgbClr val="E64424"/>
              </a:buClr>
            </a:pPr>
            <a:endParaRPr lang="en-GB" dirty="0">
              <a:latin typeface="Aptos"/>
            </a:endParaRPr>
          </a:p>
          <a:p>
            <a:r>
              <a:rPr lang="en-GB" noProof="0" dirty="0">
                <a:latin typeface="Aptos"/>
              </a:rPr>
              <a:t> </a:t>
            </a:r>
          </a:p>
        </p:txBody>
      </p:sp>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o Texto 2">
            <a:extLst>
              <a:ext uri="{FF2B5EF4-FFF2-40B4-BE49-F238E27FC236}">
                <a16:creationId xmlns:a16="http://schemas.microsoft.com/office/drawing/2014/main" id="{F2C5E3BC-936F-5CAE-86DB-292C28D5BF3F}"/>
              </a:ext>
            </a:extLst>
          </p:cNvPr>
          <p:cNvSpPr>
            <a:spLocks noGrp="1"/>
          </p:cNvSpPr>
          <p:nvPr>
            <p:ph type="body" sz="quarter" idx="13"/>
          </p:nvPr>
        </p:nvSpPr>
        <p:spPr>
          <a:xfrm>
            <a:off x="496347" y="1073395"/>
            <a:ext cx="6047032" cy="1057477"/>
          </a:xfrm>
        </p:spPr>
        <p:txBody>
          <a:bodyPr lIns="91440" tIns="45720" rIns="91440" bIns="45720" anchor="t"/>
          <a:lstStyle/>
          <a:p>
            <a:r>
              <a:rPr lang="en-GB" noProof="0" dirty="0">
                <a:latin typeface="Calibri"/>
                <a:ea typeface="Calibri"/>
                <a:cs typeface="Calibri"/>
              </a:rPr>
              <a:t>Battery storage</a:t>
            </a:r>
            <a:r>
              <a:rPr lang="en-GB" dirty="0">
                <a:latin typeface="Calibri"/>
                <a:ea typeface="Calibri"/>
                <a:cs typeface="Calibri"/>
              </a:rPr>
              <a:t>: designing &amp;managing large scale energy batteries</a:t>
            </a:r>
            <a:r>
              <a:rPr lang="en-GB" dirty="0">
                <a:latin typeface="Aptos"/>
                <a:ea typeface="Calibri"/>
                <a:cs typeface="Calibri"/>
              </a:rPr>
              <a:t>(e.g. how solar power can be stored for use at night)</a:t>
            </a:r>
            <a:endParaRPr lang="en-GB" b="1" noProof="0" dirty="0">
              <a:latin typeface="Calibri"/>
              <a:ea typeface="Calibri"/>
              <a:cs typeface="Calibri"/>
            </a:endParaRPr>
          </a:p>
          <a:p>
            <a:r>
              <a:rPr lang="en-GB" noProof="0" dirty="0">
                <a:latin typeface="Calibri"/>
                <a:ea typeface="Calibri"/>
                <a:cs typeface="Calibri"/>
              </a:rPr>
              <a:t>Smart-grid connection</a:t>
            </a:r>
            <a:r>
              <a:rPr lang="en-GB" dirty="0">
                <a:latin typeface="Calibri"/>
                <a:ea typeface="Calibri"/>
                <a:cs typeface="Calibri"/>
              </a:rPr>
              <a:t>: integrating renewable power into intelligent networks</a:t>
            </a:r>
            <a:endParaRPr lang="en-GB" noProof="0" dirty="0">
              <a:latin typeface="Calibri"/>
              <a:ea typeface="Calibri"/>
              <a:cs typeface="Calibri"/>
            </a:endParaRPr>
          </a:p>
          <a:p>
            <a:r>
              <a:rPr lang="en-GB" dirty="0">
                <a:latin typeface="Calibri"/>
                <a:ea typeface="Calibri"/>
                <a:cs typeface="Calibri"/>
              </a:rPr>
              <a:t>Green hydrogen &amp; carbon rules: understanding new clean-energy regulations</a:t>
            </a:r>
          </a:p>
          <a:p>
            <a:endParaRPr lang="en-GB" dirty="0">
              <a:latin typeface="Calibri"/>
              <a:ea typeface="Calibri"/>
              <a:cs typeface="Calibri"/>
            </a:endParaRPr>
          </a:p>
          <a:p>
            <a:r>
              <a:rPr lang="en-GB" noProof="0" dirty="0">
                <a:latin typeface="Calibri"/>
                <a:ea typeface="Calibri"/>
                <a:cs typeface="Calibri"/>
              </a:rPr>
              <a:t>Dashboards &amp; data analytics</a:t>
            </a:r>
            <a:r>
              <a:rPr lang="en-GB" dirty="0">
                <a:latin typeface="Calibri"/>
                <a:ea typeface="Calibri"/>
                <a:cs typeface="Calibri"/>
              </a:rPr>
              <a:t>: interpreting data to support decisions </a:t>
            </a:r>
            <a:endParaRPr lang="en-GB" noProof="0" dirty="0">
              <a:latin typeface="Calibri"/>
              <a:ea typeface="Calibri"/>
              <a:cs typeface="Calibri"/>
            </a:endParaRPr>
          </a:p>
          <a:p>
            <a:r>
              <a:rPr lang="en-GB" noProof="0" dirty="0">
                <a:latin typeface="Calibri"/>
                <a:ea typeface="Calibri"/>
                <a:cs typeface="Calibri"/>
              </a:rPr>
              <a:t>AI-supported tools</a:t>
            </a:r>
            <a:r>
              <a:rPr lang="en-GB" dirty="0">
                <a:latin typeface="Calibri"/>
                <a:ea typeface="Calibri"/>
                <a:cs typeface="Calibri"/>
              </a:rPr>
              <a:t>: applying AI in daily tasks</a:t>
            </a:r>
            <a:endParaRPr lang="en-GB" noProof="0" dirty="0">
              <a:latin typeface="Calibri"/>
              <a:ea typeface="Calibri"/>
              <a:cs typeface="Calibri"/>
            </a:endParaRPr>
          </a:p>
          <a:p>
            <a:pPr marL="0" indent="0">
              <a:buNone/>
            </a:pPr>
            <a:r>
              <a:rPr lang="en-GB" noProof="0" dirty="0">
                <a:solidFill>
                  <a:srgbClr val="E280AC"/>
                </a:solidFill>
                <a:latin typeface="Calibri"/>
                <a:ea typeface="Calibri"/>
                <a:cs typeface="Calibri"/>
              </a:rPr>
              <a:t> </a:t>
            </a:r>
            <a:r>
              <a:rPr lang="en-GB" b="1" noProof="0" dirty="0">
                <a:solidFill>
                  <a:srgbClr val="E280AC"/>
                </a:solidFill>
                <a:latin typeface="Calibri"/>
                <a:ea typeface="Calibri"/>
                <a:cs typeface="Calibri"/>
              </a:rPr>
              <a:t>Sustainability &amp; circular economy</a:t>
            </a:r>
            <a:r>
              <a:rPr lang="en-GB" b="1" dirty="0">
                <a:solidFill>
                  <a:srgbClr val="E280AC"/>
                </a:solidFill>
                <a:latin typeface="Calibri"/>
                <a:ea typeface="Calibri"/>
                <a:cs typeface="Calibri"/>
              </a:rPr>
              <a:t>: promoting efficient use of resources</a:t>
            </a:r>
            <a:endParaRPr lang="en-GB" noProof="0" dirty="0">
              <a:solidFill>
                <a:srgbClr val="E280AC"/>
              </a:solidFill>
              <a:latin typeface="Calibri"/>
              <a:ea typeface="Calibri"/>
              <a:cs typeface="Calibri"/>
            </a:endParaRPr>
          </a:p>
          <a:p>
            <a:r>
              <a:rPr lang="en-GB" noProof="0" dirty="0">
                <a:latin typeface="Calibri"/>
                <a:ea typeface="Calibri"/>
                <a:cs typeface="Calibri"/>
              </a:rPr>
              <a:t>Reuse &amp; eco-design</a:t>
            </a:r>
            <a:r>
              <a:rPr lang="en-GB" dirty="0">
                <a:latin typeface="Calibri"/>
                <a:ea typeface="Calibri"/>
                <a:cs typeface="Calibri"/>
              </a:rPr>
              <a:t>: creating products with recycling and reusability in mind</a:t>
            </a:r>
            <a:endParaRPr lang="en-GB" noProof="0" dirty="0">
              <a:latin typeface="Calibri"/>
              <a:ea typeface="Calibri"/>
              <a:cs typeface="Calibri"/>
            </a:endParaRPr>
          </a:p>
          <a:p>
            <a:r>
              <a:rPr lang="en-GB" noProof="0" dirty="0">
                <a:latin typeface="Calibri"/>
                <a:ea typeface="Calibri"/>
                <a:cs typeface="Calibri"/>
              </a:rPr>
              <a:t>Understanding energy policies &amp; subsidies</a:t>
            </a:r>
            <a:r>
              <a:rPr lang="en-GB" dirty="0">
                <a:latin typeface="Calibri"/>
                <a:ea typeface="Calibri"/>
                <a:cs typeface="Calibri"/>
              </a:rPr>
              <a:t>: navigating rules and incentives that shape the secto</a:t>
            </a:r>
            <a:r>
              <a:rPr lang="en-GB" dirty="0">
                <a:latin typeface="Aptos"/>
              </a:rPr>
              <a:t>r </a:t>
            </a:r>
            <a:endParaRPr lang="en-GB" noProof="0" dirty="0">
              <a:latin typeface="Aptos"/>
            </a:endParaRPr>
          </a:p>
          <a:p>
            <a:pPr marL="0" indent="0">
              <a:buNone/>
            </a:pPr>
            <a:endParaRPr lang="en-GB" noProof="0" dirty="0"/>
          </a:p>
        </p:txBody>
      </p:sp>
      <p:sp>
        <p:nvSpPr>
          <p:cNvPr id="5" name="Text Placeholder 4">
            <a:extLst>
              <a:ext uri="{FF2B5EF4-FFF2-40B4-BE49-F238E27FC236}">
                <a16:creationId xmlns:a16="http://schemas.microsoft.com/office/drawing/2014/main" id="{F373E98D-5C9B-EE0B-7EC9-99955B4D8E06}"/>
              </a:ext>
            </a:extLst>
          </p:cNvPr>
          <p:cNvSpPr>
            <a:spLocks noGrp="1"/>
          </p:cNvSpPr>
          <p:nvPr>
            <p:ph type="body" sz="quarter" idx="14"/>
          </p:nvPr>
        </p:nvSpPr>
        <p:spPr>
          <a:xfrm>
            <a:off x="488572" y="790026"/>
            <a:ext cx="7173692" cy="501497"/>
          </a:xfrm>
        </p:spPr>
        <p:txBody>
          <a:bodyPr lIns="91440" tIns="45720" rIns="91440" bIns="45720" anchor="t"/>
          <a:lstStyle/>
          <a:p>
            <a:r>
              <a:rPr lang="en-GB" dirty="0">
                <a:latin typeface="Calibri"/>
                <a:ea typeface="Calibri"/>
                <a:cs typeface="Calibri"/>
              </a:rPr>
              <a:t>Green energy systems: installing and maintaining solar/wind equipment </a:t>
            </a:r>
            <a:endParaRPr lang="en-US" dirty="0"/>
          </a:p>
        </p:txBody>
      </p:sp>
      <p:pic>
        <p:nvPicPr>
          <p:cNvPr id="10" name="Picture Placeholder 9" descr="A dandelion seeds flying in the air&#10;&#10;AI-generated content may be incorrect.">
            <a:extLst>
              <a:ext uri="{FF2B5EF4-FFF2-40B4-BE49-F238E27FC236}">
                <a16:creationId xmlns:a16="http://schemas.microsoft.com/office/drawing/2014/main" id="{484E1E5B-28A8-71F1-115A-B936558F1AD1}"/>
              </a:ext>
            </a:extLst>
          </p:cNvPr>
          <p:cNvPicPr>
            <a:picLocks noGrp="1" noChangeAspect="1"/>
          </p:cNvPicPr>
          <p:nvPr>
            <p:ph type="pic" sz="quarter" idx="19"/>
          </p:nvPr>
        </p:nvPicPr>
        <p:blipFill>
          <a:blip r:embed="rId2"/>
          <a:srcRect l="22672" r="22672"/>
          <a:stretch/>
        </p:blipFill>
        <p:spPr>
          <a:xfrm>
            <a:off x="8289310" y="1449323"/>
            <a:ext cx="3904408" cy="5208750"/>
          </a:xfrm>
          <a:prstGeom prst="rect">
            <a:avLst/>
          </a:prstGeom>
        </p:spPr>
      </p:pic>
      <p:sp>
        <p:nvSpPr>
          <p:cNvPr id="2" name="Marcador de Posição do Texto 1">
            <a:extLst>
              <a:ext uri="{FF2B5EF4-FFF2-40B4-BE49-F238E27FC236}">
                <a16:creationId xmlns:a16="http://schemas.microsoft.com/office/drawing/2014/main" id="{C1C2B6E8-7A2F-4050-69F2-4D4FA600F46F}"/>
              </a:ext>
            </a:extLst>
          </p:cNvPr>
          <p:cNvSpPr>
            <a:spLocks noGrp="1"/>
          </p:cNvSpPr>
          <p:nvPr>
            <p:ph type="body" sz="quarter" idx="10"/>
          </p:nvPr>
        </p:nvSpPr>
        <p:spPr>
          <a:xfrm>
            <a:off x="504712" y="182748"/>
            <a:ext cx="9059010" cy="483986"/>
          </a:xfrm>
        </p:spPr>
        <p:txBody>
          <a:bodyPr lIns="91440" tIns="45720" rIns="91440" bIns="45720" anchor="t"/>
          <a:lstStyle/>
          <a:p>
            <a:r>
              <a:rPr lang="en-GB" noProof="0" dirty="0">
                <a:latin typeface="Calibri"/>
                <a:ea typeface="Calibri"/>
                <a:cs typeface="Calibri"/>
              </a:rPr>
              <a:t>Anticipating future skill needs</a:t>
            </a:r>
            <a:r>
              <a:rPr lang="en-GB" dirty="0">
                <a:latin typeface="Calibri"/>
                <a:ea typeface="Calibri"/>
                <a:cs typeface="Calibri"/>
              </a:rPr>
              <a:t> in green sector</a:t>
            </a:r>
            <a:endParaRPr lang="en-GB" noProof="0" dirty="0">
              <a:latin typeface="Calibri"/>
              <a:ea typeface="Calibri"/>
              <a:cs typeface="Calibri"/>
            </a:endParaRPr>
          </a:p>
        </p:txBody>
      </p:sp>
      <p:sp>
        <p:nvSpPr>
          <p:cNvPr id="9" name="Text Placeholder 8">
            <a:extLst>
              <a:ext uri="{FF2B5EF4-FFF2-40B4-BE49-F238E27FC236}">
                <a16:creationId xmlns:a16="http://schemas.microsoft.com/office/drawing/2014/main" id="{8F92E7CF-8B98-6CDE-0A7F-C0C1CCADE91E}"/>
              </a:ext>
            </a:extLst>
          </p:cNvPr>
          <p:cNvSpPr>
            <a:spLocks noGrp="1"/>
          </p:cNvSpPr>
          <p:nvPr>
            <p:ph type="body" sz="quarter" idx="23"/>
          </p:nvPr>
        </p:nvSpPr>
        <p:spPr>
          <a:xfrm>
            <a:off x="504712" y="3021519"/>
            <a:ext cx="7157551" cy="353762"/>
          </a:xfrm>
        </p:spPr>
        <p:txBody>
          <a:bodyPr lIns="91440" tIns="45720" rIns="91440" bIns="45720" anchor="t"/>
          <a:lstStyle/>
          <a:p>
            <a:r>
              <a:rPr lang="en-GB" dirty="0">
                <a:solidFill>
                  <a:srgbClr val="E280AC"/>
                </a:solidFill>
                <a:latin typeface="+mn-lt"/>
              </a:rPr>
              <a:t>Digital tools &amp; automation: using software to streamline processes </a:t>
            </a:r>
            <a:endParaRPr lang="en-US" dirty="0">
              <a:solidFill>
                <a:srgbClr val="E280AC"/>
              </a:solidFill>
              <a:latin typeface="+mn-lt"/>
            </a:endParaRPr>
          </a:p>
        </p:txBody>
      </p:sp>
    </p:spTree>
    <p:extLst>
      <p:ext uri="{BB962C8B-B14F-4D97-AF65-F5344CB8AC3E}">
        <p14:creationId xmlns:p14="http://schemas.microsoft.com/office/powerpoint/2010/main" val="274086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D069A-2AE2-07C8-388F-2D8627A01E5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A462A8-1646-C2AB-5645-C35F92FF755B}"/>
              </a:ext>
            </a:extLst>
          </p:cNvPr>
          <p:cNvSpPr>
            <a:spLocks noGrp="1"/>
          </p:cNvSpPr>
          <p:nvPr>
            <p:ph type="body" sz="quarter" idx="10"/>
          </p:nvPr>
        </p:nvSpPr>
        <p:spPr/>
        <p:txBody>
          <a:bodyPr/>
          <a:lstStyle/>
          <a:p>
            <a:r>
              <a:rPr lang="en-GB" noProof="0" dirty="0">
                <a:latin typeface="+mn-lt"/>
              </a:rPr>
              <a:t>UNIT </a:t>
            </a:r>
            <a:r>
              <a:rPr lang="en-GB" dirty="0">
                <a:latin typeface="+mn-lt"/>
              </a:rPr>
              <a:t>2</a:t>
            </a:r>
            <a:r>
              <a:rPr lang="en-GB" noProof="0" dirty="0">
                <a:latin typeface="+mn-lt"/>
              </a:rPr>
              <a:t>.2: Self-mapping</a:t>
            </a:r>
          </a:p>
        </p:txBody>
      </p:sp>
    </p:spTree>
    <p:extLst>
      <p:ext uri="{BB962C8B-B14F-4D97-AF65-F5344CB8AC3E}">
        <p14:creationId xmlns:p14="http://schemas.microsoft.com/office/powerpoint/2010/main" val="1647409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34B9DE62-D1F8-30A0-EC45-CEAD04CE6EEB}"/>
              </a:ext>
            </a:extLst>
          </p:cNvPr>
          <p:cNvSpPr>
            <a:spLocks noGrp="1"/>
          </p:cNvSpPr>
          <p:nvPr>
            <p:ph type="body" sz="quarter" idx="10"/>
          </p:nvPr>
        </p:nvSpPr>
        <p:spPr>
          <a:xfrm>
            <a:off x="4723436" y="253012"/>
            <a:ext cx="6866312" cy="483986"/>
          </a:xfrm>
        </p:spPr>
        <p:txBody>
          <a:bodyPr/>
          <a:lstStyle/>
          <a:p>
            <a:r>
              <a:rPr lang="en-GB" noProof="0" dirty="0">
                <a:latin typeface="+mn-lt"/>
              </a:rPr>
              <a:t>What is self-mapping? </a:t>
            </a:r>
          </a:p>
        </p:txBody>
      </p:sp>
      <p:sp>
        <p:nvSpPr>
          <p:cNvPr id="3" name="Marcador de Posição do Texto 2">
            <a:extLst>
              <a:ext uri="{FF2B5EF4-FFF2-40B4-BE49-F238E27FC236}">
                <a16:creationId xmlns:a16="http://schemas.microsoft.com/office/drawing/2014/main" id="{163BC892-B396-2900-D011-EC0864531D9A}"/>
              </a:ext>
            </a:extLst>
          </p:cNvPr>
          <p:cNvSpPr>
            <a:spLocks noGrp="1"/>
          </p:cNvSpPr>
          <p:nvPr>
            <p:ph type="body" sz="quarter" idx="14"/>
          </p:nvPr>
        </p:nvSpPr>
        <p:spPr>
          <a:xfrm>
            <a:off x="4723436" y="886059"/>
            <a:ext cx="6866312" cy="5085882"/>
          </a:xfrm>
        </p:spPr>
        <p:txBody>
          <a:bodyPr lIns="91440" tIns="45720" rIns="91440" bIns="45720" anchor="t"/>
          <a:lstStyle/>
          <a:p>
            <a:pPr marL="342900" indent="-342900">
              <a:buFont typeface="Arial" panose="020B0604020202020204" pitchFamily="34" charset="0"/>
              <a:buChar char="•"/>
            </a:pPr>
            <a:endParaRPr lang="en-GB" noProof="0" dirty="0"/>
          </a:p>
          <a:p>
            <a:pPr marL="342900" indent="-342900">
              <a:buClr>
                <a:srgbClr val="E64424"/>
              </a:buClr>
              <a:buFont typeface="Wingdings" panose="05000000000000000000" pitchFamily="2" charset="2"/>
              <a:buChar char="v"/>
            </a:pPr>
            <a:r>
              <a:rPr lang="en-GB" noProof="0" dirty="0">
                <a:latin typeface="+mj-lt"/>
              </a:rPr>
              <a:t>Self-mapping is a creative way to reflect on your </a:t>
            </a:r>
            <a:r>
              <a:rPr lang="en-GB" dirty="0">
                <a:latin typeface="+mj-lt"/>
              </a:rPr>
              <a:t>knowledge, skills</a:t>
            </a:r>
            <a:r>
              <a:rPr lang="en-GB" noProof="0" dirty="0">
                <a:latin typeface="+mj-lt"/>
              </a:rPr>
              <a:t> and experiences.</a:t>
            </a:r>
          </a:p>
          <a:p>
            <a:pPr marL="342900" indent="-342900">
              <a:buClr>
                <a:srgbClr val="E64424"/>
              </a:buClr>
              <a:buFont typeface="Wingdings" panose="05000000000000000000" pitchFamily="2" charset="2"/>
              <a:buChar char="v"/>
            </a:pPr>
            <a:endParaRPr lang="en-GB" noProof="0" dirty="0">
              <a:latin typeface="+mj-lt"/>
            </a:endParaRPr>
          </a:p>
          <a:p>
            <a:pPr marL="342900" indent="-342900">
              <a:buClr>
                <a:srgbClr val="E64424"/>
              </a:buClr>
              <a:buFont typeface="Wingdings" panose="05000000000000000000" pitchFamily="2" charset="2"/>
              <a:buChar char="v"/>
            </a:pPr>
            <a:r>
              <a:rPr lang="en-GB" noProof="0" dirty="0">
                <a:latin typeface="+mj-lt"/>
              </a:rPr>
              <a:t>You create a personal “map” that shows your past roles, the skills you have gained, and your future goals.</a:t>
            </a:r>
          </a:p>
          <a:p>
            <a:pPr marL="342900" indent="-342900">
              <a:buClr>
                <a:srgbClr val="E64424"/>
              </a:buClr>
              <a:buFont typeface="Wingdings" panose="05000000000000000000" pitchFamily="2" charset="2"/>
              <a:buChar char="v"/>
            </a:pPr>
            <a:endParaRPr lang="en-GB" noProof="0" dirty="0">
              <a:latin typeface="+mj-lt"/>
            </a:endParaRPr>
          </a:p>
          <a:p>
            <a:pPr marL="342900" indent="-342900">
              <a:buClr>
                <a:srgbClr val="E64424"/>
              </a:buClr>
              <a:buFont typeface="Wingdings" panose="05000000000000000000" pitchFamily="2" charset="2"/>
              <a:buChar char="v"/>
            </a:pPr>
            <a:r>
              <a:rPr lang="en-GB" noProof="0" dirty="0">
                <a:latin typeface="+mj-lt"/>
              </a:rPr>
              <a:t>It helps you see where you are now — and where you might want to go next.</a:t>
            </a:r>
          </a:p>
        </p:txBody>
      </p:sp>
      <p:pic>
        <p:nvPicPr>
          <p:cNvPr id="10" name="Marcador de Posição da Imagem 9">
            <a:extLst>
              <a:ext uri="{FF2B5EF4-FFF2-40B4-BE49-F238E27FC236}">
                <a16:creationId xmlns:a16="http://schemas.microsoft.com/office/drawing/2014/main" id="{C7FF30BA-3B6B-1CCE-024F-ADD72158C03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 t="1000" r="-19" b="13997"/>
          <a:stretch/>
        </p:blipFill>
        <p:spPr>
          <a:xfrm>
            <a:off x="858" y="-33250"/>
            <a:ext cx="4567367" cy="6924502"/>
          </a:xfrm>
        </p:spPr>
      </p:pic>
    </p:spTree>
    <p:extLst>
      <p:ext uri="{BB962C8B-B14F-4D97-AF65-F5344CB8AC3E}">
        <p14:creationId xmlns:p14="http://schemas.microsoft.com/office/powerpoint/2010/main" val="80112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90F8B1-38CE-F596-2994-999B1E7126E4}"/>
              </a:ext>
            </a:extLst>
          </p:cNvPr>
          <p:cNvSpPr>
            <a:spLocks noGrp="1"/>
          </p:cNvSpPr>
          <p:nvPr>
            <p:ph type="body" sz="quarter" idx="10"/>
          </p:nvPr>
        </p:nvSpPr>
        <p:spPr/>
        <p:txBody>
          <a:bodyPr/>
          <a:lstStyle/>
          <a:p>
            <a:r>
              <a:rPr lang="en-GB" noProof="0" dirty="0">
                <a:latin typeface="+mn-lt"/>
              </a:rPr>
              <a:t>Types of skills to map and sources of your skills</a:t>
            </a:r>
          </a:p>
        </p:txBody>
      </p:sp>
      <p:sp>
        <p:nvSpPr>
          <p:cNvPr id="3" name="Text Placeholder 2">
            <a:extLst>
              <a:ext uri="{FF2B5EF4-FFF2-40B4-BE49-F238E27FC236}">
                <a16:creationId xmlns:a16="http://schemas.microsoft.com/office/drawing/2014/main" id="{2EA4C040-6B7B-D5C1-1EDC-FFB529E20E35}"/>
              </a:ext>
            </a:extLst>
          </p:cNvPr>
          <p:cNvSpPr>
            <a:spLocks noGrp="1"/>
          </p:cNvSpPr>
          <p:nvPr>
            <p:ph type="body" sz="quarter" idx="13"/>
          </p:nvPr>
        </p:nvSpPr>
        <p:spPr>
          <a:xfrm>
            <a:off x="298581" y="1262185"/>
            <a:ext cx="4902069" cy="4211515"/>
          </a:xfrm>
        </p:spPr>
        <p:txBody>
          <a:bodyPr lIns="91440" tIns="45720" rIns="91440" bIns="45720" anchor="t"/>
          <a:lstStyle/>
          <a:p>
            <a:r>
              <a:rPr lang="en-GB" b="1" noProof="0" dirty="0">
                <a:solidFill>
                  <a:srgbClr val="E64424"/>
                </a:solidFill>
                <a:latin typeface="+mn-lt"/>
              </a:rPr>
              <a:t>What kind of skills you can map</a:t>
            </a:r>
          </a:p>
          <a:p>
            <a:endParaRPr lang="en-GB" b="1" noProof="0" dirty="0">
              <a:latin typeface="+mn-lt"/>
            </a:endParaRPr>
          </a:p>
          <a:p>
            <a:pPr marL="342900" indent="-342900">
              <a:buClr>
                <a:srgbClr val="E280AC"/>
              </a:buClr>
              <a:buFont typeface="Wingdings" panose="05000000000000000000" pitchFamily="2" charset="2"/>
              <a:buChar char="Ø"/>
            </a:pPr>
            <a:r>
              <a:rPr lang="en-GB" noProof="0" dirty="0">
                <a:latin typeface="+mn-lt"/>
              </a:rPr>
              <a:t>Technical skills (e.g</a:t>
            </a:r>
            <a:r>
              <a:rPr lang="en-GB" dirty="0">
                <a:latin typeface="+mn-lt"/>
              </a:rPr>
              <a:t>.,</a:t>
            </a:r>
            <a:r>
              <a:rPr lang="en-GB" noProof="0" dirty="0">
                <a:latin typeface="+mn-lt"/>
              </a:rPr>
              <a:t> using Excel, operating a machine)</a:t>
            </a:r>
          </a:p>
          <a:p>
            <a:pPr marL="342900" indent="-342900">
              <a:buClr>
                <a:srgbClr val="E280AC"/>
              </a:buClr>
              <a:buFont typeface="Wingdings" panose="05000000000000000000" pitchFamily="2" charset="2"/>
              <a:buChar char="Ø"/>
            </a:pPr>
            <a:r>
              <a:rPr lang="en-GB" noProof="0" dirty="0">
                <a:latin typeface="+mn-lt"/>
              </a:rPr>
              <a:t>Transferable skills (e.g</a:t>
            </a:r>
            <a:r>
              <a:rPr lang="en-GB" dirty="0">
                <a:latin typeface="+mn-lt"/>
              </a:rPr>
              <a:t>.,</a:t>
            </a:r>
            <a:r>
              <a:rPr lang="en-GB" noProof="0" dirty="0">
                <a:latin typeface="+mn-lt"/>
              </a:rPr>
              <a:t> teamwork, problem-solving, project planning)</a:t>
            </a:r>
          </a:p>
          <a:p>
            <a:pPr marL="342900" indent="-342900">
              <a:buClr>
                <a:srgbClr val="E280AC"/>
              </a:buClr>
              <a:buFont typeface="Wingdings" panose="05000000000000000000" pitchFamily="2" charset="2"/>
              <a:buChar char="Ø"/>
            </a:pPr>
            <a:r>
              <a:rPr lang="en-GB" noProof="0" dirty="0">
                <a:latin typeface="+mn-lt"/>
              </a:rPr>
              <a:t>Soft skills (e.g</a:t>
            </a:r>
            <a:r>
              <a:rPr lang="en-GB" dirty="0">
                <a:latin typeface="+mn-lt"/>
              </a:rPr>
              <a:t>.,</a:t>
            </a:r>
            <a:r>
              <a:rPr lang="en-GB" noProof="0" dirty="0">
                <a:latin typeface="+mn-lt"/>
              </a:rPr>
              <a:t> being flexible, good listener, staying calm under pressure)</a:t>
            </a:r>
          </a:p>
          <a:p>
            <a:pPr marL="342900" indent="-342900">
              <a:buClr>
                <a:srgbClr val="E280AC"/>
              </a:buClr>
              <a:buFont typeface="Wingdings" panose="05000000000000000000" pitchFamily="2" charset="2"/>
              <a:buChar char="Ø"/>
            </a:pPr>
            <a:r>
              <a:rPr lang="en-GB" noProof="0" dirty="0">
                <a:latin typeface="+mn-lt"/>
              </a:rPr>
              <a:t>New skills you are developing (e.g</a:t>
            </a:r>
            <a:r>
              <a:rPr lang="en-GB" dirty="0">
                <a:latin typeface="+mn-lt"/>
              </a:rPr>
              <a:t>.,</a:t>
            </a:r>
            <a:r>
              <a:rPr lang="en-GB" noProof="0" dirty="0">
                <a:latin typeface="+mn-lt"/>
              </a:rPr>
              <a:t> what you are learning in HERA Labs</a:t>
            </a:r>
            <a:r>
              <a:rPr lang="en-GB" dirty="0">
                <a:latin typeface="+mn-lt"/>
              </a:rPr>
              <a:t>)</a:t>
            </a:r>
            <a:endParaRPr lang="en-GB" noProof="0" dirty="0">
              <a:latin typeface="+mn-lt"/>
            </a:endParaRPr>
          </a:p>
          <a:p>
            <a:endParaRPr lang="en-GB" noProof="0" dirty="0"/>
          </a:p>
        </p:txBody>
      </p:sp>
      <p:sp>
        <p:nvSpPr>
          <p:cNvPr id="4" name="Text Placeholder 3">
            <a:extLst>
              <a:ext uri="{FF2B5EF4-FFF2-40B4-BE49-F238E27FC236}">
                <a16:creationId xmlns:a16="http://schemas.microsoft.com/office/drawing/2014/main" id="{25909267-F925-2486-1E69-AF12972F541B}"/>
              </a:ext>
            </a:extLst>
          </p:cNvPr>
          <p:cNvSpPr>
            <a:spLocks noGrp="1"/>
          </p:cNvSpPr>
          <p:nvPr>
            <p:ph type="body" sz="quarter" idx="14"/>
          </p:nvPr>
        </p:nvSpPr>
        <p:spPr>
          <a:xfrm>
            <a:off x="5975350" y="1262185"/>
            <a:ext cx="5837035" cy="5307679"/>
          </a:xfrm>
        </p:spPr>
        <p:txBody>
          <a:bodyPr lIns="91440" tIns="45720" rIns="91440" bIns="45720" anchor="t"/>
          <a:lstStyle/>
          <a:p>
            <a:r>
              <a:rPr lang="en-GB" b="1" noProof="0" dirty="0">
                <a:solidFill>
                  <a:srgbClr val="E64424"/>
                </a:solidFill>
                <a:latin typeface="+mn-lt"/>
              </a:rPr>
              <a:t>Where your skills come from</a:t>
            </a:r>
          </a:p>
          <a:p>
            <a:endParaRPr lang="en-GB" b="1" noProof="0" dirty="0">
              <a:latin typeface="+mn-lt"/>
            </a:endParaRPr>
          </a:p>
          <a:p>
            <a:pPr marL="342900" indent="-342900">
              <a:buClr>
                <a:srgbClr val="E280AC"/>
              </a:buClr>
              <a:buFont typeface="Wingdings" panose="05000000000000000000" pitchFamily="2" charset="2"/>
              <a:buChar char="Ø"/>
            </a:pPr>
            <a:r>
              <a:rPr lang="en-GB" noProof="0" dirty="0">
                <a:latin typeface="+mn-lt"/>
              </a:rPr>
              <a:t>Jobs you had (e.g</a:t>
            </a:r>
            <a:r>
              <a:rPr lang="en-GB" dirty="0">
                <a:latin typeface="+mn-lt"/>
              </a:rPr>
              <a:t>.,</a:t>
            </a:r>
            <a:r>
              <a:rPr lang="en-GB" noProof="0" dirty="0">
                <a:latin typeface="+mn-lt"/>
              </a:rPr>
              <a:t> office work, retail, caregiving)</a:t>
            </a:r>
          </a:p>
          <a:p>
            <a:pPr marL="342900" indent="-342900">
              <a:buClr>
                <a:srgbClr val="E280AC"/>
              </a:buClr>
              <a:buFont typeface="Wingdings" panose="05000000000000000000" pitchFamily="2" charset="2"/>
              <a:buChar char="Ø"/>
            </a:pPr>
            <a:r>
              <a:rPr lang="en-GB" noProof="0" dirty="0">
                <a:latin typeface="+mn-lt"/>
              </a:rPr>
              <a:t>Volunteer or community roles (e.g</a:t>
            </a:r>
            <a:r>
              <a:rPr lang="en-GB" dirty="0">
                <a:latin typeface="+mn-lt"/>
              </a:rPr>
              <a:t>., </a:t>
            </a:r>
            <a:r>
              <a:rPr lang="en-GB" noProof="0" dirty="0">
                <a:latin typeface="+mn-lt"/>
              </a:rPr>
              <a:t>helping at school events, peer mentoring)</a:t>
            </a:r>
          </a:p>
          <a:p>
            <a:pPr marL="342900" indent="-342900">
              <a:buClr>
                <a:srgbClr val="E280AC"/>
              </a:buClr>
              <a:buFont typeface="Wingdings" panose="05000000000000000000" pitchFamily="2" charset="2"/>
              <a:buChar char="Ø"/>
            </a:pPr>
            <a:r>
              <a:rPr lang="en-GB" noProof="0" dirty="0">
                <a:latin typeface="+mn-lt"/>
              </a:rPr>
              <a:t>Education &amp; training (e.g. </a:t>
            </a:r>
            <a:r>
              <a:rPr lang="en-GB" dirty="0">
                <a:latin typeface="+mn-lt"/>
              </a:rPr>
              <a:t>,</a:t>
            </a:r>
            <a:r>
              <a:rPr lang="en-GB" noProof="0" dirty="0">
                <a:latin typeface="+mn-lt"/>
              </a:rPr>
              <a:t>workshops, online courses, diplomas)</a:t>
            </a:r>
          </a:p>
          <a:p>
            <a:pPr marL="342900" indent="-342900">
              <a:buClr>
                <a:srgbClr val="E280AC"/>
              </a:buClr>
              <a:buFont typeface="Wingdings" panose="05000000000000000000" pitchFamily="2" charset="2"/>
              <a:buChar char="Ø"/>
            </a:pPr>
            <a:r>
              <a:rPr lang="en-GB" noProof="0" dirty="0">
                <a:latin typeface="+mn-lt"/>
              </a:rPr>
              <a:t>Everyday life (e.g</a:t>
            </a:r>
            <a:r>
              <a:rPr lang="en-GB" dirty="0">
                <a:latin typeface="+mn-lt"/>
              </a:rPr>
              <a:t>.,</a:t>
            </a:r>
            <a:r>
              <a:rPr lang="en-GB" noProof="0" dirty="0">
                <a:latin typeface="+mn-lt"/>
              </a:rPr>
              <a:t> planning family events = organising skills; blogging = communication)</a:t>
            </a:r>
          </a:p>
          <a:p>
            <a:endParaRPr lang="en-GB" b="1" noProof="0" dirty="0"/>
          </a:p>
        </p:txBody>
      </p:sp>
    </p:spTree>
    <p:extLst>
      <p:ext uri="{BB962C8B-B14F-4D97-AF65-F5344CB8AC3E}">
        <p14:creationId xmlns:p14="http://schemas.microsoft.com/office/powerpoint/2010/main" val="1159398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24541-A0A9-F15C-468E-7EC324485F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02078-685A-7458-D919-59C4331B931E}"/>
              </a:ext>
            </a:extLst>
          </p:cNvPr>
          <p:cNvSpPr>
            <a:spLocks noGrp="1"/>
          </p:cNvSpPr>
          <p:nvPr>
            <p:ph type="body" sz="quarter" idx="10"/>
          </p:nvPr>
        </p:nvSpPr>
        <p:spPr>
          <a:xfrm>
            <a:off x="6519553" y="213428"/>
            <a:ext cx="6866312" cy="909518"/>
          </a:xfrm>
        </p:spPr>
        <p:txBody>
          <a:bodyPr lIns="91440" tIns="45720" rIns="91440" bIns="45720" anchor="t"/>
          <a:lstStyle/>
          <a:p>
            <a:r>
              <a:rPr lang="en-GB" noProof="0" dirty="0">
                <a:latin typeface="Aptos"/>
              </a:rPr>
              <a:t> </a:t>
            </a:r>
            <a:r>
              <a:rPr lang="en-GB" dirty="0">
                <a:latin typeface="+mn-lt"/>
              </a:rPr>
              <a:t>Self-mapping</a:t>
            </a:r>
            <a:r>
              <a:rPr lang="en-GB" noProof="0" dirty="0">
                <a:latin typeface="+mn-lt"/>
              </a:rPr>
              <a:t> </a:t>
            </a:r>
            <a:r>
              <a:rPr lang="en-GB" dirty="0">
                <a:latin typeface="+mn-lt"/>
              </a:rPr>
              <a:t>exercise</a:t>
            </a:r>
            <a:endParaRPr lang="en-GB" noProof="0" dirty="0">
              <a:latin typeface="+mn-lt"/>
              <a:ea typeface="MingLiU_HKSCS"/>
              <a:cs typeface="Calibri"/>
            </a:endParaRPr>
          </a:p>
        </p:txBody>
      </p:sp>
      <p:sp>
        <p:nvSpPr>
          <p:cNvPr id="3" name="Text Placeholder 2">
            <a:extLst>
              <a:ext uri="{FF2B5EF4-FFF2-40B4-BE49-F238E27FC236}">
                <a16:creationId xmlns:a16="http://schemas.microsoft.com/office/drawing/2014/main" id="{1C054B1E-DD0B-B112-AF60-7A0758940F75}"/>
              </a:ext>
            </a:extLst>
          </p:cNvPr>
          <p:cNvSpPr>
            <a:spLocks noGrp="1"/>
          </p:cNvSpPr>
          <p:nvPr>
            <p:ph type="body" sz="quarter" idx="14"/>
          </p:nvPr>
        </p:nvSpPr>
        <p:spPr>
          <a:xfrm>
            <a:off x="6427961" y="818475"/>
            <a:ext cx="5663229" cy="4116528"/>
          </a:xfrm>
        </p:spPr>
        <p:txBody>
          <a:bodyPr lIns="91440" tIns="45720" rIns="91440" bIns="45720" anchor="t"/>
          <a:lstStyle/>
          <a:p>
            <a:pPr marL="342900" indent="-342900">
              <a:buFont typeface="Arial" panose="020B0604020202020204" pitchFamily="34" charset="0"/>
              <a:buChar char="•"/>
            </a:pPr>
            <a:r>
              <a:rPr lang="en-GB" b="1" noProof="0" dirty="0">
                <a:solidFill>
                  <a:srgbClr val="E280AC"/>
                </a:solidFill>
                <a:latin typeface="+mn-lt"/>
              </a:rPr>
              <a:t>Centre ‘’You’’:</a:t>
            </a:r>
            <a:r>
              <a:rPr lang="en-GB" b="1" noProof="0" dirty="0">
                <a:latin typeface="+mn-lt"/>
              </a:rPr>
              <a:t> </a:t>
            </a:r>
            <a:r>
              <a:rPr lang="en-GB" dirty="0">
                <a:latin typeface="+mn-lt"/>
              </a:rPr>
              <a:t>Place yourself </a:t>
            </a:r>
            <a:r>
              <a:rPr lang="en-GB" noProof="0" dirty="0">
                <a:latin typeface="+mn-lt"/>
              </a:rPr>
              <a:t>at the centre </a:t>
            </a:r>
            <a:r>
              <a:rPr lang="en-GB" dirty="0">
                <a:latin typeface="+mn-lt"/>
              </a:rPr>
              <a:t>(write your name or use a sticky note).</a:t>
            </a:r>
          </a:p>
          <a:p>
            <a:endParaRPr lang="en-GB" noProof="0" dirty="0">
              <a:latin typeface="+mn-lt"/>
            </a:endParaRPr>
          </a:p>
          <a:p>
            <a:pPr marL="342900" indent="-342900">
              <a:buFont typeface="Arial" panose="020B0604020202020204" pitchFamily="34" charset="0"/>
              <a:buChar char="•"/>
            </a:pPr>
            <a:r>
              <a:rPr lang="en-GB" b="1" noProof="0" dirty="0">
                <a:solidFill>
                  <a:srgbClr val="E280AC"/>
                </a:solidFill>
                <a:latin typeface="+mn-lt"/>
              </a:rPr>
              <a:t>Radiating nodes: </a:t>
            </a:r>
            <a:r>
              <a:rPr lang="en-GB" dirty="0">
                <a:solidFill>
                  <a:srgbClr val="3B3838"/>
                </a:solidFill>
                <a:latin typeface="+mn-lt"/>
              </a:rPr>
              <a:t>Around yourself, place bubbles for each major experience or role</a:t>
            </a:r>
          </a:p>
          <a:p>
            <a:endParaRPr lang="en-GB" noProof="0" dirty="0">
              <a:latin typeface="+mn-lt"/>
            </a:endParaRPr>
          </a:p>
          <a:p>
            <a:pPr marL="342900" indent="-342900">
              <a:buFont typeface="Arial" panose="020B0604020202020204" pitchFamily="34" charset="0"/>
              <a:buChar char="•"/>
            </a:pPr>
            <a:r>
              <a:rPr lang="en-GB" b="1" noProof="0" dirty="0">
                <a:solidFill>
                  <a:srgbClr val="E280AC"/>
                </a:solidFill>
                <a:latin typeface="+mn-lt"/>
              </a:rPr>
              <a:t>Life to skills:</a:t>
            </a:r>
            <a:r>
              <a:rPr lang="en-GB" b="1" dirty="0">
                <a:solidFill>
                  <a:srgbClr val="3B3838"/>
                </a:solidFill>
                <a:latin typeface="+mn-lt"/>
              </a:rPr>
              <a:t> </a:t>
            </a:r>
            <a:r>
              <a:rPr lang="en-GB" noProof="0" dirty="0">
                <a:solidFill>
                  <a:srgbClr val="3B3838"/>
                </a:solidFill>
                <a:latin typeface="+mn-lt"/>
              </a:rPr>
              <a:t>From each bubble, draw branches </a:t>
            </a:r>
            <a:r>
              <a:rPr lang="en-GB" dirty="0">
                <a:solidFill>
                  <a:srgbClr val="3B3838"/>
                </a:solidFill>
                <a:latin typeface="+mn-lt"/>
              </a:rPr>
              <a:t>labelled with </a:t>
            </a:r>
            <a:r>
              <a:rPr lang="en-GB" noProof="0" dirty="0">
                <a:solidFill>
                  <a:srgbClr val="3B3838"/>
                </a:solidFill>
                <a:latin typeface="+mn-lt"/>
              </a:rPr>
              <a:t>the specific skills gained</a:t>
            </a:r>
          </a:p>
          <a:p>
            <a:endParaRPr lang="en-GB" noProof="0" dirty="0">
              <a:solidFill>
                <a:srgbClr val="3B3838"/>
              </a:solidFill>
              <a:latin typeface="+mn-lt"/>
            </a:endParaRPr>
          </a:p>
          <a:p>
            <a:pPr marL="342900" indent="-342900">
              <a:buFont typeface="Arial" panose="020B0604020202020204" pitchFamily="34" charset="0"/>
              <a:buChar char="•"/>
            </a:pPr>
            <a:r>
              <a:rPr lang="en-GB" b="1" noProof="0" dirty="0">
                <a:solidFill>
                  <a:srgbClr val="E280AC"/>
                </a:solidFill>
                <a:latin typeface="+mn-lt"/>
              </a:rPr>
              <a:t>Milestones and goals: </a:t>
            </a:r>
            <a:r>
              <a:rPr lang="en-GB" noProof="0" dirty="0">
                <a:latin typeface="+mn-lt"/>
              </a:rPr>
              <a:t>Mark future-oriented ‘’memes’’ or milestones toward your end-goal</a:t>
            </a:r>
            <a:endParaRPr lang="en-GB" b="1" noProof="0" dirty="0">
              <a:latin typeface="+mn-lt"/>
            </a:endParaRPr>
          </a:p>
        </p:txBody>
      </p:sp>
      <p:pic>
        <p:nvPicPr>
          <p:cNvPr id="10" name="Picture Placeholder 9" descr="A diagram of a self-map&#10;&#10;AI-generated content may be incorrect.">
            <a:extLst>
              <a:ext uri="{FF2B5EF4-FFF2-40B4-BE49-F238E27FC236}">
                <a16:creationId xmlns:a16="http://schemas.microsoft.com/office/drawing/2014/main" id="{2CB89CF6-55D4-B2ED-CFD6-DFEC1FC756D7}"/>
              </a:ext>
            </a:extLst>
          </p:cNvPr>
          <p:cNvPicPr>
            <a:picLocks noGrp="1" noChangeAspect="1"/>
          </p:cNvPicPr>
          <p:nvPr>
            <p:ph type="pic" sz="quarter" idx="11"/>
          </p:nvPr>
        </p:nvPicPr>
        <p:blipFill>
          <a:blip r:embed="rId2"/>
          <a:srcRect l="8880" t="46" r="8929" b="4618"/>
          <a:stretch>
            <a:fillRect/>
          </a:stretch>
        </p:blipFill>
        <p:spPr>
          <a:xfrm>
            <a:off x="1588" y="0"/>
            <a:ext cx="6089972" cy="6816353"/>
          </a:xfrm>
          <a:prstGeom prst="rect">
            <a:avLst/>
          </a:prstGeom>
        </p:spPr>
      </p:pic>
    </p:spTree>
    <p:extLst>
      <p:ext uri="{BB962C8B-B14F-4D97-AF65-F5344CB8AC3E}">
        <p14:creationId xmlns:p14="http://schemas.microsoft.com/office/powerpoint/2010/main" val="2074784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6C0B-8FE5-4149-1EA4-B5D759558A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8B7498-0842-D46D-C46A-BFE071043EDB}"/>
              </a:ext>
            </a:extLst>
          </p:cNvPr>
          <p:cNvSpPr>
            <a:spLocks noGrp="1"/>
          </p:cNvSpPr>
          <p:nvPr>
            <p:ph type="body" sz="quarter" idx="10"/>
          </p:nvPr>
        </p:nvSpPr>
        <p:spPr/>
        <p:txBody>
          <a:bodyPr lIns="91440" tIns="45720" rIns="91440" bIns="45720" anchor="t"/>
          <a:lstStyle/>
          <a:p>
            <a:r>
              <a:rPr lang="en-GB" noProof="0" dirty="0">
                <a:latin typeface="Calibri"/>
                <a:ea typeface="Calibri"/>
                <a:cs typeface="Calibri"/>
              </a:rPr>
              <a:t>UNIT </a:t>
            </a:r>
            <a:r>
              <a:rPr lang="en-GB" dirty="0">
                <a:latin typeface="Calibri"/>
                <a:ea typeface="Calibri"/>
                <a:cs typeface="Calibri"/>
              </a:rPr>
              <a:t>2</a:t>
            </a:r>
            <a:r>
              <a:rPr lang="en-GB" noProof="0" dirty="0">
                <a:latin typeface="Calibri"/>
                <a:ea typeface="Calibri"/>
                <a:cs typeface="Calibri"/>
              </a:rPr>
              <a:t>.3: Bridging the gap</a:t>
            </a:r>
          </a:p>
        </p:txBody>
      </p:sp>
    </p:spTree>
    <p:extLst>
      <p:ext uri="{BB962C8B-B14F-4D97-AF65-F5344CB8AC3E}">
        <p14:creationId xmlns:p14="http://schemas.microsoft.com/office/powerpoint/2010/main" val="1556258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6127144-DAED-659E-884F-11F9E0D9D9BA}"/>
              </a:ext>
            </a:extLst>
          </p:cNvPr>
          <p:cNvSpPr>
            <a:spLocks noGrp="1"/>
          </p:cNvSpPr>
          <p:nvPr>
            <p:ph type="body" sz="quarter" idx="11"/>
          </p:nvPr>
        </p:nvSpPr>
        <p:spPr/>
        <p:txBody>
          <a:bodyPr lIns="91440" tIns="45720" rIns="91440" bIns="45720" anchor="t"/>
          <a:lstStyle/>
          <a:p>
            <a:r>
              <a:rPr lang="en-GB" noProof="0" dirty="0">
                <a:latin typeface="Calibri"/>
                <a:ea typeface="Calibri"/>
                <a:cs typeface="Calibri"/>
              </a:rPr>
              <a:t>Understanding the skills gaps and the power of self-evaluation</a:t>
            </a:r>
          </a:p>
        </p:txBody>
      </p:sp>
      <p:sp>
        <p:nvSpPr>
          <p:cNvPr id="6" name="Text Placeholder 5">
            <a:extLst>
              <a:ext uri="{FF2B5EF4-FFF2-40B4-BE49-F238E27FC236}">
                <a16:creationId xmlns:a16="http://schemas.microsoft.com/office/drawing/2014/main" id="{0553FC39-F80B-CCE8-AF8A-3FB565E4EAC0}"/>
              </a:ext>
            </a:extLst>
          </p:cNvPr>
          <p:cNvSpPr>
            <a:spLocks noGrp="1"/>
          </p:cNvSpPr>
          <p:nvPr>
            <p:ph type="body" sz="quarter" idx="13"/>
          </p:nvPr>
        </p:nvSpPr>
        <p:spPr>
          <a:xfrm>
            <a:off x="362080" y="1748323"/>
            <a:ext cx="6861678" cy="4768365"/>
          </a:xfrm>
        </p:spPr>
        <p:txBody>
          <a:bodyPr lIns="91440" tIns="45720" rIns="91440" bIns="45720" anchor="t"/>
          <a:lstStyle/>
          <a:p>
            <a:pPr marL="285750" indent="-285750" algn="just">
              <a:buChar char="•"/>
            </a:pPr>
            <a:r>
              <a:rPr lang="en-GB" b="1" noProof="0" dirty="0">
                <a:solidFill>
                  <a:srgbClr val="E64424"/>
                </a:solidFill>
                <a:latin typeface="Calibri"/>
                <a:ea typeface="Calibri"/>
                <a:cs typeface="Calibri"/>
              </a:rPr>
              <a:t>Understanding the skills gaps:</a:t>
            </a:r>
            <a:r>
              <a:rPr lang="en-GB" b="1" noProof="0" dirty="0">
                <a:latin typeface="Calibri"/>
                <a:ea typeface="Calibri"/>
                <a:cs typeface="Calibri"/>
              </a:rPr>
              <a:t> </a:t>
            </a:r>
            <a:r>
              <a:rPr lang="en-GB" noProof="0" dirty="0">
                <a:latin typeface="Calibri"/>
                <a:ea typeface="Calibri"/>
                <a:cs typeface="Calibri"/>
              </a:rPr>
              <a:t>Skills gaps can be defined as the disparity between the skills that employers demand and the skills that their employees possess. These gaps are becoming increasingly apparent in the digital age</a:t>
            </a:r>
            <a:r>
              <a:rPr lang="en-GB" dirty="0">
                <a:latin typeface="Calibri"/>
                <a:ea typeface="Calibri"/>
                <a:cs typeface="Calibri"/>
              </a:rPr>
              <a:t>, as the</a:t>
            </a:r>
            <a:r>
              <a:rPr lang="en-GB" noProof="0" dirty="0">
                <a:latin typeface="Calibri"/>
                <a:ea typeface="Calibri"/>
                <a:cs typeface="Calibri"/>
              </a:rPr>
              <a:t> emergence of new technologies and the evolution of business models are continually redefining job roles. </a:t>
            </a:r>
            <a:endParaRPr lang="en-US" dirty="0">
              <a:latin typeface="Calibri"/>
              <a:ea typeface="Calibri"/>
              <a:cs typeface="Calibri"/>
            </a:endParaRPr>
          </a:p>
          <a:p>
            <a:pPr marL="285750" indent="-285750" algn="just">
              <a:buChar char="•"/>
            </a:pPr>
            <a:endParaRPr lang="en-GB" dirty="0">
              <a:latin typeface="Calibri"/>
              <a:ea typeface="Calibri"/>
              <a:cs typeface="Calibri"/>
            </a:endParaRPr>
          </a:p>
          <a:p>
            <a:pPr marL="285750" indent="-285750" algn="just">
              <a:buChar char="•"/>
            </a:pPr>
            <a:r>
              <a:rPr lang="en-GB" b="1" noProof="0" dirty="0">
                <a:solidFill>
                  <a:srgbClr val="E64424"/>
                </a:solidFill>
                <a:latin typeface="Calibri"/>
                <a:ea typeface="Calibri"/>
                <a:cs typeface="Calibri"/>
              </a:rPr>
              <a:t>The power of self-evaluation: </a:t>
            </a:r>
            <a:r>
              <a:rPr lang="en-GB" noProof="0" dirty="0">
                <a:latin typeface="Calibri"/>
                <a:ea typeface="Calibri"/>
                <a:cs typeface="Calibri"/>
              </a:rPr>
              <a:t>Self-evaluation is a potent tool that can aid in identifying and addressing these skill gaps</a:t>
            </a:r>
            <a:r>
              <a:rPr lang="en-GB" dirty="0">
                <a:latin typeface="Calibri"/>
                <a:ea typeface="Calibri"/>
                <a:cs typeface="Calibri"/>
              </a:rPr>
              <a:t>.</a:t>
            </a:r>
            <a:r>
              <a:rPr lang="en-GB" noProof="0" dirty="0">
                <a:latin typeface="Calibri"/>
                <a:ea typeface="Calibri"/>
                <a:cs typeface="Calibri"/>
              </a:rPr>
              <a:t> Regular self-evaluation not only keeps individuals abreast with changing industry requirements but also signals their adaptability to potential employers, thereby enhancing job prospects. </a:t>
            </a:r>
          </a:p>
          <a:p>
            <a:pPr marL="285750" indent="-285750">
              <a:buChar char="•"/>
            </a:pPr>
            <a:endParaRPr lang="en-GB" b="1" noProof="0" dirty="0"/>
          </a:p>
        </p:txBody>
      </p:sp>
      <p:pic>
        <p:nvPicPr>
          <p:cNvPr id="9" name="Picture Placeholder 8" descr="A group of women sitting at a table&#10;&#10;AI-generated content may be incorrect.">
            <a:extLst>
              <a:ext uri="{FF2B5EF4-FFF2-40B4-BE49-F238E27FC236}">
                <a16:creationId xmlns:a16="http://schemas.microsoft.com/office/drawing/2014/main" id="{38F58EB3-6896-5A4C-E1BD-07852EFB1B71}"/>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9473" r="29473"/>
          <a:stretch>
            <a:fillRect/>
          </a:stretch>
        </p:blipFill>
        <p:spPr/>
      </p:pic>
    </p:spTree>
    <p:extLst>
      <p:ext uri="{BB962C8B-B14F-4D97-AF65-F5344CB8AC3E}">
        <p14:creationId xmlns:p14="http://schemas.microsoft.com/office/powerpoint/2010/main" val="107736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4F3FD46-D029-0B6E-B332-17B23A3A6BCF}"/>
              </a:ext>
            </a:extLst>
          </p:cNvPr>
          <p:cNvSpPr>
            <a:spLocks noGrp="1"/>
          </p:cNvSpPr>
          <p:nvPr>
            <p:ph type="body" sz="quarter" idx="11"/>
          </p:nvPr>
        </p:nvSpPr>
        <p:spPr>
          <a:xfrm>
            <a:off x="362079" y="253012"/>
            <a:ext cx="8556143" cy="819432"/>
          </a:xfrm>
        </p:spPr>
        <p:txBody>
          <a:bodyPr/>
          <a:lstStyle/>
          <a:p>
            <a:r>
              <a:rPr lang="en-GB" noProof="0" dirty="0">
                <a:latin typeface="+mn-lt"/>
              </a:rPr>
              <a:t>How to identify and address your skills gaps</a:t>
            </a:r>
          </a:p>
          <a:p>
            <a:endParaRPr lang="en-GB" noProof="0" dirty="0"/>
          </a:p>
        </p:txBody>
      </p:sp>
      <p:sp>
        <p:nvSpPr>
          <p:cNvPr id="3" name="Marcador de Posição do Texto 2">
            <a:extLst>
              <a:ext uri="{FF2B5EF4-FFF2-40B4-BE49-F238E27FC236}">
                <a16:creationId xmlns:a16="http://schemas.microsoft.com/office/drawing/2014/main" id="{1B102BB2-6B02-6CD3-C4B3-EF8720074FDE}"/>
              </a:ext>
            </a:extLst>
          </p:cNvPr>
          <p:cNvSpPr>
            <a:spLocks noGrp="1"/>
          </p:cNvSpPr>
          <p:nvPr>
            <p:ph type="body" sz="quarter" idx="13"/>
          </p:nvPr>
        </p:nvSpPr>
        <p:spPr>
          <a:xfrm>
            <a:off x="298451" y="1325457"/>
            <a:ext cx="7170754" cy="5191232"/>
          </a:xfrm>
        </p:spPr>
        <p:txBody>
          <a:bodyPr/>
          <a:lstStyle/>
          <a:p>
            <a:r>
              <a:rPr lang="en-GB" noProof="0" dirty="0">
                <a:latin typeface="+mn-lt"/>
              </a:rPr>
              <a:t>Here are some simple steps that can help you compare your skills with what is needed and plan your next actions.</a:t>
            </a:r>
          </a:p>
          <a:p>
            <a:endParaRPr lang="en-GB" noProof="0" dirty="0">
              <a:latin typeface="+mn-lt"/>
            </a:endParaRPr>
          </a:p>
          <a:p>
            <a:pPr marL="342900" indent="-342900">
              <a:buFont typeface="+mj-lt"/>
              <a:buAutoNum type="arabicPeriod"/>
            </a:pPr>
            <a:r>
              <a:rPr lang="en-GB" noProof="0" dirty="0">
                <a:latin typeface="+mn-lt"/>
              </a:rPr>
              <a:t>Self-reflection and awareness</a:t>
            </a:r>
          </a:p>
          <a:p>
            <a:pPr marL="342900" indent="-342900">
              <a:buFont typeface="+mj-lt"/>
              <a:buAutoNum type="arabicPeriod"/>
            </a:pPr>
            <a:r>
              <a:rPr lang="en-GB" noProof="0" dirty="0">
                <a:latin typeface="+mn-lt"/>
              </a:rPr>
              <a:t>Stay informed about industry trends</a:t>
            </a:r>
          </a:p>
          <a:p>
            <a:pPr marL="342900" indent="-342900">
              <a:buFont typeface="+mj-lt"/>
              <a:buAutoNum type="arabicPeriod"/>
            </a:pPr>
            <a:r>
              <a:rPr lang="en-GB" noProof="0" dirty="0">
                <a:latin typeface="+mn-lt"/>
              </a:rPr>
              <a:t>Develop a picture of future success</a:t>
            </a:r>
          </a:p>
          <a:p>
            <a:pPr marL="342900" indent="-342900">
              <a:buFont typeface="+mj-lt"/>
              <a:buAutoNum type="arabicPeriod"/>
            </a:pPr>
            <a:r>
              <a:rPr lang="en-GB" noProof="0" dirty="0">
                <a:latin typeface="+mn-lt"/>
              </a:rPr>
              <a:t>Conduct a skills audit</a:t>
            </a:r>
            <a:r>
              <a:rPr lang="en-GB" dirty="0">
                <a:latin typeface="+mn-lt"/>
              </a:rPr>
              <a:t>;</a:t>
            </a:r>
            <a:r>
              <a:rPr lang="en-GB" noProof="0" dirty="0">
                <a:latin typeface="+mn-lt"/>
              </a:rPr>
              <a:t> make a list of your current skills and compare them to job ads</a:t>
            </a:r>
          </a:p>
          <a:p>
            <a:pPr marL="342900" indent="-342900">
              <a:buFont typeface="+mj-lt"/>
              <a:buAutoNum type="arabicPeriod"/>
            </a:pPr>
            <a:r>
              <a:rPr lang="en-GB" noProof="0" dirty="0">
                <a:latin typeface="+mn-lt"/>
              </a:rPr>
              <a:t>Embrace continuous learning</a:t>
            </a:r>
          </a:p>
          <a:p>
            <a:pPr marL="342900" indent="-342900">
              <a:buFont typeface="+mj-lt"/>
              <a:buAutoNum type="arabicPeriod"/>
            </a:pPr>
            <a:r>
              <a:rPr lang="en-GB" noProof="0" dirty="0">
                <a:latin typeface="+mn-lt"/>
              </a:rPr>
              <a:t>Develop a personalised learning plan</a:t>
            </a:r>
          </a:p>
          <a:p>
            <a:pPr marL="342900" indent="-342900">
              <a:buFont typeface="+mj-lt"/>
              <a:buAutoNum type="arabicPeriod"/>
            </a:pPr>
            <a:r>
              <a:rPr lang="en-GB" noProof="0" dirty="0">
                <a:latin typeface="+mn-lt"/>
              </a:rPr>
              <a:t>Practice and apply your skills</a:t>
            </a:r>
            <a:r>
              <a:rPr lang="en-GB" dirty="0">
                <a:latin typeface="+mn-lt"/>
              </a:rPr>
              <a:t>;</a:t>
            </a:r>
            <a:r>
              <a:rPr lang="en-GB" noProof="0" dirty="0">
                <a:latin typeface="+mn-lt"/>
              </a:rPr>
              <a:t> volunteer or take part in a project</a:t>
            </a:r>
          </a:p>
          <a:p>
            <a:pPr marL="342900" indent="-342900">
              <a:buFont typeface="+mj-lt"/>
              <a:buAutoNum type="arabicPeriod"/>
            </a:pPr>
            <a:r>
              <a:rPr lang="en-GB" noProof="0" dirty="0">
                <a:latin typeface="+mn-lt"/>
              </a:rPr>
              <a:t>Seek support and feedback(e.g. share your plan with a mentor )</a:t>
            </a:r>
          </a:p>
          <a:p>
            <a:pPr marL="342900" indent="-342900">
              <a:buFont typeface="+mj-lt"/>
              <a:buAutoNum type="arabicPeriod"/>
            </a:pPr>
            <a:r>
              <a:rPr lang="en-GB" noProof="0" dirty="0">
                <a:latin typeface="+mn-lt"/>
              </a:rPr>
              <a:t>Monitoring your progress.</a:t>
            </a:r>
          </a:p>
          <a:p>
            <a:endParaRPr lang="en-GB" sz="1000" noProof="0" dirty="0"/>
          </a:p>
          <a:p>
            <a:endParaRPr lang="en-GB" noProof="0" dirty="0"/>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AB978F01-7464-314C-D80B-FBFF5BEC58BD}"/>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Tree>
    <p:extLst>
      <p:ext uri="{BB962C8B-B14F-4D97-AF65-F5344CB8AC3E}">
        <p14:creationId xmlns:p14="http://schemas.microsoft.com/office/powerpoint/2010/main" val="1046195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AD7966-70D9-E91C-670A-E8D2E9884EA9}"/>
              </a:ext>
            </a:extLst>
          </p:cNvPr>
          <p:cNvSpPr>
            <a:spLocks noGrp="1"/>
          </p:cNvSpPr>
          <p:nvPr>
            <p:ph type="body" sz="quarter" idx="10"/>
          </p:nvPr>
        </p:nvSpPr>
        <p:spPr/>
        <p:txBody>
          <a:bodyPr lIns="91440" tIns="45720" rIns="91440" bIns="45720" anchor="t"/>
          <a:lstStyle/>
          <a:p>
            <a:r>
              <a:rPr lang="en-GB" dirty="0">
                <a:latin typeface="+mn-lt"/>
              </a:rPr>
              <a:t>Steps for effective self-mapping</a:t>
            </a:r>
          </a:p>
        </p:txBody>
      </p:sp>
      <p:pic>
        <p:nvPicPr>
          <p:cNvPr id="4" name="Picture Placeholder 3" descr="A diagram of steps with icons and text&#10;&#10;AI-generated content may be incorrect.">
            <a:extLst>
              <a:ext uri="{FF2B5EF4-FFF2-40B4-BE49-F238E27FC236}">
                <a16:creationId xmlns:a16="http://schemas.microsoft.com/office/drawing/2014/main" id="{0698A5DC-5E34-369A-481A-BF7A82DB551E}"/>
              </a:ext>
            </a:extLst>
          </p:cNvPr>
          <p:cNvPicPr>
            <a:picLocks noGrp="1" noChangeAspect="1"/>
          </p:cNvPicPr>
          <p:nvPr>
            <p:ph type="pic" sz="quarter" idx="11"/>
          </p:nvPr>
        </p:nvPicPr>
        <p:blipFill>
          <a:blip r:embed="rId2"/>
          <a:srcRect l="-103" t="7107" r="-149" b="5950"/>
          <a:stretch>
            <a:fillRect/>
          </a:stretch>
        </p:blipFill>
        <p:spPr>
          <a:xfrm>
            <a:off x="1152836" y="1236060"/>
            <a:ext cx="10012556" cy="4927904"/>
          </a:xfrm>
          <a:prstGeom prst="rect">
            <a:avLst/>
          </a:prstGeom>
        </p:spPr>
      </p:pic>
    </p:spTree>
    <p:extLst>
      <p:ext uri="{BB962C8B-B14F-4D97-AF65-F5344CB8AC3E}">
        <p14:creationId xmlns:p14="http://schemas.microsoft.com/office/powerpoint/2010/main" val="3946898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89A8891-805A-B587-5FD5-05D0E61CA7DE}"/>
              </a:ext>
            </a:extLst>
          </p:cNvPr>
          <p:cNvSpPr>
            <a:spLocks noGrp="1"/>
          </p:cNvSpPr>
          <p:nvPr>
            <p:ph type="body" sz="quarter" idx="11"/>
          </p:nvPr>
        </p:nvSpPr>
        <p:spPr/>
        <p:txBody>
          <a:bodyPr lIns="91440" tIns="45720" rIns="91440" bIns="45720" anchor="t"/>
          <a:lstStyle/>
          <a:p>
            <a:r>
              <a:rPr lang="en-GB" noProof="0" dirty="0">
                <a:latin typeface="Calibri"/>
                <a:ea typeface="Calibri"/>
                <a:cs typeface="Calibri"/>
              </a:rPr>
              <a:t>What to ask yourself…</a:t>
            </a:r>
          </a:p>
          <a:p>
            <a:endParaRPr lang="en-GB" noProof="0" dirty="0"/>
          </a:p>
        </p:txBody>
      </p:sp>
      <p:sp>
        <p:nvSpPr>
          <p:cNvPr id="3" name="Marcador de Posição do Texto 2">
            <a:extLst>
              <a:ext uri="{FF2B5EF4-FFF2-40B4-BE49-F238E27FC236}">
                <a16:creationId xmlns:a16="http://schemas.microsoft.com/office/drawing/2014/main" id="{C27B915E-B551-485A-85A5-8BDFA86E2127}"/>
              </a:ext>
            </a:extLst>
          </p:cNvPr>
          <p:cNvSpPr>
            <a:spLocks noGrp="1"/>
          </p:cNvSpPr>
          <p:nvPr>
            <p:ph type="body" sz="quarter" idx="13"/>
          </p:nvPr>
        </p:nvSpPr>
        <p:spPr>
          <a:xfrm>
            <a:off x="1917" y="906253"/>
            <a:ext cx="7423150" cy="5424577"/>
          </a:xfrm>
        </p:spPr>
        <p:txBody>
          <a:bodyPr lIns="91440" tIns="45720" rIns="91440" bIns="45720" anchor="t"/>
          <a:lstStyle/>
          <a:p>
            <a:r>
              <a:rPr lang="en-GB" b="1" dirty="0">
                <a:solidFill>
                  <a:srgbClr val="E280AC"/>
                </a:solidFill>
                <a:latin typeface="Calibri"/>
                <a:ea typeface="Calibri"/>
                <a:cs typeface="Calibri"/>
              </a:rPr>
              <a:t>Step 1- Recognising strengths and weaknesses:</a:t>
            </a:r>
            <a:endParaRPr lang="en-GB" b="1" noProof="0" dirty="0">
              <a:solidFill>
                <a:srgbClr val="E280AC"/>
              </a:solidFill>
              <a:latin typeface="Calibri"/>
              <a:ea typeface="Calibri"/>
              <a:cs typeface="Calibri"/>
            </a:endParaRPr>
          </a:p>
          <a:p>
            <a:pPr marL="285750" indent="-285750">
              <a:buFont typeface="Arial" panose="020B0604020202020204" pitchFamily="34" charset="0"/>
              <a:buChar char="•"/>
            </a:pPr>
            <a:r>
              <a:rPr lang="en-GB" noProof="0" dirty="0">
                <a:latin typeface="Calibri"/>
                <a:ea typeface="Calibri"/>
                <a:cs typeface="Calibri"/>
              </a:rPr>
              <a:t>What are my </a:t>
            </a:r>
            <a:r>
              <a:rPr lang="en-GB" b="1" noProof="0" dirty="0">
                <a:latin typeface="Calibri"/>
                <a:ea typeface="Calibri"/>
                <a:cs typeface="Calibri"/>
              </a:rPr>
              <a:t>strengths and weaknesses</a:t>
            </a:r>
            <a:r>
              <a:rPr lang="en-GB" noProof="0" dirty="0">
                <a:latin typeface="Calibri"/>
                <a:ea typeface="Calibri"/>
                <a:cs typeface="Calibri"/>
              </a:rPr>
              <a:t> in my current role?</a:t>
            </a:r>
          </a:p>
          <a:p>
            <a:pPr marL="285750" indent="-285750">
              <a:buFont typeface="Arial" panose="020B0604020202020204" pitchFamily="34" charset="0"/>
              <a:buChar char="•"/>
            </a:pPr>
            <a:r>
              <a:rPr lang="en-GB" noProof="0" dirty="0">
                <a:latin typeface="Calibri"/>
                <a:ea typeface="Calibri"/>
                <a:cs typeface="Calibri"/>
              </a:rPr>
              <a:t>Are these specific </a:t>
            </a:r>
            <a:r>
              <a:rPr lang="en-GB" b="1" noProof="0" dirty="0">
                <a:latin typeface="Calibri"/>
                <a:ea typeface="Calibri"/>
                <a:cs typeface="Calibri"/>
              </a:rPr>
              <a:t>tasks or responsibilities</a:t>
            </a:r>
            <a:r>
              <a:rPr lang="en-GB" noProof="0" dirty="0">
                <a:latin typeface="Calibri"/>
                <a:ea typeface="Calibri"/>
                <a:cs typeface="Calibri"/>
              </a:rPr>
              <a:t> I struggle with?</a:t>
            </a:r>
          </a:p>
          <a:p>
            <a:pPr marL="285750" indent="-285750">
              <a:buFont typeface="Arial" panose="020B0604020202020204" pitchFamily="34" charset="0"/>
              <a:buChar char="•"/>
            </a:pPr>
            <a:r>
              <a:rPr lang="en-GB" noProof="0" dirty="0">
                <a:latin typeface="Calibri"/>
                <a:ea typeface="Calibri"/>
                <a:cs typeface="Calibri"/>
              </a:rPr>
              <a:t>Do I feel confident in using the</a:t>
            </a:r>
            <a:r>
              <a:rPr lang="en-GB" b="1" noProof="0" dirty="0">
                <a:latin typeface="Calibri"/>
                <a:ea typeface="Calibri"/>
                <a:cs typeface="Calibri"/>
              </a:rPr>
              <a:t> latest tools and technologies</a:t>
            </a:r>
            <a:r>
              <a:rPr lang="en-GB" noProof="0" dirty="0">
                <a:latin typeface="Calibri"/>
                <a:ea typeface="Calibri"/>
                <a:cs typeface="Calibri"/>
              </a:rPr>
              <a:t> related my job?</a:t>
            </a:r>
          </a:p>
          <a:p>
            <a:pPr marL="285750" indent="-285750">
              <a:buFont typeface="Arial" panose="020B0604020202020204" pitchFamily="34" charset="0"/>
              <a:buChar char="•"/>
            </a:pPr>
            <a:r>
              <a:rPr lang="en-GB" noProof="0" dirty="0">
                <a:latin typeface="Calibri"/>
                <a:ea typeface="Calibri"/>
                <a:cs typeface="Calibri"/>
              </a:rPr>
              <a:t>Have I received </a:t>
            </a:r>
            <a:r>
              <a:rPr lang="en-GB" b="1" noProof="0" dirty="0">
                <a:latin typeface="Calibri"/>
                <a:ea typeface="Calibri"/>
                <a:cs typeface="Calibri"/>
              </a:rPr>
              <a:t>feedback </a:t>
            </a:r>
            <a:r>
              <a:rPr lang="en-GB" noProof="0" dirty="0">
                <a:latin typeface="Calibri"/>
                <a:ea typeface="Calibri"/>
                <a:cs typeface="Calibri"/>
              </a:rPr>
              <a:t>from peers, superiors, or clients about areas where I could improve?</a:t>
            </a:r>
          </a:p>
          <a:p>
            <a:pPr marL="285750" indent="-285750">
              <a:buFont typeface="Arial" panose="020B0604020202020204" pitchFamily="34" charset="0"/>
              <a:buChar char="•"/>
            </a:pPr>
            <a:r>
              <a:rPr lang="en-GB" noProof="0" dirty="0">
                <a:latin typeface="Calibri"/>
                <a:ea typeface="Calibri"/>
                <a:cs typeface="Calibri"/>
              </a:rPr>
              <a:t>Am I up to date with</a:t>
            </a:r>
            <a:r>
              <a:rPr lang="en-GB" b="1" noProof="0" dirty="0">
                <a:latin typeface="Calibri"/>
                <a:ea typeface="Calibri"/>
                <a:cs typeface="Calibri"/>
              </a:rPr>
              <a:t> industry trends and best practices</a:t>
            </a:r>
            <a:r>
              <a:rPr lang="en-GB" noProof="0" dirty="0">
                <a:latin typeface="Calibri"/>
                <a:ea typeface="Calibri"/>
                <a:cs typeface="Calibri"/>
              </a:rPr>
              <a:t>?</a:t>
            </a:r>
          </a:p>
          <a:p>
            <a:r>
              <a:rPr lang="en-GB" b="1" dirty="0">
                <a:solidFill>
                  <a:srgbClr val="E280AC"/>
                </a:solidFill>
                <a:latin typeface="Calibri"/>
                <a:ea typeface="Calibri"/>
                <a:cs typeface="Calibri"/>
              </a:rPr>
              <a:t>Step 2- Identifying skill gaps and Step 3- Creating a plan:</a:t>
            </a:r>
          </a:p>
          <a:p>
            <a:pPr marL="285750" indent="-285750">
              <a:buFont typeface="Arial" panose="020B0604020202020204" pitchFamily="34" charset="0"/>
              <a:buChar char="•"/>
            </a:pPr>
            <a:r>
              <a:rPr lang="en-GB" noProof="0" dirty="0">
                <a:latin typeface="Calibri"/>
                <a:ea typeface="Calibri"/>
                <a:cs typeface="Calibri"/>
              </a:rPr>
              <a:t>What does </a:t>
            </a:r>
            <a:r>
              <a:rPr lang="en-GB" b="1" noProof="0" dirty="0">
                <a:latin typeface="Calibri"/>
                <a:ea typeface="Calibri"/>
                <a:cs typeface="Calibri"/>
              </a:rPr>
              <a:t>success </a:t>
            </a:r>
            <a:r>
              <a:rPr lang="en-GB" noProof="0" dirty="0">
                <a:latin typeface="Calibri"/>
                <a:ea typeface="Calibri"/>
                <a:cs typeface="Calibri"/>
              </a:rPr>
              <a:t>look like for me?</a:t>
            </a:r>
          </a:p>
          <a:p>
            <a:pPr marL="285750" indent="-285750">
              <a:buFont typeface="Arial" panose="020B0604020202020204" pitchFamily="34" charset="0"/>
              <a:buChar char="•"/>
            </a:pPr>
            <a:r>
              <a:rPr lang="en-GB" noProof="0" dirty="0">
                <a:latin typeface="Calibri"/>
                <a:ea typeface="Calibri"/>
                <a:cs typeface="Calibri"/>
              </a:rPr>
              <a:t>If my </a:t>
            </a:r>
            <a:r>
              <a:rPr lang="en-GB" b="1" noProof="0" dirty="0">
                <a:latin typeface="Calibri"/>
                <a:ea typeface="Calibri"/>
                <a:cs typeface="Calibri"/>
              </a:rPr>
              <a:t>career progressed perfectly in the next 12 months </a:t>
            </a:r>
            <a:r>
              <a:rPr lang="en-GB" noProof="0" dirty="0">
                <a:latin typeface="Calibri"/>
                <a:ea typeface="Calibri"/>
                <a:cs typeface="Calibri"/>
              </a:rPr>
              <a:t>what would be different?</a:t>
            </a:r>
          </a:p>
          <a:p>
            <a:pPr marL="285750" indent="-285750">
              <a:buFont typeface="Arial" panose="020B0604020202020204" pitchFamily="34" charset="0"/>
              <a:buChar char="•"/>
            </a:pPr>
            <a:r>
              <a:rPr lang="en-GB" dirty="0">
                <a:latin typeface="Calibri"/>
                <a:ea typeface="Calibri"/>
                <a:cs typeface="Calibri"/>
              </a:rPr>
              <a:t>What are the </a:t>
            </a:r>
            <a:r>
              <a:rPr lang="en-GB" b="1" dirty="0">
                <a:latin typeface="Calibri"/>
                <a:ea typeface="Calibri"/>
                <a:cs typeface="Calibri"/>
              </a:rPr>
              <a:t>skills and qualifications </a:t>
            </a:r>
            <a:r>
              <a:rPr lang="en-GB" dirty="0">
                <a:latin typeface="Calibri"/>
                <a:ea typeface="Calibri"/>
                <a:cs typeface="Calibri"/>
              </a:rPr>
              <a:t>required for my role or the one I aspire to? How do they c</a:t>
            </a:r>
            <a:r>
              <a:rPr lang="en-GB" b="1" dirty="0">
                <a:latin typeface="Calibri"/>
                <a:ea typeface="Calibri"/>
                <a:cs typeface="Calibri"/>
              </a:rPr>
              <a:t>ompare with my existing ones</a:t>
            </a:r>
            <a:r>
              <a:rPr lang="en-GB" dirty="0">
                <a:latin typeface="Calibri"/>
                <a:ea typeface="Calibri"/>
                <a:cs typeface="Calibri"/>
              </a:rPr>
              <a:t>?</a:t>
            </a:r>
          </a:p>
          <a:p>
            <a:pPr marL="285750" indent="-285750">
              <a:buFont typeface="Arial" panose="020B0604020202020204" pitchFamily="34" charset="0"/>
              <a:buChar char="•"/>
            </a:pPr>
            <a:r>
              <a:rPr lang="en-GB" noProof="0" dirty="0">
                <a:latin typeface="Calibri"/>
                <a:ea typeface="Calibri"/>
                <a:cs typeface="Calibri"/>
              </a:rPr>
              <a:t>How can I </a:t>
            </a:r>
            <a:r>
              <a:rPr lang="en-GB" b="1" noProof="0" dirty="0">
                <a:latin typeface="Calibri"/>
                <a:ea typeface="Calibri"/>
                <a:cs typeface="Calibri"/>
              </a:rPr>
              <a:t>bridge the gaps</a:t>
            </a:r>
            <a:r>
              <a:rPr lang="en-GB" noProof="0" dirty="0">
                <a:latin typeface="Calibri"/>
                <a:ea typeface="Calibri"/>
                <a:cs typeface="Calibri"/>
              </a:rPr>
              <a:t> identified?... Outline your goals, the specific skills you want to develop and the timeline for achieving them.</a:t>
            </a:r>
          </a:p>
        </p:txBody>
      </p:sp>
      <p:pic>
        <p:nvPicPr>
          <p:cNvPr id="6" name="Marcador de Posição da Imagem 5" descr="Uma imagem com Cara humana, pessoa, sorrir, vestuário&#10;&#10;Os conteúdos gerados por IA poderão estar incorretos.">
            <a:extLst>
              <a:ext uri="{FF2B5EF4-FFF2-40B4-BE49-F238E27FC236}">
                <a16:creationId xmlns:a16="http://schemas.microsoft.com/office/drawing/2014/main" id="{2F284BD2-8562-434A-E35F-1BF21C60CFB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25592" t="7735" r="29478"/>
          <a:stretch/>
        </p:blipFill>
        <p:spPr>
          <a:xfrm>
            <a:off x="7459529" y="381334"/>
            <a:ext cx="4732471" cy="6476666"/>
          </a:xfrm>
        </p:spPr>
      </p:pic>
    </p:spTree>
    <p:extLst>
      <p:ext uri="{BB962C8B-B14F-4D97-AF65-F5344CB8AC3E}">
        <p14:creationId xmlns:p14="http://schemas.microsoft.com/office/powerpoint/2010/main" val="2697190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1D2B06-92DE-87ED-99E9-DFE2E195733F}"/>
              </a:ext>
            </a:extLst>
          </p:cNvPr>
          <p:cNvSpPr>
            <a:spLocks noGrp="1"/>
          </p:cNvSpPr>
          <p:nvPr>
            <p:ph type="body" sz="quarter" idx="10"/>
          </p:nvPr>
        </p:nvSpPr>
        <p:spPr/>
        <p:txBody>
          <a:bodyPr lIns="91440" tIns="45720" rIns="91440" bIns="45720" anchor="t"/>
          <a:lstStyle/>
          <a:p>
            <a:r>
              <a:rPr lang="en-GB" noProof="0" dirty="0">
                <a:latin typeface="Calibri"/>
                <a:ea typeface="Calibri"/>
                <a:cs typeface="Calibri"/>
              </a:rPr>
              <a:t>Our innovative approach…The gap-analysis matrix</a:t>
            </a:r>
          </a:p>
        </p:txBody>
      </p:sp>
      <p:sp>
        <p:nvSpPr>
          <p:cNvPr id="3" name="Text Placeholder 2">
            <a:extLst>
              <a:ext uri="{FF2B5EF4-FFF2-40B4-BE49-F238E27FC236}">
                <a16:creationId xmlns:a16="http://schemas.microsoft.com/office/drawing/2014/main" id="{2D9F3766-30CD-33E4-06B6-A3967F6C3D75}"/>
              </a:ext>
            </a:extLst>
          </p:cNvPr>
          <p:cNvSpPr>
            <a:spLocks noGrp="1"/>
          </p:cNvSpPr>
          <p:nvPr>
            <p:ph type="body" sz="quarter" idx="11"/>
          </p:nvPr>
        </p:nvSpPr>
        <p:spPr/>
        <p:txBody>
          <a:bodyPr lIns="91440" tIns="45720" rIns="91440" bIns="45720" anchor="t"/>
          <a:lstStyle/>
          <a:p>
            <a:endParaRPr lang="en-GB" noProof="0" dirty="0"/>
          </a:p>
          <a:p>
            <a:endParaRPr lang="en-GB" noProof="0" dirty="0">
              <a:latin typeface="Calibri"/>
              <a:ea typeface="Calibri"/>
              <a:cs typeface="Calibri"/>
            </a:endParaRPr>
          </a:p>
          <a:p>
            <a:r>
              <a:rPr lang="en-GB" b="1" noProof="0" dirty="0">
                <a:solidFill>
                  <a:srgbClr val="E280AC"/>
                </a:solidFill>
                <a:latin typeface="Calibri"/>
                <a:ea typeface="Calibri"/>
                <a:cs typeface="Calibri"/>
              </a:rPr>
              <a:t>How to use:</a:t>
            </a:r>
          </a:p>
          <a:p>
            <a:pPr marL="457200" indent="-457200">
              <a:buAutoNum type="arabicPeriod"/>
            </a:pPr>
            <a:r>
              <a:rPr lang="en-GB" noProof="0" dirty="0">
                <a:latin typeface="Calibri"/>
                <a:ea typeface="Calibri"/>
                <a:cs typeface="Calibri"/>
              </a:rPr>
              <a:t>List top 5-8 skills you already have</a:t>
            </a:r>
            <a:r>
              <a:rPr lang="en-GB" dirty="0">
                <a:latin typeface="Calibri"/>
                <a:ea typeface="Calibri"/>
                <a:cs typeface="Calibri"/>
              </a:rPr>
              <a:t>.</a:t>
            </a:r>
            <a:endParaRPr lang="en-GB" noProof="0" dirty="0">
              <a:latin typeface="Calibri"/>
              <a:ea typeface="Calibri"/>
              <a:cs typeface="Calibri"/>
            </a:endParaRPr>
          </a:p>
          <a:p>
            <a:pPr marL="457200" indent="-457200">
              <a:buAutoNum type="arabicPeriod"/>
            </a:pPr>
            <a:r>
              <a:rPr lang="en-GB" noProof="0" dirty="0">
                <a:latin typeface="Calibri"/>
                <a:ea typeface="Calibri"/>
                <a:cs typeface="Calibri"/>
              </a:rPr>
              <a:t>Mark ‘’Y’’ if you already posses it; ‘’N’’ if not</a:t>
            </a:r>
            <a:r>
              <a:rPr lang="en-GB" dirty="0">
                <a:latin typeface="Calibri"/>
                <a:ea typeface="Calibri"/>
                <a:cs typeface="Calibri"/>
              </a:rPr>
              <a:t>.</a:t>
            </a:r>
            <a:endParaRPr lang="en-GB" noProof="0" dirty="0">
              <a:latin typeface="Calibri"/>
              <a:ea typeface="Calibri"/>
              <a:cs typeface="Calibri"/>
            </a:endParaRPr>
          </a:p>
          <a:p>
            <a:pPr marL="457200" indent="-457200">
              <a:buAutoNum type="arabicPeriod"/>
            </a:pPr>
            <a:r>
              <a:rPr lang="en-GB" noProof="0" dirty="0">
                <a:latin typeface="Calibri"/>
                <a:ea typeface="Calibri"/>
                <a:cs typeface="Calibri"/>
              </a:rPr>
              <a:t>Rate your proficiency (1=novice, 5=expert</a:t>
            </a:r>
            <a:r>
              <a:rPr lang="en-GB" dirty="0">
                <a:latin typeface="Calibri"/>
                <a:ea typeface="Calibri"/>
                <a:cs typeface="Calibri"/>
              </a:rPr>
              <a:t>).</a:t>
            </a:r>
            <a:endParaRPr lang="en-GB" noProof="0" dirty="0">
              <a:latin typeface="Calibri"/>
              <a:ea typeface="Calibri"/>
              <a:cs typeface="Calibri"/>
            </a:endParaRPr>
          </a:p>
          <a:p>
            <a:pPr marL="457200" indent="-457200">
              <a:buAutoNum type="arabicPeriod"/>
            </a:pPr>
            <a:r>
              <a:rPr lang="en-GB" noProof="0" dirty="0">
                <a:latin typeface="Calibri"/>
                <a:ea typeface="Calibri"/>
                <a:cs typeface="Calibri"/>
              </a:rPr>
              <a:t>Assign a priority based on business impact and personal interest</a:t>
            </a:r>
            <a:r>
              <a:rPr lang="en-GB" dirty="0">
                <a:latin typeface="Calibri"/>
                <a:ea typeface="Calibri"/>
                <a:cs typeface="Calibri"/>
              </a:rPr>
              <a:t>.</a:t>
            </a:r>
            <a:endParaRPr lang="en-GB" noProof="0" dirty="0">
              <a:latin typeface="Calibri"/>
              <a:ea typeface="Calibri"/>
              <a:cs typeface="Calibri"/>
            </a:endParaRPr>
          </a:p>
          <a:p>
            <a:r>
              <a:rPr lang="en-GB" b="1" noProof="0" dirty="0">
                <a:solidFill>
                  <a:srgbClr val="E280AC"/>
                </a:solidFill>
                <a:latin typeface="Calibri"/>
                <a:ea typeface="Calibri"/>
                <a:cs typeface="Calibri"/>
              </a:rPr>
              <a:t>Step-by-step comparison</a:t>
            </a:r>
          </a:p>
          <a:p>
            <a:r>
              <a:rPr lang="en-GB" b="1" noProof="0" dirty="0">
                <a:latin typeface="Calibri"/>
                <a:ea typeface="Calibri"/>
                <a:cs typeface="Calibri"/>
              </a:rPr>
              <a:t>1. Select skills: </a:t>
            </a:r>
            <a:r>
              <a:rPr lang="en-GB" noProof="0" dirty="0">
                <a:latin typeface="Calibri"/>
                <a:ea typeface="Calibri"/>
                <a:cs typeface="Calibri"/>
              </a:rPr>
              <a:t>	Choose the critical skills your target sector demands</a:t>
            </a:r>
            <a:r>
              <a:rPr lang="en-GB" dirty="0">
                <a:latin typeface="Calibri"/>
                <a:ea typeface="Calibri"/>
                <a:cs typeface="Calibri"/>
              </a:rPr>
              <a:t>.</a:t>
            </a:r>
            <a:endParaRPr lang="en-GB" noProof="0" dirty="0">
              <a:latin typeface="Calibri"/>
              <a:ea typeface="Calibri"/>
              <a:cs typeface="Calibri"/>
            </a:endParaRPr>
          </a:p>
          <a:p>
            <a:r>
              <a:rPr lang="en-GB" b="1" noProof="0" dirty="0">
                <a:latin typeface="Calibri"/>
                <a:ea typeface="Calibri"/>
                <a:cs typeface="Calibri"/>
              </a:rPr>
              <a:t>2. Self-assessment: </a:t>
            </a:r>
            <a:r>
              <a:rPr lang="en-GB" dirty="0">
                <a:latin typeface="Calibri"/>
                <a:ea typeface="Calibri"/>
                <a:cs typeface="Calibri"/>
              </a:rPr>
              <a:t>Rate your own proficiency and experience against these sector skills.</a:t>
            </a:r>
            <a:endParaRPr lang="en-GB" noProof="0" dirty="0">
              <a:latin typeface="Calibri"/>
              <a:ea typeface="Calibri"/>
              <a:cs typeface="Calibri"/>
            </a:endParaRPr>
          </a:p>
          <a:p>
            <a:r>
              <a:rPr lang="en-GB" b="1" noProof="0" dirty="0">
                <a:latin typeface="Calibri"/>
                <a:ea typeface="Calibri"/>
                <a:cs typeface="Calibri"/>
              </a:rPr>
              <a:t>3. Mark gaps: </a:t>
            </a:r>
            <a:r>
              <a:rPr lang="en-GB" noProof="0" dirty="0">
                <a:latin typeface="Calibri"/>
                <a:ea typeface="Calibri"/>
                <a:cs typeface="Calibri"/>
              </a:rPr>
              <a:t>Any skill with an ‘’N’’ or proficiency &lt;3 is a gap</a:t>
            </a:r>
            <a:r>
              <a:rPr lang="en-GB" dirty="0">
                <a:latin typeface="Calibri"/>
                <a:ea typeface="Calibri"/>
                <a:cs typeface="Calibri"/>
              </a:rPr>
              <a:t>.</a:t>
            </a:r>
            <a:endParaRPr lang="en-GB" noProof="0" dirty="0">
              <a:latin typeface="Calibri"/>
              <a:ea typeface="Calibri"/>
              <a:cs typeface="Calibri"/>
            </a:endParaRPr>
          </a:p>
          <a:p>
            <a:r>
              <a:rPr lang="en-GB" b="1" noProof="0" dirty="0">
                <a:latin typeface="Calibri"/>
                <a:ea typeface="Calibri"/>
                <a:cs typeface="Calibri"/>
              </a:rPr>
              <a:t>4. Review results: </a:t>
            </a:r>
            <a:r>
              <a:rPr lang="en-GB" noProof="0" dirty="0">
                <a:latin typeface="Calibri"/>
                <a:ea typeface="Calibri"/>
                <a:cs typeface="Calibri"/>
              </a:rPr>
              <a:t>See which gaps are high-priority for your career path</a:t>
            </a:r>
            <a:r>
              <a:rPr lang="en-GB" dirty="0">
                <a:latin typeface="Calibri"/>
                <a:ea typeface="Calibri"/>
                <a:cs typeface="Calibri"/>
              </a:rPr>
              <a:t>.</a:t>
            </a:r>
            <a:endParaRPr lang="en-GB" b="1" noProof="0" dirty="0">
              <a:latin typeface="Calibri"/>
              <a:ea typeface="Calibri"/>
              <a:cs typeface="Calibri"/>
            </a:endParaRPr>
          </a:p>
        </p:txBody>
      </p:sp>
      <p:graphicFrame>
        <p:nvGraphicFramePr>
          <p:cNvPr id="4" name="Table 3">
            <a:extLst>
              <a:ext uri="{FF2B5EF4-FFF2-40B4-BE49-F238E27FC236}">
                <a16:creationId xmlns:a16="http://schemas.microsoft.com/office/drawing/2014/main" id="{8DC91EDD-3088-4434-CE25-6965B64102E7}"/>
              </a:ext>
            </a:extLst>
          </p:cNvPr>
          <p:cNvGraphicFramePr>
            <a:graphicFrameLocks noGrp="1"/>
          </p:cNvGraphicFramePr>
          <p:nvPr>
            <p:extLst>
              <p:ext uri="{D42A27DB-BD31-4B8C-83A1-F6EECF244321}">
                <p14:modId xmlns:p14="http://schemas.microsoft.com/office/powerpoint/2010/main" val="990769665"/>
              </p:ext>
            </p:extLst>
          </p:nvPr>
        </p:nvGraphicFramePr>
        <p:xfrm>
          <a:off x="379615" y="1168400"/>
          <a:ext cx="10612940" cy="701964"/>
        </p:xfrm>
        <a:graphic>
          <a:graphicData uri="http://schemas.openxmlformats.org/drawingml/2006/table">
            <a:tbl>
              <a:tblPr>
                <a:tableStyleId>{37CE84F3-28C3-443E-9E96-99CF82512B78}</a:tableStyleId>
              </a:tblPr>
              <a:tblGrid>
                <a:gridCol w="2653235">
                  <a:extLst>
                    <a:ext uri="{9D8B030D-6E8A-4147-A177-3AD203B41FA5}">
                      <a16:colId xmlns:a16="http://schemas.microsoft.com/office/drawing/2014/main" val="1057315091"/>
                    </a:ext>
                  </a:extLst>
                </a:gridCol>
                <a:gridCol w="2653235">
                  <a:extLst>
                    <a:ext uri="{9D8B030D-6E8A-4147-A177-3AD203B41FA5}">
                      <a16:colId xmlns:a16="http://schemas.microsoft.com/office/drawing/2014/main" val="2686735945"/>
                    </a:ext>
                  </a:extLst>
                </a:gridCol>
                <a:gridCol w="2653235">
                  <a:extLst>
                    <a:ext uri="{9D8B030D-6E8A-4147-A177-3AD203B41FA5}">
                      <a16:colId xmlns:a16="http://schemas.microsoft.com/office/drawing/2014/main" val="1984672407"/>
                    </a:ext>
                  </a:extLst>
                </a:gridCol>
                <a:gridCol w="2653235">
                  <a:extLst>
                    <a:ext uri="{9D8B030D-6E8A-4147-A177-3AD203B41FA5}">
                      <a16:colId xmlns:a16="http://schemas.microsoft.com/office/drawing/2014/main" val="1959206552"/>
                    </a:ext>
                  </a:extLst>
                </a:gridCol>
              </a:tblGrid>
              <a:tr h="701964">
                <a:tc>
                  <a:txBody>
                    <a:bodyPr/>
                    <a:lstStyle/>
                    <a:p>
                      <a:r>
                        <a:rPr lang="en-GB" noProof="0" dirty="0"/>
                        <a:t>Sector-Required Skill</a:t>
                      </a:r>
                    </a:p>
                  </a:txBody>
                  <a:tcPr anchor="ctr"/>
                </a:tc>
                <a:tc>
                  <a:txBody>
                    <a:bodyPr/>
                    <a:lstStyle/>
                    <a:p>
                      <a:r>
                        <a:rPr lang="en-GB" noProof="0" dirty="0"/>
                        <a:t>You Have It? (Y/N)</a:t>
                      </a:r>
                    </a:p>
                  </a:txBody>
                  <a:tcPr anchor="ctr"/>
                </a:tc>
                <a:tc>
                  <a:txBody>
                    <a:bodyPr/>
                    <a:lstStyle/>
                    <a:p>
                      <a:r>
                        <a:rPr lang="en-GB" noProof="0" dirty="0"/>
                        <a:t>Proficiency Level (1–5)</a:t>
                      </a:r>
                    </a:p>
                  </a:txBody>
                  <a:tcPr anchor="ctr"/>
                </a:tc>
                <a:tc>
                  <a:txBody>
                    <a:bodyPr/>
                    <a:lstStyle/>
                    <a:p>
                      <a:r>
                        <a:rPr lang="en-GB" noProof="0" dirty="0"/>
                        <a:t>Development Priority (High/Med/Low)</a:t>
                      </a:r>
                    </a:p>
                  </a:txBody>
                  <a:tcPr anchor="ctr"/>
                </a:tc>
                <a:extLst>
                  <a:ext uri="{0D108BD9-81ED-4DB2-BD59-A6C34878D82A}">
                    <a16:rowId xmlns:a16="http://schemas.microsoft.com/office/drawing/2014/main" val="3950436012"/>
                  </a:ext>
                </a:extLst>
              </a:tr>
            </a:tbl>
          </a:graphicData>
        </a:graphic>
      </p:graphicFrame>
    </p:spTree>
    <p:extLst>
      <p:ext uri="{BB962C8B-B14F-4D97-AF65-F5344CB8AC3E}">
        <p14:creationId xmlns:p14="http://schemas.microsoft.com/office/powerpoint/2010/main" val="91171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308200-F8C7-8CD4-2C47-BB7C7EB55F8D}"/>
              </a:ext>
            </a:extLst>
          </p:cNvPr>
          <p:cNvSpPr>
            <a:spLocks noGrp="1"/>
          </p:cNvSpPr>
          <p:nvPr>
            <p:ph type="body" sz="quarter" idx="11"/>
          </p:nvPr>
        </p:nvSpPr>
        <p:spPr/>
        <p:txBody>
          <a:bodyPr lIns="91440" tIns="45720" rIns="91440" bIns="45720" anchor="t"/>
          <a:lstStyle/>
          <a:p>
            <a:r>
              <a:rPr lang="en-GB" noProof="0" dirty="0">
                <a:latin typeface="Calibri"/>
                <a:ea typeface="Calibri"/>
                <a:cs typeface="Calibri"/>
              </a:rPr>
              <a:t>Gap-bridging exercise</a:t>
            </a:r>
          </a:p>
        </p:txBody>
      </p:sp>
      <p:sp>
        <p:nvSpPr>
          <p:cNvPr id="3" name="Text Placeholder 2">
            <a:extLst>
              <a:ext uri="{FF2B5EF4-FFF2-40B4-BE49-F238E27FC236}">
                <a16:creationId xmlns:a16="http://schemas.microsoft.com/office/drawing/2014/main" id="{5AA224D4-55C4-9585-D57C-F1D583007455}"/>
              </a:ext>
            </a:extLst>
          </p:cNvPr>
          <p:cNvSpPr>
            <a:spLocks noGrp="1"/>
          </p:cNvSpPr>
          <p:nvPr>
            <p:ph type="body" sz="quarter" idx="13"/>
          </p:nvPr>
        </p:nvSpPr>
        <p:spPr/>
        <p:txBody>
          <a:bodyPr lIns="91440" tIns="45720" rIns="91440" bIns="45720" anchor="t"/>
          <a:lstStyle/>
          <a:p>
            <a:r>
              <a:rPr lang="en-GB" b="1" noProof="0" dirty="0">
                <a:latin typeface="Calibri"/>
                <a:ea typeface="Calibri"/>
                <a:cs typeface="Calibri"/>
              </a:rPr>
              <a:t>Task: </a:t>
            </a:r>
            <a:r>
              <a:rPr lang="en-GB" noProof="0" dirty="0">
                <a:latin typeface="Calibri"/>
                <a:ea typeface="Calibri"/>
                <a:cs typeface="Calibri"/>
              </a:rPr>
              <a:t>Complete the gap-analysis matrix for your chosen sector (e.g. renewable energy)</a:t>
            </a:r>
          </a:p>
          <a:p>
            <a:endParaRPr lang="en-GB" noProof="0" dirty="0">
              <a:latin typeface="Calibri"/>
              <a:ea typeface="Calibri"/>
              <a:cs typeface="Calibri"/>
            </a:endParaRPr>
          </a:p>
          <a:p>
            <a:r>
              <a:rPr lang="en-GB" b="1" noProof="0" dirty="0">
                <a:latin typeface="Calibri"/>
                <a:ea typeface="Calibri"/>
                <a:cs typeface="Calibri"/>
              </a:rPr>
              <a:t>Group work: </a:t>
            </a:r>
            <a:r>
              <a:rPr lang="en-GB" noProof="0" dirty="0">
                <a:latin typeface="Calibri"/>
                <a:ea typeface="Calibri"/>
                <a:cs typeface="Calibri"/>
              </a:rPr>
              <a:t>In pairs, compare matrices and discuss:</a:t>
            </a:r>
          </a:p>
          <a:p>
            <a:pPr marL="400050" indent="-400050">
              <a:buAutoNum type="romanLcPeriod"/>
            </a:pPr>
            <a:r>
              <a:rPr lang="en-GB" noProof="0" dirty="0">
                <a:latin typeface="Calibri"/>
                <a:ea typeface="Calibri"/>
                <a:cs typeface="Calibri"/>
              </a:rPr>
              <a:t>Which high-priority gaps surprised you?</a:t>
            </a:r>
          </a:p>
          <a:p>
            <a:pPr marL="400050" indent="-400050">
              <a:buAutoNum type="romanLcPeriod"/>
            </a:pPr>
            <a:r>
              <a:rPr lang="en-GB" noProof="0" dirty="0">
                <a:latin typeface="Calibri"/>
                <a:ea typeface="Calibri"/>
                <a:cs typeface="Calibri"/>
              </a:rPr>
              <a:t>What quick wins (low-hanging fruit) can you start immediately?</a:t>
            </a:r>
          </a:p>
          <a:p>
            <a:pPr marL="400050" indent="-400050">
              <a:buAutoNum type="romanLcPeriod"/>
            </a:pPr>
            <a:r>
              <a:rPr lang="en-GB" noProof="0" dirty="0">
                <a:latin typeface="Calibri"/>
                <a:ea typeface="Calibri"/>
                <a:cs typeface="Calibri"/>
              </a:rPr>
              <a:t>Which medium/high skills require longer-term plans?</a:t>
            </a:r>
          </a:p>
          <a:p>
            <a:endParaRPr lang="en-GB" noProof="0" dirty="0">
              <a:latin typeface="Calibri"/>
              <a:ea typeface="Calibri"/>
              <a:cs typeface="Calibri"/>
            </a:endParaRPr>
          </a:p>
          <a:p>
            <a:r>
              <a:rPr lang="en-GB" b="1" noProof="0" dirty="0">
                <a:latin typeface="Calibri"/>
                <a:ea typeface="Calibri"/>
                <a:cs typeface="Calibri"/>
              </a:rPr>
              <a:t>Output: </a:t>
            </a:r>
            <a:r>
              <a:rPr lang="en-GB" noProof="0" dirty="0">
                <a:latin typeface="Calibri"/>
                <a:ea typeface="Calibri"/>
                <a:cs typeface="Calibri"/>
              </a:rPr>
              <a:t>Each pair shares their top 2 development priorities with the group</a:t>
            </a:r>
            <a:endParaRPr lang="en-GB" b="1" noProof="0" dirty="0">
              <a:latin typeface="Calibri"/>
              <a:ea typeface="Calibri"/>
              <a:cs typeface="Calibri"/>
            </a:endParaRPr>
          </a:p>
        </p:txBody>
      </p:sp>
      <p:pic>
        <p:nvPicPr>
          <p:cNvPr id="8" name="Picture Placeholder 7" descr="A drawing of a map of a challenge&#10;&#10;AI-generated content may be incorrect.">
            <a:extLst>
              <a:ext uri="{FF2B5EF4-FFF2-40B4-BE49-F238E27FC236}">
                <a16:creationId xmlns:a16="http://schemas.microsoft.com/office/drawing/2014/main" id="{AB770DB5-D1F6-C38E-1E2E-74297F005849}"/>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290" r="28290"/>
          <a:stretch>
            <a:fillRect/>
          </a:stretch>
        </p:blipFill>
        <p:spPr>
          <a:xfrm>
            <a:off x="7861300" y="-1"/>
            <a:ext cx="4330700" cy="6858001"/>
          </a:xfrm>
        </p:spPr>
      </p:pic>
    </p:spTree>
    <p:extLst>
      <p:ext uri="{BB962C8B-B14F-4D97-AF65-F5344CB8AC3E}">
        <p14:creationId xmlns:p14="http://schemas.microsoft.com/office/powerpoint/2010/main" val="4115487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6EF7-1CE7-ADFA-15C3-AC3A1381BEB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A47D97-16E6-25EF-1F0B-E2FDA3ABE484}"/>
              </a:ext>
            </a:extLst>
          </p:cNvPr>
          <p:cNvSpPr>
            <a:spLocks noGrp="1"/>
          </p:cNvSpPr>
          <p:nvPr>
            <p:ph type="body" sz="quarter" idx="10"/>
          </p:nvPr>
        </p:nvSpPr>
        <p:spPr>
          <a:xfrm>
            <a:off x="432260" y="3142210"/>
            <a:ext cx="8729847" cy="1762299"/>
          </a:xfrm>
        </p:spPr>
        <p:txBody>
          <a:bodyPr lIns="91440" tIns="45720" rIns="91440" bIns="45720" anchor="t"/>
          <a:lstStyle/>
          <a:p>
            <a:r>
              <a:rPr lang="en-GB" noProof="0" dirty="0">
                <a:latin typeface="+mn-lt"/>
              </a:rPr>
              <a:t>UNIT 2.4: Creating your personal learning </a:t>
            </a:r>
            <a:r>
              <a:rPr lang="en-GB" dirty="0">
                <a:latin typeface="+mn-lt"/>
              </a:rPr>
              <a:t>profile</a:t>
            </a:r>
            <a:endParaRPr lang="en-GB" noProof="0" dirty="0" err="1">
              <a:latin typeface="+mn-lt"/>
              <a:ea typeface="Calibri"/>
              <a:cs typeface="Calibri"/>
            </a:endParaRPr>
          </a:p>
        </p:txBody>
      </p:sp>
    </p:spTree>
    <p:extLst>
      <p:ext uri="{BB962C8B-B14F-4D97-AF65-F5344CB8AC3E}">
        <p14:creationId xmlns:p14="http://schemas.microsoft.com/office/powerpoint/2010/main" val="40901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D6FD5-FC35-2B68-C8D6-C57A3A4E1510}"/>
              </a:ext>
            </a:extLst>
          </p:cNvPr>
          <p:cNvSpPr>
            <a:spLocks noGrp="1"/>
          </p:cNvSpPr>
          <p:nvPr>
            <p:ph type="body" sz="quarter" idx="10"/>
          </p:nvPr>
        </p:nvSpPr>
        <p:spPr>
          <a:xfrm>
            <a:off x="362081" y="264163"/>
            <a:ext cx="9829323" cy="483986"/>
          </a:xfrm>
        </p:spPr>
        <p:txBody>
          <a:bodyPr lIns="91440" tIns="45720" rIns="91440" bIns="45720" anchor="t"/>
          <a:lstStyle/>
          <a:p>
            <a:r>
              <a:rPr lang="en-GB" noProof="0" dirty="0">
                <a:latin typeface="Calibri"/>
                <a:ea typeface="Calibri"/>
                <a:cs typeface="Calibri"/>
              </a:rPr>
              <a:t>What is a personal learning profile?</a:t>
            </a:r>
          </a:p>
        </p:txBody>
      </p:sp>
      <p:sp>
        <p:nvSpPr>
          <p:cNvPr id="3" name="Text Placeholder 2">
            <a:extLst>
              <a:ext uri="{FF2B5EF4-FFF2-40B4-BE49-F238E27FC236}">
                <a16:creationId xmlns:a16="http://schemas.microsoft.com/office/drawing/2014/main" id="{7E064D3D-5ED5-52A6-3E01-5331B45DA781}"/>
              </a:ext>
            </a:extLst>
          </p:cNvPr>
          <p:cNvSpPr>
            <a:spLocks noGrp="1"/>
          </p:cNvSpPr>
          <p:nvPr>
            <p:ph type="body" sz="quarter" idx="11"/>
          </p:nvPr>
        </p:nvSpPr>
        <p:spPr>
          <a:xfrm>
            <a:off x="362081" y="1151467"/>
            <a:ext cx="11450304" cy="4541968"/>
          </a:xfrm>
        </p:spPr>
        <p:txBody>
          <a:bodyPr lIns="91440" tIns="45720" rIns="91440" bIns="45720" anchor="t"/>
          <a:lstStyle/>
          <a:p>
            <a:r>
              <a:rPr lang="en-GB" b="1" noProof="0" dirty="0">
                <a:solidFill>
                  <a:srgbClr val="E280AC"/>
                </a:solidFill>
                <a:latin typeface="Calibri"/>
                <a:ea typeface="Calibri"/>
                <a:cs typeface="Calibri"/>
              </a:rPr>
              <a:t>A snapshot of ‘’you as learner’’, </a:t>
            </a:r>
            <a:r>
              <a:rPr lang="en-GB" noProof="0" dirty="0">
                <a:solidFill>
                  <a:srgbClr val="E280AC"/>
                </a:solidFill>
                <a:latin typeface="Calibri"/>
                <a:ea typeface="Calibri"/>
                <a:cs typeface="Calibri"/>
              </a:rPr>
              <a:t>combining:</a:t>
            </a:r>
          </a:p>
          <a:p>
            <a:pPr marL="342900" indent="-342900">
              <a:buClr>
                <a:srgbClr val="E95426"/>
              </a:buClr>
              <a:buFont typeface="Arial" panose="020B0604020202020204" pitchFamily="34" charset="0"/>
              <a:buChar char="•"/>
            </a:pPr>
            <a:r>
              <a:rPr lang="en-GB" noProof="0" dirty="0">
                <a:latin typeface="Calibri"/>
                <a:ea typeface="Calibri"/>
                <a:cs typeface="Calibri"/>
              </a:rPr>
              <a:t>Strengths and skills you have mapped</a:t>
            </a:r>
          </a:p>
          <a:p>
            <a:pPr marL="342900" indent="-342900">
              <a:buClr>
                <a:srgbClr val="E95426"/>
              </a:buClr>
              <a:buFont typeface="Arial" panose="020B0604020202020204" pitchFamily="34" charset="0"/>
              <a:buChar char="•"/>
            </a:pPr>
            <a:r>
              <a:rPr lang="en-GB" noProof="0" dirty="0">
                <a:latin typeface="Calibri"/>
                <a:ea typeface="Calibri"/>
                <a:cs typeface="Calibri"/>
              </a:rPr>
              <a:t>Interests and motivations</a:t>
            </a:r>
          </a:p>
          <a:p>
            <a:pPr marL="342900" indent="-342900">
              <a:buClr>
                <a:srgbClr val="E95426"/>
              </a:buClr>
              <a:buFont typeface="Arial" panose="020B0604020202020204" pitchFamily="34" charset="0"/>
              <a:buChar char="•"/>
            </a:pPr>
            <a:r>
              <a:rPr lang="en-GB" noProof="0" dirty="0">
                <a:latin typeface="Calibri"/>
                <a:ea typeface="Calibri"/>
                <a:cs typeface="Calibri"/>
              </a:rPr>
              <a:t>Barriers and supports you need</a:t>
            </a:r>
          </a:p>
          <a:p>
            <a:endParaRPr lang="en-GB" noProof="0" dirty="0">
              <a:latin typeface="Calibri"/>
              <a:ea typeface="Calibri"/>
              <a:cs typeface="Calibri"/>
            </a:endParaRPr>
          </a:p>
          <a:p>
            <a:r>
              <a:rPr lang="en-GB" b="1" noProof="0" dirty="0">
                <a:solidFill>
                  <a:srgbClr val="E280AC"/>
                </a:solidFill>
                <a:latin typeface="Calibri"/>
                <a:ea typeface="Calibri"/>
                <a:cs typeface="Calibri"/>
              </a:rPr>
              <a:t>Key components of your profile</a:t>
            </a:r>
            <a:r>
              <a:rPr lang="en-GB" b="1" dirty="0">
                <a:solidFill>
                  <a:srgbClr val="E280AC"/>
                </a:solidFill>
                <a:latin typeface="Calibri"/>
                <a:ea typeface="Calibri"/>
                <a:cs typeface="Calibri"/>
              </a:rPr>
              <a:t>:</a:t>
            </a:r>
            <a:endParaRPr lang="en-GB" b="1" noProof="0" dirty="0">
              <a:solidFill>
                <a:srgbClr val="E280AC"/>
              </a:solidFill>
              <a:latin typeface="Calibri"/>
              <a:ea typeface="Calibri"/>
              <a:cs typeface="Calibri"/>
            </a:endParaRPr>
          </a:p>
          <a:p>
            <a:pPr marL="514350" indent="-514350">
              <a:buClr>
                <a:srgbClr val="E64424"/>
              </a:buClr>
              <a:buAutoNum type="romanLcPeriod"/>
            </a:pPr>
            <a:r>
              <a:rPr lang="en-GB" b="1" noProof="0" dirty="0">
                <a:latin typeface="Calibri"/>
                <a:ea typeface="Calibri"/>
                <a:cs typeface="Calibri"/>
              </a:rPr>
              <a:t>Skills and experiences: </a:t>
            </a:r>
            <a:r>
              <a:rPr lang="en-GB" noProof="0" dirty="0">
                <a:latin typeface="Calibri"/>
                <a:ea typeface="Calibri"/>
                <a:cs typeface="Calibri"/>
              </a:rPr>
              <a:t>highlight top technical, transferable and soft skills</a:t>
            </a:r>
          </a:p>
          <a:p>
            <a:pPr marL="514350" indent="-514350">
              <a:buClr>
                <a:srgbClr val="E64424"/>
              </a:buClr>
              <a:buAutoNum type="romanLcPeriod"/>
            </a:pPr>
            <a:r>
              <a:rPr lang="en-GB" b="1" noProof="0" dirty="0">
                <a:latin typeface="Calibri"/>
                <a:ea typeface="Calibri"/>
                <a:cs typeface="Calibri"/>
              </a:rPr>
              <a:t>Learning preferences: </a:t>
            </a:r>
            <a:r>
              <a:rPr lang="en-GB" noProof="0" dirty="0">
                <a:latin typeface="Calibri"/>
                <a:ea typeface="Calibri"/>
                <a:cs typeface="Calibri"/>
              </a:rPr>
              <a:t>How you prefer to learn (workshops, video, hands-on)</a:t>
            </a:r>
          </a:p>
          <a:p>
            <a:pPr marL="514350" indent="-514350">
              <a:buClr>
                <a:srgbClr val="E64424"/>
              </a:buClr>
              <a:buAutoNum type="romanLcPeriod"/>
            </a:pPr>
            <a:r>
              <a:rPr lang="en-GB" b="1" noProof="0" dirty="0">
                <a:latin typeface="Calibri"/>
                <a:ea typeface="Calibri"/>
                <a:cs typeface="Calibri"/>
              </a:rPr>
              <a:t>Goals and aspirations:</a:t>
            </a:r>
            <a:r>
              <a:rPr lang="en-GB" noProof="0" dirty="0">
                <a:latin typeface="Calibri"/>
                <a:ea typeface="Calibri"/>
                <a:cs typeface="Calibri"/>
              </a:rPr>
              <a:t> Short-term and long-term </a:t>
            </a:r>
          </a:p>
          <a:p>
            <a:pPr marL="514350" indent="-514350">
              <a:buClr>
                <a:srgbClr val="E64424"/>
              </a:buClr>
              <a:buAutoNum type="romanLcPeriod"/>
            </a:pPr>
            <a:r>
              <a:rPr lang="en-GB" b="1" noProof="0" dirty="0">
                <a:latin typeface="Calibri"/>
                <a:ea typeface="Calibri"/>
                <a:cs typeface="Calibri"/>
              </a:rPr>
              <a:t>Potential barriers: </a:t>
            </a:r>
            <a:r>
              <a:rPr lang="en-GB" noProof="0" dirty="0">
                <a:latin typeface="Calibri"/>
                <a:ea typeface="Calibri"/>
                <a:cs typeface="Calibri"/>
              </a:rPr>
              <a:t>Time constraints, digital access and confidence gaps</a:t>
            </a:r>
          </a:p>
          <a:p>
            <a:pPr marL="514350" indent="-514350">
              <a:buClr>
                <a:srgbClr val="E64424"/>
              </a:buClr>
              <a:buAutoNum type="romanLcPeriod"/>
            </a:pPr>
            <a:r>
              <a:rPr lang="en-GB" b="1" noProof="0" dirty="0">
                <a:latin typeface="Calibri"/>
                <a:ea typeface="Calibri"/>
                <a:cs typeface="Calibri"/>
              </a:rPr>
              <a:t>Support strategies: </a:t>
            </a:r>
            <a:r>
              <a:rPr lang="en-GB" noProof="0" dirty="0">
                <a:latin typeface="Calibri"/>
                <a:ea typeface="Calibri"/>
                <a:cs typeface="Calibri"/>
              </a:rPr>
              <a:t>Mentors, peer groups and digital tools</a:t>
            </a:r>
          </a:p>
        </p:txBody>
      </p:sp>
    </p:spTree>
    <p:extLst>
      <p:ext uri="{BB962C8B-B14F-4D97-AF65-F5344CB8AC3E}">
        <p14:creationId xmlns:p14="http://schemas.microsoft.com/office/powerpoint/2010/main" val="1489754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E244E2-E7E5-946B-7D17-69F8A0FCB7AD}"/>
              </a:ext>
            </a:extLst>
          </p:cNvPr>
          <p:cNvSpPr>
            <a:spLocks noGrp="1"/>
          </p:cNvSpPr>
          <p:nvPr>
            <p:ph type="body" sz="quarter" idx="13"/>
          </p:nvPr>
        </p:nvSpPr>
        <p:spPr>
          <a:xfrm>
            <a:off x="626242" y="1583473"/>
            <a:ext cx="6148631" cy="1135779"/>
          </a:xfrm>
        </p:spPr>
        <p:txBody>
          <a:bodyPr/>
          <a:lstStyle/>
          <a:p>
            <a:r>
              <a:rPr lang="en-GB" noProof="0" dirty="0">
                <a:latin typeface="Calibri"/>
                <a:ea typeface="Calibri"/>
                <a:cs typeface="Calibri"/>
              </a:rPr>
              <a:t>Your skills, your goals, and what the market needs</a:t>
            </a:r>
          </a:p>
        </p:txBody>
      </p:sp>
      <p:sp>
        <p:nvSpPr>
          <p:cNvPr id="6" name="Text Placeholder 5">
            <a:extLst>
              <a:ext uri="{FF2B5EF4-FFF2-40B4-BE49-F238E27FC236}">
                <a16:creationId xmlns:a16="http://schemas.microsoft.com/office/drawing/2014/main" id="{FCA8AA01-0AE6-0036-5C98-A25BCA415FE0}"/>
              </a:ext>
            </a:extLst>
          </p:cNvPr>
          <p:cNvSpPr>
            <a:spLocks noGrp="1"/>
          </p:cNvSpPr>
          <p:nvPr>
            <p:ph type="body" sz="quarter" idx="14"/>
          </p:nvPr>
        </p:nvSpPr>
        <p:spPr/>
        <p:txBody>
          <a:bodyPr/>
          <a:lstStyle/>
          <a:p>
            <a:r>
              <a:rPr lang="en-GB" noProof="0">
                <a:latin typeface="Calibri"/>
                <a:ea typeface="Calibri"/>
                <a:cs typeface="Calibri"/>
              </a:rPr>
              <a:t>1.Gather your materials</a:t>
            </a:r>
          </a:p>
        </p:txBody>
      </p:sp>
      <p:sp>
        <p:nvSpPr>
          <p:cNvPr id="4" name="Text Placeholder 3">
            <a:extLst>
              <a:ext uri="{FF2B5EF4-FFF2-40B4-BE49-F238E27FC236}">
                <a16:creationId xmlns:a16="http://schemas.microsoft.com/office/drawing/2014/main" id="{C8669935-78D7-277F-A140-082F050DF669}"/>
              </a:ext>
            </a:extLst>
          </p:cNvPr>
          <p:cNvSpPr>
            <a:spLocks noGrp="1"/>
          </p:cNvSpPr>
          <p:nvPr>
            <p:ph type="body" sz="quarter" idx="10"/>
          </p:nvPr>
        </p:nvSpPr>
        <p:spPr/>
        <p:txBody>
          <a:bodyPr/>
          <a:lstStyle/>
          <a:p>
            <a:r>
              <a:rPr lang="en-GB" noProof="0" dirty="0">
                <a:latin typeface="Calibri"/>
                <a:ea typeface="Calibri"/>
                <a:cs typeface="Calibri"/>
              </a:rPr>
              <a:t>Building the profile-process</a:t>
            </a:r>
          </a:p>
        </p:txBody>
      </p:sp>
      <p:sp>
        <p:nvSpPr>
          <p:cNvPr id="8" name="Text Placeholder 7">
            <a:extLst>
              <a:ext uri="{FF2B5EF4-FFF2-40B4-BE49-F238E27FC236}">
                <a16:creationId xmlns:a16="http://schemas.microsoft.com/office/drawing/2014/main" id="{03832E85-99C1-28CA-F158-5B1BF519A913}"/>
              </a:ext>
            </a:extLst>
          </p:cNvPr>
          <p:cNvSpPr>
            <a:spLocks noGrp="1"/>
          </p:cNvSpPr>
          <p:nvPr>
            <p:ph type="body" sz="quarter" idx="20"/>
          </p:nvPr>
        </p:nvSpPr>
        <p:spPr>
          <a:xfrm>
            <a:off x="727842" y="2508250"/>
            <a:ext cx="6974708" cy="2090175"/>
          </a:xfrm>
        </p:spPr>
        <p:txBody>
          <a:bodyPr/>
          <a:lstStyle/>
          <a:p>
            <a:r>
              <a:rPr lang="en-GB" noProof="0" dirty="0">
                <a:latin typeface="Calibri"/>
                <a:ea typeface="Calibri"/>
                <a:cs typeface="Calibri"/>
              </a:rPr>
              <a:t>You can use a Word document, a PowerPoint slide, a mind map, or even a short video.  </a:t>
            </a:r>
            <a:r>
              <a:rPr lang="en-GB" dirty="0">
                <a:latin typeface="Calibri"/>
                <a:ea typeface="Calibri"/>
                <a:cs typeface="Calibri"/>
              </a:rPr>
              <a:t>W</a:t>
            </a:r>
            <a:r>
              <a:rPr lang="en-GB" noProof="0" dirty="0" err="1">
                <a:latin typeface="Calibri"/>
                <a:ea typeface="Calibri"/>
                <a:cs typeface="Calibri"/>
              </a:rPr>
              <a:t>hatever</a:t>
            </a:r>
            <a:r>
              <a:rPr lang="en-GB" noProof="0" dirty="0">
                <a:latin typeface="Calibri"/>
                <a:ea typeface="Calibri"/>
                <a:cs typeface="Calibri"/>
              </a:rPr>
              <a:t> feels easiest.</a:t>
            </a:r>
          </a:p>
          <a:p>
            <a:r>
              <a:rPr lang="en-GB" b="1" noProof="0" dirty="0">
                <a:solidFill>
                  <a:srgbClr val="E280AC"/>
                </a:solidFill>
                <a:latin typeface="Calibri"/>
                <a:ea typeface="Calibri"/>
                <a:cs typeface="Calibri"/>
              </a:rPr>
              <a:t>3. Fill in each section</a:t>
            </a:r>
          </a:p>
          <a:p>
            <a:r>
              <a:rPr lang="en-GB" noProof="0" dirty="0">
                <a:latin typeface="Calibri"/>
                <a:ea typeface="Calibri"/>
                <a:cs typeface="Calibri"/>
              </a:rPr>
              <a:t>Use guiding questions (like “What are my top skills?” or “What support do I need?”) to complete each part of your profile.</a:t>
            </a:r>
          </a:p>
          <a:p>
            <a:r>
              <a:rPr lang="en-GB" b="1" noProof="0" dirty="0">
                <a:solidFill>
                  <a:srgbClr val="E280AC"/>
                </a:solidFill>
                <a:latin typeface="Calibri"/>
                <a:ea typeface="Calibri"/>
                <a:cs typeface="Calibri"/>
              </a:rPr>
              <a:t>4. Share and refine</a:t>
            </a:r>
          </a:p>
          <a:p>
            <a:r>
              <a:rPr lang="en-GB" noProof="0" dirty="0">
                <a:latin typeface="Calibri"/>
                <a:ea typeface="Calibri"/>
                <a:cs typeface="Calibri"/>
              </a:rPr>
              <a:t>Share your draft with a peer or trainer. Get feedback and make changes if needed.</a:t>
            </a:r>
            <a:endParaRPr lang="en-GB" b="1" noProof="0" dirty="0">
              <a:solidFill>
                <a:srgbClr val="E64424"/>
              </a:solidFill>
              <a:latin typeface="Calibri"/>
              <a:ea typeface="Calibri"/>
              <a:cs typeface="Calibri"/>
            </a:endParaRPr>
          </a:p>
        </p:txBody>
      </p:sp>
      <p:sp>
        <p:nvSpPr>
          <p:cNvPr id="9" name="Text Placeholder 8">
            <a:extLst>
              <a:ext uri="{FF2B5EF4-FFF2-40B4-BE49-F238E27FC236}">
                <a16:creationId xmlns:a16="http://schemas.microsoft.com/office/drawing/2014/main" id="{DFEE503E-1275-1CA6-9EF0-415C70157503}"/>
              </a:ext>
            </a:extLst>
          </p:cNvPr>
          <p:cNvSpPr>
            <a:spLocks noGrp="1"/>
          </p:cNvSpPr>
          <p:nvPr>
            <p:ph type="body" sz="quarter" idx="21"/>
          </p:nvPr>
        </p:nvSpPr>
        <p:spPr>
          <a:xfrm>
            <a:off x="677040" y="2075210"/>
            <a:ext cx="6047033" cy="611053"/>
          </a:xfrm>
        </p:spPr>
        <p:txBody>
          <a:bodyPr/>
          <a:lstStyle/>
          <a:p>
            <a:r>
              <a:rPr lang="en-GB" noProof="0">
                <a:solidFill>
                  <a:srgbClr val="E280AC"/>
                </a:solidFill>
                <a:latin typeface="Calibri"/>
                <a:ea typeface="Calibri"/>
                <a:cs typeface="Calibri"/>
              </a:rPr>
              <a:t>2. Choose a format that suits you</a:t>
            </a:r>
          </a:p>
        </p:txBody>
      </p:sp>
      <p:sp>
        <p:nvSpPr>
          <p:cNvPr id="10" name="Text Placeholder 9">
            <a:extLst>
              <a:ext uri="{FF2B5EF4-FFF2-40B4-BE49-F238E27FC236}">
                <a16:creationId xmlns:a16="http://schemas.microsoft.com/office/drawing/2014/main" id="{77747A25-603D-C3E2-9182-97C817D9F90B}"/>
              </a:ext>
            </a:extLst>
          </p:cNvPr>
          <p:cNvSpPr>
            <a:spLocks noGrp="1"/>
          </p:cNvSpPr>
          <p:nvPr>
            <p:ph type="body" sz="quarter" idx="22"/>
          </p:nvPr>
        </p:nvSpPr>
        <p:spPr>
          <a:xfrm>
            <a:off x="727840" y="5444900"/>
            <a:ext cx="6974707" cy="997464"/>
          </a:xfrm>
        </p:spPr>
        <p:txBody>
          <a:bodyPr/>
          <a:lstStyle/>
          <a:p>
            <a:r>
              <a:rPr lang="en-GB" noProof="0" dirty="0">
                <a:latin typeface="Calibri"/>
                <a:ea typeface="Calibri"/>
                <a:cs typeface="Calibri"/>
              </a:rPr>
              <a:t>Update your profile whenever you gain new skills, face new challenges, or set new goals.</a:t>
            </a:r>
          </a:p>
        </p:txBody>
      </p:sp>
      <p:sp>
        <p:nvSpPr>
          <p:cNvPr id="11" name="Text Placeholder 10">
            <a:extLst>
              <a:ext uri="{FF2B5EF4-FFF2-40B4-BE49-F238E27FC236}">
                <a16:creationId xmlns:a16="http://schemas.microsoft.com/office/drawing/2014/main" id="{E18E823B-DF16-E7AC-2716-3551D9C53350}"/>
              </a:ext>
            </a:extLst>
          </p:cNvPr>
          <p:cNvSpPr>
            <a:spLocks noGrp="1"/>
          </p:cNvSpPr>
          <p:nvPr>
            <p:ph type="body" sz="quarter" idx="23"/>
          </p:nvPr>
        </p:nvSpPr>
        <p:spPr>
          <a:xfrm>
            <a:off x="727840" y="5143500"/>
            <a:ext cx="6047032" cy="301400"/>
          </a:xfrm>
        </p:spPr>
        <p:txBody>
          <a:bodyPr/>
          <a:lstStyle/>
          <a:p>
            <a:r>
              <a:rPr lang="en-GB" noProof="0">
                <a:solidFill>
                  <a:srgbClr val="E280AC"/>
                </a:solidFill>
                <a:latin typeface="Calibri"/>
                <a:ea typeface="Calibri"/>
                <a:cs typeface="Calibri"/>
              </a:rPr>
              <a:t>5.Review and refine</a:t>
            </a:r>
          </a:p>
        </p:txBody>
      </p:sp>
      <p:pic>
        <p:nvPicPr>
          <p:cNvPr id="12" name="Picture Placeholder 11" descr="A person holding a tablet and looking at a white board&#10;&#10;AI-generated content may be incorrect.">
            <a:extLst>
              <a:ext uri="{FF2B5EF4-FFF2-40B4-BE49-F238E27FC236}">
                <a16:creationId xmlns:a16="http://schemas.microsoft.com/office/drawing/2014/main" id="{EF982CB0-FD5E-23A6-D6EA-A5B94AF9687A}"/>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25138" r="25138"/>
          <a:stretch>
            <a:fillRect/>
          </a:stretch>
        </p:blipFill>
        <p:spPr>
          <a:xfrm>
            <a:off x="7804150" y="1102129"/>
            <a:ext cx="4387850" cy="5597236"/>
          </a:xfrm>
        </p:spPr>
      </p:pic>
    </p:spTree>
    <p:extLst>
      <p:ext uri="{BB962C8B-B14F-4D97-AF65-F5344CB8AC3E}">
        <p14:creationId xmlns:p14="http://schemas.microsoft.com/office/powerpoint/2010/main" val="2093875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A685918-4C26-ABCF-5C5B-7D0D6753A7A1}"/>
              </a:ext>
            </a:extLst>
          </p:cNvPr>
          <p:cNvSpPr>
            <a:spLocks noGrp="1"/>
          </p:cNvSpPr>
          <p:nvPr>
            <p:ph type="body" sz="quarter" idx="11"/>
          </p:nvPr>
        </p:nvSpPr>
        <p:spPr>
          <a:xfrm>
            <a:off x="362079" y="253012"/>
            <a:ext cx="6861679" cy="483986"/>
          </a:xfrm>
          <a:prstGeom prst="rect">
            <a:avLst/>
          </a:prstGeom>
        </p:spPr>
        <p:txBody>
          <a:bodyPr lIns="91440" tIns="45720" rIns="91440" bIns="45720" anchor="t">
            <a:normAutofit/>
          </a:bodyPr>
          <a:lstStyle/>
          <a:p>
            <a:r>
              <a:rPr lang="en-GB" sz="2200" noProof="0" dirty="0">
                <a:latin typeface="Calibri"/>
                <a:ea typeface="Calibri"/>
                <a:cs typeface="Calibri"/>
              </a:rPr>
              <a:t>Tools you can use to create your learning profile</a:t>
            </a:r>
          </a:p>
        </p:txBody>
      </p:sp>
      <p:sp>
        <p:nvSpPr>
          <p:cNvPr id="4" name="Rectangle 2">
            <a:extLst>
              <a:ext uri="{FF2B5EF4-FFF2-40B4-BE49-F238E27FC236}">
                <a16:creationId xmlns:a16="http://schemas.microsoft.com/office/drawing/2014/main" id="{796B58B0-4604-DFB2-9920-8523DB8BF21B}"/>
              </a:ext>
            </a:extLst>
          </p:cNvPr>
          <p:cNvSpPr>
            <a:spLocks noGrp="1" noChangeArrowheads="1"/>
          </p:cNvSpPr>
          <p:nvPr>
            <p:ph type="body" sz="quarter" idx="13"/>
          </p:nvPr>
        </p:nvSpPr>
        <p:spPr bwMode="auto">
          <a:xfrm>
            <a:off x="362080" y="1236287"/>
            <a:ext cx="6861680" cy="528040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lvl="0" eaLnBrk="0" fontAlgn="base" hangingPunct="0">
              <a:spcBef>
                <a:spcPct val="0"/>
              </a:spcBef>
              <a:spcAft>
                <a:spcPts val="600"/>
              </a:spcAft>
              <a:buClr>
                <a:srgbClr val="E95426"/>
              </a:buClr>
            </a:pPr>
            <a:r>
              <a:rPr lang="en-GB" sz="1700" noProof="0" dirty="0">
                <a:latin typeface="Calibri"/>
                <a:ea typeface="Calibri"/>
                <a:cs typeface="Calibri"/>
              </a:rPr>
              <a:t>You can choose the format that works best for you. There is no single correct way, just what feels most useful and natural.</a:t>
            </a:r>
          </a:p>
          <a:p>
            <a:pPr lvl="0" eaLnBrk="0" fontAlgn="base" hangingPunct="0">
              <a:spcBef>
                <a:spcPct val="0"/>
              </a:spcBef>
              <a:spcAft>
                <a:spcPts val="600"/>
              </a:spcAft>
              <a:buClr>
                <a:srgbClr val="E95426"/>
              </a:buClr>
            </a:pPr>
            <a:endParaRPr lang="en-GB" sz="1700" i="0" u="none" strike="noStrike" cap="none" normalizeH="0" baseline="0" noProof="0" dirty="0">
              <a:ln>
                <a:noFill/>
              </a:ln>
              <a:effectLst/>
              <a:latin typeface="Calibri"/>
              <a:ea typeface="Calibri"/>
              <a:cs typeface="Calibri"/>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kumimoji="0" lang="en-GB" sz="1700" i="0" u="none" strike="noStrike" cap="none" normalizeH="0" baseline="0" noProof="0" dirty="0">
                <a:ln>
                  <a:noFill/>
                </a:ln>
                <a:effectLst/>
                <a:latin typeface="Calibri"/>
                <a:ea typeface="Calibri"/>
                <a:cs typeface="Calibri"/>
              </a:rPr>
              <a:t>Template (PowerPoint or Word): </a:t>
            </a:r>
            <a:r>
              <a:rPr lang="en-GB" sz="1700" noProof="0" dirty="0">
                <a:latin typeface="Calibri"/>
                <a:ea typeface="Calibri"/>
                <a:cs typeface="Calibri"/>
              </a:rPr>
              <a:t>Use a file with sections for your skills, goals, preferences and support needs.</a:t>
            </a:r>
            <a:r>
              <a:rPr lang="en-GB" sz="1700" dirty="0">
                <a:latin typeface="Calibri"/>
                <a:ea typeface="Calibri"/>
                <a:cs typeface="Calibri"/>
              </a:rPr>
              <a:t> </a:t>
            </a:r>
            <a:endParaRPr lang="en-GB" sz="1700" noProof="0" dirty="0">
              <a:latin typeface="Aptos"/>
              <a:ea typeface="Calibri"/>
              <a:cs typeface="Calibri"/>
            </a:endParaRPr>
          </a:p>
          <a:p>
            <a:pPr marL="285750" lvl="0" indent="-285750" eaLnBrk="0" fontAlgn="base" hangingPunct="0">
              <a:spcBef>
                <a:spcPct val="0"/>
              </a:spcBef>
              <a:spcAft>
                <a:spcPts val="600"/>
              </a:spcAft>
              <a:buClr>
                <a:srgbClr val="E95426"/>
              </a:buClr>
              <a:buFont typeface="Wingdings" panose="05000000000000000000" pitchFamily="2" charset="2"/>
              <a:buChar char="ü"/>
            </a:pPr>
            <a:endParaRPr lang="en-GB" sz="1700" i="0" u="none" strike="noStrike" cap="none" normalizeH="0" baseline="0" noProof="0" dirty="0">
              <a:ln>
                <a:noFill/>
              </a:ln>
              <a:effectLst/>
              <a:latin typeface="Calibri"/>
              <a:ea typeface="Calibri"/>
              <a:cs typeface="Calibri"/>
            </a:endParaRPr>
          </a:p>
          <a:p>
            <a:pPr marL="285750" lvl="0" indent="-285750" eaLnBrk="0" fontAlgn="base" hangingPunct="0">
              <a:spcBef>
                <a:spcPct val="0"/>
              </a:spcBef>
              <a:spcAft>
                <a:spcPts val="600"/>
              </a:spcAft>
              <a:buClr>
                <a:srgbClr val="E95426"/>
              </a:buClr>
              <a:buFont typeface="Wingdings" panose="05000000000000000000" pitchFamily="2" charset="2"/>
              <a:buChar char="ü"/>
            </a:pPr>
            <a:r>
              <a:rPr kumimoji="0" lang="en-GB" sz="1700" i="0" u="none" strike="noStrike" cap="none" normalizeH="0" baseline="0" noProof="0" dirty="0">
                <a:ln>
                  <a:noFill/>
                </a:ln>
                <a:effectLst/>
                <a:latin typeface="Calibri"/>
                <a:ea typeface="Calibri"/>
                <a:cs typeface="Calibri"/>
              </a:rPr>
              <a:t> Mind-mapping apps:</a:t>
            </a:r>
            <a:r>
              <a:rPr lang="en-GB" sz="1700" noProof="0" dirty="0">
                <a:latin typeface="Calibri"/>
                <a:ea typeface="Calibri"/>
                <a:cs typeface="Calibri"/>
              </a:rPr>
              <a:t> Use online tools </a:t>
            </a:r>
            <a:r>
              <a:rPr kumimoji="0" lang="en-GB" sz="1700" i="0" u="none" strike="noStrike" cap="none" normalizeH="0" baseline="0" noProof="0" dirty="0">
                <a:ln>
                  <a:noFill/>
                </a:ln>
                <a:effectLst/>
                <a:latin typeface="Calibri"/>
                <a:ea typeface="Calibri"/>
                <a:cs typeface="Calibri"/>
              </a:rPr>
              <a:t>like </a:t>
            </a:r>
            <a:r>
              <a:rPr kumimoji="0" lang="en-GB" sz="1700" i="0" u="none" strike="noStrike" cap="none" normalizeH="0" baseline="0" noProof="0" dirty="0">
                <a:ln>
                  <a:noFill/>
                </a:ln>
                <a:effectLst/>
                <a:latin typeface="Calibri"/>
                <a:ea typeface="Calibri"/>
                <a:cs typeface="Calibri"/>
                <a:hlinkClick r:id="rId2">
                  <a:extLst>
                    <a:ext uri="{A12FA001-AC4F-418D-AE19-62706E023703}">
                      <ahyp:hlinkClr xmlns:ahyp="http://schemas.microsoft.com/office/drawing/2018/hyperlinkcolor" val="tx"/>
                    </a:ext>
                  </a:extLst>
                </a:hlinkClick>
              </a:rPr>
              <a:t>Miro</a:t>
            </a:r>
            <a:r>
              <a:rPr kumimoji="0" lang="en-GB" sz="1700" i="0" u="none" strike="noStrike" cap="none" normalizeH="0" baseline="0" noProof="0" dirty="0">
                <a:ln>
                  <a:noFill/>
                </a:ln>
                <a:effectLst/>
                <a:latin typeface="Calibri"/>
                <a:ea typeface="Calibri"/>
                <a:cs typeface="Calibri"/>
              </a:rPr>
              <a:t>, </a:t>
            </a:r>
            <a:r>
              <a:rPr kumimoji="0" lang="en-GB" sz="1700" i="0" u="none" strike="noStrike" cap="none" normalizeH="0" baseline="0" noProof="0" dirty="0">
                <a:ln>
                  <a:noFill/>
                </a:ln>
                <a:effectLst/>
                <a:latin typeface="Calibri"/>
                <a:ea typeface="Calibri"/>
                <a:cs typeface="Calibri"/>
                <a:hlinkClick r:id="rId3">
                  <a:extLst>
                    <a:ext uri="{A12FA001-AC4F-418D-AE19-62706E023703}">
                      <ahyp:hlinkClr xmlns:ahyp="http://schemas.microsoft.com/office/drawing/2018/hyperlinkcolor" val="tx"/>
                    </a:ext>
                  </a:extLst>
                </a:hlinkClick>
              </a:rPr>
              <a:t>MindMeister</a:t>
            </a:r>
            <a:r>
              <a:rPr kumimoji="0" lang="en-GB" sz="1700" i="0" u="none" strike="noStrike" cap="none" normalizeH="0" baseline="0" noProof="0" dirty="0">
                <a:ln>
                  <a:noFill/>
                </a:ln>
                <a:effectLst/>
                <a:latin typeface="Calibri"/>
                <a:ea typeface="Calibri"/>
                <a:cs typeface="Calibri"/>
              </a:rPr>
              <a:t>.</a:t>
            </a:r>
            <a:r>
              <a:rPr lang="en-GB" sz="1700" noProof="0" dirty="0">
                <a:latin typeface="Calibri"/>
                <a:ea typeface="Calibri"/>
                <a:cs typeface="Calibri"/>
              </a:rPr>
              <a:t> Draw or create a visual map showing your skills and learning direction.</a:t>
            </a:r>
            <a:endParaRPr lang="en-GB" sz="1700" i="0" u="none" strike="noStrike" cap="none" normalizeH="0" baseline="0" noProof="0" dirty="0">
              <a:ln>
                <a:noFill/>
              </a:ln>
              <a:effectLst/>
              <a:latin typeface="Calibri"/>
              <a:ea typeface="Calibri"/>
              <a:cs typeface="Calibri"/>
            </a:endParaRPr>
          </a:p>
          <a:p>
            <a:pPr marL="285750" marR="0" lvl="0" indent="-285750" defTabSz="914400" rtl="0" eaLnBrk="0" fontAlgn="base" latinLnBrk="0" hangingPunct="0">
              <a:spcBef>
                <a:spcPct val="0"/>
              </a:spcBef>
              <a:spcAft>
                <a:spcPts val="600"/>
              </a:spcAft>
              <a:buClr>
                <a:srgbClr val="E95426"/>
              </a:buClr>
              <a:buSzTx/>
              <a:buFont typeface="Wingdings" panose="05000000000000000000" pitchFamily="2" charset="2"/>
              <a:buChar char="ü"/>
              <a:tabLst/>
            </a:pPr>
            <a:endParaRPr lang="en-GB" sz="1700" i="0" u="none" strike="noStrike" cap="none" normalizeH="0" baseline="0" noProof="0" dirty="0">
              <a:ln>
                <a:noFill/>
              </a:ln>
              <a:effectLst/>
              <a:latin typeface="Calibri"/>
              <a:ea typeface="Calibri"/>
              <a:cs typeface="Calibri"/>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kumimoji="0" lang="en-GB" sz="1700" i="0" u="none" strike="noStrike" cap="none" normalizeH="0" baseline="0" noProof="0" dirty="0">
                <a:ln>
                  <a:noFill/>
                </a:ln>
                <a:effectLst/>
                <a:latin typeface="Calibri"/>
                <a:ea typeface="Calibri"/>
                <a:cs typeface="Calibri"/>
              </a:rPr>
              <a:t>Video tools: </a:t>
            </a:r>
            <a:r>
              <a:rPr lang="en-GB" sz="1700" noProof="0" dirty="0">
                <a:latin typeface="Calibri"/>
                <a:ea typeface="Calibri"/>
                <a:cs typeface="Calibri"/>
              </a:rPr>
              <a:t>Explain your profile by speaking and recording a short message with your phone or computer.</a:t>
            </a:r>
            <a:r>
              <a:rPr lang="en-GB" sz="1700" dirty="0">
                <a:latin typeface="Calibri"/>
                <a:ea typeface="Calibri"/>
                <a:cs typeface="Calibri"/>
              </a:rPr>
              <a:t> </a:t>
            </a:r>
            <a:endParaRPr lang="en-GB" sz="1700" noProof="0" dirty="0">
              <a:latin typeface="Calibri"/>
              <a:ea typeface="Calibri"/>
              <a:cs typeface="Calibri"/>
            </a:endParaRPr>
          </a:p>
          <a:p>
            <a:pPr marL="285750" lvl="0" indent="-285750" eaLnBrk="0" fontAlgn="base" hangingPunct="0">
              <a:spcBef>
                <a:spcPct val="0"/>
              </a:spcBef>
              <a:spcAft>
                <a:spcPts val="600"/>
              </a:spcAft>
              <a:buClr>
                <a:srgbClr val="E95426"/>
              </a:buClr>
              <a:buFont typeface="Wingdings" panose="05000000000000000000" pitchFamily="2" charset="2"/>
              <a:buChar char="ü"/>
            </a:pPr>
            <a:endParaRPr lang="en-GB" sz="1700" i="0" u="none" strike="noStrike" cap="none" normalizeH="0" baseline="0" noProof="0" dirty="0">
              <a:ln>
                <a:noFill/>
              </a:ln>
              <a:effectLst/>
              <a:latin typeface="Calibri"/>
              <a:ea typeface="Calibri"/>
              <a:cs typeface="Calibri"/>
            </a:endParaRPr>
          </a:p>
          <a:p>
            <a:pPr marL="285750" indent="-285750" eaLnBrk="0" fontAlgn="base" hangingPunct="0">
              <a:spcBef>
                <a:spcPct val="0"/>
              </a:spcBef>
              <a:spcAft>
                <a:spcPts val="600"/>
              </a:spcAft>
              <a:buClr>
                <a:srgbClr val="E95426"/>
              </a:buClr>
              <a:buFont typeface="Wingdings" panose="05000000000000000000" pitchFamily="2" charset="2"/>
              <a:buChar char="ü"/>
            </a:pPr>
            <a:r>
              <a:rPr kumimoji="0" lang="en-GB" sz="1700" i="0" u="none" strike="noStrike" cap="none" normalizeH="0" baseline="0" noProof="0" dirty="0">
                <a:ln>
                  <a:noFill/>
                </a:ln>
                <a:effectLst/>
                <a:latin typeface="Calibri"/>
                <a:ea typeface="Calibri"/>
                <a:cs typeface="Calibri"/>
              </a:rPr>
              <a:t>Peer sharing: </a:t>
            </a:r>
            <a:r>
              <a:rPr lang="en-GB" sz="1700" noProof="0" dirty="0">
                <a:latin typeface="Calibri"/>
                <a:ea typeface="Calibri"/>
                <a:cs typeface="Calibri"/>
              </a:rPr>
              <a:t>Exchange and discuss your profile with someone you trust to get feedback and new ideas.</a:t>
            </a:r>
            <a:r>
              <a:rPr lang="en-GB" sz="1700" dirty="0">
                <a:latin typeface="Calibri"/>
                <a:ea typeface="Calibri"/>
                <a:cs typeface="Calibri"/>
              </a:rPr>
              <a:t>  </a:t>
            </a:r>
            <a:endParaRPr lang="en-GB" sz="1700" noProof="0" dirty="0">
              <a:latin typeface="Aptos"/>
              <a:ea typeface="Calibri"/>
              <a:cs typeface="Calibri"/>
            </a:endParaRPr>
          </a:p>
          <a:p>
            <a:pPr marL="285750" lvl="0" indent="-285750" eaLnBrk="0" fontAlgn="base" hangingPunct="0">
              <a:spcBef>
                <a:spcPct val="0"/>
              </a:spcBef>
              <a:spcAft>
                <a:spcPts val="600"/>
              </a:spcAft>
              <a:buClr>
                <a:srgbClr val="E95426"/>
              </a:buClr>
              <a:buFont typeface="Wingdings" panose="05000000000000000000" pitchFamily="2" charset="2"/>
              <a:buChar char="ü"/>
            </a:pPr>
            <a:endParaRPr lang="en-GB" sz="1700" noProof="0" dirty="0">
              <a:latin typeface="Calibri"/>
              <a:ea typeface="Calibri"/>
              <a:cs typeface="Calibri"/>
            </a:endParaRPr>
          </a:p>
          <a:p>
            <a:pPr marL="285750" lvl="0" indent="-285750" eaLnBrk="0" fontAlgn="base" hangingPunct="0">
              <a:spcBef>
                <a:spcPct val="0"/>
              </a:spcBef>
              <a:spcAft>
                <a:spcPts val="600"/>
              </a:spcAft>
              <a:buClr>
                <a:srgbClr val="E95426"/>
              </a:buClr>
              <a:buFont typeface="Wingdings" panose="05000000000000000000" pitchFamily="2" charset="2"/>
              <a:buChar char="ü"/>
            </a:pPr>
            <a:r>
              <a:rPr lang="en-GB" sz="1700" noProof="0" dirty="0">
                <a:latin typeface="Calibri"/>
                <a:ea typeface="Calibri"/>
                <a:cs typeface="Calibri"/>
              </a:rPr>
              <a:t>Your learning profile is a tool you can return to, update, and use as you grow.</a:t>
            </a:r>
          </a:p>
          <a:p>
            <a:pPr lvl="0" eaLnBrk="0" fontAlgn="base" hangingPunct="0">
              <a:spcBef>
                <a:spcPct val="0"/>
              </a:spcBef>
              <a:spcAft>
                <a:spcPts val="600"/>
              </a:spcAft>
              <a:buClr>
                <a:srgbClr val="E95426"/>
              </a:buClr>
            </a:pPr>
            <a:endParaRPr kumimoji="0" lang="en-GB" sz="1700" i="0" u="none" strike="noStrike" cap="none" normalizeH="0" baseline="0" noProof="0" dirty="0">
              <a:ln>
                <a:noFill/>
              </a:ln>
              <a:effectLst/>
            </a:endParaRPr>
          </a:p>
          <a:p>
            <a:pPr marL="285750" marR="0" lvl="0" indent="-285750" defTabSz="914400" rtl="0" eaLnBrk="0" fontAlgn="base" latinLnBrk="0" hangingPunct="0">
              <a:spcBef>
                <a:spcPct val="0"/>
              </a:spcBef>
              <a:spcAft>
                <a:spcPts val="600"/>
              </a:spcAft>
              <a:buClr>
                <a:srgbClr val="E95426"/>
              </a:buClr>
              <a:buSzTx/>
              <a:buFont typeface="Wingdings" panose="05000000000000000000" pitchFamily="2" charset="2"/>
              <a:buChar char="ü"/>
              <a:tabLst/>
            </a:pPr>
            <a:endParaRPr kumimoji="0" lang="en-GB" sz="1700" i="0" u="none" strike="noStrike" cap="none" normalizeH="0" baseline="0" noProof="0" dirty="0">
              <a:ln>
                <a:noFill/>
              </a:ln>
              <a:effectLst/>
            </a:endParaRPr>
          </a:p>
        </p:txBody>
      </p:sp>
      <p:pic>
        <p:nvPicPr>
          <p:cNvPr id="8" name="Picture 7" descr="A person holding a file&#10;&#10;AI-generated content may be incorrect.">
            <a:extLst>
              <a:ext uri="{FF2B5EF4-FFF2-40B4-BE49-F238E27FC236}">
                <a16:creationId xmlns:a16="http://schemas.microsoft.com/office/drawing/2014/main" id="{17F805BB-E938-E505-4AD6-A1F2C690DB07}"/>
              </a:ext>
            </a:extLst>
          </p:cNvPr>
          <p:cNvPicPr>
            <a:picLocks noChangeAspect="1"/>
          </p:cNvPicPr>
          <p:nvPr/>
        </p:nvPicPr>
        <p:blipFill>
          <a:blip r:embed="rId4">
            <a:extLst>
              <a:ext uri="{28A0092B-C50C-407E-A947-70E740481C1C}">
                <a14:useLocalDpi xmlns:a14="http://schemas.microsoft.com/office/drawing/2010/main" val="0"/>
              </a:ext>
            </a:extLst>
          </a:blip>
          <a:srcRect l="43866" r="6866" b="1"/>
          <a:stretch>
            <a:fillRect/>
          </a:stretch>
        </p:blipFill>
        <p:spPr>
          <a:xfrm>
            <a:off x="8334898" y="-15572"/>
            <a:ext cx="3857885" cy="6871945"/>
          </a:xfrm>
          <a:prstGeom prst="rect">
            <a:avLst/>
          </a:prstGeom>
          <a:noFill/>
        </p:spPr>
      </p:pic>
    </p:spTree>
    <p:extLst>
      <p:ext uri="{BB962C8B-B14F-4D97-AF65-F5344CB8AC3E}">
        <p14:creationId xmlns:p14="http://schemas.microsoft.com/office/powerpoint/2010/main" val="2302524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9A1A942-BC30-7B24-9940-BAF30B00E2CC}"/>
              </a:ext>
            </a:extLst>
          </p:cNvPr>
          <p:cNvSpPr>
            <a:spLocks noGrp="1"/>
          </p:cNvSpPr>
          <p:nvPr>
            <p:ph type="body" sz="quarter" idx="11"/>
          </p:nvPr>
        </p:nvSpPr>
        <p:spPr/>
        <p:txBody>
          <a:bodyPr/>
          <a:lstStyle/>
          <a:p>
            <a:r>
              <a:rPr lang="en-GB" sz="1400" noProof="0" dirty="0"/>
              <a:t>[1] N. Anae, "Self-Mapping: The Power of Self-Produced 'Self' Images as a Stimulus to Action and Empowerment," </a:t>
            </a:r>
            <a:r>
              <a:rPr lang="en-GB" sz="1400" i="1" noProof="0" dirty="0"/>
              <a:t>IGI Global</a:t>
            </a:r>
            <a:r>
              <a:rPr lang="en-GB" sz="1400" noProof="0" dirty="0"/>
              <a:t>, Jan. 1, 2018. [Online]. Available: </a:t>
            </a:r>
            <a:r>
              <a:rPr lang="en-GB" sz="1400" noProof="0" dirty="0">
                <a:hlinkClick r:id="rId2"/>
              </a:rPr>
              <a:t>https://doi.org/10.4018/978-1-5225-2808-1.ch005</a:t>
            </a:r>
            <a:endParaRPr lang="en-GB" sz="1400" noProof="0" dirty="0"/>
          </a:p>
          <a:p>
            <a:r>
              <a:rPr lang="en-GB" sz="1400" noProof="0" dirty="0"/>
              <a:t>[2] Asana, "Guide to Process Mapping: Definition, How-to, and Tips," </a:t>
            </a:r>
            <a:r>
              <a:rPr lang="en-GB" sz="1400" i="1" noProof="0" dirty="0"/>
              <a:t>Asana</a:t>
            </a:r>
            <a:r>
              <a:rPr lang="en-GB" sz="1400" noProof="0" dirty="0"/>
              <a:t>, Jan. 8, 2024. [Online]. Available: </a:t>
            </a:r>
            <a:r>
              <a:rPr lang="en-GB" sz="1400" noProof="0" dirty="0">
                <a:hlinkClick r:id="rId3"/>
              </a:rPr>
              <a:t>https://asana.com/resources/process-mapping</a:t>
            </a:r>
            <a:endParaRPr lang="en-GB" sz="1400" noProof="0" dirty="0"/>
          </a:p>
          <a:p>
            <a:r>
              <a:rPr lang="en-GB" sz="1400" noProof="0" dirty="0"/>
              <a:t>[3] OECD, </a:t>
            </a:r>
            <a:r>
              <a:rPr lang="en-GB" sz="1400" i="1" noProof="0" dirty="0"/>
              <a:t>Assessing and Anticipating Skills for the Green Transition</a:t>
            </a:r>
            <a:r>
              <a:rPr lang="en-GB" sz="1400" noProof="0" dirty="0"/>
              <a:t>, 2025. [Online]. Available: </a:t>
            </a:r>
            <a:r>
              <a:rPr lang="en-GB" sz="1400" noProof="0" dirty="0">
                <a:hlinkClick r:id="rId4"/>
              </a:rPr>
              <a:t>https://www.oecd.org/en/publications/assessing-and-anticipating-skills-for-the-green-transition_28fa0bb5-en.html</a:t>
            </a:r>
            <a:endParaRPr lang="en-GB" sz="1400" noProof="0" dirty="0"/>
          </a:p>
          <a:p>
            <a:r>
              <a:rPr lang="en-GB" sz="1400" noProof="0" dirty="0"/>
              <a:t>[4] A. Avallone, "Getting to Know You: Learner Profiles for Personalization," </a:t>
            </a:r>
            <a:r>
              <a:rPr lang="en-GB" sz="1400" i="1" noProof="0" dirty="0"/>
              <a:t>Next Generation Learning Challenges</a:t>
            </a:r>
            <a:r>
              <a:rPr lang="en-GB" sz="1400" noProof="0" dirty="0"/>
              <a:t>, Mar. 22, 2020. [Online]. Available: </a:t>
            </a:r>
            <a:r>
              <a:rPr lang="en-GB" sz="1400" noProof="0" dirty="0">
                <a:hlinkClick r:id="rId5"/>
              </a:rPr>
              <a:t>https://www.nextgenlearning.org/articles/getting-to-know-you-learner-profiles-for-personalization</a:t>
            </a:r>
            <a:endParaRPr lang="en-GB" sz="1400" noProof="0" dirty="0"/>
          </a:p>
          <a:p>
            <a:r>
              <a:rPr lang="en-GB" sz="1400" noProof="0" dirty="0"/>
              <a:t>[5] M. Cavus, "Advancing Power Systems with Renewable Energy and Intelligent Technologies: A Comprehensive Review on Grid Transformation and Integration," </a:t>
            </a:r>
            <a:r>
              <a:rPr lang="en-GB" sz="1400" i="1" noProof="0" dirty="0"/>
              <a:t>Electronics</a:t>
            </a:r>
            <a:r>
              <a:rPr lang="en-GB" sz="1400" noProof="0" dirty="0"/>
              <a:t>, vol. 14, no. 6, p. 1159, 2025. [Online]. Available: </a:t>
            </a:r>
            <a:r>
              <a:rPr lang="en-GB" sz="1400" noProof="0" dirty="0">
                <a:hlinkClick r:id="rId6"/>
              </a:rPr>
              <a:t>https://doi.org/10.3390/electronics14061159</a:t>
            </a:r>
            <a:endParaRPr lang="en-GB" sz="1400" noProof="0" dirty="0"/>
          </a:p>
          <a:p>
            <a:r>
              <a:rPr lang="en-GB" sz="1400" noProof="0" dirty="0"/>
              <a:t>[6] W. </a:t>
            </a:r>
            <a:r>
              <a:rPr lang="en-GB" sz="1400" noProof="0" dirty="0" err="1"/>
              <a:t>Hemetsberger</a:t>
            </a:r>
            <a:r>
              <a:rPr lang="en-GB" sz="1400" noProof="0" dirty="0"/>
              <a:t>, M. </a:t>
            </a:r>
            <a:r>
              <a:rPr lang="en-GB" sz="1400" noProof="0" dirty="0" err="1"/>
              <a:t>Schmela</a:t>
            </a:r>
            <a:r>
              <a:rPr lang="en-GB" sz="1400" noProof="0" dirty="0"/>
              <a:t>, and T. Cruz-Capellan, </a:t>
            </a:r>
            <a:r>
              <a:rPr lang="en-GB" sz="1400" i="1" noProof="0" dirty="0"/>
              <a:t>Global Market Outlook for Solar Power 2023–2027</a:t>
            </a:r>
            <a:r>
              <a:rPr lang="en-GB" sz="1400" noProof="0" dirty="0"/>
              <a:t>, </a:t>
            </a:r>
            <a:r>
              <a:rPr lang="en-GB" sz="1400" noProof="0" dirty="0" err="1"/>
              <a:t>SolarPower</a:t>
            </a:r>
            <a:r>
              <a:rPr lang="en-GB" sz="1400" noProof="0" dirty="0"/>
              <a:t> Europe, Jun. 2023. [Online]. Available: </a:t>
            </a:r>
            <a:r>
              <a:rPr lang="en-GB" sz="1400" noProof="0" dirty="0">
                <a:hlinkClick r:id="rId7"/>
              </a:rPr>
              <a:t>https://www.solarpowereurope.org/insights/outlooks/global-market-outlook-for-solar-power-2023-2027/detail</a:t>
            </a:r>
            <a:endParaRPr lang="en-GB" sz="1400" noProof="0" dirty="0"/>
          </a:p>
          <a:p>
            <a:r>
              <a:rPr lang="en-GB" sz="1400" noProof="0" dirty="0"/>
              <a:t>[7] J. Moffat, "Effective Self Evaluation Techniques: The Comprehensive Guide," </a:t>
            </a:r>
            <a:r>
              <a:rPr lang="en-GB" sz="1400" i="1" noProof="0" dirty="0"/>
              <a:t>Bubbles</a:t>
            </a:r>
            <a:r>
              <a:rPr lang="en-GB" sz="1400" noProof="0" dirty="0"/>
              <a:t>, 2024. [Online]. Available: </a:t>
            </a:r>
            <a:r>
              <a:rPr lang="en-GB" sz="1400" noProof="0" dirty="0">
                <a:hlinkClick r:id="rId8"/>
              </a:rPr>
              <a:t>https://www.usebubbles.com/blog/effective-self-evaluation-techniques-guide</a:t>
            </a:r>
            <a:endParaRPr lang="en-GB" sz="1400" noProof="0" dirty="0"/>
          </a:p>
          <a:p>
            <a:r>
              <a:rPr lang="en-GB" sz="1400" noProof="0" dirty="0"/>
              <a:t>[8] B. Ryan, "How to Identify Skills Gaps [2025 Guide]," </a:t>
            </a:r>
            <a:r>
              <a:rPr lang="en-GB" sz="1400" i="1" noProof="0" dirty="0"/>
              <a:t>Thirst.io</a:t>
            </a:r>
            <a:r>
              <a:rPr lang="en-GB" sz="1400" noProof="0" dirty="0"/>
              <a:t>, Jan. 29, 2024. [Online]. Available: </a:t>
            </a:r>
            <a:r>
              <a:rPr lang="en-GB" sz="1400" noProof="0" dirty="0">
                <a:hlinkClick r:id="rId9"/>
              </a:rPr>
              <a:t>https://thirst.io/blog/how-to-identify-skills-gaps-2025-guide/</a:t>
            </a:r>
            <a:endParaRPr lang="en-GB" sz="1400" noProof="0" dirty="0"/>
          </a:p>
          <a:p>
            <a:endParaRPr lang="en-GB" noProof="0" dirty="0"/>
          </a:p>
        </p:txBody>
      </p:sp>
      <p:sp>
        <p:nvSpPr>
          <p:cNvPr id="4" name="Google Shape;247;p11">
            <a:extLst>
              <a:ext uri="{FF2B5EF4-FFF2-40B4-BE49-F238E27FC236}">
                <a16:creationId xmlns:a16="http://schemas.microsoft.com/office/drawing/2014/main" id="{8CA284A3-B8B3-254A-74CE-D3AAA6B809CE}"/>
              </a:ext>
            </a:extLst>
          </p:cNvPr>
          <p:cNvSpPr txBox="1">
            <a:spLocks/>
          </p:cNvSpPr>
          <p:nvPr/>
        </p:nvSpPr>
        <p:spPr>
          <a:xfrm>
            <a:off x="362081" y="361856"/>
            <a:ext cx="9829323" cy="4839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kern="0">
                <a:latin typeface="Calibri" panose="020F0502020204030204" pitchFamily="34" charset="0"/>
                <a:cs typeface="Calibri" panose="020F0502020204030204" pitchFamily="34" charset="0"/>
              </a:rPr>
              <a:t>References</a:t>
            </a:r>
            <a:endParaRPr lang="en-US" kern="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051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8D7DF9D7-C86E-4159-87CD-2780DCACB403}"/>
</file>

<file path=customXml/itemProps2.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3.xml><?xml version="1.0" encoding="utf-8"?>
<ds:datastoreItem xmlns:ds="http://schemas.openxmlformats.org/officeDocument/2006/customXml" ds:itemID="{5C6FE2DB-D92D-4F57-AD9A-35E307B291EE}">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286</TotalTime>
  <Words>2456</Words>
  <Application>Microsoft Office PowerPoint</Application>
  <PresentationFormat>Panorámica</PresentationFormat>
  <Paragraphs>207</Paragraphs>
  <Slides>26</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26</vt:i4>
      </vt:variant>
    </vt:vector>
  </HeadingPairs>
  <TitlesOfParts>
    <vt:vector size="35" baseType="lpstr">
      <vt:lpstr>Aptos</vt:lpstr>
      <vt:lpstr>Aptos ExtraBold</vt:lpstr>
      <vt:lpstr>Arial</vt:lpstr>
      <vt:lpstr>Calibri</vt:lpstr>
      <vt:lpstr>Noto Sans Symbols</vt:lpstr>
      <vt:lpstr>Wingdings</vt:lpstr>
      <vt:lpstr>Full Color Version</vt:lpstr>
      <vt:lpstr>1_Full Color Version</vt:lpstr>
      <vt:lpstr>2_Full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Tomás Puebla</cp:lastModifiedBy>
  <cp:revision>639</cp:revision>
  <dcterms:created xsi:type="dcterms:W3CDTF">2021-11-15T23:44:31Z</dcterms:created>
  <dcterms:modified xsi:type="dcterms:W3CDTF">2025-09-21T12:40:59Z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