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747" r:id="rId5"/>
    <p:sldMasterId id="2147483775" r:id="rId6"/>
  </p:sldMasterIdLst>
  <p:notesMasterIdLst>
    <p:notesMasterId r:id="rId33"/>
  </p:notesMasterIdLst>
  <p:handoutMasterIdLst>
    <p:handoutMasterId r:id="rId34"/>
  </p:handoutMasterIdLst>
  <p:sldIdLst>
    <p:sldId id="256" r:id="rId7"/>
    <p:sldId id="324" r:id="rId8"/>
    <p:sldId id="329" r:id="rId9"/>
    <p:sldId id="334" r:id="rId10"/>
    <p:sldId id="302" r:id="rId11"/>
    <p:sldId id="326" r:id="rId12"/>
    <p:sldId id="257" r:id="rId13"/>
    <p:sldId id="327" r:id="rId14"/>
    <p:sldId id="294" r:id="rId15"/>
    <p:sldId id="320" r:id="rId16"/>
    <p:sldId id="262" r:id="rId17"/>
    <p:sldId id="308" r:id="rId18"/>
    <p:sldId id="309" r:id="rId19"/>
    <p:sldId id="321" r:id="rId20"/>
    <p:sldId id="310" r:id="rId21"/>
    <p:sldId id="275" r:id="rId22"/>
    <p:sldId id="328" r:id="rId23"/>
    <p:sldId id="277" r:id="rId24"/>
    <p:sldId id="314" r:id="rId25"/>
    <p:sldId id="313" r:id="rId26"/>
    <p:sldId id="322" r:id="rId27"/>
    <p:sldId id="316" r:id="rId28"/>
    <p:sldId id="317" r:id="rId29"/>
    <p:sldId id="318" r:id="rId30"/>
    <p:sldId id="323" r:id="rId31"/>
    <p:sldId id="349" r:id="rId3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B7B64D-602A-CE49-BD6E-2060D401EE2E}">
          <p14:sldIdLst>
            <p14:sldId id="256"/>
            <p14:sldId id="324"/>
            <p14:sldId id="329"/>
          </p14:sldIdLst>
        </p14:section>
        <p14:section name="Υπο-ενότητα 2.1: δεξιότητες που χρειάζονται στον κόσμο γύρω μας." id="{35A5056E-1D98-A043-B802-1066A81C7099}">
          <p14:sldIdLst>
            <p14:sldId id="334"/>
            <p14:sldId id="302"/>
            <p14:sldId id="326"/>
            <p14:sldId id="257"/>
            <p14:sldId id="327"/>
            <p14:sldId id="294"/>
          </p14:sldIdLst>
        </p14:section>
        <p14:section name="Υπο-ενότητα 2.2: αυτό-χαρτογράφηση" id="{449DD82B-5614-B74F-8C5E-376E227A9DB1}">
          <p14:sldIdLst>
            <p14:sldId id="320"/>
            <p14:sldId id="262"/>
            <p14:sldId id="308"/>
            <p14:sldId id="309"/>
          </p14:sldIdLst>
        </p14:section>
        <p14:section name="Υπο-ενότητα 2.3: Γεφύρωση του χάσματος" id="{5733057C-C2F5-3347-A24C-3677AB54F6A5}">
          <p14:sldIdLst>
            <p14:sldId id="321"/>
            <p14:sldId id="310"/>
            <p14:sldId id="275"/>
            <p14:sldId id="328"/>
            <p14:sldId id="277"/>
            <p14:sldId id="314"/>
            <p14:sldId id="313"/>
          </p14:sldIdLst>
        </p14:section>
        <p14:section name="Υπο-ενότητα 2.4: δημιουργία του προσωπικού σας μαθησιακού προφίλ" id="{79C01557-F8FE-FC43-A8B0-CE00C9391CCB}">
          <p14:sldIdLst>
            <p14:sldId id="322"/>
            <p14:sldId id="316"/>
            <p14:sldId id="317"/>
            <p14:sldId id="318"/>
            <p14:sldId id="323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25942C-BBA7-1F86-52A7-7738FB902424}" name="Nikolina Zervou" initials="NZ" userId="S::nzervou_ied.eu#ext#@enspunlpt.onmicrosoft.com::c6c1b477-1007-47f9-86e6-5960f676d31b" providerId="AD"/>
  <p188:author id="{778C1F41-CA90-F1D1-0B07-3081364B7969}" name="jelena@reshapingwork.net" initials="je" userId="S::jelena_reshapingwork.net#ext#@enspunlpt.onmicrosoft.com::e99bb400-16aa-4e84-bb03-8031f5475661" providerId="AD"/>
  <p188:author id="{1CBF8D7E-4D79-E206-25F1-D83877CAD147}" name="Tomás Puebla" initials="TP" userId="S::otri_cetem.es#ext#@enspunlpt.onmicrosoft.com::425d544d-19d1-4e1e-b573-c00234ca0ee0" providerId="AD"/>
  <p188:author id="{BC089395-CBB4-FAB9-479C-8F54A543A85A}" name="Ursula Choroba" initials="UC" userId="S::uschi_womenintechalliance.com#ext#@enspunlpt.onmicrosoft.com::f692cf1a-c5da-41dd-8630-3abab9d1d45a" providerId="AD"/>
  <p188:author id="{6D231FCF-9101-7743-EAE2-8B169A375DBD}" name="Jesus David Cortês Gil" initials="JG" userId="S::jesus.gil@ensp.unl.pt::cca21596-008c-44a8-9e08-e13131bfd1c9" providerId="AD"/>
  <p188:author id="{EF719BF7-C0E5-53B4-D7A6-7C5EE7F1A9B5}" name="Juliana Louceiro" initials="JL" userId="S::julianalouceiro@shine2.eu::9a66b88d-793f-4467-a734-447c2619d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0AC"/>
    <a:srgbClr val="E64424"/>
    <a:srgbClr val="E95426"/>
    <a:srgbClr val="5B6F97"/>
    <a:srgbClr val="283143"/>
    <a:srgbClr val="3A6FA6"/>
    <a:srgbClr val="562278"/>
    <a:srgbClr val="722B86"/>
    <a:srgbClr val="A47BB7"/>
    <a:srgbClr val="289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A24591-1D34-176D-A86F-5A4DDB7ED62F}" v="2" dt="2025-09-17T09:20:36.687"/>
  </p1510:revLst>
</p1510:revInfo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483"/>
    <p:restoredTop sz="94704"/>
  </p:normalViewPr>
  <p:slideViewPr>
    <p:cSldViewPr snapToGrid="0">
      <p:cViewPr>
        <p:scale>
          <a:sx n="107" d="100"/>
          <a:sy n="107" d="100"/>
        </p:scale>
        <p:origin x="36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6A42913-CE3F-401E-92E8-8C7F43FDF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50A29E2-AF6F-4BFD-B720-CB083FD66C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2E094-694D-4F08-B3A5-F4C16E30709C}" type="datetimeFigureOut">
              <a:rPr lang="pt-PT" smtClean="0"/>
              <a:t>19/09/25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93A5D6A-9C7A-470A-995F-F9AE5E776D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12657C4-DBEA-4FED-8970-09376406D1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116AC-9CDA-4AE9-8AFA-66C620143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458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70B4D-4042-4C94-A639-C9937DF925B5}" type="datetimeFigureOut">
              <a:rPr lang="pt-PT" smtClean="0"/>
              <a:t>19/09/25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2BB1-54ED-45A2-83D4-A74CEE89F29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81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0940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7530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0415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6866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3166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9463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5996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85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6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3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46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81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716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417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3517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563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73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66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1172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6350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285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1938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058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31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146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344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>
                <a:solidFill>
                  <a:srgbClr val="28314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469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5512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017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119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">
  <p:cSld name="2_Cov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 descr="Uma imagem com texto, Cara humana, vestuário, mulher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2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0718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40029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90394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7440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4357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909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801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443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52065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531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61345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299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0697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2">
  <p:cSld name="Text Slide 0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5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5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890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3553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09553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29777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042517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topics Image Slide 01">
  <p:cSld name="3 topics Image Slide 0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body" idx="2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0"/>
          <p:cNvSpPr/>
          <p:nvPr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0"/>
          <p:cNvSpPr/>
          <p:nvPr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0"/>
          <p:cNvSpPr/>
          <p:nvPr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0"/>
          <p:cNvSpPr>
            <a:spLocks noGrp="1"/>
          </p:cNvSpPr>
          <p:nvPr>
            <p:ph type="pic" idx="3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  <p:sp>
        <p:nvSpPr>
          <p:cNvPr id="113" name="Google Shape;113;p50"/>
          <p:cNvSpPr txBox="1">
            <a:spLocks noGrp="1"/>
          </p:cNvSpPr>
          <p:nvPr>
            <p:ph type="body" idx="4"/>
          </p:nvPr>
        </p:nvSpPr>
        <p:spPr>
          <a:xfrm>
            <a:off x="362082" y="253012"/>
            <a:ext cx="9059010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body" idx="5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50"/>
          <p:cNvSpPr txBox="1">
            <a:spLocks noGrp="1"/>
          </p:cNvSpPr>
          <p:nvPr>
            <p:ph type="body" idx="6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50"/>
          <p:cNvSpPr txBox="1">
            <a:spLocks noGrp="1"/>
          </p:cNvSpPr>
          <p:nvPr>
            <p:ph type="body" idx="7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50"/>
          <p:cNvSpPr txBox="1">
            <a:spLocks noGrp="1"/>
          </p:cNvSpPr>
          <p:nvPr>
            <p:ph type="body" idx="8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3941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314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 Slide">
  <p:cSld name="1_End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2"/>
          <p:cNvSpPr txBox="1">
            <a:spLocks noGrp="1"/>
          </p:cNvSpPr>
          <p:nvPr>
            <p:ph type="body" idx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52"/>
          <p:cNvSpPr txBox="1">
            <a:spLocks noGrp="1"/>
          </p:cNvSpPr>
          <p:nvPr>
            <p:ph type="body" idx="2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205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414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6595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7572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615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3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61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9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68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253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24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841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40961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741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744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6240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39722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847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764737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494666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28224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09608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534733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94183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072670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33169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1986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660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157034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13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34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0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6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45" r:id="rId2"/>
    <p:sldLayoutId id="2147483739" r:id="rId3"/>
    <p:sldLayoutId id="2147483746" r:id="rId4"/>
    <p:sldLayoutId id="2147483738" r:id="rId5"/>
    <p:sldLayoutId id="2147483740" r:id="rId6"/>
    <p:sldLayoutId id="2147483741" r:id="rId7"/>
    <p:sldLayoutId id="2147483692" r:id="rId8"/>
    <p:sldLayoutId id="2147483710" r:id="rId9"/>
    <p:sldLayoutId id="2147483715" r:id="rId10"/>
    <p:sldLayoutId id="2147483742" r:id="rId11"/>
    <p:sldLayoutId id="2147483743" r:id="rId12"/>
    <p:sldLayoutId id="2147483718" r:id="rId13"/>
    <p:sldLayoutId id="2147483719" r:id="rId14"/>
    <p:sldLayoutId id="2147483720" r:id="rId15"/>
    <p:sldLayoutId id="2147483721" r:id="rId16"/>
    <p:sldLayoutId id="2147483701" r:id="rId17"/>
    <p:sldLayoutId id="2147483727" r:id="rId18"/>
    <p:sldLayoutId id="2147483728" r:id="rId19"/>
    <p:sldLayoutId id="2147483711" r:id="rId20"/>
    <p:sldLayoutId id="2147483730" r:id="rId21"/>
    <p:sldLayoutId id="2147483731" r:id="rId22"/>
    <p:sldLayoutId id="2147483699" r:id="rId23"/>
    <p:sldLayoutId id="2147483712" r:id="rId24"/>
    <p:sldLayoutId id="2147483744" r:id="rId25"/>
    <p:sldLayoutId id="2147483737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9218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5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co-laborate/7269014958/in/set-72157629894069392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meister.com/" TargetMode="External"/><Relationship Id="rId2" Type="http://schemas.openxmlformats.org/officeDocument/2006/relationships/hyperlink" Target="https://miro.com/login/" TargetMode="Externa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bubbles.com/blog/effective-self-evaluation-techniques-guide" TargetMode="External"/><Relationship Id="rId3" Type="http://schemas.openxmlformats.org/officeDocument/2006/relationships/hyperlink" Target="https://asana.com/resources/process-mapping" TargetMode="External"/><Relationship Id="rId7" Type="http://schemas.openxmlformats.org/officeDocument/2006/relationships/hyperlink" Target="https://www.solarpowereurope.org/insights/outlooks/global-market-outlook-for-solar-power-2023-2027/detail" TargetMode="External"/><Relationship Id="rId2" Type="http://schemas.openxmlformats.org/officeDocument/2006/relationships/hyperlink" Target="https://doi.org/10.4018/978-1-5225-2808-1.ch005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i.org/10.3390/electronics14061159" TargetMode="External"/><Relationship Id="rId5" Type="http://schemas.openxmlformats.org/officeDocument/2006/relationships/hyperlink" Target="https://www.nextgenlearning.org/articles/getting-to-know-you-learner-profiles-for-personalization" TargetMode="External"/><Relationship Id="rId4" Type="http://schemas.openxmlformats.org/officeDocument/2006/relationships/hyperlink" Target="https://www.oecd.org/en/publications/assessing-and-anticipating-skills-for-the-green-transition_28fa0bb5-en.html" TargetMode="External"/><Relationship Id="rId9" Type="http://schemas.openxmlformats.org/officeDocument/2006/relationships/hyperlink" Target="https://thirst.io/blog/how-to-identify-skills-gaps-2025-guid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00D05F31-03FA-C3E5-899D-B5939BD85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14" y="3333777"/>
            <a:ext cx="4838550" cy="1762299"/>
          </a:xfrm>
        </p:spPr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Ενότητα</a:t>
            </a:r>
            <a:r>
              <a:rPr lang="en-GB" noProof="0" dirty="0">
                <a:latin typeface="Calibri"/>
                <a:ea typeface="Calibri"/>
                <a:cs typeface="Calibri"/>
              </a:rPr>
              <a:t> 2: </a:t>
            </a: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Οι δικές σας δεξιότητες και ανάγκες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776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468B2-C479-72C7-C37A-45F50DD3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D05072-D765-FA28-DAE3-A55F17E4E71F}"/>
              </a:ext>
            </a:extLst>
          </p:cNvPr>
          <p:cNvSpPr txBox="1"/>
          <p:nvPr/>
        </p:nvSpPr>
        <p:spPr>
          <a:xfrm>
            <a:off x="184187" y="2143903"/>
            <a:ext cx="601890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n-US" dirty="0"/>
              <a:t>Έ</a:t>
            </a:r>
            <a:r>
              <a:rPr lang="el-GR" dirty="0"/>
              <a:t>ρευνα σε έναν ή περισσότερους συναφείς τομείς του συμμετέχοντα.</a:t>
            </a:r>
          </a:p>
          <a:p>
            <a:pPr marL="969010" indent="-283210">
              <a:buFont typeface="Wingdings"/>
              <a:buChar char="ü"/>
            </a:pPr>
            <a:r>
              <a:rPr lang="el-GR" dirty="0"/>
              <a:t>Διερεύνηση των τρεχουσών και μελλοντικών απαιτήσεων σε δεξιότητες.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l-GR" dirty="0"/>
              <a:t>Εξερεύνηση τομέων στους οποίους παρατηρείται έλλειψη δεξιοτήτων.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l-GR" dirty="0"/>
              <a:t>Ανάγκες στον ψηφιακό και πράσινο τομέα.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DEEF9D-055A-E0B7-793D-613565BC8E80}"/>
              </a:ext>
            </a:extLst>
          </p:cNvPr>
          <p:cNvSpPr txBox="1"/>
          <p:nvPr/>
        </p:nvSpPr>
        <p:spPr>
          <a:xfrm>
            <a:off x="184187" y="5336691"/>
            <a:ext cx="496699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l-GR" dirty="0"/>
              <a:t>Τύποι δεξιοτήτων.</a:t>
            </a:r>
            <a:endParaRPr lang="en-US" dirty="0"/>
          </a:p>
          <a:p>
            <a:pPr marL="969010" indent="-283210">
              <a:buFont typeface="Wingdings"/>
              <a:buChar char="ü"/>
            </a:pPr>
            <a:r>
              <a:rPr lang="el-GR" dirty="0"/>
              <a:t>Πηγές δεξιοτήτων.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el-GR" dirty="0">
                <a:ea typeface="Calibri" panose="020F0502020204030204"/>
                <a:cs typeface="Calibri" panose="020F0502020204030204"/>
              </a:rPr>
              <a:t>Από την εμπειρία στις δεξιότητες.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4DBC9-7380-6FB4-2E52-3C97B10799C9}"/>
              </a:ext>
            </a:extLst>
          </p:cNvPr>
          <p:cNvSpPr txBox="1"/>
          <p:nvPr/>
        </p:nvSpPr>
        <p:spPr>
          <a:xfrm>
            <a:off x="6403910" y="2236236"/>
            <a:ext cx="515360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l-GR" dirty="0"/>
              <a:t>Σύγκριση των προσωπικών σας δεξιοτήτων με τις ανάγκες του τομέα.</a:t>
            </a:r>
            <a:endParaRPr lang="en-US" dirty="0"/>
          </a:p>
          <a:p>
            <a:pPr marL="969010" indent="-283210">
              <a:buFont typeface="Wingdings"/>
              <a:buChar char="ü"/>
            </a:pPr>
            <a:r>
              <a:rPr lang="el-GR" dirty="0"/>
              <a:t>Προσδιορισμός τομέων προς ανάπτυξη.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D97C20-5DEF-7EA9-77BE-FCB604A26147}"/>
              </a:ext>
            </a:extLst>
          </p:cNvPr>
          <p:cNvSpPr txBox="1"/>
          <p:nvPr/>
        </p:nvSpPr>
        <p:spPr>
          <a:xfrm>
            <a:off x="6365032" y="5152025"/>
            <a:ext cx="53479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el-GR" dirty="0"/>
              <a:t>Σχεδιασμός του προσωπικού σας προφίλ.</a:t>
            </a:r>
            <a:endParaRPr lang="en-US" dirty="0"/>
          </a:p>
        </p:txBody>
      </p:sp>
      <p:sp>
        <p:nvSpPr>
          <p:cNvPr id="5" name="Marcador de Posição do Texto 1">
            <a:extLst>
              <a:ext uri="{FF2B5EF4-FFF2-40B4-BE49-F238E27FC236}">
                <a16:creationId xmlns:a16="http://schemas.microsoft.com/office/drawing/2014/main" id="{DE847411-856E-77DC-1170-FD8F886DE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636" y="141435"/>
            <a:ext cx="10007904" cy="483986"/>
          </a:xfrm>
        </p:spPr>
        <p:txBody>
          <a:bodyPr/>
          <a:lstStyle/>
          <a:p>
            <a:pPr lvl="0"/>
            <a:r>
              <a:rPr lang="el-GR" dirty="0">
                <a:latin typeface="+mn-lt"/>
              </a:rPr>
              <a:t>Ενότητα 2: Οι δικές σας δεξιότητες και ανάγκες- Υποενότητα</a:t>
            </a:r>
            <a:r>
              <a:rPr lang="en-US" dirty="0">
                <a:latin typeface="+mn-lt"/>
              </a:rPr>
              <a:t> (1h 15 min)</a:t>
            </a:r>
            <a:endParaRPr lang="en-GB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42C95F-7B85-9E62-43E7-1F9D0D205E20}"/>
              </a:ext>
            </a:extLst>
          </p:cNvPr>
          <p:cNvSpPr/>
          <p:nvPr/>
        </p:nvSpPr>
        <p:spPr>
          <a:xfrm>
            <a:off x="326571" y="1315616"/>
            <a:ext cx="1502229" cy="828287"/>
          </a:xfrm>
          <a:prstGeom prst="rect">
            <a:avLst/>
          </a:prstGeom>
          <a:solidFill>
            <a:srgbClr val="E6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l-GR" sz="2000" b="1" dirty="0">
                <a:solidFill>
                  <a:srgbClr val="FFFFFF"/>
                </a:solidFill>
              </a:rPr>
              <a:t>Υποενότητα</a:t>
            </a:r>
            <a:endParaRPr sz="2000" b="1" dirty="0">
              <a:solidFill>
                <a:srgbClr val="FFFFFF"/>
              </a:solidFill>
            </a:endParaRPr>
          </a:p>
          <a:p>
            <a:r>
              <a:rPr sz="2000" b="1" dirty="0">
                <a:solidFill>
                  <a:srgbClr val="FFFFFF"/>
                </a:solidFill>
              </a:rPr>
              <a:t>2.1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9FB644-49E0-F293-63D6-94821D461E38}"/>
              </a:ext>
            </a:extLst>
          </p:cNvPr>
          <p:cNvSpPr/>
          <p:nvPr/>
        </p:nvSpPr>
        <p:spPr>
          <a:xfrm>
            <a:off x="1698171" y="1315616"/>
            <a:ext cx="3297402" cy="828287"/>
          </a:xfrm>
          <a:prstGeom prst="rect">
            <a:avLst/>
          </a:prstGeom>
          <a:solidFill>
            <a:srgbClr val="FFFFFF"/>
          </a:solidFill>
          <a:ln w="25400">
            <a:solidFill>
              <a:srgbClr val="E6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500" dirty="0">
                <a:solidFill>
                  <a:srgbClr val="000000"/>
                </a:solidFill>
              </a:rPr>
              <a:t>Δεξιότητες που χρειάζονται στον κόσμο γύρω μας.</a:t>
            </a:r>
            <a:endParaRPr sz="1500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705B74-76CA-2686-E135-51F3BD3371F0}"/>
              </a:ext>
            </a:extLst>
          </p:cNvPr>
          <p:cNvSpPr/>
          <p:nvPr/>
        </p:nvSpPr>
        <p:spPr>
          <a:xfrm>
            <a:off x="326571" y="4237625"/>
            <a:ext cx="1470454" cy="914400"/>
          </a:xfrm>
          <a:prstGeom prst="rect">
            <a:avLst/>
          </a:prstGeom>
          <a:solidFill>
            <a:srgbClr val="E6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l-GR" sz="2000" b="1" dirty="0">
                <a:solidFill>
                  <a:srgbClr val="FFFFFF"/>
                </a:solidFill>
              </a:rPr>
              <a:t>Υποενότητα</a:t>
            </a:r>
            <a:endParaRPr sz="2000" b="1" dirty="0">
              <a:solidFill>
                <a:srgbClr val="FFFFFF"/>
              </a:solidFill>
            </a:endParaRPr>
          </a:p>
          <a:p>
            <a:r>
              <a:rPr sz="2000" b="1" dirty="0">
                <a:solidFill>
                  <a:srgbClr val="FFFFFF"/>
                </a:solidFill>
              </a:rPr>
              <a:t>2.</a:t>
            </a:r>
            <a:r>
              <a:rPr lang="el-GR" sz="2000" b="1" dirty="0">
                <a:solidFill>
                  <a:srgbClr val="FFFFFF"/>
                </a:solidFill>
              </a:rPr>
              <a:t>2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97DCCD-A865-16A5-D8BF-F308FB59F5E2}"/>
              </a:ext>
            </a:extLst>
          </p:cNvPr>
          <p:cNvSpPr/>
          <p:nvPr/>
        </p:nvSpPr>
        <p:spPr>
          <a:xfrm>
            <a:off x="1812912" y="4217318"/>
            <a:ext cx="2945081" cy="914400"/>
          </a:xfrm>
          <a:prstGeom prst="rect">
            <a:avLst/>
          </a:prstGeom>
          <a:solidFill>
            <a:srgbClr val="FFFFFF"/>
          </a:solidFill>
          <a:ln w="25400">
            <a:solidFill>
              <a:srgbClr val="E6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500" dirty="0">
                <a:solidFill>
                  <a:srgbClr val="000000"/>
                </a:solidFill>
              </a:rPr>
              <a:t>Αυτοχαρτογράφηση</a:t>
            </a:r>
            <a:endParaRPr sz="1500" dirty="0">
              <a:solidFill>
                <a:srgbClr val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62039-A123-254D-5D6D-45524A9F3775}"/>
              </a:ext>
            </a:extLst>
          </p:cNvPr>
          <p:cNvSpPr/>
          <p:nvPr/>
        </p:nvSpPr>
        <p:spPr>
          <a:xfrm>
            <a:off x="6096000" y="1201080"/>
            <a:ext cx="1470454" cy="914400"/>
          </a:xfrm>
          <a:prstGeom prst="rect">
            <a:avLst/>
          </a:prstGeom>
          <a:solidFill>
            <a:srgbClr val="E6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l-GR" sz="2000" b="1" dirty="0">
                <a:solidFill>
                  <a:srgbClr val="FFFFFF"/>
                </a:solidFill>
              </a:rPr>
              <a:t>Υποενότητα</a:t>
            </a:r>
            <a:endParaRPr sz="2000" b="1" dirty="0">
              <a:solidFill>
                <a:srgbClr val="FFFFFF"/>
              </a:solidFill>
            </a:endParaRPr>
          </a:p>
          <a:p>
            <a:r>
              <a:rPr sz="2000" b="1" dirty="0">
                <a:solidFill>
                  <a:srgbClr val="FFFFFF"/>
                </a:solidFill>
              </a:rPr>
              <a:t>2.</a:t>
            </a:r>
            <a:r>
              <a:rPr lang="el-GR" sz="2000" b="1" dirty="0">
                <a:solidFill>
                  <a:srgbClr val="FFFFFF"/>
                </a:solidFill>
              </a:rPr>
              <a:t>3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F47EB3-F887-CEF5-CDBC-9A980053D975}"/>
              </a:ext>
            </a:extLst>
          </p:cNvPr>
          <p:cNvSpPr/>
          <p:nvPr/>
        </p:nvSpPr>
        <p:spPr>
          <a:xfrm>
            <a:off x="7530747" y="1189714"/>
            <a:ext cx="3464051" cy="914400"/>
          </a:xfrm>
          <a:prstGeom prst="rect">
            <a:avLst/>
          </a:prstGeom>
          <a:solidFill>
            <a:srgbClr val="FFFFFF"/>
          </a:solidFill>
          <a:ln w="25400">
            <a:solidFill>
              <a:srgbClr val="E6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500" dirty="0">
                <a:solidFill>
                  <a:srgbClr val="000000"/>
                </a:solidFill>
              </a:rPr>
              <a:t>Γεφυρώνοντας το χάσμα.</a:t>
            </a:r>
            <a:endParaRPr sz="1500" dirty="0">
              <a:solidFill>
                <a:srgbClr val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41181E-6EBA-CEFF-7904-D9381E6ADB4A}"/>
              </a:ext>
            </a:extLst>
          </p:cNvPr>
          <p:cNvSpPr/>
          <p:nvPr/>
        </p:nvSpPr>
        <p:spPr>
          <a:xfrm>
            <a:off x="5888288" y="4158466"/>
            <a:ext cx="1470454" cy="914400"/>
          </a:xfrm>
          <a:prstGeom prst="rect">
            <a:avLst/>
          </a:prstGeom>
          <a:solidFill>
            <a:srgbClr val="E65A2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l-GR" sz="2000" b="1" dirty="0">
                <a:solidFill>
                  <a:srgbClr val="FFFFFF"/>
                </a:solidFill>
              </a:rPr>
              <a:t>Υποενότητα</a:t>
            </a:r>
            <a:endParaRPr sz="2000" b="1" dirty="0">
              <a:solidFill>
                <a:srgbClr val="FFFFFF"/>
              </a:solidFill>
            </a:endParaRPr>
          </a:p>
          <a:p>
            <a:r>
              <a:rPr sz="2000" b="1" dirty="0">
                <a:solidFill>
                  <a:srgbClr val="FFFFFF"/>
                </a:solidFill>
              </a:rPr>
              <a:t>2.</a:t>
            </a:r>
            <a:r>
              <a:rPr lang="el-GR" sz="2000" b="1" dirty="0">
                <a:solidFill>
                  <a:srgbClr val="FFFFFF"/>
                </a:solidFill>
              </a:rPr>
              <a:t>4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022003-67B9-A238-5E20-00913939D284}"/>
              </a:ext>
            </a:extLst>
          </p:cNvPr>
          <p:cNvSpPr/>
          <p:nvPr/>
        </p:nvSpPr>
        <p:spPr>
          <a:xfrm>
            <a:off x="7348865" y="4149925"/>
            <a:ext cx="3827813" cy="914400"/>
          </a:xfrm>
          <a:prstGeom prst="rect">
            <a:avLst/>
          </a:prstGeom>
          <a:solidFill>
            <a:srgbClr val="FFFFFF"/>
          </a:solidFill>
          <a:ln w="25400">
            <a:solidFill>
              <a:srgbClr val="E65A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500" dirty="0">
                <a:solidFill>
                  <a:srgbClr val="000000"/>
                </a:solidFill>
              </a:rPr>
              <a:t>Δημιουργία του προσωπικού σας μαθησιακού προφίλ.</a:t>
            </a:r>
            <a:endParaRPr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5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0B69C-D41F-7035-5A73-AEFE3886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677" y="397396"/>
            <a:ext cx="9829323" cy="483986"/>
          </a:xfrm>
        </p:spPr>
        <p:txBody>
          <a:bodyPr/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Τι θα αποκτήσετε από αυτή την ενότητα</a:t>
            </a:r>
            <a:r>
              <a:rPr lang="en-GR" dirty="0"/>
              <a:t>;</a:t>
            </a:r>
            <a:endParaRPr lang="en-GR" b="0" dirty="0"/>
          </a:p>
          <a:p>
            <a:br>
              <a:rPr lang="en-GR" dirty="0"/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1928" y="1433011"/>
            <a:ext cx="11450304" cy="5835933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Γνώσεις- γεγονότα, έννοιες και πληροφορίε</a:t>
            </a:r>
            <a:r>
              <a:rPr lang="el-GR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ς που αποκτώνται μέσω μάθησης και μελέτης.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l-GR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Παρ</a:t>
            </a:r>
            <a:r>
              <a:rPr lang="en-GB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ά</a:t>
            </a:r>
            <a:r>
              <a:rPr lang="el-GR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δειγμα</a:t>
            </a:r>
            <a:r>
              <a:rPr lang="en-US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l-GR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η κατανόηση πολιτικών για τις Ανανεώσιμες Πηγές Ενέργειας (ΑΠΕ) ή η γνώση των τύπων στο </a:t>
            </a:r>
            <a:r>
              <a:rPr lang="en-US" kern="1200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excel.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Δεξιότητες-η ικανότητα να εφαρμόζετε τη γνώση στην πράξη, κάτι που συχνά αποδεικνύεται μέσω της απόδοσης.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Παράδειγμα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η δημιουργία ενός φύλλου εργασίας στο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excel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με τύπους για την ανάλυση κόστους.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Calibri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Ικανότητες- η ευρύτερη ενσωμάτωση γνώσεων, δεξιοτήτων και συμπεριφορών για αποτελεσματική απόδοση σε πραγματικές συνθήκες.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Παράδειγμα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η διαχείριση μιας ομάδας έργου στον τομέα των ΑΠΕ, συνδυάζοντας τεχνική εξειδίκευση, δεξιότητες επίλυσης προβλημάτων και την ικανότητα καθοδήγησης και παρακίνησης των άλλων.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Calibri"/>
              <a:cs typeface="Calibri"/>
            </a:endParaRPr>
          </a:p>
          <a:p>
            <a:pPr marL="285750" indent="-285750">
              <a:buChar char="•"/>
            </a:pPr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8530670" cy="1762299"/>
          </a:xfrm>
        </p:spPr>
        <p:txBody>
          <a:bodyPr/>
          <a:lstStyle/>
          <a:p>
            <a:r>
              <a:rPr lang="el-GR" noProof="0" dirty="0"/>
              <a:t>Υπο-ενότητα 2.1</a:t>
            </a:r>
            <a:r>
              <a:rPr lang="en-US" noProof="0" dirty="0"/>
              <a:t>: </a:t>
            </a:r>
            <a:r>
              <a:rPr lang="el-GR" noProof="0" dirty="0"/>
              <a:t>Δεξιότητες που χρειάζονται στον κόσμο γύρω μας.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2C39-F7A9-B6FE-0B14-C9F68953E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B7711669-E302-25BD-75C9-475535E5C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" y="88900"/>
            <a:ext cx="6655115" cy="1005917"/>
          </a:xfrm>
        </p:spPr>
        <p:txBody>
          <a:bodyPr/>
          <a:lstStyle/>
          <a:p>
            <a:r>
              <a:rPr lang="el-GR" dirty="0">
                <a:latin typeface="+mn-lt"/>
              </a:rPr>
              <a:t>Τι είναι οι δεξιότητες και γιατί έχουν σημασία</a:t>
            </a:r>
            <a:r>
              <a:rPr lang="en-GR" b="0" dirty="0"/>
              <a:t>;</a:t>
            </a:r>
            <a:endParaRPr lang="en-GB" noProof="0" dirty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36204BA-A47F-116E-10B3-4EC382776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449" y="1230283"/>
            <a:ext cx="7018960" cy="5627716"/>
          </a:xfrm>
        </p:spPr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Μιλάμε για ‘’δεξιότητες’’, αλλά τι σημαίνει στην πραγματικότητα</a:t>
            </a:r>
            <a:r>
              <a:rPr lang="en-GR" dirty="0"/>
              <a:t>;</a:t>
            </a:r>
            <a:r>
              <a:rPr lang="el-GR" dirty="0"/>
              <a:t> Οι δεξιότητες είναι όσα ξέρετε να κάνετε. Μπορεί να προέρχονται από την εργασία, τον εθελοντισμό, την καθημερινότητα ή την εκπαίδευση.</a:t>
            </a:r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Κάποιες δεξιότητες είναι τεχνικές (π.χ. η χρήση ενός εργαλείου ή υπολογιστή) Μερικές είναι ΄΄ήπιες’’ (π.χ. να έχετε υπομονή ή να δουλεύετέ καλά σε ομαδικό πλαίσιο)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b="1" dirty="0">
                <a:latin typeface="Calibri"/>
                <a:ea typeface="Calibri"/>
                <a:cs typeface="Calibri"/>
              </a:rPr>
              <a:t>Τα μοντέλα για το μελλοντικό εργατικό δυναμικό αναδεικνύουν γιατί οι δεξιότητες είναι απαραίτητες</a:t>
            </a:r>
            <a:r>
              <a:rPr lang="en-GB" b="1" dirty="0">
                <a:latin typeface="Calibri"/>
                <a:ea typeface="Calibri"/>
                <a:cs typeface="Calibri"/>
              </a:rPr>
              <a:t>:</a:t>
            </a:r>
          </a:p>
          <a:p>
            <a:pPr marL="0" indent="0">
              <a:buNone/>
            </a:pPr>
            <a:r>
              <a:rPr lang="en-GB" b="1" dirty="0">
                <a:latin typeface="Calibri"/>
                <a:ea typeface="Calibri"/>
                <a:cs typeface="Calibri"/>
              </a:rPr>
              <a:t>1.</a:t>
            </a:r>
            <a:r>
              <a:rPr lang="el-GR" b="1" dirty="0">
                <a:latin typeface="Calibri"/>
                <a:ea typeface="Calibri"/>
                <a:cs typeface="Calibri"/>
              </a:rPr>
              <a:t>Αποκεντρωμένο εργατικό δυναμικό</a:t>
            </a:r>
            <a:r>
              <a:rPr lang="en-GB" b="1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δεξιότητες στην ψηφιακή συνεργασία, τη διαπολιτισμική ευφυία και τον απομακρυσμένο συντονισμό.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b="1" dirty="0">
                <a:latin typeface="Calibri"/>
                <a:ea typeface="Calibri"/>
                <a:cs typeface="Calibri"/>
              </a:rPr>
              <a:t>2.</a:t>
            </a:r>
            <a:r>
              <a:rPr lang="el-GR" b="1" dirty="0">
                <a:latin typeface="Calibri"/>
                <a:ea typeface="Calibri"/>
                <a:cs typeface="Calibri"/>
              </a:rPr>
              <a:t>Υβριδικό εργατικό δυναμικό</a:t>
            </a:r>
            <a:r>
              <a:rPr lang="en-GB" b="1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δεξιότητες στην προσαρμοστικότητα, τη διαχείριση χρόνου και τη χρήση εργαλείων σε ένα υβριδικό περιβάλλον εργασίας</a:t>
            </a:r>
            <a:r>
              <a:rPr lang="en-GB" dirty="0">
                <a:latin typeface="Calibri"/>
                <a:ea typeface="Calibri"/>
                <a:cs typeface="Calibri"/>
              </a:rPr>
              <a:t>.</a:t>
            </a:r>
          </a:p>
          <a:p>
            <a:pPr marL="0" indent="0">
              <a:buNone/>
            </a:pPr>
            <a:r>
              <a:rPr lang="en-GB" b="1" dirty="0">
                <a:latin typeface="Calibri"/>
                <a:ea typeface="Calibri"/>
                <a:cs typeface="Calibri"/>
              </a:rPr>
              <a:t>3.</a:t>
            </a:r>
            <a:r>
              <a:rPr lang="el-GR" b="1" dirty="0">
                <a:latin typeface="Calibri"/>
                <a:ea typeface="Calibri"/>
                <a:cs typeface="Calibri"/>
              </a:rPr>
              <a:t>Εργατικό δυναμικό ’’ψηφιακό νομάδων’’</a:t>
            </a:r>
            <a:r>
              <a:rPr lang="en-GB" b="1" dirty="0">
                <a:latin typeface="Calibri"/>
                <a:ea typeface="Calibri"/>
                <a:cs typeface="Calibri"/>
              </a:rPr>
              <a:t>:</a:t>
            </a:r>
            <a:r>
              <a:rPr lang="en-GB" dirty="0">
                <a:latin typeface="Calibri"/>
                <a:ea typeface="Calibri"/>
                <a:cs typeface="Calibri"/>
              </a:rPr>
              <a:t> </a:t>
            </a:r>
            <a:r>
              <a:rPr lang="el-GR" dirty="0">
                <a:latin typeface="Calibri"/>
                <a:ea typeface="Calibri"/>
                <a:cs typeface="Calibri"/>
              </a:rPr>
              <a:t>δεξιότητες στην προσωπική ανθεκτικότητα, την εικονική δικτύωση και τη ψηφιακή επιχειρηματικότητα</a:t>
            </a:r>
            <a:r>
              <a:rPr lang="en-GB" dirty="0">
                <a:latin typeface="Calibri"/>
                <a:ea typeface="Calibri"/>
                <a:cs typeface="Calibri"/>
              </a:rPr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Marcador de Posição da Imagem 7">
            <a:extLst>
              <a:ext uri="{FF2B5EF4-FFF2-40B4-BE49-F238E27FC236}">
                <a16:creationId xmlns:a16="http://schemas.microsoft.com/office/drawing/2014/main" id="{464BD566-DC8D-7F78-F045-96BCDB663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9919"/>
          <a:stretch/>
        </p:blipFill>
        <p:spPr>
          <a:xfrm>
            <a:off x="7063409" y="1"/>
            <a:ext cx="5128591" cy="6957390"/>
          </a:xfrm>
        </p:spPr>
      </p:pic>
    </p:spTree>
    <p:extLst>
      <p:ext uri="{BB962C8B-B14F-4D97-AF65-F5344CB8AC3E}">
        <p14:creationId xmlns:p14="http://schemas.microsoft.com/office/powerpoint/2010/main" val="248948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0513-21EA-01C8-D486-7D4A114A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0228211-15C6-20BB-3D31-28054A85D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10" y="251383"/>
            <a:ext cx="7462661" cy="1005917"/>
          </a:xfrm>
        </p:spPr>
        <p:txBody>
          <a:bodyPr/>
          <a:lstStyle/>
          <a:p>
            <a:r>
              <a:rPr lang="en-GB" noProof="0" dirty="0"/>
              <a:t> </a:t>
            </a:r>
            <a:r>
              <a:rPr lang="el-GR" noProof="0" dirty="0">
                <a:latin typeface="+mn-lt"/>
              </a:rPr>
              <a:t>Γιατί είναι σημαντικές οι δεξιότητες σήμερα</a:t>
            </a:r>
            <a:r>
              <a:rPr lang="en-GR" b="0" dirty="0"/>
              <a:t>;</a:t>
            </a:r>
            <a:endParaRPr lang="en-GB" noProof="0" dirty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3FBE52-A975-CE1B-5BBE-27C61C00A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57300"/>
            <a:ext cx="6559419" cy="527884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l-GR" noProof="0" dirty="0">
                <a:latin typeface="Calibri"/>
                <a:ea typeface="Calibri"/>
                <a:cs typeface="Calibri"/>
              </a:rPr>
              <a:t>Ο κόσμος της εργασίας αλλάζει. Ορισμένα επαγγέλματα εξαφανίζονται και εμφανίζονται νέα. Πολλοί κλάδοι (όπως η πράσινη ενέργεια, η φροντίδα, ή οι ψηφιακές υπηρεσίες) αναπτύσσονται με ταχύ ρυθμό.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l-GR" b="1" noProof="0" dirty="0">
                <a:latin typeface="Calibri"/>
                <a:ea typeface="Calibri"/>
                <a:cs typeface="Calibri"/>
              </a:rPr>
              <a:t>Το να κατανοήσετε ποιες δεξιότητες χρειάζονται σήμερα μπορεί να σας βοηθήσει να</a:t>
            </a:r>
            <a:r>
              <a:rPr lang="en-US" b="1" noProof="0" dirty="0"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Ανακαλύψετε νέες δυνατότητες.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Νιώσετε μεγαλύτερη αυτοπεποίθηση για τα δυνατά σας σημεία.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Προγραμματίσετε τα επόμενα βήματά σας, είτε πρόκειται για συμμετοχή σε μια εκπαίδευση, την έναρξη κάτι νέου, είτε για την εύρεση εργασίας που σας ταιριάζει.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dirty="0">
                <a:latin typeface="Calibri"/>
                <a:ea typeface="Calibri"/>
                <a:cs typeface="Calibri"/>
              </a:rPr>
              <a:t>Προετοιμαστείτε για το μέλλον της εργασίας, όπου</a:t>
            </a:r>
            <a:r>
              <a:rPr lang="en-GB" dirty="0">
                <a:latin typeface="Calibri"/>
                <a:ea typeface="Calibri"/>
                <a:cs typeface="Calibri"/>
              </a:rPr>
              <a:t> </a:t>
            </a:r>
            <a:r>
              <a:rPr lang="el-GR" b="1" dirty="0">
                <a:latin typeface="Calibri"/>
                <a:ea typeface="Calibri"/>
                <a:cs typeface="Calibri"/>
              </a:rPr>
              <a:t>οι δουλείες θα είναι πιο απομακρυσμένες, ευ</a:t>
            </a:r>
            <a:r>
              <a:rPr lang="en-GB" b="1" dirty="0" err="1">
                <a:latin typeface="Calibri"/>
                <a:ea typeface="Calibri"/>
                <a:cs typeface="Calibri"/>
              </a:rPr>
              <a:t>έ</a:t>
            </a:r>
            <a:r>
              <a:rPr lang="el-GR" b="1" dirty="0">
                <a:latin typeface="Calibri"/>
                <a:ea typeface="Calibri"/>
                <a:cs typeface="Calibri"/>
              </a:rPr>
              <a:t>λικτες, και ψηφιακές,</a:t>
            </a:r>
            <a:r>
              <a:rPr lang="en-GB" dirty="0">
                <a:latin typeface="Calibri"/>
                <a:ea typeface="Calibri"/>
                <a:cs typeface="Calibri"/>
              </a:rPr>
              <a:t> </a:t>
            </a:r>
            <a:r>
              <a:rPr lang="el-GR" dirty="0">
                <a:latin typeface="Calibri"/>
                <a:ea typeface="Calibri"/>
                <a:cs typeface="Calibri"/>
              </a:rPr>
              <a:t>απαιτώντας </a:t>
            </a:r>
            <a:r>
              <a:rPr lang="el-GR" b="1" dirty="0">
                <a:latin typeface="Calibri"/>
                <a:ea typeface="Calibri"/>
                <a:cs typeface="Calibri"/>
              </a:rPr>
              <a:t>αυτονομία, πρωτοβουλίες και προσαρμοστικότητα.</a:t>
            </a:r>
            <a:endParaRPr lang="en-GB" b="1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328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E0AD80-3638-53FC-030D-32130FD4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noProof="0" dirty="0">
                <a:latin typeface="+mn-lt"/>
              </a:rPr>
              <a:t>Ο τομέας των ΑΠΕ ως παράδειγμα… γιατί</a:t>
            </a:r>
            <a:r>
              <a:rPr lang="en-GR" b="0" dirty="0"/>
              <a:t>;</a:t>
            </a:r>
            <a:endParaRPr lang="en-GB" noProof="0" dirty="0">
              <a:latin typeface="+mn-lt"/>
            </a:endParaRP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BFDFBDA-B366-2AED-242F-80E30A0D84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736998"/>
            <a:ext cx="11450304" cy="4463150"/>
          </a:xfrm>
        </p:spPr>
        <p:txBody>
          <a:bodyPr lIns="91440" tIns="45720" rIns="91440" bIns="45720" anchor="t"/>
          <a:lstStyle/>
          <a:p>
            <a:r>
              <a:rPr lang="el-GR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Αναπτύσσεται ραγδαία</a:t>
            </a:r>
            <a:r>
              <a:rPr lang="en-GB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noProof="0" dirty="0">
                <a:solidFill>
                  <a:srgbClr val="E280AC"/>
                </a:solidFill>
                <a:latin typeface="+mn-lt"/>
              </a:rPr>
            </a:br>
            <a:r>
              <a:rPr lang="el-GR" dirty="0">
                <a:latin typeface="+mn-lt"/>
                <a:cs typeface="Calibri"/>
              </a:rPr>
              <a:t>Η Ευρώπη στοχεύει να γίνει κλιματικά ουδέτερη μέχρι το 2050</a:t>
            </a:r>
            <a:r>
              <a:rPr lang="en-GB" dirty="0">
                <a:latin typeface="+mn-lt"/>
                <a:cs typeface="Calibri"/>
              </a:rPr>
              <a:t>.</a:t>
            </a:r>
            <a:r>
              <a:rPr lang="el-GR" dirty="0">
                <a:latin typeface="+mn-lt"/>
                <a:cs typeface="Calibri"/>
              </a:rPr>
              <a:t> </a:t>
            </a:r>
            <a:r>
              <a:rPr lang="el-GR" noProof="0" dirty="0">
                <a:latin typeface="+mn-lt"/>
                <a:ea typeface="Calibri"/>
                <a:cs typeface="Calibri"/>
              </a:rPr>
              <a:t>Αυτό σημαίνει περισσότερες θέσεις εργασίας στην αιολική, ηλιακή και στην αποθήκευση ενέργειας.</a:t>
            </a:r>
            <a:endParaRPr lang="en-GB" noProof="0" dirty="0">
              <a:latin typeface="+mn-lt"/>
              <a:ea typeface="Calibri"/>
              <a:cs typeface="Calibri"/>
            </a:endParaRPr>
          </a:p>
          <a:p>
            <a:r>
              <a:rPr lang="el-GR" b="1" noProof="0" dirty="0">
                <a:latin typeface="+mn-lt"/>
                <a:ea typeface="Calibri"/>
                <a:cs typeface="Calibri"/>
              </a:rPr>
              <a:t>Υπάρχει ζήτηση για ανθρώπινο δυναμικό</a:t>
            </a:r>
            <a:r>
              <a:rPr lang="en-GB" b="1" noProof="0" dirty="0">
                <a:latin typeface="+mn-lt"/>
                <a:ea typeface="Calibri"/>
                <a:cs typeface="Calibri"/>
              </a:rPr>
              <a:t>:</a:t>
            </a:r>
            <a:br>
              <a:rPr lang="en-GB" noProof="0" dirty="0">
                <a:latin typeface="+mn-lt"/>
              </a:rPr>
            </a:br>
            <a:r>
              <a:rPr lang="el-GR" noProof="0" dirty="0">
                <a:latin typeface="+mn-lt"/>
                <a:ea typeface="Calibri"/>
                <a:cs typeface="Calibri"/>
              </a:rPr>
              <a:t>Πολλές εταιρείες αναζητούν εξειδικευμένους εργαζομένους, όπως εγκαταστάσεις ηλιακών πάνελ και μηχανικούς.</a:t>
            </a:r>
            <a:endParaRPr lang="en-GB" noProof="0" dirty="0">
              <a:latin typeface="+mn-lt"/>
              <a:ea typeface="Calibri"/>
              <a:cs typeface="Calibri"/>
            </a:endParaRPr>
          </a:p>
          <a:p>
            <a:r>
              <a:rPr lang="el-GR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Συνδυάζει πράσινες και ψηφιακές δεξιότητες</a:t>
            </a:r>
            <a:r>
              <a:rPr lang="en-GB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noProof="0" dirty="0">
                <a:latin typeface="+mn-lt"/>
              </a:rPr>
            </a:br>
            <a:r>
              <a:rPr lang="el-GR" dirty="0">
                <a:latin typeface="+mn-lt"/>
                <a:ea typeface="Calibri"/>
                <a:cs typeface="Calibri"/>
              </a:rPr>
              <a:t>Θα βρείτε τόσο τεχνολογικά εργαλεία (όπως αισθητήρες, ή συστήματα παρακολούθησης) όσο και γνώσεις βιωσιμότητας. Τα ψηφιακά εργαλεία, όπως το σύστημα </a:t>
            </a:r>
            <a:r>
              <a:rPr lang="en-US" dirty="0">
                <a:latin typeface="+mn-lt"/>
                <a:ea typeface="Calibri"/>
                <a:cs typeface="Calibri"/>
              </a:rPr>
              <a:t>SCADA</a:t>
            </a:r>
            <a:r>
              <a:rPr lang="el-GR" dirty="0">
                <a:latin typeface="+mn-lt"/>
                <a:ea typeface="Calibri"/>
                <a:cs typeface="Calibri"/>
              </a:rPr>
              <a:t> (που βοηθούν στην παρακολούθηση και τον έλεγχο της χρήσης ενέργειας) και το </a:t>
            </a:r>
            <a:r>
              <a:rPr lang="en-US" dirty="0">
                <a:latin typeface="+mn-lt"/>
                <a:ea typeface="Calibri"/>
                <a:cs typeface="Calibri"/>
              </a:rPr>
              <a:t>Internet of Things (IoT- </a:t>
            </a:r>
            <a:r>
              <a:rPr lang="el-GR" dirty="0">
                <a:latin typeface="+mn-lt"/>
                <a:ea typeface="Calibri"/>
                <a:cs typeface="Calibri"/>
              </a:rPr>
              <a:t>έξυπνοι αισθητήρες), είναι απαραίτητα σε αυτόν τον τομέα.</a:t>
            </a:r>
            <a:endParaRPr lang="en-GB" dirty="0">
              <a:latin typeface="+mn-lt"/>
            </a:endParaRPr>
          </a:p>
          <a:p>
            <a:r>
              <a:rPr lang="el-GR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Γνώσεις που μπορείτε να μεταφέρετε αλλού</a:t>
            </a:r>
            <a:r>
              <a:rPr lang="en-GB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noProof="0" dirty="0">
                <a:latin typeface="+mn-lt"/>
              </a:rPr>
            </a:br>
            <a:r>
              <a:rPr lang="el-GR" noProof="0" dirty="0">
                <a:latin typeface="+mn-lt"/>
                <a:ea typeface="Calibri"/>
                <a:cs typeface="Calibri"/>
              </a:rPr>
              <a:t>Ο προγραμματισμός έργων, η επικοινωνία, η διαχείριση δεδομένων, όλα είναι χρήσιμα και σε άλλους τομείς.</a:t>
            </a:r>
            <a:endParaRPr lang="en-GB" noProof="0" dirty="0">
              <a:latin typeface="+mn-lt"/>
              <a:ea typeface="Calibri"/>
              <a:cs typeface="Calibri"/>
            </a:endParaRPr>
          </a:p>
          <a:p>
            <a:r>
              <a:rPr lang="en-GB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Έ</a:t>
            </a:r>
            <a:r>
              <a:rPr lang="el-GR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χει </a:t>
            </a:r>
            <a:r>
              <a:rPr lang="el-GR" b="1" noProof="0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εγχ</a:t>
            </a:r>
            <a:r>
              <a:rPr lang="el-GR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ώρια</a:t>
            </a:r>
            <a:r>
              <a:rPr lang="el-GR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σημασία</a:t>
            </a:r>
            <a:r>
              <a:rPr lang="en-GB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noProof="0" dirty="0">
                <a:latin typeface="+mn-lt"/>
              </a:rPr>
            </a:br>
            <a:r>
              <a:rPr lang="el-GR" noProof="0" dirty="0">
                <a:latin typeface="+mn-lt"/>
                <a:ea typeface="Calibri"/>
                <a:cs typeface="Calibri"/>
              </a:rPr>
              <a:t>Πολλές περιοχές του προγράμματος </a:t>
            </a:r>
            <a:r>
              <a:rPr lang="en-US" noProof="0" dirty="0">
                <a:latin typeface="+mn-lt"/>
                <a:ea typeface="Calibri"/>
                <a:cs typeface="Calibri"/>
              </a:rPr>
              <a:t>HERA </a:t>
            </a:r>
            <a:r>
              <a:rPr lang="en-US" noProof="0" dirty="0" err="1">
                <a:latin typeface="+mn-lt"/>
                <a:ea typeface="Calibri"/>
                <a:cs typeface="Calibri"/>
              </a:rPr>
              <a:t>έ</a:t>
            </a:r>
            <a:r>
              <a:rPr lang="el-GR" noProof="0" dirty="0">
                <a:latin typeface="+mn-lt"/>
                <a:ea typeface="Calibri"/>
                <a:cs typeface="Calibri"/>
              </a:rPr>
              <a:t>χουν ήδη έργα ΑΠΕ, τα οποία μπορούν να προσφέρουν ευκαιρίες για εκπαίδευση ‘η διασύνδεση με την αγορά εργασίας. </a:t>
            </a:r>
            <a:endParaRPr lang="en-GB" noProof="0" dirty="0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9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62393-DD56-3560-4197-D4B499DF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43CB6EE-F9A2-FBB6-5F8B-A8FF2DA68E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595528" cy="232873"/>
          </a:xfrm>
        </p:spPr>
        <p:txBody>
          <a:bodyPr lIns="91440" tIns="45720" rIns="91440" bIns="45720" anchor="t"/>
          <a:lstStyle/>
          <a:p>
            <a:pPr algn="ctr"/>
            <a:r>
              <a:rPr lang="el-GR" dirty="0">
                <a:latin typeface="Aptos"/>
              </a:rPr>
              <a:t>Βασικές δεξιότητες με ζήτηση ως το 2030</a:t>
            </a:r>
            <a:endParaRPr lang="en-GB" noProof="0" dirty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624516F-291C-E169-67D5-5C53346B7B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772898"/>
            <a:ext cx="11829919" cy="56384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anchor="t"/>
          <a:lstStyle/>
          <a:p>
            <a:r>
              <a:rPr lang="el-GR" b="1" noProof="0" dirty="0">
                <a:latin typeface="Calibri"/>
                <a:ea typeface="Calibri"/>
                <a:cs typeface="Calibri"/>
              </a:rPr>
              <a:t>Τεχνικές δεξιότητες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Εργασία με τεχνολογίες ηλιακής και αιολικής ενέργειας.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Χρήση συστημάτων αποθήκευσης ενέργειας.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Κατανόηση των έξυπνων δικτύων (ψηφιακών ενεργειακών δικτύων)</a:t>
            </a:r>
            <a:endParaRPr lang="el-GR" dirty="0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r>
              <a:rPr lang="el-GR" b="1" dirty="0">
                <a:latin typeface="Calibri"/>
                <a:ea typeface="Calibri"/>
                <a:cs typeface="Calibri"/>
              </a:rPr>
              <a:t>Ψηφιακές δεξιότητες και δεξιότητες διαχείρισης δεδομένων </a:t>
            </a:r>
            <a:r>
              <a:rPr lang="en-GB" dirty="0">
                <a:latin typeface="Calibri"/>
                <a:ea typeface="Calibri"/>
                <a:cs typeface="Calibri"/>
              </a:rPr>
              <a:t>SharePoint, Jira, Miro, Whiteboards, Zoom, Teams)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Ανάλυση δεδομένων.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Βασικός προγραμματισμός και αυτοματοποίηση.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Ευαισθητοποίηση σε θέματα κυβερνοασφάλειας.</a:t>
            </a:r>
            <a:endParaRPr lang="en-GB" dirty="0">
              <a:latin typeface="Calibri"/>
              <a:ea typeface="Calibri"/>
              <a:cs typeface="Calibri"/>
            </a:endParaRPr>
          </a:p>
          <a:p>
            <a:r>
              <a:rPr lang="el-GR" b="1" dirty="0">
                <a:latin typeface="Calibri"/>
                <a:ea typeface="Calibri"/>
                <a:cs typeface="Calibri"/>
              </a:rPr>
              <a:t>Γνώσεις διαχείρισης έργων και πολιτικών</a:t>
            </a:r>
            <a:r>
              <a:rPr lang="en-US" b="1" dirty="0">
                <a:latin typeface="Calibri"/>
                <a:ea typeface="Calibri"/>
                <a:cs typeface="Calibri"/>
              </a:rPr>
              <a:t>: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l-GR" dirty="0">
                <a:latin typeface="Calibri"/>
                <a:ea typeface="Calibri"/>
                <a:cs typeface="Calibri"/>
              </a:rPr>
              <a:t>Σχεδιασμός και διαχείριση έργων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l-GR" dirty="0">
                <a:latin typeface="Calibri"/>
                <a:ea typeface="Calibri"/>
                <a:cs typeface="Calibri"/>
              </a:rPr>
              <a:t>Κατανόηση βασικών κανόνων και κανονισμών στον ενεργειακό τομέα.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r>
              <a:rPr lang="el-GR" b="1" dirty="0">
                <a:latin typeface="Calibri"/>
                <a:ea typeface="Calibri"/>
                <a:cs typeface="Calibri"/>
              </a:rPr>
              <a:t>Γνώση βιωσιμότητας</a:t>
            </a:r>
            <a:r>
              <a:rPr lang="en-GB" b="1" dirty="0"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l-GR" dirty="0">
                <a:latin typeface="Calibri"/>
                <a:ea typeface="Calibri"/>
                <a:cs typeface="Calibri"/>
              </a:rPr>
              <a:t>Ανάλυση κύκλου ζωής </a:t>
            </a:r>
            <a:r>
              <a:rPr lang="en-GB" dirty="0">
                <a:latin typeface="Calibri"/>
                <a:ea typeface="Calibri"/>
                <a:cs typeface="Calibri"/>
              </a:rPr>
              <a:t>(</a:t>
            </a:r>
            <a:r>
              <a:rPr lang="el-GR" dirty="0">
                <a:latin typeface="Calibri"/>
                <a:ea typeface="Calibri"/>
                <a:cs typeface="Calibri"/>
              </a:rPr>
              <a:t>μέτρηση του συνολικού αντικτύπου ενός προϊόντος) 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el-GR" dirty="0">
                <a:latin typeface="Calibri"/>
                <a:ea typeface="Calibri"/>
                <a:cs typeface="Calibri"/>
              </a:rPr>
              <a:t>Λογιστική άνθρακα (παρακολούθηση εκπομπών)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endParaRPr lang="en-GB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n-GB" b="1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n-GB" dirty="0">
              <a:latin typeface="Aptos"/>
            </a:endParaRPr>
          </a:p>
          <a:p>
            <a:r>
              <a:rPr lang="en-GB" noProof="0" dirty="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734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2C5E3BC-936F-5CAE-86DB-292C28D5B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347" y="1073395"/>
            <a:ext cx="6561678" cy="1057477"/>
          </a:xfrm>
        </p:spPr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Σε μπαταρίες</a:t>
            </a:r>
            <a:r>
              <a:rPr lang="en-US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σχεδιασμός και διαχείριση ενεργειακών συσσωρευτών μεγάλης κλίμακας (π.χ. τρόποι αποθήκευσης της ηλιακής ενέργειας για χρήση τη νύχτα)</a:t>
            </a:r>
            <a:endParaRPr lang="en-GB" b="1" noProof="0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Σύνδεση έξυπνων δικτύων</a:t>
            </a:r>
            <a:r>
              <a:rPr lang="en-US" noProof="0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κατανόηση νέων κανονισμών καθαρής ενέργειας.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dirty="0">
                <a:latin typeface="Calibri"/>
                <a:ea typeface="Calibri"/>
                <a:cs typeface="Calibri"/>
              </a:rPr>
              <a:t>Πράσινο υδρογόνο και ανάλυση δεδομένων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ερμηνεία δεδομένων για υποστήριξη αποφάσεων.</a:t>
            </a:r>
            <a:endParaRPr lang="en-GB" dirty="0">
              <a:latin typeface="Calibri"/>
              <a:ea typeface="Calibri"/>
              <a:cs typeface="Calibri"/>
            </a:endParaRPr>
          </a:p>
          <a:p>
            <a:endParaRPr lang="en-GB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Πίνακας ελέγχου και ανάλυση δεδομένων</a:t>
            </a:r>
            <a:r>
              <a:rPr lang="en-US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ερμηνεία δεδομένων για υποστήριξη αποφάσεων.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dirty="0">
                <a:latin typeface="Calibri"/>
                <a:ea typeface="Calibri"/>
                <a:cs typeface="Calibri"/>
              </a:rPr>
              <a:t>Εργαλεία</a:t>
            </a:r>
            <a:r>
              <a:rPr lang="en-GB" dirty="0" err="1">
                <a:latin typeface="Calibri"/>
                <a:ea typeface="Calibri"/>
                <a:cs typeface="Calibri"/>
              </a:rPr>
              <a:t>ί</a:t>
            </a:r>
            <a:r>
              <a:rPr lang="el-GR" dirty="0">
                <a:latin typeface="Calibri"/>
                <a:ea typeface="Calibri"/>
                <a:cs typeface="Calibri"/>
              </a:rPr>
              <a:t>α με υποστήριξη </a:t>
            </a:r>
            <a:r>
              <a:rPr lang="en-US" dirty="0">
                <a:latin typeface="Calibri"/>
                <a:ea typeface="Calibri"/>
                <a:cs typeface="Calibri"/>
              </a:rPr>
              <a:t>AI</a:t>
            </a:r>
            <a:r>
              <a:rPr lang="en-GB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εφαρμογή του </a:t>
            </a:r>
            <a:r>
              <a:rPr lang="en-US" dirty="0">
                <a:latin typeface="Calibri"/>
                <a:ea typeface="Calibri"/>
                <a:cs typeface="Calibri"/>
              </a:rPr>
              <a:t>AI </a:t>
            </a:r>
            <a:r>
              <a:rPr lang="el-GR" dirty="0">
                <a:latin typeface="Calibri"/>
                <a:ea typeface="Calibri"/>
                <a:cs typeface="Calibri"/>
              </a:rPr>
              <a:t>σε καθημερινές εργασίες.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Βιωσιμότητα και κυκλική οικονομία</a:t>
            </a:r>
            <a:r>
              <a:rPr lang="en-U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προώθηση της αποδοτικής χρήσης των πόρων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Επαναχρησιμοποίηση και οικολογικός σχεδιασμός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πλοήγηση στους κανόνες και τα κίνητρα που διαμορφώνουν τον κλάδο.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Κατανόηση ενεργειακών πολιτικών και επιδοτήσεων</a:t>
            </a:r>
            <a:r>
              <a:rPr lang="en-US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πλοήγηση στους κανόνες και τα κίνητρα που διαμορφώνουν τον κλάδο.</a:t>
            </a:r>
            <a:endParaRPr lang="en-GB" noProof="0" dirty="0">
              <a:latin typeface="Aptos"/>
            </a:endParaRP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3E98D-5C9B-EE0B-7EC9-99955B4D8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571" y="822646"/>
            <a:ext cx="7173692" cy="501497"/>
          </a:xfrm>
        </p:spPr>
        <p:txBody>
          <a:bodyPr lIns="91440" tIns="45720" rIns="91440" bIns="45720" anchor="t"/>
          <a:lstStyle/>
          <a:p>
            <a:r>
              <a:rPr lang="el-GR" dirty="0">
                <a:latin typeface="Calibri"/>
                <a:ea typeface="Calibri"/>
                <a:cs typeface="Calibri"/>
              </a:rPr>
              <a:t>Αποθήκευση ενέργειας</a:t>
            </a:r>
            <a:endParaRPr lang="en-US" dirty="0"/>
          </a:p>
        </p:txBody>
      </p:sp>
      <p:pic>
        <p:nvPicPr>
          <p:cNvPr id="10" name="Picture Placeholder 9" descr="A dandelion seeds flying in the air&#10;&#10;AI-generated content may be incorrect.">
            <a:extLst>
              <a:ext uri="{FF2B5EF4-FFF2-40B4-BE49-F238E27FC236}">
                <a16:creationId xmlns:a16="http://schemas.microsoft.com/office/drawing/2014/main" id="{484E1E5B-28A8-71F1-115A-B936558F1AD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2672" r="22672"/>
          <a:stretch/>
        </p:blipFill>
        <p:spPr>
          <a:xfrm>
            <a:off x="8289310" y="1449323"/>
            <a:ext cx="3904408" cy="5208750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1C2B6E8-7A2F-4050-69F2-4D4FA600F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877" y="-111623"/>
            <a:ext cx="11596552" cy="1121247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el-GR" noProof="0" dirty="0">
                <a:latin typeface="Calibri"/>
                <a:ea typeface="Calibri"/>
                <a:cs typeface="Calibri"/>
              </a:rPr>
              <a:t>Προβλέποντας τις μελλοντικές ανάγκες δεξιοτήτων στο πράσινο τομέα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92E7CF-8B98-6CDE-0A7F-C0C1CCADE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7297" y="3252119"/>
            <a:ext cx="7157551" cy="353762"/>
          </a:xfrm>
        </p:spPr>
        <p:txBody>
          <a:bodyPr lIns="91440" tIns="45720" rIns="91440" bIns="45720" anchor="t"/>
          <a:lstStyle/>
          <a:p>
            <a:r>
              <a:rPr lang="el-GR" dirty="0">
                <a:solidFill>
                  <a:srgbClr val="E280AC"/>
                </a:solidFill>
                <a:latin typeface="+mn-lt"/>
              </a:rPr>
              <a:t>Ψηφιακά εργαλεία και αυτοματοποίηση</a:t>
            </a:r>
            <a:endParaRPr lang="en-US" dirty="0">
              <a:solidFill>
                <a:srgbClr val="E280A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086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069A-2AE2-07C8-388F-2D8627A0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462A8-1646-C2AB-5645-C35F92FF7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6182852" cy="1762299"/>
          </a:xfrm>
        </p:spPr>
        <p:txBody>
          <a:bodyPr/>
          <a:lstStyle/>
          <a:p>
            <a:r>
              <a:rPr lang="el-GR" noProof="0" dirty="0">
                <a:latin typeface="+mn-lt"/>
              </a:rPr>
              <a:t>Υπο-ενότητα 2.2</a:t>
            </a:r>
            <a:r>
              <a:rPr lang="en-US" noProof="0" dirty="0">
                <a:latin typeface="+mn-lt"/>
              </a:rPr>
              <a:t>: </a:t>
            </a:r>
            <a:r>
              <a:rPr lang="el-GR" noProof="0" dirty="0">
                <a:latin typeface="+mn-lt"/>
              </a:rPr>
              <a:t>αυτό-</a:t>
            </a:r>
            <a:r>
              <a:rPr lang="el-GR" noProof="0" dirty="0" err="1">
                <a:latin typeface="+mn-lt"/>
              </a:rPr>
              <a:t>χαρτογ</a:t>
            </a:r>
            <a:r>
              <a:rPr lang="el-GR" dirty="0" err="1">
                <a:latin typeface="+mn-lt"/>
              </a:rPr>
              <a:t>ράφηση</a:t>
            </a:r>
            <a:r>
              <a:rPr lang="el-GR" dirty="0">
                <a:latin typeface="+mn-lt"/>
              </a:rPr>
              <a:t> </a:t>
            </a:r>
            <a:endParaRPr lang="en-GB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7409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4B9DE62-D1F8-30A0-EC45-CEAD04CE6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3436" y="253012"/>
            <a:ext cx="6866312" cy="483986"/>
          </a:xfrm>
        </p:spPr>
        <p:txBody>
          <a:bodyPr/>
          <a:lstStyle/>
          <a:p>
            <a:r>
              <a:rPr lang="el-GR" noProof="0" dirty="0">
                <a:latin typeface="+mn-lt"/>
              </a:rPr>
              <a:t>Τι είναι η αυτό-χαρτογράφηση</a:t>
            </a:r>
            <a:r>
              <a:rPr lang="en-GR" b="0" dirty="0"/>
              <a:t>;</a:t>
            </a:r>
            <a:endParaRPr lang="en-GB" noProof="0" dirty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63BC892-B396-2900-D011-EC086453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23436" y="886059"/>
            <a:ext cx="6866312" cy="5085882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l-GR" noProof="0" dirty="0">
                <a:latin typeface="+mj-lt"/>
              </a:rPr>
              <a:t>Η αυτό-χαρτογράφηση είναι ένας δημιουργικός τρόπος να συλλογιστείτε τις γνώσεις, τις δεξιότητες και τις εμπειρίες σας.</a:t>
            </a:r>
            <a:endParaRPr lang="en-GB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n-GB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l-GR" noProof="0" dirty="0">
                <a:latin typeface="+mj-lt"/>
              </a:rPr>
              <a:t>Δημιουργήστε έναν προσωπικό ‘’χάρτη’’ που παρουσιάζει τους προηγούμενους ρόλους σας, τις δεξιότητες που έχετε αποκτήσει και τους μελλοντικούς σας στόχους.</a:t>
            </a:r>
            <a:endParaRPr lang="en-GB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endParaRPr lang="en-GB" noProof="0" dirty="0">
              <a:latin typeface="+mj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el-GR" noProof="0" dirty="0">
                <a:latin typeface="+mj-lt"/>
              </a:rPr>
              <a:t>Σας βοηθά να δείτε που βρίσκεστε τώρα- και που ίσως θέλετε να πάτε στη συνέχεια.</a:t>
            </a:r>
            <a:endParaRPr lang="en-GB" noProof="0" dirty="0">
              <a:latin typeface="+mj-lt"/>
            </a:endParaRPr>
          </a:p>
        </p:txBody>
      </p:sp>
      <p:pic>
        <p:nvPicPr>
          <p:cNvPr id="10" name="Marcador de Posição da Imagem 9">
            <a:extLst>
              <a:ext uri="{FF2B5EF4-FFF2-40B4-BE49-F238E27FC236}">
                <a16:creationId xmlns:a16="http://schemas.microsoft.com/office/drawing/2014/main" id="{C7FF30BA-3B6B-1CCE-024F-ADD72158C0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000" r="-19" b="13997"/>
          <a:stretch/>
        </p:blipFill>
        <p:spPr>
          <a:xfrm>
            <a:off x="858" y="-33250"/>
            <a:ext cx="4567367" cy="6924502"/>
          </a:xfrm>
        </p:spPr>
      </p:pic>
    </p:spTree>
    <p:extLst>
      <p:ext uri="{BB962C8B-B14F-4D97-AF65-F5344CB8AC3E}">
        <p14:creationId xmlns:p14="http://schemas.microsoft.com/office/powerpoint/2010/main" val="80112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0F8B1-38CE-F596-2994-999B1E712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noProof="0" dirty="0">
                <a:latin typeface="+mn-lt"/>
              </a:rPr>
              <a:t>Είδη δεξιοτήτων προς χαρτογράφηση και πηγές των δεξιοτήτων σας</a:t>
            </a:r>
            <a:endParaRPr lang="en-GB" noProof="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4C040-6B7B-D5C1-1EDC-FFB529E20E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581" y="1262185"/>
            <a:ext cx="4902069" cy="4211515"/>
          </a:xfrm>
        </p:spPr>
        <p:txBody>
          <a:bodyPr lIns="91440" tIns="45720" rIns="91440" bIns="45720" anchor="t"/>
          <a:lstStyle/>
          <a:p>
            <a:r>
              <a:rPr lang="el-GR" b="1" noProof="0" dirty="0">
                <a:solidFill>
                  <a:srgbClr val="E64424"/>
                </a:solidFill>
                <a:latin typeface="+mn-lt"/>
              </a:rPr>
              <a:t>Τι είδους δεξιότητες μπορείτε να χαρτογραφήσετε;</a:t>
            </a:r>
            <a:endParaRPr lang="en-GB" b="1" noProof="0" dirty="0">
              <a:solidFill>
                <a:srgbClr val="E64424"/>
              </a:solidFill>
              <a:latin typeface="+mn-lt"/>
            </a:endParaRPr>
          </a:p>
          <a:p>
            <a:endParaRPr lang="en-GB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Τεχνικές δεξιότητες (π.χ. </a:t>
            </a:r>
            <a:r>
              <a:rPr lang="en-US" noProof="0" dirty="0">
                <a:latin typeface="+mn-lt"/>
              </a:rPr>
              <a:t>Excel, </a:t>
            </a:r>
            <a:r>
              <a:rPr lang="el-GR" dirty="0">
                <a:latin typeface="+mn-lt"/>
              </a:rPr>
              <a:t>χειρισμός μηχανημάτων)</a:t>
            </a:r>
            <a:endParaRPr lang="en-GB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Μεταβιβάσιμες δεξιότητες (π.χ. ομαδική εργασία, επίλυση προβλημάτων, προγραμματισμός έργου</a:t>
            </a:r>
            <a:r>
              <a:rPr lang="en-GB" noProof="0" dirty="0">
                <a:latin typeface="+mn-lt"/>
              </a:rPr>
              <a:t>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 dirty="0">
                <a:latin typeface="+mn-lt"/>
              </a:rPr>
              <a:t>Ή</a:t>
            </a:r>
            <a:r>
              <a:rPr lang="el-GR" noProof="0" dirty="0">
                <a:latin typeface="+mn-lt"/>
              </a:rPr>
              <a:t>πιες δεξιότητες </a:t>
            </a:r>
            <a:r>
              <a:rPr lang="en-GB" noProof="0" dirty="0">
                <a:latin typeface="+mn-lt"/>
              </a:rPr>
              <a:t>(</a:t>
            </a:r>
            <a:r>
              <a:rPr lang="el-GR" noProof="0" dirty="0">
                <a:latin typeface="+mn-lt"/>
              </a:rPr>
              <a:t>π.χ. ευελιξία, καλός ακροατής, διατήρηση ηρεμίας υπο συνθήκες πίεσης)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Νέες δεξιότητες που αναπτύσσετε (π.χ. όσα μαθαίνετε στα εργαστήρια του</a:t>
            </a:r>
            <a:r>
              <a:rPr lang="en-US" noProof="0" dirty="0">
                <a:latin typeface="+mn-lt"/>
              </a:rPr>
              <a:t> HERA)</a:t>
            </a:r>
            <a:r>
              <a:rPr lang="el-GR" noProof="0" dirty="0">
                <a:latin typeface="+mn-lt"/>
              </a:rPr>
              <a:t> </a:t>
            </a:r>
            <a:endParaRPr lang="en-GB" noProof="0" dirty="0">
              <a:latin typeface="+mn-lt"/>
            </a:endParaRPr>
          </a:p>
          <a:p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09267-F925-2486-1E69-AF12972F5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5350" y="1262185"/>
            <a:ext cx="5837035" cy="5307679"/>
          </a:xfrm>
        </p:spPr>
        <p:txBody>
          <a:bodyPr lIns="91440" tIns="45720" rIns="91440" bIns="45720" anchor="t"/>
          <a:lstStyle/>
          <a:p>
            <a:r>
              <a:rPr lang="el-GR" b="1" noProof="0" dirty="0">
                <a:solidFill>
                  <a:srgbClr val="E64424"/>
                </a:solidFill>
                <a:latin typeface="+mn-lt"/>
              </a:rPr>
              <a:t>Από που προέρχονται οι δεξιότητές σας;</a:t>
            </a:r>
            <a:endParaRPr lang="en-GB" b="1" noProof="0" dirty="0">
              <a:solidFill>
                <a:srgbClr val="E64424"/>
              </a:solidFill>
              <a:latin typeface="+mn-lt"/>
            </a:endParaRPr>
          </a:p>
          <a:p>
            <a:endParaRPr lang="en-GB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Εργασίες που έχετε κάνει (π.χ. εργασία</a:t>
            </a:r>
            <a:r>
              <a:rPr lang="el-GR" dirty="0">
                <a:latin typeface="+mn-lt"/>
              </a:rPr>
              <a:t>ία γραφείου, λιανική, φροντίδα ηλικιωμένων)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Εθελοντικοί ή κοινοτικοί ρόλοι (π.χ. βοήθεια σε σχολικές εκδηλώσεις, καθοδήγηση συνομηλίκων)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dirty="0">
                <a:latin typeface="+mn-lt"/>
              </a:rPr>
              <a:t>Εκπαίδευση και κατάρτιση (π.χ. σεμινάρια, διαδικτυακά μαθήματα, διπλώματα)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l-GR" noProof="0" dirty="0">
                <a:latin typeface="+mn-lt"/>
              </a:rPr>
              <a:t>Καθημερινή ζωή (π.χ. οργάνωση οικογενειακών εκδηλώσεων- οργανωτικές ικανότητες, </a:t>
            </a:r>
            <a:r>
              <a:rPr lang="en-US" noProof="0" dirty="0">
                <a:latin typeface="+mn-lt"/>
              </a:rPr>
              <a:t>blogging- </a:t>
            </a:r>
            <a:r>
              <a:rPr lang="el-GR" noProof="0" dirty="0">
                <a:latin typeface="+mn-lt"/>
              </a:rPr>
              <a:t>επικοινωνία)</a:t>
            </a:r>
            <a:endParaRPr lang="en-GB" noProof="0" dirty="0">
              <a:latin typeface="+mn-lt"/>
            </a:endParaRPr>
          </a:p>
          <a:p>
            <a:endParaRPr lang="en-GB" b="1" noProof="0" dirty="0"/>
          </a:p>
        </p:txBody>
      </p:sp>
    </p:spTree>
    <p:extLst>
      <p:ext uri="{BB962C8B-B14F-4D97-AF65-F5344CB8AC3E}">
        <p14:creationId xmlns:p14="http://schemas.microsoft.com/office/powerpoint/2010/main" val="115939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4541-A0A9-F15C-468E-7EC32448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602078-685A-7458-D919-59C4331B9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GB" noProof="0" dirty="0">
                <a:latin typeface="Aptos"/>
                <a:ea typeface="MingLiU_HKSCS"/>
                <a:cs typeface="Calibri"/>
              </a:rPr>
              <a:t>Ά</a:t>
            </a:r>
            <a:r>
              <a:rPr lang="el-GR" dirty="0">
                <a:latin typeface="Aptos"/>
                <a:ea typeface="MingLiU_HKSCS"/>
                <a:cs typeface="Calibri"/>
              </a:rPr>
              <a:t>σκηση αυτό-χαρτογράφησης</a:t>
            </a:r>
            <a:endParaRPr lang="en-GB" noProof="0" dirty="0">
              <a:latin typeface="+mn-lt"/>
              <a:ea typeface="MingLiU_HKSC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4B1E-DD0B-B112-AF60-7A0758940F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b="1" noProof="0" dirty="0">
                <a:solidFill>
                  <a:srgbClr val="E280AC"/>
                </a:solidFill>
                <a:latin typeface="+mn-lt"/>
              </a:rPr>
              <a:t>Στο κέντρο ‘’ εσείς</a:t>
            </a:r>
            <a:r>
              <a:rPr lang="en-GB" b="1" noProof="0" dirty="0">
                <a:solidFill>
                  <a:srgbClr val="E280AC"/>
                </a:solidFill>
                <a:latin typeface="+mn-lt"/>
              </a:rPr>
              <a:t>’’:</a:t>
            </a:r>
            <a:r>
              <a:rPr lang="en-GB" b="1" noProof="0" dirty="0">
                <a:latin typeface="+mn-lt"/>
              </a:rPr>
              <a:t> </a:t>
            </a:r>
            <a:r>
              <a:rPr lang="el-GR" dirty="0">
                <a:latin typeface="+mn-lt"/>
              </a:rPr>
              <a:t>Τοποθετήστε τον εαυτό σας στο κέντρο (γράψτε το όνομά σας ή χρησιμοποιήστε ένα αυτοκόλλητο σημείωμα).</a:t>
            </a:r>
          </a:p>
          <a:p>
            <a:endParaRPr lang="en-GB" noProof="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E280AC"/>
                </a:solidFill>
                <a:latin typeface="+mn-lt"/>
              </a:rPr>
              <a:t>Ακτινωτοί κόμβοι</a:t>
            </a:r>
            <a:r>
              <a:rPr lang="en-GB" b="1" noProof="0" dirty="0">
                <a:solidFill>
                  <a:srgbClr val="E280AC"/>
                </a:solidFill>
                <a:latin typeface="+mn-lt"/>
              </a:rPr>
              <a:t>: </a:t>
            </a:r>
            <a:r>
              <a:rPr lang="el-GR" dirty="0">
                <a:solidFill>
                  <a:srgbClr val="3B3838"/>
                </a:solidFill>
                <a:latin typeface="+mn-lt"/>
              </a:rPr>
              <a:t>Γύρω από τον εαυτό σας, βάλτε κύκλους για κάθε σημαντική εμπειρία ή ρόλο.</a:t>
            </a:r>
            <a:endParaRPr lang="en-GB" dirty="0">
              <a:solidFill>
                <a:srgbClr val="3B3838"/>
              </a:solidFill>
              <a:latin typeface="+mn-lt"/>
            </a:endParaRPr>
          </a:p>
          <a:p>
            <a:endParaRPr lang="en-GB" noProof="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b="1" noProof="0" dirty="0">
                <a:solidFill>
                  <a:srgbClr val="E280AC"/>
                </a:solidFill>
                <a:latin typeface="+mn-lt"/>
              </a:rPr>
              <a:t>Από την εμπειρία στις δεξιότητες</a:t>
            </a:r>
            <a:r>
              <a:rPr lang="en-GB" b="1" noProof="0" dirty="0">
                <a:solidFill>
                  <a:srgbClr val="E280AC"/>
                </a:solidFill>
                <a:latin typeface="+mn-lt"/>
              </a:rPr>
              <a:t>:</a:t>
            </a:r>
            <a:r>
              <a:rPr lang="en-GB" b="1" dirty="0">
                <a:solidFill>
                  <a:srgbClr val="3B3838"/>
                </a:solidFill>
                <a:latin typeface="+mn-lt"/>
              </a:rPr>
              <a:t> </a:t>
            </a:r>
            <a:r>
              <a:rPr lang="el-GR" noProof="0" dirty="0">
                <a:solidFill>
                  <a:srgbClr val="3B3838"/>
                </a:solidFill>
                <a:latin typeface="+mn-lt"/>
              </a:rPr>
              <a:t>Από κάθε κύκλο, τραβήξτε κλαδιά με ετικέτες που αφορούν τις συγκεκριμένες δεξιότητες </a:t>
            </a:r>
            <a:r>
              <a:rPr lang="el-GR" dirty="0">
                <a:solidFill>
                  <a:srgbClr val="3B3838"/>
                </a:solidFill>
                <a:latin typeface="+mn-lt"/>
              </a:rPr>
              <a:t>που αποκτήσατε.</a:t>
            </a:r>
            <a:endParaRPr lang="el-GR" noProof="0" dirty="0">
              <a:solidFill>
                <a:srgbClr val="3B3838"/>
              </a:solidFill>
              <a:latin typeface="+mn-lt"/>
            </a:endParaRPr>
          </a:p>
          <a:p>
            <a:endParaRPr lang="en-GB" noProof="0" dirty="0">
              <a:solidFill>
                <a:srgbClr val="3B3838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b="1" noProof="0" dirty="0">
                <a:solidFill>
                  <a:srgbClr val="E280AC"/>
                </a:solidFill>
                <a:latin typeface="+mn-lt"/>
              </a:rPr>
              <a:t>Ορόσημα και στόχοι</a:t>
            </a:r>
            <a:r>
              <a:rPr lang="en-GB" b="1" noProof="0" dirty="0">
                <a:solidFill>
                  <a:srgbClr val="E280AC"/>
                </a:solidFill>
                <a:latin typeface="+mn-lt"/>
              </a:rPr>
              <a:t>: </a:t>
            </a:r>
            <a:r>
              <a:rPr lang="el-GR" noProof="0" dirty="0">
                <a:latin typeface="+mn-lt"/>
              </a:rPr>
              <a:t>Σημειώστε μελλοντικά ορόσημα προς τον τελικό σας στόχο.</a:t>
            </a:r>
            <a:endParaRPr lang="en-GB" b="1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478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6C0B-8FE5-4149-1EA4-B5D75955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7498-0842-D46D-C46A-BFE071043E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Υπο-ενότητα 2.3</a:t>
            </a:r>
            <a:r>
              <a:rPr lang="en-US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Γεφύρωση του χάσματος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25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27144-DAED-659E-884F-11F9E0D9D9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Κατανόηση των κενών δεξιοτήτων και η δύναμη της αυτοαξιολόγησης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53FC39-F80B-CCE8-AF8A-3FB565E4E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080" y="1748323"/>
            <a:ext cx="6861678" cy="4768365"/>
          </a:xfrm>
        </p:spPr>
        <p:txBody>
          <a:bodyPr lIns="91440" tIns="45720" rIns="91440" bIns="45720" anchor="t"/>
          <a:lstStyle/>
          <a:p>
            <a:pPr marL="285750" indent="-285750" algn="just">
              <a:buChar char="•"/>
            </a:pPr>
            <a:r>
              <a:rPr lang="el-GR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Κατανόηση των κενών δεξιοτήτων</a:t>
            </a:r>
            <a:r>
              <a:rPr lang="en-GB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 </a:t>
            </a:r>
            <a:r>
              <a:rPr lang="el-GR" noProof="0" dirty="0">
                <a:latin typeface="Calibri"/>
                <a:ea typeface="Calibri"/>
                <a:cs typeface="Calibri"/>
              </a:rPr>
              <a:t>Τα ‘’κενά δεξιοτήτων’’ είναι η διαφορά μεταξύ των δεξιοτήτων που απαιτούν οι εργοδότες και των δεξιοτήτων που διαθέτουν οι εργαζόμενοι. Αυτά τα κενά γίνονται ολοένα και πιο εμφανή στην ψηφιακή εποχή, καθώς η εμφάνιση νεών τεχνολογιών και η εξέλιξη των επιχειρηματικών μοντέλων επαναπροσδιορίζουν συνεχώς τους εργασιακούς ρόλους.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285750" indent="-285750" algn="just">
              <a:buChar char="•"/>
            </a:pPr>
            <a:endParaRPr lang="en-GB" dirty="0">
              <a:latin typeface="Calibri"/>
              <a:ea typeface="Calibri"/>
              <a:cs typeface="Calibri"/>
            </a:endParaRPr>
          </a:p>
          <a:p>
            <a:pPr marL="285750" indent="-285750" algn="just">
              <a:buChar char="•"/>
            </a:pPr>
            <a:r>
              <a:rPr lang="el-GR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Η δύναμη της αυτοαξιολόγησης</a:t>
            </a:r>
            <a:r>
              <a:rPr lang="en-GB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Η αυτοαξιολ</a:t>
            </a:r>
            <a:r>
              <a:rPr lang="el-GR" dirty="0">
                <a:latin typeface="Calibri"/>
                <a:ea typeface="Calibri"/>
                <a:cs typeface="Calibri"/>
              </a:rPr>
              <a:t>όγηση είναι ένα ισχυρό εργαλείο που μπορεί να βοηθήσει στον εντοπισμό και την αντιμετώπιση αυτών των κενών δεξιοτήτων. Η τακτική αυτοαξιολόγηση όχι μόνο διατηρεί τα άτομα ενήμερα σχετικά με τις μεταβαλλόμενες απαιτήσεις του κλάδου, αλλά σηματοδοτεί και την προσαρμοστικότητα τους προς πιθανούς εργοδότες, ενισχύοντας έτσι τις προοπτικές καριέρας τους.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Char char="•"/>
            </a:pPr>
            <a:endParaRPr lang="en-GB" b="1" noProof="0" dirty="0"/>
          </a:p>
        </p:txBody>
      </p:sp>
      <p:pic>
        <p:nvPicPr>
          <p:cNvPr id="9" name="Picture Placeholder 8" descr="A group of women sitting at a table&#10;&#10;AI-generated content may be incorrect.">
            <a:extLst>
              <a:ext uri="{FF2B5EF4-FFF2-40B4-BE49-F238E27FC236}">
                <a16:creationId xmlns:a16="http://schemas.microsoft.com/office/drawing/2014/main" id="{38F58EB3-6896-5A4C-E1BD-07852EFB1B7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3" r="29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736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A4F3FD46-D029-0B6E-B332-17B23A3A6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8556143" cy="819432"/>
          </a:xfrm>
        </p:spPr>
        <p:txBody>
          <a:bodyPr/>
          <a:lstStyle/>
          <a:p>
            <a:r>
              <a:rPr lang="el-GR" noProof="0" dirty="0">
                <a:latin typeface="+mn-lt"/>
              </a:rPr>
              <a:t>Πως να εντοπίσετε και να αντιμετωπίσετε τα </a:t>
            </a:r>
            <a:r>
              <a:rPr lang="el-GR" noProof="0">
                <a:latin typeface="+mn-lt"/>
              </a:rPr>
              <a:t>κενά δεξιοτήτων σας.</a:t>
            </a:r>
            <a:endParaRPr lang="en-GB" noProof="0" dirty="0">
              <a:latin typeface="+mn-lt"/>
            </a:endParaRPr>
          </a:p>
          <a:p>
            <a:endParaRPr lang="en-GB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B102BB2-6B02-6CD3-C4B3-EF8720074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1325457"/>
            <a:ext cx="7170754" cy="5191232"/>
          </a:xfrm>
        </p:spPr>
        <p:txBody>
          <a:bodyPr/>
          <a:lstStyle/>
          <a:p>
            <a:r>
              <a:rPr lang="el-GR" noProof="0" dirty="0">
                <a:latin typeface="+mn-lt"/>
              </a:rPr>
              <a:t>Ακολουθούν μερικά απλά βήματα που μπορούν να σας βοηθήσουν να συγκρίνετε τις δεξιότητες σας που απαιτούνται και να προγραμματίσετε τις επόμενες ενέργειές σας.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Αυτοστοχασμός και επίγνωση.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Μείνετε ενημερωμένοι σχετικά με τις τάσεις του κλάδου.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Αναπτύξετε μια εικόνα της μελλοντικής σας επιτυχίας.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Πραγματοποιήστε έναν έλεγχο δεξιοτήτων</a:t>
            </a:r>
            <a:r>
              <a:rPr lang="en-US" noProof="0" dirty="0">
                <a:latin typeface="+mn-lt"/>
              </a:rPr>
              <a:t>: </a:t>
            </a:r>
            <a:r>
              <a:rPr lang="el-GR" noProof="0" dirty="0">
                <a:latin typeface="+mn-lt"/>
              </a:rPr>
              <a:t>καταγράψτε τις τρέχουσες δεξιότητές σας και συγκρίνετέ τες με αγγελίες εργασίας.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Υιοθετήστε την αρχή της συνεχούς μάθησης.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Αναπτύξτε ένα προσωπικό πλάνο μάθησης.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Εφαρμόστε και εξασκήστε τις δεξιότητές σας- εργαστείτε εθελοντικά ή συμμετάσχετε</a:t>
            </a:r>
            <a:r>
              <a:rPr lang="el-GR" dirty="0">
                <a:latin typeface="+mn-lt"/>
              </a:rPr>
              <a:t>ε σε ένα έργο.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Αναζητήστε υποστήριξη και ανατροφοδότηση (π.χ. μοιραστείτε το πλάνο σας με έναν μέντορα).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noProof="0" dirty="0">
                <a:latin typeface="+mn-lt"/>
              </a:rPr>
              <a:t>Παρακολουθήστε την πρόοδο σας.</a:t>
            </a:r>
          </a:p>
          <a:p>
            <a:endParaRPr lang="en-GB" noProof="0" dirty="0">
              <a:latin typeface="+mn-lt"/>
            </a:endParaRPr>
          </a:p>
          <a:p>
            <a:endParaRPr lang="en-GB" sz="1000" noProof="0" dirty="0"/>
          </a:p>
          <a:p>
            <a:endParaRPr lang="en-GB" noProof="0" dirty="0"/>
          </a:p>
        </p:txBody>
      </p:sp>
      <p:pic>
        <p:nvPicPr>
          <p:cNvPr id="6" name="Marcador de Posição da Imagem 5" descr="Uma imagem com pessoa, calças de ganga, Cara humana, vestuário&#10;&#10;Os conteúdos gerados por IA poderão estar incorretos.">
            <a:extLst>
              <a:ext uri="{FF2B5EF4-FFF2-40B4-BE49-F238E27FC236}">
                <a16:creationId xmlns:a16="http://schemas.microsoft.com/office/drawing/2014/main" id="{AB978F01-7464-314C-D80B-FBFF5BEC58B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3146" r="6356"/>
          <a:stretch/>
        </p:blipFill>
        <p:spPr>
          <a:xfrm>
            <a:off x="7504830" y="0"/>
            <a:ext cx="4360716" cy="6858000"/>
          </a:xfrm>
        </p:spPr>
      </p:pic>
    </p:spTree>
    <p:extLst>
      <p:ext uri="{BB962C8B-B14F-4D97-AF65-F5344CB8AC3E}">
        <p14:creationId xmlns:p14="http://schemas.microsoft.com/office/powerpoint/2010/main" val="104619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AD7966-70D9-E91C-670A-E8D2E9884E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l-GR" dirty="0">
                <a:latin typeface="+mn-lt"/>
              </a:rPr>
              <a:t>Βήματα για αποτελεσματική αυτό-χαρτογράφηση</a:t>
            </a:r>
            <a:endParaRPr lang="en-GB" dirty="0">
              <a:latin typeface="+mn-lt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EB00A7-0584-CF05-876F-A1A4FDB739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FF0F12-8889-414B-A47D-047D01EF3039}"/>
              </a:ext>
            </a:extLst>
          </p:cNvPr>
          <p:cNvSpPr txBox="1"/>
          <p:nvPr/>
        </p:nvSpPr>
        <p:spPr>
          <a:xfrm>
            <a:off x="3038244" y="1705712"/>
            <a:ext cx="6097978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3C78D8"/>
                </a:solidFill>
              </a:defRPr>
            </a:pPr>
            <a:r>
              <a:rPr lang="el-GR" dirty="0"/>
              <a:t>1. Ενδοσκόπηση</a:t>
            </a:r>
          </a:p>
          <a:p>
            <a:pPr lvl="1">
              <a:spcAft>
                <a:spcPts val="1000"/>
              </a:spcAft>
              <a:defRPr sz="2000">
                <a:solidFill>
                  <a:srgbClr val="464646"/>
                </a:solidFill>
              </a:defRPr>
            </a:pPr>
            <a:r>
              <a:rPr lang="el-GR" dirty="0"/>
              <a:t>Ειλικρινής αυτοαξιολόγηση δυνατών σημείων και αδυναμιών.</a:t>
            </a:r>
          </a:p>
          <a:p>
            <a:pPr>
              <a:defRPr sz="2800" b="1">
                <a:solidFill>
                  <a:srgbClr val="00A08C"/>
                </a:solidFill>
              </a:defRPr>
            </a:pPr>
            <a:r>
              <a:rPr lang="el-GR" dirty="0"/>
              <a:t>2. Βελτίωση δεξιοτήτων</a:t>
            </a:r>
          </a:p>
          <a:p>
            <a:pPr lvl="1">
              <a:spcAft>
                <a:spcPts val="1000"/>
              </a:spcAft>
              <a:defRPr sz="2000">
                <a:solidFill>
                  <a:srgbClr val="464646"/>
                </a:solidFill>
              </a:defRPr>
            </a:pPr>
            <a:r>
              <a:rPr lang="el-GR" dirty="0"/>
              <a:t>Εντοπισμός και αντιμετώπιση κενών δεξιοτήτων.</a:t>
            </a:r>
          </a:p>
          <a:p>
            <a:pPr>
              <a:defRPr sz="2800" b="1">
                <a:solidFill>
                  <a:srgbClr val="78B43C"/>
                </a:solidFill>
              </a:defRPr>
            </a:pPr>
            <a:r>
              <a:rPr lang="el-GR" dirty="0"/>
              <a:t>3. Σχέδιο ανάπτυξης</a:t>
            </a:r>
          </a:p>
          <a:p>
            <a:pPr lvl="1">
              <a:spcAft>
                <a:spcPts val="1000"/>
              </a:spcAft>
              <a:defRPr sz="2000">
                <a:solidFill>
                  <a:srgbClr val="464646"/>
                </a:solidFill>
              </a:defRPr>
            </a:pPr>
            <a:r>
              <a:rPr lang="el-GR" dirty="0"/>
              <a:t>Δημιουργία εξατομικευμένου σχεδίου για την εξέλιξη.</a:t>
            </a:r>
          </a:p>
          <a:p>
            <a:pPr>
              <a:defRPr sz="2800" b="1">
                <a:solidFill>
                  <a:srgbClr val="DCBE1E"/>
                </a:solidFill>
              </a:defRPr>
            </a:pPr>
            <a:r>
              <a:rPr lang="el-GR" dirty="0"/>
              <a:t>4. Εφαρμογή σχεδίου</a:t>
            </a:r>
          </a:p>
          <a:p>
            <a:pPr lvl="1">
              <a:spcAft>
                <a:spcPts val="1000"/>
              </a:spcAft>
              <a:defRPr sz="2000">
                <a:solidFill>
                  <a:srgbClr val="464646"/>
                </a:solidFill>
              </a:defRPr>
            </a:pPr>
            <a:r>
              <a:rPr lang="el-GR" dirty="0"/>
              <a:t>Υλοποίηση και αναθεώρηση του σχεδίου ανάπτυξης.</a:t>
            </a:r>
          </a:p>
        </p:txBody>
      </p:sp>
    </p:spTree>
    <p:extLst>
      <p:ext uri="{BB962C8B-B14F-4D97-AF65-F5344CB8AC3E}">
        <p14:creationId xmlns:p14="http://schemas.microsoft.com/office/powerpoint/2010/main" val="394689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89A8891-805A-B587-5FD5-05D0E61CA7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Τι να ρωτήσετε τον εαυτό σας…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endParaRPr lang="en-GB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7B915E-B551-485A-85A5-8BDFA86E21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343" y="736998"/>
            <a:ext cx="7423150" cy="5951747"/>
          </a:xfrm>
        </p:spPr>
        <p:txBody>
          <a:bodyPr lIns="91440" tIns="45720" rIns="91440" bIns="45720" anchor="t"/>
          <a:lstStyle/>
          <a:p>
            <a:r>
              <a:rPr lang="el-GR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Βήμα 1- Αναγνώριση δυνατών σημείων και αδυναμιών</a:t>
            </a:r>
            <a:r>
              <a:rPr lang="en-US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/>
                <a:ea typeface="Calibri"/>
                <a:cs typeface="Calibri"/>
              </a:rPr>
              <a:t>Ποια είναι τα δυνατά και τα αδύναμα σημεία μου στον τωρινό μου ρόλο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Υπάρχουν συγκεκριμένα καθήκοντα ή ευθύνες με τα οποία δυσκολεύομαι</a:t>
            </a:r>
            <a:r>
              <a:rPr lang="en-GR" dirty="0"/>
              <a:t>;</a:t>
            </a: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/>
                <a:ea typeface="Calibri"/>
                <a:cs typeface="Calibri"/>
              </a:rPr>
              <a:t>Νιώθω σίγουρος/η στη χρήση των πιο πρόσφατων εργαλείων και τεχνολογιών που σχετίζονται με τη δουλεία μου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Calibri"/>
                <a:ea typeface="Calibri"/>
                <a:cs typeface="Calibri"/>
              </a:rPr>
              <a:t>Έ</a:t>
            </a:r>
            <a:r>
              <a:rPr lang="el-GR" noProof="0" dirty="0">
                <a:latin typeface="Calibri"/>
                <a:ea typeface="Calibri"/>
                <a:cs typeface="Calibri"/>
              </a:rPr>
              <a:t>χ</a:t>
            </a:r>
            <a:r>
              <a:rPr lang="el-GR" dirty="0">
                <a:latin typeface="Calibri"/>
                <a:ea typeface="Calibri"/>
                <a:cs typeface="Calibri"/>
              </a:rPr>
              <a:t>ω λάβει σχόλια από συναδέλφους, προϊσταμένους ή πελάτες για τομείς όπου θα μπορούσα να βελτιωθώ</a:t>
            </a:r>
            <a:r>
              <a:rPr lang="en-GR" dirty="0"/>
              <a:t>;</a:t>
            </a:r>
            <a:r>
              <a:rPr lang="el-GR" dirty="0">
                <a:latin typeface="Calibri"/>
                <a:ea typeface="Calibri"/>
                <a:cs typeface="Calibri"/>
              </a:rPr>
              <a:t> </a:t>
            </a:r>
            <a:endParaRPr lang="el-GR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/>
                <a:ea typeface="Calibri"/>
                <a:cs typeface="Calibri"/>
              </a:rPr>
              <a:t>Ε</a:t>
            </a:r>
            <a:r>
              <a:rPr lang="en-GB" dirty="0" err="1">
                <a:latin typeface="Calibri"/>
                <a:ea typeface="Calibri"/>
                <a:cs typeface="Calibri"/>
              </a:rPr>
              <a:t>ί</a:t>
            </a:r>
            <a:r>
              <a:rPr lang="el-GR" dirty="0">
                <a:latin typeface="Calibri"/>
                <a:ea typeface="Calibri"/>
                <a:cs typeface="Calibri"/>
              </a:rPr>
              <a:t>μαι ενημερωμένος/η για τις τάσεις του κλάδου και τις βέλτιστες πρακτικές</a:t>
            </a:r>
            <a:r>
              <a:rPr lang="en-GR" dirty="0"/>
              <a:t>;</a:t>
            </a:r>
            <a:endParaRPr lang="el-GR" noProof="0" dirty="0">
              <a:latin typeface="Calibri"/>
              <a:ea typeface="Calibri"/>
              <a:cs typeface="Calibri"/>
            </a:endParaRPr>
          </a:p>
          <a:p>
            <a:r>
              <a:rPr lang="el-GR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Βήμα 2- Εντοπισμός κενών δεξιοτήτων και Βήμα 3- Δημιουργία πλάνου</a:t>
            </a:r>
            <a:r>
              <a:rPr lang="en-US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Πως ορίζω την επιτυχία για εμένα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Αν η καριέρα μου εξελισσόταν τέλεια στους επόμενους 12 μήνες, τι θα ήταν διαφορετικό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Calibri"/>
                <a:ea typeface="Calibri"/>
                <a:cs typeface="Calibri"/>
              </a:rPr>
              <a:t>Ποιες δεξιότητες και προσόντα απαιτούνται για τον ρόλο μου ή για αυτόν που φιλοδοξώ</a:t>
            </a:r>
            <a:r>
              <a:rPr lang="en-GR" dirty="0"/>
              <a:t>;</a:t>
            </a:r>
            <a:r>
              <a:rPr lang="el-GR" dirty="0"/>
              <a:t> Πως συγκρίνονται με αυτά που ήδη έχω</a:t>
            </a:r>
            <a:r>
              <a:rPr lang="en-GR" dirty="0"/>
              <a:t>;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Πως μπορώ να γεφυρώσω τα κενά που εντόπισα</a:t>
            </a:r>
            <a:r>
              <a:rPr lang="en-GR" dirty="0"/>
              <a:t>;</a:t>
            </a:r>
            <a:r>
              <a:rPr lang="el-GR" dirty="0"/>
              <a:t> (Καθόρισε τους στόχους σου, τις συγκεκριμένες δεξιότητες που θέλεις να αναπτύξεις και το χρονοδιάγραμμα για την επίτευξη τους).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Marcador de Posição da Imagem 5" descr="Uma imagem com Cara humana, pessoa, sorrir, vestuário&#10;&#10;Os conteúdos gerados por IA poderão estar incorretos.">
            <a:extLst>
              <a:ext uri="{FF2B5EF4-FFF2-40B4-BE49-F238E27FC236}">
                <a16:creationId xmlns:a16="http://schemas.microsoft.com/office/drawing/2014/main" id="{2F284BD2-8562-434A-E35F-1BF21C60CF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t="7735" r="29478"/>
          <a:stretch/>
        </p:blipFill>
        <p:spPr>
          <a:xfrm>
            <a:off x="7459529" y="381334"/>
            <a:ext cx="4732471" cy="6476666"/>
          </a:xfrm>
        </p:spPr>
      </p:pic>
    </p:spTree>
    <p:extLst>
      <p:ext uri="{BB962C8B-B14F-4D97-AF65-F5344CB8AC3E}">
        <p14:creationId xmlns:p14="http://schemas.microsoft.com/office/powerpoint/2010/main" val="269719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1D2B06-92DE-87ED-99E9-DFE2E195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148705"/>
            <a:ext cx="9829323" cy="483986"/>
          </a:xfrm>
        </p:spPr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Η καινοτόμος προσέγγισή μας… Ο πίνακας ανάλυσης χάσματος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F3766-30CD-33E4-06B6-A3967F6C3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endParaRPr lang="en-GB" noProof="0" dirty="0"/>
          </a:p>
          <a:p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Πως να τον χρησιμοποιήσετε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AutoNum type="arabicPeriod"/>
            </a:pPr>
            <a:r>
              <a:rPr lang="el-GR" dirty="0">
                <a:latin typeface="Calibri"/>
                <a:ea typeface="Calibri"/>
                <a:cs typeface="Calibri"/>
              </a:rPr>
              <a:t>Καταγράψτε τις 5-8 κορυφαίες δεξιότητες που ήδη διάθετε.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Σημειώστε ‘’Ν’’ (Ναι) αν ήδη την κατέχετε ’’Ο’’ (Όχι) αν όχι.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Βαθμολογήστε την επάρκειά σας (1= αρχάριος, 5= ειδικός).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Δώστε προτεραιότητα με βάση τον αντίκτυπο στην εργασία σας και το προσωπικό σας ενδιαφέρον</a:t>
            </a:r>
            <a:r>
              <a:rPr lang="en-GB" dirty="0">
                <a:latin typeface="Calibri"/>
                <a:ea typeface="Calibri"/>
                <a:cs typeface="Calibri"/>
              </a:rPr>
              <a:t>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Σύγκριση βήμα-βήμα</a:t>
            </a:r>
            <a:r>
              <a:rPr lang="en-US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latin typeface="Calibri"/>
                <a:ea typeface="Calibri"/>
                <a:cs typeface="Calibri"/>
              </a:rPr>
              <a:t>1. </a:t>
            </a:r>
            <a:r>
              <a:rPr lang="el-GR" b="1" dirty="0">
                <a:latin typeface="Calibri"/>
                <a:ea typeface="Calibri"/>
                <a:cs typeface="Calibri"/>
              </a:rPr>
              <a:t>Επιλογή δεξιοτήτων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cs typeface="Calibri"/>
              </a:rPr>
              <a:t>Επιλέξτε τις κρίσιμες δεξιότητες που απαιτεί ο στοχευμένος τομέας σας</a:t>
            </a:r>
            <a:r>
              <a:rPr lang="el-GR" b="1" noProof="0" dirty="0">
                <a:latin typeface="Calibri"/>
                <a:ea typeface="Calibri"/>
                <a:cs typeface="Calibri"/>
              </a:rPr>
              <a:t>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latin typeface="Calibri"/>
                <a:ea typeface="Calibri"/>
                <a:cs typeface="Calibri"/>
              </a:rPr>
              <a:t>2. </a:t>
            </a:r>
            <a:r>
              <a:rPr lang="el-GR" b="1" dirty="0">
                <a:latin typeface="Calibri"/>
                <a:ea typeface="Calibri"/>
                <a:cs typeface="Calibri"/>
              </a:rPr>
              <a:t>Αυτοαξιολόγηση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ea typeface="Calibri"/>
                <a:cs typeface="Calibri"/>
              </a:rPr>
              <a:t>Βαθμολογήστε τη δική σας επάρκεια και εμπειρία σε σχέση με αυτές τις δεξιότητες. 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latin typeface="Calibri"/>
                <a:ea typeface="Calibri"/>
                <a:cs typeface="Calibri"/>
              </a:rPr>
              <a:t>3. </a:t>
            </a:r>
            <a:r>
              <a:rPr lang="el-GR" b="1" noProof="0" dirty="0">
                <a:latin typeface="Calibri"/>
                <a:ea typeface="Calibri"/>
                <a:cs typeface="Calibri"/>
              </a:rPr>
              <a:t>Σημείωση κενών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Κάθε δεξιότητα με ‘’Ο’’ ή βαθμό &lt;3 θεωρείται κενό.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latin typeface="Calibri"/>
                <a:ea typeface="Calibri"/>
                <a:cs typeface="Calibri"/>
              </a:rPr>
              <a:t>4. </a:t>
            </a:r>
            <a:r>
              <a:rPr lang="el-GR" b="1" noProof="0" dirty="0">
                <a:latin typeface="Calibri"/>
                <a:ea typeface="Calibri"/>
                <a:cs typeface="Calibri"/>
              </a:rPr>
              <a:t>Ανασκόπηση αποτελεσμάτων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Δείτε ποια κενά έχουν υψηλή προτεραιότητα για την επαγγελματική σας πορεία</a:t>
            </a:r>
            <a:r>
              <a:rPr lang="en-GB" dirty="0">
                <a:latin typeface="Calibri"/>
                <a:ea typeface="Calibri"/>
                <a:cs typeface="Calibri"/>
              </a:rPr>
              <a:t>.</a:t>
            </a:r>
            <a:endParaRPr lang="en-GB" b="1" noProof="0" dirty="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C91EDD-3088-4434-CE25-6965B6410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611428"/>
              </p:ext>
            </p:extLst>
          </p:nvPr>
        </p:nvGraphicFramePr>
        <p:xfrm>
          <a:off x="379615" y="1168400"/>
          <a:ext cx="10612940" cy="70196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653235">
                  <a:extLst>
                    <a:ext uri="{9D8B030D-6E8A-4147-A177-3AD203B41FA5}">
                      <a16:colId xmlns:a16="http://schemas.microsoft.com/office/drawing/2014/main" val="1057315091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2686735945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84672407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59206552"/>
                    </a:ext>
                  </a:extLst>
                </a:gridCol>
              </a:tblGrid>
              <a:tr h="701964">
                <a:tc>
                  <a:txBody>
                    <a:bodyPr/>
                    <a:lstStyle/>
                    <a:p>
                      <a:r>
                        <a:rPr lang="el-GR" noProof="0" dirty="0"/>
                        <a:t>Απαραίτητες δεξιότητες του κλάδου</a:t>
                      </a:r>
                      <a:endParaRPr lang="en-GB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noProof="0" dirty="0"/>
                        <a:t>Τις έχεις </a:t>
                      </a:r>
                      <a:r>
                        <a:rPr lang="en-GR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l-GR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(Ναι ή Όχι)</a:t>
                      </a:r>
                      <a:endParaRPr lang="en-GB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l-GR" noProof="0" dirty="0"/>
                        <a:t>Επίπεδο επάρκειας (1-5)</a:t>
                      </a:r>
                      <a:endParaRPr lang="en-GB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Development Priority (High/Med/Low)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43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71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08200-F8C7-8CD4-2C47-BB7C7EB55F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Άσκηση γεφύρωσης χάσματος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224D4-55C4-9585-D57C-F1D583007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l-GR" b="1" noProof="0" dirty="0">
                <a:latin typeface="Calibri"/>
                <a:ea typeface="Calibri"/>
                <a:cs typeface="Calibri"/>
              </a:rPr>
              <a:t>Εργασία</a:t>
            </a:r>
            <a:r>
              <a:rPr lang="en-US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dirty="0">
                <a:latin typeface="Calibri"/>
                <a:cs typeface="Calibri"/>
              </a:rPr>
              <a:t>Συμπληρώστε τον πίνακα ανάλυσης χάσματος για τον τομέα που επιλέξατε (π.χ. ΑΠΕ).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b="1" noProof="0" dirty="0">
                <a:latin typeface="Calibri"/>
                <a:ea typeface="Calibri"/>
                <a:cs typeface="Calibri"/>
              </a:rPr>
              <a:t>Ομαδική εργασία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Σε ζεύγη, συγκρίνετε τους πίνακες σας και συζητήστε</a:t>
            </a:r>
            <a:r>
              <a:rPr lang="en-US" noProof="0" dirty="0">
                <a:latin typeface="Calibri"/>
                <a:ea typeface="Calibri"/>
                <a:cs typeface="Calibri"/>
              </a:rPr>
              <a:t>: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00050" indent="-400050">
              <a:buAutoNum type="romanL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Ποια κενά υψηλής προτεραιότητας σας εξέπληξαν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400050" indent="-400050">
              <a:buAutoNum type="romanL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Ποιες ‘’εύκολες νίκες’’ (χαμηλής δυσκολίας ενέργειες) μπορείτε να ξεκινήσετε άμεσα</a:t>
            </a:r>
            <a:r>
              <a:rPr lang="en-GR" dirty="0"/>
              <a:t>;</a:t>
            </a:r>
            <a:endParaRPr lang="el-GR" dirty="0">
              <a:latin typeface="Calibri"/>
              <a:cs typeface="Calibri"/>
            </a:endParaRPr>
          </a:p>
          <a:p>
            <a:pPr marL="400050" indent="-400050">
              <a:buAutoNum type="romanLcPeriod"/>
            </a:pPr>
            <a:r>
              <a:rPr lang="el-GR" noProof="0" dirty="0">
                <a:latin typeface="Calibri"/>
                <a:ea typeface="Calibri"/>
                <a:cs typeface="Calibri"/>
              </a:rPr>
              <a:t>Ποιες δεξιότητες με μεσαία/υψηλή προτεραιότητα απαιτούν πιο μακροπρόθεσμα πλάνα</a:t>
            </a:r>
            <a:r>
              <a:rPr lang="en-GR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latin typeface="Calibri"/>
                <a:ea typeface="Calibri"/>
                <a:cs typeface="Calibri"/>
              </a:rPr>
              <a:t>Output: </a:t>
            </a:r>
            <a:r>
              <a:rPr lang="el-GR" dirty="0">
                <a:latin typeface="Calibri"/>
                <a:cs typeface="Calibri"/>
              </a:rPr>
              <a:t>Κάθε ζεύγος μοιράζεται με την ομάδα τις 2 κορυφαίες προτεραιότητας για ανάπτυξη δεξιοτήτων</a:t>
            </a:r>
            <a:r>
              <a:rPr lang="el-GR" b="1" dirty="0">
                <a:latin typeface="Calibri"/>
                <a:ea typeface="Calibri"/>
                <a:cs typeface="Calibri"/>
              </a:rPr>
              <a:t>.</a:t>
            </a:r>
            <a:endParaRPr lang="en-GB" b="1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Placeholder 7" descr="A drawing of a map of a challenge&#10;&#10;AI-generated content may be incorrect.">
            <a:extLst>
              <a:ext uri="{FF2B5EF4-FFF2-40B4-BE49-F238E27FC236}">
                <a16:creationId xmlns:a16="http://schemas.microsoft.com/office/drawing/2014/main" id="{AB770DB5-D1F6-C38E-1E2E-74297F0058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290" r="28290"/>
          <a:stretch>
            <a:fillRect/>
          </a:stretch>
        </p:blipFill>
        <p:spPr>
          <a:xfrm>
            <a:off x="7861300" y="-1"/>
            <a:ext cx="4330700" cy="6858001"/>
          </a:xfrm>
        </p:spPr>
      </p:pic>
    </p:spTree>
    <p:extLst>
      <p:ext uri="{BB962C8B-B14F-4D97-AF65-F5344CB8AC3E}">
        <p14:creationId xmlns:p14="http://schemas.microsoft.com/office/powerpoint/2010/main" val="4115487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76EF7-1CE7-ADFA-15C3-AC3A1381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47D97-16E6-25EF-1F0B-E2FDA3ABE4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8729847" cy="1762299"/>
          </a:xfrm>
        </p:spPr>
        <p:txBody>
          <a:bodyPr lIns="91440" tIns="45720" rIns="91440" bIns="45720" anchor="t"/>
          <a:lstStyle/>
          <a:p>
            <a:pPr lvl="1"/>
            <a:r>
              <a:rPr lang="el-GR" b="1" noProof="0" dirty="0">
                <a:latin typeface="+mn-lt"/>
              </a:rPr>
              <a:t>Υπο-ενότητα 2.4 </a:t>
            </a:r>
            <a:r>
              <a:rPr lang="en-US" b="1" noProof="0" dirty="0">
                <a:latin typeface="+mn-lt"/>
              </a:rPr>
              <a:t>: </a:t>
            </a:r>
            <a:r>
              <a:rPr lang="el-GR" b="1" noProof="0" dirty="0">
                <a:latin typeface="+mn-lt"/>
              </a:rPr>
              <a:t>δημιουργία του προσωπικού σας μαθησιακού προφίλ</a:t>
            </a:r>
            <a:endParaRPr lang="en-GB" b="1" noProof="0" dirty="0" err="1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1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9D6FD5-FC35-2B68-C8D6-C57A3A4E1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64163"/>
            <a:ext cx="9829323" cy="483986"/>
          </a:xfrm>
        </p:spPr>
        <p:txBody>
          <a:bodyPr lIns="91440" tIns="45720" rIns="91440" bIns="45720" anchor="t"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Τι είναι ένα προσωπικό μαθησιακό προφίλ</a:t>
            </a:r>
            <a:r>
              <a:rPr lang="en-GR" b="0" dirty="0"/>
              <a:t>;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64D3D-5ED5-52A6-3E01-5331B45DA7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151467"/>
            <a:ext cx="11450304" cy="4541968"/>
          </a:xfrm>
        </p:spPr>
        <p:txBody>
          <a:bodyPr lIns="91440" tIns="45720" rIns="91440" bIns="45720" anchor="t"/>
          <a:lstStyle/>
          <a:p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Έ</a:t>
            </a:r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να στιγμιότυπο του ‘’εαυτού σας ως μαθητευόμενου’’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που συνδυάζει</a:t>
            </a:r>
            <a:r>
              <a:rPr lang="en-GB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Τα δυνατά σημεία και τις δεξιότητες που έχετε χαρτογραφήσει.</a:t>
            </a:r>
            <a:endParaRPr lang="el-GR" dirty="0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Τα ενδιαφέροντα και τα κίνητρά σας.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l-GR" noProof="0" dirty="0">
                <a:latin typeface="Calibri"/>
                <a:ea typeface="Calibri"/>
                <a:cs typeface="Calibri"/>
              </a:rPr>
              <a:t>Τα εμπόδια που αντιμετωπίζετε και την υποστήριξη που χρειάζεστε.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Βασικά στοιχεία του προφίλ σας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l-GR" b="1" noProof="0" dirty="0">
                <a:latin typeface="Calibri"/>
                <a:ea typeface="Calibri"/>
                <a:cs typeface="Calibri"/>
              </a:rPr>
              <a:t>Δεξιότητες και εμπειρίες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οι κορυφαίες τεχνικές, μεταβιβάσιμες και ήπιες δεξιότητές σας.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l-GR" b="1" noProof="0" dirty="0">
                <a:latin typeface="Calibri"/>
                <a:ea typeface="Calibri"/>
                <a:cs typeface="Calibri"/>
              </a:rPr>
              <a:t>Προτιμήσεις μάθησης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τρόποι με τους οποίους προτιμάτε να μαθαίνετε (εργαστήρια, βίντεο, πρακτική εξάσκηση).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l-GR" b="1" noProof="0" dirty="0">
                <a:latin typeface="Calibri"/>
                <a:ea typeface="Calibri"/>
                <a:cs typeface="Calibri"/>
              </a:rPr>
              <a:t>Στόχοι και φιλοδοξίες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</a:t>
            </a:r>
            <a:r>
              <a:rPr lang="en-GB" noProof="0" dirty="0">
                <a:latin typeface="Calibri"/>
                <a:ea typeface="Calibri"/>
                <a:cs typeface="Calibri"/>
              </a:rPr>
              <a:t> </a:t>
            </a:r>
            <a:r>
              <a:rPr lang="el-GR" noProof="0" dirty="0">
                <a:latin typeface="Calibri"/>
                <a:ea typeface="Calibri"/>
                <a:cs typeface="Calibri"/>
              </a:rPr>
              <a:t>βραχυπρόθεσμοι και μακροπρόθεσμοι στόχοι.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l-GR" b="1" noProof="0" dirty="0">
                <a:latin typeface="Calibri"/>
                <a:ea typeface="Calibri"/>
                <a:cs typeface="Calibri"/>
              </a:rPr>
              <a:t>Πιθανά εμπόδια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περιορισμοί χρόνου, πρόσβαση στα ψηφιακά μέσα και έλλειψη αυτοπεποίθησης.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el-GR" b="1" noProof="0" dirty="0">
                <a:latin typeface="Calibri"/>
                <a:ea typeface="Calibri"/>
                <a:cs typeface="Calibri"/>
              </a:rPr>
              <a:t>Στρατηγικές υποστήριξης</a:t>
            </a:r>
            <a:r>
              <a:rPr lang="en-GB" b="1" noProof="0" dirty="0">
                <a:latin typeface="Calibri"/>
                <a:ea typeface="Calibri"/>
                <a:cs typeface="Calibri"/>
              </a:rPr>
              <a:t>: </a:t>
            </a:r>
            <a:r>
              <a:rPr lang="el-GR" noProof="0" dirty="0">
                <a:latin typeface="Calibri"/>
                <a:ea typeface="Calibri"/>
                <a:cs typeface="Calibri"/>
              </a:rPr>
              <a:t>μέντορες, ομάδες ομότιμων και ψηφιακά εργαλεία.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97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244E2-E7E5-946B-7D17-69F8A0FCB7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961" y="1413100"/>
            <a:ext cx="6148631" cy="1135779"/>
          </a:xfrm>
        </p:spPr>
        <p:txBody>
          <a:bodyPr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Οι δεξιότητες, οι στόχοι και οι ανάγκες της αγοράς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A8AA01-0AE6-0036-5C98-A25BCA41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961" y="994120"/>
            <a:ext cx="6047032" cy="353369"/>
          </a:xfrm>
        </p:spPr>
        <p:txBody>
          <a:bodyPr/>
          <a:lstStyle/>
          <a:p>
            <a:r>
              <a:rPr lang="en-GB" noProof="0" dirty="0">
                <a:latin typeface="Calibri"/>
                <a:ea typeface="Calibri"/>
                <a:cs typeface="Calibri"/>
              </a:rPr>
              <a:t>1.</a:t>
            </a:r>
            <a:r>
              <a:rPr lang="el-GR" dirty="0">
                <a:latin typeface="Calibri"/>
                <a:cs typeface="Calibri"/>
              </a:rPr>
              <a:t>Συγκεντρώστε το υλικό σας</a:t>
            </a:r>
            <a:endParaRPr lang="en-GB" dirty="0">
              <a:latin typeface="Calibri"/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9935-78D7-277F-A140-082F050DF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2" y="-44269"/>
            <a:ext cx="9059010" cy="483986"/>
          </a:xfrm>
        </p:spPr>
        <p:txBody>
          <a:bodyPr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Οι δεξιότητες σας, οι στόχοι σας και ό,τι χρειάζεται η αγορά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832E85-99C1-28CA-F158-5B1BF519A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5961" y="2297758"/>
            <a:ext cx="6974708" cy="2090175"/>
          </a:xfrm>
        </p:spPr>
        <p:txBody>
          <a:bodyPr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Μπορείτε να χρησιμοποιήσετε ένα έγγραφο </a:t>
            </a:r>
            <a:r>
              <a:rPr lang="en-US" dirty="0">
                <a:latin typeface="Calibri"/>
                <a:ea typeface="Calibri"/>
                <a:cs typeface="Calibri"/>
              </a:rPr>
              <a:t>word, </a:t>
            </a:r>
            <a:r>
              <a:rPr lang="el-GR" dirty="0">
                <a:latin typeface="Calibri"/>
                <a:ea typeface="Calibri"/>
                <a:cs typeface="Calibri"/>
              </a:rPr>
              <a:t>μια διαφάνεια </a:t>
            </a:r>
            <a:r>
              <a:rPr lang="en-US" dirty="0">
                <a:latin typeface="Calibri"/>
                <a:ea typeface="Calibri"/>
                <a:cs typeface="Calibri"/>
              </a:rPr>
              <a:t>powerpoint, </a:t>
            </a:r>
            <a:r>
              <a:rPr lang="en-US" dirty="0" err="1">
                <a:latin typeface="Calibri"/>
                <a:ea typeface="Calibri"/>
                <a:cs typeface="Calibri"/>
              </a:rPr>
              <a:t>έ</a:t>
            </a:r>
            <a:r>
              <a:rPr lang="el-GR" dirty="0">
                <a:latin typeface="Calibri"/>
                <a:ea typeface="Calibri"/>
                <a:cs typeface="Calibri"/>
              </a:rPr>
              <a:t>να νοητικό χάρτη ή ακόμα και ένα σύντομο βίντεο. ΄Ό,τι σας φαίνεται πιο εύκολο.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3. </a:t>
            </a:r>
            <a:r>
              <a:rPr lang="el-GR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Συμπληρώστε κάθε ενότητα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el-GR" noProof="0" dirty="0">
                <a:latin typeface="Calibri"/>
                <a:ea typeface="Calibri"/>
                <a:cs typeface="Calibri"/>
              </a:rPr>
              <a:t>Χρησιμοποιήστε ερωτήσεις οδηγούς (π.χ. ‘’ποιες είναι οι κορυφαίες μου δεξιότητες’’ ή ‘’τι υποστήριξη χρειάζομαι) για να συμπληρώστε κάθε μέρος του προφίλ</a:t>
            </a:r>
            <a:r>
              <a:rPr lang="el-GR" dirty="0">
                <a:latin typeface="Calibri"/>
                <a:ea typeface="Calibri"/>
                <a:cs typeface="Calibri"/>
              </a:rPr>
              <a:t>λ σας.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4. </a:t>
            </a:r>
            <a:r>
              <a:rPr lang="el-GR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Μοιραστείτε και βελτιώστε</a:t>
            </a:r>
          </a:p>
          <a:p>
            <a:r>
              <a:rPr lang="el-GR" dirty="0">
                <a:latin typeface="Calibri"/>
                <a:cs typeface="Calibri"/>
              </a:rPr>
              <a:t>Μοιραστείτε το πρόχειρο προφίλ σας με έναν συνάδελφο ή εκπαιδευτή. Λάβετε ανατροφοδότηση και κάντε αλλαγές εάν χρειάζεται</a:t>
            </a:r>
            <a:r>
              <a:rPr lang="el-GR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EE503E-1275-1CA6-9EF0-415C701575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5961" y="1839267"/>
            <a:ext cx="6047033" cy="611053"/>
          </a:xfrm>
        </p:spPr>
        <p:txBody>
          <a:bodyPr/>
          <a:lstStyle/>
          <a:p>
            <a:r>
              <a:rPr lang="en-GB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2. </a:t>
            </a:r>
            <a:r>
              <a:rPr lang="el-GR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Επιλέξτε μια μορφή που σας ταιριάζει</a:t>
            </a:r>
            <a:endParaRPr lang="en-GB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47A25-603D-C3E2-9182-97C817D9F9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962" y="5662543"/>
            <a:ext cx="6974707" cy="997464"/>
          </a:xfrm>
        </p:spPr>
        <p:txBody>
          <a:bodyPr/>
          <a:lstStyle/>
          <a:p>
            <a:r>
              <a:rPr lang="el-GR" noProof="0" dirty="0">
                <a:latin typeface="Calibri"/>
                <a:ea typeface="Calibri"/>
                <a:cs typeface="Calibri"/>
              </a:rPr>
              <a:t>Ενημερώνετε το προφίλ σας κάθε φορά που αποκτάτε νέες δεξιότητες, αντιμετωπίζετε νέες προκλήσεις ή θέτετε νέους στόχους.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18E823B-DF16-E7AC-2716-3551D9C5335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5961" y="5444900"/>
            <a:ext cx="6047032" cy="301400"/>
          </a:xfrm>
        </p:spPr>
        <p:txBody>
          <a:bodyPr/>
          <a:lstStyle/>
          <a:p>
            <a:r>
              <a:rPr lang="en-GB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5.</a:t>
            </a:r>
            <a:r>
              <a:rPr lang="el-GR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Αναθεωρήστε και ενημερώστε</a:t>
            </a:r>
            <a:endParaRPr lang="en-GB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Placeholder 11" descr="A person holding a tablet and looking at a white board&#10;&#10;AI-generated content may be incorrect.">
            <a:extLst>
              <a:ext uri="{FF2B5EF4-FFF2-40B4-BE49-F238E27FC236}">
                <a16:creationId xmlns:a16="http://schemas.microsoft.com/office/drawing/2014/main" id="{EF982CB0-FD5E-23A6-D6EA-A5B94AF968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25138"/>
          <a:stretch>
            <a:fillRect/>
          </a:stretch>
        </p:blipFill>
        <p:spPr>
          <a:xfrm>
            <a:off x="7804150" y="1102129"/>
            <a:ext cx="4387850" cy="5597236"/>
          </a:xfrm>
        </p:spPr>
      </p:pic>
    </p:spTree>
    <p:extLst>
      <p:ext uri="{BB962C8B-B14F-4D97-AF65-F5344CB8AC3E}">
        <p14:creationId xmlns:p14="http://schemas.microsoft.com/office/powerpoint/2010/main" val="2093875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685918-4C26-ABCF-5C5B-7D0D6753A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1"/>
            <a:ext cx="6861679" cy="78014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l-GR" sz="2200" noProof="0" dirty="0">
                <a:latin typeface="Calibri"/>
                <a:ea typeface="Calibri"/>
                <a:cs typeface="Calibri"/>
              </a:rPr>
              <a:t>Εργαλεία που μπορείτε να χρησιμοποιήσετε για να δημιουργήσετε το μαθησιακό σας προφίλ</a:t>
            </a:r>
            <a:endParaRPr lang="en-GB" sz="22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6B58B0-4604-DFB2-9920-8523DB8BF21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362080" y="1236287"/>
            <a:ext cx="6861680" cy="528040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r>
              <a:rPr lang="el-GR" sz="1700" noProof="0" dirty="0">
                <a:latin typeface="Calibri"/>
                <a:ea typeface="Calibri"/>
                <a:cs typeface="Calibri"/>
              </a:rPr>
              <a:t>Μπορείτε να επιλέξετε τη μορφή που σας ταιριάζει καλύτερα. Δεν υπάρχει μια ‘’σωστή</a:t>
            </a:r>
            <a:r>
              <a:rPr lang="el-GR" sz="1700" dirty="0">
                <a:latin typeface="Calibri"/>
                <a:ea typeface="Calibri"/>
                <a:cs typeface="Calibri"/>
              </a:rPr>
              <a:t>’’ μέθοδος, μόνο ό,τι σας φαίνεται πιο χρήσιμο και φυσικό.</a:t>
            </a: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Πρότυπο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 (PowerPoint or Word): </a:t>
            </a:r>
            <a:r>
              <a:rPr lang="el-GR" sz="1700" noProof="0" dirty="0">
                <a:latin typeface="Calibri"/>
                <a:ea typeface="Calibri"/>
                <a:cs typeface="Calibri"/>
              </a:rPr>
              <a:t>χρησιμοποιήστε ένα αρχείο με ενότητες για τις δεξιότητές σας, τους στόχους, τις προτιμήσεις μάθησης και τις ανάγκες υποστήριξής σας.</a:t>
            </a:r>
            <a:endParaRPr lang="en-GB" sz="1700" noProof="0" dirty="0">
              <a:latin typeface="Aptos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 </a:t>
            </a: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Εφαρμόστε νοητικής χαρτογράφησης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:</a:t>
            </a:r>
            <a:r>
              <a:rPr lang="en-GB" sz="1700" noProof="0" dirty="0">
                <a:latin typeface="Calibri"/>
                <a:ea typeface="Calibri"/>
                <a:cs typeface="Calibri"/>
              </a:rPr>
              <a:t> </a:t>
            </a:r>
            <a:r>
              <a:rPr lang="el-GR" sz="1700" dirty="0">
                <a:latin typeface="Calibri"/>
                <a:ea typeface="Calibri"/>
                <a:cs typeface="Calibri"/>
              </a:rPr>
              <a:t>χρησιμοποιήστε ψηφιακά εργαλεία </a:t>
            </a:r>
            <a:r>
              <a:rPr kumimoji="0" lang="en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ό</a:t>
            </a: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πως </a:t>
            </a:r>
            <a:r>
              <a:rPr lang="el-GR" sz="1700" dirty="0">
                <a:latin typeface="Calibri"/>
                <a:ea typeface="Calibri"/>
                <a:cs typeface="Calibri"/>
              </a:rPr>
              <a:t>το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 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Miro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, 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MindMeister</a:t>
            </a: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. Σχεδιάστε ή δημιουργήστε έναν οπτικό χάρτη που παρουσιάζει τις δεξιότητές σας και την κατεύθυνση της μάθησής σας.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kumimoji="0" lang="el-GR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Εργαλεία βίντεο</a:t>
            </a:r>
            <a:r>
              <a:rPr kumimoji="0" lang="en-GB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: </a:t>
            </a:r>
            <a:r>
              <a:rPr kumimoji="0" lang="el-GR" sz="1700" i="0" u="none" strike="noStrike" cap="none" normalizeH="0" baseline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παρουσιάστε το προφίλ σας μιλώντας και </a:t>
            </a:r>
            <a:r>
              <a:rPr lang="el-GR" sz="1700" dirty="0">
                <a:latin typeface="Calibri"/>
                <a:ea typeface="Calibri"/>
                <a:cs typeface="Calibri"/>
              </a:rPr>
              <a:t>καταγράφοντας ένα σύντομο μήνυμα με το τηλέφωνο ή τον υπολογιστή σας.</a:t>
            </a: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Διαμοιρασμός με συναδέλφους</a:t>
            </a:r>
            <a:r>
              <a:rPr kumimoji="0" lang="en-US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: </a:t>
            </a:r>
            <a:r>
              <a:rPr kumimoji="0" lang="el-GR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ανταλλάξτε και συζητήστε το προφίλ σας με κάποιον που εμπιστεύεστε, ώστε μα λάβετε σχόλια και νέες ιδέες.</a:t>
            </a:r>
            <a:endParaRPr lang="en-GB" sz="1700" noProof="0" dirty="0">
              <a:latin typeface="Aptos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el-GR" sz="1700" noProof="0" dirty="0">
                <a:latin typeface="Calibri"/>
                <a:ea typeface="Calibri"/>
                <a:cs typeface="Calibri"/>
              </a:rPr>
              <a:t>Να θυμάστε, το μαθησιακό σας προφίλ σας είναι ένα εργαλείο στο οποίο μπορείτε να ενημερώνετε και να χρησιμοποιείτε καθώς </a:t>
            </a:r>
            <a:r>
              <a:rPr lang="el-GR" sz="1700" noProof="0" dirty="0" err="1">
                <a:latin typeface="Calibri"/>
                <a:ea typeface="Calibri"/>
                <a:cs typeface="Calibri"/>
              </a:rPr>
              <a:t>εξελίσεστε</a:t>
            </a:r>
            <a:r>
              <a:rPr lang="el-GR" sz="1700" noProof="0" dirty="0">
                <a:latin typeface="Calibri"/>
                <a:ea typeface="Calibri"/>
                <a:cs typeface="Calibri"/>
              </a:rPr>
              <a:t>.</a:t>
            </a: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kumimoji="0" lang="en-GB" sz="1700" i="0" u="none" strike="noStrike" cap="none" normalizeH="0" baseline="0" noProof="0" dirty="0">
              <a:ln>
                <a:noFill/>
              </a:ln>
              <a:effectLst/>
            </a:endParaRPr>
          </a:p>
          <a:p>
            <a:pPr marL="285750" marR="0" lvl="0" indent="-28575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SzTx/>
              <a:buFont typeface="Wingdings" panose="05000000000000000000" pitchFamily="2" charset="2"/>
              <a:buChar char="ü"/>
              <a:tabLst/>
            </a:pPr>
            <a:endParaRPr kumimoji="0" lang="en-GB" sz="1700" i="0" u="none" strike="noStrike" cap="none" normalizeH="0" baseline="0" noProof="0" dirty="0">
              <a:ln>
                <a:noFill/>
              </a:ln>
              <a:effectLst/>
            </a:endParaRPr>
          </a:p>
        </p:txBody>
      </p:sp>
      <p:pic>
        <p:nvPicPr>
          <p:cNvPr id="8" name="Picture 7" descr="A person holding a file&#10;&#10;AI-generated content may be incorrect.">
            <a:extLst>
              <a:ext uri="{FF2B5EF4-FFF2-40B4-BE49-F238E27FC236}">
                <a16:creationId xmlns:a16="http://schemas.microsoft.com/office/drawing/2014/main" id="{17F805BB-E938-E505-4AD6-A1F2C690D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6" r="6866" b="1"/>
          <a:stretch>
            <a:fillRect/>
          </a:stretch>
        </p:blipFill>
        <p:spPr>
          <a:xfrm>
            <a:off x="8334898" y="-15572"/>
            <a:ext cx="3857885" cy="6871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524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1A942-BC30-7B24-9940-BAF30B00E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400" noProof="0" dirty="0"/>
              <a:t>[1] N. Anae, "Self-Mapping: The Power of Self-Produced 'Self' Images as a Stimulus to Action and Empowerment," </a:t>
            </a:r>
            <a:r>
              <a:rPr lang="en-GB" sz="1400" i="1" noProof="0" dirty="0"/>
              <a:t>IGI Global</a:t>
            </a:r>
            <a:r>
              <a:rPr lang="en-GB" sz="1400" noProof="0" dirty="0"/>
              <a:t>, Jan. 1, 2018. [Online]. Available: </a:t>
            </a:r>
            <a:r>
              <a:rPr lang="en-GB" sz="1400" noProof="0" dirty="0">
                <a:hlinkClick r:id="rId2"/>
              </a:rPr>
              <a:t>https://doi.org/10.4018/978-1-5225-2808-1.ch005</a:t>
            </a:r>
            <a:endParaRPr lang="en-GB" sz="1400" noProof="0" dirty="0"/>
          </a:p>
          <a:p>
            <a:r>
              <a:rPr lang="en-GB" sz="1400" noProof="0" dirty="0"/>
              <a:t>[2] Asana, "Guide to Process Mapping: Definition, How-to, and Tips," </a:t>
            </a:r>
            <a:r>
              <a:rPr lang="en-GB" sz="1400" i="1" noProof="0" dirty="0"/>
              <a:t>Asana</a:t>
            </a:r>
            <a:r>
              <a:rPr lang="en-GB" sz="1400" noProof="0" dirty="0"/>
              <a:t>, Jan. 8, 2024. [Online]. Available: </a:t>
            </a:r>
            <a:r>
              <a:rPr lang="en-GB" sz="1400" noProof="0" dirty="0">
                <a:hlinkClick r:id="rId3"/>
              </a:rPr>
              <a:t>https://asana.com/resources/process-mapping</a:t>
            </a:r>
            <a:endParaRPr lang="en-GB" sz="1400" noProof="0" dirty="0"/>
          </a:p>
          <a:p>
            <a:r>
              <a:rPr lang="en-GB" sz="1400" noProof="0" dirty="0"/>
              <a:t>[3] OECD, </a:t>
            </a:r>
            <a:r>
              <a:rPr lang="en-GB" sz="1400" i="1" noProof="0" dirty="0"/>
              <a:t>Assessing and Anticipating Skills for the Green Transition</a:t>
            </a:r>
            <a:r>
              <a:rPr lang="en-GB" sz="1400" noProof="0" dirty="0"/>
              <a:t>, 2025. [Online]. Available: </a:t>
            </a:r>
            <a:r>
              <a:rPr lang="en-GB" sz="1400" noProof="0" dirty="0">
                <a:hlinkClick r:id="rId4"/>
              </a:rPr>
              <a:t>https://www.oecd.org/en/publications/assessing-and-anticipating-skills-for-the-green-transition_28fa0bb5-en.html</a:t>
            </a:r>
            <a:endParaRPr lang="en-GB" sz="1400" noProof="0" dirty="0"/>
          </a:p>
          <a:p>
            <a:r>
              <a:rPr lang="en-GB" sz="1400" noProof="0" dirty="0"/>
              <a:t>[4] A. Avallone, "Getting to Know You: Learner Profiles for Personalization," </a:t>
            </a:r>
            <a:r>
              <a:rPr lang="en-GB" sz="1400" i="1" noProof="0" dirty="0"/>
              <a:t>Next Generation Learning Challenges</a:t>
            </a:r>
            <a:r>
              <a:rPr lang="en-GB" sz="1400" noProof="0" dirty="0"/>
              <a:t>, Mar. 22, 2020. [Online]. Available: </a:t>
            </a:r>
            <a:r>
              <a:rPr lang="en-GB" sz="1400" noProof="0" dirty="0">
                <a:hlinkClick r:id="rId5"/>
              </a:rPr>
              <a:t>https://www.nextgenlearning.org/articles/getting-to-know-you-learner-profiles-for-personalization</a:t>
            </a:r>
            <a:endParaRPr lang="en-GB" sz="1400" noProof="0" dirty="0"/>
          </a:p>
          <a:p>
            <a:r>
              <a:rPr lang="en-GB" sz="1400" noProof="0" dirty="0"/>
              <a:t>[5] M. Cavus, "Advancing Power Systems with Renewable Energy and Intelligent Technologies: A Comprehensive Review on Grid Transformation and Integration," </a:t>
            </a:r>
            <a:r>
              <a:rPr lang="en-GB" sz="1400" i="1" noProof="0" dirty="0"/>
              <a:t>Electronics</a:t>
            </a:r>
            <a:r>
              <a:rPr lang="en-GB" sz="1400" noProof="0" dirty="0"/>
              <a:t>, vol. 14, no. 6, p. 1159, 2025. [Online]. Available: </a:t>
            </a:r>
            <a:r>
              <a:rPr lang="en-GB" sz="1400" noProof="0" dirty="0">
                <a:hlinkClick r:id="rId6"/>
              </a:rPr>
              <a:t>https://doi.org/10.3390/electronics14061159</a:t>
            </a:r>
            <a:endParaRPr lang="en-GB" sz="1400" noProof="0" dirty="0"/>
          </a:p>
          <a:p>
            <a:r>
              <a:rPr lang="en-GB" sz="1400" noProof="0" dirty="0"/>
              <a:t>[6] W. </a:t>
            </a:r>
            <a:r>
              <a:rPr lang="en-GB" sz="1400" noProof="0" dirty="0" err="1"/>
              <a:t>Hemetsberger</a:t>
            </a:r>
            <a:r>
              <a:rPr lang="en-GB" sz="1400" noProof="0" dirty="0"/>
              <a:t>, M. </a:t>
            </a:r>
            <a:r>
              <a:rPr lang="en-GB" sz="1400" noProof="0" dirty="0" err="1"/>
              <a:t>Schmela</a:t>
            </a:r>
            <a:r>
              <a:rPr lang="en-GB" sz="1400" noProof="0" dirty="0"/>
              <a:t>, and T. Cruz-Capellan, </a:t>
            </a:r>
            <a:r>
              <a:rPr lang="en-GB" sz="1400" i="1" noProof="0" dirty="0"/>
              <a:t>Global Market Outlook for Solar Power 2023–2027</a:t>
            </a:r>
            <a:r>
              <a:rPr lang="en-GB" sz="1400" noProof="0" dirty="0"/>
              <a:t>, </a:t>
            </a:r>
            <a:r>
              <a:rPr lang="en-GB" sz="1400" noProof="0" dirty="0" err="1"/>
              <a:t>SolarPower</a:t>
            </a:r>
            <a:r>
              <a:rPr lang="en-GB" sz="1400" noProof="0" dirty="0"/>
              <a:t> Europe, Jun. 2023. [Online]. Available: </a:t>
            </a:r>
            <a:r>
              <a:rPr lang="en-GB" sz="1400" noProof="0" dirty="0">
                <a:hlinkClick r:id="rId7"/>
              </a:rPr>
              <a:t>https://www.solarpowereurope.org/insights/outlooks/global-market-outlook-for-solar-power-2023-2027/detail</a:t>
            </a:r>
            <a:endParaRPr lang="en-GB" sz="1400" noProof="0" dirty="0"/>
          </a:p>
          <a:p>
            <a:r>
              <a:rPr lang="en-GB" sz="1400" noProof="0" dirty="0"/>
              <a:t>[7] J. Moffat, "Effective Self Evaluation Techniques: The Comprehensive Guide," </a:t>
            </a:r>
            <a:r>
              <a:rPr lang="en-GB" sz="1400" i="1" noProof="0" dirty="0"/>
              <a:t>Bubbles</a:t>
            </a:r>
            <a:r>
              <a:rPr lang="en-GB" sz="1400" noProof="0" dirty="0"/>
              <a:t>, 2024. [Online]. Available: </a:t>
            </a:r>
            <a:r>
              <a:rPr lang="en-GB" sz="1400" noProof="0" dirty="0">
                <a:hlinkClick r:id="rId8"/>
              </a:rPr>
              <a:t>https://www.usebubbles.com/blog/effective-self-evaluation-techniques-guide</a:t>
            </a:r>
            <a:endParaRPr lang="en-GB" sz="1400" noProof="0" dirty="0"/>
          </a:p>
          <a:p>
            <a:r>
              <a:rPr lang="en-GB" sz="1400" noProof="0" dirty="0"/>
              <a:t>[8] B. Ryan, "How to Identify Skills Gaps [2025 Guide]," </a:t>
            </a:r>
            <a:r>
              <a:rPr lang="en-GB" sz="1400" i="1" noProof="0" dirty="0"/>
              <a:t>Thirst.io</a:t>
            </a:r>
            <a:r>
              <a:rPr lang="en-GB" sz="1400" noProof="0" dirty="0"/>
              <a:t>, Jan. 29, 2024. [Online]. Available: </a:t>
            </a:r>
            <a:r>
              <a:rPr lang="en-GB" sz="1400" noProof="0" dirty="0">
                <a:hlinkClick r:id="rId9"/>
              </a:rPr>
              <a:t>https://thirst.io/blog/how-to-identify-skills-gaps-2025-guide/</a:t>
            </a:r>
            <a:endParaRPr lang="en-GB" sz="1400" noProof="0" dirty="0"/>
          </a:p>
          <a:p>
            <a:endParaRPr lang="en-GB" noProof="0" dirty="0"/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8CA284A3-B8B3-254A-74CE-D3AAA6B809CE}"/>
              </a:ext>
            </a:extLst>
          </p:cNvPr>
          <p:cNvSpPr txBox="1">
            <a:spLocks/>
          </p:cNvSpPr>
          <p:nvPr/>
        </p:nvSpPr>
        <p:spPr>
          <a:xfrm>
            <a:off x="362081" y="361856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el-GR" kern="0" dirty="0">
                <a:latin typeface="Calibri" panose="020F0502020204030204" pitchFamily="34" charset="0"/>
                <a:cs typeface="Calibri" panose="020F0502020204030204" pitchFamily="34" charset="0"/>
              </a:rPr>
              <a:t>Βιβλιογραφικές αναφορές</a:t>
            </a:r>
            <a:endParaRPr lang="en-US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1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68485" y="3779841"/>
            <a:ext cx="6053645" cy="790385"/>
          </a:xfrm>
        </p:spPr>
        <p:txBody>
          <a:bodyPr/>
          <a:lstStyle/>
          <a:p>
            <a:r>
              <a:rPr lang="el-GR" dirty="0"/>
              <a:t>Ευχαριστούμε πολύ!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54563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DBD915B8-D8B7-4AFE-B8AB-7C15912778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A1F0D5-C048-4614-A0A1-1523FDF0384D}"/>
</file>

<file path=customXml/itemProps3.xml><?xml version="1.0" encoding="utf-8"?>
<ds:datastoreItem xmlns:ds="http://schemas.openxmlformats.org/officeDocument/2006/customXml" ds:itemID="{5C6FE2DB-D92D-4F57-AD9A-35E307B291EE}">
  <ds:schemaRefs>
    <ds:schemaRef ds:uri="8c43ccb9-9360-4c7e-8a49-c084974a2f46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4172106c-0329-462c-8309-f6a8c7ae0f26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8e7e82b-d95b-4340-b01e-71ca01f042b6}" enabled="0" method="" siteId="{58e7e82b-d95b-4340-b01e-71ca01f042b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2798</Words>
  <Application>Microsoft Macintosh PowerPoint</Application>
  <PresentationFormat>Widescreen</PresentationFormat>
  <Paragraphs>225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Aptos</vt:lpstr>
      <vt:lpstr>Aptos ExtraBold</vt:lpstr>
      <vt:lpstr>Arial</vt:lpstr>
      <vt:lpstr>Calibri</vt:lpstr>
      <vt:lpstr>Noto Sans Symbols</vt:lpstr>
      <vt:lpstr>Wingdings</vt:lpstr>
      <vt:lpstr>Full Color Version</vt:lpstr>
      <vt:lpstr>1_Full Color Version</vt:lpstr>
      <vt:lpstr>2_Full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Oliveira Vieira</dc:creator>
  <cp:lastModifiedBy>Marios Fournarakis</cp:lastModifiedBy>
  <cp:revision>642</cp:revision>
  <dcterms:created xsi:type="dcterms:W3CDTF">2021-11-15T23:44:31Z</dcterms:created>
  <dcterms:modified xsi:type="dcterms:W3CDTF">2025-09-19T19:01:48Z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