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47_DBC86542.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4D_E34E4E68.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30"/>
  </p:notesMasterIdLst>
  <p:handoutMasterIdLst>
    <p:handoutMasterId r:id="rId31"/>
  </p:handoutMasterIdLst>
  <p:sldIdLst>
    <p:sldId id="298" r:id="rId5"/>
    <p:sldId id="307" r:id="rId6"/>
    <p:sldId id="303" r:id="rId7"/>
    <p:sldId id="319" r:id="rId8"/>
    <p:sldId id="320" r:id="rId9"/>
    <p:sldId id="328" r:id="rId10"/>
    <p:sldId id="331" r:id="rId11"/>
    <p:sldId id="327" r:id="rId12"/>
    <p:sldId id="333" r:id="rId13"/>
    <p:sldId id="348" r:id="rId14"/>
    <p:sldId id="334" r:id="rId15"/>
    <p:sldId id="308" r:id="rId16"/>
    <p:sldId id="336" r:id="rId17"/>
    <p:sldId id="337" r:id="rId18"/>
    <p:sldId id="338" r:id="rId19"/>
    <p:sldId id="339" r:id="rId20"/>
    <p:sldId id="340" r:id="rId21"/>
    <p:sldId id="341" r:id="rId22"/>
    <p:sldId id="342" r:id="rId23"/>
    <p:sldId id="343" r:id="rId24"/>
    <p:sldId id="345" r:id="rId25"/>
    <p:sldId id="346" r:id="rId26"/>
    <p:sldId id="329" r:id="rId27"/>
    <p:sldId id="347" r:id="rId28"/>
    <p:sldId id="297" r:id="rId29"/>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145BC387-1FD6-8DA0-504A-995384A35E16}" name="pinelopi@when.org.gr" initials="pi" userId="S::pinelopi_when.org.gr#ext#@enspunlpt.onmicrosoft.com::aaaf8eb5-e05b-4f25-9bc5-7529f72f15cc" providerId="AD"/>
  <p188:author id="{C8E7C8B1-CBA9-7C74-5362-D9EBE2AC7519}" name="office@cosvitec.eu" initials="of" userId="S::office_cosvitec.eu#ext#@enspunlpt.onmicrosoft.com::d379c825-0547-4df2-80d1-2b7b4eb514b5" providerId="AD"/>
  <p188:author id="{49E520C7-1D15-E386-6F20-21E666E209B5}" name="Angeliki Zarifi" initials="AZ" userId="S::a.zarifi_ainigma.tech#ext#@enspunlpt.onmicrosoft.com::e906d27a-3847-4d1e-8f4c-87b983ab9ac1" providerId="AD"/>
  <p188:author id="{A48EA6D7-FA08-60AB-4E4E-A836F1071EA3}" name="Marios Fournarakis" initials="MF" userId="S::m.fournarakis_bkplus.eu#ext#@enspunlpt.onmicrosoft.com::7d8dbf85-0785-4443-b72b-db9091b97c96" providerId="AD"/>
  <p188:author id="{BE8FAEFB-C74E-2105-5796-76F1F9E8D062}" name="Angeliki Zarifi" initials="AZ" userId="S::a.zarifi@ainigma.tech::526ab5da-4e26-49e3-bedf-bd6d5e6dc9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0AC"/>
    <a:srgbClr val="5B6F97"/>
    <a:srgbClr val="283143"/>
    <a:srgbClr val="E64424"/>
    <a:srgbClr val="3A6FA6"/>
    <a:srgbClr val="E9542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E2B4A4-410E-1565-BE1B-479C019ECC77}" v="97" dt="2025-09-10T08:11:36.873"/>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04" autoAdjust="0"/>
    <p:restoredTop sz="94660"/>
  </p:normalViewPr>
  <p:slideViewPr>
    <p:cSldViewPr snapToGrid="0">
      <p:cViewPr>
        <p:scale>
          <a:sx n="60" d="100"/>
          <a:sy n="60" d="100"/>
        </p:scale>
        <p:origin x="300" y="384"/>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omments/modernComment_14D_E34E4E68.xml><?xml version="1.0" encoding="utf-8"?>
<p188:cmLst xmlns:a="http://schemas.openxmlformats.org/drawingml/2006/main" xmlns:r="http://schemas.openxmlformats.org/officeDocument/2006/relationships" xmlns:p188="http://schemas.microsoft.com/office/powerpoint/2018/8/main">
  <p188:cm id="{4EE56986-6991-4949-AFE1-1B6519898670}" authorId="{145BC387-1FD6-8DA0-504A-995384A35E16}" created="2025-08-28T10:51:30.090">
    <ac:deMkLst xmlns:ac="http://schemas.microsoft.com/office/drawing/2013/main/command">
      <pc:docMk xmlns:pc="http://schemas.microsoft.com/office/powerpoint/2013/main/command"/>
      <pc:sldMk xmlns:pc="http://schemas.microsoft.com/office/powerpoint/2013/main/command" cId="3813559912" sldId="333"/>
      <ac:spMk id="9" creationId="{79019818-3A34-E12D-9FFC-5FE9869183B4}"/>
    </ac:deMkLst>
    <p188:replyLst>
      <p188:reply id="{1B46E4BD-6889-4257-9D9B-379DA2D01EC1}" authorId="{5025942C-BBA7-1F86-52A7-7738FB902424}" created="2025-08-28T13:08:58.583">
        <p188:txBody>
          <a:bodyPr/>
          <a:lstStyle/>
          <a:p>
            <a:r>
              <a:rPr lang="en-GB"/>
              <a:t>  I think there is too much information on this slide. I would divide the positive and negative impacts.</a:t>
            </a:r>
          </a:p>
        </p188:txBody>
      </p188:reply>
    </p188:replyLst>
    <p188:txBody>
      <a:bodyPr/>
      <a:lstStyle/>
      <a:p>
        <a:r>
          <a:rPr lang="en-GB"/>
          <a:t>maybe it would be useful to use not so "scientific" language?</a:t>
        </a:r>
      </a:p>
    </p188:txBody>
  </p188:cm>
</p188:cmLst>
</file>

<file path=ppt/comments/modernComment_147_DBC86542.xml><?xml version="1.0" encoding="utf-8"?>
<p188:cmLst xmlns:a="http://schemas.openxmlformats.org/drawingml/2006/main" xmlns:r="http://schemas.openxmlformats.org/officeDocument/2006/relationships" xmlns:p188="http://schemas.microsoft.com/office/powerpoint/2018/8/main">
  <p188:cm id="{B8115946-DDEA-47B8-8572-C7792514759F}" authorId="{145BC387-1FD6-8DA0-504A-995384A35E16}" created="2025-08-28T10:50:36.181">
    <ac:txMkLst xmlns:ac="http://schemas.microsoft.com/office/drawing/2013/main/command">
      <pc:docMk xmlns:pc="http://schemas.microsoft.com/office/powerpoint/2013/main/command"/>
      <pc:sldMk xmlns:pc="http://schemas.microsoft.com/office/powerpoint/2013/main/command" cId="3687343426" sldId="327"/>
      <ac:spMk id="2" creationId="{543CB6EE-F9A2-FBB6-5F8B-A8FF2DA68EDF}"/>
      <ac:txMk cp="0">
        <ac:context len="53" hash="3386075172"/>
      </ac:txMk>
    </ac:txMkLst>
    <p188:pos x="6617368" y="280736"/>
    <p188:replyLst>
      <p188:reply id="{3D08225B-9314-4484-94A2-03A3ED40F058}" authorId="{49E520C7-1D15-E386-6F20-21E666E209B5}" created="2025-09-10T08:07:40.942">
        <p188:txBody>
          <a:bodyPr/>
          <a:lstStyle/>
          <a:p>
            <a:r>
              <a:rPr lang="en-US"/>
              <a:t>thank you rosa i changed the words</a:t>
            </a:r>
          </a:p>
        </p188:txBody>
      </p188:reply>
    </p188:replyLst>
    <p188:txBody>
      <a:bodyPr/>
      <a:lstStyle/>
      <a:p>
        <a:r>
          <a:rPr lang="en-GB"/>
          <a:t>something is not showing right here!</a:t>
        </a:r>
      </a:p>
    </p188:txBody>
  </p188:cm>
</p188:cmLst>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E926-4011-4C33-8023-9944F1E2AC2A}" type="doc">
      <dgm:prSet loTypeId="urn:microsoft.com/office/officeart/2005/8/layout/hierarchy2" loCatId="hierarchy" qsTypeId="urn:microsoft.com/office/officeart/2005/8/quickstyle/simple1" qsCatId="simple" csTypeId="urn:microsoft.com/office/officeart/2005/8/colors/accent2_2" csCatId="accent2" phldr="1"/>
      <dgm:spPr/>
      <dgm:t>
        <a:bodyPr/>
        <a:lstStyle/>
        <a:p>
          <a:endParaRPr lang="el-GR"/>
        </a:p>
      </dgm:t>
    </dgm:pt>
    <dgm:pt modelId="{F1F88792-1D0A-48DC-AF74-2062F2ABB264}">
      <dgm:prSet phldrT="[Text]" custT="1"/>
      <dgm:spPr/>
      <dgm:t>
        <a:bodyPr/>
        <a:lstStyle/>
        <a:p>
          <a:pPr algn="ctr"/>
          <a:r>
            <a:rPr lang="el-GR" sz="4800" dirty="0"/>
            <a:t>Πεποιθήσεις</a:t>
          </a:r>
          <a:endParaRPr lang="el-GR" sz="6000" dirty="0"/>
        </a:p>
      </dgm:t>
    </dgm:pt>
    <dgm:pt modelId="{98C1D38A-5545-416F-93CA-B94E7D701FB2}" type="parTrans" cxnId="{8FF36A4E-1157-4F57-B107-FE488D91F043}">
      <dgm:prSet/>
      <dgm:spPr/>
      <dgm:t>
        <a:bodyPr/>
        <a:lstStyle/>
        <a:p>
          <a:endParaRPr lang="el-GR"/>
        </a:p>
      </dgm:t>
    </dgm:pt>
    <dgm:pt modelId="{6EDC558D-FD95-41DA-980B-AC08AC95962E}" type="sibTrans" cxnId="{8FF36A4E-1157-4F57-B107-FE488D91F043}">
      <dgm:prSet/>
      <dgm:spPr/>
      <dgm:t>
        <a:bodyPr/>
        <a:lstStyle/>
        <a:p>
          <a:endParaRPr lang="el-GR"/>
        </a:p>
      </dgm:t>
    </dgm:pt>
    <dgm:pt modelId="{F00B66A8-4AEA-4ED8-AE4E-8A40B203F4C7}">
      <dgm:prSet phldrT="[Text]" custT="1"/>
      <dgm:spPr/>
      <dgm:t>
        <a:bodyPr/>
        <a:lstStyle/>
        <a:p>
          <a:r>
            <a:rPr lang="el-GR" sz="4800" dirty="0"/>
            <a:t>Αρνητικό αντίκτυπο</a:t>
          </a:r>
        </a:p>
      </dgm:t>
    </dgm:pt>
    <dgm:pt modelId="{D369F2ED-41B4-4503-B11E-DB259522D840}" type="parTrans" cxnId="{5879682F-26F7-4779-9B16-154A9479C3BF}">
      <dgm:prSet/>
      <dgm:spPr/>
      <dgm:t>
        <a:bodyPr/>
        <a:lstStyle/>
        <a:p>
          <a:endParaRPr lang="el-GR"/>
        </a:p>
      </dgm:t>
    </dgm:pt>
    <dgm:pt modelId="{404B053E-79AF-43C2-BE4E-7A46C0A3F9AA}" type="sibTrans" cxnId="{5879682F-26F7-4779-9B16-154A9479C3BF}">
      <dgm:prSet/>
      <dgm:spPr/>
      <dgm:t>
        <a:bodyPr/>
        <a:lstStyle/>
        <a:p>
          <a:endParaRPr lang="el-GR"/>
        </a:p>
      </dgm:t>
    </dgm:pt>
    <dgm:pt modelId="{775C872E-BD73-4237-B376-69E326286FF7}">
      <dgm:prSet phldrT="[Text]" custT="1"/>
      <dgm:spPr/>
      <dgm:t>
        <a:bodyPr/>
        <a:lstStyle/>
        <a:p>
          <a:pPr algn="ctr"/>
          <a:r>
            <a:rPr lang="el-GR" sz="4800" dirty="0"/>
            <a:t>Θετικό αντίκτυπο</a:t>
          </a:r>
        </a:p>
      </dgm:t>
    </dgm:pt>
    <dgm:pt modelId="{96C83090-AB36-482F-842F-A652C4B261CB}" type="parTrans" cxnId="{2C603247-AD88-40FD-BB2A-E7761664CC0C}">
      <dgm:prSet/>
      <dgm:spPr/>
      <dgm:t>
        <a:bodyPr/>
        <a:lstStyle/>
        <a:p>
          <a:endParaRPr lang="el-GR"/>
        </a:p>
      </dgm:t>
    </dgm:pt>
    <dgm:pt modelId="{6499D5CC-FF4D-4EE9-96B8-1F0484D2C9E3}" type="sibTrans" cxnId="{2C603247-AD88-40FD-BB2A-E7761664CC0C}">
      <dgm:prSet/>
      <dgm:spPr/>
      <dgm:t>
        <a:bodyPr/>
        <a:lstStyle/>
        <a:p>
          <a:endParaRPr lang="el-GR"/>
        </a:p>
      </dgm:t>
    </dgm:pt>
    <dgm:pt modelId="{CAB27635-FBCC-4F61-A922-FB85F32DDA9B}" type="pres">
      <dgm:prSet presAssocID="{B189E926-4011-4C33-8023-9944F1E2AC2A}" presName="diagram" presStyleCnt="0">
        <dgm:presLayoutVars>
          <dgm:chPref val="1"/>
          <dgm:dir/>
          <dgm:animOne val="branch"/>
          <dgm:animLvl val="lvl"/>
          <dgm:resizeHandles val="exact"/>
        </dgm:presLayoutVars>
      </dgm:prSet>
      <dgm:spPr/>
    </dgm:pt>
    <dgm:pt modelId="{265FA849-1B1E-4BFD-8A52-5FB6FC174F77}" type="pres">
      <dgm:prSet presAssocID="{F1F88792-1D0A-48DC-AF74-2062F2ABB264}" presName="root1" presStyleCnt="0"/>
      <dgm:spPr/>
    </dgm:pt>
    <dgm:pt modelId="{B58122BE-9F5D-4413-A332-12887D1500F3}" type="pres">
      <dgm:prSet presAssocID="{F1F88792-1D0A-48DC-AF74-2062F2ABB264}" presName="LevelOneTextNode" presStyleLbl="node0" presStyleIdx="0" presStyleCnt="1" custScaleX="131467">
        <dgm:presLayoutVars>
          <dgm:chPref val="3"/>
        </dgm:presLayoutVars>
      </dgm:prSet>
      <dgm:spPr/>
    </dgm:pt>
    <dgm:pt modelId="{02038306-49C4-455E-9943-177D094B7806}" type="pres">
      <dgm:prSet presAssocID="{F1F88792-1D0A-48DC-AF74-2062F2ABB264}" presName="level2hierChild" presStyleCnt="0"/>
      <dgm:spPr/>
    </dgm:pt>
    <dgm:pt modelId="{DF18CA5B-7738-40DE-B651-AA0FACE9E556}" type="pres">
      <dgm:prSet presAssocID="{D369F2ED-41B4-4503-B11E-DB259522D840}" presName="conn2-1" presStyleLbl="parChTrans1D2" presStyleIdx="0" presStyleCnt="2"/>
      <dgm:spPr/>
    </dgm:pt>
    <dgm:pt modelId="{0C5F3CCD-0367-44A7-A99C-206349DE7C42}" type="pres">
      <dgm:prSet presAssocID="{D369F2ED-41B4-4503-B11E-DB259522D840}" presName="connTx" presStyleLbl="parChTrans1D2" presStyleIdx="0" presStyleCnt="2"/>
      <dgm:spPr/>
    </dgm:pt>
    <dgm:pt modelId="{D9D5D8A9-F880-48C0-B69E-A14B7BAD64FC}" type="pres">
      <dgm:prSet presAssocID="{F00B66A8-4AEA-4ED8-AE4E-8A40B203F4C7}" presName="root2" presStyleCnt="0"/>
      <dgm:spPr/>
    </dgm:pt>
    <dgm:pt modelId="{47BCFF8A-9448-4654-A89D-81C91946FD15}" type="pres">
      <dgm:prSet presAssocID="{F00B66A8-4AEA-4ED8-AE4E-8A40B203F4C7}" presName="LevelTwoTextNode" presStyleLbl="node2" presStyleIdx="0" presStyleCnt="2" custScaleX="127433" custScaleY="116504">
        <dgm:presLayoutVars>
          <dgm:chPref val="3"/>
        </dgm:presLayoutVars>
      </dgm:prSet>
      <dgm:spPr/>
    </dgm:pt>
    <dgm:pt modelId="{C7CBD1CD-9777-4B61-88F5-2D1DC7B1F97F}" type="pres">
      <dgm:prSet presAssocID="{F00B66A8-4AEA-4ED8-AE4E-8A40B203F4C7}" presName="level3hierChild" presStyleCnt="0"/>
      <dgm:spPr/>
    </dgm:pt>
    <dgm:pt modelId="{655FD64A-BD0D-457A-B9E7-8D0668399778}" type="pres">
      <dgm:prSet presAssocID="{96C83090-AB36-482F-842F-A652C4B261CB}" presName="conn2-1" presStyleLbl="parChTrans1D2" presStyleIdx="1" presStyleCnt="2"/>
      <dgm:spPr/>
    </dgm:pt>
    <dgm:pt modelId="{4FFE515C-AC29-40AB-B0B8-2C67976BD4BA}" type="pres">
      <dgm:prSet presAssocID="{96C83090-AB36-482F-842F-A652C4B261CB}" presName="connTx" presStyleLbl="parChTrans1D2" presStyleIdx="1" presStyleCnt="2"/>
      <dgm:spPr/>
    </dgm:pt>
    <dgm:pt modelId="{5B64138F-0410-45F7-AB09-1A4B3E4B3940}" type="pres">
      <dgm:prSet presAssocID="{775C872E-BD73-4237-B376-69E326286FF7}" presName="root2" presStyleCnt="0"/>
      <dgm:spPr/>
    </dgm:pt>
    <dgm:pt modelId="{2D62C3FE-3BBA-41BC-A2A8-88DFBFBE624A}" type="pres">
      <dgm:prSet presAssocID="{775C872E-BD73-4237-B376-69E326286FF7}" presName="LevelTwoTextNode" presStyleLbl="node2" presStyleIdx="1" presStyleCnt="2" custScaleX="127356" custScaleY="97124">
        <dgm:presLayoutVars>
          <dgm:chPref val="3"/>
        </dgm:presLayoutVars>
      </dgm:prSet>
      <dgm:spPr/>
    </dgm:pt>
    <dgm:pt modelId="{27E924CB-501D-4161-AA93-83571942E609}" type="pres">
      <dgm:prSet presAssocID="{775C872E-BD73-4237-B376-69E326286FF7}" presName="level3hierChild" presStyleCnt="0"/>
      <dgm:spPr/>
    </dgm:pt>
  </dgm:ptLst>
  <dgm:cxnLst>
    <dgm:cxn modelId="{F5753C11-2ACA-44EB-99F4-8C5235E91592}" type="presOf" srcId="{D369F2ED-41B4-4503-B11E-DB259522D840}" destId="{DF18CA5B-7738-40DE-B651-AA0FACE9E556}" srcOrd="0" destOrd="0" presId="urn:microsoft.com/office/officeart/2005/8/layout/hierarchy2"/>
    <dgm:cxn modelId="{67363A1E-9E0F-49CB-B9C1-1FAD7C41719F}" type="presOf" srcId="{B189E926-4011-4C33-8023-9944F1E2AC2A}" destId="{CAB27635-FBCC-4F61-A922-FB85F32DDA9B}" srcOrd="0" destOrd="0" presId="urn:microsoft.com/office/officeart/2005/8/layout/hierarchy2"/>
    <dgm:cxn modelId="{8C23FC27-1EF1-427D-A3AA-2D73752369F3}" type="presOf" srcId="{96C83090-AB36-482F-842F-A652C4B261CB}" destId="{655FD64A-BD0D-457A-B9E7-8D0668399778}" srcOrd="0" destOrd="0" presId="urn:microsoft.com/office/officeart/2005/8/layout/hierarchy2"/>
    <dgm:cxn modelId="{6880B52A-00B5-4FBA-AD42-0F3F4D1E8250}" type="presOf" srcId="{D369F2ED-41B4-4503-B11E-DB259522D840}" destId="{0C5F3CCD-0367-44A7-A99C-206349DE7C42}" srcOrd="1" destOrd="0" presId="urn:microsoft.com/office/officeart/2005/8/layout/hierarchy2"/>
    <dgm:cxn modelId="{5879682F-26F7-4779-9B16-154A9479C3BF}" srcId="{F1F88792-1D0A-48DC-AF74-2062F2ABB264}" destId="{F00B66A8-4AEA-4ED8-AE4E-8A40B203F4C7}" srcOrd="0" destOrd="0" parTransId="{D369F2ED-41B4-4503-B11E-DB259522D840}" sibTransId="{404B053E-79AF-43C2-BE4E-7A46C0A3F9AA}"/>
    <dgm:cxn modelId="{2C603247-AD88-40FD-BB2A-E7761664CC0C}" srcId="{F1F88792-1D0A-48DC-AF74-2062F2ABB264}" destId="{775C872E-BD73-4237-B376-69E326286FF7}" srcOrd="1" destOrd="0" parTransId="{96C83090-AB36-482F-842F-A652C4B261CB}" sibTransId="{6499D5CC-FF4D-4EE9-96B8-1F0484D2C9E3}"/>
    <dgm:cxn modelId="{8FF36A4E-1157-4F57-B107-FE488D91F043}" srcId="{B189E926-4011-4C33-8023-9944F1E2AC2A}" destId="{F1F88792-1D0A-48DC-AF74-2062F2ABB264}" srcOrd="0" destOrd="0" parTransId="{98C1D38A-5545-416F-93CA-B94E7D701FB2}" sibTransId="{6EDC558D-FD95-41DA-980B-AC08AC95962E}"/>
    <dgm:cxn modelId="{3D0B6F71-0B49-412D-A71A-E858D90F9150}" type="presOf" srcId="{F00B66A8-4AEA-4ED8-AE4E-8A40B203F4C7}" destId="{47BCFF8A-9448-4654-A89D-81C91946FD15}" srcOrd="0" destOrd="0" presId="urn:microsoft.com/office/officeart/2005/8/layout/hierarchy2"/>
    <dgm:cxn modelId="{DB0BFF88-B92D-4579-B2F2-9DE6E6951069}" type="presOf" srcId="{96C83090-AB36-482F-842F-A652C4B261CB}" destId="{4FFE515C-AC29-40AB-B0B8-2C67976BD4BA}" srcOrd="1" destOrd="0" presId="urn:microsoft.com/office/officeart/2005/8/layout/hierarchy2"/>
    <dgm:cxn modelId="{9092C58D-44AD-47AA-BDCE-0BB7CD77ACA3}" type="presOf" srcId="{775C872E-BD73-4237-B376-69E326286FF7}" destId="{2D62C3FE-3BBA-41BC-A2A8-88DFBFBE624A}" srcOrd="0" destOrd="0" presId="urn:microsoft.com/office/officeart/2005/8/layout/hierarchy2"/>
    <dgm:cxn modelId="{54B37A8F-F51C-45CA-AD7D-8444387CE369}" type="presOf" srcId="{F1F88792-1D0A-48DC-AF74-2062F2ABB264}" destId="{B58122BE-9F5D-4413-A332-12887D1500F3}" srcOrd="0" destOrd="0" presId="urn:microsoft.com/office/officeart/2005/8/layout/hierarchy2"/>
    <dgm:cxn modelId="{D2238540-44D4-4112-BAB6-11068FE12025}" type="presParOf" srcId="{CAB27635-FBCC-4F61-A922-FB85F32DDA9B}" destId="{265FA849-1B1E-4BFD-8A52-5FB6FC174F77}" srcOrd="0" destOrd="0" presId="urn:microsoft.com/office/officeart/2005/8/layout/hierarchy2"/>
    <dgm:cxn modelId="{C0928B1D-44E9-43E5-8D01-03F252C2CA82}" type="presParOf" srcId="{265FA849-1B1E-4BFD-8A52-5FB6FC174F77}" destId="{B58122BE-9F5D-4413-A332-12887D1500F3}" srcOrd="0" destOrd="0" presId="urn:microsoft.com/office/officeart/2005/8/layout/hierarchy2"/>
    <dgm:cxn modelId="{2FA5B74D-AFC6-4585-B75A-171A4305C4C6}" type="presParOf" srcId="{265FA849-1B1E-4BFD-8A52-5FB6FC174F77}" destId="{02038306-49C4-455E-9943-177D094B7806}" srcOrd="1" destOrd="0" presId="urn:microsoft.com/office/officeart/2005/8/layout/hierarchy2"/>
    <dgm:cxn modelId="{59C67E4A-0675-439C-A7FE-E615669CA153}" type="presParOf" srcId="{02038306-49C4-455E-9943-177D094B7806}" destId="{DF18CA5B-7738-40DE-B651-AA0FACE9E556}" srcOrd="0" destOrd="0" presId="urn:microsoft.com/office/officeart/2005/8/layout/hierarchy2"/>
    <dgm:cxn modelId="{1568B048-0165-48F7-A4ED-83EEAFF65B86}" type="presParOf" srcId="{DF18CA5B-7738-40DE-B651-AA0FACE9E556}" destId="{0C5F3CCD-0367-44A7-A99C-206349DE7C42}" srcOrd="0" destOrd="0" presId="urn:microsoft.com/office/officeart/2005/8/layout/hierarchy2"/>
    <dgm:cxn modelId="{116EAED3-77F4-4514-B904-1A9A4C83B887}" type="presParOf" srcId="{02038306-49C4-455E-9943-177D094B7806}" destId="{D9D5D8A9-F880-48C0-B69E-A14B7BAD64FC}" srcOrd="1" destOrd="0" presId="urn:microsoft.com/office/officeart/2005/8/layout/hierarchy2"/>
    <dgm:cxn modelId="{3298F243-AAFA-4FD4-A998-ED2F0BD17D54}" type="presParOf" srcId="{D9D5D8A9-F880-48C0-B69E-A14B7BAD64FC}" destId="{47BCFF8A-9448-4654-A89D-81C91946FD15}" srcOrd="0" destOrd="0" presId="urn:microsoft.com/office/officeart/2005/8/layout/hierarchy2"/>
    <dgm:cxn modelId="{A5DA0B6E-C104-4D5A-8118-2CA46CC3D118}" type="presParOf" srcId="{D9D5D8A9-F880-48C0-B69E-A14B7BAD64FC}" destId="{C7CBD1CD-9777-4B61-88F5-2D1DC7B1F97F}" srcOrd="1" destOrd="0" presId="urn:microsoft.com/office/officeart/2005/8/layout/hierarchy2"/>
    <dgm:cxn modelId="{00F22676-D022-4F49-8BF3-DF37CD213282}" type="presParOf" srcId="{02038306-49C4-455E-9943-177D094B7806}" destId="{655FD64A-BD0D-457A-B9E7-8D0668399778}" srcOrd="2" destOrd="0" presId="urn:microsoft.com/office/officeart/2005/8/layout/hierarchy2"/>
    <dgm:cxn modelId="{0E13DACE-0429-42F5-BC69-E6050361D58D}" type="presParOf" srcId="{655FD64A-BD0D-457A-B9E7-8D0668399778}" destId="{4FFE515C-AC29-40AB-B0B8-2C67976BD4BA}" srcOrd="0" destOrd="0" presId="urn:microsoft.com/office/officeart/2005/8/layout/hierarchy2"/>
    <dgm:cxn modelId="{D616B29D-BF60-4F06-8D76-AE06C559ABE9}" type="presParOf" srcId="{02038306-49C4-455E-9943-177D094B7806}" destId="{5B64138F-0410-45F7-AB09-1A4B3E4B3940}" srcOrd="3" destOrd="0" presId="urn:microsoft.com/office/officeart/2005/8/layout/hierarchy2"/>
    <dgm:cxn modelId="{9F075DF1-4963-414D-A31E-EDD8FA9C8AE9}" type="presParOf" srcId="{5B64138F-0410-45F7-AB09-1A4B3E4B3940}" destId="{2D62C3FE-3BBA-41BC-A2A8-88DFBFBE624A}" srcOrd="0" destOrd="0" presId="urn:microsoft.com/office/officeart/2005/8/layout/hierarchy2"/>
    <dgm:cxn modelId="{AE3A0C72-7A31-4A34-ACBF-F2DB65D18AFD}" type="presParOf" srcId="{5B64138F-0410-45F7-AB09-1A4B3E4B3940}" destId="{27E924CB-501D-4161-AA93-83571942E609}"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86484-EADC-4945-841B-FFC61569CC7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l-GR"/>
        </a:p>
      </dgm:t>
    </dgm:pt>
    <dgm:pt modelId="{BABC77A4-DE14-41DA-9713-6C1D73CADA25}">
      <dgm:prSet phldrT="[Text]" custT="1"/>
      <dgm:spPr/>
      <dgm:t>
        <a:bodyPr/>
        <a:lstStyle/>
        <a:p>
          <a:r>
            <a:rPr lang="el-GR" sz="1600" b="1" dirty="0">
              <a:solidFill>
                <a:schemeClr val="bg1"/>
              </a:solidFill>
            </a:rPr>
            <a:t>Χαμηλότερη εμπιστοσύνη</a:t>
          </a:r>
        </a:p>
        <a:p>
          <a:endParaRPr lang="el-GR" sz="1600" b="1" dirty="0">
            <a:solidFill>
              <a:schemeClr val="bg1"/>
            </a:solidFill>
          </a:endParaRPr>
        </a:p>
        <a:p>
          <a:r>
            <a:rPr lang="el-GR" sz="1600" b="1" dirty="0">
              <a:solidFill>
                <a:schemeClr val="bg1"/>
              </a:solidFill>
            </a:rPr>
            <a:t>Μειωμένα κίνητρα</a:t>
          </a:r>
        </a:p>
        <a:p>
          <a:endParaRPr lang="el-GR" sz="1600" b="1" dirty="0">
            <a:solidFill>
              <a:schemeClr val="bg1"/>
            </a:solidFill>
          </a:endParaRPr>
        </a:p>
        <a:p>
          <a:r>
            <a:rPr lang="el-GR" sz="1600" b="1" dirty="0">
              <a:solidFill>
                <a:schemeClr val="bg1"/>
              </a:solidFill>
            </a:rPr>
            <a:t>Αποφυγή δύσκολων καθηκόντων</a:t>
          </a:r>
        </a:p>
        <a:p>
          <a:endParaRPr lang="el-GR" sz="1600" b="1" dirty="0">
            <a:solidFill>
              <a:schemeClr val="bg1"/>
            </a:solidFill>
          </a:endParaRPr>
        </a:p>
      </dgm:t>
    </dgm:pt>
    <dgm:pt modelId="{C4C84824-9EBE-4967-B82A-D3B849036495}" type="parTrans" cxnId="{2D23F4F2-1254-4BD7-A3AB-8340A6FDD513}">
      <dgm:prSet/>
      <dgm:spPr/>
      <dgm:t>
        <a:bodyPr/>
        <a:lstStyle/>
        <a:p>
          <a:endParaRPr lang="el-GR"/>
        </a:p>
      </dgm:t>
    </dgm:pt>
    <dgm:pt modelId="{AAC5B4B3-5EDC-4DE6-82F7-85A6CBD96162}" type="sibTrans" cxnId="{2D23F4F2-1254-4BD7-A3AB-8340A6FDD513}">
      <dgm:prSet/>
      <dgm:spPr/>
      <dgm:t>
        <a:bodyPr/>
        <a:lstStyle/>
        <a:p>
          <a:endParaRPr lang="el-GR"/>
        </a:p>
      </dgm:t>
    </dgm:pt>
    <dgm:pt modelId="{D96586E1-4A82-4290-BAC6-C552BDB52320}">
      <dgm:prSet phldrT="[Text]"/>
      <dgm:spPr/>
      <dgm:t>
        <a:bodyPr/>
        <a:lstStyle/>
        <a:p>
          <a:endParaRPr lang="el-GR" dirty="0"/>
        </a:p>
      </dgm:t>
    </dgm:pt>
    <dgm:pt modelId="{2B5F1D67-2CF4-408F-9646-A38A5DA1A4D4}" type="parTrans" cxnId="{DDB15B97-0DC0-4C12-9406-7522E7D6F275}">
      <dgm:prSet/>
      <dgm:spPr/>
      <dgm:t>
        <a:bodyPr/>
        <a:lstStyle/>
        <a:p>
          <a:endParaRPr lang="el-GR"/>
        </a:p>
      </dgm:t>
    </dgm:pt>
    <dgm:pt modelId="{3DCA570A-F06A-4BF8-AD0B-58D82A7DE925}" type="sibTrans" cxnId="{DDB15B97-0DC0-4C12-9406-7522E7D6F275}">
      <dgm:prSet/>
      <dgm:spPr/>
      <dgm:t>
        <a:bodyPr/>
        <a:lstStyle/>
        <a:p>
          <a:endParaRPr lang="el-GR"/>
        </a:p>
      </dgm:t>
    </dgm:pt>
    <dgm:pt modelId="{8BEA1C89-6C87-4562-9322-EA182A63553F}" type="pres">
      <dgm:prSet presAssocID="{63386484-EADC-4945-841B-FFC61569CC7F}" presName="Name0" presStyleCnt="0">
        <dgm:presLayoutVars>
          <dgm:chMax val="2"/>
          <dgm:chPref val="2"/>
          <dgm:dir/>
          <dgm:animOne/>
          <dgm:resizeHandles val="exact"/>
        </dgm:presLayoutVars>
      </dgm:prSet>
      <dgm:spPr/>
    </dgm:pt>
    <dgm:pt modelId="{98298534-034E-4E44-90C1-EDC913F1ACE2}" type="pres">
      <dgm:prSet presAssocID="{63386484-EADC-4945-841B-FFC61569CC7F}" presName="Background" presStyleLbl="bgImgPlace1" presStyleIdx="0" presStyleCnt="1" custLinFactNeighborX="-462" custLinFactNeighborY="1879"/>
      <dgm:spPr>
        <a:solidFill>
          <a:srgbClr val="0070C0"/>
        </a:solidFill>
        <a:ln>
          <a:noFill/>
        </a:ln>
      </dgm:spPr>
    </dgm:pt>
    <dgm:pt modelId="{74FA2977-8111-4CBB-AE2C-B6D6253325DE}" type="pres">
      <dgm:prSet presAssocID="{63386484-EADC-4945-841B-FFC61569CC7F}" presName="ParentText1" presStyleLbl="revTx" presStyleIdx="0" presStyleCnt="2" custLinFactNeighborX="-638" custLinFactNeighborY="9476">
        <dgm:presLayoutVars>
          <dgm:chMax val="0"/>
          <dgm:chPref val="0"/>
          <dgm:bulletEnabled val="1"/>
        </dgm:presLayoutVars>
      </dgm:prSet>
      <dgm:spPr/>
    </dgm:pt>
    <dgm:pt modelId="{9D659E05-D781-4945-A996-9AD492F583F6}" type="pres">
      <dgm:prSet presAssocID="{63386484-EADC-4945-841B-FFC61569CC7F}" presName="ParentText2" presStyleLbl="revTx" presStyleIdx="1" presStyleCnt="2">
        <dgm:presLayoutVars>
          <dgm:chMax val="0"/>
          <dgm:chPref val="0"/>
          <dgm:bulletEnabled val="1"/>
        </dgm:presLayoutVars>
      </dgm:prSet>
      <dgm:spPr/>
    </dgm:pt>
    <dgm:pt modelId="{D5F1AA78-E295-48AE-B588-5BAE191A2897}" type="pres">
      <dgm:prSet presAssocID="{63386484-EADC-4945-841B-FFC61569CC7F}" presName="Plus" presStyleLbl="alignNode1" presStyleIdx="0" presStyleCnt="2" custLinFactX="200000" custLinFactNeighborX="243901" custLinFactNeighborY="20984"/>
      <dgm:spPr>
        <a:solidFill>
          <a:srgbClr val="00B050"/>
        </a:solidFill>
      </dgm:spPr>
    </dgm:pt>
    <dgm:pt modelId="{5C059717-BFEB-44DC-9E0D-90A22392F630}" type="pres">
      <dgm:prSet presAssocID="{63386484-EADC-4945-841B-FFC61569CC7F}" presName="Minus" presStyleLbl="alignNode1" presStyleIdx="1" presStyleCnt="2" custLinFactX="-200000" custLinFactNeighborX="-273319" custLinFactNeighborY="58582"/>
      <dgm:spPr>
        <a:solidFill>
          <a:srgbClr val="E64424"/>
        </a:solidFill>
      </dgm:spPr>
    </dgm:pt>
    <dgm:pt modelId="{87C03A79-56D9-4B5F-9732-AB1CD967276B}" type="pres">
      <dgm:prSet presAssocID="{63386484-EADC-4945-841B-FFC61569CC7F}" presName="Divider" presStyleLbl="parChTrans1D1" presStyleIdx="0" presStyleCnt="1"/>
      <dgm:spPr/>
    </dgm:pt>
  </dgm:ptLst>
  <dgm:cxnLst>
    <dgm:cxn modelId="{D8CDFA64-3560-4602-B7FF-CD6AAE6E502C}" type="presOf" srcId="{D96586E1-4A82-4290-BAC6-C552BDB52320}" destId="{9D659E05-D781-4945-A996-9AD492F583F6}" srcOrd="0" destOrd="0" presId="urn:microsoft.com/office/officeart/2009/3/layout/PlusandMinus"/>
    <dgm:cxn modelId="{3C4B626D-CDBA-4E89-90CF-0443F70097B5}" type="presOf" srcId="{63386484-EADC-4945-841B-FFC61569CC7F}" destId="{8BEA1C89-6C87-4562-9322-EA182A63553F}" srcOrd="0" destOrd="0" presId="urn:microsoft.com/office/officeart/2009/3/layout/PlusandMinus"/>
    <dgm:cxn modelId="{DDB15B97-0DC0-4C12-9406-7522E7D6F275}" srcId="{63386484-EADC-4945-841B-FFC61569CC7F}" destId="{D96586E1-4A82-4290-BAC6-C552BDB52320}" srcOrd="1" destOrd="0" parTransId="{2B5F1D67-2CF4-408F-9646-A38A5DA1A4D4}" sibTransId="{3DCA570A-F06A-4BF8-AD0B-58D82A7DE925}"/>
    <dgm:cxn modelId="{6D4681DF-5B61-49D9-BF15-9BC39376A4CD}" type="presOf" srcId="{BABC77A4-DE14-41DA-9713-6C1D73CADA25}" destId="{74FA2977-8111-4CBB-AE2C-B6D6253325DE}" srcOrd="0" destOrd="0" presId="urn:microsoft.com/office/officeart/2009/3/layout/PlusandMinus"/>
    <dgm:cxn modelId="{2D23F4F2-1254-4BD7-A3AB-8340A6FDD513}" srcId="{63386484-EADC-4945-841B-FFC61569CC7F}" destId="{BABC77A4-DE14-41DA-9713-6C1D73CADA25}" srcOrd="0" destOrd="0" parTransId="{C4C84824-9EBE-4967-B82A-D3B849036495}" sibTransId="{AAC5B4B3-5EDC-4DE6-82F7-85A6CBD96162}"/>
    <dgm:cxn modelId="{82BE7794-692F-4A47-976C-35AC9FD9BEDC}" type="presParOf" srcId="{8BEA1C89-6C87-4562-9322-EA182A63553F}" destId="{98298534-034E-4E44-90C1-EDC913F1ACE2}" srcOrd="0" destOrd="0" presId="urn:microsoft.com/office/officeart/2009/3/layout/PlusandMinus"/>
    <dgm:cxn modelId="{947B0762-0A77-4DD9-9F60-E09220B7F6C1}" type="presParOf" srcId="{8BEA1C89-6C87-4562-9322-EA182A63553F}" destId="{74FA2977-8111-4CBB-AE2C-B6D6253325DE}" srcOrd="1" destOrd="0" presId="urn:microsoft.com/office/officeart/2009/3/layout/PlusandMinus"/>
    <dgm:cxn modelId="{F575DC5B-B9FE-4489-BFE1-4CC77AA8D4E9}" type="presParOf" srcId="{8BEA1C89-6C87-4562-9322-EA182A63553F}" destId="{9D659E05-D781-4945-A996-9AD492F583F6}" srcOrd="2" destOrd="0" presId="urn:microsoft.com/office/officeart/2009/3/layout/PlusandMinus"/>
    <dgm:cxn modelId="{CA13C8ED-FE7D-45C1-90F5-AC62D32B72A6}" type="presParOf" srcId="{8BEA1C89-6C87-4562-9322-EA182A63553F}" destId="{D5F1AA78-E295-48AE-B588-5BAE191A2897}" srcOrd="3" destOrd="0" presId="urn:microsoft.com/office/officeart/2009/3/layout/PlusandMinus"/>
    <dgm:cxn modelId="{2ECE5B7E-B9E1-4FD0-B1C8-DAFA18859F96}" type="presParOf" srcId="{8BEA1C89-6C87-4562-9322-EA182A63553F}" destId="{5C059717-BFEB-44DC-9E0D-90A22392F630}" srcOrd="4" destOrd="0" presId="urn:microsoft.com/office/officeart/2009/3/layout/PlusandMinus"/>
    <dgm:cxn modelId="{E5F5C2D5-DDD6-430F-A45D-AD30FD6ECB3E}" type="presParOf" srcId="{8BEA1C89-6C87-4562-9322-EA182A63553F}" destId="{87C03A79-56D9-4B5F-9732-AB1CD967276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22BE-9F5D-4413-A332-12887D1500F3}">
      <dsp:nvSpPr>
        <dsp:cNvPr id="0" name=""/>
        <dsp:cNvSpPr/>
      </dsp:nvSpPr>
      <dsp:spPr>
        <a:xfrm>
          <a:off x="5626" y="1869971"/>
          <a:ext cx="3778056" cy="143688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l-GR" sz="4800" kern="1200" dirty="0"/>
            <a:t>Πεποιθήσεις</a:t>
          </a:r>
          <a:endParaRPr lang="el-GR" sz="6000" kern="1200" dirty="0"/>
        </a:p>
      </dsp:txBody>
      <dsp:txXfrm>
        <a:off x="47711" y="1912056"/>
        <a:ext cx="3693886" cy="1352713"/>
      </dsp:txXfrm>
    </dsp:sp>
    <dsp:sp modelId="{DF18CA5B-7738-40DE-B651-AA0FACE9E556}">
      <dsp:nvSpPr>
        <dsp:cNvPr id="0" name=""/>
        <dsp:cNvSpPr/>
      </dsp:nvSpPr>
      <dsp:spPr>
        <a:xfrm rot="19498691">
          <a:off x="3656604" y="2160660"/>
          <a:ext cx="1403663" cy="49960"/>
        </a:xfrm>
        <a:custGeom>
          <a:avLst/>
          <a:gdLst/>
          <a:ahLst/>
          <a:cxnLst/>
          <a:rect l="0" t="0" r="0" b="0"/>
          <a:pathLst>
            <a:path>
              <a:moveTo>
                <a:pt x="0" y="24980"/>
              </a:moveTo>
              <a:lnTo>
                <a:pt x="1403663" y="2498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4323344" y="2150549"/>
        <a:ext cx="70183" cy="70183"/>
      </dsp:txXfrm>
    </dsp:sp>
    <dsp:sp modelId="{47BCFF8A-9448-4654-A89D-81C91946FD15}">
      <dsp:nvSpPr>
        <dsp:cNvPr id="0" name=""/>
        <dsp:cNvSpPr/>
      </dsp:nvSpPr>
      <dsp:spPr>
        <a:xfrm>
          <a:off x="4933189" y="945854"/>
          <a:ext cx="3662128" cy="167402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l-GR" sz="4800" kern="1200" dirty="0"/>
            <a:t>Αρνητικό αντίκτυπο</a:t>
          </a:r>
        </a:p>
      </dsp:txBody>
      <dsp:txXfrm>
        <a:off x="4982220" y="994885"/>
        <a:ext cx="3564066" cy="1575965"/>
      </dsp:txXfrm>
    </dsp:sp>
    <dsp:sp modelId="{655FD64A-BD0D-457A-B9E7-8D0668399778}">
      <dsp:nvSpPr>
        <dsp:cNvPr id="0" name=""/>
        <dsp:cNvSpPr/>
      </dsp:nvSpPr>
      <dsp:spPr>
        <a:xfrm rot="2365007">
          <a:off x="3614464" y="3035822"/>
          <a:ext cx="1487943" cy="49960"/>
        </a:xfrm>
        <a:custGeom>
          <a:avLst/>
          <a:gdLst/>
          <a:ahLst/>
          <a:cxnLst/>
          <a:rect l="0" t="0" r="0" b="0"/>
          <a:pathLst>
            <a:path>
              <a:moveTo>
                <a:pt x="0" y="24980"/>
              </a:moveTo>
              <a:lnTo>
                <a:pt x="1487943" y="2498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4321237" y="3023604"/>
        <a:ext cx="74397" cy="74397"/>
      </dsp:txXfrm>
    </dsp:sp>
    <dsp:sp modelId="{2D62C3FE-3BBA-41BC-A2A8-88DFBFBE624A}">
      <dsp:nvSpPr>
        <dsp:cNvPr id="0" name=""/>
        <dsp:cNvSpPr/>
      </dsp:nvSpPr>
      <dsp:spPr>
        <a:xfrm>
          <a:off x="4933189" y="2835413"/>
          <a:ext cx="3659915" cy="139555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l-GR" sz="4800" kern="1200" dirty="0"/>
            <a:t>Θετικό αντίκτυπο</a:t>
          </a:r>
        </a:p>
      </dsp:txBody>
      <dsp:txXfrm>
        <a:off x="4974064" y="2876288"/>
        <a:ext cx="3578165" cy="1313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98534-034E-4E44-90C1-EDC913F1ACE2}">
      <dsp:nvSpPr>
        <dsp:cNvPr id="0" name=""/>
        <dsp:cNvSpPr/>
      </dsp:nvSpPr>
      <dsp:spPr>
        <a:xfrm>
          <a:off x="566861" y="1177349"/>
          <a:ext cx="5735823" cy="2964238"/>
        </a:xfrm>
        <a:prstGeom prst="rect">
          <a:avLst/>
        </a:prstGeom>
        <a:solidFill>
          <a:srgbClr val="0070C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4FA2977-8111-4CBB-AE2C-B6D6253325DE}">
      <dsp:nvSpPr>
        <dsp:cNvPr id="0" name=""/>
        <dsp:cNvSpPr/>
      </dsp:nvSpPr>
      <dsp:spPr>
        <a:xfrm>
          <a:off x="747783" y="1708622"/>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l-GR" sz="1600" b="1" kern="1200" dirty="0">
              <a:solidFill>
                <a:schemeClr val="bg1"/>
              </a:solidFill>
            </a:rPr>
            <a:t>Χαμηλότερη εμπιστοσύνη</a:t>
          </a:r>
        </a:p>
        <a:p>
          <a:pPr marL="0" lvl="0" indent="0" algn="l" defTabSz="711200">
            <a:lnSpc>
              <a:spcPct val="90000"/>
            </a:lnSpc>
            <a:spcBef>
              <a:spcPct val="0"/>
            </a:spcBef>
            <a:spcAft>
              <a:spcPct val="35000"/>
            </a:spcAft>
            <a:buNone/>
          </a:pPr>
          <a:endParaRPr lang="el-GR" sz="1600" b="1" kern="1200" dirty="0">
            <a:solidFill>
              <a:schemeClr val="bg1"/>
            </a:solidFill>
          </a:endParaRPr>
        </a:p>
        <a:p>
          <a:pPr marL="0" lvl="0" indent="0" algn="l" defTabSz="711200">
            <a:lnSpc>
              <a:spcPct val="90000"/>
            </a:lnSpc>
            <a:spcBef>
              <a:spcPct val="0"/>
            </a:spcBef>
            <a:spcAft>
              <a:spcPct val="35000"/>
            </a:spcAft>
            <a:buNone/>
          </a:pPr>
          <a:r>
            <a:rPr lang="el-GR" sz="1600" b="1" kern="1200" dirty="0">
              <a:solidFill>
                <a:schemeClr val="bg1"/>
              </a:solidFill>
            </a:rPr>
            <a:t>Μειωμένα κίνητρα</a:t>
          </a:r>
        </a:p>
        <a:p>
          <a:pPr marL="0" lvl="0" indent="0" algn="l" defTabSz="711200">
            <a:lnSpc>
              <a:spcPct val="90000"/>
            </a:lnSpc>
            <a:spcBef>
              <a:spcPct val="0"/>
            </a:spcBef>
            <a:spcAft>
              <a:spcPct val="35000"/>
            </a:spcAft>
            <a:buNone/>
          </a:pPr>
          <a:endParaRPr lang="el-GR" sz="1600" b="1" kern="1200" dirty="0">
            <a:solidFill>
              <a:schemeClr val="bg1"/>
            </a:solidFill>
          </a:endParaRPr>
        </a:p>
        <a:p>
          <a:pPr marL="0" lvl="0" indent="0" algn="l" defTabSz="711200">
            <a:lnSpc>
              <a:spcPct val="90000"/>
            </a:lnSpc>
            <a:spcBef>
              <a:spcPct val="0"/>
            </a:spcBef>
            <a:spcAft>
              <a:spcPct val="35000"/>
            </a:spcAft>
            <a:buNone/>
          </a:pPr>
          <a:r>
            <a:rPr lang="el-GR" sz="1600" b="1" kern="1200" dirty="0">
              <a:solidFill>
                <a:schemeClr val="bg1"/>
              </a:solidFill>
            </a:rPr>
            <a:t>Αποφυγή δύσκολων καθηκόντων</a:t>
          </a:r>
        </a:p>
        <a:p>
          <a:pPr marL="0" lvl="0" indent="0" algn="l" defTabSz="711200">
            <a:lnSpc>
              <a:spcPct val="90000"/>
            </a:lnSpc>
            <a:spcBef>
              <a:spcPct val="0"/>
            </a:spcBef>
            <a:spcAft>
              <a:spcPct val="35000"/>
            </a:spcAft>
            <a:buNone/>
          </a:pPr>
          <a:endParaRPr lang="el-GR" sz="1600" b="1" kern="1200" dirty="0">
            <a:solidFill>
              <a:schemeClr val="bg1"/>
            </a:solidFill>
          </a:endParaRPr>
        </a:p>
      </dsp:txBody>
      <dsp:txXfrm>
        <a:off x="747783" y="1708622"/>
        <a:ext cx="2663531" cy="2535869"/>
      </dsp:txXfrm>
    </dsp:sp>
    <dsp:sp modelId="{9D659E05-D781-4945-A996-9AD492F583F6}">
      <dsp:nvSpPr>
        <dsp:cNvPr id="0" name=""/>
        <dsp:cNvSpPr/>
      </dsp:nvSpPr>
      <dsp:spPr>
        <a:xfrm>
          <a:off x="3487644" y="1468323"/>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endParaRPr lang="el-GR" sz="6500" kern="1200" dirty="0"/>
        </a:p>
      </dsp:txBody>
      <dsp:txXfrm>
        <a:off x="3487644" y="1468323"/>
        <a:ext cx="2663531" cy="2535869"/>
      </dsp:txXfrm>
    </dsp:sp>
    <dsp:sp modelId="{D5F1AA78-E295-48AE-B588-5BAE191A2897}">
      <dsp:nvSpPr>
        <dsp:cNvPr id="0" name=""/>
        <dsp:cNvSpPr/>
      </dsp:nvSpPr>
      <dsp:spPr>
        <a:xfrm>
          <a:off x="4975211" y="763629"/>
          <a:ext cx="1120793" cy="1120793"/>
        </a:xfrm>
        <a:prstGeom prst="plus">
          <a:avLst>
            <a:gd name="adj" fmla="val 32810"/>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59717-BFEB-44DC-9E0D-90A22392F630}">
      <dsp:nvSpPr>
        <dsp:cNvPr id="0" name=""/>
        <dsp:cNvSpPr/>
      </dsp:nvSpPr>
      <dsp:spPr>
        <a:xfrm>
          <a:off x="545164" y="1143276"/>
          <a:ext cx="1054864" cy="361492"/>
        </a:xfrm>
        <a:prstGeom prst="rect">
          <a:avLst/>
        </a:prstGeom>
        <a:solidFill>
          <a:srgbClr val="E6442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C03A79-56D9-4B5F-9732-AB1CD967276B}">
      <dsp:nvSpPr>
        <dsp:cNvPr id="0" name=""/>
        <dsp:cNvSpPr/>
      </dsp:nvSpPr>
      <dsp:spPr>
        <a:xfrm>
          <a:off x="3461272" y="1473745"/>
          <a:ext cx="659" cy="242199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25/09/2025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25/09/2025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1516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 id="2147483747"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microsoft.com/office/2018/10/relationships/comments" Target="../comments/modernComment_147_DBC86542.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4D_E34E4E6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hyperlink" Target="https://doi.org/10.1002/job.2664" TargetMode="External"/><Relationship Id="rId2" Type="http://schemas.openxmlformats.org/officeDocument/2006/relationships/hyperlink" Target="https://doi.org/10.3390/bs15050621" TargetMode="External"/><Relationship Id="rId1" Type="http://schemas.openxmlformats.org/officeDocument/2006/relationships/slideLayout" Target="../slideLayouts/slideLayout11.xml"/><Relationship Id="rId6" Type="http://schemas.openxmlformats.org/officeDocument/2006/relationships/hyperlink" Target="https://doi.org/10.1007/s40593-025-00458-w" TargetMode="External"/><Relationship Id="rId5" Type="http://schemas.openxmlformats.org/officeDocument/2006/relationships/hyperlink" Target="https://doi.org/10.1080/02601370.2024.2398516" TargetMode="External"/><Relationship Id="rId4" Type="http://schemas.openxmlformats.org/officeDocument/2006/relationships/hyperlink" Target="https://doi.org/10.1037/a001467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108/S0895-993520250000030004" TargetMode="External"/><Relationship Id="rId2" Type="http://schemas.openxmlformats.org/officeDocument/2006/relationships/hyperlink" Target="https://doi.org/10.1080/10494820.2024.2412063" TargetMode="External"/><Relationship Id="rId1" Type="http://schemas.openxmlformats.org/officeDocument/2006/relationships/slideLayout" Target="../slideLayouts/slideLayout11.xml"/><Relationship Id="rId6" Type="http://schemas.openxmlformats.org/officeDocument/2006/relationships/hyperlink" Target="https://doi.org/10.1007/978-3-031-85110-0_16" TargetMode="External"/><Relationship Id="rId5" Type="http://schemas.openxmlformats.org/officeDocument/2006/relationships/hyperlink" Target="https://doi.org/10.1080/87567555.2013.831022" TargetMode="External"/><Relationship Id="rId4" Type="http://schemas.openxmlformats.org/officeDocument/2006/relationships/hyperlink" Target="https://doi.org/10.11591/edulearn.v19i1.2190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50013321-8E19-97B8-11B5-3300A7908FB0}"/>
              </a:ext>
            </a:extLst>
          </p:cNvPr>
          <p:cNvSpPr txBox="1">
            <a:spLocks/>
          </p:cNvSpPr>
          <p:nvPr/>
        </p:nvSpPr>
        <p:spPr>
          <a:xfrm>
            <a:off x="336830" y="2151325"/>
            <a:ext cx="5528434" cy="17622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Ενότητα 1 </a:t>
            </a:r>
            <a:r>
              <a:rPr lang="en-150" dirty="0"/>
              <a:t>“</a:t>
            </a:r>
            <a:r>
              <a:rPr lang="el-GR" dirty="0"/>
              <a:t>Μαθαίνω να μαθαίνω</a:t>
            </a:r>
            <a:r>
              <a:rPr lang="en-150" dirty="0"/>
              <a:t>”</a:t>
            </a:r>
            <a:endParaRPr lang="el-GR" dirty="0"/>
          </a:p>
        </p:txBody>
      </p:sp>
      <p:sp>
        <p:nvSpPr>
          <p:cNvPr id="5" name="Marcador de Posição do Texto 1">
            <a:extLst>
              <a:ext uri="{FF2B5EF4-FFF2-40B4-BE49-F238E27FC236}">
                <a16:creationId xmlns:a16="http://schemas.microsoft.com/office/drawing/2014/main" id="{F1DAB5EB-CDDE-7DF5-3F5D-6733566196A5}"/>
              </a:ext>
            </a:extLst>
          </p:cNvPr>
          <p:cNvSpPr>
            <a:spLocks noGrp="1"/>
          </p:cNvSpPr>
          <p:nvPr>
            <p:ph type="body" sz="quarter" idx="10"/>
          </p:nvPr>
        </p:nvSpPr>
        <p:spPr>
          <a:xfrm>
            <a:off x="431800" y="3141663"/>
            <a:ext cx="4838700" cy="1762125"/>
          </a:xfrm>
        </p:spPr>
        <p:txBody>
          <a:bodyPr/>
          <a:lstStyle/>
          <a:p>
            <a:r>
              <a:rPr lang="el-GR" sz="2400" dirty="0"/>
              <a:t>Προετοιμασία για μάθηση</a:t>
            </a:r>
          </a:p>
        </p:txBody>
      </p:sp>
    </p:spTree>
    <p:extLst>
      <p:ext uri="{BB962C8B-B14F-4D97-AF65-F5344CB8AC3E}">
        <p14:creationId xmlns:p14="http://schemas.microsoft.com/office/powerpoint/2010/main" val="110774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379615" y="38968"/>
            <a:ext cx="10016360" cy="1019475"/>
          </a:xfrm>
        </p:spPr>
        <p:txBody>
          <a:bodyPr/>
          <a:lstStyle/>
          <a:p>
            <a:pPr>
              <a:spcBef>
                <a:spcPts val="0"/>
              </a:spcBef>
            </a:pPr>
            <a:r>
              <a:rPr lang="el-GR" dirty="0"/>
              <a:t>Ενότητα</a:t>
            </a:r>
            <a:r>
              <a:rPr lang="en-US" dirty="0"/>
              <a:t> 1:</a:t>
            </a:r>
            <a:r>
              <a:rPr lang="el-GR" dirty="0"/>
              <a:t>Προετοιμασία για μάθηση </a:t>
            </a:r>
          </a:p>
          <a:p>
            <a:pPr>
              <a:spcBef>
                <a:spcPts val="0"/>
              </a:spcBef>
            </a:pPr>
            <a:r>
              <a:rPr lang="el-GR" dirty="0"/>
              <a:t>Υποενότητα </a:t>
            </a:r>
            <a:r>
              <a:rPr lang="en-US" dirty="0"/>
              <a:t>(1</a:t>
            </a:r>
            <a:r>
              <a:rPr lang="el-GR" dirty="0"/>
              <a:t>ω</a:t>
            </a:r>
            <a:r>
              <a:rPr lang="en-US" dirty="0"/>
              <a:t> 15</a:t>
            </a:r>
            <a:r>
              <a:rPr lang="el-GR" dirty="0"/>
              <a:t>λ</a:t>
            </a:r>
            <a:r>
              <a:rPr lang="en-US" dirty="0"/>
              <a:t>)</a:t>
            </a:r>
            <a:endParaRPr lang="en-GB" dirty="0"/>
          </a:p>
          <a:p>
            <a:endParaRPr lang="en-GB"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0"/>
            <a:ext cx="5383573" cy="1121721"/>
          </a:xfrm>
        </p:spPr>
        <p:txBody>
          <a:bodyPr/>
          <a:lstStyle/>
          <a:p>
            <a:pPr marL="971550" lvl="1" indent="-285750">
              <a:buFont typeface="Wingdings" panose="05000000000000000000" pitchFamily="2" charset="2"/>
              <a:buChar char="ü"/>
            </a:pPr>
            <a:r>
              <a:rPr lang="el-GR" sz="1800" dirty="0"/>
              <a:t>Κατανοήση της διαφοράς μεταξύ της σταθερής και της αναπτυξιακής νοοτροπίας</a:t>
            </a:r>
          </a:p>
          <a:p>
            <a:pPr marL="971550" lvl="1" indent="-285750">
              <a:buFont typeface="Wingdings" panose="05000000000000000000" pitchFamily="2" charset="2"/>
              <a:buChar char="ü"/>
            </a:pPr>
            <a:r>
              <a:rPr lang="el-GR" sz="1800" dirty="0"/>
              <a:t>Εκμάθηση πώς οι πεποιθήσεις για τη γήρανση επηρεάζουν τη μάθηση</a:t>
            </a:r>
          </a:p>
          <a:p>
            <a:endParaRPr lang="en-US" dirty="0"/>
          </a:p>
          <a:p>
            <a:endParaRPr lang="en-GB" dirty="0"/>
          </a:p>
        </p:txBody>
      </p:sp>
      <p:grpSp>
        <p:nvGrpSpPr>
          <p:cNvPr id="4" name="Group 3">
            <a:extLst>
              <a:ext uri="{FF2B5EF4-FFF2-40B4-BE49-F238E27FC236}">
                <a16:creationId xmlns:a16="http://schemas.microsoft.com/office/drawing/2014/main" id="{D2F31D35-AF57-E176-AC25-D8A8191AA4E7}"/>
              </a:ext>
            </a:extLst>
          </p:cNvPr>
          <p:cNvGrpSpPr/>
          <p:nvPr/>
        </p:nvGrpSpPr>
        <p:grpSpPr>
          <a:xfrm>
            <a:off x="6471755" y="1263663"/>
            <a:ext cx="5013324" cy="896771"/>
            <a:chOff x="526525" y="1116135"/>
            <a:chExt cx="5013324"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526528" y="1116135"/>
              <a:ext cx="1428396"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ixaDeTexto 18">
              <a:extLst>
                <a:ext uri="{FF2B5EF4-FFF2-40B4-BE49-F238E27FC236}">
                  <a16:creationId xmlns:a16="http://schemas.microsoft.com/office/drawing/2014/main" id="{AC56CD28-CDE2-41FD-8AAA-BDCF18BA6C03}"/>
                </a:ext>
              </a:extLst>
            </p:cNvPr>
            <p:cNvSpPr txBox="1"/>
            <p:nvPr/>
          </p:nvSpPr>
          <p:spPr>
            <a:xfrm>
              <a:off x="1982917" y="1253282"/>
              <a:ext cx="3556932" cy="646331"/>
            </a:xfrm>
            <a:prstGeom prst="rect">
              <a:avLst/>
            </a:prstGeom>
            <a:noFill/>
          </p:spPr>
          <p:txBody>
            <a:bodyPr wrap="square" rtlCol="0">
              <a:spAutoFit/>
            </a:bodyPr>
            <a:lstStyle/>
            <a:p>
              <a:r>
                <a:rPr lang="el-GR" dirty="0">
                  <a:solidFill>
                    <a:schemeClr val="bg2">
                      <a:lumMod val="10000"/>
                    </a:schemeClr>
                  </a:solidFill>
                </a:rPr>
                <a:t>Ξεπερνώντας το άγχος και τους φόβους μάθησης</a:t>
              </a:r>
            </a:p>
          </p:txBody>
        </p:sp>
        <p:sp>
          <p:nvSpPr>
            <p:cNvPr id="9" name="TextBox 5">
              <a:extLst>
                <a:ext uri="{FF2B5EF4-FFF2-40B4-BE49-F238E27FC236}">
                  <a16:creationId xmlns:a16="http://schemas.microsoft.com/office/drawing/2014/main" id="{296242E5-F91A-19EB-F1AF-4A9F2EFF9C8D}"/>
                </a:ext>
              </a:extLst>
            </p:cNvPr>
            <p:cNvSpPr txBox="1"/>
            <p:nvPr/>
          </p:nvSpPr>
          <p:spPr>
            <a:xfrm>
              <a:off x="554521" y="1233612"/>
              <a:ext cx="1372409" cy="646331"/>
            </a:xfrm>
            <a:prstGeom prst="rect">
              <a:avLst/>
            </a:prstGeom>
            <a:noFill/>
          </p:spPr>
          <p:txBody>
            <a:bodyPr wrap="square" rtlCol="0">
              <a:spAutoFit/>
            </a:bodyPr>
            <a:lstStyle/>
            <a:p>
              <a:pPr algn="ctr"/>
              <a:r>
                <a:rPr lang="el-GR" b="1" dirty="0">
                  <a:solidFill>
                    <a:schemeClr val="bg1"/>
                  </a:solidFill>
                </a:rPr>
                <a:t>Υποενότητα 1.3</a:t>
              </a:r>
              <a:endParaRPr lang="en-GB" b="1" dirty="0">
                <a:solidFill>
                  <a:schemeClr val="bg1"/>
                </a:solidFill>
              </a:endParaRP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5"/>
            <a:ext cx="5383573" cy="129826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l-GR" sz="1800" dirty="0"/>
              <a:t>Οφέλη της δια βίου μάθησης</a:t>
            </a:r>
          </a:p>
          <a:p>
            <a:pPr marL="971550" lvl="1" indent="-285750">
              <a:buFont typeface="Wingdings" panose="05000000000000000000" pitchFamily="2" charset="2"/>
              <a:buChar char="ü"/>
            </a:pPr>
            <a:r>
              <a:rPr lang="el-GR" sz="1800" dirty="0"/>
              <a:t>Κατάρριψη των μύθων για τη μάθηση στη μέση ηλικία</a:t>
            </a:r>
          </a:p>
          <a:p>
            <a:pPr marL="971550" lvl="1" indent="-285750">
              <a:buFont typeface="Wingdings" panose="05000000000000000000" pitchFamily="2" charset="2"/>
              <a:buChar char="ü"/>
            </a:pPr>
            <a:r>
              <a:rPr lang="el-GR" sz="1800" dirty="0"/>
              <a:t>Πώς η μάθηση συμβάλλει στην αυτοπεποίθηση και την ανεξαρτησία</a:t>
            </a:r>
          </a:p>
          <a:p>
            <a:endParaRPr lang="en-US" dirty="0"/>
          </a:p>
          <a:p>
            <a:endParaRPr lang="en-GB" dirty="0"/>
          </a:p>
        </p:txBody>
      </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l-GR" sz="1800" dirty="0"/>
              <a:t>Κοινά συναισθηματικά εμπόδια και φόβοι</a:t>
            </a:r>
          </a:p>
          <a:p>
            <a:pPr marL="971550" lvl="1" indent="-285750">
              <a:buFont typeface="Wingdings" panose="05000000000000000000" pitchFamily="2" charset="2"/>
              <a:buChar char="ü"/>
            </a:pPr>
            <a:r>
              <a:rPr lang="el-GR" sz="1800" dirty="0"/>
              <a:t>Εφαρμογή στρατηγικών για τη διαχείριση των μαθησιακών φόβων</a:t>
            </a:r>
          </a:p>
          <a:p>
            <a:pPr marL="971550" lvl="1" indent="-285750">
              <a:buFont typeface="Wingdings" panose="05000000000000000000" pitchFamily="2" charset="2"/>
              <a:buChar char="ü"/>
            </a:pPr>
            <a:endParaRPr lang="el-GR" sz="1800" dirty="0"/>
          </a:p>
          <a:p>
            <a:endParaRPr lang="en-GB" dirty="0"/>
          </a:p>
        </p:txBody>
      </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396236"/>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l-GR" sz="1800" dirty="0"/>
              <a:t>Θέσπιση ρεαλιστικών στόχων και προσδοκιών</a:t>
            </a:r>
          </a:p>
          <a:p>
            <a:pPr marL="971550" lvl="1" indent="-285750">
              <a:buFont typeface="Wingdings" panose="05000000000000000000" pitchFamily="2" charset="2"/>
              <a:buChar char="ü"/>
            </a:pPr>
            <a:r>
              <a:rPr lang="el-GR" sz="1800" dirty="0"/>
              <a:t>Δημιουργία θετικού μαθησιακού περιβάλλοντος</a:t>
            </a:r>
          </a:p>
          <a:p>
            <a:endParaRPr lang="en-US" dirty="0"/>
          </a:p>
          <a:p>
            <a:endParaRPr lang="en-GB" dirty="0"/>
          </a:p>
        </p:txBody>
      </p:sp>
      <p:grpSp>
        <p:nvGrpSpPr>
          <p:cNvPr id="28" name="Group 27">
            <a:extLst>
              <a:ext uri="{FF2B5EF4-FFF2-40B4-BE49-F238E27FC236}">
                <a16:creationId xmlns:a16="http://schemas.microsoft.com/office/drawing/2014/main" id="{708ADE11-1540-9D86-A899-C5EDED63A236}"/>
              </a:ext>
            </a:extLst>
          </p:cNvPr>
          <p:cNvGrpSpPr/>
          <p:nvPr/>
        </p:nvGrpSpPr>
        <p:grpSpPr>
          <a:xfrm>
            <a:off x="852171" y="1255919"/>
            <a:ext cx="5013324" cy="896771"/>
            <a:chOff x="526525" y="1116135"/>
            <a:chExt cx="5013324" cy="896771"/>
          </a:xfrm>
        </p:grpSpPr>
        <p:sp>
          <p:nvSpPr>
            <p:cNvPr id="29" name="Retângulo: Cantos Arredondados 4">
              <a:extLst>
                <a:ext uri="{FF2B5EF4-FFF2-40B4-BE49-F238E27FC236}">
                  <a16:creationId xmlns:a16="http://schemas.microsoft.com/office/drawing/2014/main" id="{0E16A45A-65ED-A483-33EE-62AAF05F7793}"/>
                </a:ext>
              </a:extLst>
            </p:cNvPr>
            <p:cNvSpPr/>
            <p:nvPr/>
          </p:nvSpPr>
          <p:spPr>
            <a:xfrm>
              <a:off x="526527" y="1116135"/>
              <a:ext cx="1428396"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tângulo: Cantos Arredondados 11">
              <a:extLst>
                <a:ext uri="{FF2B5EF4-FFF2-40B4-BE49-F238E27FC236}">
                  <a16:creationId xmlns:a16="http://schemas.microsoft.com/office/drawing/2014/main" id="{BA2560B4-719C-CD3E-9864-6F745F91890E}"/>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CaixaDeTexto 18">
              <a:extLst>
                <a:ext uri="{FF2B5EF4-FFF2-40B4-BE49-F238E27FC236}">
                  <a16:creationId xmlns:a16="http://schemas.microsoft.com/office/drawing/2014/main" id="{0EB3AD8E-6AB8-99AC-0004-5F26EEAA753F}"/>
                </a:ext>
              </a:extLst>
            </p:cNvPr>
            <p:cNvSpPr txBox="1"/>
            <p:nvPr/>
          </p:nvSpPr>
          <p:spPr>
            <a:xfrm>
              <a:off x="1982917" y="1253282"/>
              <a:ext cx="3556932" cy="646331"/>
            </a:xfrm>
            <a:prstGeom prst="rect">
              <a:avLst/>
            </a:prstGeom>
            <a:noFill/>
          </p:spPr>
          <p:txBody>
            <a:bodyPr wrap="square" rtlCol="0">
              <a:spAutoFit/>
            </a:bodyPr>
            <a:lstStyle/>
            <a:p>
              <a:r>
                <a:rPr lang="el-GR" dirty="0">
                  <a:solidFill>
                    <a:schemeClr val="bg2">
                      <a:lumMod val="10000"/>
                    </a:schemeClr>
                  </a:solidFill>
                </a:rPr>
                <a:t>Αγκαλιάζοντας τη νοοτροπία ανάπτυξης</a:t>
              </a:r>
            </a:p>
          </p:txBody>
        </p:sp>
        <p:sp>
          <p:nvSpPr>
            <p:cNvPr id="32" name="TextBox 5">
              <a:extLst>
                <a:ext uri="{FF2B5EF4-FFF2-40B4-BE49-F238E27FC236}">
                  <a16:creationId xmlns:a16="http://schemas.microsoft.com/office/drawing/2014/main" id="{00FBF46A-F92B-479B-1C4B-64FE6BE28683}"/>
                </a:ext>
              </a:extLst>
            </p:cNvPr>
            <p:cNvSpPr txBox="1"/>
            <p:nvPr/>
          </p:nvSpPr>
          <p:spPr>
            <a:xfrm>
              <a:off x="554521" y="1233612"/>
              <a:ext cx="1372409" cy="646331"/>
            </a:xfrm>
            <a:prstGeom prst="rect">
              <a:avLst/>
            </a:prstGeom>
            <a:noFill/>
          </p:spPr>
          <p:txBody>
            <a:bodyPr wrap="square" rtlCol="0">
              <a:spAutoFit/>
            </a:bodyPr>
            <a:lstStyle/>
            <a:p>
              <a:pPr algn="ctr"/>
              <a:r>
                <a:rPr lang="el-GR" b="1" dirty="0">
                  <a:solidFill>
                    <a:schemeClr val="bg1"/>
                  </a:solidFill>
                </a:rPr>
                <a:t>Υποενότητα 1.1</a:t>
              </a:r>
              <a:r>
                <a:rPr lang="en-GB" b="1" dirty="0">
                  <a:solidFill>
                    <a:schemeClr val="bg1"/>
                  </a:solidFill>
                </a:rPr>
                <a:t> </a:t>
              </a:r>
            </a:p>
          </p:txBody>
        </p:sp>
      </p:grpSp>
      <p:grpSp>
        <p:nvGrpSpPr>
          <p:cNvPr id="33" name="Group 32">
            <a:extLst>
              <a:ext uri="{FF2B5EF4-FFF2-40B4-BE49-F238E27FC236}">
                <a16:creationId xmlns:a16="http://schemas.microsoft.com/office/drawing/2014/main" id="{90A3CC75-03DB-FE53-CAF2-633D5D475228}"/>
              </a:ext>
            </a:extLst>
          </p:cNvPr>
          <p:cNvGrpSpPr/>
          <p:nvPr/>
        </p:nvGrpSpPr>
        <p:grpSpPr>
          <a:xfrm>
            <a:off x="951174" y="3444701"/>
            <a:ext cx="5045875" cy="904515"/>
            <a:chOff x="493974" y="1108391"/>
            <a:chExt cx="5045875" cy="904515"/>
          </a:xfrm>
        </p:grpSpPr>
        <p:sp>
          <p:nvSpPr>
            <p:cNvPr id="34" name="Retângulo: Cantos Arredondados 4">
              <a:extLst>
                <a:ext uri="{FF2B5EF4-FFF2-40B4-BE49-F238E27FC236}">
                  <a16:creationId xmlns:a16="http://schemas.microsoft.com/office/drawing/2014/main" id="{76A8542E-2412-3872-5D25-53E59AD6DA33}"/>
                </a:ext>
              </a:extLst>
            </p:cNvPr>
            <p:cNvSpPr/>
            <p:nvPr/>
          </p:nvSpPr>
          <p:spPr>
            <a:xfrm>
              <a:off x="493974" y="1108391"/>
              <a:ext cx="1428396"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tângulo: Cantos Arredondados 11">
              <a:extLst>
                <a:ext uri="{FF2B5EF4-FFF2-40B4-BE49-F238E27FC236}">
                  <a16:creationId xmlns:a16="http://schemas.microsoft.com/office/drawing/2014/main" id="{F0923D33-B922-FFB6-6FA0-4A7EDCC27608}"/>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CaixaDeTexto 18">
              <a:extLst>
                <a:ext uri="{FF2B5EF4-FFF2-40B4-BE49-F238E27FC236}">
                  <a16:creationId xmlns:a16="http://schemas.microsoft.com/office/drawing/2014/main" id="{9F5316FE-A378-6B38-2543-AED55ADD5175}"/>
                </a:ext>
              </a:extLst>
            </p:cNvPr>
            <p:cNvSpPr txBox="1"/>
            <p:nvPr/>
          </p:nvSpPr>
          <p:spPr>
            <a:xfrm>
              <a:off x="1982917" y="1253282"/>
              <a:ext cx="3556932" cy="646331"/>
            </a:xfrm>
            <a:prstGeom prst="rect">
              <a:avLst/>
            </a:prstGeom>
            <a:noFill/>
          </p:spPr>
          <p:txBody>
            <a:bodyPr wrap="square" rtlCol="0">
              <a:spAutoFit/>
            </a:bodyPr>
            <a:lstStyle/>
            <a:p>
              <a:r>
                <a:rPr lang="el-GR" dirty="0">
                  <a:solidFill>
                    <a:schemeClr val="bg2">
                      <a:lumMod val="10000"/>
                    </a:schemeClr>
                  </a:solidFill>
                </a:rPr>
                <a:t>Δια βίου μάθηση σε κάθε ηλικία</a:t>
              </a:r>
            </a:p>
            <a:p>
              <a:endParaRPr lang="el-GR" dirty="0">
                <a:solidFill>
                  <a:schemeClr val="bg2">
                    <a:lumMod val="10000"/>
                  </a:schemeClr>
                </a:solidFill>
              </a:endParaRPr>
            </a:p>
          </p:txBody>
        </p:sp>
        <p:sp>
          <p:nvSpPr>
            <p:cNvPr id="37" name="TextBox 5">
              <a:extLst>
                <a:ext uri="{FF2B5EF4-FFF2-40B4-BE49-F238E27FC236}">
                  <a16:creationId xmlns:a16="http://schemas.microsoft.com/office/drawing/2014/main" id="{FA353F47-8E5E-06E4-FD50-F34E37CA9B21}"/>
                </a:ext>
              </a:extLst>
            </p:cNvPr>
            <p:cNvSpPr txBox="1"/>
            <p:nvPr/>
          </p:nvSpPr>
          <p:spPr>
            <a:xfrm>
              <a:off x="554521" y="1233612"/>
              <a:ext cx="1372409" cy="646331"/>
            </a:xfrm>
            <a:prstGeom prst="rect">
              <a:avLst/>
            </a:prstGeom>
            <a:noFill/>
          </p:spPr>
          <p:txBody>
            <a:bodyPr wrap="square" rtlCol="0">
              <a:spAutoFit/>
            </a:bodyPr>
            <a:lstStyle/>
            <a:p>
              <a:pPr algn="ctr"/>
              <a:r>
                <a:rPr lang="el-GR" b="1" dirty="0">
                  <a:solidFill>
                    <a:schemeClr val="bg1"/>
                  </a:solidFill>
                </a:rPr>
                <a:t>Υποενότητα 1.</a:t>
              </a:r>
              <a:r>
                <a:rPr lang="en-GB" b="1" dirty="0">
                  <a:solidFill>
                    <a:schemeClr val="bg1"/>
                  </a:solidFill>
                </a:rPr>
                <a:t>2 </a:t>
              </a:r>
            </a:p>
          </p:txBody>
        </p:sp>
      </p:grpSp>
      <p:grpSp>
        <p:nvGrpSpPr>
          <p:cNvPr id="38" name="Group 37">
            <a:extLst>
              <a:ext uri="{FF2B5EF4-FFF2-40B4-BE49-F238E27FC236}">
                <a16:creationId xmlns:a16="http://schemas.microsoft.com/office/drawing/2014/main" id="{D4FDB9C3-BA99-D15D-387B-CB458DD01BB2}"/>
              </a:ext>
            </a:extLst>
          </p:cNvPr>
          <p:cNvGrpSpPr/>
          <p:nvPr/>
        </p:nvGrpSpPr>
        <p:grpSpPr>
          <a:xfrm>
            <a:off x="6391661" y="3429000"/>
            <a:ext cx="5045878" cy="896771"/>
            <a:chOff x="526525" y="1116135"/>
            <a:chExt cx="5045878" cy="896771"/>
          </a:xfrm>
        </p:grpSpPr>
        <p:sp>
          <p:nvSpPr>
            <p:cNvPr id="39" name="Retângulo: Cantos Arredondados 4">
              <a:extLst>
                <a:ext uri="{FF2B5EF4-FFF2-40B4-BE49-F238E27FC236}">
                  <a16:creationId xmlns:a16="http://schemas.microsoft.com/office/drawing/2014/main" id="{1E2444F2-A615-E63D-0D31-68BC3E462D84}"/>
                </a:ext>
              </a:extLst>
            </p:cNvPr>
            <p:cNvSpPr/>
            <p:nvPr/>
          </p:nvSpPr>
          <p:spPr>
            <a:xfrm>
              <a:off x="526528" y="1116135"/>
              <a:ext cx="1428396"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tângulo: Cantos Arredondados 11">
              <a:extLst>
                <a:ext uri="{FF2B5EF4-FFF2-40B4-BE49-F238E27FC236}">
                  <a16:creationId xmlns:a16="http://schemas.microsoft.com/office/drawing/2014/main" id="{A6DF13E2-F777-4865-2BE9-3ECD5C5A9EBE}"/>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CaixaDeTexto 18">
              <a:extLst>
                <a:ext uri="{FF2B5EF4-FFF2-40B4-BE49-F238E27FC236}">
                  <a16:creationId xmlns:a16="http://schemas.microsoft.com/office/drawing/2014/main" id="{0528CE2D-010B-A18A-3559-E99BE30B04B7}"/>
                </a:ext>
              </a:extLst>
            </p:cNvPr>
            <p:cNvSpPr txBox="1"/>
            <p:nvPr/>
          </p:nvSpPr>
          <p:spPr>
            <a:xfrm>
              <a:off x="2015471" y="1355324"/>
              <a:ext cx="3556932" cy="646331"/>
            </a:xfrm>
            <a:prstGeom prst="rect">
              <a:avLst/>
            </a:prstGeom>
            <a:noFill/>
          </p:spPr>
          <p:txBody>
            <a:bodyPr wrap="square" rtlCol="0">
              <a:spAutoFit/>
            </a:bodyPr>
            <a:lstStyle/>
            <a:p>
              <a:r>
                <a:rPr lang="el-GR" dirty="0">
                  <a:solidFill>
                    <a:schemeClr val="bg2">
                      <a:lumMod val="10000"/>
                    </a:schemeClr>
                  </a:solidFill>
                </a:rPr>
                <a:t>Προετοιμασία για μάθηση</a:t>
              </a:r>
            </a:p>
            <a:p>
              <a:endParaRPr lang="el-GR" dirty="0">
                <a:solidFill>
                  <a:schemeClr val="bg2">
                    <a:lumMod val="10000"/>
                  </a:schemeClr>
                </a:solidFill>
              </a:endParaRPr>
            </a:p>
          </p:txBody>
        </p:sp>
        <p:sp>
          <p:nvSpPr>
            <p:cNvPr id="42" name="TextBox 5">
              <a:extLst>
                <a:ext uri="{FF2B5EF4-FFF2-40B4-BE49-F238E27FC236}">
                  <a16:creationId xmlns:a16="http://schemas.microsoft.com/office/drawing/2014/main" id="{93996B33-23DE-707F-310F-A84B92A64893}"/>
                </a:ext>
              </a:extLst>
            </p:cNvPr>
            <p:cNvSpPr txBox="1"/>
            <p:nvPr/>
          </p:nvSpPr>
          <p:spPr>
            <a:xfrm>
              <a:off x="554521" y="1233612"/>
              <a:ext cx="1372409" cy="646331"/>
            </a:xfrm>
            <a:prstGeom prst="rect">
              <a:avLst/>
            </a:prstGeom>
            <a:noFill/>
          </p:spPr>
          <p:txBody>
            <a:bodyPr wrap="square" rtlCol="0">
              <a:spAutoFit/>
            </a:bodyPr>
            <a:lstStyle/>
            <a:p>
              <a:pPr algn="ctr"/>
              <a:r>
                <a:rPr lang="el-GR" b="1" dirty="0">
                  <a:solidFill>
                    <a:schemeClr val="bg1"/>
                  </a:solidFill>
                </a:rPr>
                <a:t>Υποενότητα 1.</a:t>
              </a:r>
              <a:r>
                <a:rPr lang="en-GB" b="1" dirty="0">
                  <a:solidFill>
                    <a:schemeClr val="bg1"/>
                  </a:solidFill>
                </a:rPr>
                <a:t>4 </a:t>
              </a:r>
            </a:p>
          </p:txBody>
        </p:sp>
      </p:gr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16405" y="-82082"/>
            <a:ext cx="9829323" cy="483986"/>
          </a:xfrm>
        </p:spPr>
        <p:txBody>
          <a:bodyPr/>
          <a:lstStyle/>
          <a:p>
            <a:r>
              <a:rPr lang="el-GR" dirty="0"/>
              <a:t>Μαθησιακά αποτελέσματα</a:t>
            </a:r>
          </a:p>
          <a:p>
            <a:endParaRPr lang="en-US" dirty="0"/>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216405" y="464168"/>
            <a:ext cx="11644940" cy="6238935"/>
          </a:xfrm>
        </p:spPr>
        <p:txBody>
          <a:bodyPr/>
          <a:lstStyle/>
          <a:p>
            <a:pPr marL="101600" indent="0"/>
            <a:r>
              <a:rPr lang="el-GR" sz="1400" b="1" dirty="0">
                <a:solidFill>
                  <a:srgbClr val="000000"/>
                </a:solidFill>
              </a:rPr>
              <a:t>Γνώση</a:t>
            </a:r>
          </a:p>
          <a:p>
            <a:pPr marL="101600" indent="0"/>
            <a:r>
              <a:rPr lang="el-GR" sz="1400" b="1" dirty="0">
                <a:solidFill>
                  <a:srgbClr val="000000"/>
                </a:solidFill>
              </a:rPr>
              <a:t>Θα γνωρίζετε:</a:t>
            </a:r>
          </a:p>
          <a:p>
            <a:pPr marL="387350" indent="-285750">
              <a:buFont typeface="Arial" panose="020B0604020202020204" pitchFamily="34" charset="0"/>
              <a:buChar char="•"/>
            </a:pPr>
            <a:r>
              <a:rPr lang="el-GR" sz="1400" dirty="0">
                <a:solidFill>
                  <a:srgbClr val="000000"/>
                </a:solidFill>
              </a:rPr>
              <a:t>Τα οφέλη της απόκτησης νέων δεξιοτήτων σε οποιοδήποτε στάδιο της ζωής, ιδίως μετά την ηλικία των 45 ετών.</a:t>
            </a:r>
          </a:p>
          <a:p>
            <a:pPr marL="387350" indent="-285750">
              <a:buFont typeface="Arial" panose="020B0604020202020204" pitchFamily="34" charset="0"/>
              <a:buChar char="•"/>
            </a:pPr>
            <a:r>
              <a:rPr lang="el-GR" sz="1400" dirty="0">
                <a:solidFill>
                  <a:srgbClr val="000000"/>
                </a:solidFill>
              </a:rPr>
              <a:t>Την έννοια της αναπτυξιακής νοοτροπίας και πώς οι πεποιθήσεις σχετικά με τη γήρανση επηρεάζουν τη μάθηση.</a:t>
            </a:r>
          </a:p>
          <a:p>
            <a:pPr marL="387350" indent="-285750">
              <a:buFont typeface="Arial" panose="020B0604020202020204" pitchFamily="34" charset="0"/>
              <a:buChar char="•"/>
            </a:pPr>
            <a:r>
              <a:rPr lang="el-GR" sz="1400" dirty="0">
                <a:solidFill>
                  <a:srgbClr val="000000"/>
                </a:solidFill>
              </a:rPr>
              <a:t>Τις αρχές της δια βίου μάθησης και τη σημασία τους σε όλα τα στάδια της ζωής.</a:t>
            </a:r>
          </a:p>
          <a:p>
            <a:pPr marL="387350" indent="-285750">
              <a:buFont typeface="Arial" panose="020B0604020202020204" pitchFamily="34" charset="0"/>
              <a:buChar char="•"/>
            </a:pPr>
            <a:r>
              <a:rPr lang="el-GR" sz="1400" dirty="0">
                <a:solidFill>
                  <a:srgbClr val="000000"/>
                </a:solidFill>
              </a:rPr>
              <a:t>Τα συνήθη συναισθηματικά και ψυχολογικά εμπόδια στη μάθηση (π.χ. φόβος, αυτοαμφιβολία).</a:t>
            </a:r>
          </a:p>
          <a:p>
            <a:pPr marL="101600" indent="0"/>
            <a:r>
              <a:rPr lang="el-GR" sz="1400" b="1" dirty="0">
                <a:solidFill>
                  <a:srgbClr val="000000"/>
                </a:solidFill>
              </a:rPr>
              <a:t>Δεξιότητες</a:t>
            </a:r>
          </a:p>
          <a:p>
            <a:pPr marL="101600" indent="0"/>
            <a:r>
              <a:rPr lang="el-GR" sz="1400" b="1" dirty="0">
                <a:solidFill>
                  <a:srgbClr val="000000"/>
                </a:solidFill>
              </a:rPr>
              <a:t>Θα είστε σε θέση να:</a:t>
            </a:r>
          </a:p>
          <a:p>
            <a:pPr marL="387350" indent="-285750">
              <a:buFont typeface="Arial" panose="020B0604020202020204" pitchFamily="34" charset="0"/>
              <a:buChar char="•"/>
            </a:pPr>
            <a:r>
              <a:rPr lang="el-GR" sz="1400" dirty="0">
                <a:solidFill>
                  <a:srgbClr val="000000"/>
                </a:solidFill>
              </a:rPr>
              <a:t>Να προβληματιστείτε και να αμφισβητήσετε τις δικές σας περιοριστικές πεποιθήσεις σχετικά με τη μάθηση στη μετέπειτα ζωή.</a:t>
            </a:r>
          </a:p>
          <a:p>
            <a:pPr marL="387350" indent="-285750">
              <a:buFont typeface="Arial" panose="020B0604020202020204" pitchFamily="34" charset="0"/>
              <a:buChar char="•"/>
            </a:pPr>
            <a:r>
              <a:rPr lang="el-GR" sz="1400" dirty="0">
                <a:solidFill>
                  <a:srgbClr val="000000"/>
                </a:solidFill>
              </a:rPr>
              <a:t>Να αναγνωρίζετε και να αναλύετε εσωτερικούς και εξωτερικούς παράγοντες που υποστηρίζουν ή εμποδίζουν τη μαθησιακή σας διαδικασία.</a:t>
            </a:r>
          </a:p>
          <a:p>
            <a:pPr marL="387350" indent="-285750">
              <a:buFont typeface="Arial" panose="020B0604020202020204" pitchFamily="34" charset="0"/>
              <a:buChar char="•"/>
            </a:pPr>
            <a:r>
              <a:rPr lang="el-GR" sz="1400" dirty="0">
                <a:solidFill>
                  <a:srgbClr val="000000"/>
                </a:solidFill>
              </a:rPr>
              <a:t>Να αναπτύσσετε βασικές στρατηγικές για να ξεπεράσετε συναισθηματικά εμπόδια (π.χ. χρήση επιβεβαιώσεων, μικρά βήματα).</a:t>
            </a:r>
          </a:p>
          <a:p>
            <a:pPr marL="387350" indent="-285750">
              <a:buFont typeface="Arial" panose="020B0604020202020204" pitchFamily="34" charset="0"/>
              <a:buChar char="•"/>
            </a:pPr>
            <a:r>
              <a:rPr lang="el-GR" sz="1400" dirty="0">
                <a:solidFill>
                  <a:srgbClr val="000000"/>
                </a:solidFill>
              </a:rPr>
              <a:t>Να δημιουργήσετε μια προσωπική μαθησιακή ρουτίνα ή περιβάλλον που να ταιριάζει στις ανάγκες και τους στόχους σας.</a:t>
            </a:r>
          </a:p>
          <a:p>
            <a:pPr marL="101600" indent="0"/>
            <a:r>
              <a:rPr lang="el-GR" sz="1400" b="1" dirty="0">
                <a:solidFill>
                  <a:srgbClr val="000000"/>
                </a:solidFill>
              </a:rPr>
              <a:t>Ικανότητα</a:t>
            </a:r>
          </a:p>
          <a:p>
            <a:pPr marL="101600" indent="0"/>
            <a:r>
              <a:rPr lang="el-GR" sz="1400" b="1" dirty="0">
                <a:solidFill>
                  <a:srgbClr val="000000"/>
                </a:solidFill>
              </a:rPr>
              <a:t>Θα είστε σε θέση να:</a:t>
            </a:r>
          </a:p>
          <a:p>
            <a:pPr marL="387350" indent="-285750">
              <a:buFont typeface="Arial" panose="020B0604020202020204" pitchFamily="34" charset="0"/>
              <a:buChar char="•"/>
            </a:pPr>
            <a:r>
              <a:rPr lang="el-GR" sz="1400" dirty="0">
                <a:solidFill>
                  <a:srgbClr val="000000"/>
                </a:solidFill>
              </a:rPr>
              <a:t>Να αναλαμβάνετε την ευθύνη για τη δική σας μαθησιακή πορεία και την προσωπική σας ανάπτυξη.</a:t>
            </a:r>
          </a:p>
          <a:p>
            <a:pPr marL="387350" indent="-285750">
              <a:buFont typeface="Arial" panose="020B0604020202020204" pitchFamily="34" charset="0"/>
              <a:buChar char="•"/>
            </a:pPr>
            <a:r>
              <a:rPr lang="el-GR" sz="1400" dirty="0">
                <a:solidFill>
                  <a:srgbClr val="000000"/>
                </a:solidFill>
              </a:rPr>
              <a:t>Να διατηρείτε θετική και ενεργητική στάση απέναντι στη συνεχή μάθηση.</a:t>
            </a:r>
          </a:p>
          <a:p>
            <a:pPr marL="387350" indent="-285750">
              <a:buFont typeface="Arial" panose="020B0604020202020204" pitchFamily="34" charset="0"/>
              <a:buChar char="•"/>
            </a:pPr>
            <a:r>
              <a:rPr lang="el-GR" sz="1400" dirty="0">
                <a:solidFill>
                  <a:srgbClr val="000000"/>
                </a:solidFill>
              </a:rPr>
              <a:t>Να εφαρμόζετε τεχνικές αυτο-παρακίνησης για να διατηρείτε μαθησιακές συνήθειες με την πάροδο του χρόνου.</a:t>
            </a:r>
          </a:p>
          <a:p>
            <a:pPr marL="387350" indent="-285750">
              <a:buFont typeface="Arial" panose="020B0604020202020204" pitchFamily="34" charset="0"/>
              <a:buChar char="•"/>
            </a:pPr>
            <a:r>
              <a:rPr lang="el-GR" sz="1400" dirty="0">
                <a:solidFill>
                  <a:srgbClr val="000000"/>
                </a:solidFill>
              </a:rPr>
              <a:t>Να επιδεικνύετε ανθεκτικότητα και προσαρμοστικότητα όταν αντιμετωπίζετε μαθησιακές προκλήσεις</a:t>
            </a:r>
          </a:p>
          <a:p>
            <a:pPr marL="387350" indent="-285750">
              <a:buFont typeface="Arial" panose="020B0604020202020204" pitchFamily="34" charset="0"/>
              <a:buChar char="•"/>
            </a:pPr>
            <a:r>
              <a:rPr lang="el-GR" sz="1400" dirty="0">
                <a:solidFill>
                  <a:srgbClr val="000000"/>
                </a:solidFill>
              </a:rPr>
              <a:t>Να δημιουργείτε και να διαχειρίζεστε ένα εξατομικευμένο μαθησιακό περιβάλλον που υποστηρίζει την εστίαση, τα κίνητρα και τη μακροπρόθεσμη μάθηση</a:t>
            </a:r>
          </a:p>
          <a:p>
            <a:pPr marL="101600" indent="0"/>
            <a:endParaRPr lang="el-GR" sz="1400" b="1" dirty="0">
              <a:solidFill>
                <a:srgbClr val="000000"/>
              </a:solidFill>
            </a:endParaRPr>
          </a:p>
          <a:p>
            <a:pPr marL="285750" indent="-285750">
              <a:buChar char="•"/>
            </a:pPr>
            <a:endParaRPr lang="en-GB" sz="1600" dirty="0">
              <a:solidFill>
                <a:srgbClr val="000000"/>
              </a:solidFill>
            </a:endParaRPr>
          </a:p>
          <a:p>
            <a:endParaRPr lang="en-US" sz="18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D9B11AC-C095-615B-30FC-83448BCC7854}"/>
              </a:ext>
            </a:extLst>
          </p:cNvPr>
          <p:cNvSpPr>
            <a:spLocks noGrp="1"/>
          </p:cNvSpPr>
          <p:nvPr>
            <p:ph type="body" sz="quarter" idx="10"/>
          </p:nvPr>
        </p:nvSpPr>
        <p:spPr>
          <a:xfrm>
            <a:off x="432260" y="3142210"/>
            <a:ext cx="7944488" cy="2947632"/>
          </a:xfrm>
        </p:spPr>
        <p:txBody>
          <a:bodyPr lIns="91440" tIns="45720" rIns="91440" bIns="45720" anchor="t"/>
          <a:lstStyle/>
          <a:p>
            <a:r>
              <a:rPr lang="el-GR" dirty="0"/>
              <a:t>ΥΠΟΕΝΟΤΗΤΑ 1.1 </a:t>
            </a:r>
            <a:r>
              <a:rPr lang="en-GB" noProof="0" dirty="0"/>
              <a:t>:</a:t>
            </a:r>
            <a:r>
              <a:rPr lang="el-GR" dirty="0">
                <a:solidFill>
                  <a:schemeClr val="bg2">
                    <a:lumMod val="10000"/>
                  </a:schemeClr>
                </a:solidFill>
              </a:rPr>
              <a:t>Αγκαλιάζοντας τη νοοτροπία ανάπτυξης</a:t>
            </a:r>
            <a:endParaRPr lang="en-GB" b="0" dirty="0"/>
          </a:p>
          <a:p>
            <a:r>
              <a:rPr lang="en-GB" dirty="0">
                <a:ea typeface="+mn-lt"/>
                <a:cs typeface="+mn-lt"/>
              </a:rPr>
              <a:t>"</a:t>
            </a:r>
            <a:r>
              <a:rPr lang="el-GR" dirty="0">
                <a:ea typeface="+mn-lt"/>
                <a:cs typeface="+mn-lt"/>
              </a:rPr>
              <a:t> Οι ικανότητες, η νοημοσύνη και οι δεξιότητές μας μπορούν να αναπτυχθούν μέσω της προσπάθειας, της εξάσκησης και της μάθησης. </a:t>
            </a:r>
            <a:r>
              <a:rPr lang="en-GB" dirty="0">
                <a:ea typeface="+mn-lt"/>
                <a:cs typeface="+mn-lt"/>
              </a:rPr>
              <a:t>"</a:t>
            </a:r>
            <a:endParaRPr lang="en-GB" dirty="0"/>
          </a:p>
        </p:txBody>
      </p:sp>
    </p:spTree>
    <p:extLst>
      <p:ext uri="{BB962C8B-B14F-4D97-AF65-F5344CB8AC3E}">
        <p14:creationId xmlns:p14="http://schemas.microsoft.com/office/powerpoint/2010/main" val="10682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a:xfrm>
            <a:off x="362081" y="129943"/>
            <a:ext cx="9696319" cy="908430"/>
          </a:xfrm>
        </p:spPr>
        <p:txBody>
          <a:bodyPr/>
          <a:lstStyle/>
          <a:p>
            <a:r>
              <a:rPr lang="el-GR" dirty="0"/>
              <a:t>Τι είναι η σταθερή νοοτροπία;</a:t>
            </a:r>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94592" y="740708"/>
            <a:ext cx="7442064" cy="5987349"/>
          </a:xfrm>
        </p:spPr>
        <p:txBody>
          <a:bodyPr lIns="91440" tIns="45720" rIns="91440" bIns="45720" anchor="t"/>
          <a:lstStyle/>
          <a:p>
            <a:pPr marL="0" indent="0">
              <a:buNone/>
            </a:pPr>
            <a:r>
              <a:rPr lang="el-GR" sz="1600" dirty="0"/>
              <a:t>Σταθερή νοοτροπία είναι όταν κάποιος πιστεύει ότι η νοημοσύνη και οι ικανότητές του είναι σταθερές και δεν μπορούν να αλλάξουν. Οι άνθρωποι με σταθερή νοοτροπία μπορεί να αποφεύγουν τις προκλήσεις, να τα παρατάνε εύκολα και να πιστεύουν ότι η σκληρή προσπάθεια δεν θα βοηθήσει. Συχνά βλέπουν τα λάθη ως απόδειξη ότι δεν μπορούν να βελτιωθούν, αντί ως ευκαιρίες για μάθηση και ανάπτυξη.</a:t>
            </a:r>
            <a:endParaRPr lang="en-US" altLang="el-GR" sz="1600" b="1" u="sng" dirty="0"/>
          </a:p>
          <a:p>
            <a:pPr marL="0" lvl="0" indent="0" eaLnBrk="0" fontAlgn="base" hangingPunct="0">
              <a:lnSpc>
                <a:spcPct val="100000"/>
              </a:lnSpc>
              <a:spcBef>
                <a:spcPct val="0"/>
              </a:spcBef>
              <a:spcAft>
                <a:spcPct val="0"/>
              </a:spcAft>
              <a:buNone/>
            </a:pPr>
            <a:endParaRPr lang="en-US" altLang="el-GR" sz="1600" b="1" u="sng" dirty="0"/>
          </a:p>
          <a:p>
            <a:pPr marL="0" indent="0" eaLnBrk="0" fontAlgn="base" hangingPunct="0">
              <a:lnSpc>
                <a:spcPct val="100000"/>
              </a:lnSpc>
              <a:spcBef>
                <a:spcPct val="0"/>
              </a:spcBef>
              <a:spcAft>
                <a:spcPct val="0"/>
              </a:spcAft>
              <a:buNone/>
            </a:pPr>
            <a:r>
              <a:rPr lang="el-GR" altLang="el-GR" sz="1600" b="1" u="sng" dirty="0"/>
              <a:t>Πεποιθήσεις και συμπεριφορές: </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Αποφυγή προκλήσεων</a:t>
            </a:r>
          </a:p>
          <a:p>
            <a:pPr marL="0" lvl="0" indent="0" eaLnBrk="0" fontAlgn="base" hangingPunct="0">
              <a:lnSpc>
                <a:spcPct val="100000"/>
              </a:lnSpc>
              <a:spcBef>
                <a:spcPct val="0"/>
              </a:spcBef>
              <a:spcAft>
                <a:spcPct val="0"/>
              </a:spcAft>
              <a:buNone/>
            </a:pPr>
            <a:r>
              <a:rPr lang="el-GR" altLang="el-GR" sz="1600" dirty="0"/>
              <a:t>→ Οι άνθρωποι με σταθερή νοοτροπία φοβούνται την αποτυχία, οπότε τείνουν να αποφεύγουν τις εργασίες που φαίνονται δύσκολες.</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Εύκολη παραίτηση</a:t>
            </a:r>
          </a:p>
          <a:p>
            <a:pPr marL="0" lvl="0" indent="0" eaLnBrk="0" fontAlgn="base" hangingPunct="0">
              <a:lnSpc>
                <a:spcPct val="100000"/>
              </a:lnSpc>
              <a:spcBef>
                <a:spcPct val="0"/>
              </a:spcBef>
              <a:spcAft>
                <a:spcPct val="0"/>
              </a:spcAft>
              <a:buNone/>
            </a:pPr>
            <a:r>
              <a:rPr lang="el-GR" altLang="el-GR" sz="1600" dirty="0"/>
              <a:t>→ Όταν έρχονται αντιμέτωποι με εμπόδια, χάνουν γρήγορα τα κίνητρα, επειδή πιστεύουν ότι η προσπάθεια δεν θα αλλάξει την ικανότητά τους.</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Οπτική της προσπάθειας ως άσκοπη</a:t>
            </a:r>
          </a:p>
          <a:p>
            <a:pPr marL="0" lvl="0" indent="0" eaLnBrk="0" fontAlgn="base" hangingPunct="0">
              <a:lnSpc>
                <a:spcPct val="100000"/>
              </a:lnSpc>
              <a:spcBef>
                <a:spcPct val="0"/>
              </a:spcBef>
              <a:spcAft>
                <a:spcPct val="0"/>
              </a:spcAft>
              <a:buNone/>
            </a:pPr>
            <a:r>
              <a:rPr lang="el-GR" altLang="el-GR" sz="1600" dirty="0"/>
              <a:t>→ Η προσπάθεια θεωρείται περιττή ή αναποτελεσματική, αφού το ταλέντο είναι "σταθερό".</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Αγνόηση της ανατροφοδότησης</a:t>
            </a:r>
          </a:p>
          <a:p>
            <a:pPr marL="0" lvl="0" indent="0" eaLnBrk="0" fontAlgn="base" hangingPunct="0">
              <a:lnSpc>
                <a:spcPct val="100000"/>
              </a:lnSpc>
              <a:spcBef>
                <a:spcPct val="0"/>
              </a:spcBef>
              <a:spcAft>
                <a:spcPct val="0"/>
              </a:spcAft>
              <a:buNone/>
            </a:pPr>
            <a:r>
              <a:rPr lang="el-GR" altLang="el-GR" sz="1600" dirty="0"/>
              <a:t>→ Η ανατροφοδότηση ή η εποικοδομητική κριτική συχνά θεωρείται προσωπική επίθεση και όχι καθοδήγηση.</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Θεωρηση των λαθών ως αποτυχία</a:t>
            </a:r>
          </a:p>
          <a:p>
            <a:pPr marL="0" lvl="0" indent="0" eaLnBrk="0" fontAlgn="base" hangingPunct="0">
              <a:lnSpc>
                <a:spcPct val="100000"/>
              </a:lnSpc>
              <a:spcBef>
                <a:spcPct val="0"/>
              </a:spcBef>
              <a:spcAft>
                <a:spcPct val="0"/>
              </a:spcAft>
              <a:buNone/>
            </a:pPr>
            <a:r>
              <a:rPr lang="el-GR" altLang="el-GR" sz="1600" dirty="0"/>
              <a:t>→ Τα λάθη ερμηνεύονται ως απόδειξη έλλειψης ικανοτήτων και όχι ως ευκαιρίες για μάθηση.</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Αίσθηση απειλής από την επιτυχία των άλλων</a:t>
            </a:r>
          </a:p>
          <a:p>
            <a:pPr marL="0" lvl="0" indent="0" eaLnBrk="0" fontAlgn="base" hangingPunct="0">
              <a:lnSpc>
                <a:spcPct val="100000"/>
              </a:lnSpc>
              <a:spcBef>
                <a:spcPct val="0"/>
              </a:spcBef>
              <a:spcAft>
                <a:spcPct val="0"/>
              </a:spcAft>
              <a:buNone/>
            </a:pPr>
            <a:r>
              <a:rPr lang="el-GR" altLang="el-GR" sz="1600" dirty="0"/>
              <a:t>→ Βλέποντας τους άλλους να πετυχαίνουν μπορεί να κάνει τα άτομα με παγιωμένη νοοτροπία να αισθάνονται μειονεκτικά.</a:t>
            </a:r>
          </a:p>
          <a:p>
            <a:pPr marL="0" lvl="0" indent="0" eaLnBrk="0" fontAlgn="base" hangingPunct="0">
              <a:lnSpc>
                <a:spcPct val="100000"/>
              </a:lnSpc>
              <a:spcBef>
                <a:spcPct val="0"/>
              </a:spcBef>
              <a:spcAft>
                <a:spcPct val="0"/>
              </a:spcAft>
              <a:buNone/>
            </a:pPr>
            <a:endParaRPr lang="el-GR" altLang="el-GR" sz="1600" b="1" u="sng" dirty="0"/>
          </a:p>
          <a:p>
            <a:endParaRPr lang="en-US" altLang="el-GR" sz="1600" b="1" u="sng" dirty="0"/>
          </a:p>
          <a:p>
            <a:pPr marL="0" indent="0">
              <a:buNone/>
            </a:pPr>
            <a:endParaRPr lang="en-US" altLang="el-GR" sz="1600" b="1" u="sng" dirty="0"/>
          </a:p>
          <a:p>
            <a:pPr marL="0" indent="0">
              <a:buNone/>
            </a:pPr>
            <a:endParaRPr lang="en-US" altLang="el-GR" sz="1600" b="1" u="sng" dirty="0"/>
          </a:p>
          <a:p>
            <a:pPr marL="0" indent="0">
              <a:buNone/>
            </a:pPr>
            <a:endParaRPr lang="en-US" sz="1600" dirty="0"/>
          </a:p>
        </p:txBody>
      </p:sp>
    </p:spTree>
    <p:extLst>
      <p:ext uri="{BB962C8B-B14F-4D97-AF65-F5344CB8AC3E}">
        <p14:creationId xmlns:p14="http://schemas.microsoft.com/office/powerpoint/2010/main" val="12203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EE7C-11A2-3D17-CA5A-91BB2ED3D54D}"/>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4A7BEBA-3D29-0F73-29E1-3A8D8DD82419}"/>
              </a:ext>
            </a:extLst>
          </p:cNvPr>
          <p:cNvSpPr>
            <a:spLocks noGrp="1"/>
          </p:cNvSpPr>
          <p:nvPr>
            <p:ph type="body" sz="quarter" idx="10"/>
          </p:nvPr>
        </p:nvSpPr>
        <p:spPr>
          <a:xfrm>
            <a:off x="282568" y="0"/>
            <a:ext cx="9696319" cy="908430"/>
          </a:xfrm>
        </p:spPr>
        <p:txBody>
          <a:bodyPr/>
          <a:lstStyle/>
          <a:p>
            <a:r>
              <a:rPr lang="el-GR" dirty="0"/>
              <a:t>Τι είναι η νοοτροπία ανάπτυξης;</a:t>
            </a:r>
          </a:p>
        </p:txBody>
      </p:sp>
      <p:sp>
        <p:nvSpPr>
          <p:cNvPr id="2" name="Text Placeholder 1">
            <a:extLst>
              <a:ext uri="{FF2B5EF4-FFF2-40B4-BE49-F238E27FC236}">
                <a16:creationId xmlns:a16="http://schemas.microsoft.com/office/drawing/2014/main" id="{7DF11EE1-1403-19BF-4784-B0FFB3E91481}"/>
              </a:ext>
            </a:extLst>
          </p:cNvPr>
          <p:cNvSpPr>
            <a:spLocks noGrp="1" noChangeArrowheads="1"/>
          </p:cNvSpPr>
          <p:nvPr>
            <p:ph type="body" sz="quarter" idx="11"/>
          </p:nvPr>
        </p:nvSpPr>
        <p:spPr bwMode="auto">
          <a:xfrm>
            <a:off x="0" y="-839300"/>
            <a:ext cx="8843837" cy="840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ClrTx/>
              <a:buNone/>
            </a:pPr>
            <a:endParaRPr lang="en-US" sz="1600" dirty="0"/>
          </a:p>
          <a:p>
            <a:pPr marL="0" lvl="0" indent="0" eaLnBrk="0" fontAlgn="base" hangingPunct="0">
              <a:lnSpc>
                <a:spcPct val="100000"/>
              </a:lnSpc>
              <a:spcBef>
                <a:spcPct val="0"/>
              </a:spcBef>
              <a:spcAft>
                <a:spcPct val="0"/>
              </a:spcAft>
              <a:buClrTx/>
              <a:buNone/>
            </a:pPr>
            <a:endParaRPr lang="en-US" sz="1600" dirty="0"/>
          </a:p>
          <a:p>
            <a:pPr marL="0" indent="0" eaLnBrk="0" fontAlgn="base" hangingPunct="0">
              <a:lnSpc>
                <a:spcPct val="100000"/>
              </a:lnSpc>
              <a:spcBef>
                <a:spcPct val="0"/>
              </a:spcBef>
              <a:spcAft>
                <a:spcPct val="0"/>
              </a:spcAft>
              <a:buClrTx/>
              <a:buNone/>
            </a:pPr>
            <a:endParaRPr lang="en-US" sz="1600" dirty="0"/>
          </a:p>
          <a:p>
            <a:pPr marL="0" indent="0">
              <a:lnSpc>
                <a:spcPct val="100000"/>
              </a:lnSpc>
              <a:spcBef>
                <a:spcPct val="0"/>
              </a:spcBef>
              <a:spcAft>
                <a:spcPct val="0"/>
              </a:spcAft>
              <a:buClrTx/>
              <a:buNone/>
            </a:pPr>
            <a:endParaRPr lang="en-US" sz="1600" dirty="0"/>
          </a:p>
          <a:p>
            <a:pPr marL="0" lvl="0" indent="0">
              <a:lnSpc>
                <a:spcPct val="100000"/>
              </a:lnSpc>
              <a:spcBef>
                <a:spcPct val="0"/>
              </a:spcBef>
              <a:spcAft>
                <a:spcPct val="0"/>
              </a:spcAft>
              <a:buClrTx/>
              <a:buNone/>
            </a:pPr>
            <a:endParaRPr lang="el-GR" sz="1600" dirty="0"/>
          </a:p>
          <a:p>
            <a:pPr marL="0" lvl="0" indent="0">
              <a:lnSpc>
                <a:spcPct val="100000"/>
              </a:lnSpc>
              <a:spcBef>
                <a:spcPct val="0"/>
              </a:spcBef>
              <a:spcAft>
                <a:spcPct val="0"/>
              </a:spcAft>
              <a:buClrTx/>
              <a:buNone/>
            </a:pPr>
            <a:r>
              <a:rPr lang="el-GR" sz="1600" dirty="0"/>
              <a:t>Η νοοτροπία ανάπτυξης είναι η πεποίθηση ότι οι ικανότητες, η νοημοσύνη και οι δεξιότητες δεν είναι σταθερά χαρακτηριστικά, αλλά μπορούν να αναπτυχθούν μέσω της προσπάθειας, της εξάσκησης και των αποτελεσματικών στρατηγικών μάθησης. Οι άνθρωποι με νοοτροπία ανάπτυξης βλέπουν τις προκλήσεις ως ευκαιρίες ανάπτυξης, θεωρούν τα λάθη ως πολύτιμη ανατροφοδότηση και επιδεικνύουν μεγαλύτερη επιμονή όταν αντιμετωπίζουν δυσκολίες.</a:t>
            </a:r>
            <a:endParaRPr lang="en-US" altLang="el-GR" sz="1600" b="1" u="sng" dirty="0"/>
          </a:p>
          <a:p>
            <a:pPr marL="0" lvl="0" indent="0" eaLnBrk="0" fontAlgn="base" hangingPunct="0">
              <a:lnSpc>
                <a:spcPct val="100000"/>
              </a:lnSpc>
              <a:spcBef>
                <a:spcPct val="0"/>
              </a:spcBef>
              <a:spcAft>
                <a:spcPct val="0"/>
              </a:spcAft>
              <a:buClrTx/>
              <a:buNone/>
            </a:pPr>
            <a:endParaRPr lang="en-US" altLang="el-GR" sz="1600" b="1" u="sng" dirty="0"/>
          </a:p>
          <a:p>
            <a:pPr marL="0" indent="0">
              <a:lnSpc>
                <a:spcPct val="100000"/>
              </a:lnSpc>
              <a:spcBef>
                <a:spcPct val="0"/>
              </a:spcBef>
              <a:spcAft>
                <a:spcPct val="0"/>
              </a:spcAft>
              <a:buNone/>
            </a:pPr>
            <a:r>
              <a:rPr lang="el-GR" sz="1600" b="1" u="sng" dirty="0"/>
              <a:t>Πεποιθήσεις και συμπεριφορές: </a:t>
            </a:r>
            <a:endParaRPr lang="en-US" altLang="el-GR" sz="1600" b="1" u="sng" dirty="0"/>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Οι ικανότητες μπορούν να αναπτυχθούν μέσω της προσπάθειας</a:t>
            </a:r>
          </a:p>
          <a:p>
            <a:pPr marL="0" indent="0" eaLnBrk="0" fontAlgn="base" hangingPunct="0">
              <a:lnSpc>
                <a:spcPct val="100000"/>
              </a:lnSpc>
              <a:spcBef>
                <a:spcPct val="0"/>
              </a:spcBef>
              <a:spcAft>
                <a:spcPct val="0"/>
              </a:spcAft>
              <a:buNone/>
            </a:pPr>
            <a:r>
              <a:rPr lang="el-GR" altLang="el-GR" sz="1600" dirty="0">
                <a:solidFill>
                  <a:schemeClr val="tx1"/>
                </a:solidFill>
              </a:rPr>
              <a:t> → Οι δεξιότητες και η ευφυΐα δεν είναι σταθερές, αλλά αναπτύσσονται με την εξάσκηση και τη μάθηση.</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Αποδοχή των προκλήσεων</a:t>
            </a:r>
          </a:p>
          <a:p>
            <a:pPr marL="0" indent="0" eaLnBrk="0" fontAlgn="base" hangingPunct="0">
              <a:lnSpc>
                <a:spcPct val="100000"/>
              </a:lnSpc>
              <a:spcBef>
                <a:spcPct val="0"/>
              </a:spcBef>
              <a:spcAft>
                <a:spcPct val="0"/>
              </a:spcAft>
              <a:buNone/>
            </a:pPr>
            <a:r>
              <a:rPr lang="el-GR" altLang="el-GR" sz="1600" dirty="0">
                <a:solidFill>
                  <a:schemeClr val="tx1"/>
                </a:solidFill>
              </a:rPr>
              <a:t> → Οι δύσκολες καταστάσεις μπορούν να σας βοηθήσουν να βελτιωθείτε, αντί να είναι κάτι που πρέπει να φοβάστε.</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Λάθη ως ευκαιρίες</a:t>
            </a:r>
          </a:p>
          <a:p>
            <a:pPr marL="0" indent="0" eaLnBrk="0" fontAlgn="base" hangingPunct="0">
              <a:lnSpc>
                <a:spcPct val="100000"/>
              </a:lnSpc>
              <a:spcBef>
                <a:spcPct val="0"/>
              </a:spcBef>
              <a:spcAft>
                <a:spcPct val="0"/>
              </a:spcAft>
              <a:buNone/>
            </a:pPr>
            <a:r>
              <a:rPr lang="el-GR" altLang="el-GR" sz="1600" dirty="0">
                <a:solidFill>
                  <a:schemeClr val="tx1"/>
                </a:solidFill>
              </a:rPr>
              <a:t> → Τα λάθη είναι ανατροφοδότηση για βελτίωση, όχι σημάδια αποτυχίας.</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Ανθεκτικότητα και επιμονή</a:t>
            </a:r>
          </a:p>
          <a:p>
            <a:pPr marL="0" indent="0" eaLnBrk="0" fontAlgn="base" hangingPunct="0">
              <a:lnSpc>
                <a:spcPct val="100000"/>
              </a:lnSpc>
              <a:spcBef>
                <a:spcPct val="0"/>
              </a:spcBef>
              <a:spcAft>
                <a:spcPct val="0"/>
              </a:spcAft>
              <a:buNone/>
            </a:pPr>
            <a:r>
              <a:rPr lang="el-GR" altLang="el-GR" sz="1600" dirty="0">
                <a:solidFill>
                  <a:schemeClr val="tx1"/>
                </a:solidFill>
              </a:rPr>
              <a:t> → Συνεχίζετε όταν τα πράγματα είναι δύσκολα, αναπτύσσοντας ισχυρότερες δεξιότητες επίλυσης προβλημάτων.</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Περιέργεια και κίνητρα </a:t>
            </a:r>
          </a:p>
          <a:p>
            <a:pPr marL="0" indent="0" eaLnBrk="0" fontAlgn="base" hangingPunct="0">
              <a:lnSpc>
                <a:spcPct val="100000"/>
              </a:lnSpc>
              <a:spcBef>
                <a:spcPct val="0"/>
              </a:spcBef>
              <a:spcAft>
                <a:spcPct val="0"/>
              </a:spcAft>
              <a:buNone/>
            </a:pPr>
            <a:r>
              <a:rPr lang="el-GR" altLang="el-GR" sz="1600" dirty="0">
                <a:solidFill>
                  <a:schemeClr val="tx1"/>
                </a:solidFill>
              </a:rPr>
              <a:t>→ Ενθαρρύνει την υποβολή ερωτήσεων και την εξερεύνηση νέων γνώσεων.</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Καλύτερα αποτελέσματα</a:t>
            </a:r>
          </a:p>
          <a:p>
            <a:pPr marL="0" indent="0" eaLnBrk="0" fontAlgn="base" hangingPunct="0">
              <a:lnSpc>
                <a:spcPct val="100000"/>
              </a:lnSpc>
              <a:spcBef>
                <a:spcPct val="0"/>
              </a:spcBef>
              <a:spcAft>
                <a:spcPct val="0"/>
              </a:spcAft>
              <a:buNone/>
            </a:pPr>
            <a:r>
              <a:rPr lang="el-GR" altLang="el-GR" sz="1600" dirty="0">
                <a:solidFill>
                  <a:schemeClr val="tx1"/>
                </a:solidFill>
              </a:rPr>
              <a:t>→ Συνδέονται με υψηλότερα επιτεύγματα και επιτυχίες.</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Μειωμένο άγχος &amp; φόβος αποτυχίας</a:t>
            </a:r>
          </a:p>
          <a:p>
            <a:pPr marL="0" indent="0" eaLnBrk="0" fontAlgn="base" hangingPunct="0">
              <a:lnSpc>
                <a:spcPct val="100000"/>
              </a:lnSpc>
              <a:spcBef>
                <a:spcPct val="0"/>
              </a:spcBef>
              <a:spcAft>
                <a:spcPct val="0"/>
              </a:spcAft>
              <a:buNone/>
            </a:pPr>
            <a:r>
              <a:rPr lang="el-GR" altLang="el-GR" sz="1600" dirty="0">
                <a:solidFill>
                  <a:schemeClr val="tx1"/>
                </a:solidFill>
              </a:rPr>
              <a:t> → Επικεντρώνονται στην πρόοδο, όχι στην τελειότητα.</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solidFill>
                  <a:schemeClr val="tx1"/>
                </a:solidFill>
              </a:rPr>
              <a:t>Δια βίου μάθηση</a:t>
            </a:r>
          </a:p>
          <a:p>
            <a:pPr marL="0" indent="0" eaLnBrk="0" fontAlgn="base" hangingPunct="0">
              <a:lnSpc>
                <a:spcPct val="100000"/>
              </a:lnSpc>
              <a:spcBef>
                <a:spcPct val="0"/>
              </a:spcBef>
              <a:spcAft>
                <a:spcPct val="0"/>
              </a:spcAft>
              <a:buNone/>
            </a:pPr>
            <a:r>
              <a:rPr lang="el-GR" altLang="el-GR" sz="1600" dirty="0">
                <a:solidFill>
                  <a:schemeClr val="tx1"/>
                </a:solidFill>
              </a:rPr>
              <a:t> → Προσαρμογή στις αλλαγές σε ταχέως εξελισσόμενους τομείς.</a:t>
            </a:r>
          </a:p>
          <a:p>
            <a:pPr eaLnBrk="0" fontAlgn="base" hangingPunct="0">
              <a:lnSpc>
                <a:spcPct val="100000"/>
              </a:lnSpc>
              <a:spcBef>
                <a:spcPct val="0"/>
              </a:spcBef>
              <a:spcAft>
                <a:spcPct val="0"/>
              </a:spcAft>
              <a:buFont typeface="Wingdings" panose="05000000000000000000" pitchFamily="2" charset="2"/>
              <a:buChar char="v"/>
            </a:pPr>
            <a:endParaRPr lang="el-GR" altLang="el-GR" sz="1600" b="1" dirty="0">
              <a:solidFill>
                <a:schemeClr val="tx1"/>
              </a:solidFill>
            </a:endParaRPr>
          </a:p>
          <a:p>
            <a:pPr marL="0" indent="0" eaLnBrk="0" fontAlgn="base" hangingPunct="0">
              <a:lnSpc>
                <a:spcPct val="100000"/>
              </a:lnSpc>
              <a:spcBef>
                <a:spcPct val="0"/>
              </a:spcBef>
              <a:spcAft>
                <a:spcPct val="0"/>
              </a:spcAft>
              <a:buNone/>
            </a:pPr>
            <a:br>
              <a:rPr kumimoji="0" lang="el-GR" altLang="el-GR" sz="1400" b="0" i="0" u="none" strike="noStrike" cap="none" normalizeH="0" baseline="0" dirty="0">
                <a:ln>
                  <a:noFill/>
                </a:ln>
                <a:solidFill>
                  <a:schemeClr val="tx1"/>
                </a:solidFill>
                <a:effectLst/>
              </a:rPr>
            </a:br>
            <a:endParaRPr kumimoji="0" lang="el-GR" altLang="el-GR" sz="1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5241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FED-03CA-04D8-3E23-9219DCFBF3B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5F83B57-AA37-C7AA-B8FE-D643FC5E79E7}"/>
              </a:ext>
            </a:extLst>
          </p:cNvPr>
          <p:cNvSpPr>
            <a:spLocks noGrp="1"/>
          </p:cNvSpPr>
          <p:nvPr>
            <p:ph type="body" sz="quarter" idx="11"/>
          </p:nvPr>
        </p:nvSpPr>
        <p:spPr>
          <a:xfrm>
            <a:off x="175021" y="253012"/>
            <a:ext cx="6213764" cy="800395"/>
          </a:xfrm>
        </p:spPr>
        <p:txBody>
          <a:bodyPr>
            <a:normAutofit fontScale="92500" lnSpcReduction="20000"/>
          </a:bodyPr>
          <a:lstStyle/>
          <a:p>
            <a:r>
              <a:rPr lang="el-GR" sz="3500" dirty="0"/>
              <a:t>Ποιες είναι οι διαφορές μεταξύ τους;</a:t>
            </a:r>
          </a:p>
          <a:p>
            <a:endParaRPr lang="en-GB" noProof="0" dirty="0"/>
          </a:p>
        </p:txBody>
      </p:sp>
      <p:sp>
        <p:nvSpPr>
          <p:cNvPr id="3" name="Marcador de Posição do Texto 2">
            <a:extLst>
              <a:ext uri="{FF2B5EF4-FFF2-40B4-BE49-F238E27FC236}">
                <a16:creationId xmlns:a16="http://schemas.microsoft.com/office/drawing/2014/main" id="{F9BD2E5E-893B-0C7E-5287-09F3CB0C4C3E}"/>
              </a:ext>
            </a:extLst>
          </p:cNvPr>
          <p:cNvSpPr>
            <a:spLocks noGrp="1"/>
          </p:cNvSpPr>
          <p:nvPr>
            <p:ph type="body" sz="quarter" idx="13"/>
          </p:nvPr>
        </p:nvSpPr>
        <p:spPr>
          <a:xfrm>
            <a:off x="362079" y="1053407"/>
            <a:ext cx="5843229" cy="5405582"/>
          </a:xfrm>
        </p:spPr>
        <p:txBody>
          <a:bodyPr>
            <a:normAutofit/>
          </a:bodyPr>
          <a:lstStyle/>
          <a:p>
            <a:endParaRPr lang="en-150" sz="1600" dirty="0"/>
          </a:p>
          <a:p>
            <a:endParaRPr lang="en-150" sz="1600" dirty="0"/>
          </a:p>
          <a:p>
            <a:r>
              <a:rPr lang="el-GR" sz="1600" dirty="0"/>
              <a:t>Η σύγκριση των δύο νοοτροπιών δείχνει πόσο σημαντική είναι η αναπτυξιακή νοοτροπία για την προσωπική ανάπτυξη. Βοηθά στην συνεχή εκμάθηση και βελτίωση σε κάθε στάδιο της ζωής. Αυτό είναι ιδιαίτερα σημαντικό για τη δια βίου μάθηση, η οποία είναι ο κύριος στόχος του έργου HERA. Η πεποίθηση ότι οι δεξιότητες και οι ικανότητες μπορούν να αναπτυχθούν με την προσπάθεια ενθαρρύνει τη μάθηση, τη βελτίωση και την ενεργό συμμετοχή καθ' όλη τη διάρκεια της ζωής.</a:t>
            </a:r>
          </a:p>
          <a:p>
            <a:endParaRPr lang="es-ES" dirty="0"/>
          </a:p>
          <a:p>
            <a:r>
              <a:rPr lang="el-GR" sz="1600" dirty="0"/>
              <a:t>Με ποια από τις δύο ταυτίζεστε; Επιλέξτε αυτό με το οποίο ταυτίζεστε περισσότερο και σκεφτείτε παραδείγματα από τη ζωή σας που αποδεικνύουν την επιλογή σας.</a:t>
            </a:r>
          </a:p>
          <a:p>
            <a:endParaRPr lang="el-GR" dirty="0"/>
          </a:p>
        </p:txBody>
      </p:sp>
      <p:sp>
        <p:nvSpPr>
          <p:cNvPr id="13" name="Text Placeholder 3">
            <a:extLst>
              <a:ext uri="{FF2B5EF4-FFF2-40B4-BE49-F238E27FC236}">
                <a16:creationId xmlns:a16="http://schemas.microsoft.com/office/drawing/2014/main" id="{458BB497-2922-4BB2-B23E-8303CA4FFE8C}"/>
              </a:ext>
            </a:extLst>
          </p:cNvPr>
          <p:cNvSpPr>
            <a:spLocks noGrp="1"/>
          </p:cNvSpPr>
          <p:nvPr>
            <p:ph type="body" sz="quarter" idx="14"/>
          </p:nvPr>
        </p:nvSpPr>
        <p:spPr>
          <a:xfrm>
            <a:off x="6799811" y="1053407"/>
            <a:ext cx="5030110" cy="5405582"/>
          </a:xfrm>
        </p:spPr>
        <p:txBody>
          <a:bodyPr/>
          <a:lstStyle/>
          <a:p>
            <a:endParaRPr lang="en-US" dirty="0"/>
          </a:p>
        </p:txBody>
      </p:sp>
      <p:graphicFrame>
        <p:nvGraphicFramePr>
          <p:cNvPr id="6" name="Table 5">
            <a:extLst>
              <a:ext uri="{FF2B5EF4-FFF2-40B4-BE49-F238E27FC236}">
                <a16:creationId xmlns:a16="http://schemas.microsoft.com/office/drawing/2014/main" id="{40B3F48C-E4A2-324B-3A69-D7329B0E9F22}"/>
              </a:ext>
            </a:extLst>
          </p:cNvPr>
          <p:cNvGraphicFramePr>
            <a:graphicFrameLocks noGrp="1"/>
          </p:cNvGraphicFramePr>
          <p:nvPr>
            <p:extLst>
              <p:ext uri="{D42A27DB-BD31-4B8C-83A1-F6EECF244321}">
                <p14:modId xmlns:p14="http://schemas.microsoft.com/office/powerpoint/2010/main" val="375715264"/>
              </p:ext>
            </p:extLst>
          </p:nvPr>
        </p:nvGraphicFramePr>
        <p:xfrm>
          <a:off x="6575843" y="1053408"/>
          <a:ext cx="5441136" cy="5804591"/>
        </p:xfrm>
        <a:graphic>
          <a:graphicData uri="http://schemas.openxmlformats.org/drawingml/2006/table">
            <a:tbl>
              <a:tblPr firstRow="1" bandRow="1">
                <a:tableStyleId>{5C22544A-7EE6-4342-B048-85BDC9FD1C3A}</a:tableStyleId>
              </a:tblPr>
              <a:tblGrid>
                <a:gridCol w="2712783">
                  <a:extLst>
                    <a:ext uri="{9D8B030D-6E8A-4147-A177-3AD203B41FA5}">
                      <a16:colId xmlns:a16="http://schemas.microsoft.com/office/drawing/2014/main" val="1339967300"/>
                    </a:ext>
                  </a:extLst>
                </a:gridCol>
                <a:gridCol w="2728353">
                  <a:extLst>
                    <a:ext uri="{9D8B030D-6E8A-4147-A177-3AD203B41FA5}">
                      <a16:colId xmlns:a16="http://schemas.microsoft.com/office/drawing/2014/main" val="1397491081"/>
                    </a:ext>
                  </a:extLst>
                </a:gridCol>
              </a:tblGrid>
              <a:tr h="480308">
                <a:tc>
                  <a:txBody>
                    <a:bodyPr/>
                    <a:lstStyle/>
                    <a:p>
                      <a:pPr algn="ctr"/>
                      <a:r>
                        <a:rPr lang="el-GR" sz="1600" dirty="0">
                          <a:latin typeface="Aptos" panose="020B0004020202020204" pitchFamily="34" charset="0"/>
                        </a:rPr>
                        <a:t>Σταθερή νοοτροπία</a:t>
                      </a:r>
                    </a:p>
                  </a:txBody>
                  <a:tcPr>
                    <a:solidFill>
                      <a:srgbClr val="E95426"/>
                    </a:solidFill>
                  </a:tcPr>
                </a:tc>
                <a:tc>
                  <a:txBody>
                    <a:bodyPr/>
                    <a:lstStyle/>
                    <a:p>
                      <a:pPr algn="ctr"/>
                      <a:r>
                        <a:rPr lang="el-GR" sz="1600" dirty="0">
                          <a:latin typeface="Aptos" panose="020B0004020202020204" pitchFamily="34" charset="0"/>
                        </a:rPr>
                        <a:t>Νοοτροπία ανάπτυξης</a:t>
                      </a:r>
                    </a:p>
                  </a:txBody>
                  <a:tcPr>
                    <a:solidFill>
                      <a:srgbClr val="E95426"/>
                    </a:solidFill>
                  </a:tcPr>
                </a:tc>
                <a:extLst>
                  <a:ext uri="{0D108BD9-81ED-4DB2-BD59-A6C34878D82A}">
                    <a16:rowId xmlns:a16="http://schemas.microsoft.com/office/drawing/2014/main" val="2207417163"/>
                  </a:ext>
                </a:extLst>
              </a:tr>
              <a:tr h="1585931">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Πεποίθηση ότι οι ικανότητες και η νοημοσύνη είναι σταθερές.</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Πεποίθηση ότι οι ικανότητες μπορούν να αναπτυχθούν μέσω της προσπάθειας και της μάθησης.</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extLst>
                  <a:ext uri="{0D108BD9-81ED-4DB2-BD59-A6C34878D82A}">
                    <a16:rowId xmlns:a16="http://schemas.microsoft.com/office/drawing/2014/main" val="2010190960"/>
                  </a:ext>
                </a:extLst>
              </a:tr>
              <a:tr h="1175542">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Αποφυγή των προκλήσεων,  αποφυγή αποτυχίας.</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Αποδοχή προκλήσεων ως ευκαιρίες βελτίωσης.</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extLst>
                  <a:ext uri="{0D108BD9-81ED-4DB2-BD59-A6C34878D82A}">
                    <a16:rowId xmlns:a16="http://schemas.microsoft.com/office/drawing/2014/main" val="3295927434"/>
                  </a:ext>
                </a:extLst>
              </a:tr>
              <a:tr h="1225653">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Λάθη ως απόδειξη των ορίων.</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Αντιμετώπιση των λαθών ως πολύτιμα μαθήματα.</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extLst>
                  <a:ext uri="{0D108BD9-81ED-4DB2-BD59-A6C34878D82A}">
                    <a16:rowId xmlns:a16="http://schemas.microsoft.com/office/drawing/2014/main" val="1433133062"/>
                  </a:ext>
                </a:extLst>
              </a:tr>
              <a:tr h="1337157">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Εύκολη παραίτηση κατά την αντιμετωπίση δυσκολιών.</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tc>
                  <a:txBody>
                    <a:bodyPr/>
                    <a:lstStyle/>
                    <a:p>
                      <a:pPr marL="285750" indent="-285750" algn="l">
                        <a:buFont typeface="Arial" panose="020B0604020202020204" pitchFamily="34" charset="0"/>
                        <a:buChar char="•"/>
                      </a:pPr>
                      <a:r>
                        <a:rPr lang="el-GR" sz="1600" dirty="0">
                          <a:solidFill>
                            <a:schemeClr val="bg1"/>
                          </a:solidFill>
                          <a:latin typeface="Aptos" panose="020B0004020202020204" pitchFamily="34" charset="0"/>
                        </a:rPr>
                        <a:t>Επιμονή στην αντιμετώπιση των εμποδίων με ανθεκτικότητα.</a:t>
                      </a:r>
                    </a:p>
                    <a:p>
                      <a:pPr marL="285750" indent="-285750" algn="l">
                        <a:buFont typeface="Arial" panose="020B0604020202020204" pitchFamily="34" charset="0"/>
                        <a:buChar char="•"/>
                      </a:pPr>
                      <a:endParaRPr lang="el-GR" sz="1600" dirty="0">
                        <a:solidFill>
                          <a:schemeClr val="bg1"/>
                        </a:solidFill>
                        <a:latin typeface="Aptos" panose="020B0004020202020204" pitchFamily="34" charset="0"/>
                      </a:endParaRPr>
                    </a:p>
                  </a:txBody>
                  <a:tcPr>
                    <a:solidFill>
                      <a:srgbClr val="E280AC"/>
                    </a:solidFill>
                  </a:tcPr>
                </a:tc>
                <a:extLst>
                  <a:ext uri="{0D108BD9-81ED-4DB2-BD59-A6C34878D82A}">
                    <a16:rowId xmlns:a16="http://schemas.microsoft.com/office/drawing/2014/main" val="337573977"/>
                  </a:ext>
                </a:extLst>
              </a:tr>
            </a:tbl>
          </a:graphicData>
        </a:graphic>
      </p:graphicFrame>
    </p:spTree>
    <p:extLst>
      <p:ext uri="{BB962C8B-B14F-4D97-AF65-F5344CB8AC3E}">
        <p14:creationId xmlns:p14="http://schemas.microsoft.com/office/powerpoint/2010/main" val="289757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408708" y="177337"/>
            <a:ext cx="11391027" cy="483986"/>
          </a:xfrm>
        </p:spPr>
        <p:txBody>
          <a:bodyPr/>
          <a:lstStyle/>
          <a:p>
            <a:r>
              <a:rPr lang="el-GR" dirty="0"/>
              <a:t>Ο αντίκτυπος των πεποιθήσεων της γήρανσης στη μάθηση</a:t>
            </a:r>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4"/>
          </p:nvPr>
        </p:nvSpPr>
        <p:spPr>
          <a:xfrm>
            <a:off x="359454" y="949257"/>
            <a:ext cx="11086311" cy="5731405"/>
          </a:xfrm>
        </p:spPr>
        <p:txBody>
          <a:bodyPr lIns="91440" tIns="45720" rIns="91440" bIns="45720" anchor="t"/>
          <a:lstStyle/>
          <a:p>
            <a:r>
              <a:rPr lang="el-GR" dirty="0"/>
              <a:t>Οι πεποιθήσεις για τη γήρανση μπορούν να επηρεάσουν σημαντικά τον τρόπο με τον οποίο οι άνθρωποι μαθαίνουν σε διάφορα στάδια της ζωής τους. Αν τα άτομα αφήσουν τις πεποιθήσεις να τα επηρεάσουν, μπορεί να περιορίσουν τις δικές τους ευκαιρίες για ανάπτυξη και μάθηση.</a:t>
            </a:r>
          </a:p>
          <a:p>
            <a:endParaRPr lang="en-US" dirty="0"/>
          </a:p>
          <a:p>
            <a:endParaRPr lang="en-150" dirty="0"/>
          </a:p>
          <a:p>
            <a:endParaRPr lang="en-150" dirty="0"/>
          </a:p>
          <a:p>
            <a:endParaRPr lang="en-150" dirty="0"/>
          </a:p>
          <a:p>
            <a:endParaRPr lang="en-150" dirty="0"/>
          </a:p>
          <a:p>
            <a:endParaRPr lang="en-150" dirty="0"/>
          </a:p>
          <a:p>
            <a:endParaRPr lang="en-150" dirty="0"/>
          </a:p>
          <a:p>
            <a:endParaRPr lang="en-150" dirty="0"/>
          </a:p>
          <a:p>
            <a:endParaRPr lang="en-150" dirty="0"/>
          </a:p>
          <a:p>
            <a:r>
              <a:rPr lang="en-US" dirty="0"/>
              <a:t>. </a:t>
            </a:r>
          </a:p>
        </p:txBody>
      </p:sp>
      <p:graphicFrame>
        <p:nvGraphicFramePr>
          <p:cNvPr id="8" name="Diagram 7">
            <a:extLst>
              <a:ext uri="{FF2B5EF4-FFF2-40B4-BE49-F238E27FC236}">
                <a16:creationId xmlns:a16="http://schemas.microsoft.com/office/drawing/2014/main" id="{7CFF089A-5001-3891-1619-1117C53DBCE4}"/>
              </a:ext>
            </a:extLst>
          </p:cNvPr>
          <p:cNvGraphicFramePr/>
          <p:nvPr>
            <p:extLst>
              <p:ext uri="{D42A27DB-BD31-4B8C-83A1-F6EECF244321}">
                <p14:modId xmlns:p14="http://schemas.microsoft.com/office/powerpoint/2010/main" val="2496581207"/>
              </p:ext>
            </p:extLst>
          </p:nvPr>
        </p:nvGraphicFramePr>
        <p:xfrm>
          <a:off x="1529017" y="1280160"/>
          <a:ext cx="8600945" cy="5176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7343426"/>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0EB5-9EBE-D4A2-BEA0-E8E83D451CF8}"/>
            </a:ext>
          </a:extLst>
        </p:cNvPr>
        <p:cNvGrpSpPr/>
        <p:nvPr/>
      </p:nvGrpSpPr>
      <p:grpSpPr>
        <a:xfrm>
          <a:off x="0" y="0"/>
          <a:ext cx="0" cy="0"/>
          <a:chOff x="0" y="0"/>
          <a:chExt cx="0" cy="0"/>
        </a:xfrm>
      </p:grpSpPr>
      <p:sp>
        <p:nvSpPr>
          <p:cNvPr id="9" name="Marcador de Posição do Texto 2">
            <a:extLst>
              <a:ext uri="{FF2B5EF4-FFF2-40B4-BE49-F238E27FC236}">
                <a16:creationId xmlns:a16="http://schemas.microsoft.com/office/drawing/2014/main" id="{79019818-3A34-E12D-9FFC-5FE9869183B4}"/>
              </a:ext>
            </a:extLst>
          </p:cNvPr>
          <p:cNvSpPr>
            <a:spLocks noGrp="1"/>
          </p:cNvSpPr>
          <p:nvPr>
            <p:ph type="body" sz="quarter" idx="13"/>
          </p:nvPr>
        </p:nvSpPr>
        <p:spPr>
          <a:xfrm>
            <a:off x="215899" y="1053406"/>
            <a:ext cx="6145144" cy="6420819"/>
          </a:xfrm>
        </p:spPr>
        <p:txBody>
          <a:bodyPr lIns="91440" tIns="45720" rIns="91440" bIns="45720" anchor="t"/>
          <a:lstStyle/>
          <a:p>
            <a:r>
              <a:rPr lang="el-GR" sz="1600" dirty="0">
                <a:ea typeface="+mn-lt"/>
                <a:cs typeface="+mn-lt"/>
              </a:rPr>
              <a:t>Ο τρόπος που σκεφτόμαστε για τη γήρανση διαμορφώνει τον τρόπο με τον οποίο προσεγγίζουμε τη ζωή. Οι πεποιθήσεις μπορούν να λειτουργήσουν σαν φίλτρο, επηρεάζουν το πώς βλέπουμε τις προκλήσεις, πόση προσπάθεια είμαστε διατεθειμένοι να καταβάλουμε και πώς αισθανόμαστε ενώ μαθαίνουμε κάτι καινούργιο. Αυτές οι σκέψεις καθοδηγούν τις επιλογές και τις ενέργειές μας. </a:t>
            </a:r>
            <a:endParaRPr lang="en-US" sz="1600" dirty="0"/>
          </a:p>
          <a:p>
            <a:pPr marL="285750" indent="-285750">
              <a:buClr>
                <a:srgbClr val="E95426"/>
              </a:buClr>
              <a:buFont typeface="Wingdings" panose="05000000000000000000" pitchFamily="2" charset="2"/>
              <a:buChar char="§"/>
            </a:pPr>
            <a:r>
              <a:rPr lang="el-GR" sz="1600" b="1" dirty="0"/>
              <a:t>Γνωστική ερμηνεία:</a:t>
            </a:r>
            <a:endParaRPr lang="en-GB" sz="1600" b="1" dirty="0"/>
          </a:p>
          <a:p>
            <a:pPr>
              <a:buClr>
                <a:srgbClr val="E95426"/>
              </a:buClr>
            </a:pPr>
            <a:r>
              <a:rPr lang="el-GR" sz="1600" dirty="0"/>
              <a:t>Οι άνθρωποι ερμηνεύουν τις προκλήσεις με βάση τις πεποιθήσεις τους.</a:t>
            </a:r>
          </a:p>
          <a:p>
            <a:pPr marL="285750" indent="-285750">
              <a:buClr>
                <a:srgbClr val="E95426"/>
              </a:buClr>
              <a:buFont typeface="Wingdings" panose="05000000000000000000" pitchFamily="2" charset="2"/>
              <a:buChar char="§"/>
            </a:pPr>
            <a:r>
              <a:rPr lang="el-GR" sz="1600" b="1" dirty="0"/>
              <a:t>Κίνητρα και προσπάθεια:</a:t>
            </a:r>
          </a:p>
          <a:p>
            <a:pPr>
              <a:buClr>
                <a:srgbClr val="E95426"/>
              </a:buClr>
            </a:pPr>
            <a:r>
              <a:rPr lang="el-GR" sz="1600" dirty="0"/>
              <a:t>Οι πεποιθήσεις διαμορφώνουν την προσπάθεια που ένα άτομο είναι διατεθειμένο να καταβάλει</a:t>
            </a:r>
            <a:r>
              <a:rPr lang="en-GB" sz="1600" dirty="0"/>
              <a:t>,</a:t>
            </a:r>
            <a:r>
              <a:rPr lang="el-GR" sz="1600" dirty="0"/>
              <a:t> για να μάθει</a:t>
            </a:r>
            <a:r>
              <a:rPr lang="en-GB" sz="1600" dirty="0"/>
              <a:t>.</a:t>
            </a:r>
            <a:endParaRPr lang="el-GR" sz="1600" dirty="0"/>
          </a:p>
          <a:p>
            <a:pPr marL="285750" indent="-285750">
              <a:buClr>
                <a:srgbClr val="E95426"/>
              </a:buClr>
              <a:buFont typeface="Wingdings" panose="05000000000000000000" pitchFamily="2" charset="2"/>
              <a:buChar char="§"/>
            </a:pPr>
            <a:r>
              <a:rPr lang="el-GR" sz="1600" b="1" dirty="0"/>
              <a:t>Συναισθηματική αντίδραση:</a:t>
            </a:r>
          </a:p>
          <a:p>
            <a:pPr>
              <a:buClr>
                <a:srgbClr val="E95426"/>
              </a:buClr>
            </a:pPr>
            <a:r>
              <a:rPr lang="el-GR" sz="1600" dirty="0"/>
              <a:t>Οι αρνητικές πεποιθήσεις μπορούν να προκαλέσουν φόβο, άγχος ή απογοήτευση όταν αντιμετωπίζουν νέες μαθησιακές εμπειρίες.</a:t>
            </a:r>
          </a:p>
          <a:p>
            <a:pPr marL="285750" indent="-285750">
              <a:buClr>
                <a:srgbClr val="E95426"/>
              </a:buClr>
              <a:buFont typeface="Wingdings" panose="05000000000000000000" pitchFamily="2" charset="2"/>
              <a:buChar char="§"/>
            </a:pPr>
            <a:r>
              <a:rPr lang="el-GR" sz="1600" b="1" dirty="0"/>
              <a:t>Επιλογές συμπεριφοράς:</a:t>
            </a:r>
            <a:endParaRPr lang="en-GB" sz="1600" b="1" dirty="0"/>
          </a:p>
          <a:p>
            <a:pPr>
              <a:buClr>
                <a:srgbClr val="E95426"/>
              </a:buClr>
            </a:pPr>
            <a:r>
              <a:rPr lang="el-GR" sz="1600" dirty="0"/>
              <a:t>Οι πεποιθήσεις επηρεάζουν τις δραστηριότητες στις οποίες επιλέγουμε να εμπλακούμε.</a:t>
            </a:r>
          </a:p>
          <a:p>
            <a:pPr marL="285750" indent="-285750">
              <a:buClr>
                <a:srgbClr val="E95426"/>
              </a:buClr>
              <a:buFont typeface="Wingdings" panose="05000000000000000000" pitchFamily="2" charset="2"/>
              <a:buChar char="§"/>
            </a:pPr>
            <a:r>
              <a:rPr lang="el-GR" sz="1600" b="1" dirty="0"/>
              <a:t>Κύκλος ενίσχυσης:</a:t>
            </a:r>
            <a:endParaRPr lang="en-GB" sz="1600" b="1" dirty="0"/>
          </a:p>
          <a:p>
            <a:pPr>
              <a:buClr>
                <a:srgbClr val="E95426"/>
              </a:buClr>
            </a:pPr>
            <a:r>
              <a:rPr lang="el-GR" sz="1600" dirty="0"/>
              <a:t>Οι επιτυχίες και οι αποτυχίες ενισχύουν τις υπάρχουσες πεποιθήσεις.</a:t>
            </a:r>
          </a:p>
          <a:p>
            <a:pPr marL="285750" indent="-285750">
              <a:buClr>
                <a:srgbClr val="E95426"/>
              </a:buClr>
              <a:buFont typeface="Wingdings" panose="05000000000000000000" pitchFamily="2" charset="2"/>
              <a:buChar char="§"/>
            </a:pPr>
            <a:endParaRPr lang="el-GR" sz="1600" b="1" dirty="0"/>
          </a:p>
        </p:txBody>
      </p:sp>
      <p:sp>
        <p:nvSpPr>
          <p:cNvPr id="44" name="Text Placeholder 43">
            <a:extLst>
              <a:ext uri="{FF2B5EF4-FFF2-40B4-BE49-F238E27FC236}">
                <a16:creationId xmlns:a16="http://schemas.microsoft.com/office/drawing/2014/main" id="{84679679-2F08-C121-CD53-0C7E7350086F}"/>
              </a:ext>
            </a:extLst>
          </p:cNvPr>
          <p:cNvSpPr>
            <a:spLocks noGrp="1"/>
          </p:cNvSpPr>
          <p:nvPr>
            <p:ph type="body" sz="quarter" idx="14"/>
          </p:nvPr>
        </p:nvSpPr>
        <p:spPr/>
        <p:txBody>
          <a:bodyPr/>
          <a:lstStyle/>
          <a:p>
            <a:endParaRPr lang="en-US" dirty="0"/>
          </a:p>
        </p:txBody>
      </p:sp>
      <p:sp>
        <p:nvSpPr>
          <p:cNvPr id="2" name="TextBox 1">
            <a:extLst>
              <a:ext uri="{FF2B5EF4-FFF2-40B4-BE49-F238E27FC236}">
                <a16:creationId xmlns:a16="http://schemas.microsoft.com/office/drawing/2014/main" id="{287DFA04-7857-92A8-3400-1D1CA562B0FD}"/>
              </a:ext>
            </a:extLst>
          </p:cNvPr>
          <p:cNvSpPr txBox="1"/>
          <p:nvPr/>
        </p:nvSpPr>
        <p:spPr>
          <a:xfrm>
            <a:off x="381663" y="294198"/>
            <a:ext cx="5557961" cy="584775"/>
          </a:xfrm>
          <a:prstGeom prst="rect">
            <a:avLst/>
          </a:prstGeom>
          <a:noFill/>
        </p:spPr>
        <p:txBody>
          <a:bodyPr wrap="square" rtlCol="0">
            <a:spAutoFit/>
          </a:bodyPr>
          <a:lstStyle/>
          <a:p>
            <a:r>
              <a:rPr lang="el-GR" sz="3200" b="1" dirty="0">
                <a:solidFill>
                  <a:srgbClr val="E64424"/>
                </a:solidFill>
              </a:rPr>
              <a:t>Αρνητικό</a:t>
            </a:r>
            <a:r>
              <a:rPr lang="el-GR" dirty="0"/>
              <a:t> </a:t>
            </a:r>
            <a:r>
              <a:rPr lang="el-GR" sz="3200" b="1" dirty="0">
                <a:solidFill>
                  <a:srgbClr val="E64424"/>
                </a:solidFill>
              </a:rPr>
              <a:t>αντίκτυπο</a:t>
            </a:r>
          </a:p>
        </p:txBody>
      </p:sp>
    </p:spTree>
    <p:extLst>
      <p:ext uri="{BB962C8B-B14F-4D97-AF65-F5344CB8AC3E}">
        <p14:creationId xmlns:p14="http://schemas.microsoft.com/office/powerpoint/2010/main" val="3813559912"/>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A4C6-0D53-D03A-B3BB-36A7A561D87A}"/>
            </a:ext>
          </a:extLst>
        </p:cNvPr>
        <p:cNvGrpSpPr/>
        <p:nvPr/>
      </p:nvGrpSpPr>
      <p:grpSpPr>
        <a:xfrm>
          <a:off x="0" y="0"/>
          <a:ext cx="0" cy="0"/>
          <a:chOff x="0" y="0"/>
          <a:chExt cx="0" cy="0"/>
        </a:xfrm>
      </p:grpSpPr>
      <p:sp>
        <p:nvSpPr>
          <p:cNvPr id="9" name="Marcador de Posição do Texto 2">
            <a:extLst>
              <a:ext uri="{FF2B5EF4-FFF2-40B4-BE49-F238E27FC236}">
                <a16:creationId xmlns:a16="http://schemas.microsoft.com/office/drawing/2014/main" id="{98C97418-7E71-9824-FE0B-5F2FE057419B}"/>
              </a:ext>
            </a:extLst>
          </p:cNvPr>
          <p:cNvSpPr>
            <a:spLocks noGrp="1"/>
          </p:cNvSpPr>
          <p:nvPr>
            <p:ph type="body" sz="quarter" idx="13"/>
          </p:nvPr>
        </p:nvSpPr>
        <p:spPr>
          <a:xfrm>
            <a:off x="215899" y="1053407"/>
            <a:ext cx="6162784" cy="5405438"/>
          </a:xfrm>
        </p:spPr>
        <p:txBody>
          <a:bodyPr lIns="91440" tIns="45720" rIns="91440" bIns="45720" anchor="t"/>
          <a:lstStyle/>
          <a:p>
            <a:r>
              <a:rPr lang="el-GR" sz="1600" dirty="0">
                <a:ea typeface="+mn-lt"/>
                <a:cs typeface="+mn-lt"/>
              </a:rPr>
              <a:t>Ο τρόπος που σκεφτόμαστε για τη γήρανση διαμορφώνει τον τρόπο με τον οποίο προσεγγίζουμε τη ζωή. Οι πεποιθήσεις μπορούν να λειτουργήσουν σαν φίλτρο, επηρεάζουν το πώς βλέπουμε τις προκλήσεις, πόση προσπάθεια είμαστε διατεθειμένοι να καταβάλουμε και πώς αισθανόμαστε ενώ μαθαίνουμε κάτι καινούργιο. Αυτές οι σκέψεις καθοδηγούν τις επιλογές και τις ενέργειές μας. </a:t>
            </a:r>
            <a:endParaRPr lang="en-US" sz="1600" dirty="0"/>
          </a:p>
          <a:p>
            <a:pPr marL="285750" indent="-285750">
              <a:buClr>
                <a:srgbClr val="E95426"/>
              </a:buClr>
              <a:buFont typeface="Wingdings" panose="05000000000000000000" pitchFamily="2" charset="2"/>
              <a:buChar char="§"/>
            </a:pPr>
            <a:r>
              <a:rPr lang="el-GR" sz="1600" b="1" dirty="0"/>
              <a:t>Γνωστική ερμηνεία:</a:t>
            </a:r>
            <a:endParaRPr lang="en-GB" sz="1600" b="1" dirty="0"/>
          </a:p>
          <a:p>
            <a:pPr>
              <a:buClr>
                <a:srgbClr val="E95426"/>
              </a:buClr>
            </a:pPr>
            <a:r>
              <a:rPr lang="el-GR" sz="1600" dirty="0"/>
              <a:t>Οι άνθρωποι ερμηνεύουν τις προκλήσεις με βάση τις πεποιθήσεις τους.</a:t>
            </a:r>
          </a:p>
          <a:p>
            <a:pPr marL="285750" indent="-285750">
              <a:buClr>
                <a:srgbClr val="E95426"/>
              </a:buClr>
              <a:buFont typeface="Wingdings" panose="05000000000000000000" pitchFamily="2" charset="2"/>
              <a:buChar char="§"/>
            </a:pPr>
            <a:r>
              <a:rPr lang="el-GR" sz="1600" b="1" dirty="0"/>
              <a:t>Κίνητρα και προσπάθεια:</a:t>
            </a:r>
          </a:p>
          <a:p>
            <a:pPr>
              <a:buClr>
                <a:srgbClr val="E95426"/>
              </a:buClr>
            </a:pPr>
            <a:r>
              <a:rPr lang="el-GR" sz="1600" dirty="0"/>
              <a:t>Οι πεποιθήσεις διαμορφώνουν την προσπάθεια που ένα άτομο είναι διατεθειμένο να καταβάλει</a:t>
            </a:r>
            <a:r>
              <a:rPr lang="en-GB" sz="1600" dirty="0"/>
              <a:t>,</a:t>
            </a:r>
            <a:r>
              <a:rPr lang="el-GR" sz="1600" dirty="0"/>
              <a:t> για να μάθει</a:t>
            </a:r>
            <a:r>
              <a:rPr lang="en-GB" sz="1600" dirty="0"/>
              <a:t>.</a:t>
            </a:r>
            <a:endParaRPr lang="el-GR" sz="1600" dirty="0"/>
          </a:p>
          <a:p>
            <a:pPr marL="285750" indent="-285750">
              <a:buClr>
                <a:srgbClr val="E95426"/>
              </a:buClr>
              <a:buFont typeface="Wingdings" panose="05000000000000000000" pitchFamily="2" charset="2"/>
              <a:buChar char="§"/>
            </a:pPr>
            <a:r>
              <a:rPr lang="el-GR" sz="1600" b="1" dirty="0"/>
              <a:t>Συναισθηματική αντίδραση:</a:t>
            </a:r>
          </a:p>
          <a:p>
            <a:pPr>
              <a:buClr>
                <a:srgbClr val="E95426"/>
              </a:buClr>
            </a:pPr>
            <a:r>
              <a:rPr lang="el-GR" sz="1600" dirty="0"/>
              <a:t>Οι αρνητικές πεποιθήσεις μπορούν να προκαλέσουν φόβο, άγχος ή απογοήτευση όταν αντιμετωπίζουν νέες μαθησιακές εμπειρίες.</a:t>
            </a:r>
          </a:p>
          <a:p>
            <a:pPr marL="285750" indent="-285750">
              <a:buClr>
                <a:srgbClr val="E95426"/>
              </a:buClr>
              <a:buFont typeface="Wingdings" panose="05000000000000000000" pitchFamily="2" charset="2"/>
              <a:buChar char="§"/>
            </a:pPr>
            <a:r>
              <a:rPr lang="el-GR" sz="1600" b="1" dirty="0"/>
              <a:t>Επιλογές συμπεριφοράς:</a:t>
            </a:r>
            <a:endParaRPr lang="en-GB" sz="1600" b="1" dirty="0"/>
          </a:p>
          <a:p>
            <a:pPr>
              <a:buClr>
                <a:srgbClr val="E95426"/>
              </a:buClr>
            </a:pPr>
            <a:r>
              <a:rPr lang="el-GR" sz="1600" dirty="0"/>
              <a:t>Οι πεποιθήσεις επηρεάζουν τις δραστηριότητες στις οποίες επιλέγουμε να εμπλακούμε.</a:t>
            </a:r>
          </a:p>
          <a:p>
            <a:pPr marL="285750" indent="-285750">
              <a:buClr>
                <a:srgbClr val="E95426"/>
              </a:buClr>
              <a:buFont typeface="Wingdings" panose="05000000000000000000" pitchFamily="2" charset="2"/>
              <a:buChar char="§"/>
            </a:pPr>
            <a:r>
              <a:rPr lang="el-GR" sz="1600" b="1" dirty="0"/>
              <a:t>Κύκλος ενίσχυσης:</a:t>
            </a:r>
            <a:endParaRPr lang="en-GB" sz="1600" b="1" dirty="0"/>
          </a:p>
          <a:p>
            <a:pPr>
              <a:buClr>
                <a:srgbClr val="E95426"/>
              </a:buClr>
            </a:pPr>
            <a:r>
              <a:rPr lang="el-GR" sz="1600" dirty="0"/>
              <a:t>Οι επιτυχίες και οι αποτυχίες ενισχύουν τις υπάρχουσες πεποιθήσεις.</a:t>
            </a:r>
          </a:p>
          <a:p>
            <a:endParaRPr lang="en-US" sz="1600" b="1" dirty="0"/>
          </a:p>
        </p:txBody>
      </p:sp>
      <p:graphicFrame>
        <p:nvGraphicFramePr>
          <p:cNvPr id="15" name="Diagram 3">
            <a:extLst>
              <a:ext uri="{FF2B5EF4-FFF2-40B4-BE49-F238E27FC236}">
                <a16:creationId xmlns:a16="http://schemas.microsoft.com/office/drawing/2014/main" id="{FEA085C1-3A85-7F7B-E3C7-8C8DF534C03D}"/>
              </a:ext>
            </a:extLst>
          </p:cNvPr>
          <p:cNvGraphicFramePr/>
          <p:nvPr>
            <p:extLst>
              <p:ext uri="{D42A27DB-BD31-4B8C-83A1-F6EECF244321}">
                <p14:modId xmlns:p14="http://schemas.microsoft.com/office/powerpoint/2010/main" val="395368993"/>
              </p:ext>
            </p:extLst>
          </p:nvPr>
        </p:nvGraphicFramePr>
        <p:xfrm>
          <a:off x="5880099" y="2554752"/>
          <a:ext cx="6592900" cy="4614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24">
            <a:extLst>
              <a:ext uri="{FF2B5EF4-FFF2-40B4-BE49-F238E27FC236}">
                <a16:creationId xmlns:a16="http://schemas.microsoft.com/office/drawing/2014/main" id="{5BA168E1-4EE5-C1E1-D757-22E4C971B06E}"/>
              </a:ext>
            </a:extLst>
          </p:cNvPr>
          <p:cNvSpPr txBox="1"/>
          <p:nvPr/>
        </p:nvSpPr>
        <p:spPr>
          <a:xfrm>
            <a:off x="9469378" y="4550630"/>
            <a:ext cx="2759855" cy="1908215"/>
          </a:xfrm>
          <a:prstGeom prst="rect">
            <a:avLst/>
          </a:prstGeom>
          <a:noFill/>
        </p:spPr>
        <p:txBody>
          <a:bodyPr wrap="square" rtlCol="0">
            <a:spAutoFit/>
          </a:bodyPr>
          <a:lstStyle/>
          <a:p>
            <a:pPr lvl="0"/>
            <a:r>
              <a:rPr lang="el-GR" sz="2000" b="1" dirty="0">
                <a:solidFill>
                  <a:schemeClr val="bg1"/>
                </a:solidFill>
              </a:rPr>
              <a:t>Αναγνωρίση ότι ο εγκέφαλος συνεχίζει να μαθαίνει να προσαρμόζεται κατά τη διάρκεια της ζωής.</a:t>
            </a:r>
          </a:p>
          <a:p>
            <a:pPr lvl="0"/>
            <a:endParaRPr lang="en-150" dirty="0">
              <a:solidFill>
                <a:schemeClr val="bg1"/>
              </a:solidFill>
            </a:endParaRPr>
          </a:p>
        </p:txBody>
      </p:sp>
      <p:sp>
        <p:nvSpPr>
          <p:cNvPr id="2" name="TextBox 1">
            <a:extLst>
              <a:ext uri="{FF2B5EF4-FFF2-40B4-BE49-F238E27FC236}">
                <a16:creationId xmlns:a16="http://schemas.microsoft.com/office/drawing/2014/main" id="{3ED78384-32A3-DAF1-28F0-B1BFC469AEDA}"/>
              </a:ext>
            </a:extLst>
          </p:cNvPr>
          <p:cNvSpPr txBox="1"/>
          <p:nvPr/>
        </p:nvSpPr>
        <p:spPr>
          <a:xfrm>
            <a:off x="381663" y="294198"/>
            <a:ext cx="5557961" cy="584775"/>
          </a:xfrm>
          <a:prstGeom prst="rect">
            <a:avLst/>
          </a:prstGeom>
          <a:noFill/>
        </p:spPr>
        <p:txBody>
          <a:bodyPr wrap="square" rtlCol="0">
            <a:spAutoFit/>
          </a:bodyPr>
          <a:lstStyle/>
          <a:p>
            <a:r>
              <a:rPr lang="el-GR" sz="3200" b="1" dirty="0">
                <a:solidFill>
                  <a:srgbClr val="E64424"/>
                </a:solidFill>
              </a:rPr>
              <a:t>Αρνητικό</a:t>
            </a:r>
            <a:r>
              <a:rPr lang="el-GR" dirty="0"/>
              <a:t> </a:t>
            </a:r>
            <a:r>
              <a:rPr lang="el-GR" sz="3200" b="1" dirty="0">
                <a:solidFill>
                  <a:srgbClr val="E64424"/>
                </a:solidFill>
              </a:rPr>
              <a:t>αντίκτυπο</a:t>
            </a:r>
          </a:p>
        </p:txBody>
      </p:sp>
      <p:sp>
        <p:nvSpPr>
          <p:cNvPr id="3" name="TextBox 2">
            <a:extLst>
              <a:ext uri="{FF2B5EF4-FFF2-40B4-BE49-F238E27FC236}">
                <a16:creationId xmlns:a16="http://schemas.microsoft.com/office/drawing/2014/main" id="{05DA84AB-76D8-9E4B-ECD6-B8CE6E632C89}"/>
              </a:ext>
            </a:extLst>
          </p:cNvPr>
          <p:cNvSpPr txBox="1"/>
          <p:nvPr/>
        </p:nvSpPr>
        <p:spPr>
          <a:xfrm>
            <a:off x="6378683" y="47976"/>
            <a:ext cx="3848518" cy="1077218"/>
          </a:xfrm>
          <a:prstGeom prst="rect">
            <a:avLst/>
          </a:prstGeom>
          <a:noFill/>
        </p:spPr>
        <p:txBody>
          <a:bodyPr wrap="square" rtlCol="0">
            <a:spAutoFit/>
          </a:bodyPr>
          <a:lstStyle/>
          <a:p>
            <a:r>
              <a:rPr lang="el-GR" sz="3200" b="1" dirty="0">
                <a:solidFill>
                  <a:srgbClr val="E64424"/>
                </a:solidFill>
              </a:rPr>
              <a:t>Εστίαση στην θετική οπτική</a:t>
            </a:r>
          </a:p>
        </p:txBody>
      </p:sp>
      <p:sp>
        <p:nvSpPr>
          <p:cNvPr id="4" name="Marcador de Posição do Texto 3">
            <a:extLst>
              <a:ext uri="{FF2B5EF4-FFF2-40B4-BE49-F238E27FC236}">
                <a16:creationId xmlns:a16="http://schemas.microsoft.com/office/drawing/2014/main" id="{8B560FAB-D81A-A80E-9A3D-20504B63D8F0}"/>
              </a:ext>
            </a:extLst>
          </p:cNvPr>
          <p:cNvSpPr>
            <a:spLocks noGrp="1"/>
          </p:cNvSpPr>
          <p:nvPr>
            <p:ph type="body" sz="quarter" idx="14"/>
          </p:nvPr>
        </p:nvSpPr>
        <p:spPr>
          <a:xfrm>
            <a:off x="6378683" y="989797"/>
            <a:ext cx="5850550" cy="5405582"/>
          </a:xfrm>
        </p:spPr>
        <p:txBody>
          <a:bodyPr/>
          <a:lstStyle/>
          <a:p>
            <a:r>
              <a:rPr lang="el-GR" dirty="0"/>
              <a:t>Είναι σημαντικό να αναγνωρίσουμε ότι ο εγκέφαλος παραμένει ικανός να μαθαίνει και να προσαρμόζεται καθ' όλη τη διάρκεια της ζωής του. Η κατανόηση ενθαρρύνει την εμπλοκή, την επιμονή και την προθυμία για την απόκτηση νέων γνώσεων. Τέτοιες πεποιθήσεις επηρεάζουν θετικά τα μαθησιακά αποτελέσματα, τη συμμετοχή και τη δια βίου προσωπική ανάπτυξη. Εκτιμώντας το ρόλο των πεποιθήσεων που σχετίζονται με τη γήρανση, οι εκπαιδευτικοί και οι εκπαιδευόμενοι μπορούν να αναπτύξουν στρατηγικές που προωθούν τη συνεχή μάθηση σε κάθε ηλικία.</a:t>
            </a:r>
          </a:p>
          <a:p>
            <a:endParaRPr lang="el-GR" dirty="0"/>
          </a:p>
          <a:p>
            <a:endParaRPr lang="en-GB" dirty="0"/>
          </a:p>
        </p:txBody>
      </p:sp>
    </p:spTree>
    <p:extLst>
      <p:ext uri="{BB962C8B-B14F-4D97-AF65-F5344CB8AC3E}">
        <p14:creationId xmlns:p14="http://schemas.microsoft.com/office/powerpoint/2010/main" val="154671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el-GR" noProof="0" dirty="0"/>
              <a:t>ΥΠΟΕΝΟΤΗΤΑ </a:t>
            </a:r>
            <a:r>
              <a:rPr lang="en-GB" noProof="0" dirty="0"/>
              <a:t>1.2: </a:t>
            </a:r>
            <a:r>
              <a:rPr lang="el-GR" b="0" dirty="0"/>
              <a:t>Δια βίου μάθηση σε κάθε ηλικία</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F4F8-3545-51EE-033A-987D31FC864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D5EB91D3-365A-41F3-154A-4B2DDA6D8972}"/>
              </a:ext>
            </a:extLst>
          </p:cNvPr>
          <p:cNvSpPr>
            <a:spLocks noGrp="1"/>
          </p:cNvSpPr>
          <p:nvPr>
            <p:ph type="body" sz="quarter" idx="10"/>
          </p:nvPr>
        </p:nvSpPr>
        <p:spPr>
          <a:xfrm>
            <a:off x="145976" y="185123"/>
            <a:ext cx="6052574" cy="483986"/>
          </a:xfrm>
        </p:spPr>
        <p:txBody>
          <a:bodyPr/>
          <a:lstStyle/>
          <a:p>
            <a:r>
              <a:rPr lang="el-GR" dirty="0"/>
              <a:t>Οφέλη της δια βίου μάθησης</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84F1BF4C-449C-C1FF-2D58-673B25740BF8}"/>
              </a:ext>
            </a:extLst>
          </p:cNvPr>
          <p:cNvSpPr>
            <a:spLocks noGrp="1"/>
          </p:cNvSpPr>
          <p:nvPr>
            <p:ph type="body" sz="quarter" idx="11"/>
          </p:nvPr>
        </p:nvSpPr>
        <p:spPr>
          <a:xfrm>
            <a:off x="319353" y="669109"/>
            <a:ext cx="6288181" cy="7298098"/>
          </a:xfrm>
        </p:spPr>
        <p:txBody>
          <a:bodyPr/>
          <a:lstStyle/>
          <a:p>
            <a:pPr>
              <a:lnSpc>
                <a:spcPct val="100000"/>
              </a:lnSpc>
              <a:spcBef>
                <a:spcPts val="0"/>
              </a:spcBef>
              <a:buClr>
                <a:srgbClr val="E64424"/>
              </a:buClr>
            </a:pPr>
            <a:r>
              <a:rPr lang="el-GR" dirty="0"/>
              <a:t>Βελτιώση της ψυχικής υγείας: ο εγκέφαλος είναι ενεργός και μειώνεται ο κίνδυνος γνωστικής μείωσης και άνοιας.</a:t>
            </a:r>
          </a:p>
          <a:p>
            <a:pPr>
              <a:lnSpc>
                <a:spcPct val="100000"/>
              </a:lnSpc>
              <a:spcBef>
                <a:spcPts val="0"/>
              </a:spcBef>
              <a:buClr>
                <a:srgbClr val="E64424"/>
              </a:buClr>
            </a:pPr>
            <a:r>
              <a:rPr lang="el-GR" dirty="0"/>
              <a:t>Βελτιώση της μνήμης και τις δεξιότητες επίλυσης προβλημάτων.</a:t>
            </a:r>
          </a:p>
          <a:p>
            <a:pPr>
              <a:lnSpc>
                <a:spcPct val="100000"/>
              </a:lnSpc>
              <a:spcBef>
                <a:spcPts val="0"/>
              </a:spcBef>
              <a:buClr>
                <a:srgbClr val="E64424"/>
              </a:buClr>
            </a:pPr>
            <a:r>
              <a:rPr lang="el-GR" dirty="0"/>
              <a:t> Καλύτερη κατανόηση του κόσμου.</a:t>
            </a:r>
          </a:p>
          <a:p>
            <a:pPr>
              <a:lnSpc>
                <a:spcPct val="100000"/>
              </a:lnSpc>
              <a:spcBef>
                <a:spcPts val="0"/>
              </a:spcBef>
              <a:buClr>
                <a:srgbClr val="E64424"/>
              </a:buClr>
            </a:pPr>
            <a:r>
              <a:rPr lang="el-GR" dirty="0"/>
              <a:t>Η αυτοπεποίθηση και η αυτοεκτίμησή αυξάνονται.</a:t>
            </a:r>
          </a:p>
          <a:p>
            <a:pPr>
              <a:lnSpc>
                <a:spcPct val="100000"/>
              </a:lnSpc>
              <a:spcBef>
                <a:spcPts val="0"/>
              </a:spcBef>
              <a:buClr>
                <a:srgbClr val="E64424"/>
              </a:buClr>
            </a:pPr>
            <a:r>
              <a:rPr lang="el-GR" dirty="0"/>
              <a:t>Προωθεί την ενεργό γήρανση.</a:t>
            </a:r>
          </a:p>
          <a:p>
            <a:pPr>
              <a:lnSpc>
                <a:spcPct val="100000"/>
              </a:lnSpc>
              <a:spcBef>
                <a:spcPts val="0"/>
              </a:spcBef>
              <a:buClr>
                <a:srgbClr val="E64424"/>
              </a:buClr>
            </a:pPr>
            <a:r>
              <a:rPr lang="el-GR" dirty="0"/>
              <a:t>Καταπολεμά την κατάθλιψη και τη μοναξιά παρέχοντας σκοπό.</a:t>
            </a:r>
          </a:p>
          <a:p>
            <a:pPr>
              <a:lnSpc>
                <a:spcPct val="100000"/>
              </a:lnSpc>
              <a:spcBef>
                <a:spcPts val="0"/>
              </a:spcBef>
              <a:buClr>
                <a:srgbClr val="E64424"/>
              </a:buClr>
            </a:pPr>
            <a:r>
              <a:rPr lang="el-GR" dirty="0"/>
              <a:t>Δυνατότητα για ενεργή συμμετοχή στην κοινωνία.</a:t>
            </a:r>
          </a:p>
          <a:p>
            <a:pPr>
              <a:lnSpc>
                <a:spcPct val="100000"/>
              </a:lnSpc>
              <a:spcBef>
                <a:spcPts val="0"/>
              </a:spcBef>
              <a:buClr>
                <a:srgbClr val="E64424"/>
              </a:buClr>
            </a:pPr>
            <a:r>
              <a:rPr lang="el-GR" dirty="0"/>
              <a:t>Η επίδειξη αγάπης για τη μάθηση εμπνέει τις νεότερες γενιές να εκτιμήσουν την εκπαίδευση.</a:t>
            </a:r>
          </a:p>
          <a:p>
            <a:pPr>
              <a:lnSpc>
                <a:spcPct val="100000"/>
              </a:lnSpc>
              <a:spcBef>
                <a:spcPts val="0"/>
              </a:spcBef>
              <a:buClr>
                <a:srgbClr val="E64424"/>
              </a:buClr>
            </a:pPr>
            <a:r>
              <a:rPr lang="el-GR" dirty="0"/>
              <a:t>Συνεχή ενασχόληση, ανταγωνιστικοί στην αγορά εργασίας, μετάβαση σε άλλη σταδιοδρομία.</a:t>
            </a:r>
          </a:p>
          <a:p>
            <a:pPr>
              <a:lnSpc>
                <a:spcPct val="100000"/>
              </a:lnSpc>
              <a:spcBef>
                <a:spcPts val="0"/>
              </a:spcBef>
              <a:buClr>
                <a:srgbClr val="E64424"/>
              </a:buClr>
            </a:pPr>
            <a:r>
              <a:rPr lang="el-GR" dirty="0"/>
              <a:t>Η εκμάθηση νέων δεξιοτήτων δίνει τη δυνατότητα νέας επιχείρησης.</a:t>
            </a:r>
          </a:p>
          <a:p>
            <a:pPr>
              <a:lnSpc>
                <a:spcPct val="100000"/>
              </a:lnSpc>
              <a:spcBef>
                <a:spcPts val="0"/>
              </a:spcBef>
              <a:buClr>
                <a:srgbClr val="E64424"/>
              </a:buClr>
            </a:pPr>
            <a:r>
              <a:rPr lang="el-GR" dirty="0"/>
              <a:t>Καλύτερη προσαρμοστικότητα σε τυχόν αλλαγές.</a:t>
            </a:r>
          </a:p>
          <a:p>
            <a:pPr>
              <a:lnSpc>
                <a:spcPct val="100000"/>
              </a:lnSpc>
              <a:spcBef>
                <a:spcPts val="0"/>
              </a:spcBef>
              <a:buClr>
                <a:srgbClr val="E64424"/>
              </a:buClr>
            </a:pPr>
            <a:r>
              <a:rPr lang="el-GR" dirty="0"/>
              <a:t>Ενασχόληση με εναν συνεχώς μεταβαλλόμενο κόσμο.</a:t>
            </a:r>
          </a:p>
          <a:p>
            <a:pPr marL="0" indent="0">
              <a:lnSpc>
                <a:spcPct val="100000"/>
              </a:lnSpc>
              <a:spcBef>
                <a:spcPts val="0"/>
              </a:spcBef>
              <a:buClr>
                <a:srgbClr val="E64424"/>
              </a:buClr>
              <a:buNone/>
            </a:pPr>
            <a:endParaRPr lang="el-GR" dirty="0"/>
          </a:p>
          <a:p>
            <a:pPr>
              <a:lnSpc>
                <a:spcPct val="100000"/>
              </a:lnSpc>
              <a:spcBef>
                <a:spcPts val="0"/>
              </a:spcBef>
              <a:buClr>
                <a:srgbClr val="E64424"/>
              </a:buClr>
            </a:pPr>
            <a:r>
              <a:rPr lang="el-GR" dirty="0"/>
              <a:t>ΣΥΜΦΩΝΕΊΤΕ ΜΕ ΑΥΤΟ;</a:t>
            </a:r>
          </a:p>
          <a:p>
            <a:pPr marL="0" indent="0">
              <a:lnSpc>
                <a:spcPct val="100000"/>
              </a:lnSpc>
              <a:spcBef>
                <a:spcPts val="0"/>
              </a:spcBef>
              <a:buClr>
                <a:srgbClr val="E64424"/>
              </a:buClr>
              <a:buNone/>
            </a:pPr>
            <a:endParaRPr lang="en-GB" dirty="0"/>
          </a:p>
        </p:txBody>
      </p:sp>
      <p:pic>
        <p:nvPicPr>
          <p:cNvPr id="8" name="Marcador de Posição da Imagem 7">
            <a:extLst>
              <a:ext uri="{FF2B5EF4-FFF2-40B4-BE49-F238E27FC236}">
                <a16:creationId xmlns:a16="http://schemas.microsoft.com/office/drawing/2014/main" id="{EAEB92DE-E598-5BC7-65FA-271945B16C6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23690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C115-5152-B5E2-AEDE-967EA2F65C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5105B91-F83C-AD43-1BCE-5889FA6BD6F2}"/>
              </a:ext>
            </a:extLst>
          </p:cNvPr>
          <p:cNvSpPr>
            <a:spLocks noGrp="1"/>
          </p:cNvSpPr>
          <p:nvPr>
            <p:ph type="body" sz="quarter" idx="10"/>
          </p:nvPr>
        </p:nvSpPr>
        <p:spPr>
          <a:xfrm>
            <a:off x="362081" y="253011"/>
            <a:ext cx="9829323" cy="896771"/>
          </a:xfrm>
        </p:spPr>
        <p:txBody>
          <a:bodyPr/>
          <a:lstStyle/>
          <a:p>
            <a:r>
              <a:rPr lang="el-GR" dirty="0"/>
              <a:t>Καταρρίπτοντας τους μύθους για τη μάθηση στη μέση ηλικία</a:t>
            </a:r>
          </a:p>
          <a:p>
            <a:endParaRPr lang="en-GB" dirty="0"/>
          </a:p>
        </p:txBody>
      </p:sp>
      <p:grpSp>
        <p:nvGrpSpPr>
          <p:cNvPr id="4" name="Agrupar 3">
            <a:extLst>
              <a:ext uri="{FF2B5EF4-FFF2-40B4-BE49-F238E27FC236}">
                <a16:creationId xmlns:a16="http://schemas.microsoft.com/office/drawing/2014/main" id="{0CB58AC4-507C-16D0-2DEB-7D38A592BF6F}"/>
              </a:ext>
            </a:extLst>
          </p:cNvPr>
          <p:cNvGrpSpPr/>
          <p:nvPr/>
        </p:nvGrpSpPr>
        <p:grpSpPr>
          <a:xfrm>
            <a:off x="286501" y="1656770"/>
            <a:ext cx="4919415" cy="4286859"/>
            <a:chOff x="106213" y="2263725"/>
            <a:chExt cx="4605719" cy="4013498"/>
          </a:xfrm>
        </p:grpSpPr>
        <p:sp>
          <p:nvSpPr>
            <p:cNvPr id="5" name="Retângulo: Cantos Arredondados 4">
              <a:extLst>
                <a:ext uri="{FF2B5EF4-FFF2-40B4-BE49-F238E27FC236}">
                  <a16:creationId xmlns:a16="http://schemas.microsoft.com/office/drawing/2014/main" id="{744D1275-FF6B-A1FB-3051-07086899BD22}"/>
                </a:ext>
              </a:extLst>
            </p:cNvPr>
            <p:cNvSpPr/>
            <p:nvPr userDrawn="1"/>
          </p:nvSpPr>
          <p:spPr>
            <a:xfrm>
              <a:off x="106213" y="4322366"/>
              <a:ext cx="1024462" cy="879165"/>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a:t>
              </a:r>
              <a:r>
                <a:rPr lang="el-GR" dirty="0"/>
                <a:t>ΜΥΘΟΣ</a:t>
              </a:r>
              <a:endParaRPr lang="en-GB" dirty="0"/>
            </a:p>
          </p:txBody>
        </p:sp>
        <p:sp>
          <p:nvSpPr>
            <p:cNvPr id="7" name="Retângulo: Cantos Arredondados 6">
              <a:extLst>
                <a:ext uri="{FF2B5EF4-FFF2-40B4-BE49-F238E27FC236}">
                  <a16:creationId xmlns:a16="http://schemas.microsoft.com/office/drawing/2014/main" id="{0A2CA107-6138-70CD-E15C-746C8C4FC3D3}"/>
                </a:ext>
              </a:extLst>
            </p:cNvPr>
            <p:cNvSpPr/>
            <p:nvPr userDrawn="1"/>
          </p:nvSpPr>
          <p:spPr>
            <a:xfrm>
              <a:off x="153496" y="3264755"/>
              <a:ext cx="963542" cy="876700"/>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M</a:t>
              </a:r>
              <a:r>
                <a:rPr lang="el-GR" dirty="0"/>
                <a:t>ΥΘΟΣ</a:t>
              </a:r>
              <a:endParaRPr lang="en-GB" dirty="0"/>
            </a:p>
          </p:txBody>
        </p:sp>
        <p:sp>
          <p:nvSpPr>
            <p:cNvPr id="9" name="Retângulo: Cantos Arredondados 8">
              <a:extLst>
                <a:ext uri="{FF2B5EF4-FFF2-40B4-BE49-F238E27FC236}">
                  <a16:creationId xmlns:a16="http://schemas.microsoft.com/office/drawing/2014/main" id="{6DEA95BA-8C10-7288-963C-3D22E9A6C379}"/>
                </a:ext>
              </a:extLst>
            </p:cNvPr>
            <p:cNvSpPr/>
            <p:nvPr userDrawn="1"/>
          </p:nvSpPr>
          <p:spPr>
            <a:xfrm>
              <a:off x="106213" y="5437637"/>
              <a:ext cx="1024462"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a:t>
              </a:r>
              <a:r>
                <a:rPr lang="el-GR" dirty="0"/>
                <a:t>ΜΥΘΟΣ</a:t>
              </a:r>
              <a:endParaRPr lang="en-GB" dirty="0"/>
            </a:p>
          </p:txBody>
        </p:sp>
        <p:sp>
          <p:nvSpPr>
            <p:cNvPr id="10" name="Retângulo: Cantos Arredondados 9">
              <a:extLst>
                <a:ext uri="{FF2B5EF4-FFF2-40B4-BE49-F238E27FC236}">
                  <a16:creationId xmlns:a16="http://schemas.microsoft.com/office/drawing/2014/main" id="{55427601-3B66-C755-44B1-0DCEF3FC96B1}"/>
                </a:ext>
              </a:extLst>
            </p:cNvPr>
            <p:cNvSpPr/>
            <p:nvPr userDrawn="1"/>
          </p:nvSpPr>
          <p:spPr>
            <a:xfrm>
              <a:off x="153496" y="2266773"/>
              <a:ext cx="930485" cy="859934"/>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a:t>
              </a:r>
              <a:r>
                <a:rPr lang="el-GR" dirty="0"/>
                <a:t>ΜΥΘΟΣ</a:t>
              </a:r>
              <a:endParaRPr lang="en-GB" dirty="0"/>
            </a:p>
          </p:txBody>
        </p:sp>
        <p:sp>
          <p:nvSpPr>
            <p:cNvPr id="11" name="Retângulo: Cantos Arredondados 10">
              <a:extLst>
                <a:ext uri="{FF2B5EF4-FFF2-40B4-BE49-F238E27FC236}">
                  <a16:creationId xmlns:a16="http://schemas.microsoft.com/office/drawing/2014/main" id="{5FD83581-4751-FF90-3565-29400CC77CD6}"/>
                </a:ext>
              </a:extLst>
            </p:cNvPr>
            <p:cNvSpPr/>
            <p:nvPr userDrawn="1"/>
          </p:nvSpPr>
          <p:spPr>
            <a:xfrm>
              <a:off x="176974" y="2263725"/>
              <a:ext cx="4534958" cy="859934"/>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CA98BE55-686B-37A3-215F-2AFE54C54F47}"/>
                </a:ext>
              </a:extLst>
            </p:cNvPr>
            <p:cNvSpPr/>
            <p:nvPr userDrawn="1"/>
          </p:nvSpPr>
          <p:spPr>
            <a:xfrm>
              <a:off x="246646" y="4362412"/>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8F2F861A-8D5F-1821-518B-D842AF0D2F70}"/>
                </a:ext>
              </a:extLst>
            </p:cNvPr>
            <p:cNvSpPr/>
            <p:nvPr userDrawn="1"/>
          </p:nvSpPr>
          <p:spPr>
            <a:xfrm>
              <a:off x="176974" y="3265222"/>
              <a:ext cx="4517590" cy="87916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570A5244-C50A-E23C-5F1B-E22669AD5355}"/>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C2A5DA81-63C4-4A51-BEDA-7D5052CB5907}"/>
              </a:ext>
            </a:extLst>
          </p:cNvPr>
          <p:cNvSpPr txBox="1"/>
          <p:nvPr/>
        </p:nvSpPr>
        <p:spPr>
          <a:xfrm>
            <a:off x="1305786" y="1674845"/>
            <a:ext cx="4427104" cy="830997"/>
          </a:xfrm>
          <a:prstGeom prst="rect">
            <a:avLst/>
          </a:prstGeom>
          <a:noFill/>
        </p:spPr>
        <p:txBody>
          <a:bodyPr wrap="square" rtlCol="0">
            <a:spAutoFit/>
          </a:bodyPr>
          <a:lstStyle/>
          <a:p>
            <a:r>
              <a:rPr lang="el-GR" sz="1600" dirty="0">
                <a:solidFill>
                  <a:schemeClr val="bg2">
                    <a:lumMod val="10000"/>
                  </a:schemeClr>
                </a:solidFill>
              </a:rPr>
              <a:t>Οι γυναίκες πέραν των 45 ετών δεν είναι πλέον σε θέση να μάθουν, και ακόμη και αν μπορούσαν, δεν θα ήθελαν να συνεχίσουν να μαθαίνουν.</a:t>
            </a:r>
          </a:p>
        </p:txBody>
      </p:sp>
      <p:sp>
        <p:nvSpPr>
          <p:cNvPr id="18" name="CaixaDeTexto 17">
            <a:extLst>
              <a:ext uri="{FF2B5EF4-FFF2-40B4-BE49-F238E27FC236}">
                <a16:creationId xmlns:a16="http://schemas.microsoft.com/office/drawing/2014/main" id="{2FDD0081-103E-3E7E-18CE-CC577BC1709F}"/>
              </a:ext>
            </a:extLst>
          </p:cNvPr>
          <p:cNvSpPr txBox="1"/>
          <p:nvPr/>
        </p:nvSpPr>
        <p:spPr>
          <a:xfrm>
            <a:off x="1305786" y="2664003"/>
            <a:ext cx="4104066" cy="1077218"/>
          </a:xfrm>
          <a:prstGeom prst="rect">
            <a:avLst/>
          </a:prstGeom>
          <a:noFill/>
        </p:spPr>
        <p:txBody>
          <a:bodyPr wrap="square" rtlCol="0">
            <a:spAutoFit/>
          </a:bodyPr>
          <a:lstStyle/>
          <a:p>
            <a:r>
              <a:rPr lang="el-GR" sz="1600" dirty="0">
                <a:solidFill>
                  <a:schemeClr val="bg2">
                    <a:lumMod val="10000"/>
                  </a:schemeClr>
                </a:solidFill>
              </a:rPr>
              <a:t>Τα άτομα άνω των 45 ετών δεν μπορούν να επωφεληθούν ιδιαίτερα από την εκπαίδευση. Έχουν μάθει σημαντικά πράγματα όταν είναι νέοι.</a:t>
            </a:r>
          </a:p>
        </p:txBody>
      </p:sp>
      <p:sp>
        <p:nvSpPr>
          <p:cNvPr id="19" name="CaixaDeTexto 18">
            <a:extLst>
              <a:ext uri="{FF2B5EF4-FFF2-40B4-BE49-F238E27FC236}">
                <a16:creationId xmlns:a16="http://schemas.microsoft.com/office/drawing/2014/main" id="{B1B99AE3-ABE3-12EA-7962-336FE994E299}"/>
              </a:ext>
            </a:extLst>
          </p:cNvPr>
          <p:cNvSpPr txBox="1"/>
          <p:nvPr/>
        </p:nvSpPr>
        <p:spPr>
          <a:xfrm>
            <a:off x="1305786" y="3909788"/>
            <a:ext cx="3556932" cy="584775"/>
          </a:xfrm>
          <a:prstGeom prst="rect">
            <a:avLst/>
          </a:prstGeom>
          <a:noFill/>
        </p:spPr>
        <p:txBody>
          <a:bodyPr wrap="square" rtlCol="0">
            <a:spAutoFit/>
          </a:bodyPr>
          <a:lstStyle/>
          <a:p>
            <a:r>
              <a:rPr lang="el-GR" sz="1600" dirty="0">
                <a:solidFill>
                  <a:schemeClr val="bg2">
                    <a:lumMod val="10000"/>
                  </a:schemeClr>
                </a:solidFill>
              </a:rPr>
              <a:t>Οι γυναίκες άνω των 45 ετών δεν έχουν χρόνο να μάθουν</a:t>
            </a:r>
          </a:p>
        </p:txBody>
      </p:sp>
      <p:sp>
        <p:nvSpPr>
          <p:cNvPr id="20" name="CaixaDeTexto 19">
            <a:extLst>
              <a:ext uri="{FF2B5EF4-FFF2-40B4-BE49-F238E27FC236}">
                <a16:creationId xmlns:a16="http://schemas.microsoft.com/office/drawing/2014/main" id="{EABD1822-0C0F-A328-CBF1-FAB69491D6D9}"/>
              </a:ext>
            </a:extLst>
          </p:cNvPr>
          <p:cNvSpPr txBox="1"/>
          <p:nvPr/>
        </p:nvSpPr>
        <p:spPr>
          <a:xfrm>
            <a:off x="384865" y="1183670"/>
            <a:ext cx="4750217" cy="338554"/>
          </a:xfrm>
          <a:prstGeom prst="rect">
            <a:avLst/>
          </a:prstGeom>
          <a:noFill/>
        </p:spPr>
        <p:txBody>
          <a:bodyPr wrap="square" rtlCol="0">
            <a:spAutoFit/>
          </a:bodyPr>
          <a:lstStyle/>
          <a:p>
            <a:r>
              <a:rPr lang="el-GR" sz="1600" dirty="0">
                <a:solidFill>
                  <a:schemeClr val="bg2">
                    <a:lumMod val="10000"/>
                  </a:schemeClr>
                </a:solidFill>
              </a:rPr>
              <a:t>ΣΚΕΦΤΕΙΤΕ ΤΑ ΑΚΟΛΟΥΘΑ, ΣΥΜΦΩΝΕΙΤΕ ;</a:t>
            </a:r>
          </a:p>
        </p:txBody>
      </p:sp>
      <p:sp>
        <p:nvSpPr>
          <p:cNvPr id="22" name="CaixaDeTexto 21">
            <a:extLst>
              <a:ext uri="{FF2B5EF4-FFF2-40B4-BE49-F238E27FC236}">
                <a16:creationId xmlns:a16="http://schemas.microsoft.com/office/drawing/2014/main" id="{29569CCA-EF0B-6863-6D0B-AEFFA8B896E2}"/>
              </a:ext>
            </a:extLst>
          </p:cNvPr>
          <p:cNvSpPr txBox="1"/>
          <p:nvPr/>
        </p:nvSpPr>
        <p:spPr>
          <a:xfrm>
            <a:off x="1305786" y="5076166"/>
            <a:ext cx="3556932" cy="584775"/>
          </a:xfrm>
          <a:prstGeom prst="rect">
            <a:avLst/>
          </a:prstGeom>
          <a:noFill/>
        </p:spPr>
        <p:txBody>
          <a:bodyPr wrap="square" rtlCol="0">
            <a:spAutoFit/>
          </a:bodyPr>
          <a:lstStyle/>
          <a:p>
            <a:r>
              <a:rPr lang="el-GR" sz="1600" dirty="0">
                <a:solidFill>
                  <a:schemeClr val="bg2">
                    <a:lumMod val="10000"/>
                  </a:schemeClr>
                </a:solidFill>
              </a:rPr>
              <a:t>Είναι πολύ αργά για τις γυναίκες μετά τα 45 να αλλάξουν </a:t>
            </a:r>
          </a:p>
        </p:txBody>
      </p:sp>
      <p:sp>
        <p:nvSpPr>
          <p:cNvPr id="3" name="Retângulo: Cantos Arredondados 9">
            <a:extLst>
              <a:ext uri="{FF2B5EF4-FFF2-40B4-BE49-F238E27FC236}">
                <a16:creationId xmlns:a16="http://schemas.microsoft.com/office/drawing/2014/main" id="{F79D9CB8-09DE-C1FC-BE8A-CD3DC733C41A}"/>
              </a:ext>
            </a:extLst>
          </p:cNvPr>
          <p:cNvSpPr/>
          <p:nvPr/>
        </p:nvSpPr>
        <p:spPr>
          <a:xfrm>
            <a:off x="5359075" y="1611492"/>
            <a:ext cx="1184847" cy="918505"/>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a:t>
            </a:r>
            <a:r>
              <a:rPr lang="el-GR" dirty="0"/>
              <a:t>ΓΕΓΟΝΟΣ</a:t>
            </a:r>
            <a:endParaRPr lang="en-GB" dirty="0"/>
          </a:p>
        </p:txBody>
      </p:sp>
      <p:sp>
        <p:nvSpPr>
          <p:cNvPr id="23" name="Retângulo: Cantos Arredondados 10">
            <a:extLst>
              <a:ext uri="{FF2B5EF4-FFF2-40B4-BE49-F238E27FC236}">
                <a16:creationId xmlns:a16="http://schemas.microsoft.com/office/drawing/2014/main" id="{79B9F440-ECF0-8EA6-FCB0-3F8C69A7946B}"/>
              </a:ext>
            </a:extLst>
          </p:cNvPr>
          <p:cNvSpPr/>
          <p:nvPr/>
        </p:nvSpPr>
        <p:spPr>
          <a:xfrm>
            <a:off x="5359075" y="1611493"/>
            <a:ext cx="6746383"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tângulo: Cantos Arredondados 13">
            <a:extLst>
              <a:ext uri="{FF2B5EF4-FFF2-40B4-BE49-F238E27FC236}">
                <a16:creationId xmlns:a16="http://schemas.microsoft.com/office/drawing/2014/main" id="{744D14B1-358F-70B5-099D-F927E6084B3D}"/>
              </a:ext>
            </a:extLst>
          </p:cNvPr>
          <p:cNvSpPr/>
          <p:nvPr/>
        </p:nvSpPr>
        <p:spPr>
          <a:xfrm>
            <a:off x="5441663" y="2716153"/>
            <a:ext cx="6676273" cy="1182985"/>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tângulo: Cantos Arredondados 6">
            <a:extLst>
              <a:ext uri="{FF2B5EF4-FFF2-40B4-BE49-F238E27FC236}">
                <a16:creationId xmlns:a16="http://schemas.microsoft.com/office/drawing/2014/main" id="{168910B6-AA2D-9517-AB0A-1FA896C6EE5A}"/>
              </a:ext>
            </a:extLst>
          </p:cNvPr>
          <p:cNvSpPr/>
          <p:nvPr/>
        </p:nvSpPr>
        <p:spPr>
          <a:xfrm>
            <a:off x="5336711" y="2725690"/>
            <a:ext cx="1222118" cy="1169359"/>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a:t>
            </a:r>
            <a:r>
              <a:rPr lang="el-GR" dirty="0"/>
              <a:t>ΓΕΓΟΝΟΣ</a:t>
            </a:r>
            <a:endParaRPr lang="en-GB" dirty="0"/>
          </a:p>
        </p:txBody>
      </p:sp>
      <p:sp>
        <p:nvSpPr>
          <p:cNvPr id="27" name="Retângulo: Cantos Arredondados 11">
            <a:extLst>
              <a:ext uri="{FF2B5EF4-FFF2-40B4-BE49-F238E27FC236}">
                <a16:creationId xmlns:a16="http://schemas.microsoft.com/office/drawing/2014/main" id="{798A2018-D2AB-6FE7-5793-F29D6CFBAEFD}"/>
              </a:ext>
            </a:extLst>
          </p:cNvPr>
          <p:cNvSpPr/>
          <p:nvPr/>
        </p:nvSpPr>
        <p:spPr>
          <a:xfrm>
            <a:off x="5394944" y="3982072"/>
            <a:ext cx="6708084" cy="97854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tângulo: Cantos Arredondados 4">
            <a:extLst>
              <a:ext uri="{FF2B5EF4-FFF2-40B4-BE49-F238E27FC236}">
                <a16:creationId xmlns:a16="http://schemas.microsoft.com/office/drawing/2014/main" id="{88CC50B8-C28E-BAEA-5B2C-E04AC7912D2D}"/>
              </a:ext>
            </a:extLst>
          </p:cNvPr>
          <p:cNvSpPr/>
          <p:nvPr/>
        </p:nvSpPr>
        <p:spPr>
          <a:xfrm>
            <a:off x="5359075" y="3979528"/>
            <a:ext cx="1206155" cy="986157"/>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a:t>
            </a:r>
            <a:r>
              <a:rPr lang="el-GR" dirty="0"/>
              <a:t>ΓΕΓΟΝΟΣ</a:t>
            </a:r>
            <a:endParaRPr lang="en-GB" dirty="0"/>
          </a:p>
        </p:txBody>
      </p:sp>
      <p:sp>
        <p:nvSpPr>
          <p:cNvPr id="29" name="Retângulo: Cantos Arredondados 15">
            <a:extLst>
              <a:ext uri="{FF2B5EF4-FFF2-40B4-BE49-F238E27FC236}">
                <a16:creationId xmlns:a16="http://schemas.microsoft.com/office/drawing/2014/main" id="{AB4A4EDA-2D21-1EBB-4F16-9B7944DDA810}"/>
              </a:ext>
            </a:extLst>
          </p:cNvPr>
          <p:cNvSpPr/>
          <p:nvPr/>
        </p:nvSpPr>
        <p:spPr>
          <a:xfrm>
            <a:off x="5409852" y="5002645"/>
            <a:ext cx="6708084" cy="97854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tângulo: Cantos Arredondados 8">
            <a:extLst>
              <a:ext uri="{FF2B5EF4-FFF2-40B4-BE49-F238E27FC236}">
                <a16:creationId xmlns:a16="http://schemas.microsoft.com/office/drawing/2014/main" id="{FC3DAD80-ACE2-8BD1-7BF1-08F605C9B08A}"/>
              </a:ext>
            </a:extLst>
          </p:cNvPr>
          <p:cNvSpPr/>
          <p:nvPr/>
        </p:nvSpPr>
        <p:spPr>
          <a:xfrm>
            <a:off x="5409852" y="5001666"/>
            <a:ext cx="1155378" cy="97854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a:t>
            </a:r>
            <a:r>
              <a:rPr lang="el-GR" dirty="0"/>
              <a:t>ΓΕΓΟΝΟΣ</a:t>
            </a:r>
            <a:endParaRPr lang="en-GB" dirty="0"/>
          </a:p>
        </p:txBody>
      </p:sp>
      <p:sp>
        <p:nvSpPr>
          <p:cNvPr id="32" name="CaixaDeTexto 16">
            <a:extLst>
              <a:ext uri="{FF2B5EF4-FFF2-40B4-BE49-F238E27FC236}">
                <a16:creationId xmlns:a16="http://schemas.microsoft.com/office/drawing/2014/main" id="{BB3BC3F4-DDBE-E82D-5A06-34106F5CEE08}"/>
              </a:ext>
            </a:extLst>
          </p:cNvPr>
          <p:cNvSpPr txBox="1"/>
          <p:nvPr/>
        </p:nvSpPr>
        <p:spPr>
          <a:xfrm>
            <a:off x="6543922" y="1687867"/>
            <a:ext cx="5679890" cy="830997"/>
          </a:xfrm>
          <a:prstGeom prst="rect">
            <a:avLst/>
          </a:prstGeom>
          <a:noFill/>
        </p:spPr>
        <p:txBody>
          <a:bodyPr wrap="square" rtlCol="0">
            <a:spAutoFit/>
          </a:bodyPr>
          <a:lstStyle/>
          <a:p>
            <a:r>
              <a:rPr lang="el-GR" sz="1600" dirty="0">
                <a:solidFill>
                  <a:schemeClr val="bg2">
                    <a:lumMod val="10000"/>
                  </a:schemeClr>
                </a:solidFill>
              </a:rPr>
              <a:t>Η νευροπλαστικότητα διαρκεί μια ζωή! Ο εγκέφαλος παραμένει ικανός να σχηματίζει νέες νευρικές συνδέσεις. Η μάθηση τον κρατάει πραγματικά σε εγρήγορση και υγιή.</a:t>
            </a:r>
          </a:p>
        </p:txBody>
      </p:sp>
      <p:sp>
        <p:nvSpPr>
          <p:cNvPr id="33" name="CaixaDeTexto 17">
            <a:extLst>
              <a:ext uri="{FF2B5EF4-FFF2-40B4-BE49-F238E27FC236}">
                <a16:creationId xmlns:a16="http://schemas.microsoft.com/office/drawing/2014/main" id="{632F597B-FBE5-35FD-955C-9325EF82EEA4}"/>
              </a:ext>
            </a:extLst>
          </p:cNvPr>
          <p:cNvSpPr txBox="1"/>
          <p:nvPr/>
        </p:nvSpPr>
        <p:spPr>
          <a:xfrm>
            <a:off x="6512110" y="2658633"/>
            <a:ext cx="5679890" cy="1323439"/>
          </a:xfrm>
          <a:prstGeom prst="rect">
            <a:avLst/>
          </a:prstGeom>
          <a:noFill/>
        </p:spPr>
        <p:txBody>
          <a:bodyPr wrap="square" rtlCol="0">
            <a:spAutoFit/>
          </a:bodyPr>
          <a:lstStyle/>
          <a:p>
            <a:r>
              <a:rPr lang="el-GR" sz="1600" dirty="0">
                <a:solidFill>
                  <a:schemeClr val="bg2">
                    <a:lumMod val="10000"/>
                  </a:schemeClr>
                </a:solidFill>
              </a:rPr>
              <a:t>Η μάθηση είναι ένα δια βίου ταξίδι. Οι άνθρωποι μετά τα 45 μερικές φορές υπερέχουν σε αυτήν, συνδιάζοντας την ικανότητα μάθησης με την αναντικατάστατη δύναμη της σοφίας και της εμπειρίας. Ποτέ δεν είναι αργά για να μάθετε, να αναπτυχθείτε και να επωφεληθείτε από την εκπαίδευση.</a:t>
            </a:r>
          </a:p>
        </p:txBody>
      </p:sp>
      <p:sp>
        <p:nvSpPr>
          <p:cNvPr id="34" name="CaixaDeTexto 16">
            <a:extLst>
              <a:ext uri="{FF2B5EF4-FFF2-40B4-BE49-F238E27FC236}">
                <a16:creationId xmlns:a16="http://schemas.microsoft.com/office/drawing/2014/main" id="{CB4FE30C-AE95-2E2F-7F44-9F47D40873A3}"/>
              </a:ext>
            </a:extLst>
          </p:cNvPr>
          <p:cNvSpPr txBox="1"/>
          <p:nvPr/>
        </p:nvSpPr>
        <p:spPr>
          <a:xfrm>
            <a:off x="6543921" y="3900117"/>
            <a:ext cx="5482979" cy="1077218"/>
          </a:xfrm>
          <a:prstGeom prst="rect">
            <a:avLst/>
          </a:prstGeom>
          <a:noFill/>
        </p:spPr>
        <p:txBody>
          <a:bodyPr wrap="square" rtlCol="0">
            <a:spAutoFit/>
          </a:bodyPr>
          <a:lstStyle/>
          <a:p>
            <a:r>
              <a:rPr lang="el-GR" sz="1600" dirty="0">
                <a:solidFill>
                  <a:schemeClr val="bg2">
                    <a:lumMod val="10000"/>
                  </a:schemeClr>
                </a:solidFill>
              </a:rPr>
              <a:t>Πρόκειται για μια πολύ πραγματική ανησυχία, ιδίως όταν συνδυάζετε την εργασία, την οικογένεια και τον προσωπικό σας χρόνο. Στην πραγματικότητα το μοντέλο μάθησης πρέπει να προσαρμόζεται στο προσωπικό στάδιο της ζωής τους. </a:t>
            </a:r>
          </a:p>
        </p:txBody>
      </p:sp>
      <p:sp>
        <p:nvSpPr>
          <p:cNvPr id="35" name="CaixaDeTexto 16">
            <a:extLst>
              <a:ext uri="{FF2B5EF4-FFF2-40B4-BE49-F238E27FC236}">
                <a16:creationId xmlns:a16="http://schemas.microsoft.com/office/drawing/2014/main" id="{1C78A922-57F1-890A-8949-5F8F30C11CCB}"/>
              </a:ext>
            </a:extLst>
          </p:cNvPr>
          <p:cNvSpPr txBox="1"/>
          <p:nvPr/>
        </p:nvSpPr>
        <p:spPr>
          <a:xfrm>
            <a:off x="6512110" y="4984967"/>
            <a:ext cx="5794854" cy="1077218"/>
          </a:xfrm>
          <a:prstGeom prst="rect">
            <a:avLst/>
          </a:prstGeom>
          <a:noFill/>
        </p:spPr>
        <p:txBody>
          <a:bodyPr wrap="square" rtlCol="0">
            <a:spAutoFit/>
          </a:bodyPr>
          <a:lstStyle/>
          <a:p>
            <a:r>
              <a:rPr lang="el-GR" sz="1600" dirty="0">
                <a:solidFill>
                  <a:schemeClr val="bg2">
                    <a:lumMod val="10000"/>
                  </a:schemeClr>
                </a:solidFill>
              </a:rPr>
              <a:t>Μπορεί να είναι η ιδανική στιγμή. Οι γυναίκες άνω των 45 ετών διαθέτουν εμπειρία, συναισθηματική νοημοσύνη και προοπτικές που δεν διδάσκονται. Δεν ξεκινάτε από το μηδέν- ξεκινάτε από την εμπειρία. Αυτό είναι ένα ισχυρό θεμέλιο για την αλλαγή.</a:t>
            </a:r>
          </a:p>
        </p:txBody>
      </p:sp>
    </p:spTree>
    <p:extLst>
      <p:ext uri="{BB962C8B-B14F-4D97-AF65-F5344CB8AC3E}">
        <p14:creationId xmlns:p14="http://schemas.microsoft.com/office/powerpoint/2010/main" val="2736418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582-5C24-D1B7-292B-C1FBBB49C97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13D8A16-185D-00B5-F563-C4F5CFC1AEC6}"/>
              </a:ext>
            </a:extLst>
          </p:cNvPr>
          <p:cNvSpPr>
            <a:spLocks noGrp="1"/>
          </p:cNvSpPr>
          <p:nvPr>
            <p:ph type="body" sz="quarter" idx="11"/>
          </p:nvPr>
        </p:nvSpPr>
        <p:spPr>
          <a:xfrm>
            <a:off x="420693" y="62946"/>
            <a:ext cx="9192453" cy="483986"/>
          </a:xfrm>
        </p:spPr>
        <p:txBody>
          <a:bodyPr/>
          <a:lstStyle/>
          <a:p>
            <a:r>
              <a:rPr lang="el-GR" dirty="0">
                <a:solidFill>
                  <a:srgbClr val="FF0000"/>
                </a:solidFill>
              </a:rPr>
              <a:t>Πώς η μάθηση συμβάλλει στην αυτοπεποίθηση και την ανεξαρτησία</a:t>
            </a:r>
          </a:p>
          <a:p>
            <a:endParaRPr lang="en-GB" sz="2000" dirty="0">
              <a:solidFill>
                <a:schemeClr val="tx1"/>
              </a:solidFill>
            </a:endParaRPr>
          </a:p>
          <a:p>
            <a:endParaRPr lang="en-GB" sz="2000" dirty="0">
              <a:solidFill>
                <a:schemeClr val="tx1"/>
              </a:solidFill>
            </a:endParaRPr>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48EB5FF7-A697-F772-84A6-F42790C6D7C2}"/>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
        <p:nvSpPr>
          <p:cNvPr id="5" name="Retângulo: Cantos Arredondados 10">
            <a:extLst>
              <a:ext uri="{FF2B5EF4-FFF2-40B4-BE49-F238E27FC236}">
                <a16:creationId xmlns:a16="http://schemas.microsoft.com/office/drawing/2014/main" id="{819FF6FB-8FA0-81E9-2D9B-411FDD933B0C}"/>
              </a:ext>
            </a:extLst>
          </p:cNvPr>
          <p:cNvSpPr/>
          <p:nvPr/>
        </p:nvSpPr>
        <p:spPr>
          <a:xfrm>
            <a:off x="362079" y="1093863"/>
            <a:ext cx="3833906" cy="551112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ixaDeTexto 16">
            <a:extLst>
              <a:ext uri="{FF2B5EF4-FFF2-40B4-BE49-F238E27FC236}">
                <a16:creationId xmlns:a16="http://schemas.microsoft.com/office/drawing/2014/main" id="{85AD484A-1070-5E18-D79C-37B4C5E2D672}"/>
              </a:ext>
            </a:extLst>
          </p:cNvPr>
          <p:cNvSpPr txBox="1"/>
          <p:nvPr/>
        </p:nvSpPr>
        <p:spPr>
          <a:xfrm>
            <a:off x="420692" y="1093863"/>
            <a:ext cx="3833905" cy="5570756"/>
          </a:xfrm>
          <a:prstGeom prst="rect">
            <a:avLst/>
          </a:prstGeom>
          <a:noFill/>
        </p:spPr>
        <p:txBody>
          <a:bodyPr wrap="square" rtlCol="0">
            <a:spAutoFit/>
          </a:bodyPr>
          <a:lstStyle/>
          <a:p>
            <a:r>
              <a:rPr lang="en-GB" sz="1600" dirty="0"/>
              <a:t>           </a:t>
            </a:r>
            <a:r>
              <a:rPr lang="el-GR" sz="1600" dirty="0"/>
              <a:t> </a:t>
            </a:r>
            <a:r>
              <a:rPr lang="el-GR" sz="2000" b="1" dirty="0">
                <a:solidFill>
                  <a:srgbClr val="E280AC"/>
                </a:solidFill>
              </a:rPr>
              <a:t>+ Εμπιστοσύνη</a:t>
            </a:r>
          </a:p>
          <a:p>
            <a:r>
              <a:rPr lang="el-GR" sz="1600" b="1" dirty="0"/>
              <a:t>Ενισχύοντας τον εαυτό σας: </a:t>
            </a:r>
            <a:r>
              <a:rPr lang="el-GR" sz="1600" dirty="0"/>
              <a:t>Η επιτυχής απόκτηση νέων γνώσεων ή δεξιοτήτων παρέχει απτή απόδειξη των ικανοτήτων σας, η οποία εξουδετερώνει άμεσα την ανασφάλεια.</a:t>
            </a:r>
          </a:p>
          <a:p>
            <a:endParaRPr lang="el-GR" sz="1600" dirty="0"/>
          </a:p>
          <a:p>
            <a:r>
              <a:rPr lang="el-GR" sz="1600" b="1" dirty="0"/>
              <a:t>Ενισχυμένη αυτοαποτελεσματικότητα: </a:t>
            </a:r>
            <a:r>
              <a:rPr lang="el-GR" sz="1600" dirty="0"/>
              <a:t>Η μαθησιακή διαδικασία,ξεπερνά τις προκλήσεις, επιλύει προβλήματα και επιτυγχάνει στόχους- ενισχύει την εμπιστοσύνη στην ικανότητά σας να εκτελείτε σχέδια και να ασκείτε έλεγχο στα γεγονότα.</a:t>
            </a:r>
          </a:p>
          <a:p>
            <a:endParaRPr lang="el-GR" sz="1600" dirty="0"/>
          </a:p>
          <a:p>
            <a:r>
              <a:rPr lang="el-GR" sz="1600" b="1" dirty="0"/>
              <a:t>Αύξηση της δυνατότητας να για συμμετοχή με μεγαλύτερη αυτοπεποίθηση σε συζητήσεις</a:t>
            </a:r>
            <a:r>
              <a:rPr lang="el-GR" sz="1600" dirty="0"/>
              <a:t>: έχετε περισσότερα να συνεισφέρετε σε διάφορα θέματα και μπορείτε να μιλήσετε γι' αυτά με μεγαλύτερη σιγουριά.</a:t>
            </a:r>
          </a:p>
          <a:p>
            <a:endParaRPr lang="el-GR" sz="1600" dirty="0"/>
          </a:p>
        </p:txBody>
      </p:sp>
      <p:sp>
        <p:nvSpPr>
          <p:cNvPr id="13" name="Retângulo: Cantos Arredondados 10">
            <a:extLst>
              <a:ext uri="{FF2B5EF4-FFF2-40B4-BE49-F238E27FC236}">
                <a16:creationId xmlns:a16="http://schemas.microsoft.com/office/drawing/2014/main" id="{F444E176-67B8-6309-48B9-BE00D3A19648}"/>
              </a:ext>
            </a:extLst>
          </p:cNvPr>
          <p:cNvSpPr/>
          <p:nvPr/>
        </p:nvSpPr>
        <p:spPr>
          <a:xfrm>
            <a:off x="4367209" y="1093863"/>
            <a:ext cx="3731357" cy="557075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ixaDeTexto 16">
            <a:extLst>
              <a:ext uri="{FF2B5EF4-FFF2-40B4-BE49-F238E27FC236}">
                <a16:creationId xmlns:a16="http://schemas.microsoft.com/office/drawing/2014/main" id="{B5FEC684-96C5-A3EB-201B-715A28BED408}"/>
              </a:ext>
            </a:extLst>
          </p:cNvPr>
          <p:cNvSpPr txBox="1"/>
          <p:nvPr/>
        </p:nvSpPr>
        <p:spPr>
          <a:xfrm>
            <a:off x="4509128" y="1041023"/>
            <a:ext cx="3702050" cy="5816977"/>
          </a:xfrm>
          <a:prstGeom prst="rect">
            <a:avLst/>
          </a:prstGeom>
          <a:noFill/>
        </p:spPr>
        <p:txBody>
          <a:bodyPr wrap="square" rtlCol="0">
            <a:spAutoFit/>
          </a:bodyPr>
          <a:lstStyle/>
          <a:p>
            <a:pPr algn="ctr"/>
            <a:r>
              <a:rPr lang="el-GR" sz="1600" dirty="0"/>
              <a:t> </a:t>
            </a:r>
            <a:r>
              <a:rPr lang="el-GR" sz="2000" b="1" dirty="0">
                <a:solidFill>
                  <a:srgbClr val="E280AC"/>
                </a:solidFill>
              </a:rPr>
              <a:t>+</a:t>
            </a:r>
            <a:r>
              <a:rPr lang="el-GR" sz="1600" dirty="0"/>
              <a:t> </a:t>
            </a:r>
            <a:r>
              <a:rPr lang="el-GR" sz="2000" b="1" dirty="0">
                <a:solidFill>
                  <a:srgbClr val="E280AC"/>
                </a:solidFill>
              </a:rPr>
              <a:t>Ανεξαρτησία</a:t>
            </a:r>
          </a:p>
          <a:p>
            <a:r>
              <a:rPr lang="el-GR" sz="1600" b="1" dirty="0"/>
              <a:t>Πρακτική αυτοδυναμία</a:t>
            </a:r>
            <a:r>
              <a:rPr lang="el-GR" sz="1600" dirty="0"/>
              <a:t>: Η εκμάθηση νέων πρακτικών δεξιοτήτων μειώνει την ανάγκη εξάρτησης από τους άλλους, οδηγώντας σε μεγαλύτερη ικανότητα επίλυσης προβλημάτων και προσωπική δράση.</a:t>
            </a:r>
          </a:p>
          <a:p>
            <a:r>
              <a:rPr lang="el-GR" sz="1600" b="1" dirty="0"/>
              <a:t>Οικονομική αυτονομία</a:t>
            </a:r>
            <a:r>
              <a:rPr lang="el-GR" sz="1600" dirty="0"/>
              <a:t>: Η απόκτηση νέων επαγγελματικών γνώσεων ανοίγει πόρτες για επαγγελματική ανέλιξη και νέες πηγές εισοδήματος</a:t>
            </a:r>
          </a:p>
          <a:p>
            <a:r>
              <a:rPr lang="el-GR" sz="1600" b="1" dirty="0"/>
              <a:t>Ενημερωμένη λήψη αποφάσεων</a:t>
            </a:r>
            <a:r>
              <a:rPr lang="el-GR" sz="1600" dirty="0"/>
              <a:t>: Μπορείτε να ερευνάτε, να αναλύετε και να κάνετε ενημερωμένες επιλογές ανεξάρτητα και με μεγαλύτερη ευκολία.</a:t>
            </a:r>
            <a:endParaRPr lang="el-GR" sz="1600" b="1" dirty="0"/>
          </a:p>
          <a:p>
            <a:r>
              <a:rPr lang="el-GR" sz="1600" b="1" dirty="0"/>
              <a:t>Προσαρμοστική ικανότητα: </a:t>
            </a:r>
            <a:r>
              <a:rPr lang="el-GR" sz="1600" dirty="0"/>
              <a:t>Η ίδια η διαδικασία της μάθησης αναπτύσσει τη νοητική ευελιξία που απαιτείται για την προσαρμογή στις αλλαγές, είτε πρόκειται για νέα τεχνολογία, είτε για μια διαρκώς εξελισσόμενη αγορά εργασίας, είτε για προσωπικές συνθήκες.</a:t>
            </a:r>
          </a:p>
          <a:p>
            <a:endParaRPr lang="el-GR" sz="1600" dirty="0"/>
          </a:p>
        </p:txBody>
      </p:sp>
    </p:spTree>
    <p:extLst>
      <p:ext uri="{BB962C8B-B14F-4D97-AF65-F5344CB8AC3E}">
        <p14:creationId xmlns:p14="http://schemas.microsoft.com/office/powerpoint/2010/main" val="419506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F650-EEDB-7D54-F374-940B85385A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A68E71-A25D-2833-737C-9C731D63D98E}"/>
              </a:ext>
            </a:extLst>
          </p:cNvPr>
          <p:cNvSpPr>
            <a:spLocks noGrp="1"/>
          </p:cNvSpPr>
          <p:nvPr>
            <p:ph type="body" sz="quarter" idx="10"/>
          </p:nvPr>
        </p:nvSpPr>
        <p:spPr>
          <a:xfrm>
            <a:off x="432260" y="3142210"/>
            <a:ext cx="8720285" cy="1762299"/>
          </a:xfrm>
        </p:spPr>
        <p:txBody>
          <a:bodyPr/>
          <a:lstStyle/>
          <a:p>
            <a:r>
              <a:rPr lang="el-GR" dirty="0"/>
              <a:t>ΥΠΟΕΝΟΤΗΤΑ</a:t>
            </a:r>
            <a:r>
              <a:rPr lang="en-GB" noProof="0" dirty="0"/>
              <a:t> 1.3: </a:t>
            </a:r>
            <a:r>
              <a:rPr lang="el-GR" b="0" dirty="0"/>
              <a:t>Ξεπερνώντας το άγχος και τους φόβους μάθησης.</a:t>
            </a:r>
            <a:endParaRPr lang="en-US" b="0" dirty="0"/>
          </a:p>
          <a:p>
            <a:endParaRPr lang="en-GB" noProof="0" dirty="0"/>
          </a:p>
        </p:txBody>
      </p:sp>
    </p:spTree>
    <p:extLst>
      <p:ext uri="{BB962C8B-B14F-4D97-AF65-F5344CB8AC3E}">
        <p14:creationId xmlns:p14="http://schemas.microsoft.com/office/powerpoint/2010/main" val="959408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4195-4F5B-26F6-92AC-6C75EDFDDF67}"/>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C03D861-2E57-22E1-717C-F3FA335B6147}"/>
              </a:ext>
            </a:extLst>
          </p:cNvPr>
          <p:cNvSpPr>
            <a:spLocks noGrp="1"/>
          </p:cNvSpPr>
          <p:nvPr>
            <p:ph type="body" sz="quarter" idx="10"/>
          </p:nvPr>
        </p:nvSpPr>
        <p:spPr/>
        <p:txBody>
          <a:bodyPr/>
          <a:lstStyle/>
          <a:p>
            <a:r>
              <a:rPr lang="el-GR" dirty="0"/>
              <a:t>Κοινά συναισθηματικά εμπόδια και φόβοι</a:t>
            </a:r>
          </a:p>
          <a:p>
            <a:endParaRPr lang="en-GB" dirty="0"/>
          </a:p>
        </p:txBody>
      </p:sp>
      <p:sp>
        <p:nvSpPr>
          <p:cNvPr id="3" name="CaixaDeTexto 2">
            <a:extLst>
              <a:ext uri="{FF2B5EF4-FFF2-40B4-BE49-F238E27FC236}">
                <a16:creationId xmlns:a16="http://schemas.microsoft.com/office/drawing/2014/main" id="{22CD3939-9BE0-F548-E132-DAC13B497F57}"/>
              </a:ext>
            </a:extLst>
          </p:cNvPr>
          <p:cNvSpPr txBox="1"/>
          <p:nvPr/>
        </p:nvSpPr>
        <p:spPr>
          <a:xfrm>
            <a:off x="954474" y="1487567"/>
            <a:ext cx="5014526" cy="369332"/>
          </a:xfrm>
          <a:prstGeom prst="rect">
            <a:avLst/>
          </a:prstGeom>
          <a:noFill/>
        </p:spPr>
        <p:txBody>
          <a:bodyPr wrap="square" rtlCol="0">
            <a:spAutoFit/>
          </a:bodyPr>
          <a:lstStyle/>
          <a:p>
            <a:r>
              <a:rPr lang="el-GR" dirty="0">
                <a:solidFill>
                  <a:schemeClr val="bg2">
                    <a:lumMod val="10000"/>
                  </a:schemeClr>
                </a:solidFill>
              </a:rPr>
              <a:t>Ο εγκέφαλός μου δεν μαθαίνει όπως παλιά </a:t>
            </a:r>
          </a:p>
        </p:txBody>
      </p:sp>
      <p:sp>
        <p:nvSpPr>
          <p:cNvPr id="28" name="CaixaDeTexto 27">
            <a:extLst>
              <a:ext uri="{FF2B5EF4-FFF2-40B4-BE49-F238E27FC236}">
                <a16:creationId xmlns:a16="http://schemas.microsoft.com/office/drawing/2014/main" id="{E358854C-8CE4-22CF-F3C5-B75DE910F05B}"/>
              </a:ext>
            </a:extLst>
          </p:cNvPr>
          <p:cNvSpPr txBox="1"/>
          <p:nvPr/>
        </p:nvSpPr>
        <p:spPr>
          <a:xfrm>
            <a:off x="954471" y="2161930"/>
            <a:ext cx="10876365" cy="369332"/>
          </a:xfrm>
          <a:prstGeom prst="rect">
            <a:avLst/>
          </a:prstGeom>
          <a:noFill/>
        </p:spPr>
        <p:txBody>
          <a:bodyPr wrap="square" rtlCol="0">
            <a:spAutoFit/>
          </a:bodyPr>
          <a:lstStyle/>
          <a:p>
            <a:r>
              <a:rPr lang="el-GR" dirty="0">
                <a:solidFill>
                  <a:schemeClr val="bg2">
                    <a:lumMod val="10000"/>
                  </a:schemeClr>
                </a:solidFill>
              </a:rPr>
              <a:t>Οι άλλοι θα είναι πολύ καλύτεροι από μένα</a:t>
            </a:r>
          </a:p>
        </p:txBody>
      </p:sp>
      <p:sp>
        <p:nvSpPr>
          <p:cNvPr id="29" name="CaixaDeTexto 28">
            <a:extLst>
              <a:ext uri="{FF2B5EF4-FFF2-40B4-BE49-F238E27FC236}">
                <a16:creationId xmlns:a16="http://schemas.microsoft.com/office/drawing/2014/main" id="{D7150C2C-F586-B717-5397-47958DA5DC0A}"/>
              </a:ext>
            </a:extLst>
          </p:cNvPr>
          <p:cNvSpPr txBox="1"/>
          <p:nvPr/>
        </p:nvSpPr>
        <p:spPr>
          <a:xfrm>
            <a:off x="954471" y="2834460"/>
            <a:ext cx="10876365" cy="369332"/>
          </a:xfrm>
          <a:prstGeom prst="rect">
            <a:avLst/>
          </a:prstGeom>
          <a:noFill/>
        </p:spPr>
        <p:txBody>
          <a:bodyPr wrap="square" rtlCol="0">
            <a:spAutoFit/>
          </a:bodyPr>
          <a:lstStyle/>
          <a:p>
            <a:r>
              <a:rPr lang="el-GR" dirty="0">
                <a:solidFill>
                  <a:schemeClr val="bg2">
                    <a:lumMod val="10000"/>
                  </a:schemeClr>
                </a:solidFill>
              </a:rPr>
              <a:t>Είναι πολύ αργά για μένα να μάθω</a:t>
            </a:r>
          </a:p>
        </p:txBody>
      </p:sp>
      <p:sp>
        <p:nvSpPr>
          <p:cNvPr id="30" name="CaixaDeTexto 29">
            <a:extLst>
              <a:ext uri="{FF2B5EF4-FFF2-40B4-BE49-F238E27FC236}">
                <a16:creationId xmlns:a16="http://schemas.microsoft.com/office/drawing/2014/main" id="{4FECE45A-AB90-7C95-3271-AC5255850C36}"/>
              </a:ext>
            </a:extLst>
          </p:cNvPr>
          <p:cNvSpPr txBox="1"/>
          <p:nvPr/>
        </p:nvSpPr>
        <p:spPr>
          <a:xfrm>
            <a:off x="954471" y="3524537"/>
            <a:ext cx="10876365" cy="369332"/>
          </a:xfrm>
          <a:prstGeom prst="rect">
            <a:avLst/>
          </a:prstGeom>
          <a:noFill/>
        </p:spPr>
        <p:txBody>
          <a:bodyPr wrap="square" rtlCol="0">
            <a:spAutoFit/>
          </a:bodyPr>
          <a:lstStyle/>
          <a:p>
            <a:r>
              <a:rPr lang="el-GR" dirty="0">
                <a:solidFill>
                  <a:schemeClr val="bg2">
                    <a:lumMod val="10000"/>
                  </a:schemeClr>
                </a:solidFill>
              </a:rPr>
              <a:t>Δεν θα ταιριάξω με νεότερους μαθητές</a:t>
            </a:r>
          </a:p>
        </p:txBody>
      </p:sp>
      <p:sp>
        <p:nvSpPr>
          <p:cNvPr id="31" name="CaixaDeTexto 30">
            <a:extLst>
              <a:ext uri="{FF2B5EF4-FFF2-40B4-BE49-F238E27FC236}">
                <a16:creationId xmlns:a16="http://schemas.microsoft.com/office/drawing/2014/main" id="{9CD7CE5D-8900-F4E7-66C5-D3CC32D31425}"/>
              </a:ext>
            </a:extLst>
          </p:cNvPr>
          <p:cNvSpPr txBox="1"/>
          <p:nvPr/>
        </p:nvSpPr>
        <p:spPr>
          <a:xfrm>
            <a:off x="954472" y="4181354"/>
            <a:ext cx="10876365" cy="369332"/>
          </a:xfrm>
          <a:prstGeom prst="rect">
            <a:avLst/>
          </a:prstGeom>
          <a:noFill/>
        </p:spPr>
        <p:txBody>
          <a:bodyPr wrap="square" rtlCol="0">
            <a:spAutoFit/>
          </a:bodyPr>
          <a:lstStyle/>
          <a:p>
            <a:r>
              <a:rPr lang="el-GR" dirty="0">
                <a:solidFill>
                  <a:schemeClr val="bg2">
                    <a:lumMod val="10000"/>
                  </a:schemeClr>
                </a:solidFill>
              </a:rPr>
              <a:t>Δεν έχω χρόνο για να ξεκινήσω κάτι καινούργιο</a:t>
            </a:r>
          </a:p>
        </p:txBody>
      </p:sp>
      <p:sp>
        <p:nvSpPr>
          <p:cNvPr id="32" name="CaixaDeTexto 31">
            <a:extLst>
              <a:ext uri="{FF2B5EF4-FFF2-40B4-BE49-F238E27FC236}">
                <a16:creationId xmlns:a16="http://schemas.microsoft.com/office/drawing/2014/main" id="{9B55ADEA-F816-A38E-6577-ADCB1FF6CC3D}"/>
              </a:ext>
            </a:extLst>
          </p:cNvPr>
          <p:cNvSpPr txBox="1"/>
          <p:nvPr/>
        </p:nvSpPr>
        <p:spPr>
          <a:xfrm>
            <a:off x="954472" y="4855717"/>
            <a:ext cx="10876365" cy="369332"/>
          </a:xfrm>
          <a:prstGeom prst="rect">
            <a:avLst/>
          </a:prstGeom>
          <a:noFill/>
        </p:spPr>
        <p:txBody>
          <a:bodyPr wrap="square" rtlCol="0">
            <a:spAutoFit/>
          </a:bodyPr>
          <a:lstStyle/>
          <a:p>
            <a:r>
              <a:rPr lang="el-GR" dirty="0">
                <a:solidFill>
                  <a:schemeClr val="bg2">
                    <a:lumMod val="10000"/>
                  </a:schemeClr>
                </a:solidFill>
              </a:rPr>
              <a:t>Τι θα γίνει αν προσπαθήσω να φέρω τον εαυτό μου σε δύσκολη θέση;</a:t>
            </a:r>
          </a:p>
        </p:txBody>
      </p:sp>
      <p:pic>
        <p:nvPicPr>
          <p:cNvPr id="11" name="Gráfico 10">
            <a:extLst>
              <a:ext uri="{FF2B5EF4-FFF2-40B4-BE49-F238E27FC236}">
                <a16:creationId xmlns:a16="http://schemas.microsoft.com/office/drawing/2014/main" id="{E38C932E-567A-79FF-CC10-E11ECA96A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1449937"/>
            <a:ext cx="441715" cy="441715"/>
          </a:xfrm>
          <a:prstGeom prst="rect">
            <a:avLst/>
          </a:prstGeom>
        </p:spPr>
      </p:pic>
      <p:pic>
        <p:nvPicPr>
          <p:cNvPr id="12" name="Gráfico 11">
            <a:extLst>
              <a:ext uri="{FF2B5EF4-FFF2-40B4-BE49-F238E27FC236}">
                <a16:creationId xmlns:a16="http://schemas.microsoft.com/office/drawing/2014/main" id="{0316C010-873E-E945-EFF6-505AB972B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4" y="2175985"/>
            <a:ext cx="441715" cy="441715"/>
          </a:xfrm>
          <a:prstGeom prst="rect">
            <a:avLst/>
          </a:prstGeom>
        </p:spPr>
      </p:pic>
      <p:pic>
        <p:nvPicPr>
          <p:cNvPr id="13" name="Gráfico 12">
            <a:extLst>
              <a:ext uri="{FF2B5EF4-FFF2-40B4-BE49-F238E27FC236}">
                <a16:creationId xmlns:a16="http://schemas.microsoft.com/office/drawing/2014/main" id="{A238C28C-174F-50CB-9680-B4BB85604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2866689"/>
            <a:ext cx="441715" cy="441715"/>
          </a:xfrm>
          <a:prstGeom prst="rect">
            <a:avLst/>
          </a:prstGeom>
        </p:spPr>
      </p:pic>
      <p:pic>
        <p:nvPicPr>
          <p:cNvPr id="14" name="Gráfico 13">
            <a:extLst>
              <a:ext uri="{FF2B5EF4-FFF2-40B4-BE49-F238E27FC236}">
                <a16:creationId xmlns:a16="http://schemas.microsoft.com/office/drawing/2014/main" id="{37C5D6AC-6645-396B-420A-5F9DA3CF47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3520482"/>
            <a:ext cx="441715" cy="441715"/>
          </a:xfrm>
          <a:prstGeom prst="rect">
            <a:avLst/>
          </a:prstGeom>
        </p:spPr>
      </p:pic>
      <p:pic>
        <p:nvPicPr>
          <p:cNvPr id="15" name="Gráfico 14">
            <a:extLst>
              <a:ext uri="{FF2B5EF4-FFF2-40B4-BE49-F238E27FC236}">
                <a16:creationId xmlns:a16="http://schemas.microsoft.com/office/drawing/2014/main" id="{FB070158-9E77-1324-BF2D-DD87593A71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4145163"/>
            <a:ext cx="441715" cy="441715"/>
          </a:xfrm>
          <a:prstGeom prst="rect">
            <a:avLst/>
          </a:prstGeom>
        </p:spPr>
      </p:pic>
      <p:pic>
        <p:nvPicPr>
          <p:cNvPr id="16" name="Gráfico 15">
            <a:extLst>
              <a:ext uri="{FF2B5EF4-FFF2-40B4-BE49-F238E27FC236}">
                <a16:creationId xmlns:a16="http://schemas.microsoft.com/office/drawing/2014/main" id="{7CA88524-C705-7D4A-19F6-DC21AAE55B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4798957"/>
            <a:ext cx="441715" cy="441715"/>
          </a:xfrm>
          <a:prstGeom prst="rect">
            <a:avLst/>
          </a:prstGeom>
        </p:spPr>
      </p:pic>
      <p:sp>
        <p:nvSpPr>
          <p:cNvPr id="5" name="CaixaDeTexto 27">
            <a:extLst>
              <a:ext uri="{FF2B5EF4-FFF2-40B4-BE49-F238E27FC236}">
                <a16:creationId xmlns:a16="http://schemas.microsoft.com/office/drawing/2014/main" id="{988A27A6-3B52-5226-740C-AB9C36128E83}"/>
              </a:ext>
            </a:extLst>
          </p:cNvPr>
          <p:cNvSpPr txBox="1"/>
          <p:nvPr/>
        </p:nvSpPr>
        <p:spPr>
          <a:xfrm>
            <a:off x="221282" y="789117"/>
            <a:ext cx="8632162" cy="646331"/>
          </a:xfrm>
          <a:prstGeom prst="rect">
            <a:avLst/>
          </a:prstGeom>
          <a:noFill/>
        </p:spPr>
        <p:txBody>
          <a:bodyPr wrap="square" rtlCol="0">
            <a:spAutoFit/>
          </a:bodyPr>
          <a:lstStyle/>
          <a:p>
            <a:r>
              <a:rPr lang="el-GR" dirty="0"/>
              <a:t>Παρακαλώ αφιερώστε λίγο χρόνο για να σκεφτείτε τις παρακάτω σκέψεις, Τις έχετε όταν θέλετε να μάθετε κάτι καινούργιο;</a:t>
            </a:r>
          </a:p>
        </p:txBody>
      </p:sp>
      <p:pic>
        <p:nvPicPr>
          <p:cNvPr id="6" name="Gráfico 5">
            <a:extLst>
              <a:ext uri="{FF2B5EF4-FFF2-40B4-BE49-F238E27FC236}">
                <a16:creationId xmlns:a16="http://schemas.microsoft.com/office/drawing/2014/main" id="{1A507283-A3AB-4B85-898D-78AF2392D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8" y="5442570"/>
            <a:ext cx="441715" cy="441715"/>
          </a:xfrm>
          <a:prstGeom prst="rect">
            <a:avLst/>
          </a:prstGeom>
        </p:spPr>
      </p:pic>
      <p:sp>
        <p:nvSpPr>
          <p:cNvPr id="7" name="CaixaDeTexto 31">
            <a:extLst>
              <a:ext uri="{FF2B5EF4-FFF2-40B4-BE49-F238E27FC236}">
                <a16:creationId xmlns:a16="http://schemas.microsoft.com/office/drawing/2014/main" id="{8A7A5ABB-921E-A6C7-5717-66490B598F39}"/>
              </a:ext>
            </a:extLst>
          </p:cNvPr>
          <p:cNvSpPr txBox="1"/>
          <p:nvPr/>
        </p:nvSpPr>
        <p:spPr>
          <a:xfrm>
            <a:off x="954471" y="5508050"/>
            <a:ext cx="10876365" cy="369332"/>
          </a:xfrm>
          <a:prstGeom prst="rect">
            <a:avLst/>
          </a:prstGeom>
          <a:noFill/>
        </p:spPr>
        <p:txBody>
          <a:bodyPr wrap="square" rtlCol="0">
            <a:spAutoFit/>
          </a:bodyPr>
          <a:lstStyle/>
          <a:p>
            <a:r>
              <a:rPr lang="el-GR" dirty="0">
                <a:solidFill>
                  <a:schemeClr val="bg2">
                    <a:lumMod val="10000"/>
                  </a:schemeClr>
                </a:solidFill>
              </a:rPr>
              <a:t>Το να ζητάω βοήθεια ή να δείχνω ότι μαθαίνω μοιάζει με παραδοχή ανικανότητας</a:t>
            </a:r>
          </a:p>
        </p:txBody>
      </p:sp>
    </p:spTree>
    <p:extLst>
      <p:ext uri="{BB962C8B-B14F-4D97-AF65-F5344CB8AC3E}">
        <p14:creationId xmlns:p14="http://schemas.microsoft.com/office/powerpoint/2010/main" val="157483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6E1D-8C94-46B7-47FA-CDDB30BF7FB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0212E1A-1747-F5CB-873D-24D61B80B31A}"/>
              </a:ext>
            </a:extLst>
          </p:cNvPr>
          <p:cNvSpPr>
            <a:spLocks noGrp="1"/>
          </p:cNvSpPr>
          <p:nvPr>
            <p:ph type="body" sz="quarter" idx="10"/>
          </p:nvPr>
        </p:nvSpPr>
        <p:spPr>
          <a:xfrm>
            <a:off x="221276" y="28788"/>
            <a:ext cx="10439269" cy="483986"/>
          </a:xfrm>
        </p:spPr>
        <p:txBody>
          <a:bodyPr/>
          <a:lstStyle/>
          <a:p>
            <a:r>
              <a:rPr lang="el-GR" dirty="0"/>
              <a:t>Εφαρμογή στρατηγικών για τη διαχείριση των μαθησιακών φόβων</a:t>
            </a:r>
          </a:p>
          <a:p>
            <a:endParaRPr lang="en-GB" dirty="0"/>
          </a:p>
        </p:txBody>
      </p:sp>
      <p:sp>
        <p:nvSpPr>
          <p:cNvPr id="3" name="CaixaDeTexto 2">
            <a:extLst>
              <a:ext uri="{FF2B5EF4-FFF2-40B4-BE49-F238E27FC236}">
                <a16:creationId xmlns:a16="http://schemas.microsoft.com/office/drawing/2014/main" id="{0CB3364B-92AB-38B3-A254-6FC84446D648}"/>
              </a:ext>
            </a:extLst>
          </p:cNvPr>
          <p:cNvSpPr txBox="1"/>
          <p:nvPr/>
        </p:nvSpPr>
        <p:spPr>
          <a:xfrm>
            <a:off x="954470" y="922651"/>
            <a:ext cx="6036879" cy="369332"/>
          </a:xfrm>
          <a:prstGeom prst="rect">
            <a:avLst/>
          </a:prstGeom>
          <a:noFill/>
        </p:spPr>
        <p:txBody>
          <a:bodyPr wrap="square" rtlCol="0">
            <a:spAutoFit/>
          </a:bodyPr>
          <a:lstStyle/>
          <a:p>
            <a:r>
              <a:rPr lang="el-GR" b="1" dirty="0">
                <a:solidFill>
                  <a:schemeClr val="bg2">
                    <a:lumMod val="10000"/>
                  </a:schemeClr>
                </a:solidFill>
              </a:rPr>
              <a:t>Ο εγκέφαλός μου δεν μαθαίνει όπως παλιά </a:t>
            </a:r>
          </a:p>
        </p:txBody>
      </p:sp>
      <p:sp>
        <p:nvSpPr>
          <p:cNvPr id="28" name="CaixaDeTexto 27">
            <a:extLst>
              <a:ext uri="{FF2B5EF4-FFF2-40B4-BE49-F238E27FC236}">
                <a16:creationId xmlns:a16="http://schemas.microsoft.com/office/drawing/2014/main" id="{330A8960-B376-6E6B-8379-9A84A358D011}"/>
              </a:ext>
            </a:extLst>
          </p:cNvPr>
          <p:cNvSpPr txBox="1"/>
          <p:nvPr/>
        </p:nvSpPr>
        <p:spPr>
          <a:xfrm>
            <a:off x="858544" y="2511083"/>
            <a:ext cx="10876365" cy="369332"/>
          </a:xfrm>
          <a:prstGeom prst="rect">
            <a:avLst/>
          </a:prstGeom>
          <a:noFill/>
        </p:spPr>
        <p:txBody>
          <a:bodyPr wrap="square" rtlCol="0">
            <a:spAutoFit/>
          </a:bodyPr>
          <a:lstStyle/>
          <a:p>
            <a:r>
              <a:rPr lang="el-GR" b="1" dirty="0">
                <a:solidFill>
                  <a:schemeClr val="bg2">
                    <a:lumMod val="10000"/>
                  </a:schemeClr>
                </a:solidFill>
              </a:rPr>
              <a:t>Οι άλλοι θα είναι πολύ καλύτεροι από μένα - Σύνδρομο του απατεώνα</a:t>
            </a:r>
          </a:p>
        </p:txBody>
      </p:sp>
      <p:sp>
        <p:nvSpPr>
          <p:cNvPr id="29" name="CaixaDeTexto 28">
            <a:extLst>
              <a:ext uri="{FF2B5EF4-FFF2-40B4-BE49-F238E27FC236}">
                <a16:creationId xmlns:a16="http://schemas.microsoft.com/office/drawing/2014/main" id="{701DA8D5-4740-1A72-86A9-E5F8931EFCBC}"/>
              </a:ext>
            </a:extLst>
          </p:cNvPr>
          <p:cNvSpPr txBox="1"/>
          <p:nvPr/>
        </p:nvSpPr>
        <p:spPr>
          <a:xfrm>
            <a:off x="858543" y="3985475"/>
            <a:ext cx="10876365" cy="369332"/>
          </a:xfrm>
          <a:prstGeom prst="rect">
            <a:avLst/>
          </a:prstGeom>
          <a:noFill/>
        </p:spPr>
        <p:txBody>
          <a:bodyPr wrap="square" rtlCol="0">
            <a:spAutoFit/>
          </a:bodyPr>
          <a:lstStyle/>
          <a:p>
            <a:r>
              <a:rPr lang="el-GR" b="1" dirty="0">
                <a:solidFill>
                  <a:schemeClr val="bg2">
                    <a:lumMod val="10000"/>
                  </a:schemeClr>
                </a:solidFill>
              </a:rPr>
              <a:t>Είναι πολύ αργά για μένα να μάθω - Μοιρολατρία</a:t>
            </a:r>
          </a:p>
        </p:txBody>
      </p:sp>
      <p:sp>
        <p:nvSpPr>
          <p:cNvPr id="30" name="CaixaDeTexto 29">
            <a:extLst>
              <a:ext uri="{FF2B5EF4-FFF2-40B4-BE49-F238E27FC236}">
                <a16:creationId xmlns:a16="http://schemas.microsoft.com/office/drawing/2014/main" id="{97EF1C18-CAF1-679D-AA67-DBB7F9CE1220}"/>
              </a:ext>
            </a:extLst>
          </p:cNvPr>
          <p:cNvSpPr txBox="1"/>
          <p:nvPr/>
        </p:nvSpPr>
        <p:spPr>
          <a:xfrm>
            <a:off x="858543" y="5439307"/>
            <a:ext cx="10876365" cy="369332"/>
          </a:xfrm>
          <a:prstGeom prst="rect">
            <a:avLst/>
          </a:prstGeom>
          <a:noFill/>
        </p:spPr>
        <p:txBody>
          <a:bodyPr wrap="square" rtlCol="0">
            <a:spAutoFit/>
          </a:bodyPr>
          <a:lstStyle/>
          <a:p>
            <a:r>
              <a:rPr lang="pt-PT" b="1" dirty="0">
                <a:solidFill>
                  <a:schemeClr val="bg2">
                    <a:lumMod val="10000"/>
                  </a:schemeClr>
                </a:solidFill>
              </a:rPr>
              <a:t>I will not fit with younger learners</a:t>
            </a:r>
            <a:endParaRPr lang="en-GB" b="1" dirty="0">
              <a:solidFill>
                <a:schemeClr val="bg2">
                  <a:lumMod val="10000"/>
                </a:schemeClr>
              </a:solidFill>
            </a:endParaRPr>
          </a:p>
        </p:txBody>
      </p:sp>
      <p:pic>
        <p:nvPicPr>
          <p:cNvPr id="11" name="Gráfico 10">
            <a:extLst>
              <a:ext uri="{FF2B5EF4-FFF2-40B4-BE49-F238E27FC236}">
                <a16:creationId xmlns:a16="http://schemas.microsoft.com/office/drawing/2014/main" id="{1EAD7941-02D7-FBB1-9B63-3831445103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8" y="909573"/>
            <a:ext cx="441715" cy="441715"/>
          </a:xfrm>
          <a:prstGeom prst="rect">
            <a:avLst/>
          </a:prstGeom>
        </p:spPr>
      </p:pic>
      <p:pic>
        <p:nvPicPr>
          <p:cNvPr id="12" name="Gráfico 11">
            <a:extLst>
              <a:ext uri="{FF2B5EF4-FFF2-40B4-BE49-F238E27FC236}">
                <a16:creationId xmlns:a16="http://schemas.microsoft.com/office/drawing/2014/main" id="{850295F7-C4BB-7945-173C-1843B5200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6" y="2435319"/>
            <a:ext cx="441715" cy="441715"/>
          </a:xfrm>
          <a:prstGeom prst="rect">
            <a:avLst/>
          </a:prstGeom>
        </p:spPr>
      </p:pic>
      <p:pic>
        <p:nvPicPr>
          <p:cNvPr id="13" name="Gráfico 12">
            <a:extLst>
              <a:ext uri="{FF2B5EF4-FFF2-40B4-BE49-F238E27FC236}">
                <a16:creationId xmlns:a16="http://schemas.microsoft.com/office/drawing/2014/main" id="{EC2AC0A5-25D4-B4FC-0AA5-D4AA98F3CB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7" y="3909732"/>
            <a:ext cx="441715" cy="441715"/>
          </a:xfrm>
          <a:prstGeom prst="rect">
            <a:avLst/>
          </a:prstGeom>
        </p:spPr>
      </p:pic>
      <p:pic>
        <p:nvPicPr>
          <p:cNvPr id="14" name="Gráfico 13">
            <a:extLst>
              <a:ext uri="{FF2B5EF4-FFF2-40B4-BE49-F238E27FC236}">
                <a16:creationId xmlns:a16="http://schemas.microsoft.com/office/drawing/2014/main" id="{C8F6839F-3B50-CE00-D859-FDA29C8206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7" y="5428232"/>
            <a:ext cx="441715" cy="441715"/>
          </a:xfrm>
          <a:prstGeom prst="rect">
            <a:avLst/>
          </a:prstGeom>
        </p:spPr>
      </p:pic>
      <p:sp>
        <p:nvSpPr>
          <p:cNvPr id="8" name="CaixaDeTexto 2">
            <a:extLst>
              <a:ext uri="{FF2B5EF4-FFF2-40B4-BE49-F238E27FC236}">
                <a16:creationId xmlns:a16="http://schemas.microsoft.com/office/drawing/2014/main" id="{803257E1-E666-FBD9-3EFD-825681E6F09A}"/>
              </a:ext>
            </a:extLst>
          </p:cNvPr>
          <p:cNvSpPr txBox="1"/>
          <p:nvPr/>
        </p:nvSpPr>
        <p:spPr>
          <a:xfrm>
            <a:off x="627562" y="1252483"/>
            <a:ext cx="12236450" cy="1200329"/>
          </a:xfrm>
          <a:prstGeom prst="rect">
            <a:avLst/>
          </a:prstGeom>
          <a:noFill/>
        </p:spPr>
        <p:txBody>
          <a:bodyPr wrap="square" rtlCol="0">
            <a:spAutoFit/>
          </a:bodyPr>
          <a:lstStyle/>
          <a:p>
            <a:r>
              <a:rPr lang="el-GR" dirty="0">
                <a:solidFill>
                  <a:schemeClr val="bg2">
                    <a:lumMod val="10000"/>
                  </a:schemeClr>
                </a:solidFill>
              </a:rPr>
              <a:t>Η νευροπλαστικότητα διαρκεί μια ζωή. Η μάθηση είναι ο καλύτερος τρόπος για να διατηρήσετε ή και να βελτιώσετε την πλαστικότητα του εγκεφάλου σας. Μπορεί να μην μαθαίνετε με τον ίδιο τρόπο, αλλά μαθαίνετε. Για να την ξεπεράσετε απαιτείται η επικαιροποίηση της κατανόησης του δικού σας εγκεφάλου και η προσαρμογή των στρατηγικών μάθησης στα δυνατά σας σημεία. Η εμπειρία είναι πολύ σημαντική για τη μάθηση.</a:t>
            </a:r>
          </a:p>
        </p:txBody>
      </p:sp>
      <p:sp>
        <p:nvSpPr>
          <p:cNvPr id="9" name="CaixaDeTexto 2">
            <a:extLst>
              <a:ext uri="{FF2B5EF4-FFF2-40B4-BE49-F238E27FC236}">
                <a16:creationId xmlns:a16="http://schemas.microsoft.com/office/drawing/2014/main" id="{10DE4F37-D7C7-016F-4A7B-865CDCED375D}"/>
              </a:ext>
            </a:extLst>
          </p:cNvPr>
          <p:cNvSpPr txBox="1"/>
          <p:nvPr/>
        </p:nvSpPr>
        <p:spPr>
          <a:xfrm>
            <a:off x="508328" y="4289330"/>
            <a:ext cx="11900874" cy="1200329"/>
          </a:xfrm>
          <a:prstGeom prst="rect">
            <a:avLst/>
          </a:prstGeom>
          <a:noFill/>
        </p:spPr>
        <p:txBody>
          <a:bodyPr wrap="square" rtlCol="0">
            <a:spAutoFit/>
          </a:bodyPr>
          <a:lstStyle/>
          <a:p>
            <a:r>
              <a:rPr lang="el-GR" dirty="0">
                <a:solidFill>
                  <a:schemeClr val="bg2">
                    <a:lumMod val="10000"/>
                  </a:schemeClr>
                </a:solidFill>
              </a:rPr>
              <a:t>Η μάθηση δεν είναι ανταγωνισμός. Δώστε στον εαυτό σας την άδεια να είναι αρχάριος. Όλοι στην αίθουσα, ανεξάρτητα από το σημείο εκκίνησής τους, βρίσκονται εκεί για τον ίδιο λόγο, αλλά το ταξίδι σας είναι μοναδικό. Συγκρίνετε τον εαυτό σας μόνο με αυτόν που ήσασταν χθες. Τέλος, λάβετε υπόψη σας ότι η ποικιλομορφία των επιπέδων δεξιοτήτων είναι αυτό που κάνει κάθε μαθησιακό περιβάλλον πλούσιο.</a:t>
            </a:r>
          </a:p>
        </p:txBody>
      </p:sp>
      <p:sp>
        <p:nvSpPr>
          <p:cNvPr id="10" name="CaixaDeTexto 2">
            <a:extLst>
              <a:ext uri="{FF2B5EF4-FFF2-40B4-BE49-F238E27FC236}">
                <a16:creationId xmlns:a16="http://schemas.microsoft.com/office/drawing/2014/main" id="{67A8C919-B04C-8DAC-A7E9-DE45330ED449}"/>
              </a:ext>
            </a:extLst>
          </p:cNvPr>
          <p:cNvSpPr txBox="1"/>
          <p:nvPr/>
        </p:nvSpPr>
        <p:spPr>
          <a:xfrm>
            <a:off x="610862" y="2779279"/>
            <a:ext cx="11721091" cy="1477328"/>
          </a:xfrm>
          <a:prstGeom prst="rect">
            <a:avLst/>
          </a:prstGeom>
          <a:noFill/>
        </p:spPr>
        <p:txBody>
          <a:bodyPr wrap="square" rtlCol="0">
            <a:spAutoFit/>
          </a:bodyPr>
          <a:lstStyle/>
          <a:p>
            <a:r>
              <a:rPr lang="el-GR" dirty="0">
                <a:solidFill>
                  <a:schemeClr val="bg2">
                    <a:lumMod val="10000"/>
                  </a:schemeClr>
                </a:solidFill>
              </a:rPr>
              <a:t>Πρόκειται για μάθηση προς το παρόν. Για ένα νέο χόμπι, μια δουλειά μερικής απασχόλησης, προσωπική ολοκλήρωση ή για να διατηρήσετε το μυαλό σας σε εγρήγορση για τα επόμενα 30+ χρόνια της ζωής σας. Πολλές εμπνευσμένες γυναίκες, όπως η Toni Morrison, η Julia Child και η Judi Dench, βρήκαν την επιτυχία αργότερα στη ζωή τους, αποδεικνύοντας ότι η εκπαίδευση και τα νέα εγχειρήματα μετά τα 45 είναι όχι μόνο δυνατά, αλλά και οδηγούν σε νέα κεφάλαια που γεμίζουν.</a:t>
            </a:r>
          </a:p>
          <a:p>
            <a:endParaRPr lang="el-GR" dirty="0">
              <a:solidFill>
                <a:schemeClr val="bg2">
                  <a:lumMod val="10000"/>
                </a:schemeClr>
              </a:solidFill>
            </a:endParaRPr>
          </a:p>
        </p:txBody>
      </p:sp>
      <p:sp>
        <p:nvSpPr>
          <p:cNvPr id="4" name="CaixaDeTexto 2">
            <a:extLst>
              <a:ext uri="{FF2B5EF4-FFF2-40B4-BE49-F238E27FC236}">
                <a16:creationId xmlns:a16="http://schemas.microsoft.com/office/drawing/2014/main" id="{CEB91F84-5925-3E12-2A31-2A4179148D69}"/>
              </a:ext>
            </a:extLst>
          </p:cNvPr>
          <p:cNvSpPr txBox="1"/>
          <p:nvPr/>
        </p:nvSpPr>
        <p:spPr>
          <a:xfrm>
            <a:off x="533614" y="5758287"/>
            <a:ext cx="11875588" cy="1200329"/>
          </a:xfrm>
          <a:prstGeom prst="rect">
            <a:avLst/>
          </a:prstGeom>
          <a:noFill/>
        </p:spPr>
        <p:txBody>
          <a:bodyPr wrap="square" rtlCol="0">
            <a:spAutoFit/>
          </a:bodyPr>
          <a:lstStyle/>
          <a:p>
            <a:r>
              <a:rPr lang="el-GR" dirty="0">
                <a:solidFill>
                  <a:schemeClr val="bg2">
                    <a:lumMod val="10000"/>
                  </a:schemeClr>
                </a:solidFill>
              </a:rPr>
              <a:t>Αυτός ο φόβος δεν έχει να κάνει μόνο με την ηλικία- έχει να κάνει με το ανήκειν, τη συνάφεια και το φόβο ότι θα κριθούν. Η υπέρβασή του απαιτεί αλλαγή νοοτροπίας. Είστε πολύτιμος συντελεστής με την εμπειρία σας στην ομάδα και βρίσκεστε με τον ίδιο σκοπό στο μάθημα: να μάθετε κάτι. Επίσης, οι περισσότεροι νεότεροι εκπαιδευόμενοι δεν σκέφτονται την ηλικία σας ούτε κατά διάνοια όσο εσείς.</a:t>
            </a:r>
          </a:p>
        </p:txBody>
      </p:sp>
    </p:spTree>
    <p:extLst>
      <p:ext uri="{BB962C8B-B14F-4D97-AF65-F5344CB8AC3E}">
        <p14:creationId xmlns:p14="http://schemas.microsoft.com/office/powerpoint/2010/main" val="1589664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CC9B-1383-10E6-580E-8D3DCDBE7BF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99C54EDF-F7EA-9A16-CDFD-4BB5ED3AE865}"/>
              </a:ext>
            </a:extLst>
          </p:cNvPr>
          <p:cNvSpPr>
            <a:spLocks noGrp="1"/>
          </p:cNvSpPr>
          <p:nvPr>
            <p:ph type="body" sz="quarter" idx="10"/>
          </p:nvPr>
        </p:nvSpPr>
        <p:spPr>
          <a:xfrm>
            <a:off x="362081" y="253012"/>
            <a:ext cx="10559919" cy="483986"/>
          </a:xfrm>
        </p:spPr>
        <p:txBody>
          <a:bodyPr/>
          <a:lstStyle/>
          <a:p>
            <a:r>
              <a:rPr lang="el-GR" dirty="0"/>
              <a:t>Εφαρμ</a:t>
            </a:r>
            <a:r>
              <a:rPr lang="en-GB" dirty="0"/>
              <a:t>o</a:t>
            </a:r>
            <a:r>
              <a:rPr lang="el-GR" dirty="0"/>
              <a:t>γή στρατηγικών για τη διαχείριση των μαθησιακών φόβων</a:t>
            </a:r>
          </a:p>
          <a:p>
            <a:endParaRPr lang="en-GB" dirty="0"/>
          </a:p>
        </p:txBody>
      </p:sp>
      <p:sp>
        <p:nvSpPr>
          <p:cNvPr id="31" name="CaixaDeTexto 30">
            <a:extLst>
              <a:ext uri="{FF2B5EF4-FFF2-40B4-BE49-F238E27FC236}">
                <a16:creationId xmlns:a16="http://schemas.microsoft.com/office/drawing/2014/main" id="{D6A66DA7-38DF-5470-47C7-E9D14381D896}"/>
              </a:ext>
            </a:extLst>
          </p:cNvPr>
          <p:cNvSpPr txBox="1"/>
          <p:nvPr/>
        </p:nvSpPr>
        <p:spPr>
          <a:xfrm>
            <a:off x="839821" y="1290996"/>
            <a:ext cx="10876365" cy="369332"/>
          </a:xfrm>
          <a:prstGeom prst="rect">
            <a:avLst/>
          </a:prstGeom>
          <a:noFill/>
        </p:spPr>
        <p:txBody>
          <a:bodyPr wrap="square" rtlCol="0">
            <a:spAutoFit/>
          </a:bodyPr>
          <a:lstStyle/>
          <a:p>
            <a:r>
              <a:rPr lang="el-GR" b="1" dirty="0">
                <a:solidFill>
                  <a:schemeClr val="bg2">
                    <a:lumMod val="10000"/>
                  </a:schemeClr>
                </a:solidFill>
              </a:rPr>
              <a:t>Δεν έχω χρόνο για να ξεκινήσω κάτι καινούργιο</a:t>
            </a:r>
          </a:p>
        </p:txBody>
      </p:sp>
      <p:sp>
        <p:nvSpPr>
          <p:cNvPr id="32" name="CaixaDeTexto 31">
            <a:extLst>
              <a:ext uri="{FF2B5EF4-FFF2-40B4-BE49-F238E27FC236}">
                <a16:creationId xmlns:a16="http://schemas.microsoft.com/office/drawing/2014/main" id="{A412834B-37E1-4D77-B081-112BD0FAC584}"/>
              </a:ext>
            </a:extLst>
          </p:cNvPr>
          <p:cNvSpPr txBox="1"/>
          <p:nvPr/>
        </p:nvSpPr>
        <p:spPr>
          <a:xfrm>
            <a:off x="839820" y="3059668"/>
            <a:ext cx="10876365" cy="369332"/>
          </a:xfrm>
          <a:prstGeom prst="rect">
            <a:avLst/>
          </a:prstGeom>
          <a:noFill/>
        </p:spPr>
        <p:txBody>
          <a:bodyPr wrap="square" rtlCol="0">
            <a:spAutoFit/>
          </a:bodyPr>
          <a:lstStyle/>
          <a:p>
            <a:r>
              <a:rPr lang="el-GR" b="1" dirty="0">
                <a:solidFill>
                  <a:schemeClr val="bg2">
                    <a:lumMod val="10000"/>
                  </a:schemeClr>
                </a:solidFill>
              </a:rPr>
              <a:t>Τι θα γίνει αν προσπαθήσω να φέρω τον εαυτό μου σε δύσκολη θέση; - Φόβος της αποτυχίας</a:t>
            </a:r>
          </a:p>
        </p:txBody>
      </p:sp>
      <p:pic>
        <p:nvPicPr>
          <p:cNvPr id="11" name="Gráfico 10">
            <a:extLst>
              <a:ext uri="{FF2B5EF4-FFF2-40B4-BE49-F238E27FC236}">
                <a16:creationId xmlns:a16="http://schemas.microsoft.com/office/drawing/2014/main" id="{34E88FDA-F9A4-78EA-1A15-2CFCB5D5B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06624" y="1311663"/>
            <a:ext cx="441715" cy="441715"/>
          </a:xfrm>
          <a:prstGeom prst="rect">
            <a:avLst/>
          </a:prstGeom>
        </p:spPr>
      </p:pic>
      <p:pic>
        <p:nvPicPr>
          <p:cNvPr id="12" name="Gráfico 11">
            <a:extLst>
              <a:ext uri="{FF2B5EF4-FFF2-40B4-BE49-F238E27FC236}">
                <a16:creationId xmlns:a16="http://schemas.microsoft.com/office/drawing/2014/main" id="{81554099-F72D-A7C6-A735-787C12EACE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06623" y="3070918"/>
            <a:ext cx="441715" cy="441715"/>
          </a:xfrm>
          <a:prstGeom prst="rect">
            <a:avLst/>
          </a:prstGeom>
        </p:spPr>
      </p:pic>
      <p:pic>
        <p:nvPicPr>
          <p:cNvPr id="13" name="Gráfico 12">
            <a:extLst>
              <a:ext uri="{FF2B5EF4-FFF2-40B4-BE49-F238E27FC236}">
                <a16:creationId xmlns:a16="http://schemas.microsoft.com/office/drawing/2014/main" id="{D80E09D3-693E-D24F-FA25-B98B5127FA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06622" y="4792283"/>
            <a:ext cx="441715" cy="441715"/>
          </a:xfrm>
          <a:prstGeom prst="rect">
            <a:avLst/>
          </a:prstGeom>
        </p:spPr>
      </p:pic>
      <p:sp>
        <p:nvSpPr>
          <p:cNvPr id="7" name="CaixaDeTexto 31">
            <a:extLst>
              <a:ext uri="{FF2B5EF4-FFF2-40B4-BE49-F238E27FC236}">
                <a16:creationId xmlns:a16="http://schemas.microsoft.com/office/drawing/2014/main" id="{68ACB947-D7D2-C44F-D273-A2C6172FE6D7}"/>
              </a:ext>
            </a:extLst>
          </p:cNvPr>
          <p:cNvSpPr txBox="1"/>
          <p:nvPr/>
        </p:nvSpPr>
        <p:spPr>
          <a:xfrm>
            <a:off x="839820" y="4855502"/>
            <a:ext cx="10876365" cy="369332"/>
          </a:xfrm>
          <a:prstGeom prst="rect">
            <a:avLst/>
          </a:prstGeom>
          <a:noFill/>
        </p:spPr>
        <p:txBody>
          <a:bodyPr wrap="square" rtlCol="0">
            <a:spAutoFit/>
          </a:bodyPr>
          <a:lstStyle/>
          <a:p>
            <a:r>
              <a:rPr lang="el-GR" b="1" dirty="0">
                <a:solidFill>
                  <a:schemeClr val="bg2">
                    <a:lumMod val="10000"/>
                  </a:schemeClr>
                </a:solidFill>
              </a:rPr>
              <a:t>Το να ζητάω βοήθεια ή να δείχνω ότι μαθαίνω μοιάζει με παραδοχή ανικανότητας</a:t>
            </a:r>
          </a:p>
        </p:txBody>
      </p:sp>
      <p:sp>
        <p:nvSpPr>
          <p:cNvPr id="8" name="CaixaDeTexto 2">
            <a:extLst>
              <a:ext uri="{FF2B5EF4-FFF2-40B4-BE49-F238E27FC236}">
                <a16:creationId xmlns:a16="http://schemas.microsoft.com/office/drawing/2014/main" id="{4EAC2D6C-80FC-2F0C-D7AB-591D89C5ACDA}"/>
              </a:ext>
            </a:extLst>
          </p:cNvPr>
          <p:cNvSpPr txBox="1"/>
          <p:nvPr/>
        </p:nvSpPr>
        <p:spPr>
          <a:xfrm>
            <a:off x="527480" y="1603204"/>
            <a:ext cx="11748722" cy="1477328"/>
          </a:xfrm>
          <a:prstGeom prst="rect">
            <a:avLst/>
          </a:prstGeom>
          <a:noFill/>
        </p:spPr>
        <p:txBody>
          <a:bodyPr wrap="square" rtlCol="0">
            <a:spAutoFit/>
          </a:bodyPr>
          <a:lstStyle/>
          <a:p>
            <a:r>
              <a:rPr lang="el-GR" dirty="0">
                <a:solidFill>
                  <a:schemeClr val="bg2">
                    <a:lumMod val="10000"/>
                  </a:schemeClr>
                </a:solidFill>
              </a:rPr>
              <a:t>Αφήστε την ιδέα ότι η μάθηση απαιτεί τεράστιες χρονικές περιόδους. Στις περισσότερες περιπτώσεις, μπορείτε να αποφασίσετε εσείς για το δρομολόγιο και το χρόνο μάθησης. Ξεκινήστε να δεσμεύεστε με 5-15 λεπτά την ημέρα. Ενσωματώστε αυτόν τον χρόνο στην καθημερινή σας ρουτίνα, προγραμματίζοντάς τον και επικοινωνήστε με την οικογένειά σας ότι πρέπει να τηρείται. Δώστε προτεραιότητα στον εαυτό σας: Διαμορφώστε αυτόν τον χρόνο ως αδιαπραγμάτευτη φροντίδα του εαυτού σας. Επιλέξτε το σωστό είδος μάθησης ανάλογα με τον χρόνο που έχετε στη διάθεσή σας.</a:t>
            </a:r>
          </a:p>
        </p:txBody>
      </p:sp>
      <p:sp>
        <p:nvSpPr>
          <p:cNvPr id="9" name="CaixaDeTexto 2">
            <a:extLst>
              <a:ext uri="{FF2B5EF4-FFF2-40B4-BE49-F238E27FC236}">
                <a16:creationId xmlns:a16="http://schemas.microsoft.com/office/drawing/2014/main" id="{EDE1816B-465A-1D27-3A48-55B0D8D4FCD2}"/>
              </a:ext>
            </a:extLst>
          </p:cNvPr>
          <p:cNvSpPr txBox="1"/>
          <p:nvPr/>
        </p:nvSpPr>
        <p:spPr>
          <a:xfrm>
            <a:off x="527480" y="3378174"/>
            <a:ext cx="11670398" cy="1477328"/>
          </a:xfrm>
          <a:prstGeom prst="rect">
            <a:avLst/>
          </a:prstGeom>
          <a:noFill/>
        </p:spPr>
        <p:txBody>
          <a:bodyPr wrap="square" rtlCol="0">
            <a:spAutoFit/>
          </a:bodyPr>
          <a:lstStyle/>
          <a:p>
            <a:r>
              <a:rPr lang="el-GR" dirty="0">
                <a:solidFill>
                  <a:schemeClr val="bg2">
                    <a:lumMod val="10000"/>
                  </a:schemeClr>
                </a:solidFill>
              </a:rPr>
              <a:t>Ο φόβος είναι ένας αρχαίος μηχανισμός επιβίωσης. Το μυαλό σας αποφασίζει ότι ο ασφαλέστερος τρόπος δράσης είναι να αποφύγετε εντελώς τον κίνδυνο. Παραμένετε στη ζώνη άνεσής σας, η οποία σας φαίνεται ασφαλής, αλλά περιορίζει τον κόσμο και τις δυνατότητές σας. Το πιο γενναίο και σημαντικό βήμα είναι το πρώτο. Επαναπροσδιορίστε την επιτυχία ως εμφάνιση και προσπάθεια, όχι μόνο ως τέλεια αποτελέσματα. Κάθε λάθος είναι δεδομένα, όχι ετυμηγορία για την ικανότητά σας. Όλοι όσοι μαθαίνουν κάτι καινούργιο αισθάνονται αμήχανα. Αγκαλιάστε το γεγονός ότι είστε "αρχάριοι".</a:t>
            </a:r>
          </a:p>
        </p:txBody>
      </p:sp>
      <p:sp>
        <p:nvSpPr>
          <p:cNvPr id="4" name="CaixaDeTexto 2">
            <a:extLst>
              <a:ext uri="{FF2B5EF4-FFF2-40B4-BE49-F238E27FC236}">
                <a16:creationId xmlns:a16="http://schemas.microsoft.com/office/drawing/2014/main" id="{591B1DDB-C3CD-6BA3-5C56-A802648BDEF2}"/>
              </a:ext>
            </a:extLst>
          </p:cNvPr>
          <p:cNvSpPr txBox="1"/>
          <p:nvPr/>
        </p:nvSpPr>
        <p:spPr>
          <a:xfrm>
            <a:off x="438408" y="5254796"/>
            <a:ext cx="11926865" cy="1477328"/>
          </a:xfrm>
          <a:prstGeom prst="rect">
            <a:avLst/>
          </a:prstGeom>
          <a:noFill/>
        </p:spPr>
        <p:txBody>
          <a:bodyPr wrap="square" rtlCol="0">
            <a:spAutoFit/>
          </a:bodyPr>
          <a:lstStyle/>
          <a:p>
            <a:r>
              <a:rPr lang="el-GR" dirty="0">
                <a:solidFill>
                  <a:schemeClr val="bg2">
                    <a:lumMod val="10000"/>
                  </a:schemeClr>
                </a:solidFill>
              </a:rPr>
              <a:t>Οι ικανοί, με αυτοπεποίθηση άνθρωποι ζητούν βοήθεια. Δείχνει αυτογνωσία, επινοητικότητα και αφοσίωση στο στόχο σας. Είναι ένα στρατηγικό εργαλείο μάθησης και όχι μια αδυναμία. Το να δείχνετε ότι δεν ξέρετε τα πάντα σας κάνει πιο σχετικούς, προσιτούς και ανθρώπινους. Ο φόβος να ζητήσετε βοήθεια είναι μια βραχυπρόθεσμη στρατηγική για να αποφύγετε μια μικρή, προσωρινή κοινωνική δυσφορία. Ωστόσο, συνοδεύεται από ένα εγγυημένο μακροπρόθεσμο κόστος: να λειτουργείτε με λιγότερες πληροφορίες, να κάνετε περισσότερα λάθη και να μαθαίνετε πιο αργά.</a:t>
            </a:r>
          </a:p>
        </p:txBody>
      </p:sp>
    </p:spTree>
    <p:extLst>
      <p:ext uri="{BB962C8B-B14F-4D97-AF65-F5344CB8AC3E}">
        <p14:creationId xmlns:p14="http://schemas.microsoft.com/office/powerpoint/2010/main" val="1092785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406B-8304-8EDE-A06C-7D53DB3BBD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3719341-4776-71C2-25B7-17EE84AB7A91}"/>
              </a:ext>
            </a:extLst>
          </p:cNvPr>
          <p:cNvSpPr>
            <a:spLocks noGrp="1"/>
          </p:cNvSpPr>
          <p:nvPr>
            <p:ph type="body" sz="quarter" idx="10"/>
          </p:nvPr>
        </p:nvSpPr>
        <p:spPr>
          <a:xfrm>
            <a:off x="432260" y="3142210"/>
            <a:ext cx="8720285" cy="1762299"/>
          </a:xfrm>
        </p:spPr>
        <p:txBody>
          <a:bodyPr/>
          <a:lstStyle/>
          <a:p>
            <a:r>
              <a:rPr lang="el-GR" dirty="0"/>
              <a:t>ΥΠΟΕΝΟΤΗΤΑ</a:t>
            </a:r>
            <a:r>
              <a:rPr lang="en-GB" noProof="0" dirty="0"/>
              <a:t> 1.4: </a:t>
            </a:r>
            <a:r>
              <a:rPr lang="el-GR" b="0" dirty="0"/>
              <a:t>Προετοιμασία για μάθηση</a:t>
            </a:r>
          </a:p>
          <a:p>
            <a:endParaRPr lang="en-US" b="0" dirty="0"/>
          </a:p>
          <a:p>
            <a:endParaRPr lang="en-GB" noProof="0" dirty="0"/>
          </a:p>
        </p:txBody>
      </p:sp>
    </p:spTree>
    <p:extLst>
      <p:ext uri="{BB962C8B-B14F-4D97-AF65-F5344CB8AC3E}">
        <p14:creationId xmlns:p14="http://schemas.microsoft.com/office/powerpoint/2010/main" val="3259203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C10B-B489-CFEF-89F5-5E8E40B94BE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417FA4AD-8575-87F2-BB49-E04CCF5A4ADA}"/>
              </a:ext>
            </a:extLst>
          </p:cNvPr>
          <p:cNvSpPr>
            <a:spLocks noGrp="1"/>
          </p:cNvSpPr>
          <p:nvPr>
            <p:ph type="body" sz="quarter" idx="10"/>
          </p:nvPr>
        </p:nvSpPr>
        <p:spPr/>
        <p:txBody>
          <a:bodyPr/>
          <a:lstStyle/>
          <a:p>
            <a:r>
              <a:rPr lang="el-GR" dirty="0"/>
              <a:t>Θέσπιση ρεαλιστικών στόχων και προσδοκιών</a:t>
            </a:r>
          </a:p>
          <a:p>
            <a:endParaRPr lang="en-GB" dirty="0"/>
          </a:p>
        </p:txBody>
      </p:sp>
      <p:sp>
        <p:nvSpPr>
          <p:cNvPr id="5" name="Marcador de Posição do Texto 4">
            <a:extLst>
              <a:ext uri="{FF2B5EF4-FFF2-40B4-BE49-F238E27FC236}">
                <a16:creationId xmlns:a16="http://schemas.microsoft.com/office/drawing/2014/main" id="{D2A790A5-F51E-977B-1C0B-663F26B51AAD}"/>
              </a:ext>
            </a:extLst>
          </p:cNvPr>
          <p:cNvSpPr>
            <a:spLocks noGrp="1"/>
          </p:cNvSpPr>
          <p:nvPr>
            <p:ph type="body" sz="quarter" idx="11"/>
          </p:nvPr>
        </p:nvSpPr>
        <p:spPr>
          <a:xfrm>
            <a:off x="268775" y="748409"/>
            <a:ext cx="12151825" cy="1176865"/>
          </a:xfrm>
        </p:spPr>
        <p:txBody>
          <a:bodyPr/>
          <a:lstStyle/>
          <a:p>
            <a:r>
              <a:rPr lang="el-GR" dirty="0"/>
              <a:t>Πριν αρχίσετε να αναζητάτε ένα μάθημα ή μια άλλη ευκαιρία μάθησης, μπορείτε να σκεφτείτε το γενικό σας στόχο για τη μαθησιακή σας διαδικασία.Η επιλογή ενός μαθήματος χωρίς ξεκάθαρο στόχο είναι σαν να ταξιδεύετε χωρίς προορισμό. Μπορεί να κινηθείτε, αλλά δεν θα καταλήξετε εκεί που θέλετε. Προσπαθήστε να δημιουργήσετε έναν στόχο SMART- αυτό το πλαίσιο μετατρέπει μια αόριστη επιθυμία σε ένα συγκεκριμένο σχέδιο</a:t>
            </a:r>
          </a:p>
          <a:p>
            <a:endParaRPr lang="el-GR" dirty="0"/>
          </a:p>
          <a:p>
            <a:endParaRPr lang="en-GB" dirty="0"/>
          </a:p>
        </p:txBody>
      </p:sp>
      <p:sp>
        <p:nvSpPr>
          <p:cNvPr id="3" name="Marcador de Posição do Texto 4">
            <a:extLst>
              <a:ext uri="{FF2B5EF4-FFF2-40B4-BE49-F238E27FC236}">
                <a16:creationId xmlns:a16="http://schemas.microsoft.com/office/drawing/2014/main" id="{7F1D7199-5ABD-64E2-1F41-25D726312503}"/>
              </a:ext>
            </a:extLst>
          </p:cNvPr>
          <p:cNvSpPr txBox="1">
            <a:spLocks/>
          </p:cNvSpPr>
          <p:nvPr/>
        </p:nvSpPr>
        <p:spPr>
          <a:xfrm>
            <a:off x="1244978" y="2209747"/>
            <a:ext cx="1109220"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SPECIFIC</a:t>
            </a:r>
            <a:endParaRPr lang="en-GB" sz="1600" dirty="0"/>
          </a:p>
          <a:p>
            <a:endParaRPr lang="en-GB" dirty="0"/>
          </a:p>
        </p:txBody>
      </p:sp>
      <p:sp>
        <p:nvSpPr>
          <p:cNvPr id="6" name="Retângulo: Cantos Arredondados 10">
            <a:extLst>
              <a:ext uri="{FF2B5EF4-FFF2-40B4-BE49-F238E27FC236}">
                <a16:creationId xmlns:a16="http://schemas.microsoft.com/office/drawing/2014/main" id="{69DCD084-DC3C-4584-48DA-B05C6F3449E0}"/>
              </a:ext>
            </a:extLst>
          </p:cNvPr>
          <p:cNvSpPr/>
          <p:nvPr/>
        </p:nvSpPr>
        <p:spPr>
          <a:xfrm>
            <a:off x="167031" y="195173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50889C77-993C-FF0D-0D1D-093E483D4B52}"/>
              </a:ext>
            </a:extLst>
          </p:cNvPr>
          <p:cNvSpPr/>
          <p:nvPr/>
        </p:nvSpPr>
        <p:spPr>
          <a:xfrm>
            <a:off x="183780" y="196037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a:t>
            </a:r>
          </a:p>
        </p:txBody>
      </p:sp>
      <p:sp>
        <p:nvSpPr>
          <p:cNvPr id="8" name="Retângulo: Cantos Arredondados 10">
            <a:extLst>
              <a:ext uri="{FF2B5EF4-FFF2-40B4-BE49-F238E27FC236}">
                <a16:creationId xmlns:a16="http://schemas.microsoft.com/office/drawing/2014/main" id="{264FD067-0DAA-E5EA-9C04-1353FFCADB9B}"/>
              </a:ext>
            </a:extLst>
          </p:cNvPr>
          <p:cNvSpPr/>
          <p:nvPr/>
        </p:nvSpPr>
        <p:spPr>
          <a:xfrm>
            <a:off x="2462940" y="19672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D3BF8B-0F5F-7945-0AF1-756B539D5B9B}"/>
              </a:ext>
            </a:extLst>
          </p:cNvPr>
          <p:cNvSpPr txBox="1">
            <a:spLocks/>
          </p:cNvSpPr>
          <p:nvPr/>
        </p:nvSpPr>
        <p:spPr>
          <a:xfrm>
            <a:off x="2480427" y="1995906"/>
            <a:ext cx="5999156" cy="94734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Ένας ασαφής στόχος οδηγεί σε ένα ασαφές αποτέλεσμα. Η εξειδίκευση έχει να κάνει με τη μετάβαση από μια ασαφή περιοχή ενδιαφέροντος σε έναν σαφή, εφαρμόσιμο στόχο.</a:t>
            </a:r>
          </a:p>
        </p:txBody>
      </p:sp>
      <p:sp>
        <p:nvSpPr>
          <p:cNvPr id="10" name="Retângulo: Cantos Arredondados 10">
            <a:extLst>
              <a:ext uri="{FF2B5EF4-FFF2-40B4-BE49-F238E27FC236}">
                <a16:creationId xmlns:a16="http://schemas.microsoft.com/office/drawing/2014/main" id="{30458C96-28B5-A793-A3AD-DB14DE0C832E}"/>
              </a:ext>
            </a:extLst>
          </p:cNvPr>
          <p:cNvSpPr/>
          <p:nvPr/>
        </p:nvSpPr>
        <p:spPr>
          <a:xfrm>
            <a:off x="8638932" y="194364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FBF9F031-45FB-6B2C-FB68-E1D934BE1DCE}"/>
              </a:ext>
            </a:extLst>
          </p:cNvPr>
          <p:cNvSpPr txBox="1">
            <a:spLocks/>
          </p:cNvSpPr>
          <p:nvPr/>
        </p:nvSpPr>
        <p:spPr>
          <a:xfrm>
            <a:off x="8735254" y="2078994"/>
            <a:ext cx="3174594" cy="7743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Τι ακριβώς θέλω να μπορώ να κάνω;</a:t>
            </a:r>
          </a:p>
        </p:txBody>
      </p:sp>
      <p:sp>
        <p:nvSpPr>
          <p:cNvPr id="12" name="Marcador de Posição do Texto 4">
            <a:extLst>
              <a:ext uri="{FF2B5EF4-FFF2-40B4-BE49-F238E27FC236}">
                <a16:creationId xmlns:a16="http://schemas.microsoft.com/office/drawing/2014/main" id="{59F02601-DC84-89A8-0E5D-53DCDC14F4F5}"/>
              </a:ext>
            </a:extLst>
          </p:cNvPr>
          <p:cNvSpPr txBox="1">
            <a:spLocks/>
          </p:cNvSpPr>
          <p:nvPr/>
        </p:nvSpPr>
        <p:spPr>
          <a:xfrm>
            <a:off x="1043741" y="3191357"/>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MEASURABLE</a:t>
            </a:r>
            <a:endParaRPr lang="en-GB" sz="1600" dirty="0"/>
          </a:p>
          <a:p>
            <a:endParaRPr lang="en-GB" dirty="0"/>
          </a:p>
        </p:txBody>
      </p:sp>
      <p:sp>
        <p:nvSpPr>
          <p:cNvPr id="13" name="Retângulo: Cantos Arredondados 10">
            <a:extLst>
              <a:ext uri="{FF2B5EF4-FFF2-40B4-BE49-F238E27FC236}">
                <a16:creationId xmlns:a16="http://schemas.microsoft.com/office/drawing/2014/main" id="{E0267BAC-3BBC-33B1-0C78-5B4D8B4D2C17}"/>
              </a:ext>
            </a:extLst>
          </p:cNvPr>
          <p:cNvSpPr/>
          <p:nvPr/>
        </p:nvSpPr>
        <p:spPr>
          <a:xfrm>
            <a:off x="167031" y="2891616"/>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0AE99D82-7EE7-20FA-BD93-5FB4235857CF}"/>
              </a:ext>
            </a:extLst>
          </p:cNvPr>
          <p:cNvSpPr/>
          <p:nvPr/>
        </p:nvSpPr>
        <p:spPr>
          <a:xfrm>
            <a:off x="167031" y="2891616"/>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
            </a:r>
          </a:p>
        </p:txBody>
      </p:sp>
      <p:sp>
        <p:nvSpPr>
          <p:cNvPr id="15" name="Retângulo: Cantos Arredondados 10">
            <a:extLst>
              <a:ext uri="{FF2B5EF4-FFF2-40B4-BE49-F238E27FC236}">
                <a16:creationId xmlns:a16="http://schemas.microsoft.com/office/drawing/2014/main" id="{D91F3BAC-E0E2-A9AB-CC56-E83F83C9FC8B}"/>
              </a:ext>
            </a:extLst>
          </p:cNvPr>
          <p:cNvSpPr/>
          <p:nvPr/>
        </p:nvSpPr>
        <p:spPr>
          <a:xfrm>
            <a:off x="2462940" y="291631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3FE93167-6607-6D0E-A236-66E5877AB417}"/>
              </a:ext>
            </a:extLst>
          </p:cNvPr>
          <p:cNvSpPr/>
          <p:nvPr/>
        </p:nvSpPr>
        <p:spPr>
          <a:xfrm>
            <a:off x="8638932" y="292009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8FA880FD-5F9D-69DB-2D9C-82F9FC4E5ECB}"/>
              </a:ext>
            </a:extLst>
          </p:cNvPr>
          <p:cNvSpPr txBox="1">
            <a:spLocks/>
          </p:cNvSpPr>
          <p:nvPr/>
        </p:nvSpPr>
        <p:spPr>
          <a:xfrm>
            <a:off x="2488963" y="2816926"/>
            <a:ext cx="6046131" cy="117686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Αν δεν μπορείτε να το μετρήσετε, δεν μπορείτε να το διαχειριστείτε. Ένας μετρήσιμος στόχος παρέχει μια σαφή γραμμή τερματισμού. Ο καθορισμός ενός μετρήσιμου στόχου αποτελεί ισχυρό κίνητρο</a:t>
            </a:r>
          </a:p>
        </p:txBody>
      </p:sp>
      <p:sp>
        <p:nvSpPr>
          <p:cNvPr id="18" name="Marcador de Posição do Texto 4">
            <a:extLst>
              <a:ext uri="{FF2B5EF4-FFF2-40B4-BE49-F238E27FC236}">
                <a16:creationId xmlns:a16="http://schemas.microsoft.com/office/drawing/2014/main" id="{0699C883-313C-05BB-F378-40C65ED19C8B}"/>
              </a:ext>
            </a:extLst>
          </p:cNvPr>
          <p:cNvSpPr txBox="1">
            <a:spLocks/>
          </p:cNvSpPr>
          <p:nvPr/>
        </p:nvSpPr>
        <p:spPr>
          <a:xfrm>
            <a:off x="8735254" y="2984687"/>
            <a:ext cx="3085896" cy="8361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Πώς θα ξέρω ότι έχω επιτύχει στη μαθησιακή μου διαδικασία;</a:t>
            </a:r>
          </a:p>
        </p:txBody>
      </p:sp>
      <p:sp>
        <p:nvSpPr>
          <p:cNvPr id="19" name="Retângulo: Cantos Arredondados 10">
            <a:extLst>
              <a:ext uri="{FF2B5EF4-FFF2-40B4-BE49-F238E27FC236}">
                <a16:creationId xmlns:a16="http://schemas.microsoft.com/office/drawing/2014/main" id="{3245AFB8-DAF0-1214-D907-9376CEC57413}"/>
              </a:ext>
            </a:extLst>
          </p:cNvPr>
          <p:cNvSpPr/>
          <p:nvPr/>
        </p:nvSpPr>
        <p:spPr>
          <a:xfrm>
            <a:off x="183780" y="388561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tângulo: Cantos Arredondados 9">
            <a:extLst>
              <a:ext uri="{FF2B5EF4-FFF2-40B4-BE49-F238E27FC236}">
                <a16:creationId xmlns:a16="http://schemas.microsoft.com/office/drawing/2014/main" id="{29FD5933-FCCC-0D97-2ECB-056A326983F7}"/>
              </a:ext>
            </a:extLst>
          </p:cNvPr>
          <p:cNvSpPr/>
          <p:nvPr/>
        </p:nvSpPr>
        <p:spPr>
          <a:xfrm>
            <a:off x="183780" y="3874896"/>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a:t>
            </a:r>
          </a:p>
        </p:txBody>
      </p:sp>
      <p:sp>
        <p:nvSpPr>
          <p:cNvPr id="21" name="Retângulo: Cantos Arredondados 10">
            <a:extLst>
              <a:ext uri="{FF2B5EF4-FFF2-40B4-BE49-F238E27FC236}">
                <a16:creationId xmlns:a16="http://schemas.microsoft.com/office/drawing/2014/main" id="{CD9EE9DF-5E65-86D6-B9E3-B896FA3B76BC}"/>
              </a:ext>
            </a:extLst>
          </p:cNvPr>
          <p:cNvSpPr/>
          <p:nvPr/>
        </p:nvSpPr>
        <p:spPr>
          <a:xfrm>
            <a:off x="2416860" y="3863656"/>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tângulo: Cantos Arredondados 10">
            <a:extLst>
              <a:ext uri="{FF2B5EF4-FFF2-40B4-BE49-F238E27FC236}">
                <a16:creationId xmlns:a16="http://schemas.microsoft.com/office/drawing/2014/main" id="{DF4C438E-52D2-7890-D360-8372904627B9}"/>
              </a:ext>
            </a:extLst>
          </p:cNvPr>
          <p:cNvSpPr/>
          <p:nvPr/>
        </p:nvSpPr>
        <p:spPr>
          <a:xfrm>
            <a:off x="8613455" y="3863655"/>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Marcador de Posição do Texto 4">
            <a:extLst>
              <a:ext uri="{FF2B5EF4-FFF2-40B4-BE49-F238E27FC236}">
                <a16:creationId xmlns:a16="http://schemas.microsoft.com/office/drawing/2014/main" id="{87E4BE00-DDB1-6FCC-27CA-1080A3CF26E3}"/>
              </a:ext>
            </a:extLst>
          </p:cNvPr>
          <p:cNvSpPr txBox="1">
            <a:spLocks/>
          </p:cNvSpPr>
          <p:nvPr/>
        </p:nvSpPr>
        <p:spPr>
          <a:xfrm>
            <a:off x="1102994" y="4171517"/>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ACHIEVABLE</a:t>
            </a:r>
            <a:endParaRPr lang="en-GB" sz="1600" dirty="0"/>
          </a:p>
          <a:p>
            <a:endParaRPr lang="en-GB" dirty="0"/>
          </a:p>
        </p:txBody>
      </p:sp>
      <p:sp>
        <p:nvSpPr>
          <p:cNvPr id="24" name="Marcador de Posição do Texto 4">
            <a:extLst>
              <a:ext uri="{FF2B5EF4-FFF2-40B4-BE49-F238E27FC236}">
                <a16:creationId xmlns:a16="http://schemas.microsoft.com/office/drawing/2014/main" id="{353AFCF3-C555-D585-02DA-A7F0C011FEB0}"/>
              </a:ext>
            </a:extLst>
          </p:cNvPr>
          <p:cNvSpPr txBox="1">
            <a:spLocks/>
          </p:cNvSpPr>
          <p:nvPr/>
        </p:nvSpPr>
        <p:spPr>
          <a:xfrm>
            <a:off x="2439900" y="3798978"/>
            <a:ext cx="6131999" cy="101202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Πρέπει να είστε φιλόδοξοι αλλά ρεαλιστές. Αυτό το βήμα αφορά την ειλικρινή αυτοαξιολόγηση για να διασφαλίσετε ότι ο στόχος σας είναι παρακινητικός και δεν προορίζεται να γίνει πηγή απογοήτευσης.</a:t>
            </a:r>
          </a:p>
        </p:txBody>
      </p:sp>
      <p:sp>
        <p:nvSpPr>
          <p:cNvPr id="25" name="Marcador de Posição do Texto 4">
            <a:extLst>
              <a:ext uri="{FF2B5EF4-FFF2-40B4-BE49-F238E27FC236}">
                <a16:creationId xmlns:a16="http://schemas.microsoft.com/office/drawing/2014/main" id="{99F9B711-AA7C-EC5D-054C-C05B5B52223A}"/>
              </a:ext>
            </a:extLst>
          </p:cNvPr>
          <p:cNvSpPr txBox="1">
            <a:spLocks/>
          </p:cNvSpPr>
          <p:nvPr/>
        </p:nvSpPr>
        <p:spPr>
          <a:xfrm>
            <a:off x="8731441" y="3947267"/>
            <a:ext cx="3022678" cy="89677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Είναι αυτό ρεαλιστικό για τη ζωή μου αυτή τη στιγμή;</a:t>
            </a:r>
          </a:p>
        </p:txBody>
      </p:sp>
      <p:sp>
        <p:nvSpPr>
          <p:cNvPr id="2" name="Retângulo: Cantos Arredondados 10">
            <a:extLst>
              <a:ext uri="{FF2B5EF4-FFF2-40B4-BE49-F238E27FC236}">
                <a16:creationId xmlns:a16="http://schemas.microsoft.com/office/drawing/2014/main" id="{3689E6A3-8E62-54A5-A352-8550341293C2}"/>
              </a:ext>
            </a:extLst>
          </p:cNvPr>
          <p:cNvSpPr/>
          <p:nvPr/>
        </p:nvSpPr>
        <p:spPr>
          <a:xfrm>
            <a:off x="209258" y="4858284"/>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tângulo: Cantos Arredondados 9">
            <a:extLst>
              <a:ext uri="{FF2B5EF4-FFF2-40B4-BE49-F238E27FC236}">
                <a16:creationId xmlns:a16="http://schemas.microsoft.com/office/drawing/2014/main" id="{B33D72AD-2597-3149-B52D-2447F68574DF}"/>
              </a:ext>
            </a:extLst>
          </p:cNvPr>
          <p:cNvSpPr/>
          <p:nvPr/>
        </p:nvSpPr>
        <p:spPr>
          <a:xfrm>
            <a:off x="209258" y="4847565"/>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a:t>
            </a:r>
          </a:p>
        </p:txBody>
      </p:sp>
      <p:sp>
        <p:nvSpPr>
          <p:cNvPr id="27" name="Retângulo: Cantos Arredondados 10">
            <a:extLst>
              <a:ext uri="{FF2B5EF4-FFF2-40B4-BE49-F238E27FC236}">
                <a16:creationId xmlns:a16="http://schemas.microsoft.com/office/drawing/2014/main" id="{8218BDAE-EF2C-2E63-AF1B-505D1383D435}"/>
              </a:ext>
            </a:extLst>
          </p:cNvPr>
          <p:cNvSpPr/>
          <p:nvPr/>
        </p:nvSpPr>
        <p:spPr>
          <a:xfrm>
            <a:off x="2442338" y="4836325"/>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Marcador de Posição do Texto 4">
            <a:extLst>
              <a:ext uri="{FF2B5EF4-FFF2-40B4-BE49-F238E27FC236}">
                <a16:creationId xmlns:a16="http://schemas.microsoft.com/office/drawing/2014/main" id="{D96745B9-6F0F-5331-8246-6D16CA6E2D59}"/>
              </a:ext>
            </a:extLst>
          </p:cNvPr>
          <p:cNvSpPr txBox="1">
            <a:spLocks/>
          </p:cNvSpPr>
          <p:nvPr/>
        </p:nvSpPr>
        <p:spPr>
          <a:xfrm>
            <a:off x="8613454" y="4771667"/>
            <a:ext cx="3358959" cy="8301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Πώς θα βελτιωθεί η καθημερινή μου ζωή ή η εργασία μου όταν αποκτήσω αυτή τη δεξιότητα ή τη γνώση;</a:t>
            </a:r>
          </a:p>
        </p:txBody>
      </p:sp>
      <p:sp>
        <p:nvSpPr>
          <p:cNvPr id="29" name="Retângulo: Cantos Arredondados 10">
            <a:extLst>
              <a:ext uri="{FF2B5EF4-FFF2-40B4-BE49-F238E27FC236}">
                <a16:creationId xmlns:a16="http://schemas.microsoft.com/office/drawing/2014/main" id="{6CEC0072-1D67-3F41-A098-A8AAE34643FA}"/>
              </a:ext>
            </a:extLst>
          </p:cNvPr>
          <p:cNvSpPr/>
          <p:nvPr/>
        </p:nvSpPr>
        <p:spPr>
          <a:xfrm>
            <a:off x="8613454" y="4829970"/>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Marcador de Posição do Texto 4">
            <a:extLst>
              <a:ext uri="{FF2B5EF4-FFF2-40B4-BE49-F238E27FC236}">
                <a16:creationId xmlns:a16="http://schemas.microsoft.com/office/drawing/2014/main" id="{94B97925-A9D6-543F-62FB-8A16D61952E4}"/>
              </a:ext>
            </a:extLst>
          </p:cNvPr>
          <p:cNvSpPr txBox="1">
            <a:spLocks/>
          </p:cNvSpPr>
          <p:nvPr/>
        </p:nvSpPr>
        <p:spPr>
          <a:xfrm>
            <a:off x="1191134" y="5149680"/>
            <a:ext cx="10505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RELEVANT</a:t>
            </a:r>
            <a:endParaRPr lang="en-GB" sz="1600" dirty="0"/>
          </a:p>
          <a:p>
            <a:endParaRPr lang="en-GB" dirty="0"/>
          </a:p>
        </p:txBody>
      </p:sp>
      <p:sp>
        <p:nvSpPr>
          <p:cNvPr id="31" name="Marcador de Posição do Texto 4">
            <a:extLst>
              <a:ext uri="{FF2B5EF4-FFF2-40B4-BE49-F238E27FC236}">
                <a16:creationId xmlns:a16="http://schemas.microsoft.com/office/drawing/2014/main" id="{CD818885-B6A0-E406-24FF-7A53C783D0DD}"/>
              </a:ext>
            </a:extLst>
          </p:cNvPr>
          <p:cNvSpPr txBox="1">
            <a:spLocks/>
          </p:cNvSpPr>
          <p:nvPr/>
        </p:nvSpPr>
        <p:spPr>
          <a:xfrm>
            <a:off x="2425351" y="4748008"/>
            <a:ext cx="6146548" cy="9396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Αυτό θα είναι η άγκυρά σας σε στιγμές απογοήτευσης, πλήξης ή υπερφόρτωσης. Επικεντρωθείτε σε πράγματα που έχουν σημασία. Οι πιο ισχυροί στόχοι είναι τόσο προσωπικά παθιασμένοι όσο και πρακτικά χρήσιμοι.</a:t>
            </a:r>
          </a:p>
        </p:txBody>
      </p:sp>
      <p:sp>
        <p:nvSpPr>
          <p:cNvPr id="32" name="Retângulo: Cantos Arredondados 10">
            <a:extLst>
              <a:ext uri="{FF2B5EF4-FFF2-40B4-BE49-F238E27FC236}">
                <a16:creationId xmlns:a16="http://schemas.microsoft.com/office/drawing/2014/main" id="{1D91E7FB-D011-FCD4-D263-8B5B316635D7}"/>
              </a:ext>
            </a:extLst>
          </p:cNvPr>
          <p:cNvSpPr/>
          <p:nvPr/>
        </p:nvSpPr>
        <p:spPr>
          <a:xfrm>
            <a:off x="209258" y="5797914"/>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tângulo: Cantos Arredondados 9">
            <a:extLst>
              <a:ext uri="{FF2B5EF4-FFF2-40B4-BE49-F238E27FC236}">
                <a16:creationId xmlns:a16="http://schemas.microsoft.com/office/drawing/2014/main" id="{E25F2A29-6683-2F1C-F1FF-3A9D73E1A3E8}"/>
              </a:ext>
            </a:extLst>
          </p:cNvPr>
          <p:cNvSpPr/>
          <p:nvPr/>
        </p:nvSpPr>
        <p:spPr>
          <a:xfrm>
            <a:off x="209258" y="5787195"/>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t>
            </a:r>
          </a:p>
        </p:txBody>
      </p:sp>
      <p:sp>
        <p:nvSpPr>
          <p:cNvPr id="34" name="Retângulo: Cantos Arredondados 10">
            <a:extLst>
              <a:ext uri="{FF2B5EF4-FFF2-40B4-BE49-F238E27FC236}">
                <a16:creationId xmlns:a16="http://schemas.microsoft.com/office/drawing/2014/main" id="{68024CCE-28A1-ED3A-1085-AD7856217ED5}"/>
              </a:ext>
            </a:extLst>
          </p:cNvPr>
          <p:cNvSpPr/>
          <p:nvPr/>
        </p:nvSpPr>
        <p:spPr>
          <a:xfrm>
            <a:off x="2442338" y="5775955"/>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Marcador de Posição do Texto 4">
            <a:extLst>
              <a:ext uri="{FF2B5EF4-FFF2-40B4-BE49-F238E27FC236}">
                <a16:creationId xmlns:a16="http://schemas.microsoft.com/office/drawing/2014/main" id="{818B3B49-3212-447C-73B3-73008B86421B}"/>
              </a:ext>
            </a:extLst>
          </p:cNvPr>
          <p:cNvSpPr txBox="1">
            <a:spLocks/>
          </p:cNvSpPr>
          <p:nvPr/>
        </p:nvSpPr>
        <p:spPr>
          <a:xfrm>
            <a:off x="8798473" y="5976733"/>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Πότε πρέπει να το πετύχω;</a:t>
            </a:r>
          </a:p>
        </p:txBody>
      </p:sp>
      <p:sp>
        <p:nvSpPr>
          <p:cNvPr id="36" name="Retângulo: Cantos Arredondados 10">
            <a:extLst>
              <a:ext uri="{FF2B5EF4-FFF2-40B4-BE49-F238E27FC236}">
                <a16:creationId xmlns:a16="http://schemas.microsoft.com/office/drawing/2014/main" id="{7DAC18DC-CE81-5462-4655-186BDD20531B}"/>
              </a:ext>
            </a:extLst>
          </p:cNvPr>
          <p:cNvSpPr/>
          <p:nvPr/>
        </p:nvSpPr>
        <p:spPr>
          <a:xfrm>
            <a:off x="8613454" y="5769600"/>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Marcador de Posição do Texto 4">
            <a:extLst>
              <a:ext uri="{FF2B5EF4-FFF2-40B4-BE49-F238E27FC236}">
                <a16:creationId xmlns:a16="http://schemas.microsoft.com/office/drawing/2014/main" id="{9FA053BA-FDBE-78E9-2439-697072FBC6F4}"/>
              </a:ext>
            </a:extLst>
          </p:cNvPr>
          <p:cNvSpPr txBox="1">
            <a:spLocks/>
          </p:cNvSpPr>
          <p:nvPr/>
        </p:nvSpPr>
        <p:spPr>
          <a:xfrm>
            <a:off x="1217169" y="6004517"/>
            <a:ext cx="10505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TIME-BOUND</a:t>
            </a:r>
            <a:endParaRPr lang="en-GB" sz="1600" dirty="0"/>
          </a:p>
          <a:p>
            <a:endParaRPr lang="en-GB" dirty="0"/>
          </a:p>
        </p:txBody>
      </p:sp>
      <p:sp>
        <p:nvSpPr>
          <p:cNvPr id="38" name="Marcador de Posição do Texto 4">
            <a:extLst>
              <a:ext uri="{FF2B5EF4-FFF2-40B4-BE49-F238E27FC236}">
                <a16:creationId xmlns:a16="http://schemas.microsoft.com/office/drawing/2014/main" id="{2AB2D218-9F37-9B4A-17EB-E5FE4E642DCA}"/>
              </a:ext>
            </a:extLst>
          </p:cNvPr>
          <p:cNvSpPr txBox="1">
            <a:spLocks/>
          </p:cNvSpPr>
          <p:nvPr/>
        </p:nvSpPr>
        <p:spPr>
          <a:xfrm>
            <a:off x="2433709" y="5710446"/>
            <a:ext cx="6327754" cy="12812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a:t>Ένας στόχος χωρίς προθεσμία είναι απλώς ένα όνειρο. Ένας χρονικά καθορισμένος στόχος δημιουργεί επείγοντα, ιεράρχηση και ένα σαφές χρονοδιάγραμμα για την επίτευξη. Μετατρέπει το "κάποτε" σε μια συγκεκριμένη ημερομηνία.</a:t>
            </a:r>
          </a:p>
        </p:txBody>
      </p:sp>
    </p:spTree>
    <p:extLst>
      <p:ext uri="{BB962C8B-B14F-4D97-AF65-F5344CB8AC3E}">
        <p14:creationId xmlns:p14="http://schemas.microsoft.com/office/powerpoint/2010/main" val="751585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034B-BCE3-32BC-65B0-A7C76277C20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DEA0703-BF56-6E90-1A22-8ECA09097061}"/>
              </a:ext>
            </a:extLst>
          </p:cNvPr>
          <p:cNvSpPr>
            <a:spLocks noGrp="1"/>
          </p:cNvSpPr>
          <p:nvPr>
            <p:ph type="body" sz="quarter" idx="10"/>
          </p:nvPr>
        </p:nvSpPr>
        <p:spPr/>
        <p:txBody>
          <a:bodyPr/>
          <a:lstStyle/>
          <a:p>
            <a:r>
              <a:rPr lang="el-GR" dirty="0"/>
              <a:t>Δημιουργία θετικού μαθησιακού περιβάλλοντος</a:t>
            </a:r>
          </a:p>
          <a:p>
            <a:endParaRPr lang="en-GB" dirty="0"/>
          </a:p>
        </p:txBody>
      </p:sp>
      <p:sp>
        <p:nvSpPr>
          <p:cNvPr id="3" name="CaixaDeTexto 2">
            <a:extLst>
              <a:ext uri="{FF2B5EF4-FFF2-40B4-BE49-F238E27FC236}">
                <a16:creationId xmlns:a16="http://schemas.microsoft.com/office/drawing/2014/main" id="{C06BCE53-AAB8-C433-E0C9-51BF24CD5A2A}"/>
              </a:ext>
            </a:extLst>
          </p:cNvPr>
          <p:cNvSpPr txBox="1"/>
          <p:nvPr/>
        </p:nvSpPr>
        <p:spPr>
          <a:xfrm>
            <a:off x="1031382" y="2124355"/>
            <a:ext cx="10736548" cy="369332"/>
          </a:xfrm>
          <a:prstGeom prst="rect">
            <a:avLst/>
          </a:prstGeom>
          <a:noFill/>
        </p:spPr>
        <p:txBody>
          <a:bodyPr wrap="square" rtlCol="0">
            <a:spAutoFit/>
          </a:bodyPr>
          <a:lstStyle/>
          <a:p>
            <a:r>
              <a:rPr lang="el-GR" dirty="0">
                <a:solidFill>
                  <a:schemeClr val="bg2">
                    <a:lumMod val="10000"/>
                  </a:schemeClr>
                </a:solidFill>
              </a:rPr>
              <a:t>Χρειάζεστε ένα σταθερό, φιλόξενο σημείο που να σηματοδοτεί στον εγκέφαλό σας: "Ήρθε η ώρα να μάθετε".</a:t>
            </a:r>
          </a:p>
        </p:txBody>
      </p:sp>
      <p:pic>
        <p:nvPicPr>
          <p:cNvPr id="11" name="Gráfico 10">
            <a:extLst>
              <a:ext uri="{FF2B5EF4-FFF2-40B4-BE49-F238E27FC236}">
                <a16:creationId xmlns:a16="http://schemas.microsoft.com/office/drawing/2014/main" id="{0E6DF1CF-C25D-D3F7-D66D-B396A3AC77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31703" y="2088164"/>
            <a:ext cx="441715" cy="441715"/>
          </a:xfrm>
          <a:prstGeom prst="rect">
            <a:avLst/>
          </a:prstGeom>
        </p:spPr>
      </p:pic>
      <p:sp>
        <p:nvSpPr>
          <p:cNvPr id="8" name="CaixaDeTexto 2">
            <a:extLst>
              <a:ext uri="{FF2B5EF4-FFF2-40B4-BE49-F238E27FC236}">
                <a16:creationId xmlns:a16="http://schemas.microsoft.com/office/drawing/2014/main" id="{0FF83692-F406-1839-751F-0EAA3F234EE5}"/>
              </a:ext>
            </a:extLst>
          </p:cNvPr>
          <p:cNvSpPr txBox="1"/>
          <p:nvPr/>
        </p:nvSpPr>
        <p:spPr>
          <a:xfrm>
            <a:off x="147396" y="2749300"/>
            <a:ext cx="12113516" cy="4524315"/>
          </a:xfrm>
          <a:prstGeom prst="rect">
            <a:avLst/>
          </a:prstGeom>
          <a:noFill/>
        </p:spPr>
        <p:txBody>
          <a:bodyPr wrap="square" rtlCol="0">
            <a:spAutoFit/>
          </a:bodyPr>
          <a:lstStyle/>
          <a:p>
            <a:pPr marL="285750" indent="-285750">
              <a:buFont typeface="Arial" panose="020B0604020202020204" pitchFamily="34" charset="0"/>
              <a:buChar char="•"/>
            </a:pPr>
            <a:r>
              <a:rPr lang="el-GR" dirty="0">
                <a:solidFill>
                  <a:schemeClr val="bg2">
                    <a:lumMod val="10000"/>
                  </a:schemeClr>
                </a:solidFill>
              </a:rPr>
              <a:t>Ορίστε ένα μέρος που μπορεί να είναι δικό σας, μπορεί να είναι προσωρινό, αλλά είναι καλύτερα να το χρησιμοποιείτε μόνο για μάθηση.</a:t>
            </a:r>
          </a:p>
          <a:p>
            <a:pPr marL="285750" indent="-285750">
              <a:buFont typeface="Arial" panose="020B0604020202020204" pitchFamily="34" charset="0"/>
              <a:buChar char="•"/>
            </a:pPr>
            <a:r>
              <a:rPr lang="el-GR" dirty="0">
                <a:solidFill>
                  <a:schemeClr val="bg2">
                    <a:lumMod val="10000"/>
                  </a:schemeClr>
                </a:solidFill>
              </a:rPr>
              <a:t>Αναζητήστε καλό φως (το φυσικό φως είναι καλύτερο). Φωτισμός από ψηλά: βεβαιωθείτε ότι ο κύριος φωτισμός του χώρου προέρχεται από ψηλά. Αν είστε δεξιόχειρας, το φως πρέπει να προέρχεται από πάνω από τον αριστερό σας ώμο, ώστε να μη δημιουργείται σκιά που προβάλλεται πάνω στο υλικό μελέτης σας. Εάν είστε αριστερόχειρας, προσπαθείτε πάντα να έχετε το φως να έρχεται από πάνω από τον δεξιό σας ώμο για τους ίδιους λόγους. Προσθέστε επίσης ένα κατευθυνόμενο φως που εστιάζει στο υλικό μελέτης σας. Χρησιμοποιήστε μια εστίαση που μπορεί να κατευθυνθεί για να την προσαρμόσετε στις ανάγκες σας και να αποφύγετε τις ενοχλητικές αντανακλάσεις.</a:t>
            </a:r>
          </a:p>
          <a:p>
            <a:pPr marL="285750" indent="-285750">
              <a:buFont typeface="Arial" panose="020B0604020202020204" pitchFamily="34" charset="0"/>
              <a:buChar char="•"/>
            </a:pPr>
            <a:r>
              <a:rPr lang="el-GR" dirty="0">
                <a:solidFill>
                  <a:schemeClr val="bg2">
                    <a:lumMod val="10000"/>
                  </a:schemeClr>
                </a:solidFill>
              </a:rPr>
              <a:t>Άνετη καρέκλα. Χρησιμοποιήστε μια υποστηρικτική καρέκλα που ενθαρρύνει την καλή στάση του σώματος. Τα πόδια σας πρέπει να ακουμπούν επίπεδα στο πάτωμα και τα γόνατά σας πρέπει να βρίσκονται στο ίδιο επίπεδο με τους γοφούς σας. Προσθέστε μαξιλάρια για στήριξη της οσφυϊκής μοίρας (κάτω μέρος της πλάτης), αν χρειάζεται.</a:t>
            </a:r>
          </a:p>
          <a:p>
            <a:pPr marL="285750" indent="-285750">
              <a:buFont typeface="Arial" panose="020B0604020202020204" pitchFamily="34" charset="0"/>
              <a:buChar char="•"/>
            </a:pPr>
            <a:r>
              <a:rPr lang="el-GR" dirty="0">
                <a:solidFill>
                  <a:schemeClr val="bg2">
                    <a:lumMod val="10000"/>
                  </a:schemeClr>
                </a:solidFill>
              </a:rPr>
              <a:t>Η επιφάνεια του γραφείου: Το γραφείο ή το τραπέζι σας θα πρέπει να βρίσκεται σε τέτοιο ύψος ώστε οι πήχεις σας να είναι παράλληλοι με το δάπεδο όταν πληκτρολογείτε ή γράφετε. Μια πτυσσόμενη βάση για φορητό υπολογιστή μπορεί να ανεβάσει την οθόνη σας στο ύψος των ματιών σας για να αποφύγετε την καταπόνηση του αυχένα.</a:t>
            </a:r>
          </a:p>
          <a:p>
            <a:pPr marL="285750" indent="-285750">
              <a:buFont typeface="Arial" panose="020B0604020202020204" pitchFamily="34" charset="0"/>
              <a:buChar char="•"/>
            </a:pPr>
            <a:endParaRPr lang="el-GR" dirty="0">
              <a:solidFill>
                <a:schemeClr val="bg2">
                  <a:lumMod val="10000"/>
                </a:schemeClr>
              </a:solidFill>
            </a:endParaRPr>
          </a:p>
          <a:p>
            <a:pPr marL="285750" indent="-285750">
              <a:buFont typeface="Arial" panose="020B0604020202020204" pitchFamily="34" charset="0"/>
              <a:buChar char="•"/>
            </a:pPr>
            <a:endParaRPr lang="en-GB" noProof="0" dirty="0">
              <a:solidFill>
                <a:schemeClr val="bg2">
                  <a:lumMod val="10000"/>
                </a:schemeClr>
              </a:solidFill>
            </a:endParaRPr>
          </a:p>
        </p:txBody>
      </p:sp>
      <p:sp>
        <p:nvSpPr>
          <p:cNvPr id="5" name="CaixaDeTexto 2">
            <a:extLst>
              <a:ext uri="{FF2B5EF4-FFF2-40B4-BE49-F238E27FC236}">
                <a16:creationId xmlns:a16="http://schemas.microsoft.com/office/drawing/2014/main" id="{E13240E4-1BB8-6263-BD7A-BE6E0CE3CE43}"/>
              </a:ext>
            </a:extLst>
          </p:cNvPr>
          <p:cNvSpPr txBox="1"/>
          <p:nvPr/>
        </p:nvSpPr>
        <p:spPr>
          <a:xfrm>
            <a:off x="241679" y="796088"/>
            <a:ext cx="11097860" cy="1200329"/>
          </a:xfrm>
          <a:prstGeom prst="rect">
            <a:avLst/>
          </a:prstGeom>
          <a:noFill/>
        </p:spPr>
        <p:txBody>
          <a:bodyPr wrap="square" rtlCol="0">
            <a:spAutoFit/>
          </a:bodyPr>
          <a:lstStyle/>
          <a:p>
            <a:r>
              <a:rPr lang="el-GR" b="1" dirty="0">
                <a:solidFill>
                  <a:schemeClr val="bg2">
                    <a:lumMod val="10000"/>
                  </a:schemeClr>
                </a:solidFill>
              </a:rPr>
              <a:t>Το θετικό μαθησιακό περιβάλλον μπορεί να οριστεί ως ένας χώρος, όπου αισθάνεστε κίνητρα, ασφάλεια και συγκέντρωση στη μαθησιακή διαδικασία χωρίς άλλους περισπασμούς. Είναι σημαντικό γιατί αν αισθάνεστε άνετα και συγκεντρωμένοι θα σας ωθήσει στη διαδικασία και θα κάνει τη μάθηση ένα ευπρόσδεκτο μέρος της ζωής σας. </a:t>
            </a:r>
          </a:p>
        </p:txBody>
      </p:sp>
    </p:spTree>
    <p:extLst>
      <p:ext uri="{BB962C8B-B14F-4D97-AF65-F5344CB8AC3E}">
        <p14:creationId xmlns:p14="http://schemas.microsoft.com/office/powerpoint/2010/main" val="3330855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706F-95DA-3936-C7ED-F8EBA422650E}"/>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D78BCB6-D587-1786-9B8B-E44BEB4474C5}"/>
              </a:ext>
            </a:extLst>
          </p:cNvPr>
          <p:cNvSpPr>
            <a:spLocks noGrp="1"/>
          </p:cNvSpPr>
          <p:nvPr>
            <p:ph type="body" sz="quarter" idx="10"/>
          </p:nvPr>
        </p:nvSpPr>
        <p:spPr/>
        <p:txBody>
          <a:bodyPr/>
          <a:lstStyle/>
          <a:p>
            <a:r>
              <a:rPr lang="el-GR" dirty="0"/>
              <a:t>Δημιουργία θετικού μαθησιακού περιβάλλοντος</a:t>
            </a:r>
          </a:p>
          <a:p>
            <a:endParaRPr lang="en-GB" dirty="0"/>
          </a:p>
        </p:txBody>
      </p:sp>
      <p:sp>
        <p:nvSpPr>
          <p:cNvPr id="3" name="CaixaDeTexto 2">
            <a:extLst>
              <a:ext uri="{FF2B5EF4-FFF2-40B4-BE49-F238E27FC236}">
                <a16:creationId xmlns:a16="http://schemas.microsoft.com/office/drawing/2014/main" id="{F5D42C3D-A9FE-3843-5372-DCD8D2EE6A30}"/>
              </a:ext>
            </a:extLst>
          </p:cNvPr>
          <p:cNvSpPr txBox="1"/>
          <p:nvPr/>
        </p:nvSpPr>
        <p:spPr>
          <a:xfrm>
            <a:off x="971562" y="905753"/>
            <a:ext cx="8839010" cy="369332"/>
          </a:xfrm>
          <a:prstGeom prst="rect">
            <a:avLst/>
          </a:prstGeom>
          <a:noFill/>
        </p:spPr>
        <p:txBody>
          <a:bodyPr wrap="square" rtlCol="0">
            <a:spAutoFit/>
          </a:bodyPr>
          <a:lstStyle/>
          <a:p>
            <a:r>
              <a:rPr lang="el-GR" dirty="0">
                <a:solidFill>
                  <a:schemeClr val="bg2">
                    <a:lumMod val="10000"/>
                  </a:schemeClr>
                </a:solidFill>
              </a:rPr>
              <a:t>Προσπαθήστε να ελαχιστοποιήσετε το θόρυβο και τους περισπασμούς </a:t>
            </a:r>
          </a:p>
        </p:txBody>
      </p:sp>
      <p:pic>
        <p:nvPicPr>
          <p:cNvPr id="11" name="Gráfico 10">
            <a:extLst>
              <a:ext uri="{FF2B5EF4-FFF2-40B4-BE49-F238E27FC236}">
                <a16:creationId xmlns:a16="http://schemas.microsoft.com/office/drawing/2014/main" id="{6E2ADD23-97FC-3E51-508A-CD0319F99F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298978" y="835827"/>
            <a:ext cx="441715" cy="441715"/>
          </a:xfrm>
          <a:prstGeom prst="rect">
            <a:avLst/>
          </a:prstGeom>
        </p:spPr>
      </p:pic>
      <p:sp>
        <p:nvSpPr>
          <p:cNvPr id="8" name="CaixaDeTexto 2">
            <a:extLst>
              <a:ext uri="{FF2B5EF4-FFF2-40B4-BE49-F238E27FC236}">
                <a16:creationId xmlns:a16="http://schemas.microsoft.com/office/drawing/2014/main" id="{B7433C0C-1B69-1FB6-58D1-6450261B1239}"/>
              </a:ext>
            </a:extLst>
          </p:cNvPr>
          <p:cNvSpPr txBox="1"/>
          <p:nvPr/>
        </p:nvSpPr>
        <p:spPr>
          <a:xfrm>
            <a:off x="207495" y="1206317"/>
            <a:ext cx="12304347" cy="3970318"/>
          </a:xfrm>
          <a:prstGeom prst="rect">
            <a:avLst/>
          </a:prstGeom>
          <a:noFill/>
        </p:spPr>
        <p:txBody>
          <a:bodyPr wrap="square" rtlCol="0">
            <a:spAutoFit/>
          </a:bodyPr>
          <a:lstStyle/>
          <a:p>
            <a:pPr marL="285750" indent="-285750">
              <a:buFont typeface="Arial" panose="020B0604020202020204" pitchFamily="34" charset="0"/>
              <a:buChar char="•"/>
            </a:pPr>
            <a:r>
              <a:rPr lang="el-GR" dirty="0">
                <a:solidFill>
                  <a:schemeClr val="bg2">
                    <a:lumMod val="10000"/>
                  </a:schemeClr>
                </a:solidFill>
              </a:rPr>
              <a:t>Τοποθετήστε το χώρο μάθησης στο πιο ήσυχο δωμάτιο του σπιτιού, μακριά από την κύρια ροή της κυκλοφορίας.</a:t>
            </a:r>
          </a:p>
          <a:p>
            <a:pPr marL="285750" indent="-285750">
              <a:buFont typeface="Arial" panose="020B0604020202020204" pitchFamily="34" charset="0"/>
              <a:buChar char="•"/>
            </a:pPr>
            <a:r>
              <a:rPr lang="el-GR" dirty="0">
                <a:solidFill>
                  <a:schemeClr val="bg2">
                    <a:lumMod val="10000"/>
                  </a:schemeClr>
                </a:solidFill>
              </a:rPr>
              <a:t>Προσθέστε ένα σήμα "Μην ενοχλείτε" και κλείστε την πόρτα. Να είστε συνεπείς και να μην ανταποκρίνεστε στις διακοπές μερικές φορές, γιατί έτσι μαθαίνετε στους ανθρώπους ότι το σήμα δεν έχει πραγματικά σημασία.</a:t>
            </a:r>
          </a:p>
          <a:p>
            <a:pPr marL="285750" indent="-285750">
              <a:buFont typeface="Arial" panose="020B0604020202020204" pitchFamily="34" charset="0"/>
              <a:buChar char="•"/>
            </a:pPr>
            <a:r>
              <a:rPr lang="el-GR" dirty="0">
                <a:solidFill>
                  <a:schemeClr val="bg2">
                    <a:lumMod val="10000"/>
                  </a:schemeClr>
                </a:solidFill>
              </a:rPr>
              <a:t>Να είστε προσεκτικοί με το κινητό τηλέφωνο. Αν είναι δυνατόν, προσπαθήστε να το τοποθετήσετε σε άλλο δωμάτιο από το χώρο μελέτης σας.</a:t>
            </a:r>
          </a:p>
          <a:p>
            <a:pPr marL="285750" indent="-285750">
              <a:buFont typeface="Arial" panose="020B0604020202020204" pitchFamily="34" charset="0"/>
              <a:buChar char="•"/>
            </a:pPr>
            <a:r>
              <a:rPr lang="el-GR" dirty="0">
                <a:solidFill>
                  <a:schemeClr val="bg2">
                    <a:lumMod val="10000"/>
                  </a:schemeClr>
                </a:solidFill>
              </a:rPr>
              <a:t>Αν πρέπει να μελετήσετε στον υπολογιστή, κλείστε όλα τα προγράμματα και τους ιστότοπους που δεν είναι απαραίτητα για την εργασία και αφήστε μόνο ένα παράθυρο ανοιχτό. Απενεργοποιήστε τις ειδοποιήσεις (μηνύματα ηλεκτρονικού ταχυδρομείου και άλλες εφαρμογές).</a:t>
            </a:r>
          </a:p>
          <a:p>
            <a:pPr marL="285750" indent="-285750">
              <a:buFont typeface="Arial" panose="020B0604020202020204" pitchFamily="34" charset="0"/>
              <a:buChar char="•"/>
            </a:pPr>
            <a:r>
              <a:rPr lang="el-GR" dirty="0">
                <a:solidFill>
                  <a:schemeClr val="bg2">
                    <a:lumMod val="10000"/>
                  </a:schemeClr>
                </a:solidFill>
              </a:rPr>
              <a:t>Κλείστε την τηλεόραση, εάν υπάρχει στο δωμάτιο.</a:t>
            </a:r>
          </a:p>
          <a:p>
            <a:pPr marL="285750" indent="-285750">
              <a:buFont typeface="Arial" panose="020B0604020202020204" pitchFamily="34" charset="0"/>
              <a:buChar char="•"/>
            </a:pPr>
            <a:r>
              <a:rPr lang="el-GR" dirty="0">
                <a:solidFill>
                  <a:schemeClr val="bg2">
                    <a:lumMod val="10000"/>
                  </a:schemeClr>
                </a:solidFill>
              </a:rPr>
              <a:t>Σε περίπτωση που υπάρχει θόρυβος που δεν μπορεί να εξαλειφθεί. Ανάλογα με τις προτιμήσεις σας, για να ελαχιστοποιήσετε την ενόχληση, έχετε διάφορες επιλογές, όπως η χρήση ακουστικών που ακυρώνουν τον θόρυβο ή ακουστικών οργάνων χωρίς στίχους μουσικής</a:t>
            </a:r>
          </a:p>
          <a:p>
            <a:pPr marL="285750" indent="-285750">
              <a:buFont typeface="Arial" panose="020B0604020202020204" pitchFamily="34" charset="0"/>
              <a:buChar char="•"/>
            </a:pPr>
            <a:r>
              <a:rPr lang="el-GR" dirty="0">
                <a:solidFill>
                  <a:schemeClr val="bg2">
                    <a:lumMod val="10000"/>
                  </a:schemeClr>
                </a:solidFill>
              </a:rPr>
              <a:t>Αποφύγετε αποσπασματικές σκέψεις για άλλες ευθύνες, έχοντας χρονικά διαστήματα επικεντρωμένα στην εργασία με προγραμματισμένα μικρά διαλείμματα</a:t>
            </a:r>
          </a:p>
        </p:txBody>
      </p:sp>
      <p:pic>
        <p:nvPicPr>
          <p:cNvPr id="4" name="Gráfico 3">
            <a:extLst>
              <a:ext uri="{FF2B5EF4-FFF2-40B4-BE49-F238E27FC236}">
                <a16:creationId xmlns:a16="http://schemas.microsoft.com/office/drawing/2014/main" id="{1E088D55-D9D6-F29A-B568-974FFDAB20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193912" y="5184415"/>
            <a:ext cx="441715" cy="441715"/>
          </a:xfrm>
          <a:prstGeom prst="rect">
            <a:avLst/>
          </a:prstGeom>
        </p:spPr>
      </p:pic>
      <p:sp>
        <p:nvSpPr>
          <p:cNvPr id="6" name="CaixaDeTexto 2">
            <a:extLst>
              <a:ext uri="{FF2B5EF4-FFF2-40B4-BE49-F238E27FC236}">
                <a16:creationId xmlns:a16="http://schemas.microsoft.com/office/drawing/2014/main" id="{D31A4023-B13D-B6B1-6DC5-99CC3765825C}"/>
              </a:ext>
            </a:extLst>
          </p:cNvPr>
          <p:cNvSpPr txBox="1"/>
          <p:nvPr/>
        </p:nvSpPr>
        <p:spPr>
          <a:xfrm>
            <a:off x="727109" y="5220607"/>
            <a:ext cx="8839010" cy="369332"/>
          </a:xfrm>
          <a:prstGeom prst="rect">
            <a:avLst/>
          </a:prstGeom>
          <a:noFill/>
        </p:spPr>
        <p:txBody>
          <a:bodyPr wrap="square" rtlCol="0">
            <a:spAutoFit/>
          </a:bodyPr>
          <a:lstStyle/>
          <a:p>
            <a:r>
              <a:rPr lang="el-GR" dirty="0">
                <a:solidFill>
                  <a:schemeClr val="bg2">
                    <a:lumMod val="10000"/>
                  </a:schemeClr>
                </a:solidFill>
              </a:rPr>
              <a:t>Να έχετε μια συνάντηση με την οικογένειά σας για να υποστηρίξετε τη μάθησή σας</a:t>
            </a:r>
          </a:p>
        </p:txBody>
      </p:sp>
      <p:sp>
        <p:nvSpPr>
          <p:cNvPr id="7" name="CaixaDeTexto 2">
            <a:extLst>
              <a:ext uri="{FF2B5EF4-FFF2-40B4-BE49-F238E27FC236}">
                <a16:creationId xmlns:a16="http://schemas.microsoft.com/office/drawing/2014/main" id="{51D9B91F-FEA1-A81C-E2EE-059E26C0EF4B}"/>
              </a:ext>
            </a:extLst>
          </p:cNvPr>
          <p:cNvSpPr txBox="1"/>
          <p:nvPr/>
        </p:nvSpPr>
        <p:spPr>
          <a:xfrm>
            <a:off x="290519" y="5633911"/>
            <a:ext cx="11097860" cy="923330"/>
          </a:xfrm>
          <a:prstGeom prst="rect">
            <a:avLst/>
          </a:prstGeom>
          <a:noFill/>
        </p:spPr>
        <p:txBody>
          <a:bodyPr wrap="square" rtlCol="0">
            <a:spAutoFit/>
          </a:bodyPr>
          <a:lstStyle/>
          <a:p>
            <a:pPr marL="285750" indent="-285750">
              <a:buFont typeface="Arial" panose="020B0604020202020204" pitchFamily="34" charset="0"/>
              <a:buChar char="•"/>
            </a:pPr>
            <a:r>
              <a:rPr lang="el-GR" dirty="0">
                <a:solidFill>
                  <a:schemeClr val="bg2">
                    <a:lumMod val="10000"/>
                  </a:schemeClr>
                </a:solidFill>
              </a:rPr>
              <a:t>Δημιουργήστε ένα ημερολόγιο με συγκεκριμένες ημέρες και ώρες για να μάθουν και εξηγήστε τους γιατί είναι σημαντικό και πώς αυτό πρέπει να τηρείται εκτός από την περίπτωση έκτακτης ανάγκης (προσπαθήστε να ορίσετε τι είναι "έκτακτη ανάγκη" - για παράδειγμα, πού βρίσκεται κάτι; Δεν είναι έκτακτη ανάγκη)</a:t>
            </a:r>
          </a:p>
        </p:txBody>
      </p:sp>
    </p:spTree>
    <p:extLst>
      <p:ext uri="{BB962C8B-B14F-4D97-AF65-F5344CB8AC3E}">
        <p14:creationId xmlns:p14="http://schemas.microsoft.com/office/powerpoint/2010/main" val="230877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7445F-4CDB-DF28-DA5A-289E5E5F10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C852A1D-69C7-BEFD-9FF3-D0B32D50EF73}"/>
              </a:ext>
            </a:extLst>
          </p:cNvPr>
          <p:cNvSpPr>
            <a:spLocks noGrp="1"/>
          </p:cNvSpPr>
          <p:nvPr>
            <p:ph type="body" sz="quarter" idx="10"/>
          </p:nvPr>
        </p:nvSpPr>
        <p:spPr>
          <a:xfrm>
            <a:off x="362081" y="253012"/>
            <a:ext cx="9829323" cy="483986"/>
          </a:xfrm>
        </p:spPr>
        <p:txBody>
          <a:bodyPr>
            <a:normAutofit/>
          </a:bodyPr>
          <a:lstStyle/>
          <a:p>
            <a:r>
              <a:rPr lang="el-GR" sz="2700" dirty="0"/>
              <a:t>Αναφορές</a:t>
            </a:r>
          </a:p>
        </p:txBody>
      </p:sp>
      <p:sp>
        <p:nvSpPr>
          <p:cNvPr id="3" name="Marcador de Posição do Texto 2">
            <a:extLst>
              <a:ext uri="{FF2B5EF4-FFF2-40B4-BE49-F238E27FC236}">
                <a16:creationId xmlns:a16="http://schemas.microsoft.com/office/drawing/2014/main" id="{92645F47-9A44-D703-5CD2-192333755B78}"/>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74B1CE4D-164C-AADB-0BDF-F43DCCE7F233}"/>
              </a:ext>
            </a:extLst>
          </p:cNvPr>
          <p:cNvSpPr txBox="1"/>
          <p:nvPr/>
        </p:nvSpPr>
        <p:spPr>
          <a:xfrm>
            <a:off x="379615" y="736998"/>
            <a:ext cx="10987515" cy="7571303"/>
          </a:xfrm>
          <a:prstGeom prst="rect">
            <a:avLst/>
          </a:prstGeom>
          <a:noFill/>
        </p:spPr>
        <p:txBody>
          <a:bodyPr wrap="square" rtlCol="0">
            <a:spAutoFit/>
          </a:bodyPr>
          <a:lstStyle/>
          <a:p>
            <a:r>
              <a:rPr lang="en-US" dirty="0"/>
              <a:t>C. S. Dweck, Mindset: The New Psychology of Success. New York, NY, USA: Random House, 2006. </a:t>
            </a:r>
          </a:p>
          <a:p>
            <a:endParaRPr lang="en-US" dirty="0"/>
          </a:p>
          <a:p>
            <a:r>
              <a:rPr lang="en-US" dirty="0"/>
              <a:t>Y. Meng, Y. Sun, L. Yang, and Y. Othman </a:t>
            </a:r>
            <a:r>
              <a:rPr lang="en-US" dirty="0" err="1"/>
              <a:t>Mydin</a:t>
            </a:r>
            <a:r>
              <a:rPr lang="en-US" dirty="0"/>
              <a:t>, "Mechanisms from growth mindset to psychological well-being of Chinese primary school students: The serial mediating role of grit and academic self-efficacy," </a:t>
            </a:r>
            <a:r>
              <a:rPr lang="en-US" dirty="0" err="1"/>
              <a:t>Behav</a:t>
            </a:r>
            <a:r>
              <a:rPr lang="en-US" dirty="0"/>
              <a:t>. Sci., vol. 15, no. 5, p. 621, 2025. </a:t>
            </a:r>
            <a:r>
              <a:rPr lang="en-US" dirty="0">
                <a:hlinkClick r:id="rId2"/>
              </a:rPr>
              <a:t>https://doi.org/10.3390/bs15050621</a:t>
            </a:r>
            <a:r>
              <a:rPr lang="en-US" dirty="0"/>
              <a:t> </a:t>
            </a:r>
          </a:p>
          <a:p>
            <a:endParaRPr lang="en-US" dirty="0"/>
          </a:p>
          <a:p>
            <a:pPr lvl="0" eaLnBrk="0" fontAlgn="base" hangingPunct="0">
              <a:spcBef>
                <a:spcPct val="0"/>
              </a:spcBef>
              <a:spcAft>
                <a:spcPct val="0"/>
              </a:spcAft>
            </a:pPr>
            <a:r>
              <a:rPr lang="en-US" altLang="el-GR" dirty="0"/>
              <a:t>P. </a:t>
            </a:r>
            <a:r>
              <a:rPr lang="en-US" altLang="el-GR" dirty="0" err="1"/>
              <a:t>Vongswasdi</a:t>
            </a:r>
            <a:r>
              <a:rPr lang="en-US" altLang="el-GR" dirty="0"/>
              <a:t>, H. Leroy, M. Shemla, I. </a:t>
            </a:r>
            <a:r>
              <a:rPr lang="en-US" altLang="el-GR" dirty="0" err="1"/>
              <a:t>Hoever</a:t>
            </a:r>
            <a:r>
              <a:rPr lang="en-US" altLang="el-GR" dirty="0"/>
              <a:t>, and J. Khattab, "Influencing diversity beliefs through a personal testimonial, promotion-focused approach," J. Organ. </a:t>
            </a:r>
            <a:r>
              <a:rPr lang="en-US" altLang="el-GR" dirty="0" err="1"/>
              <a:t>Behav</a:t>
            </a:r>
            <a:r>
              <a:rPr lang="en-US" altLang="el-GR" dirty="0"/>
              <a:t>., vol. 44, no. 1, pp. 1–18, 2023. </a:t>
            </a:r>
            <a:r>
              <a:rPr lang="en-US" altLang="el-GR" dirty="0">
                <a:hlinkClick r:id="rId3"/>
              </a:rPr>
              <a:t>https://doi.org/10.1002/job.2664</a:t>
            </a:r>
            <a:r>
              <a:rPr lang="en-US" altLang="el-GR" dirty="0"/>
              <a:t>  </a:t>
            </a:r>
          </a:p>
          <a:p>
            <a:pPr lvl="0" eaLnBrk="0" fontAlgn="base" hangingPunct="0">
              <a:spcBef>
                <a:spcPct val="0"/>
              </a:spcBef>
              <a:spcAft>
                <a:spcPct val="0"/>
              </a:spcAft>
            </a:pPr>
            <a:endParaRPr lang="el-GR" altLang="el-GR" dirty="0"/>
          </a:p>
          <a:p>
            <a:pPr lvl="0" eaLnBrk="0" fontAlgn="base" hangingPunct="0">
              <a:spcBef>
                <a:spcPct val="0"/>
              </a:spcBef>
              <a:spcAft>
                <a:spcPct val="0"/>
              </a:spcAft>
            </a:pPr>
            <a:r>
              <a:rPr lang="en-US" altLang="el-GR" dirty="0"/>
              <a:t>A. H. Appelbaum and H. Stein, "The impact of shame on the psychoanalysis of a borderline child," </a:t>
            </a:r>
            <a:r>
              <a:rPr lang="en-US" altLang="el-GR" dirty="0" err="1"/>
              <a:t>Psychoanal</a:t>
            </a:r>
            <a:r>
              <a:rPr lang="en-US" altLang="el-GR" dirty="0"/>
              <a:t>. Psychol., vol. 26, no. 1, pp. 26–41, 2009. </a:t>
            </a:r>
            <a:r>
              <a:rPr lang="en-US" altLang="el-GR" dirty="0">
                <a:hlinkClick r:id="rId4"/>
              </a:rPr>
              <a:t>https://doi.org/10.1037/a0014674</a:t>
            </a:r>
            <a:r>
              <a:rPr lang="en-US" altLang="el-GR" dirty="0"/>
              <a:t> </a:t>
            </a:r>
          </a:p>
          <a:p>
            <a:pPr lvl="0" eaLnBrk="0" fontAlgn="base" hangingPunct="0">
              <a:spcBef>
                <a:spcPct val="0"/>
              </a:spcBef>
              <a:spcAft>
                <a:spcPct val="0"/>
              </a:spcAft>
            </a:pPr>
            <a:endParaRPr lang="es-ES" altLang="el-GR" dirty="0"/>
          </a:p>
          <a:p>
            <a:pPr lvl="0" eaLnBrk="0" fontAlgn="base" hangingPunct="0">
              <a:spcBef>
                <a:spcPct val="0"/>
              </a:spcBef>
              <a:spcAft>
                <a:spcPct val="0"/>
              </a:spcAft>
            </a:pPr>
            <a:r>
              <a:rPr lang="en-US" altLang="el-GR" dirty="0"/>
              <a:t>A. Heuer, L. Serratos-Sotelo, and A. Motel-Klingebiel, "How perception affects participation: The case of adult learning and continued vocational education and training in Europe," Int. J. Lifelong Educ., vol. 44, no. 1, pp. 17–37, 2025. </a:t>
            </a:r>
            <a:r>
              <a:rPr lang="en-US" altLang="el-GR" dirty="0">
                <a:hlinkClick r:id="rId5"/>
              </a:rPr>
              <a:t>https://doi.org/10.1080/02601370.2024.2398516</a:t>
            </a:r>
            <a:r>
              <a:rPr lang="en-US" altLang="el-GR" dirty="0"/>
              <a:t> </a:t>
            </a:r>
          </a:p>
          <a:p>
            <a:pPr lvl="0" eaLnBrk="0" fontAlgn="base" hangingPunct="0">
              <a:spcBef>
                <a:spcPct val="0"/>
              </a:spcBef>
              <a:spcAft>
                <a:spcPct val="0"/>
              </a:spcAft>
            </a:pPr>
            <a:endParaRPr lang="en-US" altLang="el-GR" dirty="0"/>
          </a:p>
          <a:p>
            <a:pPr lvl="0" eaLnBrk="0" fontAlgn="base" hangingPunct="0">
              <a:spcBef>
                <a:spcPct val="0"/>
              </a:spcBef>
              <a:spcAft>
                <a:spcPct val="0"/>
              </a:spcAft>
            </a:pPr>
            <a:r>
              <a:rPr lang="en-US" altLang="el-GR" dirty="0"/>
              <a:t>A. Okada, T. Sherborne, G. </a:t>
            </a:r>
            <a:r>
              <a:rPr lang="en-US" altLang="el-GR" dirty="0" err="1"/>
              <a:t>Panselinas</a:t>
            </a:r>
            <a:r>
              <a:rPr lang="en-US" altLang="el-GR" dirty="0"/>
              <a:t>, and G. </a:t>
            </a:r>
            <a:r>
              <a:rPr lang="en-US" altLang="el-GR" dirty="0" err="1"/>
              <a:t>Kolionis</a:t>
            </a:r>
            <a:r>
              <a:rPr lang="en-US" altLang="el-GR" dirty="0"/>
              <a:t>, "Fostering transversal skills through open schooling supported by the CARE-KNOW-DO pedagogical model and the UNESCO AI competencies framework," Int. J. </a:t>
            </a:r>
            <a:r>
              <a:rPr lang="en-US" altLang="el-GR" dirty="0" err="1"/>
              <a:t>Artif</a:t>
            </a:r>
            <a:r>
              <a:rPr lang="en-US" altLang="el-GR" dirty="0"/>
              <a:t>. </a:t>
            </a:r>
            <a:r>
              <a:rPr lang="en-US" altLang="el-GR" dirty="0" err="1"/>
              <a:t>Intell</a:t>
            </a:r>
            <a:r>
              <a:rPr lang="en-US" altLang="el-GR" dirty="0"/>
              <a:t>. Educ., pp. 1–46, 2025. </a:t>
            </a:r>
            <a:r>
              <a:rPr lang="en-US" altLang="el-GR" dirty="0">
                <a:hlinkClick r:id="rId6"/>
              </a:rPr>
              <a:t>https://doi.org/10.1007/s40593-025-00458-w</a:t>
            </a:r>
            <a:r>
              <a:rPr lang="en-US" altLang="el-GR" dirty="0"/>
              <a:t> </a:t>
            </a:r>
          </a:p>
          <a:p>
            <a:pPr lvl="0" eaLnBrk="0" fontAlgn="base" hangingPunct="0">
              <a:spcBef>
                <a:spcPct val="0"/>
              </a:spcBef>
              <a:spcAft>
                <a:spcPct val="0"/>
              </a:spcAft>
            </a:pPr>
            <a:endParaRPr lang="en-US" altLang="el-GR" dirty="0">
              <a:latin typeface="Arial" panose="020B0604020202020204" pitchFamily="34" charset="0"/>
            </a:endParaRPr>
          </a:p>
          <a:p>
            <a:pPr lvl="0" eaLnBrk="0" fontAlgn="base" hangingPunct="0">
              <a:spcBef>
                <a:spcPct val="0"/>
              </a:spcBef>
              <a:spcAft>
                <a:spcPct val="0"/>
              </a:spcAft>
            </a:pPr>
            <a:endParaRPr lang="el-GR" altLang="el-GR" dirty="0">
              <a:latin typeface="Arial" panose="020B0604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39547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FE6-B085-C1F1-EE98-AF6DEC9E47B9}"/>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2A61A6FB-0ED4-50E4-6920-EE65481FA61A}"/>
              </a:ext>
            </a:extLst>
          </p:cNvPr>
          <p:cNvSpPr>
            <a:spLocks noGrp="1"/>
          </p:cNvSpPr>
          <p:nvPr>
            <p:ph type="body" sz="quarter" idx="10"/>
          </p:nvPr>
        </p:nvSpPr>
        <p:spPr>
          <a:xfrm>
            <a:off x="362081" y="253012"/>
            <a:ext cx="9829323" cy="483986"/>
          </a:xfrm>
        </p:spPr>
        <p:txBody>
          <a:bodyPr>
            <a:normAutofit/>
          </a:bodyPr>
          <a:lstStyle/>
          <a:p>
            <a:r>
              <a:rPr lang="el-GR" sz="2700" dirty="0"/>
              <a:t>Αναφορές</a:t>
            </a:r>
          </a:p>
        </p:txBody>
      </p:sp>
      <p:sp>
        <p:nvSpPr>
          <p:cNvPr id="3" name="Marcador de Posição do Texto 2">
            <a:extLst>
              <a:ext uri="{FF2B5EF4-FFF2-40B4-BE49-F238E27FC236}">
                <a16:creationId xmlns:a16="http://schemas.microsoft.com/office/drawing/2014/main" id="{89EDB7D4-2542-6768-1B05-CD957117B9FC}"/>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896DECEC-F08C-B8E2-79D2-5042D174922F}"/>
              </a:ext>
            </a:extLst>
          </p:cNvPr>
          <p:cNvSpPr txBox="1"/>
          <p:nvPr/>
        </p:nvSpPr>
        <p:spPr>
          <a:xfrm>
            <a:off x="499687" y="1051035"/>
            <a:ext cx="10987515" cy="5078313"/>
          </a:xfrm>
          <a:prstGeom prst="rect">
            <a:avLst/>
          </a:prstGeom>
          <a:noFill/>
        </p:spPr>
        <p:txBody>
          <a:bodyPr wrap="square" rtlCol="0">
            <a:spAutoFit/>
          </a:bodyPr>
          <a:lstStyle/>
          <a:p>
            <a:r>
              <a:rPr lang="en-US" dirty="0"/>
              <a:t>K. Samalia, H. Al-</a:t>
            </a:r>
            <a:r>
              <a:rPr lang="en-US" dirty="0" err="1"/>
              <a:t>Samarriaie</a:t>
            </a:r>
            <a:r>
              <a:rPr lang="en-US" dirty="0"/>
              <a:t>, C. K. Tsong, and A. I. Alzahrani, "A new guided flipped learning model for lifelong learning," Interact. Learn. Environ., 2024: </a:t>
            </a:r>
            <a:r>
              <a:rPr lang="en-US" dirty="0">
                <a:hlinkClick r:id="rId2"/>
              </a:rPr>
              <a:t>https://doi.org/10.1080/10494820.2024.2412063</a:t>
            </a:r>
            <a:r>
              <a:rPr lang="en-US" dirty="0"/>
              <a:t> </a:t>
            </a:r>
          </a:p>
          <a:p>
            <a:endParaRPr lang="en-US" altLang="el-GR" dirty="0"/>
          </a:p>
          <a:p>
            <a:r>
              <a:rPr lang="en-US" altLang="el-GR" dirty="0"/>
              <a:t>R. </a:t>
            </a:r>
            <a:r>
              <a:rPr lang="en-US" altLang="el-GR" dirty="0" err="1"/>
              <a:t>Leproni</a:t>
            </a:r>
            <a:r>
              <a:rPr lang="en-US" altLang="el-GR" dirty="0"/>
              <a:t> and L. Azara, "“Women must not be left behind”: The UNESCO path towards women's empowerment," in Scars of War: Migration, Security and Sustainable Future. Bingley, U.K.: Emerald Publishing Limited, 2025, pp. 21–46.  </a:t>
            </a:r>
            <a:r>
              <a:rPr lang="en-US" altLang="el-GR" dirty="0">
                <a:hlinkClick r:id="rId3"/>
              </a:rPr>
              <a:t>https://doi.org/10.1108/S0895-993520250000030004</a:t>
            </a:r>
            <a:r>
              <a:rPr lang="en-US" altLang="el-GR" dirty="0"/>
              <a:t> </a:t>
            </a:r>
          </a:p>
          <a:p>
            <a:endParaRPr lang="en-US" altLang="el-GR" dirty="0"/>
          </a:p>
          <a:p>
            <a:r>
              <a:rPr lang="en-US" altLang="el-GR" dirty="0"/>
              <a:t>H. </a:t>
            </a:r>
            <a:r>
              <a:rPr lang="en-US" altLang="el-GR" dirty="0" err="1"/>
              <a:t>Kucukkaragoz</a:t>
            </a:r>
            <a:r>
              <a:rPr lang="en-US" altLang="el-GR" dirty="0"/>
              <a:t> and R. Meylani, "Resistance to learning: Reasons and remedies via a qualitative research synthesis," J. Educ. Learn. (</a:t>
            </a:r>
            <a:r>
              <a:rPr lang="en-US" altLang="el-GR" dirty="0" err="1"/>
              <a:t>EduLearn</a:t>
            </a:r>
            <a:r>
              <a:rPr lang="en-US" altLang="el-GR" dirty="0"/>
              <a:t>), vol. 19, no. 1, pp. 294–313, 2025. </a:t>
            </a:r>
            <a:r>
              <a:rPr lang="en-US" altLang="el-GR" dirty="0">
                <a:hlinkClick r:id="rId4"/>
              </a:rPr>
              <a:t>https://doi.org/10.11591/edulearn.v19i1.21904</a:t>
            </a:r>
            <a:r>
              <a:rPr lang="en-US" altLang="el-GR" dirty="0"/>
              <a:t> </a:t>
            </a:r>
          </a:p>
          <a:p>
            <a:endParaRPr lang="en-US" altLang="el-GR" dirty="0"/>
          </a:p>
          <a:p>
            <a:r>
              <a:rPr lang="en-US" altLang="el-GR" dirty="0"/>
              <a:t>T. S. Bledsoe and J. J. Baskin, "Recognizing student fear: The elephant in the classroom," Coll. Teach., vol. 62, no. 1, pp. 32–41, 2014. </a:t>
            </a:r>
            <a:r>
              <a:rPr lang="en-US" altLang="el-GR" dirty="0">
                <a:hlinkClick r:id="rId5"/>
              </a:rPr>
              <a:t>https://doi.org/10.1080/87567555.2013.831022</a:t>
            </a:r>
            <a:r>
              <a:rPr lang="en-US" altLang="el-GR" dirty="0"/>
              <a:t> </a:t>
            </a:r>
          </a:p>
          <a:p>
            <a:endParaRPr lang="en-US" altLang="el-GR" dirty="0"/>
          </a:p>
          <a:p>
            <a:r>
              <a:rPr lang="en-US" altLang="el-GR" dirty="0"/>
              <a:t>E. J. Kim, J. V. Lerner, S. Her, R. Zhang, M. H. Buckingham, T. U. Le, Y. Park, and R. M. Lerner, "The development of a hopeful purpose," in Positive Youth Development: Integrating Research and Practice. Cham, Switzerland: Springer Nature, 2025, pp. 271–286. </a:t>
            </a:r>
            <a:r>
              <a:rPr lang="en-US" altLang="el-GR" dirty="0">
                <a:hlinkClick r:id="rId6"/>
              </a:rPr>
              <a:t>https://doi.org/10.1007/978-3-031-85110-0_16</a:t>
            </a:r>
            <a:r>
              <a:rPr lang="en-US" altLang="el-GR" dirty="0"/>
              <a:t> </a:t>
            </a:r>
          </a:p>
          <a:p>
            <a:endParaRPr lang="en-US" altLang="el-GR" dirty="0">
              <a:latin typeface="Arial" panose="020B0604020202020204" pitchFamily="34" charset="0"/>
            </a:endParaRPr>
          </a:p>
          <a:p>
            <a:endParaRPr lang="en-US" dirty="0"/>
          </a:p>
        </p:txBody>
      </p:sp>
    </p:spTree>
    <p:extLst>
      <p:ext uri="{BB962C8B-B14F-4D97-AF65-F5344CB8AC3E}">
        <p14:creationId xmlns:p14="http://schemas.microsoft.com/office/powerpoint/2010/main" val="1003181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a:xfrm>
            <a:off x="2878372" y="3736337"/>
            <a:ext cx="6933537" cy="2171658"/>
          </a:xfrm>
        </p:spPr>
        <p:txBody>
          <a:bodyPr/>
          <a:lstStyle/>
          <a:p>
            <a:r>
              <a:rPr lang="el-GR" dirty="0"/>
              <a:t>Ευχαριστούμε πολύ! </a:t>
            </a:r>
            <a:endParaRPr lang="en-GB" dirty="0"/>
          </a:p>
        </p:txBody>
      </p:sp>
      <p:sp>
        <p:nvSpPr>
          <p:cNvPr id="3" name="Marcador de Posição do Texto 2">
            <a:extLst>
              <a:ext uri="{FF2B5EF4-FFF2-40B4-BE49-F238E27FC236}">
                <a16:creationId xmlns:a16="http://schemas.microsoft.com/office/drawing/2014/main" id="{C65A3110-EE2B-ABCD-5290-421BC8D7E3B6}"/>
              </a:ext>
            </a:extLst>
          </p:cNvPr>
          <p:cNvSpPr>
            <a:spLocks noGrp="1"/>
          </p:cNvSpPr>
          <p:nvPr>
            <p:ph type="body" sz="quarter" idx="11"/>
          </p:nvPr>
        </p:nvSpPr>
        <p:spPr/>
        <p:txBody>
          <a:bodyPr/>
          <a:lstStyle/>
          <a:p>
            <a:r>
              <a:rPr lang="en-GB" dirty="0"/>
              <a:t>CETEM - AINIGMA</a:t>
            </a:r>
          </a:p>
        </p:txBody>
      </p:sp>
    </p:spTree>
    <p:extLst>
      <p:ext uri="{BB962C8B-B14F-4D97-AF65-F5344CB8AC3E}">
        <p14:creationId xmlns:p14="http://schemas.microsoft.com/office/powerpoint/2010/main" val="4052928790"/>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2.xml><?xml version="1.0" encoding="utf-8"?>
<ds:datastoreItem xmlns:ds="http://schemas.openxmlformats.org/officeDocument/2006/customXml" ds:itemID="{5C6FE2DB-D92D-4F57-AD9A-35E307B291EE}">
  <ds:schemaRefs>
    <ds:schemaRef ds:uri="http://purl.org/dc/elements/1.1/"/>
    <ds:schemaRef ds:uri="http://schemas.openxmlformats.org/package/2006/metadata/core-properties"/>
    <ds:schemaRef ds:uri="3956498f-64c4-4058-8816-a032fbdb75a0"/>
    <ds:schemaRef ds:uri="http://purl.org/dc/terms/"/>
    <ds:schemaRef ds:uri="http://schemas.microsoft.com/office/infopath/2007/PartnerControls"/>
    <ds:schemaRef ds:uri="http://schemas.microsoft.com/office/2006/documentManagement/types"/>
    <ds:schemaRef ds:uri="http://schemas.microsoft.com/office/2006/metadata/properties"/>
    <ds:schemaRef ds:uri="57534a1e-b2f5-47f7-a572-fd731aa81286"/>
    <ds:schemaRef ds:uri="http://www.w3.org/XML/1998/namespace"/>
    <ds:schemaRef ds:uri="http://purl.org/dc/dcmitype/"/>
    <ds:schemaRef ds:uri="4172106c-0329-462c-8309-f6a8c7ae0f26"/>
    <ds:schemaRef ds:uri="8c43ccb9-9360-4c7e-8a49-c084974a2f46"/>
  </ds:schemaRefs>
</ds:datastoreItem>
</file>

<file path=customXml/itemProps3.xml><?xml version="1.0" encoding="utf-8"?>
<ds:datastoreItem xmlns:ds="http://schemas.openxmlformats.org/officeDocument/2006/customXml" ds:itemID="{13F49A65-36FE-47EE-B391-87E03C4EA552}"/>
</file>

<file path=docProps/app.xml><?xml version="1.0" encoding="utf-8"?>
<Properties xmlns="http://schemas.openxmlformats.org/officeDocument/2006/extended-properties" xmlns:vt="http://schemas.openxmlformats.org/officeDocument/2006/docPropsVTypes">
  <TotalTime>5620</TotalTime>
  <Words>4340</Words>
  <Application>Microsoft Office PowerPoint</Application>
  <PresentationFormat>Widescreen</PresentationFormat>
  <Paragraphs>298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Arial</vt:lpstr>
      <vt:lpstr>Calibri</vt:lpstr>
      <vt:lpstr>Wingdings</vt:lpstr>
      <vt:lpstr>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Angeliki Zarifi</cp:lastModifiedBy>
  <cp:revision>175</cp:revision>
  <dcterms:created xsi:type="dcterms:W3CDTF">2021-11-15T23:44:31Z</dcterms:created>
  <dcterms:modified xsi:type="dcterms:W3CDTF">2025-09-27T11:45:49Z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