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7"/>
  </p:notesMasterIdLst>
  <p:handoutMasterIdLst>
    <p:handoutMasterId r:id="rId38"/>
  </p:handoutMasterIdLst>
  <p:sldIdLst>
    <p:sldId id="298" r:id="rId5"/>
    <p:sldId id="307" r:id="rId6"/>
    <p:sldId id="303" r:id="rId7"/>
    <p:sldId id="319" r:id="rId8"/>
    <p:sldId id="320" r:id="rId9"/>
    <p:sldId id="328" r:id="rId10"/>
    <p:sldId id="331" r:id="rId11"/>
    <p:sldId id="327" r:id="rId12"/>
    <p:sldId id="333" r:id="rId13"/>
    <p:sldId id="348" r:id="rId14"/>
    <p:sldId id="334" r:id="rId15"/>
    <p:sldId id="308" r:id="rId16"/>
    <p:sldId id="350" r:id="rId17"/>
    <p:sldId id="337" r:id="rId18"/>
    <p:sldId id="336" r:id="rId19"/>
    <p:sldId id="351" r:id="rId20"/>
    <p:sldId id="338" r:id="rId21"/>
    <p:sldId id="339" r:id="rId22"/>
    <p:sldId id="340" r:id="rId23"/>
    <p:sldId id="352" r:id="rId24"/>
    <p:sldId id="341" r:id="rId25"/>
    <p:sldId id="353" r:id="rId26"/>
    <p:sldId id="342" r:id="rId27"/>
    <p:sldId id="356" r:id="rId28"/>
    <p:sldId id="343" r:id="rId29"/>
    <p:sldId id="357" r:id="rId30"/>
    <p:sldId id="345" r:id="rId31"/>
    <p:sldId id="346" r:id="rId32"/>
    <p:sldId id="354" r:id="rId33"/>
    <p:sldId id="329" r:id="rId34"/>
    <p:sldId id="347" r:id="rId35"/>
    <p:sldId id="349" r:id="rId36"/>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5B6F97"/>
    <a:srgbClr val="283143"/>
    <a:srgbClr val="E64424"/>
    <a:srgbClr val="3A6FA6"/>
    <a:srgbClr val="E9542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BF73C2-BAAE-17BF-90E4-F19A501DEB28}" v="4" dt="2025-09-16T13:29:18.676"/>
    <p1510:client id="{A90E530C-7ED8-4E31-6417-576026E2C30B}" v="4" dt="2025-09-16T15:44:34.742"/>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1" d="100"/>
          <a:sy n="101" d="100"/>
        </p:scale>
        <p:origin x="126" y="342"/>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dgm:t>
        <a:bodyPr/>
        <a:lstStyle/>
        <a:p>
          <a:r>
            <a:rPr lang="en-150" sz="6000" dirty="0"/>
            <a:t>Beliefs</a:t>
          </a:r>
          <a:endParaRPr lang="el-GR" sz="60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dgm:t>
        <a:bodyPr/>
        <a:lstStyle/>
        <a:p>
          <a:r>
            <a:rPr lang="en-150" sz="6000" dirty="0"/>
            <a:t>Negative</a:t>
          </a:r>
          <a:endParaRPr lang="el-GR" sz="6000" dirty="0"/>
        </a:p>
      </dgm:t>
    </dgm:pt>
    <dgm:pt modelId="{D369F2ED-41B4-4503-B11E-DB259522D840}" type="parTrans" cxnId="{5879682F-26F7-4779-9B16-154A9479C3BF}">
      <dgm:prSet/>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dgm:t>
        <a:bodyPr/>
        <a:lstStyle/>
        <a:p>
          <a:r>
            <a:rPr lang="en-150" sz="6000" dirty="0"/>
            <a:t>Positive</a:t>
          </a:r>
          <a:endParaRPr lang="el-GR" sz="6000" dirty="0"/>
        </a:p>
      </dgm:t>
    </dgm:pt>
    <dgm:pt modelId="{96C83090-AB36-482F-842F-A652C4B261CB}" type="parTrans" cxnId="{2C603247-AD88-40FD-BB2A-E7761664CC0C}">
      <dgm:prSet/>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en-150" sz="1600" b="1" dirty="0">
              <a:solidFill>
                <a:schemeClr val="bg1"/>
              </a:solidFill>
            </a:rPr>
            <a:t>L</a:t>
          </a:r>
          <a:r>
            <a:rPr lang="en-US" sz="1600" b="1" dirty="0" err="1">
              <a:solidFill>
                <a:schemeClr val="bg1"/>
              </a:solidFill>
            </a:rPr>
            <a:t>ower</a:t>
          </a:r>
          <a:r>
            <a:rPr lang="en-US" sz="1600" b="1" dirty="0">
              <a:solidFill>
                <a:schemeClr val="bg1"/>
              </a:solidFill>
            </a:rPr>
            <a:t> confidence</a:t>
          </a:r>
          <a:endParaRPr lang="en-150" sz="1600" b="1" dirty="0">
            <a:solidFill>
              <a:schemeClr val="bg1"/>
            </a:solidFill>
          </a:endParaRPr>
        </a:p>
        <a:p>
          <a:endParaRPr lang="en-150" sz="1600" b="1" dirty="0">
            <a:solidFill>
              <a:schemeClr val="bg1"/>
            </a:solidFill>
          </a:endParaRPr>
        </a:p>
        <a:p>
          <a:r>
            <a:rPr lang="en-150" sz="1600" b="1" dirty="0">
              <a:solidFill>
                <a:schemeClr val="bg1"/>
              </a:solidFill>
            </a:rPr>
            <a:t>R</a:t>
          </a:r>
          <a:r>
            <a:rPr lang="en-US" sz="1600" b="1" dirty="0">
              <a:solidFill>
                <a:schemeClr val="bg1"/>
              </a:solidFill>
            </a:rPr>
            <a:t>educed motivation</a:t>
          </a:r>
          <a:endParaRPr lang="en-150" sz="1600" b="1" dirty="0">
            <a:solidFill>
              <a:schemeClr val="bg1"/>
            </a:solidFill>
          </a:endParaRPr>
        </a:p>
        <a:p>
          <a:endParaRPr lang="en-150" sz="1600" b="1" dirty="0">
            <a:solidFill>
              <a:schemeClr val="bg1"/>
            </a:solidFill>
          </a:endParaRPr>
        </a:p>
        <a:p>
          <a:r>
            <a:rPr lang="en-150" sz="1600" b="1" dirty="0">
              <a:solidFill>
                <a:schemeClr val="bg1"/>
              </a:solidFill>
            </a:rPr>
            <a:t>A</a:t>
          </a:r>
          <a:r>
            <a:rPr lang="en-US" sz="1600" b="1" dirty="0">
              <a:solidFill>
                <a:schemeClr val="bg1"/>
              </a:solidFill>
            </a:rPr>
            <a:t>voidance of challenging tasks</a:t>
          </a:r>
          <a:endParaRPr lang="el-GR" sz="1600" b="1" dirty="0">
            <a:solidFill>
              <a:schemeClr val="bg1"/>
            </a:solidFill>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LinFactNeighborX="-462" custLinFactNeighborY="1879"/>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D8CDFA64-3560-4602-B7FF-CD6AAE6E502C}" type="presOf" srcId="{D96586E1-4A82-4290-BAC6-C552BDB52320}" destId="{9D659E05-D781-4945-A996-9AD492F583F6}" srcOrd="0" destOrd="0" presId="urn:microsoft.com/office/officeart/2009/3/layout/PlusandMinus"/>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3345" y="1572363"/>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Beliefs</a:t>
          </a:r>
          <a:endParaRPr lang="el-GR" sz="6000" kern="1200" dirty="0"/>
        </a:p>
      </dsp:txBody>
      <dsp:txXfrm>
        <a:off x="49432" y="1618450"/>
        <a:ext cx="3054856" cy="1481341"/>
      </dsp:txXfrm>
    </dsp:sp>
    <dsp:sp modelId="{DF18CA5B-7738-40DE-B651-AA0FACE9E556}">
      <dsp:nvSpPr>
        <dsp:cNvPr id="0" name=""/>
        <dsp:cNvSpPr/>
      </dsp:nvSpPr>
      <dsp:spPr>
        <a:xfrm rot="19457599">
          <a:off x="3004666" y="1876720"/>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1867979"/>
        <a:ext cx="77511" cy="77511"/>
      </dsp:txXfrm>
    </dsp:sp>
    <dsp:sp modelId="{47BCFF8A-9448-4654-A89D-81C91946FD15}">
      <dsp:nvSpPr>
        <dsp:cNvPr id="0" name=""/>
        <dsp:cNvSpPr/>
      </dsp:nvSpPr>
      <dsp:spPr>
        <a:xfrm>
          <a:off x="4409188" y="667592"/>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Negative</a:t>
          </a:r>
          <a:endParaRPr lang="el-GR" sz="6000" kern="1200" dirty="0"/>
        </a:p>
      </dsp:txBody>
      <dsp:txXfrm>
        <a:off x="4455275" y="713679"/>
        <a:ext cx="3054856" cy="1481341"/>
      </dsp:txXfrm>
    </dsp:sp>
    <dsp:sp modelId="{655FD64A-BD0D-457A-B9E7-8D0668399778}">
      <dsp:nvSpPr>
        <dsp:cNvPr id="0" name=""/>
        <dsp:cNvSpPr/>
      </dsp:nvSpPr>
      <dsp:spPr>
        <a:xfrm rot="2142401">
          <a:off x="3004666" y="2781491"/>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2772750"/>
        <a:ext cx="77511" cy="77511"/>
      </dsp:txXfrm>
    </dsp:sp>
    <dsp:sp modelId="{2D62C3FE-3BBA-41BC-A2A8-88DFBFBE624A}">
      <dsp:nvSpPr>
        <dsp:cNvPr id="0" name=""/>
        <dsp:cNvSpPr/>
      </dsp:nvSpPr>
      <dsp:spPr>
        <a:xfrm>
          <a:off x="4409188" y="2477134"/>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Positive</a:t>
          </a:r>
          <a:endParaRPr lang="el-GR" sz="6000" kern="1200" dirty="0"/>
        </a:p>
      </dsp:txBody>
      <dsp:txXfrm>
        <a:off x="4455275" y="2523221"/>
        <a:ext cx="3054856" cy="1481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566861" y="1177349"/>
          <a:ext cx="5735823" cy="2964238"/>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747783" y="1708622"/>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en-150" sz="1600" b="1" kern="1200" dirty="0">
              <a:solidFill>
                <a:schemeClr val="bg1"/>
              </a:solidFill>
            </a:rPr>
            <a:t>L</a:t>
          </a:r>
          <a:r>
            <a:rPr lang="en-US" sz="1600" b="1" kern="1200" dirty="0" err="1">
              <a:solidFill>
                <a:schemeClr val="bg1"/>
              </a:solidFill>
            </a:rPr>
            <a:t>ower</a:t>
          </a:r>
          <a:r>
            <a:rPr lang="en-US" sz="1600" b="1" kern="1200" dirty="0">
              <a:solidFill>
                <a:schemeClr val="bg1"/>
              </a:solidFill>
            </a:rPr>
            <a:t> confidence</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en-150" sz="1600" b="1" kern="1200" dirty="0">
              <a:solidFill>
                <a:schemeClr val="bg1"/>
              </a:solidFill>
            </a:rPr>
            <a:t>R</a:t>
          </a:r>
          <a:r>
            <a:rPr lang="en-US" sz="1600" b="1" kern="1200" dirty="0">
              <a:solidFill>
                <a:schemeClr val="bg1"/>
              </a:solidFill>
            </a:rPr>
            <a:t>educed motivation</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en-150" sz="1600" b="1" kern="1200" dirty="0">
              <a:solidFill>
                <a:schemeClr val="bg1"/>
              </a:solidFill>
            </a:rPr>
            <a:t>A</a:t>
          </a:r>
          <a:r>
            <a:rPr lang="en-US" sz="1600" b="1" kern="1200" dirty="0">
              <a:solidFill>
                <a:schemeClr val="bg1"/>
              </a:solidFill>
            </a:rPr>
            <a:t>voidance of challenging tasks</a:t>
          </a:r>
          <a:endParaRPr lang="el-GR" sz="1600" b="1" kern="1200" dirty="0">
            <a:solidFill>
              <a:schemeClr val="bg1"/>
            </a:solidFill>
          </a:endParaRPr>
        </a:p>
      </dsp:txBody>
      <dsp:txXfrm>
        <a:off x="747783" y="1708622"/>
        <a:ext cx="2663531" cy="2535869"/>
      </dsp:txXfrm>
    </dsp:sp>
    <dsp:sp modelId="{9D659E05-D781-4945-A996-9AD492F583F6}">
      <dsp:nvSpPr>
        <dsp:cNvPr id="0" name=""/>
        <dsp:cNvSpPr/>
      </dsp:nvSpPr>
      <dsp:spPr>
        <a:xfrm>
          <a:off x="3487644" y="1468323"/>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487644" y="1468323"/>
        <a:ext cx="2663531" cy="2535869"/>
      </dsp:txXfrm>
    </dsp:sp>
    <dsp:sp modelId="{D5F1AA78-E295-48AE-B588-5BAE191A2897}">
      <dsp:nvSpPr>
        <dsp:cNvPr id="0" name=""/>
        <dsp:cNvSpPr/>
      </dsp:nvSpPr>
      <dsp:spPr>
        <a:xfrm>
          <a:off x="4975211" y="763629"/>
          <a:ext cx="1120793" cy="1120793"/>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545164" y="1143276"/>
          <a:ext cx="1054864" cy="361492"/>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461272" y="1473745"/>
          <a:ext cx="659" cy="242199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16/09/2025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‹Nº›</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16/09/2025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‹Nº›</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png"/><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5"/>
            <a:ext cx="5528434"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LEARNING TO LEARN COURSE</a:t>
            </a:r>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lIns="91440" tIns="45720" rIns="91440" bIns="45720" anchor="t"/>
          <a:lstStyle/>
          <a:p>
            <a:r>
              <a:rPr lang="en-GB" sz="2400" dirty="0"/>
              <a:t>MODULE 1: </a:t>
            </a:r>
          </a:p>
          <a:p>
            <a:r>
              <a:rPr lang="en-GB" sz="2400"/>
              <a:t>Preparation to learn</a:t>
            </a:r>
            <a:endParaRPr lang="en-GB"/>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p:txBody>
          <a:bodyPr/>
          <a:lstStyle/>
          <a:p>
            <a:r>
              <a:rPr lang="en-US" dirty="0"/>
              <a:t>MODULE 1:  Preparation to learn – UNITS (1h 15 min)</a:t>
            </a:r>
            <a:endParaRPr lang="en-GB" dirty="0"/>
          </a:p>
          <a:p>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en-US" sz="1800" dirty="0"/>
              <a:t>Difference between a fixed and growth mindset</a:t>
            </a:r>
          </a:p>
          <a:p>
            <a:pPr marL="971550" lvl="1" indent="-285750">
              <a:buFont typeface="Wingdings" panose="05000000000000000000" pitchFamily="2" charset="2"/>
              <a:buChar char="ü"/>
            </a:pPr>
            <a:r>
              <a:rPr lang="en-US" sz="1800" dirty="0"/>
              <a:t>The Impact of Aging Beliefs on Learning</a:t>
            </a:r>
          </a:p>
          <a:p>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9" y="1561998"/>
              <a:ext cx="3556932" cy="369332"/>
            </a:xfrm>
            <a:prstGeom prst="rect">
              <a:avLst/>
            </a:prstGeom>
            <a:noFill/>
          </p:spPr>
          <p:txBody>
            <a:bodyPr wrap="square" rtlCol="0">
              <a:spAutoFit/>
            </a:bodyPr>
            <a:lstStyle/>
            <a:p>
              <a:r>
                <a:rPr lang="en-GB" dirty="0">
                  <a:solidFill>
                    <a:schemeClr val="bg2">
                      <a:lumMod val="10000"/>
                    </a:schemeClr>
                  </a:solidFill>
                </a:rPr>
                <a:t>Embracing a Growth Mindset</a:t>
              </a:r>
            </a:p>
          </p:txBody>
        </p:sp>
        <p:sp>
          <p:nvSpPr>
            <p:cNvPr id="9" name="TextBox 5">
              <a:extLst>
                <a:ext uri="{FF2B5EF4-FFF2-40B4-BE49-F238E27FC236}">
                  <a16:creationId xmlns:a16="http://schemas.microsoft.com/office/drawing/2014/main" id="{296242E5-F91A-19EB-F1AF-4A9F2EFF9C8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60979" y="1561998"/>
              <a:ext cx="3556932" cy="369332"/>
            </a:xfrm>
            <a:prstGeom prst="rect">
              <a:avLst/>
            </a:prstGeom>
            <a:noFill/>
          </p:spPr>
          <p:txBody>
            <a:bodyPr wrap="square" rtlCol="0">
              <a:spAutoFit/>
            </a:bodyPr>
            <a:lstStyle/>
            <a:p>
              <a:r>
                <a:rPr lang="en-US" dirty="0">
                  <a:solidFill>
                    <a:schemeClr val="bg2">
                      <a:lumMod val="10000"/>
                    </a:schemeClr>
                  </a:solidFill>
                </a:rPr>
                <a:t>Lifelong learning at every age</a:t>
              </a:r>
              <a:endParaRPr lang="en-GB" dirty="0">
                <a:solidFill>
                  <a:schemeClr val="bg2">
                    <a:lumMod val="10000"/>
                  </a:schemeClr>
                </a:solidFil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n-US" sz="1800" dirty="0"/>
              <a:t>Benefits of lifelong learning</a:t>
            </a:r>
          </a:p>
          <a:p>
            <a:pPr marL="971550" lvl="1" indent="-285750">
              <a:buFont typeface="Wingdings" panose="05000000000000000000" pitchFamily="2" charset="2"/>
              <a:buChar char="ü"/>
            </a:pPr>
            <a:r>
              <a:rPr lang="en-US" sz="1800" dirty="0"/>
              <a:t>How learning contributes to confidence and independence</a:t>
            </a:r>
          </a:p>
          <a:p>
            <a:pPr marL="971550" lvl="1" indent="-285750">
              <a:buFont typeface="Wingdings" panose="05000000000000000000" pitchFamily="2" charset="2"/>
              <a:buChar char="ü"/>
            </a:pPr>
            <a:r>
              <a:rPr lang="en-US" sz="1800" dirty="0"/>
              <a:t>Dispelling myths about learning in midlife</a:t>
            </a:r>
          </a:p>
          <a:p>
            <a:pPr marL="971550" lvl="1" indent="-285750">
              <a:buFont typeface="Wingdings" panose="05000000000000000000" pitchFamily="2" charset="2"/>
              <a:buChar char="ü"/>
            </a:pPr>
            <a:endParaRPr lang="en-US" sz="1800" dirty="0"/>
          </a:p>
          <a:p>
            <a:endParaRPr lang="en-US" dirty="0"/>
          </a:p>
          <a:p>
            <a:endParaRPr lang="en-GB"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646331"/>
            </a:xfrm>
            <a:prstGeom prst="rect">
              <a:avLst/>
            </a:prstGeom>
            <a:noFill/>
          </p:spPr>
          <p:txBody>
            <a:bodyPr wrap="square" rtlCol="0">
              <a:spAutoFit/>
            </a:bodyPr>
            <a:lstStyle/>
            <a:p>
              <a:r>
                <a:rPr lang="en-US" dirty="0">
                  <a:solidFill>
                    <a:schemeClr val="bg2">
                      <a:lumMod val="10000"/>
                    </a:schemeClr>
                  </a:solidFill>
                </a:rPr>
                <a:t>Overcoming learning anxiety and fears</a:t>
              </a:r>
              <a:endParaRPr lang="en-GB" dirty="0">
                <a:solidFill>
                  <a:schemeClr val="bg2">
                    <a:lumMod val="10000"/>
                  </a:schemeClr>
                </a:solidFil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n-US" sz="1800" dirty="0"/>
              <a:t>Common emotional barriers and fears</a:t>
            </a:r>
          </a:p>
          <a:p>
            <a:pPr marL="971550" lvl="1" indent="-285750">
              <a:buFont typeface="Wingdings" panose="05000000000000000000" pitchFamily="2" charset="2"/>
              <a:buChar char="ü"/>
            </a:pPr>
            <a:r>
              <a:rPr lang="en-US" sz="1800" dirty="0"/>
              <a:t>Apply strategies to manage learning fears</a:t>
            </a:r>
          </a:p>
          <a:p>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242348"/>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en-US" dirty="0">
                  <a:solidFill>
                    <a:schemeClr val="bg2">
                      <a:lumMod val="10000"/>
                    </a:schemeClr>
                  </a:solidFill>
                </a:rPr>
                <a:t>Getting ready to learn</a:t>
              </a:r>
              <a:endParaRPr lang="en-GB" dirty="0">
                <a:solidFill>
                  <a:schemeClr val="bg2">
                    <a:lumMod val="10000"/>
                  </a:schemeClr>
                </a:solidFil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39623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n-US" sz="1800" dirty="0"/>
              <a:t>Set realistic goals and expectations</a:t>
            </a:r>
          </a:p>
          <a:p>
            <a:pPr marL="971550" lvl="1" indent="-285750">
              <a:buFont typeface="Wingdings" panose="05000000000000000000" pitchFamily="2" charset="2"/>
              <a:buChar char="ü"/>
            </a:pPr>
            <a:r>
              <a:rPr lang="en-US" sz="1800" dirty="0"/>
              <a:t>Create a positive learning environment</a:t>
            </a:r>
          </a:p>
          <a:p>
            <a:endParaRPr lang="en-US" dirty="0"/>
          </a:p>
          <a:p>
            <a:endParaRPr lang="en-GB" dirty="0"/>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pPr marL="101600" indent="0"/>
            <a:r>
              <a:rPr lang="en-GB" sz="1400" b="1" dirty="0">
                <a:solidFill>
                  <a:srgbClr val="000000"/>
                </a:solidFill>
                <a:latin typeface="+mn-lt"/>
              </a:rPr>
              <a:t>Knowledge</a:t>
            </a:r>
            <a:endParaRPr lang="en-US" sz="1400" dirty="0">
              <a:solidFill>
                <a:srgbClr val="000000"/>
              </a:solidFill>
              <a:latin typeface="+mn-lt"/>
            </a:endParaRPr>
          </a:p>
          <a:p>
            <a:pPr marL="101600" indent="0"/>
            <a:r>
              <a:rPr lang="en-GB" sz="1400" dirty="0">
                <a:solidFill>
                  <a:srgbClr val="000000"/>
                </a:solidFill>
                <a:latin typeface="+mn-lt"/>
              </a:rPr>
              <a:t>You will know:</a:t>
            </a:r>
            <a:endParaRPr lang="en-US" sz="1400" dirty="0">
              <a:solidFill>
                <a:srgbClr val="000000"/>
              </a:solidFill>
              <a:latin typeface="+mn-lt"/>
            </a:endParaRPr>
          </a:p>
          <a:p>
            <a:pPr marL="285750" indent="-285750">
              <a:buChar char="•"/>
            </a:pPr>
            <a:r>
              <a:rPr lang="en-US" sz="1400" dirty="0">
                <a:solidFill>
                  <a:srgbClr val="000000"/>
                </a:solidFill>
                <a:latin typeface="+mn-lt"/>
              </a:rPr>
              <a:t>The value of lifelong learning and its benefits, particularly after age 45.</a:t>
            </a:r>
          </a:p>
          <a:p>
            <a:pPr marL="285750" indent="-285750">
              <a:buChar char="•"/>
            </a:pPr>
            <a:r>
              <a:rPr lang="en-US" sz="1400" dirty="0">
                <a:solidFill>
                  <a:srgbClr val="000000"/>
                </a:solidFill>
                <a:latin typeface="+mn-lt"/>
              </a:rPr>
              <a:t>How a growth mindset (vs. a fixed mindset) shapes your ability to learn as you age.</a:t>
            </a:r>
          </a:p>
          <a:p>
            <a:pPr marL="285750" indent="-285750">
              <a:buChar char="•"/>
            </a:pPr>
            <a:r>
              <a:rPr lang="en-US" sz="1400" dirty="0">
                <a:solidFill>
                  <a:srgbClr val="000000"/>
                </a:solidFill>
                <a:latin typeface="+mn-lt"/>
              </a:rPr>
              <a:t>The common emotional barriers to learning (fear, self-doubt).</a:t>
            </a:r>
          </a:p>
          <a:p>
            <a:pPr marL="0" indent="0"/>
            <a:r>
              <a:rPr lang="en-US" sz="1400" b="1" dirty="0">
                <a:solidFill>
                  <a:srgbClr val="000000"/>
                </a:solidFill>
                <a:latin typeface="+mn-lt"/>
              </a:rPr>
              <a:t>  </a:t>
            </a:r>
            <a:r>
              <a:rPr lang="en-GB" sz="1400" b="1" dirty="0">
                <a:solidFill>
                  <a:srgbClr val="000000"/>
                </a:solidFill>
                <a:latin typeface="+mn-lt"/>
              </a:rPr>
              <a:t>Skills</a:t>
            </a:r>
            <a:endParaRPr lang="en-GB" sz="1400" dirty="0">
              <a:solidFill>
                <a:srgbClr val="000000"/>
              </a:solidFill>
              <a:latin typeface="+mn-lt"/>
            </a:endParaRPr>
          </a:p>
          <a:p>
            <a:pPr marL="101600" indent="0"/>
            <a:r>
              <a:rPr lang="en-GB" sz="1400" dirty="0">
                <a:solidFill>
                  <a:srgbClr val="000000"/>
                </a:solidFill>
                <a:latin typeface="+mn-lt"/>
              </a:rPr>
              <a:t>You will be able to:</a:t>
            </a:r>
            <a:endParaRPr lang="en-US" sz="1400" dirty="0">
              <a:solidFill>
                <a:srgbClr val="000000"/>
              </a:solidFill>
              <a:latin typeface="+mn-lt"/>
            </a:endParaRPr>
          </a:p>
          <a:p>
            <a:pPr marL="285750" indent="-285750">
              <a:buChar char="•"/>
            </a:pPr>
            <a:r>
              <a:rPr lang="en-US" sz="1400" dirty="0">
                <a:solidFill>
                  <a:srgbClr val="000000"/>
                </a:solidFill>
                <a:latin typeface="+mn-lt"/>
              </a:rPr>
              <a:t>Identify and challenge limiting beliefs about learning and aging.</a:t>
            </a:r>
          </a:p>
          <a:p>
            <a:pPr marL="285750" indent="-285750">
              <a:buChar char="•"/>
            </a:pPr>
            <a:r>
              <a:rPr lang="en-US" sz="1400" dirty="0">
                <a:solidFill>
                  <a:srgbClr val="000000"/>
                </a:solidFill>
                <a:latin typeface="+mn-lt"/>
              </a:rPr>
              <a:t>Analyze internal/external factors that support or hinder your progress.</a:t>
            </a:r>
          </a:p>
          <a:p>
            <a:pPr marL="285750" indent="-285750">
              <a:buChar char="•"/>
            </a:pPr>
            <a:r>
              <a:rPr lang="en-US" sz="1400" dirty="0">
                <a:solidFill>
                  <a:srgbClr val="000000"/>
                </a:solidFill>
                <a:latin typeface="+mn-lt"/>
              </a:rPr>
              <a:t>Develop strategies to overcome barriers and create an effective personal learning routine and environment</a:t>
            </a:r>
          </a:p>
          <a:p>
            <a:pPr marL="0" indent="0"/>
            <a:r>
              <a:rPr lang="en-US" sz="1400" b="1" dirty="0">
                <a:solidFill>
                  <a:srgbClr val="000000"/>
                </a:solidFill>
                <a:latin typeface="+mn-lt"/>
              </a:rPr>
              <a:t>  </a:t>
            </a:r>
            <a:r>
              <a:rPr lang="en-GB" sz="1400" b="1" dirty="0">
                <a:solidFill>
                  <a:srgbClr val="000000"/>
                </a:solidFill>
                <a:latin typeface="+mn-lt"/>
              </a:rPr>
              <a:t>Competence</a:t>
            </a:r>
            <a:endParaRPr lang="en-GB" sz="1400" dirty="0">
              <a:solidFill>
                <a:srgbClr val="000000"/>
              </a:solidFill>
              <a:latin typeface="+mn-lt"/>
            </a:endParaRPr>
          </a:p>
          <a:p>
            <a:pPr marL="101600" indent="0"/>
            <a:r>
              <a:rPr lang="en-GB" sz="1400" dirty="0">
                <a:solidFill>
                  <a:srgbClr val="000000"/>
                </a:solidFill>
                <a:latin typeface="+mn-lt"/>
              </a:rPr>
              <a:t>You will be able to:</a:t>
            </a:r>
            <a:endParaRPr lang="en-US" sz="1400" dirty="0">
              <a:solidFill>
                <a:srgbClr val="000000"/>
              </a:solidFill>
              <a:latin typeface="+mn-lt"/>
            </a:endParaRPr>
          </a:p>
          <a:p>
            <a:pPr marL="285750" indent="-285750">
              <a:buChar char="•"/>
            </a:pPr>
            <a:r>
              <a:rPr lang="en-US" sz="1400" dirty="0">
                <a:solidFill>
                  <a:srgbClr val="000000"/>
                </a:solidFill>
                <a:latin typeface="+mn-lt"/>
              </a:rPr>
              <a:t>Take responsibility for your own learning journey and personal development</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n-US" sz="1400" dirty="0">
                <a:solidFill>
                  <a:srgbClr val="000000"/>
                </a:solidFill>
                <a:latin typeface="+mn-lt"/>
              </a:rPr>
              <a:t>Self-motivate, maintain resilience, and adapt to challenges</a:t>
            </a:r>
            <a:r>
              <a:rPr lang="en-GB" sz="1400" dirty="0">
                <a:solidFill>
                  <a:srgbClr val="000000"/>
                </a:solidFill>
                <a:latin typeface="+mn-lt"/>
              </a:rPr>
              <a:t>.</a:t>
            </a:r>
            <a:endParaRPr lang="en-US" sz="1400" dirty="0">
              <a:solidFill>
                <a:srgbClr val="000000"/>
              </a:solidFill>
              <a:latin typeface="+mn-lt"/>
            </a:endParaRPr>
          </a:p>
          <a:p>
            <a:pPr marL="285750" indent="-285750">
              <a:buChar char="•"/>
            </a:pPr>
            <a:r>
              <a:rPr lang="en-US" sz="1400" dirty="0">
                <a:solidFill>
                  <a:srgbClr val="000000"/>
                </a:solidFill>
                <a:latin typeface="+mn-lt"/>
              </a:rPr>
              <a:t>Cultivate and manage a proactive learning environment for long-term success</a:t>
            </a:r>
            <a:endParaRPr lang="en-GB" sz="1600" dirty="0">
              <a:solidFill>
                <a:srgbClr val="000000"/>
              </a:solidFill>
              <a:latin typeface="+mn-lt"/>
            </a:endParaRPr>
          </a:p>
          <a:p>
            <a:endParaRPr lang="en-US" sz="1800" dirty="0"/>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n-US" dirty="0">
                <a:latin typeface="+mn-lt"/>
              </a:rPr>
              <a:t>What You Will Gain in This Module?</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7944488" cy="2947632"/>
          </a:xfrm>
        </p:spPr>
        <p:txBody>
          <a:bodyPr lIns="91440" tIns="45720" rIns="91440" bIns="45720" anchor="t"/>
          <a:lstStyle/>
          <a:p>
            <a:r>
              <a:rPr lang="en-GB" noProof="0" dirty="0"/>
              <a:t>UNIT 1.1: </a:t>
            </a:r>
            <a:r>
              <a:rPr lang="en-GB" dirty="0"/>
              <a:t>Embracing a Growth Mindset </a:t>
            </a:r>
          </a:p>
          <a:p>
            <a:r>
              <a:rPr lang="en-GB" sz="2000" b="0" dirty="0">
                <a:ea typeface="+mn-lt"/>
                <a:cs typeface="+mn-lt"/>
              </a:rPr>
              <a:t>"Our abilities, intelligence, and skills can be developed through effort, practice, and learning"</a:t>
            </a:r>
            <a:endParaRPr lang="en-GB" sz="2000" b="0"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en-GB" dirty="0"/>
              <a:t>What is the fixed mindset?</a:t>
            </a:r>
            <a:endParaRPr lang="en-GB" noProof="0" dirty="0"/>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94592" y="740708"/>
            <a:ext cx="7302587" cy="5987349"/>
          </a:xfrm>
        </p:spPr>
        <p:txBody>
          <a:bodyPr lIns="91440" tIns="45720" rIns="91440" bIns="45720" anchor="t"/>
          <a:lstStyle/>
          <a:p>
            <a:pPr marL="0" indent="0">
              <a:buNone/>
            </a:pPr>
            <a:r>
              <a:rPr lang="en-US" sz="1600" dirty="0"/>
              <a:t>A </a:t>
            </a:r>
            <a:r>
              <a:rPr lang="en-US" sz="1600" b="1" dirty="0"/>
              <a:t>fixed mindset</a:t>
            </a:r>
            <a:r>
              <a:rPr lang="en-US" sz="1600" dirty="0"/>
              <a:t> is when someone believes their intelligence and abilities are fixed and cannot change. People with a fixed mindset may avoid challenges, give up easily, and think trying hard won’t help. They often see mistakes as proof that they can’t improve, instead of as chances to learn and grow.</a:t>
            </a:r>
          </a:p>
          <a:p>
            <a:pPr marL="0" lvl="0" indent="0" eaLnBrk="0" fontAlgn="base" hangingPunct="0">
              <a:lnSpc>
                <a:spcPct val="100000"/>
              </a:lnSpc>
              <a:spcBef>
                <a:spcPct val="0"/>
              </a:spcBef>
              <a:spcAft>
                <a:spcPct val="0"/>
              </a:spcAft>
              <a:buNone/>
            </a:pPr>
            <a:endParaRPr lang="en-US" altLang="el-GR" sz="1600" b="1" u="sng" dirty="0"/>
          </a:p>
          <a:p>
            <a:pPr marL="0" lvl="0" indent="0" eaLnBrk="0" fontAlgn="base" hangingPunct="0">
              <a:lnSpc>
                <a:spcPct val="100000"/>
              </a:lnSpc>
              <a:spcBef>
                <a:spcPct val="0"/>
              </a:spcBef>
              <a:spcAft>
                <a:spcPct val="0"/>
              </a:spcAft>
              <a:buNone/>
            </a:pPr>
            <a:endParaRPr lang="en-US" altLang="el-GR" sz="1600" b="1" u="sng" dirty="0"/>
          </a:p>
          <a:p>
            <a:pPr marL="0" indent="0" eaLnBrk="0" fontAlgn="base" hangingPunct="0">
              <a:lnSpc>
                <a:spcPct val="100000"/>
              </a:lnSpc>
              <a:spcBef>
                <a:spcPct val="0"/>
              </a:spcBef>
              <a:spcAft>
                <a:spcPct val="0"/>
              </a:spcAft>
              <a:buNone/>
            </a:pPr>
            <a:r>
              <a:rPr lang="en-US" altLang="el-GR" sz="1600" b="1" u="sng" dirty="0"/>
              <a:t>Beliefs and their behaviors: </a:t>
            </a:r>
            <a:endParaRPr lang="en-US" altLang="el-GR" sz="1600" b="1" u="sng" dirty="0">
              <a:ea typeface="Calibri"/>
              <a:cs typeface="Calibri"/>
            </a:endParaRPr>
          </a:p>
          <a:p>
            <a:pPr lvl="0" eaLnBrk="0" fontAlgn="base" hangingPunct="0">
              <a:lnSpc>
                <a:spcPct val="100000"/>
              </a:lnSpc>
              <a:spcBef>
                <a:spcPct val="0"/>
              </a:spcBef>
              <a:spcAft>
                <a:spcPct val="0"/>
              </a:spcAft>
              <a:buFont typeface="Wingdings" panose="05000000000000000000" pitchFamily="2" charset="2"/>
              <a:buChar char="v"/>
            </a:pPr>
            <a:endParaRPr lang="en-US" altLang="el-GR" sz="1600" b="1" u="sng" dirty="0"/>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Avoids Challenges</a:t>
            </a:r>
            <a:endParaRPr lang="el-GR" altLang="el-GR" sz="1600" dirty="0"/>
          </a:p>
          <a:p>
            <a:pPr marL="0" lvl="0" indent="0" eaLnBrk="0" fontAlgn="base" hangingPunct="0">
              <a:spcBef>
                <a:spcPct val="0"/>
              </a:spcBef>
              <a:spcAft>
                <a:spcPct val="0"/>
              </a:spcAft>
              <a:buNone/>
            </a:pPr>
            <a:r>
              <a:rPr lang="el-GR" altLang="el-GR" sz="1600" dirty="0"/>
              <a:t>→ People with a fixed mindset fear failure, so they tend to avoid tasks that seem difficult.</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Gives Up Easily</a:t>
            </a:r>
            <a:endParaRPr lang="el-GR" altLang="el-GR" sz="1600" dirty="0"/>
          </a:p>
          <a:p>
            <a:pPr marL="0" lvl="0" indent="0" eaLnBrk="0" fontAlgn="base" hangingPunct="0">
              <a:spcBef>
                <a:spcPct val="0"/>
              </a:spcBef>
              <a:spcAft>
                <a:spcPct val="0"/>
              </a:spcAft>
              <a:buNone/>
            </a:pPr>
            <a:r>
              <a:rPr lang="el-GR" altLang="el-GR" sz="1600" dirty="0"/>
              <a:t>→ When faced with obstacles, they quickly lose motivation because they believe effort won’t change their ability.</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Sees Effort as Pointless</a:t>
            </a:r>
            <a:endParaRPr lang="el-GR" altLang="el-GR" sz="1600" dirty="0"/>
          </a:p>
          <a:p>
            <a:pPr marL="0" lvl="0" indent="0" eaLnBrk="0" fontAlgn="base" hangingPunct="0">
              <a:spcBef>
                <a:spcPct val="0"/>
              </a:spcBef>
              <a:spcAft>
                <a:spcPct val="0"/>
              </a:spcAft>
              <a:buNone/>
            </a:pPr>
            <a:r>
              <a:rPr lang="el-GR" altLang="el-GR" sz="1600" dirty="0"/>
              <a:t>→ Effort is viewed as unnecessary or ineffective since talent is “fixed.”</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Ignores Feedback</a:t>
            </a:r>
            <a:endParaRPr lang="el-GR" altLang="el-GR" sz="1600" dirty="0"/>
          </a:p>
          <a:p>
            <a:pPr marL="0" lvl="0" indent="0" eaLnBrk="0" fontAlgn="base" hangingPunct="0">
              <a:spcBef>
                <a:spcPct val="0"/>
              </a:spcBef>
              <a:spcAft>
                <a:spcPct val="0"/>
              </a:spcAft>
              <a:buNone/>
            </a:pPr>
            <a:r>
              <a:rPr lang="el-GR" altLang="el-GR" sz="1600" dirty="0"/>
              <a:t>→ Feedback or constructive criticism is often seen as a personal attack rather than guidance.</a:t>
            </a:r>
          </a:p>
          <a:p>
            <a:pPr lvl="0" eaLnBrk="0" fontAlgn="base" hangingPunct="0">
              <a:lnSpc>
                <a:spcPct val="100000"/>
              </a:lnSpc>
              <a:spcBef>
                <a:spcPct val="0"/>
              </a:spcBef>
              <a:spcAft>
                <a:spcPct val="0"/>
              </a:spcAft>
              <a:buFont typeface="Wingdings" panose="05000000000000000000" pitchFamily="2" charset="2"/>
              <a:buChar char="v"/>
            </a:pPr>
            <a:r>
              <a:rPr lang="el-GR" altLang="el-GR" sz="1600" b="1" dirty="0"/>
              <a:t>Views Mistakes as Failure</a:t>
            </a:r>
            <a:endParaRPr lang="el-GR" altLang="el-GR" sz="1600" dirty="0"/>
          </a:p>
          <a:p>
            <a:pPr marL="0" lvl="0" indent="0" eaLnBrk="0" fontAlgn="base" hangingPunct="0">
              <a:spcBef>
                <a:spcPct val="0"/>
              </a:spcBef>
              <a:spcAft>
                <a:spcPct val="0"/>
              </a:spcAft>
              <a:buNone/>
            </a:pPr>
            <a:r>
              <a:rPr lang="el-GR" altLang="el-GR" sz="1600" dirty="0"/>
              <a:t>→ </a:t>
            </a:r>
            <a:r>
              <a:rPr lang="en-US" sz="1600" dirty="0"/>
              <a:t>Mistakes are interpreted as proof of lack of ability rather than as opportunities to learn.</a:t>
            </a:r>
            <a:endParaRPr lang="en-150" sz="1600" dirty="0"/>
          </a:p>
          <a:p>
            <a:pPr eaLnBrk="0" fontAlgn="base" hangingPunct="0">
              <a:spcBef>
                <a:spcPct val="0"/>
              </a:spcBef>
              <a:spcAft>
                <a:spcPct val="0"/>
              </a:spcAft>
              <a:buFont typeface="Wingdings" panose="05000000000000000000" pitchFamily="2" charset="2"/>
              <a:buChar char="v"/>
            </a:pPr>
            <a:r>
              <a:rPr lang="el-GR" altLang="el-GR" sz="1600" b="1" dirty="0"/>
              <a:t>Feels Threatened by Others’ Success</a:t>
            </a:r>
            <a:endParaRPr lang="el-GR" altLang="el-GR" sz="1600" dirty="0"/>
          </a:p>
          <a:p>
            <a:pPr marL="0" lvl="0" indent="0" eaLnBrk="0" fontAlgn="base" hangingPunct="0">
              <a:spcBef>
                <a:spcPct val="0"/>
              </a:spcBef>
              <a:spcAft>
                <a:spcPct val="0"/>
              </a:spcAft>
              <a:buNone/>
            </a:pPr>
            <a:r>
              <a:rPr lang="el-GR" altLang="el-GR" sz="1600" dirty="0"/>
              <a:t>→ Seeing others succeed can make people with a fixed mindset feel inferior.</a:t>
            </a:r>
          </a:p>
          <a:p>
            <a:endParaRPr lang="en-US" altLang="el-GR" sz="1600" b="1" u="sng" dirty="0"/>
          </a:p>
          <a:p>
            <a:pPr marL="0" indent="0">
              <a:buNone/>
            </a:pPr>
            <a:endParaRPr lang="en-US" altLang="el-GR" sz="1600" b="1" u="sng" dirty="0"/>
          </a:p>
          <a:p>
            <a:pPr marL="0" indent="0">
              <a:buNone/>
            </a:pPr>
            <a:endParaRPr lang="en-US" altLang="el-GR" sz="1600" b="1" u="sng" dirty="0"/>
          </a:p>
          <a:p>
            <a:pPr marL="0" indent="0">
              <a:buNone/>
            </a:pPr>
            <a:endParaRPr lang="en-US"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362081" y="129943"/>
            <a:ext cx="9696319" cy="908430"/>
          </a:xfrm>
        </p:spPr>
        <p:txBody>
          <a:bodyPr/>
          <a:lstStyle/>
          <a:p>
            <a:r>
              <a:rPr lang="en-GB" dirty="0"/>
              <a:t>What is the growth mindset?</a:t>
            </a:r>
            <a:endParaRPr lang="en-GB" noProof="0" dirty="0"/>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0" y="-217823"/>
            <a:ext cx="9623273" cy="720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ClrTx/>
              <a:buNone/>
            </a:pPr>
            <a:endParaRPr lang="en-US" sz="1600" dirty="0"/>
          </a:p>
          <a:p>
            <a:pPr marL="0" lvl="0" indent="0" eaLnBrk="0" fontAlgn="base" hangingPunct="0">
              <a:lnSpc>
                <a:spcPct val="100000"/>
              </a:lnSpc>
              <a:spcBef>
                <a:spcPct val="0"/>
              </a:spcBef>
              <a:spcAft>
                <a:spcPct val="0"/>
              </a:spcAft>
              <a:buClrTx/>
              <a:buNone/>
            </a:pPr>
            <a:endParaRPr lang="en-US" sz="1600" dirty="0"/>
          </a:p>
          <a:p>
            <a:pPr marL="0" indent="0" eaLnBrk="0" fontAlgn="base" hangingPunct="0">
              <a:lnSpc>
                <a:spcPct val="100000"/>
              </a:lnSpc>
              <a:spcBef>
                <a:spcPct val="0"/>
              </a:spcBef>
              <a:spcAft>
                <a:spcPct val="0"/>
              </a:spcAft>
              <a:buClrTx/>
              <a:buNone/>
            </a:pPr>
            <a:endParaRPr lang="en-US" sz="1600" dirty="0"/>
          </a:p>
          <a:p>
            <a:pPr marL="0" indent="0">
              <a:lnSpc>
                <a:spcPct val="100000"/>
              </a:lnSpc>
              <a:spcBef>
                <a:spcPct val="0"/>
              </a:spcBef>
              <a:spcAft>
                <a:spcPct val="0"/>
              </a:spcAft>
              <a:buClrTx/>
              <a:buNone/>
            </a:pPr>
            <a:endParaRPr lang="en-US" sz="1600" dirty="0"/>
          </a:p>
          <a:p>
            <a:pPr marL="0" lvl="0" indent="0">
              <a:lnSpc>
                <a:spcPct val="100000"/>
              </a:lnSpc>
              <a:spcBef>
                <a:spcPct val="0"/>
              </a:spcBef>
              <a:spcAft>
                <a:spcPct val="0"/>
              </a:spcAft>
              <a:buClrTx/>
              <a:buNone/>
            </a:pPr>
            <a:r>
              <a:rPr lang="en-US" sz="1600" dirty="0"/>
              <a:t>A </a:t>
            </a:r>
            <a:r>
              <a:rPr lang="en-US" sz="1600" b="1" dirty="0"/>
              <a:t>growth mindset</a:t>
            </a:r>
            <a:r>
              <a:rPr lang="en-US" sz="1600" dirty="0"/>
              <a:t> is the belief that abilities, intelligence, and skills are not fixed traits but can be developed through effort, practice, and effective learning strategies. People with a growth mindset see challenges as opportunities to grow, view mistakes as valuable feedback, and demonstrate greater persistence when facing difficulties.</a:t>
            </a:r>
            <a:endParaRPr lang="en-US" sz="1600" dirty="0">
              <a:ea typeface="Calibri"/>
              <a:cs typeface="Calibri"/>
            </a:endParaRPr>
          </a:p>
          <a:p>
            <a:pPr marL="0" lvl="0" indent="0" eaLnBrk="0" fontAlgn="base" hangingPunct="0">
              <a:lnSpc>
                <a:spcPct val="100000"/>
              </a:lnSpc>
              <a:spcBef>
                <a:spcPct val="0"/>
              </a:spcBef>
              <a:spcAft>
                <a:spcPct val="0"/>
              </a:spcAft>
              <a:buClrTx/>
              <a:buNone/>
            </a:pPr>
            <a:endParaRPr lang="en-US" altLang="el-GR" sz="1600" b="1" u="sng" dirty="0"/>
          </a:p>
          <a:p>
            <a:pPr marL="0" lvl="0" indent="0" eaLnBrk="0" fontAlgn="base" hangingPunct="0">
              <a:lnSpc>
                <a:spcPct val="100000"/>
              </a:lnSpc>
              <a:spcBef>
                <a:spcPct val="0"/>
              </a:spcBef>
              <a:spcAft>
                <a:spcPct val="0"/>
              </a:spcAft>
              <a:buClrTx/>
              <a:buNone/>
            </a:pPr>
            <a:endParaRPr lang="en-US" altLang="el-GR" sz="1600" b="1" u="sng" dirty="0"/>
          </a:p>
          <a:p>
            <a:pPr marL="0" indent="0">
              <a:lnSpc>
                <a:spcPct val="100000"/>
              </a:lnSpc>
              <a:spcBef>
                <a:spcPct val="0"/>
              </a:spcBef>
              <a:spcAft>
                <a:spcPct val="0"/>
              </a:spcAft>
              <a:buNone/>
            </a:pPr>
            <a:r>
              <a:rPr lang="en-US" sz="1600" b="1" u="sng" dirty="0"/>
              <a:t>Beliefs and their behaviors: </a:t>
            </a:r>
            <a:endParaRPr lang="en-US" dirty="0"/>
          </a:p>
          <a:p>
            <a:pPr lvl="0" eaLnBrk="0" fontAlgn="base" hangingPunct="0">
              <a:lnSpc>
                <a:spcPct val="100000"/>
              </a:lnSpc>
              <a:spcBef>
                <a:spcPct val="0"/>
              </a:spcBef>
              <a:spcAft>
                <a:spcPct val="0"/>
              </a:spcAft>
              <a:buClrTx/>
              <a:buFont typeface="Wingdings" panose="05000000000000000000" pitchFamily="2" charset="2"/>
              <a:buChar char="v"/>
            </a:pPr>
            <a:endParaRPr lang="en-US" altLang="el-GR" sz="1600" b="1" u="sng" dirty="0"/>
          </a:p>
          <a:p>
            <a:pPr eaLnBrk="0" fontAlgn="base" hangingPunct="0">
              <a:lnSpc>
                <a:spcPct val="100000"/>
              </a:lnSpc>
              <a:spcBef>
                <a:spcPct val="0"/>
              </a:spcBef>
              <a:spcAft>
                <a:spcPct val="0"/>
              </a:spcAft>
              <a:buFont typeface="Wingdings" panose="05000000000000000000" pitchFamily="2" charset="2"/>
              <a:buChar char="v"/>
            </a:pPr>
            <a:r>
              <a:rPr kumimoji="0" lang="el-GR" altLang="el-GR" sz="1600" b="1" i="0" u="none" strike="noStrike" cap="none" normalizeH="0" baseline="0" dirty="0">
                <a:ln>
                  <a:noFill/>
                </a:ln>
                <a:solidFill>
                  <a:schemeClr val="tx1"/>
                </a:solidFill>
                <a:effectLst/>
              </a:rPr>
              <a:t>Abilities can develop through effort</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Skills and intelligence are not fixed</a:t>
            </a:r>
            <a:r>
              <a:rPr kumimoji="0" lang="en-US" altLang="el-GR" sz="1600" b="0" i="0" u="none" strike="noStrike" cap="none" normalizeH="0" baseline="0" dirty="0">
                <a:ln>
                  <a:noFill/>
                </a:ln>
                <a:solidFill>
                  <a:schemeClr val="tx1"/>
                </a:solidFill>
                <a:effectLst/>
              </a:rPr>
              <a:t>,</a:t>
            </a:r>
            <a:r>
              <a:rPr kumimoji="0" lang="el-GR" altLang="el-GR" sz="1600" b="0" i="0" u="none" strike="noStrike" cap="none" normalizeH="0" baseline="0" dirty="0">
                <a:ln>
                  <a:noFill/>
                </a:ln>
                <a:solidFill>
                  <a:schemeClr val="tx1"/>
                </a:solidFill>
                <a:effectLst/>
              </a:rPr>
              <a:t> they grow with practice and learning.</a:t>
            </a:r>
            <a:endParaRPr kumimoji="0" lang="en-US" altLang="el-GR"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pPr>
            <a:r>
              <a:rPr kumimoji="0" lang="el-GR" altLang="el-GR" sz="1600" b="1" i="0" u="none" strike="noStrike" cap="none" normalizeH="0" baseline="0" dirty="0">
                <a:ln>
                  <a:noFill/>
                </a:ln>
                <a:solidFill>
                  <a:schemeClr val="tx1"/>
                </a:solidFill>
                <a:effectLst/>
              </a:rPr>
              <a:t>Embraces challenges</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a:t>
            </a:r>
            <a:r>
              <a:rPr lang="en-US" sz="1600" dirty="0"/>
              <a:t> Tough situations can help you improve, rather than being something to fear.</a:t>
            </a:r>
          </a:p>
          <a:p>
            <a:pPr eaLnBrk="0" fontAlgn="base" hangingPunct="0">
              <a:lnSpc>
                <a:spcPct val="100000"/>
              </a:lnSpc>
              <a:spcBef>
                <a:spcPct val="0"/>
              </a:spcBef>
              <a:spcAft>
                <a:spcPct val="0"/>
              </a:spcAft>
              <a:buFont typeface="Wingdings" panose="05000000000000000000" pitchFamily="2" charset="2"/>
              <a:buChar char="v"/>
            </a:pPr>
            <a:r>
              <a:rPr kumimoji="0" lang="el-GR" altLang="el-GR" sz="1600" b="1" i="0" u="none" strike="noStrike" cap="none" normalizeH="0" baseline="0" dirty="0">
                <a:ln>
                  <a:noFill/>
                </a:ln>
                <a:solidFill>
                  <a:schemeClr val="tx1"/>
                </a:solidFill>
                <a:effectLst/>
              </a:rPr>
              <a:t>Mistakes as opportunities</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Errors are feedback for improvement, not signs of failure.</a:t>
            </a:r>
            <a:endParaRPr kumimoji="0" lang="en-US" altLang="el-GR" sz="16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SzTx/>
              <a:buFont typeface="Wingdings" panose="05000000000000000000" pitchFamily="2" charset="2"/>
              <a:buChar char="v"/>
              <a:tabLst/>
            </a:pPr>
            <a:r>
              <a:rPr kumimoji="0" lang="el-GR" altLang="el-GR" sz="1600" b="1" i="0" u="none" strike="noStrike" cap="none" normalizeH="0" baseline="0" dirty="0">
                <a:ln>
                  <a:noFill/>
                </a:ln>
                <a:solidFill>
                  <a:schemeClr val="tx1"/>
                </a:solidFill>
                <a:effectLst/>
              </a:rPr>
              <a:t>Resilience and persistence</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Keep going when things are tough, building stronger problem-solving skills.</a:t>
            </a:r>
            <a:endParaRPr kumimoji="0" lang="en-US" altLang="el-GR" sz="16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SzTx/>
              <a:buFont typeface="Wingdings" panose="05000000000000000000" pitchFamily="2" charset="2"/>
              <a:buChar char="v"/>
              <a:tabLst/>
            </a:pPr>
            <a:r>
              <a:rPr kumimoji="0" lang="el-GR" altLang="el-GR" sz="1600" b="1" i="0" u="none" strike="noStrike" cap="none" normalizeH="0" baseline="0" dirty="0">
                <a:ln>
                  <a:noFill/>
                </a:ln>
                <a:solidFill>
                  <a:schemeClr val="tx1"/>
                </a:solidFill>
                <a:effectLst/>
              </a:rPr>
              <a:t>Curiosity and motivation</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Encourages asking questions and exploring new knowledge.</a:t>
            </a:r>
            <a:endParaRPr kumimoji="0" lang="en-US" altLang="el-GR" sz="16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SzTx/>
              <a:buFont typeface="Wingdings" panose="05000000000000000000" pitchFamily="2" charset="2"/>
              <a:buChar char="v"/>
              <a:tabLst/>
            </a:pPr>
            <a:r>
              <a:rPr kumimoji="0" lang="el-GR" altLang="el-GR" sz="1600" b="1" i="0" u="none" strike="noStrike" cap="none" normalizeH="0" baseline="0" dirty="0">
                <a:ln>
                  <a:noFill/>
                </a:ln>
                <a:solidFill>
                  <a:schemeClr val="tx1"/>
                </a:solidFill>
                <a:effectLst/>
              </a:rPr>
              <a:t>Better outcomes</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Linked to higher achievement and success.</a:t>
            </a:r>
            <a:endParaRPr kumimoji="0" lang="en-US" altLang="el-GR"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pPr>
            <a:r>
              <a:rPr kumimoji="0" lang="el-GR" altLang="el-GR" sz="1600" b="1" i="0" u="none" strike="noStrike" cap="none" normalizeH="0" baseline="0" dirty="0">
                <a:ln>
                  <a:noFill/>
                </a:ln>
                <a:solidFill>
                  <a:schemeClr val="tx1"/>
                </a:solidFill>
                <a:effectLst/>
              </a:rPr>
              <a:t>Reduced stress &amp; fear of failure</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Focus on progress, not perfection.</a:t>
            </a:r>
            <a:endParaRPr lang="en-US" altLang="el-GR" sz="1600" dirty="0"/>
          </a:p>
          <a:p>
            <a:pPr eaLnBrk="0" fontAlgn="base" hangingPunct="0">
              <a:lnSpc>
                <a:spcPct val="100000"/>
              </a:lnSpc>
              <a:spcBef>
                <a:spcPct val="0"/>
              </a:spcBef>
              <a:spcAft>
                <a:spcPct val="0"/>
              </a:spcAft>
              <a:buFont typeface="Wingdings" panose="05000000000000000000" pitchFamily="2" charset="2"/>
              <a:buChar char="v"/>
            </a:pPr>
            <a:r>
              <a:rPr kumimoji="0" lang="el-GR" altLang="el-GR" sz="1600" b="1" i="0" u="none" strike="noStrike" cap="none" normalizeH="0" baseline="0" dirty="0">
                <a:ln>
                  <a:noFill/>
                </a:ln>
                <a:solidFill>
                  <a:schemeClr val="tx1"/>
                </a:solidFill>
                <a:effectLst/>
              </a:rPr>
              <a:t>Lifelong learning</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Adapting to change in fast-evolving fields.</a:t>
            </a:r>
            <a:br>
              <a:rPr kumimoji="0" lang="el-GR" altLang="el-GR" sz="1400" b="0" i="0" u="none" strike="noStrike" cap="none" normalizeH="0" baseline="0" dirty="0">
                <a:ln>
                  <a:noFill/>
                </a:ln>
                <a:solidFill>
                  <a:schemeClr val="tx1"/>
                </a:solidFill>
                <a:effectLst/>
              </a:rPr>
            </a:br>
            <a:endParaRPr kumimoji="0" lang="el-GR" altLang="el-GR"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175021" y="253012"/>
            <a:ext cx="6213764" cy="800395"/>
          </a:xfrm>
        </p:spPr>
        <p:txBody>
          <a:bodyPr>
            <a:normAutofit fontScale="92500"/>
          </a:bodyPr>
          <a:lstStyle/>
          <a:p>
            <a:r>
              <a:rPr lang="en-GB" sz="3500" dirty="0"/>
              <a:t>What are the differences </a:t>
            </a:r>
            <a:r>
              <a:rPr lang="en-US" sz="3500" dirty="0"/>
              <a:t>between</a:t>
            </a:r>
            <a:r>
              <a:rPr lang="en-GB" sz="3500" dirty="0"/>
              <a:t>?</a:t>
            </a:r>
          </a:p>
          <a:p>
            <a:endParaRPr lang="en-GB"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lang="en-150" sz="1600" dirty="0"/>
          </a:p>
          <a:p>
            <a:endParaRPr lang="en-150" sz="1600" dirty="0"/>
          </a:p>
          <a:p>
            <a:r>
              <a:rPr lang="en-US" sz="1600" dirty="0"/>
              <a:t>Comparing the two mindsets shows how important a </a:t>
            </a:r>
            <a:r>
              <a:rPr lang="en-US" sz="1600" b="1" dirty="0"/>
              <a:t>growth mindset</a:t>
            </a:r>
            <a:r>
              <a:rPr lang="en-US" sz="1600" dirty="0"/>
              <a:t> is for personal development. It helps people keep learning and improving at every stage of life. This is especially important for </a:t>
            </a:r>
            <a:r>
              <a:rPr lang="en-US" sz="1600" b="1" dirty="0"/>
              <a:t>Lifelong Learning</a:t>
            </a:r>
            <a:r>
              <a:rPr lang="en-US" sz="1600" dirty="0"/>
              <a:t>, which is the main goal of the </a:t>
            </a:r>
            <a:r>
              <a:rPr lang="en-US" sz="1600" b="1" dirty="0"/>
              <a:t>HERA Project</a:t>
            </a:r>
            <a:r>
              <a:rPr lang="en-US" sz="1600" dirty="0"/>
              <a:t>. Believing that skills and abilities can grow with effort encourages learning, improvement, and active participation throughout life.</a:t>
            </a:r>
          </a:p>
          <a:p>
            <a:endParaRPr lang="es-ES" dirty="0"/>
          </a:p>
          <a:p>
            <a:r>
              <a:rPr lang="en-GB" sz="1600" dirty="0"/>
              <a:t>In which one do you identify with? </a:t>
            </a:r>
            <a:r>
              <a:rPr lang="en-GB" sz="1600" b="1" dirty="0"/>
              <a:t>Analyse yourself</a:t>
            </a:r>
            <a:r>
              <a:rPr lang="en-GB" sz="1600" dirty="0"/>
              <a:t> and </a:t>
            </a:r>
            <a:r>
              <a:rPr lang="en-GB" sz="1600" b="1" dirty="0"/>
              <a:t>choose</a:t>
            </a:r>
            <a:r>
              <a:rPr lang="en-GB" sz="1600" dirty="0"/>
              <a:t> the one you identify with most aspects and think </a:t>
            </a:r>
            <a:r>
              <a:rPr lang="en-US" sz="1600" dirty="0"/>
              <a:t>of </a:t>
            </a:r>
            <a:r>
              <a:rPr lang="en-US" sz="1600" b="1" dirty="0"/>
              <a:t>examples from your own life</a:t>
            </a:r>
            <a:r>
              <a:rPr lang="en-US" sz="1600" dirty="0"/>
              <a:t> that prove your choice.</a:t>
            </a:r>
            <a:endParaRPr lang="en-GB" sz="1600" dirty="0"/>
          </a:p>
          <a:p>
            <a:endParaRPr lang="el-GR"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en-US"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3025467940"/>
              </p:ext>
            </p:extLst>
          </p:nvPr>
        </p:nvGraphicFramePr>
        <p:xfrm>
          <a:off x="6735029" y="1053407"/>
          <a:ext cx="5281950" cy="5498743"/>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99951">
                <a:tc>
                  <a:txBody>
                    <a:bodyPr/>
                    <a:lstStyle/>
                    <a:p>
                      <a:pPr algn="ctr"/>
                      <a:r>
                        <a:rPr lang="en-US" sz="1600" dirty="0">
                          <a:latin typeface="+mj-lt"/>
                        </a:rPr>
                        <a:t>Fixed mindset</a:t>
                      </a:r>
                      <a:endParaRPr lang="el-GR" sz="1600" dirty="0">
                        <a:latin typeface="+mj-lt"/>
                      </a:endParaRPr>
                    </a:p>
                  </a:txBody>
                  <a:tcPr>
                    <a:solidFill>
                      <a:srgbClr val="E95426"/>
                    </a:solidFill>
                  </a:tcPr>
                </a:tc>
                <a:tc>
                  <a:txBody>
                    <a:bodyPr/>
                    <a:lstStyle/>
                    <a:p>
                      <a:pPr algn="ctr"/>
                      <a:r>
                        <a:rPr lang="en-US" sz="1600" dirty="0">
                          <a:latin typeface="+mj-lt"/>
                        </a:rPr>
                        <a:t>Growth mindset</a:t>
                      </a:r>
                      <a:endParaRPr lang="el-GR" sz="1600" dirty="0">
                        <a:latin typeface="+mj-lt"/>
                      </a:endParaRPr>
                    </a:p>
                  </a:txBody>
                  <a:tcPr>
                    <a:solidFill>
                      <a:srgbClr val="E95426"/>
                    </a:solidFill>
                  </a:tcPr>
                </a:tc>
                <a:extLst>
                  <a:ext uri="{0D108BD9-81ED-4DB2-BD59-A6C34878D82A}">
                    <a16:rowId xmlns:a16="http://schemas.microsoft.com/office/drawing/2014/main" val="2207417163"/>
                  </a:ext>
                </a:extLst>
              </a:tr>
              <a:tr h="1275778">
                <a:tc>
                  <a:txBody>
                    <a:bodyPr/>
                    <a:lstStyle/>
                    <a:p>
                      <a:pPr marL="285750" indent="-285750" algn="l">
                        <a:buFont typeface="Arial" panose="020B0604020202020204" pitchFamily="34" charset="0"/>
                        <a:buChar char="•"/>
                      </a:pPr>
                      <a:r>
                        <a:rPr lang="en-US" sz="1600" dirty="0">
                          <a:solidFill>
                            <a:schemeClr val="bg1"/>
                          </a:solidFill>
                          <a:latin typeface="+mj-lt"/>
                        </a:rPr>
                        <a:t>Believes abilities and intelligence are fixed.</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n-US" sz="1600" dirty="0">
                          <a:solidFill>
                            <a:schemeClr val="bg1"/>
                          </a:solidFill>
                          <a:latin typeface="+mj-lt"/>
                        </a:rPr>
                        <a:t>Believes abilities can be developed through effort and learning.</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2010190960"/>
                  </a:ext>
                </a:extLst>
              </a:tr>
              <a:tr h="1223618">
                <a:tc>
                  <a:txBody>
                    <a:bodyPr/>
                    <a:lstStyle/>
                    <a:p>
                      <a:pPr marL="285750" indent="-285750" algn="l">
                        <a:buFont typeface="Arial" panose="020B0604020202020204" pitchFamily="34" charset="0"/>
                        <a:buChar char="•"/>
                      </a:pPr>
                      <a:r>
                        <a:rPr lang="en-US" sz="1600" dirty="0">
                          <a:solidFill>
                            <a:schemeClr val="bg1"/>
                          </a:solidFill>
                          <a:latin typeface="+mj-lt"/>
                        </a:rPr>
                        <a:t>Avoids challenges to prevent failure.</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n-US" sz="1600" dirty="0">
                          <a:solidFill>
                            <a:schemeClr val="bg1"/>
                          </a:solidFill>
                          <a:latin typeface="+mj-lt"/>
                        </a:rPr>
                        <a:t>Embraces challenges as opportunities to improve.</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295927434"/>
                  </a:ext>
                </a:extLst>
              </a:tr>
              <a:tr h="1275778">
                <a:tc>
                  <a:txBody>
                    <a:bodyPr/>
                    <a:lstStyle/>
                    <a:p>
                      <a:pPr marL="285750" indent="-285750" algn="l">
                        <a:buFont typeface="Arial" panose="020B0604020202020204" pitchFamily="34" charset="0"/>
                        <a:buChar char="•"/>
                      </a:pPr>
                      <a:r>
                        <a:rPr lang="en-US" sz="1600" dirty="0">
                          <a:solidFill>
                            <a:schemeClr val="bg1"/>
                          </a:solidFill>
                          <a:latin typeface="+mj-lt"/>
                        </a:rPr>
                        <a:t>Sees mistakes as proof of limits.</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n-US" sz="1600" dirty="0">
                          <a:solidFill>
                            <a:schemeClr val="bg1"/>
                          </a:solidFill>
                          <a:latin typeface="+mj-lt"/>
                        </a:rPr>
                        <a:t>Views mistakes as valuable lessons.</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1433133062"/>
                  </a:ext>
                </a:extLst>
              </a:tr>
              <a:tr h="1223618">
                <a:tc>
                  <a:txBody>
                    <a:bodyPr/>
                    <a:lstStyle/>
                    <a:p>
                      <a:pPr marL="285750" indent="-285750" algn="l">
                        <a:buFont typeface="Arial" panose="020B0604020202020204" pitchFamily="34" charset="0"/>
                        <a:buChar char="•"/>
                      </a:pPr>
                      <a:r>
                        <a:rPr lang="en-US" sz="1600" dirty="0">
                          <a:solidFill>
                            <a:schemeClr val="bg1"/>
                          </a:solidFill>
                          <a:latin typeface="+mj-lt"/>
                        </a:rPr>
                        <a:t>Gives up easily when facing difficulties</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en-US" sz="1600" dirty="0">
                          <a:solidFill>
                            <a:schemeClr val="bg1"/>
                          </a:solidFill>
                          <a:latin typeface="+mj-lt"/>
                        </a:rPr>
                        <a:t>Persists through obstacles with resilience.</a:t>
                      </a:r>
                    </a:p>
                    <a:p>
                      <a:pPr marL="285750" indent="-285750" algn="l">
                        <a:buFont typeface="Arial" panose="020B0604020202020204" pitchFamily="34" charset="0"/>
                        <a:buChar char="•"/>
                      </a:pP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9" y="177337"/>
            <a:ext cx="9547732" cy="483986"/>
          </a:xfrm>
        </p:spPr>
        <p:txBody>
          <a:bodyPr/>
          <a:lstStyle/>
          <a:p>
            <a:r>
              <a:rPr lang="en-US" dirty="0"/>
              <a:t>The Impact of Aging Beliefs on Learning</a:t>
            </a:r>
            <a:endParaRPr lang="en-GB" noProof="0" dirty="0"/>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949257"/>
            <a:ext cx="11086311" cy="5731405"/>
          </a:xfrm>
        </p:spPr>
        <p:txBody>
          <a:bodyPr lIns="91440" tIns="45720" rIns="91440" bIns="45720" anchor="t"/>
          <a:lstStyle/>
          <a:p>
            <a:r>
              <a:rPr lang="en-US" sz="1800" dirty="0"/>
              <a:t>Beliefs about aging can strongly influence how people learn at different stages of life. If individuals </a:t>
            </a:r>
            <a:r>
              <a:rPr lang="en-US" dirty="0"/>
              <a:t>leave the beliefs influenced them, they</a:t>
            </a:r>
            <a:r>
              <a:rPr lang="en-US" sz="1800" dirty="0"/>
              <a:t> may limit their own opportunities for growth and learning.</a:t>
            </a:r>
          </a:p>
          <a:p>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r>
              <a:rPr lang="en-US" dirty="0"/>
              <a:t>. </a:t>
            </a:r>
          </a:p>
        </p:txBody>
      </p:sp>
      <p:graphicFrame>
        <p:nvGraphicFramePr>
          <p:cNvPr id="8" name="Diagram 7">
            <a:extLst>
              <a:ext uri="{FF2B5EF4-FFF2-40B4-BE49-F238E27FC236}">
                <a16:creationId xmlns:a16="http://schemas.microsoft.com/office/drawing/2014/main" id="{7CFF089A-5001-3891-1619-1117C53DBCE4}"/>
              </a:ext>
            </a:extLst>
          </p:cNvPr>
          <p:cNvGraphicFramePr/>
          <p:nvPr/>
        </p:nvGraphicFramePr>
        <p:xfrm>
          <a:off x="1529017" y="1738745"/>
          <a:ext cx="7559565" cy="4718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62705DDE-76C5-DBB2-6027-B6BC3B26C541}"/>
              </a:ext>
            </a:extLst>
          </p:cNvPr>
          <p:cNvPicPr>
            <a:picLocks noChangeAspect="1"/>
          </p:cNvPicPr>
          <p:nvPr/>
        </p:nvPicPr>
        <p:blipFill>
          <a:blip r:embed="rId2"/>
          <a:stretch>
            <a:fillRect/>
          </a:stretch>
        </p:blipFill>
        <p:spPr>
          <a:xfrm>
            <a:off x="0" y="193796"/>
            <a:ext cx="7023201" cy="859611"/>
          </a:xfrm>
          <a:prstGeom prst="rect">
            <a:avLst/>
          </a:prstGeom>
        </p:spPr>
      </p:pic>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7"/>
            <a:ext cx="5664200" cy="5405438"/>
          </a:xfrm>
        </p:spPr>
        <p:txBody>
          <a:bodyPr lIns="91440" tIns="45720" rIns="91440" bIns="45720" anchor="t"/>
          <a:lstStyle/>
          <a:p>
            <a:r>
              <a:rPr lang="en-US" sz="1600" dirty="0">
                <a:ea typeface="+mn-lt"/>
                <a:cs typeface="+mn-lt"/>
              </a:rPr>
              <a:t>The way we think about aging shapes how we approach life. Beliefs can act like a filter, they influence how we see challenges, how much effort we’re willing to put in, and how we feel while learning something new. These thoughts guide our choices and actions. </a:t>
            </a:r>
            <a:endParaRPr lang="en-US" sz="1600" dirty="0">
              <a:ea typeface="Calibri"/>
              <a:cs typeface="Calibri"/>
            </a:endParaRPr>
          </a:p>
          <a:p>
            <a:endParaRPr lang="en-US" sz="1600" dirty="0"/>
          </a:p>
          <a:p>
            <a:pPr marL="285750" indent="-285750">
              <a:buClr>
                <a:srgbClr val="E95426"/>
              </a:buClr>
              <a:buFont typeface="Wingdings" panose="05000000000000000000" pitchFamily="2" charset="2"/>
              <a:buChar char="§"/>
            </a:pPr>
            <a:r>
              <a:rPr lang="en-US" sz="1600" b="1" dirty="0"/>
              <a:t>Cognitive Interpretation:</a:t>
            </a:r>
            <a:endParaRPr lang="en-150" sz="1600" b="1" dirty="0"/>
          </a:p>
          <a:p>
            <a:pPr>
              <a:buClr>
                <a:srgbClr val="E95426"/>
              </a:buClr>
            </a:pPr>
            <a:r>
              <a:rPr lang="en-US" sz="1600" dirty="0"/>
              <a:t>People interpret challenges based on their beliefs.</a:t>
            </a:r>
            <a:endParaRPr lang="en-US" sz="1600" b="1" dirty="0"/>
          </a:p>
          <a:p>
            <a:pPr marL="285750" indent="-285750">
              <a:buClr>
                <a:srgbClr val="E95426"/>
              </a:buClr>
              <a:buFont typeface="Wingdings" panose="05000000000000000000" pitchFamily="2" charset="2"/>
              <a:buChar char="§"/>
            </a:pPr>
            <a:r>
              <a:rPr lang="en-US" sz="1600" b="1" dirty="0"/>
              <a:t>Motivation and Effort:</a:t>
            </a:r>
            <a:endParaRPr lang="en-150" sz="1600" b="1" dirty="0"/>
          </a:p>
          <a:p>
            <a:pPr>
              <a:buClr>
                <a:srgbClr val="E95426"/>
              </a:buClr>
            </a:pPr>
            <a:r>
              <a:rPr lang="en-US" sz="1600" dirty="0"/>
              <a:t>Beliefs shape how much effort a person is willing to put into learning</a:t>
            </a:r>
          </a:p>
          <a:p>
            <a:pPr marL="285750" indent="-285750">
              <a:buClr>
                <a:srgbClr val="E95426"/>
              </a:buClr>
              <a:buFont typeface="Wingdings" panose="05000000000000000000" pitchFamily="2" charset="2"/>
              <a:buChar char="§"/>
            </a:pPr>
            <a:r>
              <a:rPr lang="en-US" sz="1600" b="1" dirty="0"/>
              <a:t>Emotional Response:</a:t>
            </a:r>
            <a:endParaRPr lang="en-150" sz="1600" b="1" dirty="0"/>
          </a:p>
          <a:p>
            <a:pPr>
              <a:buClr>
                <a:srgbClr val="E95426"/>
              </a:buClr>
            </a:pPr>
            <a:r>
              <a:rPr lang="en-US" sz="1600" dirty="0"/>
              <a:t>Negative beliefs can trigger fear, anxiety, or frustration when facing new learning experiences.</a:t>
            </a:r>
          </a:p>
          <a:p>
            <a:pPr marL="285750" indent="-285750">
              <a:buClr>
                <a:srgbClr val="E95426"/>
              </a:buClr>
              <a:buFont typeface="Wingdings" panose="05000000000000000000" pitchFamily="2" charset="2"/>
              <a:buChar char="§"/>
            </a:pPr>
            <a:r>
              <a:rPr lang="en-US" sz="1600" b="1" dirty="0"/>
              <a:t>Behavioral Choices:</a:t>
            </a:r>
            <a:endParaRPr lang="en-150" sz="1600" b="1" dirty="0"/>
          </a:p>
          <a:p>
            <a:pPr>
              <a:buClr>
                <a:srgbClr val="E95426"/>
              </a:buClr>
            </a:pPr>
            <a:r>
              <a:rPr lang="en-US" sz="1600" dirty="0"/>
              <a:t>Beliefs affect the activities we choose to engage in.</a:t>
            </a:r>
            <a:endParaRPr lang="en-150" sz="1600" dirty="0"/>
          </a:p>
          <a:p>
            <a:pPr marL="285750" indent="-285750">
              <a:buClr>
                <a:srgbClr val="E95426"/>
              </a:buClr>
              <a:buFont typeface="Wingdings" panose="05000000000000000000" pitchFamily="2" charset="2"/>
              <a:buChar char="§"/>
            </a:pPr>
            <a:r>
              <a:rPr lang="en-US" sz="1600" b="1" dirty="0"/>
              <a:t>Reinforcement Cycle</a:t>
            </a:r>
            <a:r>
              <a:rPr lang="en-150" sz="1600" b="1" dirty="0"/>
              <a:t>:</a:t>
            </a:r>
          </a:p>
          <a:p>
            <a:pPr>
              <a:buClr>
                <a:srgbClr val="E95426"/>
              </a:buClr>
            </a:pPr>
            <a:r>
              <a:rPr lang="en-US" sz="1600" dirty="0"/>
              <a:t>Successes and failures reinforce existing beliefs.</a:t>
            </a:r>
            <a:endParaRPr lang="en-US" sz="1600" b="1" dirty="0"/>
          </a:p>
        </p:txBody>
      </p:sp>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81355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p:txBody>
          <a:bodyPr/>
          <a:lstStyle/>
          <a:p>
            <a:r>
              <a:rPr lang="en-US" dirty="0">
                <a:latin typeface="+mn-lt"/>
              </a:rPr>
              <a:t>It is important to recognize that the brain remains capable of learning and adapting throughout life. This understanding encourages engagement, persistence, and a willingness to gain new knowledge. Such beliefs positively influence learning outcomes, participation, and lifelong personal growth. By appreciating the role of aging-related beliefs, educators and learners can develop strategies that promote continuous learning at any age.</a:t>
            </a:r>
            <a:endParaRPr lang="en-GB" dirty="0">
              <a:latin typeface="+mn-lt"/>
            </a:endParaRPr>
          </a:p>
          <a:p>
            <a:endParaRPr lang="en-GB" dirty="0"/>
          </a:p>
        </p:txBody>
      </p:sp>
      <p:pic>
        <p:nvPicPr>
          <p:cNvPr id="12" name="Imagen 11">
            <a:extLst>
              <a:ext uri="{FF2B5EF4-FFF2-40B4-BE49-F238E27FC236}">
                <a16:creationId xmlns:a16="http://schemas.microsoft.com/office/drawing/2014/main" id="{5E8C8984-F745-8E48-2E43-AD74EA6DA94D}"/>
              </a:ext>
            </a:extLst>
          </p:cNvPr>
          <p:cNvPicPr>
            <a:picLocks noChangeAspect="1"/>
          </p:cNvPicPr>
          <p:nvPr/>
        </p:nvPicPr>
        <p:blipFill>
          <a:blip r:embed="rId2"/>
          <a:stretch>
            <a:fillRect/>
          </a:stretch>
        </p:blipFill>
        <p:spPr>
          <a:xfrm>
            <a:off x="6523365" y="0"/>
            <a:ext cx="4688230" cy="1298561"/>
          </a:xfrm>
          <a:prstGeom prst="rect">
            <a:avLst/>
          </a:prstGeom>
        </p:spPr>
      </p:pic>
      <p:graphicFrame>
        <p:nvGraphicFramePr>
          <p:cNvPr id="15" name="Diagram 3">
            <a:extLst>
              <a:ext uri="{FF2B5EF4-FFF2-40B4-BE49-F238E27FC236}">
                <a16:creationId xmlns:a16="http://schemas.microsoft.com/office/drawing/2014/main" id="{FEA085C1-3A85-7F7B-E3C7-8C8DF534C03D}"/>
              </a:ext>
            </a:extLst>
          </p:cNvPr>
          <p:cNvGraphicFramePr/>
          <p:nvPr/>
        </p:nvGraphicFramePr>
        <p:xfrm>
          <a:off x="5880099" y="2554752"/>
          <a:ext cx="6592900" cy="4614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9588520" y="4696597"/>
            <a:ext cx="2517847" cy="1107996"/>
          </a:xfrm>
          <a:prstGeom prst="rect">
            <a:avLst/>
          </a:prstGeom>
          <a:noFill/>
        </p:spPr>
        <p:txBody>
          <a:bodyPr wrap="square" rtlCol="0">
            <a:spAutoFit/>
          </a:bodyPr>
          <a:lstStyle/>
          <a:p>
            <a:pPr lvl="0"/>
            <a:r>
              <a:rPr lang="en-150" sz="1600" b="1" dirty="0">
                <a:solidFill>
                  <a:schemeClr val="bg1"/>
                </a:solidFill>
              </a:rPr>
              <a:t>Recognise that the brain continue to learn adapt through life</a:t>
            </a:r>
          </a:p>
          <a:p>
            <a:pPr lvl="0"/>
            <a:endParaRPr lang="en-150" dirty="0">
              <a:solidFill>
                <a:schemeClr val="bg1"/>
              </a:solidFill>
            </a:endParaRPr>
          </a:p>
        </p:txBody>
      </p:sp>
    </p:spTree>
    <p:extLst>
      <p:ext uri="{BB962C8B-B14F-4D97-AF65-F5344CB8AC3E}">
        <p14:creationId xmlns:p14="http://schemas.microsoft.com/office/powerpoint/2010/main" val="15467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n-GB" noProof="0" dirty="0"/>
              <a:t>UNIT 1.2: </a:t>
            </a:r>
            <a:r>
              <a:rPr lang="en-US" dirty="0"/>
              <a:t>Lifelong learning at every age</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6052574" cy="483986"/>
          </a:xfrm>
        </p:spPr>
        <p:txBody>
          <a:bodyPr/>
          <a:lstStyle/>
          <a:p>
            <a:r>
              <a:rPr lang="en-US" dirty="0"/>
              <a:t>Benefits of lifelong learning</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116784"/>
            <a:ext cx="6548172" cy="5305861"/>
          </a:xfrm>
        </p:spPr>
        <p:txBody>
          <a:bodyPr/>
          <a:lstStyle/>
          <a:p>
            <a:pPr>
              <a:buClr>
                <a:srgbClr val="E64424"/>
              </a:buClr>
              <a:buFont typeface="Wingdings" panose="05000000000000000000" pitchFamily="2" charset="2"/>
              <a:buChar char="§"/>
            </a:pPr>
            <a:r>
              <a:rPr lang="en-GB" sz="2400" dirty="0"/>
              <a:t>Improve your mental health: brain is active, and it is reduced the risk of cognitive decline and dementia</a:t>
            </a:r>
          </a:p>
          <a:p>
            <a:pPr>
              <a:buClr>
                <a:srgbClr val="E64424"/>
              </a:buClr>
              <a:buFont typeface="Wingdings" panose="05000000000000000000" pitchFamily="2" charset="2"/>
              <a:buChar char="§"/>
            </a:pPr>
            <a:r>
              <a:rPr lang="en-GB" sz="2400" dirty="0"/>
              <a:t>Enhance your memory and your problem-solving skills</a:t>
            </a:r>
          </a:p>
          <a:p>
            <a:pPr>
              <a:buClr>
                <a:srgbClr val="E64424"/>
              </a:buClr>
              <a:buFont typeface="Wingdings" panose="05000000000000000000" pitchFamily="2" charset="2"/>
              <a:buChar char="§"/>
            </a:pPr>
            <a:r>
              <a:rPr lang="en-GB" sz="2400" dirty="0"/>
              <a:t>You are going to understand the world around you better</a:t>
            </a:r>
          </a:p>
          <a:p>
            <a:pPr>
              <a:buClr>
                <a:srgbClr val="E64424"/>
              </a:buClr>
              <a:buFont typeface="Wingdings" panose="05000000000000000000" pitchFamily="2" charset="2"/>
              <a:buChar char="§"/>
            </a:pPr>
            <a:r>
              <a:rPr lang="en-GB" sz="2400" dirty="0"/>
              <a:t>Your confidence and self-</a:t>
            </a:r>
            <a:r>
              <a:rPr lang="en-GB" sz="2400" dirty="0" err="1"/>
              <a:t>steem</a:t>
            </a:r>
            <a:r>
              <a:rPr lang="en-GB" sz="2400" dirty="0"/>
              <a:t> is growing</a:t>
            </a:r>
          </a:p>
          <a:p>
            <a:pPr>
              <a:buClr>
                <a:srgbClr val="E64424"/>
              </a:buClr>
              <a:buFont typeface="Wingdings" panose="05000000000000000000" pitchFamily="2" charset="2"/>
              <a:buChar char="§"/>
            </a:pPr>
            <a:r>
              <a:rPr lang="en-GB" sz="2400" dirty="0"/>
              <a:t>Promotes your active aging</a:t>
            </a:r>
          </a:p>
          <a:p>
            <a:pPr>
              <a:buClr>
                <a:srgbClr val="E64424"/>
              </a:buClr>
            </a:pPr>
            <a:r>
              <a:rPr lang="en-GB" sz="2400" dirty="0"/>
              <a:t>Combats depression and loneliness by providing purpose</a:t>
            </a:r>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6" y="185123"/>
            <a:ext cx="6052574" cy="483986"/>
          </a:xfrm>
        </p:spPr>
        <p:txBody>
          <a:bodyPr/>
          <a:lstStyle/>
          <a:p>
            <a:r>
              <a:rPr lang="en-US" dirty="0"/>
              <a:t>Benefits of lifelong learning</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90778" y="964384"/>
            <a:ext cx="6510072" cy="5305861"/>
          </a:xfrm>
        </p:spPr>
        <p:txBody>
          <a:bodyPr/>
          <a:lstStyle/>
          <a:p>
            <a:pPr>
              <a:buClr>
                <a:srgbClr val="E64424"/>
              </a:buClr>
              <a:buFont typeface="Wingdings" panose="05000000000000000000" pitchFamily="2" charset="2"/>
              <a:buChar char="§"/>
            </a:pPr>
            <a:r>
              <a:rPr lang="en-GB" sz="2400" dirty="0"/>
              <a:t>Learning enabling you to participate more actively in society</a:t>
            </a:r>
          </a:p>
          <a:p>
            <a:pPr>
              <a:buClr>
                <a:srgbClr val="E64424"/>
              </a:buClr>
              <a:buFont typeface="Wingdings" panose="05000000000000000000" pitchFamily="2" charset="2"/>
              <a:buChar char="§"/>
            </a:pPr>
            <a:r>
              <a:rPr lang="en-US" sz="2400" dirty="0"/>
              <a:t>Demonstrating a love for learning inspires younger generations to value education</a:t>
            </a:r>
          </a:p>
          <a:p>
            <a:pPr>
              <a:buClr>
                <a:srgbClr val="E64424"/>
              </a:buClr>
              <a:buFont typeface="Wingdings" panose="05000000000000000000" pitchFamily="2" charset="2"/>
              <a:buChar char="§"/>
            </a:pPr>
            <a:r>
              <a:rPr lang="en-US" sz="2400" dirty="0"/>
              <a:t>Your employability is increasing and make you to stay competitive in the job market or transition careers</a:t>
            </a:r>
          </a:p>
          <a:p>
            <a:pPr>
              <a:buClr>
                <a:srgbClr val="E64424"/>
              </a:buClr>
              <a:buFont typeface="Wingdings" panose="05000000000000000000" pitchFamily="2" charset="2"/>
              <a:buChar char="§"/>
            </a:pPr>
            <a:r>
              <a:rPr lang="en-US" sz="2400" dirty="0"/>
              <a:t>Learning new skills can empower you to start your own business</a:t>
            </a:r>
          </a:p>
          <a:p>
            <a:pPr>
              <a:buClr>
                <a:srgbClr val="E64424"/>
              </a:buClr>
              <a:buFont typeface="Wingdings" panose="05000000000000000000" pitchFamily="2" charset="2"/>
              <a:buChar char="§"/>
            </a:pPr>
            <a:r>
              <a:rPr lang="en-US" sz="2400" dirty="0"/>
              <a:t>You will be better adapted to any changes</a:t>
            </a:r>
          </a:p>
          <a:p>
            <a:pPr>
              <a:buClr>
                <a:srgbClr val="E64424"/>
              </a:buClr>
              <a:buFont typeface="Wingdings" panose="05000000000000000000" pitchFamily="2" charset="2"/>
              <a:buChar char="§"/>
            </a:pPr>
            <a:r>
              <a:rPr lang="en-US" sz="2400" dirty="0"/>
              <a:t>You are going to be engaged with an ever-changing world</a:t>
            </a:r>
          </a:p>
          <a:p>
            <a:pPr>
              <a:buClr>
                <a:srgbClr val="E64424"/>
              </a:buClr>
              <a:buFont typeface="Wingdings" panose="05000000000000000000" pitchFamily="2" charset="2"/>
              <a:buChar char="§"/>
            </a:pPr>
            <a:endParaRPr lang="en-US" sz="2400" dirty="0"/>
          </a:p>
          <a:p>
            <a:pPr marL="0" indent="0">
              <a:buClr>
                <a:srgbClr val="E64424"/>
              </a:buClr>
              <a:buNone/>
            </a:pPr>
            <a:r>
              <a:rPr lang="en-US" sz="2400" b="1" dirty="0"/>
              <a:t>DO YOU AGREE WITH THIS?</a:t>
            </a:r>
            <a:endParaRPr lang="en-GB" sz="2400" b="1" dirty="0"/>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84002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618119" y="62946"/>
            <a:ext cx="9192453" cy="483986"/>
          </a:xfrm>
        </p:spPr>
        <p:txBody>
          <a:bodyPr/>
          <a:lstStyle/>
          <a:p>
            <a:r>
              <a:rPr lang="en-US" dirty="0">
                <a:solidFill>
                  <a:srgbClr val="FF0000"/>
                </a:solidFill>
              </a:rPr>
              <a:t>How learning contributes to confidence and independence</a:t>
            </a:r>
          </a:p>
          <a:p>
            <a:endParaRPr lang="en-GB" sz="2000" dirty="0">
              <a:solidFill>
                <a:schemeClr val="tx1"/>
              </a:solidFill>
            </a:endParaRPr>
          </a:p>
          <a:p>
            <a:endParaRPr lang="en-GB" sz="200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4832092"/>
          </a:xfrm>
          <a:prstGeom prst="rect">
            <a:avLst/>
          </a:prstGeom>
          <a:noFill/>
        </p:spPr>
        <p:txBody>
          <a:bodyPr wrap="square" rtlCol="0">
            <a:spAutoFit/>
          </a:bodyPr>
          <a:lstStyle/>
          <a:p>
            <a:r>
              <a:rPr lang="en-GB" sz="1600" dirty="0"/>
              <a:t>                     </a:t>
            </a:r>
            <a:r>
              <a:rPr lang="en-GB" sz="2000" b="1" dirty="0">
                <a:solidFill>
                  <a:srgbClr val="E280AC"/>
                </a:solidFill>
              </a:rPr>
              <a:t>+ Confidence</a:t>
            </a:r>
          </a:p>
          <a:p>
            <a:pPr marL="285750" indent="-285750" algn="just">
              <a:buFontTx/>
              <a:buChar char="-"/>
            </a:pPr>
            <a:r>
              <a:rPr lang="en-US" sz="1600" b="1" dirty="0">
                <a:solidFill>
                  <a:schemeClr val="bg2">
                    <a:lumMod val="10000"/>
                  </a:schemeClr>
                </a:solidFill>
              </a:rPr>
              <a:t>Reinforcing yourself</a:t>
            </a:r>
            <a:r>
              <a:rPr lang="en-US" sz="1600" dirty="0">
                <a:solidFill>
                  <a:schemeClr val="bg2">
                    <a:lumMod val="10000"/>
                  </a:schemeClr>
                </a:solidFill>
              </a:rPr>
              <a:t>: Successfully acquiring new knowledge or skills provides tangible proof of your abilities, which directly counteracts insecurity.</a:t>
            </a:r>
          </a:p>
          <a:p>
            <a:pPr marL="285750" indent="-285750" algn="just">
              <a:buFontTx/>
              <a:buChar char="-"/>
            </a:pPr>
            <a:endParaRPr lang="en-US" sz="1600" dirty="0">
              <a:solidFill>
                <a:schemeClr val="bg2">
                  <a:lumMod val="10000"/>
                </a:schemeClr>
              </a:solidFill>
            </a:endParaRPr>
          </a:p>
          <a:p>
            <a:pPr marL="285750" indent="-285750" algn="just">
              <a:buFontTx/>
              <a:buChar char="-"/>
            </a:pPr>
            <a:r>
              <a:rPr lang="en-US" sz="1600" b="1" dirty="0">
                <a:solidFill>
                  <a:schemeClr val="bg2">
                    <a:lumMod val="10000"/>
                  </a:schemeClr>
                </a:solidFill>
              </a:rPr>
              <a:t>Enhanced Self-Efficacy</a:t>
            </a:r>
            <a:r>
              <a:rPr lang="en-US" sz="1600" dirty="0">
                <a:solidFill>
                  <a:schemeClr val="bg2">
                    <a:lumMod val="10000"/>
                  </a:schemeClr>
                </a:solidFill>
              </a:rPr>
              <a:t>: The learning process: overcoming challenges, solving problems, and achieving goals; reinforces confidence in your own ability to execute plans and exercise control over events.</a:t>
            </a:r>
          </a:p>
          <a:p>
            <a:pPr algn="just"/>
            <a:endParaRPr lang="en-US" sz="1600" dirty="0">
              <a:solidFill>
                <a:schemeClr val="bg2">
                  <a:lumMod val="10000"/>
                </a:schemeClr>
              </a:solidFill>
            </a:endParaRPr>
          </a:p>
          <a:p>
            <a:pPr marL="285750" indent="-285750" algn="just">
              <a:buFontTx/>
              <a:buChar char="-"/>
            </a:pPr>
            <a:r>
              <a:rPr lang="en-US" sz="1600" b="1" dirty="0">
                <a:solidFill>
                  <a:schemeClr val="bg2">
                    <a:lumMod val="10000"/>
                  </a:schemeClr>
                </a:solidFill>
              </a:rPr>
              <a:t>Increase the possibility to engage more confidently in discussions</a:t>
            </a:r>
            <a:r>
              <a:rPr lang="en-US" sz="1600" dirty="0">
                <a:solidFill>
                  <a:schemeClr val="bg2">
                    <a:lumMod val="10000"/>
                  </a:schemeClr>
                </a:solidFill>
              </a:rPr>
              <a:t>: you have more to contribute on a variety of topics and you can speak about them with greater assurance.</a:t>
            </a:r>
            <a:endParaRPr lang="en-GB" sz="1600" dirty="0">
              <a:solidFill>
                <a:schemeClr val="bg2">
                  <a:lumMod val="10000"/>
                </a:schemeClr>
              </a:solidFill>
            </a:endParaRP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96516" y="1093863"/>
            <a:ext cx="3702050" cy="5570756"/>
          </a:xfrm>
          <a:prstGeom prst="rect">
            <a:avLst/>
          </a:prstGeom>
          <a:noFill/>
        </p:spPr>
        <p:txBody>
          <a:bodyPr wrap="square" rtlCol="0">
            <a:spAutoFit/>
          </a:bodyPr>
          <a:lstStyle/>
          <a:p>
            <a:r>
              <a:rPr lang="en-GB" sz="1600" dirty="0"/>
              <a:t>                     </a:t>
            </a:r>
            <a:r>
              <a:rPr lang="en-GB" sz="2000" b="1" dirty="0">
                <a:solidFill>
                  <a:srgbClr val="E280AC"/>
                </a:solidFill>
              </a:rPr>
              <a:t>+ Independence</a:t>
            </a:r>
          </a:p>
          <a:p>
            <a:pPr marL="285750" indent="-285750" algn="just">
              <a:buFontTx/>
              <a:buChar char="-"/>
            </a:pPr>
            <a:r>
              <a:rPr lang="en-US" sz="1600" b="1" dirty="0">
                <a:solidFill>
                  <a:schemeClr val="bg2">
                    <a:lumMod val="10000"/>
                  </a:schemeClr>
                </a:solidFill>
              </a:rPr>
              <a:t>Practical Self-Reliance</a:t>
            </a:r>
            <a:r>
              <a:rPr lang="en-US" sz="1600" dirty="0">
                <a:solidFill>
                  <a:schemeClr val="bg2">
                    <a:lumMod val="10000"/>
                  </a:schemeClr>
                </a:solidFill>
              </a:rPr>
              <a:t>: Learning new practical skills reduces the need to rely on others, leading to greater problem-solving capability and personal agency.</a:t>
            </a:r>
          </a:p>
          <a:p>
            <a:pPr marL="285750" indent="-285750" algn="just">
              <a:buFontTx/>
              <a:buChar char="-"/>
            </a:pPr>
            <a:endParaRPr lang="en-US" sz="1600" dirty="0">
              <a:solidFill>
                <a:schemeClr val="bg2">
                  <a:lumMod val="10000"/>
                </a:schemeClr>
              </a:solidFill>
            </a:endParaRPr>
          </a:p>
          <a:p>
            <a:pPr marL="285750" indent="-285750" algn="just">
              <a:buFontTx/>
              <a:buChar char="-"/>
            </a:pPr>
            <a:r>
              <a:rPr lang="en-US" sz="1600" b="1" dirty="0">
                <a:solidFill>
                  <a:schemeClr val="bg2">
                    <a:lumMod val="10000"/>
                  </a:schemeClr>
                </a:solidFill>
              </a:rPr>
              <a:t>Financial autonomy</a:t>
            </a:r>
            <a:r>
              <a:rPr lang="en-US" sz="1600" dirty="0">
                <a:solidFill>
                  <a:schemeClr val="bg2">
                    <a:lumMod val="10000"/>
                  </a:schemeClr>
                </a:solidFill>
              </a:rPr>
              <a:t>: Acquiring new professional knowledge opens doors to career advancement and new sources of income</a:t>
            </a:r>
          </a:p>
          <a:p>
            <a:pPr marL="285750" indent="-285750" algn="just">
              <a:buFontTx/>
              <a:buChar char="-"/>
            </a:pPr>
            <a:endParaRPr lang="en-US" sz="1600" dirty="0">
              <a:solidFill>
                <a:schemeClr val="bg2">
                  <a:lumMod val="10000"/>
                </a:schemeClr>
              </a:solidFill>
            </a:endParaRPr>
          </a:p>
          <a:p>
            <a:pPr marL="285750" indent="-285750" algn="just">
              <a:buFontTx/>
              <a:buChar char="-"/>
            </a:pPr>
            <a:r>
              <a:rPr lang="en-GB" sz="1600" b="1" dirty="0">
                <a:solidFill>
                  <a:schemeClr val="bg2">
                    <a:lumMod val="10000"/>
                  </a:schemeClr>
                </a:solidFill>
              </a:rPr>
              <a:t>Informed Decision-Making</a:t>
            </a:r>
            <a:r>
              <a:rPr lang="en-GB" sz="1600" dirty="0">
                <a:solidFill>
                  <a:schemeClr val="bg2">
                    <a:lumMod val="10000"/>
                  </a:schemeClr>
                </a:solidFill>
              </a:rPr>
              <a:t>: you can </a:t>
            </a:r>
            <a:r>
              <a:rPr lang="en-US" sz="1600" dirty="0">
                <a:solidFill>
                  <a:schemeClr val="bg2">
                    <a:lumMod val="10000"/>
                  </a:schemeClr>
                </a:solidFill>
              </a:rPr>
              <a:t>research, </a:t>
            </a:r>
            <a:r>
              <a:rPr lang="en-US" sz="1600" dirty="0" err="1">
                <a:solidFill>
                  <a:schemeClr val="bg2">
                    <a:lumMod val="10000"/>
                  </a:schemeClr>
                </a:solidFill>
              </a:rPr>
              <a:t>analyse</a:t>
            </a:r>
            <a:r>
              <a:rPr lang="en-US" sz="1600" dirty="0">
                <a:solidFill>
                  <a:schemeClr val="bg2">
                    <a:lumMod val="10000"/>
                  </a:schemeClr>
                </a:solidFill>
              </a:rPr>
              <a:t>, and make informed choices independently with greater ease.</a:t>
            </a:r>
          </a:p>
          <a:p>
            <a:pPr algn="just"/>
            <a:endParaRPr lang="en-US" sz="1600" dirty="0">
              <a:solidFill>
                <a:schemeClr val="bg2">
                  <a:lumMod val="10000"/>
                </a:schemeClr>
              </a:solidFill>
            </a:endParaRPr>
          </a:p>
          <a:p>
            <a:pPr marL="285750" indent="-285750" algn="just">
              <a:buFontTx/>
              <a:buChar char="-"/>
            </a:pPr>
            <a:r>
              <a:rPr lang="en-US" sz="1600" b="1" dirty="0">
                <a:solidFill>
                  <a:schemeClr val="bg2">
                    <a:lumMod val="10000"/>
                  </a:schemeClr>
                </a:solidFill>
              </a:rPr>
              <a:t>Adaptive Capacity</a:t>
            </a:r>
            <a:r>
              <a:rPr lang="en-US" sz="1600" dirty="0">
                <a:solidFill>
                  <a:schemeClr val="bg2">
                    <a:lumMod val="10000"/>
                  </a:schemeClr>
                </a:solidFill>
              </a:rPr>
              <a:t>: the learning process itself develops the mental flexibility needed to adapt to change, whether it be new technology, an ever-evolving job market, or personal circumstances.</a:t>
            </a:r>
            <a:endParaRPr lang="en-GB" sz="1600" dirty="0">
              <a:solidFill>
                <a:schemeClr val="bg2">
                  <a:lumMod val="10000"/>
                </a:schemeClr>
              </a:solidFill>
            </a:endParaRPr>
          </a:p>
        </p:txBody>
      </p:sp>
    </p:spTree>
    <p:extLst>
      <p:ext uri="{BB962C8B-B14F-4D97-AF65-F5344CB8AC3E}">
        <p14:creationId xmlns:p14="http://schemas.microsoft.com/office/powerpoint/2010/main" val="41950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en-US" dirty="0"/>
              <a:t>Dispelling myths about learning in midlife</a:t>
            </a:r>
          </a:p>
          <a:p>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rtlCol="0">
            <a:spAutoFit/>
          </a:bodyPr>
          <a:lstStyle/>
          <a:p>
            <a:r>
              <a:rPr lang="en-US" sz="1600" dirty="0">
                <a:solidFill>
                  <a:schemeClr val="bg2">
                    <a:lumMod val="10000"/>
                  </a:schemeClr>
                </a:solidFill>
              </a:rPr>
              <a:t>Women beyond 45 are no longer able to learn, and even if they could, they would not want to continue learning.</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7" y="2844225"/>
            <a:ext cx="5923689" cy="584775"/>
          </a:xfrm>
          <a:prstGeom prst="rect">
            <a:avLst/>
          </a:prstGeom>
          <a:noFill/>
        </p:spPr>
        <p:txBody>
          <a:bodyPr wrap="square" rtlCol="0">
            <a:spAutoFit/>
          </a:bodyPr>
          <a:lstStyle/>
          <a:p>
            <a:r>
              <a:rPr lang="pt-PT" sz="1600" dirty="0">
                <a:solidFill>
                  <a:schemeClr val="bg2">
                    <a:lumMod val="10000"/>
                  </a:schemeClr>
                </a:solidFill>
              </a:rPr>
              <a:t>People beyond 45 cannot benefit much from education. They have learnt important things when they are young</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061549"/>
            <a:ext cx="5551283" cy="338554"/>
          </a:xfrm>
          <a:prstGeom prst="rect">
            <a:avLst/>
          </a:prstGeom>
          <a:noFill/>
        </p:spPr>
        <p:txBody>
          <a:bodyPr wrap="square" rtlCol="0">
            <a:spAutoFit/>
          </a:bodyPr>
          <a:lstStyle/>
          <a:p>
            <a:r>
              <a:rPr lang="pt-PT" sz="1600" dirty="0">
                <a:solidFill>
                  <a:schemeClr val="bg2">
                    <a:lumMod val="10000"/>
                  </a:schemeClr>
                </a:solidFill>
              </a:rPr>
              <a:t>Women older than 45 do not have time to learn</a:t>
            </a:r>
            <a:endParaRPr lang="en-GB" sz="1600" dirty="0">
              <a:solidFill>
                <a:schemeClr val="bg2">
                  <a:lumMod val="10000"/>
                </a:schemeClr>
              </a:solidFill>
            </a:endParaRP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2027615" y="1010081"/>
            <a:ext cx="8206534" cy="400110"/>
          </a:xfrm>
          <a:prstGeom prst="rect">
            <a:avLst/>
          </a:prstGeom>
          <a:noFill/>
        </p:spPr>
        <p:txBody>
          <a:bodyPr wrap="square" rtlCol="0">
            <a:spAutoFit/>
          </a:bodyPr>
          <a:lstStyle/>
          <a:p>
            <a:r>
              <a:rPr lang="pt-PT" sz="2000" b="1" dirty="0">
                <a:solidFill>
                  <a:schemeClr val="bg2">
                    <a:lumMod val="10000"/>
                  </a:schemeClr>
                </a:solidFill>
              </a:rPr>
              <a:t>THINK ABOUT THE FOLLOWING STATEMENTS, DO YOU AGREE WITH THEM?</a:t>
            </a:r>
            <a:endParaRPr lang="en-GB" sz="2000" b="1" dirty="0">
              <a:solidFill>
                <a:schemeClr val="bg2">
                  <a:lumMod val="10000"/>
                </a:schemeClr>
              </a:solidFill>
            </a:endParaRP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7" y="5228172"/>
            <a:ext cx="5284583" cy="338554"/>
          </a:xfrm>
          <a:prstGeom prst="rect">
            <a:avLst/>
          </a:prstGeom>
          <a:noFill/>
        </p:spPr>
        <p:txBody>
          <a:bodyPr wrap="square" rtlCol="0">
            <a:spAutoFit/>
          </a:bodyPr>
          <a:lstStyle/>
          <a:p>
            <a:r>
              <a:rPr lang="pt-PT" sz="1600" dirty="0">
                <a:solidFill>
                  <a:schemeClr val="bg2">
                    <a:lumMod val="10000"/>
                  </a:schemeClr>
                </a:solidFill>
              </a:rPr>
              <a:t>It is too late for Women beyond 45 to change</a:t>
            </a:r>
            <a:endParaRPr lang="en-GB" sz="1600" dirty="0">
              <a:solidFill>
                <a:schemeClr val="bg2">
                  <a:lumMod val="10000"/>
                </a:schemeClr>
              </a:solidFill>
            </a:endParaRPr>
          </a:p>
        </p:txBody>
      </p:sp>
    </p:spTree>
    <p:extLst>
      <p:ext uri="{BB962C8B-B14F-4D97-AF65-F5344CB8AC3E}">
        <p14:creationId xmlns:p14="http://schemas.microsoft.com/office/powerpoint/2010/main" val="273641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1571756" y="568036"/>
            <a:ext cx="9829323" cy="483986"/>
          </a:xfrm>
        </p:spPr>
        <p:txBody>
          <a:bodyPr/>
          <a:lstStyle/>
          <a:p>
            <a:r>
              <a:rPr lang="en-US" dirty="0"/>
              <a:t>Dispelling myths about learning in midlife</a:t>
            </a:r>
          </a:p>
          <a:p>
            <a:endParaRPr lang="en-GB" dirty="0"/>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MYTH</a:t>
              </a:r>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MYTH</a:t>
              </a:r>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MYTH</a:t>
              </a:r>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MYTH</a:t>
              </a:r>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05786" y="1674845"/>
            <a:ext cx="3702050" cy="830997"/>
          </a:xfrm>
          <a:prstGeom prst="rect">
            <a:avLst/>
          </a:prstGeom>
          <a:noFill/>
        </p:spPr>
        <p:txBody>
          <a:bodyPr wrap="square" rtlCol="0">
            <a:spAutoFit/>
          </a:bodyPr>
          <a:lstStyle/>
          <a:p>
            <a:r>
              <a:rPr lang="en-US" sz="1600" dirty="0">
                <a:solidFill>
                  <a:schemeClr val="bg2">
                    <a:lumMod val="10000"/>
                  </a:schemeClr>
                </a:solidFill>
              </a:rPr>
              <a:t>Women beyond 45 are no longer able to learn, and even if they could, they would not want to continue learning.</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305786" y="2716154"/>
            <a:ext cx="3556932" cy="830997"/>
          </a:xfrm>
          <a:prstGeom prst="rect">
            <a:avLst/>
          </a:prstGeom>
          <a:noFill/>
        </p:spPr>
        <p:txBody>
          <a:bodyPr wrap="square" rtlCol="0">
            <a:spAutoFit/>
          </a:bodyPr>
          <a:lstStyle/>
          <a:p>
            <a:r>
              <a:rPr lang="pt-PT" sz="1600" dirty="0">
                <a:solidFill>
                  <a:schemeClr val="bg2">
                    <a:lumMod val="10000"/>
                  </a:schemeClr>
                </a:solidFill>
              </a:rPr>
              <a:t>People beyond 45 cannot benefit much from education. They have learnt important things when they are young</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05786" y="3909788"/>
            <a:ext cx="3556932" cy="584775"/>
          </a:xfrm>
          <a:prstGeom prst="rect">
            <a:avLst/>
          </a:prstGeom>
          <a:noFill/>
        </p:spPr>
        <p:txBody>
          <a:bodyPr wrap="square" rtlCol="0">
            <a:spAutoFit/>
          </a:bodyPr>
          <a:lstStyle/>
          <a:p>
            <a:r>
              <a:rPr lang="pt-PT" sz="1600" dirty="0">
                <a:solidFill>
                  <a:schemeClr val="bg2">
                    <a:lumMod val="10000"/>
                  </a:schemeClr>
                </a:solidFill>
              </a:rPr>
              <a:t>Women older than 45 do not have time to learn</a:t>
            </a:r>
            <a:endParaRPr lang="en-GB" sz="1600" dirty="0">
              <a:solidFill>
                <a:schemeClr val="bg2">
                  <a:lumMod val="10000"/>
                </a:schemeClr>
              </a:solidFill>
            </a:endParaRP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6" y="5076166"/>
            <a:ext cx="3556932" cy="584775"/>
          </a:xfrm>
          <a:prstGeom prst="rect">
            <a:avLst/>
          </a:prstGeom>
          <a:noFill/>
        </p:spPr>
        <p:txBody>
          <a:bodyPr wrap="square" rtlCol="0">
            <a:spAutoFit/>
          </a:bodyPr>
          <a:lstStyle/>
          <a:p>
            <a:r>
              <a:rPr lang="pt-PT" sz="1600" dirty="0">
                <a:solidFill>
                  <a:schemeClr val="bg2">
                    <a:lumMod val="10000"/>
                  </a:schemeClr>
                </a:solidFill>
              </a:rPr>
              <a:t>It is too late for Women beyond 45 to change</a:t>
            </a:r>
            <a:endParaRPr lang="en-GB" sz="1600" dirty="0">
              <a:solidFill>
                <a:schemeClr val="bg2">
                  <a:lumMod val="10000"/>
                </a:schemeClr>
              </a:solidFill>
            </a:endParaRP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359076" y="1611492"/>
            <a:ext cx="896770"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FACT</a:t>
            </a:r>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70360" y="2716154"/>
            <a:ext cx="896771"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FACT</a:t>
            </a:r>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399828" y="3876671"/>
            <a:ext cx="896770"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FACT</a:t>
            </a:r>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409852" y="5001666"/>
            <a:ext cx="896770"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FACT</a:t>
            </a:r>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45682"/>
            <a:ext cx="5679890" cy="830997"/>
          </a:xfrm>
          <a:prstGeom prst="rect">
            <a:avLst/>
          </a:prstGeom>
          <a:noFill/>
        </p:spPr>
        <p:txBody>
          <a:bodyPr wrap="square" rtlCol="0">
            <a:spAutoFit/>
          </a:bodyPr>
          <a:lstStyle/>
          <a:p>
            <a:r>
              <a:rPr lang="en-US" sz="1600" dirty="0">
                <a:solidFill>
                  <a:schemeClr val="bg2">
                    <a:lumMod val="10000"/>
                  </a:schemeClr>
                </a:solidFill>
              </a:rPr>
              <a:t>Neuroplasticity lasts a lifetime! Brain remains capable of forming new neural connections. Learning actually keeps it sharp and healthy.</a:t>
            </a:r>
            <a:endParaRPr lang="en-GB" sz="1600" dirty="0">
              <a:solidFill>
                <a:schemeClr val="bg2">
                  <a:lumMod val="10000"/>
                </a:schemeClr>
              </a:solidFill>
            </a:endParaRP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67131" y="2682266"/>
            <a:ext cx="6116085" cy="1077218"/>
          </a:xfrm>
          <a:prstGeom prst="rect">
            <a:avLst/>
          </a:prstGeom>
          <a:noFill/>
        </p:spPr>
        <p:txBody>
          <a:bodyPr wrap="square" rtlCol="0">
            <a:spAutoFit/>
          </a:bodyPr>
          <a:lstStyle/>
          <a:p>
            <a:r>
              <a:rPr lang="en-US" sz="1600" dirty="0">
                <a:solidFill>
                  <a:schemeClr val="bg2">
                    <a:lumMod val="10000"/>
                  </a:schemeClr>
                </a:solidFill>
              </a:rPr>
              <a:t>Learning is a lifelong journey. People beyond 45 don't just benefit from education; they often excel at it because they combine the ability to learn with the irreplaceable power of wisdom and experience. It is never too late to learn, grow, and benefit from education</a:t>
            </a:r>
            <a:endParaRPr lang="en-GB" sz="1600" dirty="0">
              <a:solidFill>
                <a:schemeClr val="bg2">
                  <a:lumMod val="10000"/>
                </a:schemeClr>
              </a:solidFill>
            </a:endParaRP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333106" y="3853687"/>
            <a:ext cx="5794854" cy="1077218"/>
          </a:xfrm>
          <a:prstGeom prst="rect">
            <a:avLst/>
          </a:prstGeom>
          <a:noFill/>
        </p:spPr>
        <p:txBody>
          <a:bodyPr wrap="square" rtlCol="0">
            <a:spAutoFit/>
          </a:bodyPr>
          <a:lstStyle/>
          <a:p>
            <a:r>
              <a:rPr lang="en-US" sz="1600" dirty="0">
                <a:solidFill>
                  <a:schemeClr val="bg2">
                    <a:lumMod val="10000"/>
                  </a:schemeClr>
                </a:solidFill>
              </a:rPr>
              <a:t>This is a very real concern, especially when balancing work, family, and personal time. The reality is that the model of learning must adapt to their personal life stage. For example: micro-learning is a good option or HERA labs</a:t>
            </a:r>
            <a:endParaRPr lang="en-GB" sz="1600" dirty="0">
              <a:solidFill>
                <a:schemeClr val="bg2">
                  <a:lumMod val="10000"/>
                </a:schemeClr>
              </a:solidFill>
            </a:endParaRP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3106" y="4970753"/>
            <a:ext cx="5794854" cy="1077218"/>
          </a:xfrm>
          <a:prstGeom prst="rect">
            <a:avLst/>
          </a:prstGeom>
          <a:noFill/>
        </p:spPr>
        <p:txBody>
          <a:bodyPr wrap="square" rtlCol="0">
            <a:spAutoFit/>
          </a:bodyPr>
          <a:lstStyle/>
          <a:p>
            <a:r>
              <a:rPr lang="en-US" sz="1600" dirty="0">
                <a:solidFill>
                  <a:schemeClr val="bg2">
                    <a:lumMod val="10000"/>
                  </a:schemeClr>
                </a:solidFill>
              </a:rPr>
              <a:t>On the contrary, it might be the perfect time. Women over 45 bring a wealth of experience, emotional intelligence, and perspective that cannot be taught. You're not starting from scratch; you're starting from experience. This is a powerful foundation for changing.</a:t>
            </a:r>
            <a:endParaRPr lang="en-GB" sz="1600" dirty="0">
              <a:solidFill>
                <a:schemeClr val="bg2">
                  <a:lumMod val="10000"/>
                </a:schemeClr>
              </a:solidFill>
            </a:endParaRPr>
          </a:p>
        </p:txBody>
      </p:sp>
    </p:spTree>
    <p:extLst>
      <p:ext uri="{BB962C8B-B14F-4D97-AF65-F5344CB8AC3E}">
        <p14:creationId xmlns:p14="http://schemas.microsoft.com/office/powerpoint/2010/main" val="142648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8720285" cy="1762299"/>
          </a:xfrm>
        </p:spPr>
        <p:txBody>
          <a:bodyPr/>
          <a:lstStyle/>
          <a:p>
            <a:r>
              <a:rPr lang="en-GB" noProof="0" dirty="0"/>
              <a:t>UNIT 1.3: </a:t>
            </a:r>
            <a:r>
              <a:rPr lang="en-US" dirty="0"/>
              <a:t>Overcoming learning anxiety and fears</a:t>
            </a:r>
          </a:p>
          <a:p>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lang="en-US" dirty="0"/>
              <a:t>Common emotional barriers and fears</a:t>
            </a:r>
          </a:p>
          <a:p>
            <a:endParaRPr lang="en-GB"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4" y="1487567"/>
            <a:ext cx="3775678" cy="369332"/>
          </a:xfrm>
          <a:prstGeom prst="rect">
            <a:avLst/>
          </a:prstGeom>
          <a:noFill/>
        </p:spPr>
        <p:txBody>
          <a:bodyPr wrap="square" rtlCol="0">
            <a:spAutoFit/>
          </a:bodyPr>
          <a:lstStyle/>
          <a:p>
            <a:r>
              <a:rPr lang="pt-PT" dirty="0">
                <a:solidFill>
                  <a:schemeClr val="bg2">
                    <a:lumMod val="10000"/>
                  </a:schemeClr>
                </a:solidFill>
              </a:rPr>
              <a:t>My brain does not learn like it used to </a:t>
            </a:r>
            <a:endParaRPr lang="en-GB" dirty="0">
              <a:solidFill>
                <a:schemeClr val="bg2">
                  <a:lumMod val="10000"/>
                </a:schemeClr>
              </a:solidFill>
            </a:endParaRP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rtlCol="0">
            <a:spAutoFit/>
          </a:bodyPr>
          <a:lstStyle/>
          <a:p>
            <a:r>
              <a:rPr lang="pt-PT" dirty="0">
                <a:solidFill>
                  <a:schemeClr val="bg2">
                    <a:lumMod val="10000"/>
                  </a:schemeClr>
                </a:solidFill>
              </a:rPr>
              <a:t>Others will be so much better than me</a:t>
            </a:r>
            <a:endParaRPr lang="en-GB" dirty="0">
              <a:solidFill>
                <a:schemeClr val="bg2">
                  <a:lumMod val="10000"/>
                </a:schemeClr>
              </a:solidFill>
            </a:endParaRP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rtlCol="0">
            <a:spAutoFit/>
          </a:bodyPr>
          <a:lstStyle/>
          <a:p>
            <a:r>
              <a:rPr lang="pt-PT" dirty="0">
                <a:solidFill>
                  <a:schemeClr val="bg2">
                    <a:lumMod val="10000"/>
                  </a:schemeClr>
                </a:solidFill>
              </a:rPr>
              <a:t>It is too late for me to learn</a:t>
            </a:r>
            <a:endParaRPr lang="en-GB" dirty="0">
              <a:solidFill>
                <a:schemeClr val="bg2">
                  <a:lumMod val="10000"/>
                </a:schemeClr>
              </a:solidFill>
            </a:endParaRP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rtlCol="0">
            <a:spAutoFit/>
          </a:bodyPr>
          <a:lstStyle/>
          <a:p>
            <a:r>
              <a:rPr lang="pt-PT" dirty="0">
                <a:solidFill>
                  <a:schemeClr val="bg2">
                    <a:lumMod val="10000"/>
                  </a:schemeClr>
                </a:solidFill>
              </a:rPr>
              <a:t>I will not fit with younger learners</a:t>
            </a:r>
            <a:endParaRPr lang="en-GB" dirty="0">
              <a:solidFill>
                <a:schemeClr val="bg2">
                  <a:lumMod val="10000"/>
                </a:schemeClr>
              </a:solidFill>
            </a:endParaRP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rtlCol="0">
            <a:spAutoFit/>
          </a:bodyPr>
          <a:lstStyle/>
          <a:p>
            <a:r>
              <a:rPr lang="pt-PT" dirty="0">
                <a:solidFill>
                  <a:schemeClr val="bg2">
                    <a:lumMod val="10000"/>
                  </a:schemeClr>
                </a:solidFill>
              </a:rPr>
              <a:t>I do not have time for starting something new</a:t>
            </a:r>
            <a:endParaRPr lang="en-GB" dirty="0">
              <a:solidFill>
                <a:schemeClr val="bg2">
                  <a:lumMod val="10000"/>
                </a:schemeClr>
              </a:solidFill>
            </a:endParaRP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rtlCol="0">
            <a:spAutoFit/>
          </a:bodyPr>
          <a:lstStyle/>
          <a:p>
            <a:r>
              <a:rPr lang="en-US" dirty="0">
                <a:solidFill>
                  <a:schemeClr val="bg2">
                    <a:lumMod val="10000"/>
                  </a:schemeClr>
                </a:solidFill>
              </a:rPr>
              <a:t>What if I try and embarrass myself?</a:t>
            </a:r>
            <a:endParaRPr lang="en-GB" dirty="0">
              <a:solidFill>
                <a:schemeClr val="bg2">
                  <a:lumMod val="10000"/>
                </a:schemeClr>
              </a:solidFill>
            </a:endParaRP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661833"/>
            <a:ext cx="9656143" cy="646331"/>
          </a:xfrm>
          <a:prstGeom prst="rect">
            <a:avLst/>
          </a:prstGeom>
          <a:noFill/>
        </p:spPr>
        <p:txBody>
          <a:bodyPr wrap="square" rtlCol="0">
            <a:spAutoFit/>
          </a:bodyPr>
          <a:lstStyle/>
          <a:p>
            <a:r>
              <a:rPr lang="en-US" dirty="0"/>
              <a:t>Please take a moment to reflect on the following thoughts, do these thoughts come up for you when you’re trying to learn something new?</a:t>
            </a:r>
            <a:endParaRPr lang="en-GB"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rtlCol="0">
            <a:spAutoFit/>
          </a:bodyPr>
          <a:lstStyle/>
          <a:p>
            <a:r>
              <a:rPr lang="en-US" dirty="0">
                <a:solidFill>
                  <a:schemeClr val="bg2">
                    <a:lumMod val="10000"/>
                  </a:schemeClr>
                </a:solidFill>
              </a:rPr>
              <a:t>Asking for help or showing that I am learning feels like admitting incompetence</a:t>
            </a:r>
            <a:endParaRPr lang="en-GB" dirty="0">
              <a:solidFill>
                <a:schemeClr val="bg2">
                  <a:lumMod val="10000"/>
                </a:schemeClr>
              </a:solidFill>
            </a:endParaRPr>
          </a:p>
        </p:txBody>
      </p:sp>
    </p:spTree>
    <p:extLst>
      <p:ext uri="{BB962C8B-B14F-4D97-AF65-F5344CB8AC3E}">
        <p14:creationId xmlns:p14="http://schemas.microsoft.com/office/powerpoint/2010/main" val="157483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p:txBody>
          <a:bodyPr/>
          <a:lstStyle/>
          <a:p>
            <a:r>
              <a:rPr lang="en-US" dirty="0"/>
              <a:t>Apply strategies to manage learning fears</a:t>
            </a:r>
          </a:p>
          <a:p>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1081769" y="1316157"/>
            <a:ext cx="5804806" cy="400110"/>
          </a:xfrm>
          <a:prstGeom prst="rect">
            <a:avLst/>
          </a:prstGeom>
          <a:noFill/>
        </p:spPr>
        <p:txBody>
          <a:bodyPr wrap="square" rtlCol="0">
            <a:spAutoFit/>
          </a:bodyPr>
          <a:lstStyle/>
          <a:p>
            <a:r>
              <a:rPr lang="pt-PT" sz="2000" b="1" dirty="0">
                <a:solidFill>
                  <a:schemeClr val="bg2">
                    <a:lumMod val="10000"/>
                  </a:schemeClr>
                </a:solidFill>
              </a:rPr>
              <a:t>My brain does not learn like it used to </a:t>
            </a:r>
            <a:endParaRPr lang="en-GB" sz="2000" b="1" dirty="0">
              <a:solidFill>
                <a:schemeClr val="bg2">
                  <a:lumMod val="10000"/>
                </a:schemeClr>
              </a:solidFill>
            </a:endParaRP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081769" y="3907601"/>
            <a:ext cx="10876365" cy="400110"/>
          </a:xfrm>
          <a:prstGeom prst="rect">
            <a:avLst/>
          </a:prstGeom>
          <a:noFill/>
        </p:spPr>
        <p:txBody>
          <a:bodyPr wrap="square" rtlCol="0">
            <a:spAutoFit/>
          </a:bodyPr>
          <a:lstStyle/>
          <a:p>
            <a:r>
              <a:rPr lang="pt-PT" sz="2000" b="1" dirty="0">
                <a:solidFill>
                  <a:schemeClr val="bg2">
                    <a:lumMod val="10000"/>
                  </a:schemeClr>
                </a:solidFill>
              </a:rPr>
              <a:t>Others will be so much better than me – Imposter syndrome</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81002" y="1279966"/>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9" y="3871410"/>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323439"/>
          </a:xfrm>
          <a:prstGeom prst="rect">
            <a:avLst/>
          </a:prstGeom>
          <a:noFill/>
        </p:spPr>
        <p:txBody>
          <a:bodyPr wrap="square" rtlCol="0">
            <a:spAutoFit/>
          </a:bodyPr>
          <a:lstStyle/>
          <a:p>
            <a:pPr algn="just"/>
            <a:r>
              <a:rPr lang="pt-PT" sz="2000" dirty="0">
                <a:solidFill>
                  <a:schemeClr val="bg2">
                    <a:lumMod val="10000"/>
                  </a:schemeClr>
                </a:solidFill>
              </a:rPr>
              <a:t>N</a:t>
            </a:r>
            <a:r>
              <a:rPr lang="en-US" sz="2000" dirty="0" err="1">
                <a:solidFill>
                  <a:schemeClr val="bg2">
                    <a:lumMod val="10000"/>
                  </a:schemeClr>
                </a:solidFill>
              </a:rPr>
              <a:t>europlasticity</a:t>
            </a:r>
            <a:r>
              <a:rPr lang="en-US" sz="2000" dirty="0">
                <a:solidFill>
                  <a:schemeClr val="bg2">
                    <a:lumMod val="10000"/>
                  </a:schemeClr>
                </a:solidFill>
              </a:rPr>
              <a:t> lasts a lifetime. Learning is the best way to maintain and even improve your brain's plasticity. </a:t>
            </a:r>
            <a:r>
              <a:rPr lang="en-US" sz="2000" b="1" dirty="0">
                <a:solidFill>
                  <a:schemeClr val="bg2">
                    <a:lumMod val="10000"/>
                  </a:schemeClr>
                </a:solidFill>
              </a:rPr>
              <a:t>You may not learn the same way, but you are learning</a:t>
            </a:r>
            <a:r>
              <a:rPr lang="en-US" sz="2000" dirty="0">
                <a:solidFill>
                  <a:schemeClr val="bg2">
                    <a:lumMod val="10000"/>
                  </a:schemeClr>
                </a:solidFill>
              </a:rPr>
              <a:t>. Overcoming it requires updating your understanding of your own brain and </a:t>
            </a:r>
            <a:r>
              <a:rPr lang="en-US" sz="2000" b="1" dirty="0">
                <a:solidFill>
                  <a:schemeClr val="bg2">
                    <a:lumMod val="10000"/>
                  </a:schemeClr>
                </a:solidFill>
              </a:rPr>
              <a:t>adapting your learning strategies to your strengths</a:t>
            </a:r>
            <a:r>
              <a:rPr lang="en-US" sz="2000" dirty="0">
                <a:solidFill>
                  <a:schemeClr val="bg2">
                    <a:lumMod val="10000"/>
                  </a:schemeClr>
                </a:solidFill>
              </a:rPr>
              <a:t>. Experience is very important to learn.</a:t>
            </a:r>
            <a:endParaRPr lang="en-GB"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323439"/>
          </a:xfrm>
          <a:prstGeom prst="rect">
            <a:avLst/>
          </a:prstGeom>
          <a:noFill/>
        </p:spPr>
        <p:txBody>
          <a:bodyPr wrap="square" rtlCol="0">
            <a:spAutoFit/>
          </a:bodyPr>
          <a:lstStyle/>
          <a:p>
            <a:pPr algn="just"/>
            <a:r>
              <a:rPr lang="en-US" sz="2000" b="1" dirty="0">
                <a:solidFill>
                  <a:schemeClr val="bg2">
                    <a:lumMod val="10000"/>
                  </a:schemeClr>
                </a:solidFill>
              </a:rPr>
              <a:t>Learning is not a competition</a:t>
            </a:r>
            <a:r>
              <a:rPr lang="en-US" sz="2000" dirty="0">
                <a:solidFill>
                  <a:schemeClr val="bg2">
                    <a:lumMod val="10000"/>
                  </a:schemeClr>
                </a:solidFill>
              </a:rPr>
              <a:t>. Give yourself permission to be a beginner. Everyone in the room, no matter their starting point, is there for the same fundamental reason but your journey is unique. </a:t>
            </a:r>
            <a:r>
              <a:rPr lang="en-US" sz="2000" b="1" dirty="0">
                <a:solidFill>
                  <a:schemeClr val="bg2">
                    <a:lumMod val="10000"/>
                  </a:schemeClr>
                </a:solidFill>
              </a:rPr>
              <a:t>Compare yourself only to who you were yesterday</a:t>
            </a:r>
            <a:r>
              <a:rPr lang="en-US" sz="2000" dirty="0">
                <a:solidFill>
                  <a:schemeClr val="bg2">
                    <a:lumMod val="10000"/>
                  </a:schemeClr>
                </a:solidFill>
              </a:rPr>
              <a:t>. Finally, take into account that </a:t>
            </a:r>
            <a:r>
              <a:rPr lang="en-US" sz="2000" dirty="0"/>
              <a:t>diversity of skill levels is what makes any learning environment rich.</a:t>
            </a:r>
            <a:endParaRPr lang="en-GB"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05F6B12-5602-47B9-904D-9C674495F3A5}"/>
              </a:ext>
            </a:extLst>
          </p:cNvPr>
          <p:cNvSpPr>
            <a:spLocks noGrp="1"/>
          </p:cNvSpPr>
          <p:nvPr>
            <p:ph type="body" sz="quarter" idx="10"/>
          </p:nvPr>
        </p:nvSpPr>
        <p:spPr/>
        <p:txBody>
          <a:bodyPr/>
          <a:lstStyle/>
          <a:p>
            <a:r>
              <a:rPr lang="en-US" dirty="0"/>
              <a:t>Apply strategies to manage learning fears</a:t>
            </a:r>
          </a:p>
          <a:p>
            <a:endParaRPr lang="en-GB" dirty="0"/>
          </a:p>
        </p:txBody>
      </p:sp>
      <p:sp>
        <p:nvSpPr>
          <p:cNvPr id="29" name="CaixaDeTexto 28">
            <a:extLst>
              <a:ext uri="{FF2B5EF4-FFF2-40B4-BE49-F238E27FC236}">
                <a16:creationId xmlns:a16="http://schemas.microsoft.com/office/drawing/2014/main" id="{448F8D2B-1E58-8280-D083-38C2CFD4B862}"/>
              </a:ext>
            </a:extLst>
          </p:cNvPr>
          <p:cNvSpPr txBox="1"/>
          <p:nvPr/>
        </p:nvSpPr>
        <p:spPr>
          <a:xfrm>
            <a:off x="1315635" y="1287209"/>
            <a:ext cx="10876365" cy="400110"/>
          </a:xfrm>
          <a:prstGeom prst="rect">
            <a:avLst/>
          </a:prstGeom>
          <a:noFill/>
        </p:spPr>
        <p:txBody>
          <a:bodyPr wrap="square" rtlCol="0">
            <a:spAutoFit/>
          </a:bodyPr>
          <a:lstStyle/>
          <a:p>
            <a:r>
              <a:rPr lang="pt-PT" sz="2000" b="1" dirty="0">
                <a:solidFill>
                  <a:schemeClr val="bg2">
                    <a:lumMod val="10000"/>
                  </a:schemeClr>
                </a:solidFill>
              </a:rPr>
              <a:t>It is too late for me to learn - Fatalism</a:t>
            </a:r>
            <a:endParaRPr lang="en-GB" sz="2000" b="1" dirty="0">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15634" y="3668116"/>
            <a:ext cx="10876365" cy="400110"/>
          </a:xfrm>
          <a:prstGeom prst="rect">
            <a:avLst/>
          </a:prstGeom>
          <a:noFill/>
        </p:spPr>
        <p:txBody>
          <a:bodyPr wrap="square" rtlCol="0">
            <a:spAutoFit/>
          </a:bodyPr>
          <a:lstStyle/>
          <a:p>
            <a:r>
              <a:rPr lang="pt-PT" sz="2000" b="1" dirty="0">
                <a:solidFill>
                  <a:schemeClr val="bg2">
                    <a:lumMod val="10000"/>
                  </a:schemeClr>
                </a:solidFill>
              </a:rPr>
              <a:t>I will not fit with younger learners</a:t>
            </a:r>
            <a:endParaRPr lang="en-GB" sz="2000" b="1" dirty="0">
              <a:solidFill>
                <a:schemeClr val="bg2">
                  <a:lumMod val="10000"/>
                </a:schemeClr>
              </a:solidFill>
            </a:endParaRP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1241241"/>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09962" y="3631925"/>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323439"/>
          </a:xfrm>
          <a:prstGeom prst="rect">
            <a:avLst/>
          </a:prstGeom>
          <a:noFill/>
        </p:spPr>
        <p:txBody>
          <a:bodyPr wrap="square" rtlCol="0">
            <a:spAutoFit/>
          </a:bodyPr>
          <a:lstStyle/>
          <a:p>
            <a:pPr algn="just"/>
            <a:r>
              <a:rPr lang="en-US" sz="2000" b="1" dirty="0">
                <a:solidFill>
                  <a:schemeClr val="bg2">
                    <a:lumMod val="10000"/>
                  </a:schemeClr>
                </a:solidFill>
              </a:rPr>
              <a:t>It's about learning for now</a:t>
            </a:r>
            <a:r>
              <a:rPr lang="en-US" sz="2000" dirty="0">
                <a:solidFill>
                  <a:schemeClr val="bg2">
                    <a:lumMod val="10000"/>
                  </a:schemeClr>
                </a:solidFill>
              </a:rPr>
              <a:t>. For a new hobby, a part-time job, personal fulfillment, or to keep your mind sharp for the next 30+ years of your life. Many inspiring women, such as Toni Morrison, Julia Child, and Judi Dench, </a:t>
            </a:r>
            <a:r>
              <a:rPr lang="en-US" sz="2000" b="1" dirty="0">
                <a:solidFill>
                  <a:schemeClr val="bg2">
                    <a:lumMod val="10000"/>
                  </a:schemeClr>
                </a:solidFill>
              </a:rPr>
              <a:t>found success later in life</a:t>
            </a:r>
            <a:r>
              <a:rPr lang="en-US" sz="2000" dirty="0">
                <a:solidFill>
                  <a:schemeClr val="bg2">
                    <a:lumMod val="10000"/>
                  </a:schemeClr>
                </a:solidFill>
              </a:rPr>
              <a:t>, demonstrating that education and new ventures after 45 are not only possible but also </a:t>
            </a:r>
            <a:r>
              <a:rPr lang="en-US" sz="2000" b="1" dirty="0">
                <a:solidFill>
                  <a:schemeClr val="bg2">
                    <a:lumMod val="10000"/>
                  </a:schemeClr>
                </a:solidFill>
              </a:rPr>
              <a:t>lead to fulfilling new chapters</a:t>
            </a:r>
            <a:r>
              <a:rPr lang="en-US" sz="2000" dirty="0">
                <a:solidFill>
                  <a:schemeClr val="bg2">
                    <a:lumMod val="10000"/>
                  </a:schemeClr>
                </a:solidFill>
              </a:rPr>
              <a:t>.</a:t>
            </a:r>
            <a:endParaRPr lang="en-GB" sz="2000" dirty="0">
              <a:solidFill>
                <a:schemeClr val="bg2">
                  <a:lumMod val="10000"/>
                </a:schemeClr>
              </a:solidFill>
            </a:endParaRPr>
          </a:p>
        </p:txBody>
      </p:sp>
      <p:sp>
        <p:nvSpPr>
          <p:cNvPr id="4" name="CaixaDeTexto 2">
            <a:extLst>
              <a:ext uri="{FF2B5EF4-FFF2-40B4-BE49-F238E27FC236}">
                <a16:creationId xmlns:a16="http://schemas.microsoft.com/office/drawing/2014/main" id="{2E79F14A-EA28-9528-2253-A5DF81B76F89}"/>
              </a:ext>
            </a:extLst>
          </p:cNvPr>
          <p:cNvSpPr txBox="1"/>
          <p:nvPr/>
        </p:nvSpPr>
        <p:spPr>
          <a:xfrm>
            <a:off x="362081" y="4505501"/>
            <a:ext cx="11547080" cy="1323439"/>
          </a:xfrm>
          <a:prstGeom prst="rect">
            <a:avLst/>
          </a:prstGeom>
          <a:noFill/>
        </p:spPr>
        <p:txBody>
          <a:bodyPr wrap="square" rtlCol="0">
            <a:spAutoFit/>
          </a:bodyPr>
          <a:lstStyle/>
          <a:p>
            <a:pPr algn="just"/>
            <a:r>
              <a:rPr lang="en-US" sz="2000" dirty="0">
                <a:solidFill>
                  <a:schemeClr val="bg2">
                    <a:lumMod val="10000"/>
                  </a:schemeClr>
                </a:solidFill>
              </a:rPr>
              <a:t>This fear is not just about age; it's about belonging, relevance, and the fear of being judged. Overcoming it requires a shift in mindset. </a:t>
            </a:r>
            <a:r>
              <a:rPr lang="en-US" sz="2000" b="1" dirty="0">
                <a:solidFill>
                  <a:schemeClr val="bg2">
                    <a:lumMod val="10000"/>
                  </a:schemeClr>
                </a:solidFill>
              </a:rPr>
              <a:t>You are a valuable contributor with your experience to the group, </a:t>
            </a:r>
            <a:r>
              <a:rPr lang="en-US" sz="2000" dirty="0">
                <a:solidFill>
                  <a:schemeClr val="bg2">
                    <a:lumMod val="10000"/>
                  </a:schemeClr>
                </a:solidFill>
              </a:rPr>
              <a:t>and you are with </a:t>
            </a:r>
            <a:r>
              <a:rPr lang="en-US" sz="2000" b="1" dirty="0">
                <a:solidFill>
                  <a:schemeClr val="bg2">
                    <a:lumMod val="10000"/>
                  </a:schemeClr>
                </a:solidFill>
              </a:rPr>
              <a:t>the same purpose on the course: learn something</a:t>
            </a:r>
            <a:r>
              <a:rPr lang="en-US" sz="2000" dirty="0">
                <a:solidFill>
                  <a:schemeClr val="bg2">
                    <a:lumMod val="10000"/>
                  </a:schemeClr>
                </a:solidFill>
              </a:rPr>
              <a:t>. Also, most younger learners are not thinking about your age nearly as much as you are.</a:t>
            </a:r>
            <a:endParaRPr lang="en-GB" sz="2000" dirty="0">
              <a:solidFill>
                <a:schemeClr val="bg2">
                  <a:lumMod val="10000"/>
                </a:schemeClr>
              </a:solidFill>
            </a:endParaRPr>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p:txBody>
          <a:bodyPr/>
          <a:lstStyle/>
          <a:p>
            <a:r>
              <a:rPr lang="en-US" dirty="0"/>
              <a:t>Apply strategies to manage learning fears</a:t>
            </a:r>
          </a:p>
          <a:p>
            <a:endParaRPr lang="en-GB" dirty="0"/>
          </a:p>
        </p:txBody>
      </p:sp>
      <p:sp>
        <p:nvSpPr>
          <p:cNvPr id="31" name="CaixaDeTexto 30">
            <a:extLst>
              <a:ext uri="{FF2B5EF4-FFF2-40B4-BE49-F238E27FC236}">
                <a16:creationId xmlns:a16="http://schemas.microsoft.com/office/drawing/2014/main" id="{D6A66DA7-38DF-5470-47C7-E9D14381D896}"/>
              </a:ext>
            </a:extLst>
          </p:cNvPr>
          <p:cNvSpPr txBox="1"/>
          <p:nvPr/>
        </p:nvSpPr>
        <p:spPr>
          <a:xfrm>
            <a:off x="1195276" y="1332348"/>
            <a:ext cx="10876365" cy="400110"/>
          </a:xfrm>
          <a:prstGeom prst="rect">
            <a:avLst/>
          </a:prstGeom>
          <a:noFill/>
        </p:spPr>
        <p:txBody>
          <a:bodyPr wrap="square" rtlCol="0">
            <a:spAutoFit/>
          </a:bodyPr>
          <a:lstStyle/>
          <a:p>
            <a:r>
              <a:rPr lang="pt-PT" sz="2000" b="1" dirty="0">
                <a:solidFill>
                  <a:schemeClr val="bg2">
                    <a:lumMod val="10000"/>
                  </a:schemeClr>
                </a:solidFill>
              </a:rPr>
              <a:t>I do not have time for starting something new</a:t>
            </a:r>
            <a:endParaRPr lang="en-GB" sz="2000" b="1" dirty="0">
              <a:solidFill>
                <a:schemeClr val="bg2">
                  <a:lumMod val="10000"/>
                </a:schemeClr>
              </a:solidFill>
            </a:endParaRP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116952" y="3787792"/>
            <a:ext cx="10876365" cy="400110"/>
          </a:xfrm>
          <a:prstGeom prst="rect">
            <a:avLst/>
          </a:prstGeom>
          <a:noFill/>
        </p:spPr>
        <p:txBody>
          <a:bodyPr wrap="square" rtlCol="0">
            <a:spAutoFit/>
          </a:bodyPr>
          <a:lstStyle/>
          <a:p>
            <a:r>
              <a:rPr lang="en-US" sz="2000" b="1" dirty="0">
                <a:solidFill>
                  <a:schemeClr val="bg2">
                    <a:lumMod val="10000"/>
                  </a:schemeClr>
                </a:solidFill>
              </a:rPr>
              <a:t>What if I try and embarrass myself? – Fear of failure</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14401" y="130175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9" y="375160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2073908"/>
            <a:ext cx="11748722" cy="1323439"/>
          </a:xfrm>
          <a:prstGeom prst="rect">
            <a:avLst/>
          </a:prstGeom>
          <a:noFill/>
        </p:spPr>
        <p:txBody>
          <a:bodyPr wrap="square" rtlCol="0">
            <a:spAutoFit/>
          </a:bodyPr>
          <a:lstStyle/>
          <a:p>
            <a:pPr algn="just"/>
            <a:r>
              <a:rPr lang="en-GB" sz="2000" b="1" noProof="0" dirty="0">
                <a:solidFill>
                  <a:schemeClr val="bg2">
                    <a:lumMod val="10000"/>
                  </a:schemeClr>
                </a:solidFill>
              </a:rPr>
              <a:t>Leave the idea that learning requires huge time blocks</a:t>
            </a:r>
            <a:r>
              <a:rPr lang="en-GB" sz="2000" noProof="0" dirty="0">
                <a:solidFill>
                  <a:schemeClr val="bg2">
                    <a:lumMod val="10000"/>
                  </a:schemeClr>
                </a:solidFill>
              </a:rPr>
              <a:t>. In most cases, </a:t>
            </a:r>
            <a:r>
              <a:rPr lang="en-GB" sz="2000" b="1" noProof="0" dirty="0">
                <a:solidFill>
                  <a:schemeClr val="bg2">
                    <a:lumMod val="10000"/>
                  </a:schemeClr>
                </a:solidFill>
              </a:rPr>
              <a:t>you can decide</a:t>
            </a:r>
            <a:r>
              <a:rPr lang="en-GB" sz="2000" noProof="0" dirty="0">
                <a:solidFill>
                  <a:schemeClr val="bg2">
                    <a:lumMod val="10000"/>
                  </a:schemeClr>
                </a:solidFill>
              </a:rPr>
              <a:t> your itinerary and learning time. Start committing with </a:t>
            </a:r>
            <a:r>
              <a:rPr lang="en-GB" sz="2000" b="1" noProof="0" dirty="0">
                <a:solidFill>
                  <a:schemeClr val="bg2">
                    <a:lumMod val="10000"/>
                  </a:schemeClr>
                </a:solidFill>
              </a:rPr>
              <a:t>5-15 minutes a day</a:t>
            </a:r>
            <a:r>
              <a:rPr lang="en-GB" sz="2000" noProof="0" dirty="0">
                <a:solidFill>
                  <a:schemeClr val="bg2">
                    <a:lumMod val="10000"/>
                  </a:schemeClr>
                </a:solidFill>
              </a:rPr>
              <a:t>. Integrate that time into your daily routines, scheduling it and communicate to your family to be respected. </a:t>
            </a:r>
            <a:r>
              <a:rPr lang="en-GB" sz="2000" b="1" noProof="0" dirty="0">
                <a:solidFill>
                  <a:schemeClr val="bg2">
                    <a:lumMod val="10000"/>
                  </a:schemeClr>
                </a:solidFill>
              </a:rPr>
              <a:t>Prioritise Yourself</a:t>
            </a:r>
            <a:r>
              <a:rPr lang="en-GB" sz="2000" noProof="0" dirty="0">
                <a:solidFill>
                  <a:schemeClr val="bg2">
                    <a:lumMod val="10000"/>
                  </a:schemeClr>
                </a:solidFill>
              </a:rPr>
              <a:t>: Frame this time as non-negotiable self-care. </a:t>
            </a:r>
            <a:r>
              <a:rPr lang="en-GB" sz="2000" b="1" noProof="0" dirty="0">
                <a:solidFill>
                  <a:schemeClr val="bg2">
                    <a:lumMod val="10000"/>
                  </a:schemeClr>
                </a:solidFill>
              </a:rPr>
              <a:t>Choose the right type of learning</a:t>
            </a:r>
            <a:r>
              <a:rPr lang="en-GB" sz="2000" noProof="0" dirty="0">
                <a:solidFill>
                  <a:schemeClr val="bg2">
                    <a:lumMod val="10000"/>
                  </a:schemeClr>
                </a:solidFill>
              </a:rPr>
              <a:t> depending on how much time you have.</a:t>
            </a:r>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631216"/>
          </a:xfrm>
          <a:prstGeom prst="rect">
            <a:avLst/>
          </a:prstGeom>
          <a:noFill/>
        </p:spPr>
        <p:txBody>
          <a:bodyPr wrap="square" rtlCol="0">
            <a:spAutoFit/>
          </a:bodyPr>
          <a:lstStyle/>
          <a:p>
            <a:pPr algn="just"/>
            <a:r>
              <a:rPr lang="en-US" sz="2000" dirty="0">
                <a:solidFill>
                  <a:schemeClr val="bg2">
                    <a:lumMod val="10000"/>
                  </a:schemeClr>
                </a:solidFill>
              </a:rPr>
              <a:t>Fear is an ancient survival mechanism. Your mind decides that the safest course of action is to avoid the risk entirely. You remain in your comfort zone, which feels safe, but it is limiting your world and your potential. </a:t>
            </a:r>
            <a:r>
              <a:rPr lang="en-US" sz="2000" b="1" dirty="0">
                <a:solidFill>
                  <a:schemeClr val="bg2">
                    <a:lumMod val="10000"/>
                  </a:schemeClr>
                </a:solidFill>
              </a:rPr>
              <a:t>The bravest and most important step is the first</a:t>
            </a:r>
            <a:r>
              <a:rPr lang="en-US" sz="2000" dirty="0">
                <a:solidFill>
                  <a:schemeClr val="bg2">
                    <a:lumMod val="10000"/>
                  </a:schemeClr>
                </a:solidFill>
              </a:rPr>
              <a:t>. </a:t>
            </a:r>
            <a:r>
              <a:rPr lang="en-US" sz="2000" b="1" dirty="0">
                <a:solidFill>
                  <a:schemeClr val="bg2">
                    <a:lumMod val="10000"/>
                  </a:schemeClr>
                </a:solidFill>
              </a:rPr>
              <a:t>Redefine success as showing up and trying</a:t>
            </a:r>
            <a:r>
              <a:rPr lang="en-US" sz="2000" dirty="0">
                <a:solidFill>
                  <a:schemeClr val="bg2">
                    <a:lumMod val="10000"/>
                  </a:schemeClr>
                </a:solidFill>
              </a:rPr>
              <a:t>, not just perfect outcomes. </a:t>
            </a:r>
            <a:r>
              <a:rPr lang="en-US" sz="2000" b="1" dirty="0">
                <a:solidFill>
                  <a:schemeClr val="bg2">
                    <a:lumMod val="10000"/>
                  </a:schemeClr>
                </a:solidFill>
              </a:rPr>
              <a:t>Every mistake is data</a:t>
            </a:r>
            <a:r>
              <a:rPr lang="en-US" sz="2000" dirty="0">
                <a:solidFill>
                  <a:schemeClr val="bg2">
                    <a:lumMod val="10000"/>
                  </a:schemeClr>
                </a:solidFill>
              </a:rPr>
              <a:t>, not a verdict on your ability. Everyone learning something new feels awkward. Embrace being a "beginner“.</a:t>
            </a:r>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8B5314A-A41C-77E4-33CA-C12DE5B52300}"/>
              </a:ext>
            </a:extLst>
          </p:cNvPr>
          <p:cNvSpPr>
            <a:spLocks noGrp="1"/>
          </p:cNvSpPr>
          <p:nvPr>
            <p:ph type="body" sz="quarter" idx="10"/>
          </p:nvPr>
        </p:nvSpPr>
        <p:spPr/>
        <p:txBody>
          <a:bodyPr/>
          <a:lstStyle/>
          <a:p>
            <a:r>
              <a:rPr lang="en-US" dirty="0"/>
              <a:t>Apply strategies to manage learning fears</a:t>
            </a:r>
          </a:p>
          <a:p>
            <a:endParaRPr lang="en-GB" dirty="0"/>
          </a:p>
        </p:txBody>
      </p:sp>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2086831"/>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156114" y="2107633"/>
            <a:ext cx="10876365" cy="400110"/>
          </a:xfrm>
          <a:prstGeom prst="rect">
            <a:avLst/>
          </a:prstGeom>
          <a:noFill/>
        </p:spPr>
        <p:txBody>
          <a:bodyPr wrap="square" rtlCol="0">
            <a:spAutoFit/>
          </a:bodyPr>
          <a:lstStyle/>
          <a:p>
            <a:r>
              <a:rPr lang="en-US" sz="2000" b="1" dirty="0">
                <a:solidFill>
                  <a:schemeClr val="bg2">
                    <a:lumMod val="10000"/>
                  </a:schemeClr>
                </a:solidFill>
              </a:rPr>
              <a:t>Asking for help or showing that I am learning feels like admitting incompetence</a:t>
            </a:r>
            <a:endParaRPr lang="en-GB" sz="2000" b="1" dirty="0">
              <a:solidFill>
                <a:schemeClr val="bg2">
                  <a:lumMod val="10000"/>
                </a:schemeClr>
              </a:solidFill>
            </a:endParaRPr>
          </a:p>
        </p:txBody>
      </p:sp>
      <p:sp>
        <p:nvSpPr>
          <p:cNvPr id="4" name="CaixaDeTexto 2">
            <a:extLst>
              <a:ext uri="{FF2B5EF4-FFF2-40B4-BE49-F238E27FC236}">
                <a16:creationId xmlns:a16="http://schemas.microsoft.com/office/drawing/2014/main" id="{57784147-3B86-47E1-66C9-AE5F7AB900D0}"/>
              </a:ext>
            </a:extLst>
          </p:cNvPr>
          <p:cNvSpPr txBox="1"/>
          <p:nvPr/>
        </p:nvSpPr>
        <p:spPr>
          <a:xfrm>
            <a:off x="283757" y="3236793"/>
            <a:ext cx="11748722" cy="1631216"/>
          </a:xfrm>
          <a:prstGeom prst="rect">
            <a:avLst/>
          </a:prstGeom>
          <a:noFill/>
        </p:spPr>
        <p:txBody>
          <a:bodyPr wrap="square" rtlCol="0">
            <a:spAutoFit/>
          </a:bodyPr>
          <a:lstStyle/>
          <a:p>
            <a:pPr algn="just"/>
            <a:r>
              <a:rPr lang="en-US" sz="2000" b="1" dirty="0">
                <a:solidFill>
                  <a:schemeClr val="bg2">
                    <a:lumMod val="10000"/>
                  </a:schemeClr>
                </a:solidFill>
              </a:rPr>
              <a:t>Competent, confident people ask for help</a:t>
            </a:r>
            <a:r>
              <a:rPr lang="en-US" sz="2000" dirty="0">
                <a:solidFill>
                  <a:schemeClr val="bg2">
                    <a:lumMod val="10000"/>
                  </a:schemeClr>
                </a:solidFill>
              </a:rPr>
              <a:t>. It shows self-awareness, resourcefulness, and a commitment to your goal. </a:t>
            </a:r>
            <a:r>
              <a:rPr lang="en-US" sz="2000" b="1" dirty="0">
                <a:solidFill>
                  <a:schemeClr val="bg2">
                    <a:lumMod val="10000"/>
                  </a:schemeClr>
                </a:solidFill>
              </a:rPr>
              <a:t>It is a strategic tool for learning</a:t>
            </a:r>
            <a:r>
              <a:rPr lang="en-US" sz="2000" dirty="0">
                <a:solidFill>
                  <a:schemeClr val="bg2">
                    <a:lumMod val="10000"/>
                  </a:schemeClr>
                </a:solidFill>
              </a:rPr>
              <a:t>, not a weakness. Showing that you don't know everything makes you </a:t>
            </a:r>
            <a:r>
              <a:rPr lang="en-US" sz="2000" b="1" dirty="0">
                <a:solidFill>
                  <a:schemeClr val="bg2">
                    <a:lumMod val="10000"/>
                  </a:schemeClr>
                </a:solidFill>
              </a:rPr>
              <a:t>more relatable, approachable, and human</a:t>
            </a:r>
            <a:r>
              <a:rPr lang="en-US" sz="2000" dirty="0">
                <a:solidFill>
                  <a:schemeClr val="bg2">
                    <a:lumMod val="10000"/>
                  </a:schemeClr>
                </a:solidFill>
              </a:rPr>
              <a:t>. The fear of asking for help is a short-term strategy to avoid minor, temporary social discomfort. However, it comes with a guaranteed long-term cost: operating with less information, making more mistakes, and learning more slowly.</a:t>
            </a:r>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en-GB" noProof="0" dirty="0"/>
              <a:t>UNIT 1.4: </a:t>
            </a:r>
            <a:r>
              <a:rPr lang="en-US" dirty="0"/>
              <a:t>Getting ready to learn</a:t>
            </a:r>
          </a:p>
          <a:p>
            <a:endParaRPr lang="en-US" b="0" dirty="0"/>
          </a:p>
          <a:p>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67031" y="78713"/>
            <a:ext cx="9829323" cy="483986"/>
          </a:xfrm>
        </p:spPr>
        <p:txBody>
          <a:bodyPr/>
          <a:lstStyle/>
          <a:p>
            <a:r>
              <a:rPr lang="en-US" dirty="0"/>
              <a:t>Set realistic goals and expectations – SMART goals</a:t>
            </a:r>
          </a:p>
          <a:p>
            <a:endParaRPr lang="en-GB"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en-US" dirty="0"/>
              <a:t>Don't choose a course without a goal—it's like sailing without a destination. First, turn your vague wish into a concrete plan with a SMART goal (You will find more about SMART goals in future modules).</a:t>
            </a:r>
            <a:endParaRPr lang="en-GB" dirty="0"/>
          </a:p>
        </p:txBody>
      </p:sp>
      <p:sp>
        <p:nvSpPr>
          <p:cNvPr id="3" name="Marcador de Posição do Texto 4">
            <a:extLst>
              <a:ext uri="{FF2B5EF4-FFF2-40B4-BE49-F238E27FC236}">
                <a16:creationId xmlns:a16="http://schemas.microsoft.com/office/drawing/2014/main" id="{BFDC4054-6A6C-A456-D4A1-CFC41EE3566F}"/>
              </a:ext>
            </a:extLst>
          </p:cNvPr>
          <p:cNvSpPr txBox="1">
            <a:spLocks/>
          </p:cNvSpPr>
          <p:nvPr/>
        </p:nvSpPr>
        <p:spPr>
          <a:xfrm>
            <a:off x="1261727" y="1773957"/>
            <a:ext cx="1109220"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SPECIFIC</a:t>
            </a:r>
            <a:endParaRPr lang="en-GB" sz="1600" b="1" dirty="0"/>
          </a:p>
          <a:p>
            <a:endParaRPr lang="en-GB"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vague goal leads to a vague result. Getting specific is about moving from a fuzzy area of interest to a clear, actionable target</a:t>
            </a:r>
            <a:endParaRPr lang="en-GB" dirty="0"/>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What exactly do I want to be able to DO? </a:t>
            </a:r>
            <a:endParaRPr lang="en-GB" dirty="0"/>
          </a:p>
        </p:txBody>
      </p:sp>
      <p:sp>
        <p:nvSpPr>
          <p:cNvPr id="12" name="Marcador de Posição do Texto 4">
            <a:extLst>
              <a:ext uri="{FF2B5EF4-FFF2-40B4-BE49-F238E27FC236}">
                <a16:creationId xmlns:a16="http://schemas.microsoft.com/office/drawing/2014/main" id="{C38387D8-D648-71CF-92DC-1122CDCA549D}"/>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MEASURABLE</a:t>
            </a:r>
            <a:endParaRPr lang="en-GB" sz="1600" b="1" dirty="0"/>
          </a:p>
          <a:p>
            <a:endParaRPr lang="en-GB"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2349" y="378169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If you can't measure it, you can't manage it. A measurable goal provides a clear finish line. Set a quantifiable target is a powerful motivator</a:t>
            </a:r>
            <a:endParaRPr lang="en-GB" dirty="0"/>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How will I know I have succeeded on my learning process?</a:t>
            </a:r>
            <a:endParaRPr lang="en-GB" dirty="0"/>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2202" y="2756346"/>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Example:  I want to be able to have conversations with locals in English during my trip to London and foreign clients on my shop</a:t>
            </a:r>
            <a:endParaRPr lang="en-GB"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Example:  I will know I've achieved it when I can successfully complete a 5-minute role-play conversation with a tutor about different topics</a:t>
            </a:r>
            <a:endParaRPr lang="en-GB" dirty="0"/>
          </a:p>
        </p:txBody>
      </p:sp>
    </p:spTree>
    <p:extLst>
      <p:ext uri="{BB962C8B-B14F-4D97-AF65-F5344CB8AC3E}">
        <p14:creationId xmlns:p14="http://schemas.microsoft.com/office/powerpoint/2010/main" val="381678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a:xfrm>
            <a:off x="200529" y="348998"/>
            <a:ext cx="9829323" cy="483986"/>
          </a:xfrm>
        </p:spPr>
        <p:txBody>
          <a:bodyPr/>
          <a:lstStyle/>
          <a:p>
            <a:r>
              <a:rPr lang="en-US" dirty="0"/>
              <a:t>Set realistic goals and expectations – SMART goals</a:t>
            </a:r>
          </a:p>
          <a:p>
            <a:endParaRPr lang="en-GB" dirty="0"/>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ea typeface="Calibri"/>
                <a:cs typeface="Calibri"/>
              </a:rPr>
              <a:t>A</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You have to be ambitious but realistic. This step is about honest self-assessment to ensure your goal is motivating, not destined to become a source of frustration.</a:t>
            </a:r>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Is this realistic for my life right now?</a:t>
            </a:r>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RELEVANT</a:t>
            </a:r>
            <a:endParaRPr lang="en-GB" sz="1600" b="1" dirty="0"/>
          </a:p>
          <a:p>
            <a:endParaRPr lang="en-GB"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49324" y="3778564"/>
            <a:ext cx="6113332"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This will be your anchor in moments of frustration, boredom, or overwhelm. Focus on things that matters. The most powerful goals are both personally passionate and practically useful.</a:t>
            </a:r>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How will my daily life or work improve once I have this skill or knowledge?</a:t>
            </a:r>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2" y="2756346"/>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Example:  I have one year before my trip. I can use a language app for 15 minutes daily during my commute and have a one-hour conversation practice session with a tutor online each week</a:t>
            </a:r>
            <a:endParaRPr lang="en-GB" dirty="0"/>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Example:  It is relevant to improve the connection with the English culture on the trip and also, I can speak with foreign clients in their own language and give a better service.</a:t>
            </a:r>
            <a:endParaRPr lang="en-GB" dirty="0"/>
          </a:p>
        </p:txBody>
      </p:sp>
      <p:sp>
        <p:nvSpPr>
          <p:cNvPr id="43" name="Marcador de Posição do Texto 4">
            <a:extLst>
              <a:ext uri="{FF2B5EF4-FFF2-40B4-BE49-F238E27FC236}">
                <a16:creationId xmlns:a16="http://schemas.microsoft.com/office/drawing/2014/main" id="{2CAB3500-DF95-91B4-6573-C402519F9311}"/>
              </a:ext>
            </a:extLst>
          </p:cNvPr>
          <p:cNvSpPr txBox="1">
            <a:spLocks/>
          </p:cNvSpPr>
          <p:nvPr/>
        </p:nvSpPr>
        <p:spPr>
          <a:xfrm>
            <a:off x="1119005" y="1814974"/>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ACHIEVABLE</a:t>
            </a:r>
            <a:endParaRPr lang="en-GB" sz="1600" b="1" dirty="0"/>
          </a:p>
          <a:p>
            <a:endParaRPr lang="en-GB" dirty="0"/>
          </a:p>
        </p:txBody>
      </p:sp>
    </p:spTree>
    <p:extLst>
      <p:ext uri="{BB962C8B-B14F-4D97-AF65-F5344CB8AC3E}">
        <p14:creationId xmlns:p14="http://schemas.microsoft.com/office/powerpoint/2010/main" val="751585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09477BFD-5423-DA0B-F582-9ECC94D0488A}"/>
              </a:ext>
            </a:extLst>
          </p:cNvPr>
          <p:cNvSpPr>
            <a:spLocks noGrp="1"/>
          </p:cNvSpPr>
          <p:nvPr>
            <p:ph type="body" sz="quarter" idx="10"/>
          </p:nvPr>
        </p:nvSpPr>
        <p:spPr>
          <a:xfrm>
            <a:off x="222771" y="472058"/>
            <a:ext cx="9829323" cy="483986"/>
          </a:xfrm>
        </p:spPr>
        <p:txBody>
          <a:bodyPr/>
          <a:lstStyle/>
          <a:p>
            <a:r>
              <a:rPr lang="en-US" dirty="0"/>
              <a:t>Set realistic goals and expectations – SMART goals</a:t>
            </a:r>
          </a:p>
          <a:p>
            <a:endParaRPr lang="en-GB" dirty="0"/>
          </a:p>
        </p:txBody>
      </p:sp>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86461"/>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49" y="2542467"/>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goal without a deadline is merely a dream. A time-bound goal creates urgency, prioritization, and a clear timeframe for achievement. It transforms "someday" into a specific date.</a:t>
            </a:r>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154393"/>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Example:  My trip is in August of next year, so I need to be ready by then.</a:t>
            </a:r>
            <a:endParaRPr lang="en-GB" dirty="0"/>
          </a:p>
        </p:txBody>
      </p:sp>
      <p:sp>
        <p:nvSpPr>
          <p:cNvPr id="2" name="Marcador de Posição do Texto 4">
            <a:extLst>
              <a:ext uri="{FF2B5EF4-FFF2-40B4-BE49-F238E27FC236}">
                <a16:creationId xmlns:a16="http://schemas.microsoft.com/office/drawing/2014/main" id="{5328A4A2-5B49-08A9-8D45-A11CE2B673BC}"/>
              </a:ext>
            </a:extLst>
          </p:cNvPr>
          <p:cNvSpPr txBox="1">
            <a:spLocks/>
          </p:cNvSpPr>
          <p:nvPr/>
        </p:nvSpPr>
        <p:spPr>
          <a:xfrm>
            <a:off x="1223536" y="2704635"/>
            <a:ext cx="10505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TIME-BOUND</a:t>
            </a:r>
            <a:endParaRPr lang="en-GB" sz="1600" b="1" dirty="0"/>
          </a:p>
          <a:p>
            <a:endParaRPr lang="en-GB"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829279" y="2761119"/>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When I need to achieve it?</a:t>
            </a:r>
            <a:endParaRPr lang="en-GB" dirty="0"/>
          </a:p>
        </p:txBody>
      </p:sp>
    </p:spTree>
    <p:extLst>
      <p:ext uri="{BB962C8B-B14F-4D97-AF65-F5344CB8AC3E}">
        <p14:creationId xmlns:p14="http://schemas.microsoft.com/office/powerpoint/2010/main" val="401299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en-US" dirty="0"/>
              <a:t>Create a positive learning environment</a:t>
            </a:r>
          </a:p>
          <a:p>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69482" y="1996680"/>
            <a:ext cx="8839010" cy="400110"/>
          </a:xfrm>
          <a:prstGeom prst="rect">
            <a:avLst/>
          </a:prstGeom>
          <a:noFill/>
        </p:spPr>
        <p:txBody>
          <a:bodyPr wrap="square" rtlCol="0">
            <a:spAutoFit/>
          </a:bodyPr>
          <a:lstStyle/>
          <a:p>
            <a:r>
              <a:rPr lang="en-US" sz="2000" b="1" dirty="0">
                <a:solidFill>
                  <a:schemeClr val="bg2">
                    <a:lumMod val="10000"/>
                  </a:schemeClr>
                </a:solidFill>
              </a:rPr>
              <a:t>You need a consistent, inviting spot that signals to your brain, "It's time to learn.“</a:t>
            </a: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50863" y="1975877"/>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362081" y="2621362"/>
            <a:ext cx="11097860" cy="3970318"/>
          </a:xfrm>
          <a:prstGeom prst="rect">
            <a:avLst/>
          </a:prstGeom>
          <a:noFill/>
        </p:spPr>
        <p:txBody>
          <a:bodyPr wrap="square" rtlCol="0">
            <a:spAutoFit/>
          </a:bodyPr>
          <a:lstStyle/>
          <a:p>
            <a:pPr marL="285750" indent="-285750">
              <a:buFont typeface="Arial" panose="020B0604020202020204" pitchFamily="34" charset="0"/>
              <a:buChar char="•"/>
            </a:pPr>
            <a:r>
              <a:rPr lang="en-GB" b="1" noProof="0" dirty="0">
                <a:solidFill>
                  <a:schemeClr val="bg2">
                    <a:lumMod val="10000"/>
                  </a:schemeClr>
                </a:solidFill>
              </a:rPr>
              <a:t>Identify a place that can be yours</a:t>
            </a:r>
            <a:r>
              <a:rPr lang="en-GB" noProof="0" dirty="0">
                <a:solidFill>
                  <a:schemeClr val="bg2">
                    <a:lumMod val="10000"/>
                  </a:schemeClr>
                </a:solidFill>
              </a:rPr>
              <a:t>, it could be temporally, but it is better if you use only for learning.</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GB" b="1" noProof="0" dirty="0">
                <a:solidFill>
                  <a:schemeClr val="bg2">
                    <a:lumMod val="10000"/>
                  </a:schemeClr>
                </a:solidFill>
              </a:rPr>
              <a:t>Look for a good light</a:t>
            </a:r>
            <a:r>
              <a:rPr lang="en-GB" noProof="0" dirty="0">
                <a:solidFill>
                  <a:schemeClr val="bg2">
                    <a:lumMod val="10000"/>
                  </a:schemeClr>
                </a:solidFill>
              </a:rPr>
              <a:t> (natural light is better). </a:t>
            </a:r>
            <a:r>
              <a:rPr lang="en-US" dirty="0">
                <a:solidFill>
                  <a:schemeClr val="bg2">
                    <a:lumMod val="10000"/>
                  </a:schemeClr>
                </a:solidFill>
              </a:rPr>
              <a:t>Overhead light: make sure that the main lighting in the area comes from above. If you are right-handed, the light should come from above your left shoulder, so as not to generate a shadow that is projected over your study materials. If you are left-handed, always try to get the light coming from over your right shoulder for the same reasons. Also add a directed light that focusses on your study material. Use a focus that can be directed to adjust it to your needs and avoid annoying reflections.</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n-US" b="1" dirty="0">
                <a:solidFill>
                  <a:schemeClr val="bg2">
                    <a:lumMod val="10000"/>
                  </a:schemeClr>
                </a:solidFill>
              </a:rPr>
              <a:t>Comfortable chair</a:t>
            </a:r>
            <a:r>
              <a:rPr lang="en-US" dirty="0">
                <a:solidFill>
                  <a:schemeClr val="bg2">
                    <a:lumMod val="10000"/>
                  </a:schemeClr>
                </a:solidFill>
              </a:rPr>
              <a:t>. Use a supportive chair that encourages good posture. Your feet should rest flat on the floor, and your knees should be level with your hips. Add cushions for lumbar (lower back) support if needed.</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n-US" b="1" dirty="0">
                <a:solidFill>
                  <a:schemeClr val="bg2">
                    <a:lumMod val="10000"/>
                  </a:schemeClr>
                </a:solidFill>
              </a:rPr>
              <a:t>The Desk Surface at the right height</a:t>
            </a:r>
            <a:r>
              <a:rPr lang="en-US" dirty="0">
                <a:solidFill>
                  <a:schemeClr val="bg2">
                    <a:lumMod val="10000"/>
                  </a:schemeClr>
                </a:solidFill>
              </a:rPr>
              <a:t>: Your desk or table should be at a height where your forearms are parallel to the floor when you type or write. A folding laptop stand can raise your screen to eye level to prevent neck strain.</a:t>
            </a:r>
          </a:p>
          <a:p>
            <a:pPr marL="285750" indent="-285750">
              <a:buFont typeface="Arial" panose="020B0604020202020204" pitchFamily="34" charset="0"/>
              <a:buChar char="•"/>
            </a:pPr>
            <a:endParaRPr lang="en-GB" noProof="0"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59380" y="849031"/>
            <a:ext cx="11097860" cy="923330"/>
          </a:xfrm>
          <a:prstGeom prst="rect">
            <a:avLst/>
          </a:prstGeom>
          <a:noFill/>
        </p:spPr>
        <p:txBody>
          <a:bodyPr wrap="square" rtlCol="0">
            <a:spAutoFit/>
          </a:bodyPr>
          <a:lstStyle/>
          <a:p>
            <a:r>
              <a:rPr lang="en-US" b="1" dirty="0">
                <a:solidFill>
                  <a:schemeClr val="bg2">
                    <a:lumMod val="10000"/>
                  </a:schemeClr>
                </a:solidFill>
              </a:rPr>
              <a:t>Positive learning environment </a:t>
            </a:r>
            <a:r>
              <a:rPr lang="en-US" dirty="0">
                <a:solidFill>
                  <a:schemeClr val="bg2">
                    <a:lumMod val="10000"/>
                  </a:schemeClr>
                </a:solidFill>
              </a:rPr>
              <a:t>can be defined as a space, where you feel motivated, safe, and concentrated in the learning process without other distractions. It is important because if you feel comfortable and focused it is going to push you on the process </a:t>
            </a:r>
            <a:r>
              <a:rPr lang="en-US" dirty="0"/>
              <a:t>and makes learning a welcomed part of your life.</a:t>
            </a:r>
            <a:r>
              <a:rPr lang="en-US" dirty="0">
                <a:solidFill>
                  <a:schemeClr val="bg2">
                    <a:lumMod val="10000"/>
                  </a:schemeClr>
                </a:solidFill>
              </a:rPr>
              <a:t> </a:t>
            </a:r>
            <a:endParaRPr lang="en-GB" dirty="0">
              <a:solidFill>
                <a:schemeClr val="bg2">
                  <a:lumMod val="10000"/>
                </a:schemeClr>
              </a:solidFill>
            </a:endParaRPr>
          </a:p>
        </p:txBody>
      </p:sp>
    </p:spTree>
    <p:extLst>
      <p:ext uri="{BB962C8B-B14F-4D97-AF65-F5344CB8AC3E}">
        <p14:creationId xmlns:p14="http://schemas.microsoft.com/office/powerpoint/2010/main" val="333085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en-US" dirty="0"/>
              <a:t>Create a positive learning environment</a:t>
            </a:r>
          </a:p>
          <a:p>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1114437" y="935001"/>
            <a:ext cx="8839010" cy="400110"/>
          </a:xfrm>
          <a:prstGeom prst="rect">
            <a:avLst/>
          </a:prstGeom>
          <a:noFill/>
        </p:spPr>
        <p:txBody>
          <a:bodyPr wrap="square" rtlCol="0">
            <a:spAutoFit/>
          </a:bodyPr>
          <a:lstStyle/>
          <a:p>
            <a:r>
              <a:rPr lang="en-GB" sz="2000" b="1" noProof="0" dirty="0">
                <a:solidFill>
                  <a:schemeClr val="bg2">
                    <a:lumMod val="10000"/>
                  </a:schemeClr>
                </a:solidFill>
              </a:rPr>
              <a:t>Try to minimise noise and distractions </a:t>
            </a: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8029" y="900245"/>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362081" y="1505207"/>
            <a:ext cx="11097860" cy="5078313"/>
          </a:xfrm>
          <a:prstGeom prst="rect">
            <a:avLst/>
          </a:prstGeom>
          <a:noFill/>
        </p:spPr>
        <p:txBody>
          <a:bodyPr wrap="square" rtlCol="0">
            <a:spAutoFit/>
          </a:bodyPr>
          <a:lstStyle/>
          <a:p>
            <a:pPr marL="285750" indent="-285750">
              <a:buFont typeface="Arial" panose="020B0604020202020204" pitchFamily="34" charset="0"/>
              <a:buChar char="•"/>
            </a:pPr>
            <a:r>
              <a:rPr lang="en-GB" noProof="0" dirty="0">
                <a:solidFill>
                  <a:schemeClr val="bg2">
                    <a:lumMod val="10000"/>
                  </a:schemeClr>
                </a:solidFill>
              </a:rPr>
              <a:t>Put your learning space </a:t>
            </a:r>
            <a:r>
              <a:rPr lang="en-GB" b="1" noProof="0" dirty="0">
                <a:solidFill>
                  <a:schemeClr val="bg2">
                    <a:lumMod val="10000"/>
                  </a:schemeClr>
                </a:solidFill>
              </a:rPr>
              <a:t>in the quietest room of the home</a:t>
            </a:r>
            <a:r>
              <a:rPr lang="en-GB" noProof="0" dirty="0">
                <a:solidFill>
                  <a:schemeClr val="bg2">
                    <a:lumMod val="10000"/>
                  </a:schemeClr>
                </a:solidFill>
              </a:rPr>
              <a:t>, away from the main </a:t>
            </a:r>
            <a:r>
              <a:rPr lang="en-GB" dirty="0">
                <a:solidFill>
                  <a:schemeClr val="bg2">
                    <a:lumMod val="10000"/>
                  </a:schemeClr>
                </a:solidFill>
              </a:rPr>
              <a:t>f</a:t>
            </a:r>
            <a:r>
              <a:rPr lang="en-GB" noProof="0" dirty="0">
                <a:solidFill>
                  <a:schemeClr val="bg2">
                    <a:lumMod val="10000"/>
                  </a:schemeClr>
                </a:solidFill>
              </a:rPr>
              <a:t>low of the traffic.</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GB" dirty="0">
                <a:solidFill>
                  <a:schemeClr val="bg2">
                    <a:lumMod val="10000"/>
                  </a:schemeClr>
                </a:solidFill>
              </a:rPr>
              <a:t>Add a </a:t>
            </a:r>
            <a:r>
              <a:rPr lang="en-GB" b="1" dirty="0">
                <a:solidFill>
                  <a:schemeClr val="bg2">
                    <a:lumMod val="10000"/>
                  </a:schemeClr>
                </a:solidFill>
              </a:rPr>
              <a:t>“Do not disturb” signal</a:t>
            </a:r>
            <a:r>
              <a:rPr lang="en-GB" dirty="0">
                <a:solidFill>
                  <a:schemeClr val="bg2">
                    <a:lumMod val="10000"/>
                  </a:schemeClr>
                </a:solidFill>
              </a:rPr>
              <a:t> and </a:t>
            </a:r>
            <a:r>
              <a:rPr lang="en-GB" b="1" dirty="0">
                <a:solidFill>
                  <a:schemeClr val="bg2">
                    <a:lumMod val="10000"/>
                  </a:schemeClr>
                </a:solidFill>
              </a:rPr>
              <a:t>close the door</a:t>
            </a:r>
            <a:r>
              <a:rPr lang="en-GB" dirty="0">
                <a:solidFill>
                  <a:schemeClr val="bg2">
                    <a:lumMod val="10000"/>
                  </a:schemeClr>
                </a:solidFill>
              </a:rPr>
              <a:t>. Be consistent and d</a:t>
            </a:r>
            <a:r>
              <a:rPr lang="es-ES" dirty="0">
                <a:solidFill>
                  <a:schemeClr val="bg2">
                    <a:lumMod val="10000"/>
                  </a:schemeClr>
                </a:solidFill>
              </a:rPr>
              <a:t>o </a:t>
            </a:r>
            <a:r>
              <a:rPr lang="es-ES" dirty="0" err="1">
                <a:solidFill>
                  <a:schemeClr val="bg2">
                    <a:lumMod val="10000"/>
                  </a:schemeClr>
                </a:solidFill>
              </a:rPr>
              <a:t>not</a:t>
            </a:r>
            <a:r>
              <a:rPr lang="es-ES" dirty="0">
                <a:solidFill>
                  <a:schemeClr val="bg2">
                    <a:lumMod val="10000"/>
                  </a:schemeClr>
                </a:solidFill>
              </a:rPr>
              <a:t> </a:t>
            </a:r>
            <a:r>
              <a:rPr lang="en-US" dirty="0">
                <a:solidFill>
                  <a:schemeClr val="bg2">
                    <a:lumMod val="10000"/>
                  </a:schemeClr>
                </a:solidFill>
              </a:rPr>
              <a:t>respond to interruptions sometimes, because you teach people that the signal doesn't really matter.</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n-GB" noProof="0" dirty="0">
                <a:solidFill>
                  <a:schemeClr val="bg2">
                    <a:lumMod val="10000"/>
                  </a:schemeClr>
                </a:solidFill>
              </a:rPr>
              <a:t>Be careful with the </a:t>
            </a:r>
            <a:r>
              <a:rPr lang="en-GB" b="1" noProof="0" dirty="0">
                <a:solidFill>
                  <a:schemeClr val="bg2">
                    <a:lumMod val="10000"/>
                  </a:schemeClr>
                </a:solidFill>
              </a:rPr>
              <a:t>mobile phone</a:t>
            </a:r>
            <a:r>
              <a:rPr lang="en-GB" noProof="0" dirty="0">
                <a:solidFill>
                  <a:schemeClr val="bg2">
                    <a:lumMod val="10000"/>
                  </a:schemeClr>
                </a:solidFill>
              </a:rPr>
              <a:t>. If it is possible, try to place it </a:t>
            </a:r>
            <a:r>
              <a:rPr lang="en-GB" b="1" noProof="0" dirty="0">
                <a:solidFill>
                  <a:schemeClr val="bg2">
                    <a:lumMod val="10000"/>
                  </a:schemeClr>
                </a:solidFill>
              </a:rPr>
              <a:t>in another room </a:t>
            </a:r>
            <a:r>
              <a:rPr lang="en-GB" noProof="0" dirty="0">
                <a:solidFill>
                  <a:schemeClr val="bg2">
                    <a:lumMod val="10000"/>
                  </a:schemeClr>
                </a:solidFill>
              </a:rPr>
              <a:t>than your study place.</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GB" noProof="0" dirty="0">
                <a:solidFill>
                  <a:schemeClr val="bg2">
                    <a:lumMod val="10000"/>
                  </a:schemeClr>
                </a:solidFill>
              </a:rPr>
              <a:t>If you have to study on the computer, </a:t>
            </a:r>
            <a:r>
              <a:rPr lang="en-GB" b="1" noProof="0" dirty="0">
                <a:solidFill>
                  <a:schemeClr val="bg2">
                    <a:lumMod val="10000"/>
                  </a:schemeClr>
                </a:solidFill>
              </a:rPr>
              <a:t>close all programs and websites that are not essential </a:t>
            </a:r>
            <a:r>
              <a:rPr lang="en-GB" noProof="0" dirty="0">
                <a:solidFill>
                  <a:schemeClr val="bg2">
                    <a:lumMod val="10000"/>
                  </a:schemeClr>
                </a:solidFill>
              </a:rPr>
              <a:t>for the task and leave only one window open. </a:t>
            </a:r>
            <a:r>
              <a:rPr lang="en-GB" b="1" noProof="0" dirty="0">
                <a:solidFill>
                  <a:schemeClr val="bg2">
                    <a:lumMod val="10000"/>
                  </a:schemeClr>
                </a:solidFill>
              </a:rPr>
              <a:t>Disable notifications </a:t>
            </a:r>
            <a:r>
              <a:rPr lang="en-GB" noProof="0" dirty="0">
                <a:solidFill>
                  <a:schemeClr val="bg2">
                    <a:lumMod val="10000"/>
                  </a:schemeClr>
                </a:solidFill>
              </a:rPr>
              <a:t>(emails and other apps).</a:t>
            </a: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en-US" b="1" dirty="0">
                <a:solidFill>
                  <a:schemeClr val="bg2">
                    <a:lumMod val="10000"/>
                  </a:schemeClr>
                </a:solidFill>
              </a:rPr>
              <a:t>Turn off the TV </a:t>
            </a:r>
            <a:r>
              <a:rPr lang="en-US" dirty="0">
                <a:solidFill>
                  <a:schemeClr val="bg2">
                    <a:lumMod val="10000"/>
                  </a:schemeClr>
                </a:solidFill>
              </a:rPr>
              <a:t>if there is one in the room.</a:t>
            </a: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en-GB" noProof="0" dirty="0">
                <a:solidFill>
                  <a:schemeClr val="bg2">
                    <a:lumMod val="10000"/>
                  </a:schemeClr>
                </a:solidFill>
              </a:rPr>
              <a:t>In case that there are a noise that can not eliminated. Depending on your preferences, to minimise the inconvenience, you have different options like </a:t>
            </a:r>
            <a:r>
              <a:rPr lang="en-GB" b="1" noProof="0" dirty="0">
                <a:solidFill>
                  <a:schemeClr val="bg2">
                    <a:lumMod val="10000"/>
                  </a:schemeClr>
                </a:solidFill>
              </a:rPr>
              <a:t>using noise-cancelling headphones </a:t>
            </a:r>
            <a:r>
              <a:rPr lang="en-GB" noProof="0" dirty="0">
                <a:solidFill>
                  <a:schemeClr val="bg2">
                    <a:lumMod val="10000"/>
                  </a:schemeClr>
                </a:solidFill>
              </a:rPr>
              <a:t>or hearing </a:t>
            </a:r>
            <a:r>
              <a:rPr lang="en-GB" b="1" noProof="0" dirty="0">
                <a:solidFill>
                  <a:schemeClr val="bg2">
                    <a:lumMod val="10000"/>
                  </a:schemeClr>
                </a:solidFill>
              </a:rPr>
              <a:t>instrumental without lyrics music.</a:t>
            </a:r>
          </a:p>
          <a:p>
            <a:pPr marL="285750" indent="-285750">
              <a:buFont typeface="Arial" panose="020B0604020202020204" pitchFamily="34" charset="0"/>
              <a:buChar char="•"/>
            </a:pPr>
            <a:endParaRPr lang="en-GB" b="1" noProof="0" dirty="0">
              <a:solidFill>
                <a:schemeClr val="bg2">
                  <a:lumMod val="10000"/>
                </a:schemeClr>
              </a:solidFill>
            </a:endParaRPr>
          </a:p>
          <a:p>
            <a:pPr marL="285750" indent="-285750">
              <a:buFont typeface="Arial" panose="020B0604020202020204" pitchFamily="34" charset="0"/>
              <a:buChar char="•"/>
            </a:pPr>
            <a:r>
              <a:rPr lang="en-GB" b="1" dirty="0">
                <a:solidFill>
                  <a:schemeClr val="bg2">
                    <a:lumMod val="10000"/>
                  </a:schemeClr>
                </a:solidFill>
              </a:rPr>
              <a:t>Avoid distracting thoughts </a:t>
            </a:r>
            <a:r>
              <a:rPr lang="en-GB" dirty="0">
                <a:solidFill>
                  <a:schemeClr val="bg2">
                    <a:lumMod val="10000"/>
                  </a:schemeClr>
                </a:solidFill>
              </a:rPr>
              <a:t>about other responsibilities, having timed intervals focused on the task with scheduled short breaks.</a:t>
            </a:r>
            <a:endParaRPr lang="en-GB" noProof="0" dirty="0">
              <a:solidFill>
                <a:schemeClr val="bg2">
                  <a:lumMod val="10000"/>
                </a:schemeClr>
              </a:solidFill>
            </a:endParaRPr>
          </a:p>
        </p:txBody>
      </p:sp>
    </p:spTree>
    <p:extLst>
      <p:ext uri="{BB962C8B-B14F-4D97-AF65-F5344CB8AC3E}">
        <p14:creationId xmlns:p14="http://schemas.microsoft.com/office/powerpoint/2010/main" val="23087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rPr lang="en-US" dirty="0"/>
              <a:t>Create a positive learning environment</a:t>
            </a:r>
          </a:p>
          <a:p>
            <a:endParaRPr lang="en-GB" dirty="0"/>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1" y="1860858"/>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800237" y="1882618"/>
            <a:ext cx="8839010" cy="400110"/>
          </a:xfrm>
          <a:prstGeom prst="rect">
            <a:avLst/>
          </a:prstGeom>
          <a:noFill/>
        </p:spPr>
        <p:txBody>
          <a:bodyPr wrap="square" rtlCol="0">
            <a:spAutoFit/>
          </a:bodyPr>
          <a:lstStyle/>
          <a:p>
            <a:r>
              <a:rPr lang="en-GB" sz="2000" b="1" noProof="0" dirty="0">
                <a:solidFill>
                  <a:schemeClr val="bg2">
                    <a:lumMod val="10000"/>
                  </a:schemeClr>
                </a:solidFill>
              </a:rPr>
              <a:t>Have a meeting with your family to support your learning</a:t>
            </a:r>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0" y="2964768"/>
            <a:ext cx="11097860" cy="923330"/>
          </a:xfrm>
          <a:prstGeom prst="rect">
            <a:avLst/>
          </a:prstGeom>
          <a:noFill/>
        </p:spPr>
        <p:txBody>
          <a:bodyPr wrap="square" rtlCol="0">
            <a:spAutoFit/>
          </a:bodyPr>
          <a:lstStyle/>
          <a:p>
            <a:pPr marL="285750" indent="-285750">
              <a:buFont typeface="Arial" panose="020B0604020202020204" pitchFamily="34" charset="0"/>
              <a:buChar char="•"/>
            </a:pPr>
            <a:r>
              <a:rPr lang="en-GB" b="1" noProof="0" dirty="0">
                <a:solidFill>
                  <a:schemeClr val="bg2">
                    <a:lumMod val="10000"/>
                  </a:schemeClr>
                </a:solidFill>
              </a:rPr>
              <a:t>Stablish a calendar with concretes days and hours to learn </a:t>
            </a:r>
            <a:r>
              <a:rPr lang="en-GB" noProof="0" dirty="0">
                <a:solidFill>
                  <a:schemeClr val="bg2">
                    <a:lumMod val="10000"/>
                  </a:schemeClr>
                </a:solidFill>
              </a:rPr>
              <a:t>and </a:t>
            </a:r>
            <a:r>
              <a:rPr lang="en-GB" b="1" noProof="0" dirty="0">
                <a:solidFill>
                  <a:schemeClr val="bg2">
                    <a:lumMod val="10000"/>
                  </a:schemeClr>
                </a:solidFill>
              </a:rPr>
              <a:t>explain them </a:t>
            </a:r>
            <a:r>
              <a:rPr lang="en-GB" noProof="0" dirty="0">
                <a:solidFill>
                  <a:schemeClr val="bg2">
                    <a:lumMod val="10000"/>
                  </a:schemeClr>
                </a:solidFill>
              </a:rPr>
              <a:t>why it is important and how that </a:t>
            </a:r>
            <a:r>
              <a:rPr lang="en-GB" b="1" noProof="0" dirty="0">
                <a:solidFill>
                  <a:schemeClr val="bg2">
                    <a:lumMod val="10000"/>
                  </a:schemeClr>
                </a:solidFill>
              </a:rPr>
              <a:t>should be respected </a:t>
            </a:r>
            <a:r>
              <a:rPr lang="en-GB" noProof="0" dirty="0">
                <a:solidFill>
                  <a:schemeClr val="bg2">
                    <a:lumMod val="10000"/>
                  </a:schemeClr>
                </a:solidFill>
              </a:rPr>
              <a:t>except in case of emergency (try to define what an “emergency” is – for example where is something? Is not an emergency)</a:t>
            </a:r>
          </a:p>
        </p:txBody>
      </p:sp>
    </p:spTree>
    <p:extLst>
      <p:ext uri="{BB962C8B-B14F-4D97-AF65-F5344CB8AC3E}">
        <p14:creationId xmlns:p14="http://schemas.microsoft.com/office/powerpoint/2010/main" val="3517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en-GB" sz="2700" dirty="0"/>
              <a:t>References</a:t>
            </a:r>
            <a:endParaRPr lang="en-GB" sz="2700" noProof="0" dirty="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solidFill>
                  <a:schemeClr val="dk1"/>
                </a:solidFill>
                <a:latin typeface="Calibri" panose="020F0502020204030204" pitchFamily="34" charset="0"/>
                <a:ea typeface="Arial"/>
                <a:cs typeface="Calibri" panose="020F0502020204030204" pitchFamily="34" charset="0"/>
                <a:sym typeface="Arial"/>
              </a:rPr>
              <a:t>[1] </a:t>
            </a:r>
            <a:r>
              <a:rPr lang="en-US" dirty="0"/>
              <a:t>C. S. Dweck, Mindset: The New Psychology of Success. New York, NY, USA: Random House, 2006. </a:t>
            </a:r>
          </a:p>
          <a:p>
            <a:endParaRPr lang="en-US" dirty="0"/>
          </a:p>
          <a:p>
            <a:r>
              <a:rPr lang="en-US" dirty="0">
                <a:solidFill>
                  <a:schemeClr val="dk1"/>
                </a:solidFill>
                <a:latin typeface="Calibri" panose="020F0502020204030204" pitchFamily="34" charset="0"/>
                <a:ea typeface="Arial"/>
                <a:cs typeface="Calibri" panose="020F0502020204030204" pitchFamily="34" charset="0"/>
                <a:sym typeface="Arial"/>
              </a:rPr>
              <a:t>[2] </a:t>
            </a:r>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[3] </a:t>
            </a: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[4] </a:t>
            </a: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[5] </a:t>
            </a: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[6] 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a:normAutofit/>
          </a:bodyPr>
          <a:lstStyle/>
          <a:p>
            <a:r>
              <a:rPr lang="en-GB" sz="2700" dirty="0"/>
              <a:t>References</a:t>
            </a:r>
            <a:endParaRPr lang="en-GB" sz="2700" noProof="0" dirty="0"/>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rtlCol="0">
            <a:spAutoFit/>
          </a:bodyPr>
          <a:lstStyle/>
          <a:p>
            <a:r>
              <a:rPr lang="en-US" dirty="0"/>
              <a:t>[7] 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[8] </a:t>
            </a:r>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[9] </a:t>
            </a:r>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[10] </a:t>
            </a:r>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[11] </a:t>
            </a:r>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2.xml><?xml version="1.0" encoding="utf-8"?>
<ds:datastoreItem xmlns:ds="http://schemas.openxmlformats.org/officeDocument/2006/customXml" ds:itemID="{2030BFF5-882B-486C-935C-477332FC7F36}"/>
</file>

<file path=customXml/itemProps3.xml><?xml version="1.0" encoding="utf-8"?>
<ds:datastoreItem xmlns:ds="http://schemas.openxmlformats.org/officeDocument/2006/customXml" ds:itemID="{5C6FE2DB-D92D-4F57-AD9A-35E307B291EE}">
  <ds:schemaRefs>
    <ds:schemaRef ds:uri="http://purl.org/dc/elements/1.1/"/>
    <ds:schemaRef ds:uri="http://schemas.openxmlformats.org/package/2006/metadata/core-properties"/>
    <ds:schemaRef ds:uri="3956498f-64c4-4058-8816-a032fbdb75a0"/>
    <ds:schemaRef ds:uri="http://purl.org/dc/terms/"/>
    <ds:schemaRef ds:uri="http://schemas.microsoft.com/office/infopath/2007/PartnerControls"/>
    <ds:schemaRef ds:uri="http://schemas.microsoft.com/office/2006/documentManagement/types"/>
    <ds:schemaRef ds:uri="http://schemas.microsoft.com/office/2006/metadata/properties"/>
    <ds:schemaRef ds:uri="57534a1e-b2f5-47f7-a572-fd731aa81286"/>
    <ds:schemaRef ds:uri="http://www.w3.org/XML/1998/namespace"/>
    <ds:schemaRef ds:uri="http://purl.org/dc/dcmitype/"/>
    <ds:schemaRef ds:uri="4172106c-0329-462c-8309-f6a8c7ae0f26"/>
    <ds:schemaRef ds:uri="8c43ccb9-9360-4c7e-8a49-c084974a2f46"/>
  </ds:schemaRefs>
</ds:datastoreItem>
</file>

<file path=docProps/app.xml><?xml version="1.0" encoding="utf-8"?>
<Properties xmlns="http://schemas.openxmlformats.org/officeDocument/2006/extended-properties" xmlns:vt="http://schemas.openxmlformats.org/officeDocument/2006/docPropsVTypes">
  <TotalTime>3074</TotalTime>
  <Words>4114</Words>
  <Application>Microsoft Office PowerPoint</Application>
  <PresentationFormat>Panorámica</PresentationFormat>
  <Paragraphs>306</Paragraphs>
  <Slides>32</Slides>
  <Notes>0</Notes>
  <HiddenSlides>0</HiddenSlides>
  <MMClips>0</MMClips>
  <ScaleCrop>false</ScaleCrop>
  <HeadingPairs>
    <vt:vector size="4" baseType="variant">
      <vt:variant>
        <vt:lpstr>Tema</vt:lpstr>
      </vt:variant>
      <vt:variant>
        <vt:i4>1</vt:i4>
      </vt:variant>
      <vt:variant>
        <vt:lpstr>Títulos de diapositiva</vt:lpstr>
      </vt:variant>
      <vt:variant>
        <vt:i4>32</vt:i4>
      </vt:variant>
    </vt:vector>
  </HeadingPairs>
  <TitlesOfParts>
    <vt:vector size="33" baseType="lpstr">
      <vt:lpstr>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Tomás Puebla</cp:lastModifiedBy>
  <cp:revision>148</cp:revision>
  <dcterms:created xsi:type="dcterms:W3CDTF">2021-11-15T23:44:31Z</dcterms:created>
  <dcterms:modified xsi:type="dcterms:W3CDTF">2025-09-16T15:44:48Z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